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5.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6.xml" ContentType="application/vnd.openxmlformats-officedocument.drawingml.chart+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1" r:id="rId2"/>
  </p:sldMasterIdLst>
  <p:notesMasterIdLst>
    <p:notesMasterId r:id="rId38"/>
  </p:notesMasterIdLst>
  <p:sldIdLst>
    <p:sldId id="374" r:id="rId3"/>
    <p:sldId id="377" r:id="rId4"/>
    <p:sldId id="393" r:id="rId5"/>
    <p:sldId id="429" r:id="rId6"/>
    <p:sldId id="395" r:id="rId7"/>
    <p:sldId id="396" r:id="rId8"/>
    <p:sldId id="397" r:id="rId9"/>
    <p:sldId id="398" r:id="rId10"/>
    <p:sldId id="399" r:id="rId11"/>
    <p:sldId id="400" r:id="rId12"/>
    <p:sldId id="401" r:id="rId13"/>
    <p:sldId id="402" r:id="rId14"/>
    <p:sldId id="403" r:id="rId15"/>
    <p:sldId id="404" r:id="rId16"/>
    <p:sldId id="405" r:id="rId17"/>
    <p:sldId id="408" r:id="rId18"/>
    <p:sldId id="409" r:id="rId19"/>
    <p:sldId id="431" r:id="rId20"/>
    <p:sldId id="412" r:id="rId21"/>
    <p:sldId id="413" r:id="rId22"/>
    <p:sldId id="414" r:id="rId23"/>
    <p:sldId id="415" r:id="rId24"/>
    <p:sldId id="416" r:id="rId25"/>
    <p:sldId id="417" r:id="rId26"/>
    <p:sldId id="418" r:id="rId27"/>
    <p:sldId id="419" r:id="rId28"/>
    <p:sldId id="420" r:id="rId29"/>
    <p:sldId id="421" r:id="rId30"/>
    <p:sldId id="422" r:id="rId31"/>
    <p:sldId id="423" r:id="rId32"/>
    <p:sldId id="424" r:id="rId33"/>
    <p:sldId id="430" r:id="rId34"/>
    <p:sldId id="378" r:id="rId35"/>
    <p:sldId id="389" r:id="rId36"/>
    <p:sldId id="39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6699"/>
    <a:srgbClr val="FFEAD5"/>
    <a:srgbClr val="CCFFCC"/>
    <a:srgbClr val="71254B"/>
    <a:srgbClr val="203F15"/>
    <a:srgbClr val="12421A"/>
    <a:srgbClr val="D52B6C"/>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3918" autoAdjust="0"/>
  </p:normalViewPr>
  <p:slideViewPr>
    <p:cSldViewPr snapToGrid="0">
      <p:cViewPr>
        <p:scale>
          <a:sx n="81" d="100"/>
          <a:sy n="81" d="100"/>
        </p:scale>
        <p:origin x="-1432" y="-840"/>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3594" y="-21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n\Dropbox\!%20MANKIW-WORTH\Mankiw%20IM%208e\data%20for%20figure%2019-1%20govdebt-GNP%20historical.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on\Documents\My%20Dropbox\!%20Mankiw-Ball%20Hybrid\data\LTBO-2010data.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Ron\AppData\Local\Temp\hist15z5.xls"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Ron\Documents\My%20Dropbox\!%20Mankiw-Ball%20Hybrid\data\LTBO-201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ronaldcronovich:Dropbox:MANKIW-WORTH:Mankiw%20IM%208e:PPT-Mankiw%20Intermediate%20(2013):Data%20Files:possible%20data%20for%20chapter%2019%20slide%2017%20-%20DataUnderlyingFigures_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ebastian\Desktop\Desktop%20Folder\Work2012\Mankiw\Data\Chapter%2016\Slide%2036-37%20(Inflation%20Treasury%20Bon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69984216044851"/>
          <c:y val="0.0194187705100014"/>
          <c:w val="0.885904344292293"/>
          <c:h val="0.902417100817206"/>
        </c:manualLayout>
      </c:layout>
      <c:scatterChart>
        <c:scatterStyle val="lineMarker"/>
        <c:varyColors val="0"/>
        <c:ser>
          <c:idx val="0"/>
          <c:order val="0"/>
          <c:tx>
            <c:strRef>
              <c:f>'data for figure 19-1'!$B$1</c:f>
              <c:strCache>
                <c:ptCount val="1"/>
                <c:pt idx="0">
                  <c:v>debt-GNP ratio</c:v>
                </c:pt>
              </c:strCache>
            </c:strRef>
          </c:tx>
          <c:spPr>
            <a:ln w="38100">
              <a:solidFill>
                <a:srgbClr val="FF0000"/>
              </a:solidFill>
            </a:ln>
          </c:spPr>
          <c:marker>
            <c:symbol val="none"/>
          </c:marker>
          <c:xVal>
            <c:numRef>
              <c:f>'data for figure 19-1'!$A$2:$A$222</c:f>
              <c:numCache>
                <c:formatCode>General</c:formatCode>
                <c:ptCount val="221"/>
                <c:pt idx="0">
                  <c:v>1791.0</c:v>
                </c:pt>
                <c:pt idx="1">
                  <c:v>1792.0</c:v>
                </c:pt>
                <c:pt idx="2">
                  <c:v>1793.0</c:v>
                </c:pt>
                <c:pt idx="3">
                  <c:v>1794.0</c:v>
                </c:pt>
                <c:pt idx="4">
                  <c:v>1795.0</c:v>
                </c:pt>
                <c:pt idx="5">
                  <c:v>1796.0</c:v>
                </c:pt>
                <c:pt idx="6">
                  <c:v>1797.0</c:v>
                </c:pt>
                <c:pt idx="7">
                  <c:v>1798.0</c:v>
                </c:pt>
                <c:pt idx="8">
                  <c:v>1799.0</c:v>
                </c:pt>
                <c:pt idx="9">
                  <c:v>1800.0</c:v>
                </c:pt>
                <c:pt idx="10">
                  <c:v>1801.0</c:v>
                </c:pt>
                <c:pt idx="11">
                  <c:v>1802.0</c:v>
                </c:pt>
                <c:pt idx="12">
                  <c:v>1803.0</c:v>
                </c:pt>
                <c:pt idx="13">
                  <c:v>1804.0</c:v>
                </c:pt>
                <c:pt idx="14">
                  <c:v>1805.0</c:v>
                </c:pt>
                <c:pt idx="15">
                  <c:v>1806.0</c:v>
                </c:pt>
                <c:pt idx="16">
                  <c:v>1807.0</c:v>
                </c:pt>
                <c:pt idx="17">
                  <c:v>1808.0</c:v>
                </c:pt>
                <c:pt idx="18">
                  <c:v>1809.0</c:v>
                </c:pt>
                <c:pt idx="19">
                  <c:v>1810.0</c:v>
                </c:pt>
                <c:pt idx="20">
                  <c:v>1811.0</c:v>
                </c:pt>
                <c:pt idx="21">
                  <c:v>1812.0</c:v>
                </c:pt>
                <c:pt idx="22">
                  <c:v>1813.0</c:v>
                </c:pt>
                <c:pt idx="23">
                  <c:v>1814.0</c:v>
                </c:pt>
                <c:pt idx="24">
                  <c:v>1815.0</c:v>
                </c:pt>
                <c:pt idx="25">
                  <c:v>1816.0</c:v>
                </c:pt>
                <c:pt idx="26">
                  <c:v>1817.0</c:v>
                </c:pt>
                <c:pt idx="27">
                  <c:v>1818.0</c:v>
                </c:pt>
                <c:pt idx="28">
                  <c:v>1819.0</c:v>
                </c:pt>
                <c:pt idx="29">
                  <c:v>1820.0</c:v>
                </c:pt>
                <c:pt idx="30">
                  <c:v>1821.0</c:v>
                </c:pt>
                <c:pt idx="31">
                  <c:v>1822.0</c:v>
                </c:pt>
                <c:pt idx="32">
                  <c:v>1823.0</c:v>
                </c:pt>
                <c:pt idx="33">
                  <c:v>1824.0</c:v>
                </c:pt>
                <c:pt idx="34">
                  <c:v>1825.0</c:v>
                </c:pt>
                <c:pt idx="35">
                  <c:v>1826.0</c:v>
                </c:pt>
                <c:pt idx="36">
                  <c:v>1827.0</c:v>
                </c:pt>
                <c:pt idx="37">
                  <c:v>1828.0</c:v>
                </c:pt>
                <c:pt idx="38">
                  <c:v>1829.0</c:v>
                </c:pt>
                <c:pt idx="39">
                  <c:v>1830.0</c:v>
                </c:pt>
                <c:pt idx="40">
                  <c:v>1831.0</c:v>
                </c:pt>
                <c:pt idx="41">
                  <c:v>1832.0</c:v>
                </c:pt>
                <c:pt idx="42">
                  <c:v>1833.0</c:v>
                </c:pt>
                <c:pt idx="43">
                  <c:v>1834.0</c:v>
                </c:pt>
                <c:pt idx="44">
                  <c:v>1835.0</c:v>
                </c:pt>
                <c:pt idx="45">
                  <c:v>1836.0</c:v>
                </c:pt>
                <c:pt idx="46">
                  <c:v>1837.0</c:v>
                </c:pt>
                <c:pt idx="47">
                  <c:v>1838.0</c:v>
                </c:pt>
                <c:pt idx="48">
                  <c:v>1839.0</c:v>
                </c:pt>
                <c:pt idx="49">
                  <c:v>1840.0</c:v>
                </c:pt>
                <c:pt idx="50">
                  <c:v>1841.0</c:v>
                </c:pt>
                <c:pt idx="51">
                  <c:v>1842.0</c:v>
                </c:pt>
                <c:pt idx="52">
                  <c:v>1843.0</c:v>
                </c:pt>
                <c:pt idx="53">
                  <c:v>1844.0</c:v>
                </c:pt>
                <c:pt idx="54">
                  <c:v>1845.0</c:v>
                </c:pt>
                <c:pt idx="55">
                  <c:v>1846.0</c:v>
                </c:pt>
                <c:pt idx="56">
                  <c:v>1847.0</c:v>
                </c:pt>
                <c:pt idx="57">
                  <c:v>1848.0</c:v>
                </c:pt>
                <c:pt idx="58">
                  <c:v>1849.0</c:v>
                </c:pt>
                <c:pt idx="59">
                  <c:v>1850.0</c:v>
                </c:pt>
                <c:pt idx="60">
                  <c:v>1851.0</c:v>
                </c:pt>
                <c:pt idx="61">
                  <c:v>1852.0</c:v>
                </c:pt>
                <c:pt idx="62">
                  <c:v>1853.0</c:v>
                </c:pt>
                <c:pt idx="63">
                  <c:v>1854.0</c:v>
                </c:pt>
                <c:pt idx="64">
                  <c:v>1855.0</c:v>
                </c:pt>
                <c:pt idx="65">
                  <c:v>1856.0</c:v>
                </c:pt>
                <c:pt idx="66">
                  <c:v>1857.0</c:v>
                </c:pt>
                <c:pt idx="67">
                  <c:v>1858.0</c:v>
                </c:pt>
                <c:pt idx="68">
                  <c:v>1859.0</c:v>
                </c:pt>
                <c:pt idx="69">
                  <c:v>1860.0</c:v>
                </c:pt>
                <c:pt idx="70">
                  <c:v>1861.0</c:v>
                </c:pt>
                <c:pt idx="71">
                  <c:v>1862.0</c:v>
                </c:pt>
                <c:pt idx="72">
                  <c:v>1863.0</c:v>
                </c:pt>
                <c:pt idx="73">
                  <c:v>1864.0</c:v>
                </c:pt>
                <c:pt idx="74">
                  <c:v>1865.0</c:v>
                </c:pt>
                <c:pt idx="75">
                  <c:v>1866.0</c:v>
                </c:pt>
                <c:pt idx="76">
                  <c:v>1867.0</c:v>
                </c:pt>
                <c:pt idx="77">
                  <c:v>1868.0</c:v>
                </c:pt>
                <c:pt idx="78">
                  <c:v>1869.0</c:v>
                </c:pt>
                <c:pt idx="79">
                  <c:v>1870.0</c:v>
                </c:pt>
                <c:pt idx="80">
                  <c:v>1871.0</c:v>
                </c:pt>
                <c:pt idx="81">
                  <c:v>1872.0</c:v>
                </c:pt>
                <c:pt idx="82">
                  <c:v>1873.0</c:v>
                </c:pt>
                <c:pt idx="83">
                  <c:v>1874.0</c:v>
                </c:pt>
                <c:pt idx="84">
                  <c:v>1875.0</c:v>
                </c:pt>
                <c:pt idx="85">
                  <c:v>1876.0</c:v>
                </c:pt>
                <c:pt idx="86">
                  <c:v>1877.0</c:v>
                </c:pt>
                <c:pt idx="87">
                  <c:v>1878.0</c:v>
                </c:pt>
                <c:pt idx="88">
                  <c:v>1879.0</c:v>
                </c:pt>
                <c:pt idx="89">
                  <c:v>1880.0</c:v>
                </c:pt>
                <c:pt idx="90">
                  <c:v>1881.0</c:v>
                </c:pt>
                <c:pt idx="91">
                  <c:v>1882.0</c:v>
                </c:pt>
                <c:pt idx="92">
                  <c:v>1883.0</c:v>
                </c:pt>
                <c:pt idx="93">
                  <c:v>1884.0</c:v>
                </c:pt>
                <c:pt idx="94">
                  <c:v>1885.0</c:v>
                </c:pt>
                <c:pt idx="95">
                  <c:v>1886.0</c:v>
                </c:pt>
                <c:pt idx="96">
                  <c:v>1887.0</c:v>
                </c:pt>
                <c:pt idx="97">
                  <c:v>1888.0</c:v>
                </c:pt>
                <c:pt idx="98">
                  <c:v>1889.0</c:v>
                </c:pt>
                <c:pt idx="99">
                  <c:v>1890.0</c:v>
                </c:pt>
                <c:pt idx="100">
                  <c:v>1891.0</c:v>
                </c:pt>
                <c:pt idx="101">
                  <c:v>1892.0</c:v>
                </c:pt>
                <c:pt idx="102">
                  <c:v>1893.0</c:v>
                </c:pt>
                <c:pt idx="103">
                  <c:v>1894.0</c:v>
                </c:pt>
                <c:pt idx="104">
                  <c:v>1895.0</c:v>
                </c:pt>
                <c:pt idx="105">
                  <c:v>1896.0</c:v>
                </c:pt>
                <c:pt idx="106">
                  <c:v>1897.0</c:v>
                </c:pt>
                <c:pt idx="107">
                  <c:v>1898.0</c:v>
                </c:pt>
                <c:pt idx="108">
                  <c:v>1899.0</c:v>
                </c:pt>
                <c:pt idx="109">
                  <c:v>1900.0</c:v>
                </c:pt>
                <c:pt idx="110">
                  <c:v>1901.0</c:v>
                </c:pt>
                <c:pt idx="111">
                  <c:v>1902.0</c:v>
                </c:pt>
                <c:pt idx="112">
                  <c:v>1903.0</c:v>
                </c:pt>
                <c:pt idx="113">
                  <c:v>1904.0</c:v>
                </c:pt>
                <c:pt idx="114">
                  <c:v>1905.0</c:v>
                </c:pt>
                <c:pt idx="115">
                  <c:v>1906.0</c:v>
                </c:pt>
                <c:pt idx="116">
                  <c:v>1907.0</c:v>
                </c:pt>
                <c:pt idx="117">
                  <c:v>1908.0</c:v>
                </c:pt>
                <c:pt idx="118">
                  <c:v>1909.0</c:v>
                </c:pt>
                <c:pt idx="119">
                  <c:v>1910.0</c:v>
                </c:pt>
                <c:pt idx="120">
                  <c:v>1911.0</c:v>
                </c:pt>
                <c:pt idx="121">
                  <c:v>1912.0</c:v>
                </c:pt>
                <c:pt idx="122">
                  <c:v>1913.0</c:v>
                </c:pt>
                <c:pt idx="123">
                  <c:v>1914.0</c:v>
                </c:pt>
                <c:pt idx="124">
                  <c:v>1915.0</c:v>
                </c:pt>
                <c:pt idx="125">
                  <c:v>1916.0</c:v>
                </c:pt>
                <c:pt idx="126">
                  <c:v>1917.0</c:v>
                </c:pt>
                <c:pt idx="127">
                  <c:v>1918.0</c:v>
                </c:pt>
                <c:pt idx="128">
                  <c:v>1919.0</c:v>
                </c:pt>
                <c:pt idx="129">
                  <c:v>1920.0</c:v>
                </c:pt>
                <c:pt idx="130">
                  <c:v>1921.0</c:v>
                </c:pt>
                <c:pt idx="131">
                  <c:v>1922.0</c:v>
                </c:pt>
                <c:pt idx="132">
                  <c:v>1923.0</c:v>
                </c:pt>
                <c:pt idx="133">
                  <c:v>1924.0</c:v>
                </c:pt>
                <c:pt idx="134">
                  <c:v>1925.0</c:v>
                </c:pt>
                <c:pt idx="135">
                  <c:v>1926.0</c:v>
                </c:pt>
                <c:pt idx="136">
                  <c:v>1927.0</c:v>
                </c:pt>
                <c:pt idx="137">
                  <c:v>1928.0</c:v>
                </c:pt>
                <c:pt idx="138">
                  <c:v>1929.0</c:v>
                </c:pt>
                <c:pt idx="139">
                  <c:v>1930.0</c:v>
                </c:pt>
                <c:pt idx="140">
                  <c:v>1931.0</c:v>
                </c:pt>
                <c:pt idx="141">
                  <c:v>1932.0</c:v>
                </c:pt>
                <c:pt idx="142">
                  <c:v>1933.0</c:v>
                </c:pt>
                <c:pt idx="143">
                  <c:v>1934.0</c:v>
                </c:pt>
                <c:pt idx="144">
                  <c:v>1935.0</c:v>
                </c:pt>
                <c:pt idx="145">
                  <c:v>1936.0</c:v>
                </c:pt>
                <c:pt idx="146">
                  <c:v>1937.0</c:v>
                </c:pt>
                <c:pt idx="147">
                  <c:v>1938.0</c:v>
                </c:pt>
                <c:pt idx="148">
                  <c:v>1939.0</c:v>
                </c:pt>
                <c:pt idx="149">
                  <c:v>1940.0</c:v>
                </c:pt>
                <c:pt idx="150">
                  <c:v>1941.0</c:v>
                </c:pt>
                <c:pt idx="151">
                  <c:v>1942.0</c:v>
                </c:pt>
                <c:pt idx="152">
                  <c:v>1943.0</c:v>
                </c:pt>
                <c:pt idx="153">
                  <c:v>1944.0</c:v>
                </c:pt>
                <c:pt idx="154">
                  <c:v>1945.0</c:v>
                </c:pt>
                <c:pt idx="155">
                  <c:v>1946.0</c:v>
                </c:pt>
                <c:pt idx="156">
                  <c:v>1947.0</c:v>
                </c:pt>
                <c:pt idx="157">
                  <c:v>1948.0</c:v>
                </c:pt>
                <c:pt idx="158">
                  <c:v>1949.0</c:v>
                </c:pt>
                <c:pt idx="159">
                  <c:v>1950.0</c:v>
                </c:pt>
                <c:pt idx="160">
                  <c:v>1951.0</c:v>
                </c:pt>
                <c:pt idx="161">
                  <c:v>1952.0</c:v>
                </c:pt>
                <c:pt idx="162">
                  <c:v>1953.0</c:v>
                </c:pt>
                <c:pt idx="163">
                  <c:v>1954.0</c:v>
                </c:pt>
                <c:pt idx="164">
                  <c:v>1955.0</c:v>
                </c:pt>
                <c:pt idx="165">
                  <c:v>1956.0</c:v>
                </c:pt>
                <c:pt idx="166">
                  <c:v>1957.0</c:v>
                </c:pt>
                <c:pt idx="167">
                  <c:v>1958.0</c:v>
                </c:pt>
                <c:pt idx="168">
                  <c:v>1959.0</c:v>
                </c:pt>
                <c:pt idx="169">
                  <c:v>1960.0</c:v>
                </c:pt>
                <c:pt idx="170">
                  <c:v>1961.0</c:v>
                </c:pt>
                <c:pt idx="171">
                  <c:v>1962.0</c:v>
                </c:pt>
                <c:pt idx="172">
                  <c:v>1963.0</c:v>
                </c:pt>
                <c:pt idx="173">
                  <c:v>1964.0</c:v>
                </c:pt>
                <c:pt idx="174">
                  <c:v>1965.0</c:v>
                </c:pt>
                <c:pt idx="175">
                  <c:v>1966.0</c:v>
                </c:pt>
                <c:pt idx="176">
                  <c:v>1967.0</c:v>
                </c:pt>
                <c:pt idx="177">
                  <c:v>1968.0</c:v>
                </c:pt>
                <c:pt idx="178">
                  <c:v>1969.0</c:v>
                </c:pt>
                <c:pt idx="179">
                  <c:v>1970.0</c:v>
                </c:pt>
                <c:pt idx="180">
                  <c:v>1971.0</c:v>
                </c:pt>
                <c:pt idx="181">
                  <c:v>1972.0</c:v>
                </c:pt>
                <c:pt idx="182">
                  <c:v>1973.0</c:v>
                </c:pt>
                <c:pt idx="183">
                  <c:v>1974.0</c:v>
                </c:pt>
                <c:pt idx="184">
                  <c:v>1975.0</c:v>
                </c:pt>
                <c:pt idx="185">
                  <c:v>1976.0</c:v>
                </c:pt>
                <c:pt idx="186">
                  <c:v>1977.0</c:v>
                </c:pt>
                <c:pt idx="187">
                  <c:v>1978.0</c:v>
                </c:pt>
                <c:pt idx="188">
                  <c:v>1979.0</c:v>
                </c:pt>
                <c:pt idx="189">
                  <c:v>1980.0</c:v>
                </c:pt>
                <c:pt idx="190">
                  <c:v>1981.0</c:v>
                </c:pt>
                <c:pt idx="191">
                  <c:v>1982.0</c:v>
                </c:pt>
                <c:pt idx="192">
                  <c:v>1983.0</c:v>
                </c:pt>
                <c:pt idx="193">
                  <c:v>1984.0</c:v>
                </c:pt>
                <c:pt idx="194">
                  <c:v>1985.0</c:v>
                </c:pt>
                <c:pt idx="195">
                  <c:v>1986.0</c:v>
                </c:pt>
                <c:pt idx="196">
                  <c:v>1987.0</c:v>
                </c:pt>
                <c:pt idx="197">
                  <c:v>1988.0</c:v>
                </c:pt>
                <c:pt idx="198">
                  <c:v>1989.0</c:v>
                </c:pt>
                <c:pt idx="199">
                  <c:v>1990.0</c:v>
                </c:pt>
                <c:pt idx="200">
                  <c:v>1991.0</c:v>
                </c:pt>
                <c:pt idx="201">
                  <c:v>1992.0</c:v>
                </c:pt>
                <c:pt idx="202">
                  <c:v>1993.0</c:v>
                </c:pt>
                <c:pt idx="203">
                  <c:v>1994.0</c:v>
                </c:pt>
                <c:pt idx="204">
                  <c:v>1995.0</c:v>
                </c:pt>
                <c:pt idx="205">
                  <c:v>1996.0</c:v>
                </c:pt>
                <c:pt idx="206">
                  <c:v>1997.0</c:v>
                </c:pt>
                <c:pt idx="207">
                  <c:v>1998.0</c:v>
                </c:pt>
                <c:pt idx="208">
                  <c:v>1999.0</c:v>
                </c:pt>
                <c:pt idx="209">
                  <c:v>2000.0</c:v>
                </c:pt>
                <c:pt idx="210">
                  <c:v>2001.0</c:v>
                </c:pt>
                <c:pt idx="211">
                  <c:v>2002.0</c:v>
                </c:pt>
                <c:pt idx="212">
                  <c:v>2003.0</c:v>
                </c:pt>
                <c:pt idx="213">
                  <c:v>2004.0</c:v>
                </c:pt>
                <c:pt idx="214">
                  <c:v>2005.0</c:v>
                </c:pt>
                <c:pt idx="215">
                  <c:v>2006.0</c:v>
                </c:pt>
                <c:pt idx="216">
                  <c:v>2007.0</c:v>
                </c:pt>
                <c:pt idx="217">
                  <c:v>2008.0</c:v>
                </c:pt>
                <c:pt idx="218">
                  <c:v>2009.0</c:v>
                </c:pt>
                <c:pt idx="219">
                  <c:v>2010.0</c:v>
                </c:pt>
                <c:pt idx="220">
                  <c:v>2011.0</c:v>
                </c:pt>
              </c:numCache>
            </c:numRef>
          </c:xVal>
          <c:yVal>
            <c:numRef>
              <c:f>'data for figure 19-1'!$B$2:$B$222</c:f>
              <c:numCache>
                <c:formatCode>0.0000</c:formatCode>
                <c:ptCount val="221"/>
                <c:pt idx="0">
                  <c:v>0.42</c:v>
                </c:pt>
                <c:pt idx="1">
                  <c:v>0.399</c:v>
                </c:pt>
                <c:pt idx="2">
                  <c:v>0.359</c:v>
                </c:pt>
                <c:pt idx="3">
                  <c:v>0.313</c:v>
                </c:pt>
                <c:pt idx="4">
                  <c:v>0.268</c:v>
                </c:pt>
                <c:pt idx="5">
                  <c:v>0.241</c:v>
                </c:pt>
                <c:pt idx="6">
                  <c:v>0.243</c:v>
                </c:pt>
                <c:pt idx="7">
                  <c:v>0.234</c:v>
                </c:pt>
                <c:pt idx="8">
                  <c:v>0.222</c:v>
                </c:pt>
                <c:pt idx="9">
                  <c:v>0.22</c:v>
                </c:pt>
                <c:pt idx="10">
                  <c:v>0.194</c:v>
                </c:pt>
                <c:pt idx="11">
                  <c:v>0.204</c:v>
                </c:pt>
                <c:pt idx="12">
                  <c:v>0.202</c:v>
                </c:pt>
                <c:pt idx="13">
                  <c:v>0.19</c:v>
                </c:pt>
                <c:pt idx="14">
                  <c:v>0.159</c:v>
                </c:pt>
                <c:pt idx="15">
                  <c:v>0.147</c:v>
                </c:pt>
                <c:pt idx="16">
                  <c:v>0.136</c:v>
                </c:pt>
                <c:pt idx="17">
                  <c:v>0.131</c:v>
                </c:pt>
                <c:pt idx="18">
                  <c:v>0.104</c:v>
                </c:pt>
                <c:pt idx="19">
                  <c:v>0.088</c:v>
                </c:pt>
                <c:pt idx="20">
                  <c:v>0.08</c:v>
                </c:pt>
                <c:pt idx="21">
                  <c:v>0.084</c:v>
                </c:pt>
                <c:pt idx="22">
                  <c:v>0.095</c:v>
                </c:pt>
                <c:pt idx="23">
                  <c:v>0.107</c:v>
                </c:pt>
                <c:pt idx="24">
                  <c:v>0.128</c:v>
                </c:pt>
                <c:pt idx="25">
                  <c:v>0.138</c:v>
                </c:pt>
                <c:pt idx="26">
                  <c:v>0.122</c:v>
                </c:pt>
                <c:pt idx="27">
                  <c:v>0.105</c:v>
                </c:pt>
                <c:pt idx="28">
                  <c:v>0.111</c:v>
                </c:pt>
                <c:pt idx="29">
                  <c:v>0.122</c:v>
                </c:pt>
                <c:pt idx="30">
                  <c:v>0.13</c:v>
                </c:pt>
                <c:pt idx="31">
                  <c:v>0.118</c:v>
                </c:pt>
                <c:pt idx="32">
                  <c:v>0.118</c:v>
                </c:pt>
                <c:pt idx="33">
                  <c:v>0.111</c:v>
                </c:pt>
                <c:pt idx="34">
                  <c:v>0.093</c:v>
                </c:pt>
                <c:pt idx="35">
                  <c:v>0.091</c:v>
                </c:pt>
                <c:pt idx="36">
                  <c:v>0.082</c:v>
                </c:pt>
                <c:pt idx="37">
                  <c:v>0.07</c:v>
                </c:pt>
                <c:pt idx="38">
                  <c:v>0.058</c:v>
                </c:pt>
                <c:pt idx="39">
                  <c:v>0.048</c:v>
                </c:pt>
                <c:pt idx="40">
                  <c:v>0.032</c:v>
                </c:pt>
                <c:pt idx="41">
                  <c:v>0.015</c:v>
                </c:pt>
                <c:pt idx="42">
                  <c:v>0.005</c:v>
                </c:pt>
                <c:pt idx="43">
                  <c:v>0.002</c:v>
                </c:pt>
                <c:pt idx="44">
                  <c:v>3.0E-5</c:v>
                </c:pt>
                <c:pt idx="45">
                  <c:v>0.0</c:v>
                </c:pt>
                <c:pt idx="46">
                  <c:v>0.001</c:v>
                </c:pt>
                <c:pt idx="47">
                  <c:v>0.004</c:v>
                </c:pt>
                <c:pt idx="48">
                  <c:v>0.004</c:v>
                </c:pt>
                <c:pt idx="49">
                  <c:v>0.003</c:v>
                </c:pt>
                <c:pt idx="50">
                  <c:v>0.006</c:v>
                </c:pt>
                <c:pt idx="51">
                  <c:v>0.016</c:v>
                </c:pt>
                <c:pt idx="52">
                  <c:v>0.02</c:v>
                </c:pt>
                <c:pt idx="53">
                  <c:v>0.013</c:v>
                </c:pt>
                <c:pt idx="54">
                  <c:v>0.01</c:v>
                </c:pt>
                <c:pt idx="55">
                  <c:v>0.015</c:v>
                </c:pt>
                <c:pt idx="56">
                  <c:v>0.021</c:v>
                </c:pt>
                <c:pt idx="57">
                  <c:v>0.029</c:v>
                </c:pt>
                <c:pt idx="58">
                  <c:v>0.032</c:v>
                </c:pt>
                <c:pt idx="59">
                  <c:v>0.029</c:v>
                </c:pt>
                <c:pt idx="60">
                  <c:v>0.029</c:v>
                </c:pt>
                <c:pt idx="61">
                  <c:v>0.026</c:v>
                </c:pt>
                <c:pt idx="62">
                  <c:v>0.019</c:v>
                </c:pt>
                <c:pt idx="63">
                  <c:v>0.013</c:v>
                </c:pt>
                <c:pt idx="64">
                  <c:v>0.011</c:v>
                </c:pt>
                <c:pt idx="65">
                  <c:v>0.009</c:v>
                </c:pt>
                <c:pt idx="66">
                  <c:v>0.01</c:v>
                </c:pt>
                <c:pt idx="67">
                  <c:v>0.016</c:v>
                </c:pt>
                <c:pt idx="68">
                  <c:v>0.018</c:v>
                </c:pt>
                <c:pt idx="69">
                  <c:v>0.022</c:v>
                </c:pt>
                <c:pt idx="70">
                  <c:v>0.084</c:v>
                </c:pt>
                <c:pt idx="71">
                  <c:v>0.194</c:v>
                </c:pt>
                <c:pt idx="72">
                  <c:v>0.271</c:v>
                </c:pt>
                <c:pt idx="73">
                  <c:v>0.287</c:v>
                </c:pt>
                <c:pt idx="74">
                  <c:v>0.344</c:v>
                </c:pt>
                <c:pt idx="75">
                  <c:v>0.345</c:v>
                </c:pt>
                <c:pt idx="76">
                  <c:v>0.341</c:v>
                </c:pt>
                <c:pt idx="77">
                  <c:v>0.328</c:v>
                </c:pt>
                <c:pt idx="78">
                  <c:v>0.318</c:v>
                </c:pt>
                <c:pt idx="79">
                  <c:v>0.319</c:v>
                </c:pt>
                <c:pt idx="80">
                  <c:v>0.298</c:v>
                </c:pt>
                <c:pt idx="81">
                  <c:v>0.255</c:v>
                </c:pt>
                <c:pt idx="82">
                  <c:v>0.241</c:v>
                </c:pt>
                <c:pt idx="83">
                  <c:v>0.242</c:v>
                </c:pt>
                <c:pt idx="84">
                  <c:v>0.243</c:v>
                </c:pt>
                <c:pt idx="85">
                  <c:v>0.235</c:v>
                </c:pt>
                <c:pt idx="86">
                  <c:v>0.232</c:v>
                </c:pt>
                <c:pt idx="87">
                  <c:v>0.243</c:v>
                </c:pt>
                <c:pt idx="88">
                  <c:v>0.231</c:v>
                </c:pt>
                <c:pt idx="89">
                  <c:v>0.178</c:v>
                </c:pt>
                <c:pt idx="90">
                  <c:v>0.167</c:v>
                </c:pt>
                <c:pt idx="91">
                  <c:v>0.143</c:v>
                </c:pt>
                <c:pt idx="92">
                  <c:v>0.134</c:v>
                </c:pt>
                <c:pt idx="93">
                  <c:v>0.132</c:v>
                </c:pt>
                <c:pt idx="94">
                  <c:v>0.135</c:v>
                </c:pt>
                <c:pt idx="95">
                  <c:v>0.127</c:v>
                </c:pt>
                <c:pt idx="96">
                  <c:v>0.115</c:v>
                </c:pt>
                <c:pt idx="97">
                  <c:v>0.105</c:v>
                </c:pt>
                <c:pt idx="98">
                  <c:v>0.091</c:v>
                </c:pt>
                <c:pt idx="99">
                  <c:v>0.079</c:v>
                </c:pt>
                <c:pt idx="100">
                  <c:v>0.071</c:v>
                </c:pt>
                <c:pt idx="101">
                  <c:v>0.068</c:v>
                </c:pt>
                <c:pt idx="102">
                  <c:v>0.069</c:v>
                </c:pt>
                <c:pt idx="103">
                  <c:v>0.079</c:v>
                </c:pt>
                <c:pt idx="104">
                  <c:v>0.082</c:v>
                </c:pt>
                <c:pt idx="105">
                  <c:v>0.086</c:v>
                </c:pt>
                <c:pt idx="106">
                  <c:v>0.082</c:v>
                </c:pt>
                <c:pt idx="107">
                  <c:v>0.083</c:v>
                </c:pt>
                <c:pt idx="108">
                  <c:v>0.077</c:v>
                </c:pt>
                <c:pt idx="109">
                  <c:v>0.065</c:v>
                </c:pt>
                <c:pt idx="110">
                  <c:v>0.059</c:v>
                </c:pt>
                <c:pt idx="111">
                  <c:v>0.054</c:v>
                </c:pt>
                <c:pt idx="112">
                  <c:v>0.05</c:v>
                </c:pt>
                <c:pt idx="113">
                  <c:v>0.049</c:v>
                </c:pt>
                <c:pt idx="114">
                  <c:v>0.045</c:v>
                </c:pt>
                <c:pt idx="115">
                  <c:v>0.041</c:v>
                </c:pt>
                <c:pt idx="116">
                  <c:v>0.039</c:v>
                </c:pt>
                <c:pt idx="117">
                  <c:v>0.041</c:v>
                </c:pt>
                <c:pt idx="118">
                  <c:v>0.037</c:v>
                </c:pt>
                <c:pt idx="119">
                  <c:v>0.034</c:v>
                </c:pt>
                <c:pt idx="120">
                  <c:v>0.034</c:v>
                </c:pt>
                <c:pt idx="121">
                  <c:v>0.032</c:v>
                </c:pt>
                <c:pt idx="122">
                  <c:v>0.031</c:v>
                </c:pt>
                <c:pt idx="123">
                  <c:v>0.031</c:v>
                </c:pt>
                <c:pt idx="124">
                  <c:v>0.029</c:v>
                </c:pt>
                <c:pt idx="125">
                  <c:v>0.041</c:v>
                </c:pt>
                <c:pt idx="126">
                  <c:v>0.123</c:v>
                </c:pt>
                <c:pt idx="127">
                  <c:v>0.248</c:v>
                </c:pt>
                <c:pt idx="128">
                  <c:v>0.314</c:v>
                </c:pt>
                <c:pt idx="129">
                  <c:v>0.27</c:v>
                </c:pt>
                <c:pt idx="130">
                  <c:v>0.316</c:v>
                </c:pt>
                <c:pt idx="131">
                  <c:v>0.305</c:v>
                </c:pt>
                <c:pt idx="132">
                  <c:v>0.252</c:v>
                </c:pt>
                <c:pt idx="133">
                  <c:v>0.237</c:v>
                </c:pt>
                <c:pt idx="134">
                  <c:v>0.219</c:v>
                </c:pt>
                <c:pt idx="135">
                  <c:v>0.194</c:v>
                </c:pt>
                <c:pt idx="136">
                  <c:v>0.187</c:v>
                </c:pt>
                <c:pt idx="137">
                  <c:v>0.175</c:v>
                </c:pt>
                <c:pt idx="138">
                  <c:v>0.158</c:v>
                </c:pt>
                <c:pt idx="139">
                  <c:v>0.179</c:v>
                </c:pt>
                <c:pt idx="140">
                  <c:v>0.235</c:v>
                </c:pt>
                <c:pt idx="141">
                  <c:v>0.355</c:v>
                </c:pt>
                <c:pt idx="142">
                  <c:v>0.437</c:v>
                </c:pt>
                <c:pt idx="143">
                  <c:v>0.42</c:v>
                </c:pt>
                <c:pt idx="144">
                  <c:v>0.423</c:v>
                </c:pt>
                <c:pt idx="145">
                  <c:v>0.417</c:v>
                </c:pt>
                <c:pt idx="146">
                  <c:v>0.398</c:v>
                </c:pt>
                <c:pt idx="147">
                  <c:v>0.448</c:v>
                </c:pt>
                <c:pt idx="148">
                  <c:v>0.45</c:v>
                </c:pt>
                <c:pt idx="149">
                  <c:v>0.448</c:v>
                </c:pt>
                <c:pt idx="150">
                  <c:v>0.456</c:v>
                </c:pt>
                <c:pt idx="151">
                  <c:v>0.603</c:v>
                </c:pt>
                <c:pt idx="152">
                  <c:v>0.787</c:v>
                </c:pt>
                <c:pt idx="153">
                  <c:v>0.954</c:v>
                </c:pt>
                <c:pt idx="154">
                  <c:v>1.067</c:v>
                </c:pt>
                <c:pt idx="155">
                  <c:v>1.044</c:v>
                </c:pt>
                <c:pt idx="156">
                  <c:v>0.896</c:v>
                </c:pt>
                <c:pt idx="157">
                  <c:v>0.794</c:v>
                </c:pt>
                <c:pt idx="158">
                  <c:v>0.805</c:v>
                </c:pt>
                <c:pt idx="159">
                  <c:v>0.732</c:v>
                </c:pt>
                <c:pt idx="160">
                  <c:v>0.628</c:v>
                </c:pt>
                <c:pt idx="161">
                  <c:v>0.6</c:v>
                </c:pt>
                <c:pt idx="162">
                  <c:v>0.58</c:v>
                </c:pt>
                <c:pt idx="163">
                  <c:v>0.588</c:v>
                </c:pt>
                <c:pt idx="164">
                  <c:v>0.537</c:v>
                </c:pt>
                <c:pt idx="165">
                  <c:v>0.501</c:v>
                </c:pt>
                <c:pt idx="166">
                  <c:v>0.48</c:v>
                </c:pt>
                <c:pt idx="167">
                  <c:v>0.49</c:v>
                </c:pt>
                <c:pt idx="168">
                  <c:v>0.462</c:v>
                </c:pt>
                <c:pt idx="169">
                  <c:v>0.448</c:v>
                </c:pt>
                <c:pt idx="170">
                  <c:v>0.443</c:v>
                </c:pt>
                <c:pt idx="171">
                  <c:v>0.426</c:v>
                </c:pt>
                <c:pt idx="172">
                  <c:v>0.411</c:v>
                </c:pt>
                <c:pt idx="173">
                  <c:v>0.387</c:v>
                </c:pt>
                <c:pt idx="174">
                  <c:v>0.362</c:v>
                </c:pt>
                <c:pt idx="175">
                  <c:v>0.334</c:v>
                </c:pt>
                <c:pt idx="176">
                  <c:v>0.331</c:v>
                </c:pt>
                <c:pt idx="177">
                  <c:v>0.31</c:v>
                </c:pt>
                <c:pt idx="178">
                  <c:v>0.284</c:v>
                </c:pt>
                <c:pt idx="179">
                  <c:v>0.281</c:v>
                </c:pt>
                <c:pt idx="180">
                  <c:v>0.276</c:v>
                </c:pt>
                <c:pt idx="181">
                  <c:v>0.266</c:v>
                </c:pt>
                <c:pt idx="182">
                  <c:v>0.245</c:v>
                </c:pt>
                <c:pt idx="183">
                  <c:v>0.244</c:v>
                </c:pt>
                <c:pt idx="184">
                  <c:v>0.265</c:v>
                </c:pt>
                <c:pt idx="185">
                  <c:v>0.273</c:v>
                </c:pt>
                <c:pt idx="186">
                  <c:v>0.275</c:v>
                </c:pt>
                <c:pt idx="187">
                  <c:v>0.266</c:v>
                </c:pt>
                <c:pt idx="188">
                  <c:v>0.254</c:v>
                </c:pt>
                <c:pt idx="189">
                  <c:v>0.258</c:v>
                </c:pt>
                <c:pt idx="190">
                  <c:v>0.26</c:v>
                </c:pt>
                <c:pt idx="191">
                  <c:v>0.297</c:v>
                </c:pt>
                <c:pt idx="192">
                  <c:v>0.331</c:v>
                </c:pt>
                <c:pt idx="193">
                  <c:v>0.34</c:v>
                </c:pt>
                <c:pt idx="194">
                  <c:v>0.364</c:v>
                </c:pt>
                <c:pt idx="195">
                  <c:v>0.394</c:v>
                </c:pt>
                <c:pt idx="196">
                  <c:v>0.407</c:v>
                </c:pt>
                <c:pt idx="197">
                  <c:v>0.41</c:v>
                </c:pt>
                <c:pt idx="198">
                  <c:v>0.406</c:v>
                </c:pt>
                <c:pt idx="199">
                  <c:v>0.42</c:v>
                </c:pt>
                <c:pt idx="200">
                  <c:v>0.453</c:v>
                </c:pt>
                <c:pt idx="201">
                  <c:v>0.481</c:v>
                </c:pt>
                <c:pt idx="202">
                  <c:v>0.494</c:v>
                </c:pt>
                <c:pt idx="203">
                  <c:v>0.493</c:v>
                </c:pt>
                <c:pt idx="204">
                  <c:v>0.492</c:v>
                </c:pt>
                <c:pt idx="205">
                  <c:v>0.485</c:v>
                </c:pt>
                <c:pt idx="206">
                  <c:v>0.461</c:v>
                </c:pt>
                <c:pt idx="207">
                  <c:v>0.431</c:v>
                </c:pt>
                <c:pt idx="208">
                  <c:v>0.394</c:v>
                </c:pt>
                <c:pt idx="209">
                  <c:v>0.347</c:v>
                </c:pt>
                <c:pt idx="210">
                  <c:v>0.325</c:v>
                </c:pt>
                <c:pt idx="211">
                  <c:v>0.336</c:v>
                </c:pt>
                <c:pt idx="212">
                  <c:v>0.356</c:v>
                </c:pt>
                <c:pt idx="213">
                  <c:v>0.368</c:v>
                </c:pt>
                <c:pt idx="214">
                  <c:v>0.369</c:v>
                </c:pt>
                <c:pt idx="215">
                  <c:v>0.365</c:v>
                </c:pt>
                <c:pt idx="216">
                  <c:v>0.362</c:v>
                </c:pt>
                <c:pt idx="217">
                  <c:v>0.403</c:v>
                </c:pt>
                <c:pt idx="218">
                  <c:v>0.535</c:v>
                </c:pt>
                <c:pt idx="219">
                  <c:v>0.622</c:v>
                </c:pt>
                <c:pt idx="220">
                  <c:v>0.72</c:v>
                </c:pt>
              </c:numCache>
            </c:numRef>
          </c:yVal>
          <c:smooth val="0"/>
        </c:ser>
        <c:dLbls>
          <c:showLegendKey val="0"/>
          <c:showVal val="0"/>
          <c:showCatName val="0"/>
          <c:showSerName val="0"/>
          <c:showPercent val="0"/>
          <c:showBubbleSize val="0"/>
        </c:dLbls>
        <c:axId val="2092881848"/>
        <c:axId val="2092841416"/>
      </c:scatterChart>
      <c:valAx>
        <c:axId val="2092881848"/>
        <c:scaling>
          <c:orientation val="minMax"/>
          <c:max val="2014.0"/>
          <c:min val="1791.0"/>
        </c:scaling>
        <c:delete val="0"/>
        <c:axPos val="b"/>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092841416"/>
        <c:crosses val="autoZero"/>
        <c:crossBetween val="midCat"/>
        <c:majorUnit val="20.0"/>
      </c:valAx>
      <c:valAx>
        <c:axId val="2092841416"/>
        <c:scaling>
          <c:orientation val="minMax"/>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sz="1800">
                <a:latin typeface="Arial" pitchFamily="34" charset="0"/>
                <a:cs typeface="Arial" pitchFamily="34" charset="0"/>
              </a:defRPr>
            </a:pPr>
            <a:endParaRPr lang="en-US"/>
          </a:p>
        </c:txPr>
        <c:crossAx val="2092881848"/>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'Fig 3-2'!$D$6</c:f>
              <c:strCache>
                <c:ptCount val="1"/>
                <c:pt idx="0">
                  <c:v>Population Age 65+ as a Percentage of the Population Age 20-64</c:v>
                </c:pt>
              </c:strCache>
            </c:strRef>
          </c:tx>
          <c:spPr>
            <a:ln w="44450">
              <a:solidFill>
                <a:srgbClr val="C00000"/>
              </a:solidFill>
            </a:ln>
          </c:spPr>
          <c:marker>
            <c:symbol val="none"/>
          </c:marker>
          <c:xVal>
            <c:numRef>
              <c:f>'Fig 3-2'!$C$7:$C$42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3-2'!$D$7:$D$42</c:f>
              <c:numCache>
                <c:formatCode>0.0</c:formatCode>
                <c:ptCount val="36"/>
                <c:pt idx="0">
                  <c:v>20.9</c:v>
                </c:pt>
                <c:pt idx="1">
                  <c:v>20.8</c:v>
                </c:pt>
                <c:pt idx="2">
                  <c:v>20.8</c:v>
                </c:pt>
                <c:pt idx="3">
                  <c:v>20.7</c:v>
                </c:pt>
                <c:pt idx="4">
                  <c:v>20.7</c:v>
                </c:pt>
                <c:pt idx="5">
                  <c:v>20.7</c:v>
                </c:pt>
                <c:pt idx="6">
                  <c:v>20.7</c:v>
                </c:pt>
                <c:pt idx="7">
                  <c:v>20.8</c:v>
                </c:pt>
                <c:pt idx="8">
                  <c:v>20.9</c:v>
                </c:pt>
                <c:pt idx="9">
                  <c:v>21.1</c:v>
                </c:pt>
                <c:pt idx="10">
                  <c:v>21.3</c:v>
                </c:pt>
                <c:pt idx="11">
                  <c:v>21.4</c:v>
                </c:pt>
                <c:pt idx="12">
                  <c:v>21.7</c:v>
                </c:pt>
                <c:pt idx="13">
                  <c:v>22.3</c:v>
                </c:pt>
                <c:pt idx="14">
                  <c:v>22.9</c:v>
                </c:pt>
                <c:pt idx="15">
                  <c:v>23.4</c:v>
                </c:pt>
                <c:pt idx="16">
                  <c:v>24.0</c:v>
                </c:pt>
                <c:pt idx="17">
                  <c:v>24.6</c:v>
                </c:pt>
                <c:pt idx="18">
                  <c:v>25.3</c:v>
                </c:pt>
                <c:pt idx="19">
                  <c:v>26.0</c:v>
                </c:pt>
                <c:pt idx="20">
                  <c:v>26.7</c:v>
                </c:pt>
                <c:pt idx="21">
                  <c:v>27.5</c:v>
                </c:pt>
                <c:pt idx="22">
                  <c:v>28.3</c:v>
                </c:pt>
                <c:pt idx="23">
                  <c:v>29.2</c:v>
                </c:pt>
                <c:pt idx="24">
                  <c:v>30.0</c:v>
                </c:pt>
                <c:pt idx="25">
                  <c:v>30.8</c:v>
                </c:pt>
                <c:pt idx="26">
                  <c:v>31.6</c:v>
                </c:pt>
                <c:pt idx="27">
                  <c:v>32.4</c:v>
                </c:pt>
                <c:pt idx="28">
                  <c:v>33.1</c:v>
                </c:pt>
                <c:pt idx="29">
                  <c:v>33.8</c:v>
                </c:pt>
                <c:pt idx="30">
                  <c:v>34.4</c:v>
                </c:pt>
                <c:pt idx="31">
                  <c:v>34.8</c:v>
                </c:pt>
                <c:pt idx="32">
                  <c:v>35.1</c:v>
                </c:pt>
                <c:pt idx="33">
                  <c:v>35.4</c:v>
                </c:pt>
                <c:pt idx="34">
                  <c:v>35.6</c:v>
                </c:pt>
                <c:pt idx="35">
                  <c:v>35.9</c:v>
                </c:pt>
              </c:numCache>
            </c:numRef>
          </c:yVal>
          <c:smooth val="0"/>
        </c:ser>
        <c:dLbls>
          <c:showLegendKey val="0"/>
          <c:showVal val="0"/>
          <c:showCatName val="0"/>
          <c:showSerName val="0"/>
          <c:showPercent val="0"/>
          <c:showBubbleSize val="0"/>
        </c:dLbls>
        <c:axId val="2145887672"/>
        <c:axId val="2145586920"/>
      </c:scatterChart>
      <c:valAx>
        <c:axId val="2145887672"/>
        <c:scaling>
          <c:orientation val="minMax"/>
          <c:max val="2035.0"/>
          <c:min val="2000.0"/>
        </c:scaling>
        <c:delete val="0"/>
        <c:axPos val="b"/>
        <c:numFmt formatCode="General" sourceLinked="1"/>
        <c:majorTickMark val="out"/>
        <c:minorTickMark val="none"/>
        <c:tickLblPos val="nextTo"/>
        <c:txPr>
          <a:bodyPr/>
          <a:lstStyle/>
          <a:p>
            <a:pPr>
              <a:defRPr sz="1800"/>
            </a:pPr>
            <a:endParaRPr lang="en-US"/>
          </a:p>
        </c:txPr>
        <c:crossAx val="2145586920"/>
        <c:crosses val="autoZero"/>
        <c:crossBetween val="midCat"/>
      </c:valAx>
      <c:valAx>
        <c:axId val="2145586920"/>
        <c:scaling>
          <c:orientation val="minMax"/>
          <c:max val="40.0"/>
          <c:min val="10.0"/>
        </c:scaling>
        <c:delete val="0"/>
        <c:axPos val="l"/>
        <c:majorGridlines>
          <c:spPr>
            <a:ln>
              <a:solidFill>
                <a:srgbClr val="DDDDDD"/>
              </a:solidFill>
            </a:ln>
          </c:spPr>
        </c:majorGridlines>
        <c:numFmt formatCode="0" sourceLinked="0"/>
        <c:majorTickMark val="out"/>
        <c:minorTickMark val="none"/>
        <c:tickLblPos val="nextTo"/>
        <c:txPr>
          <a:bodyPr/>
          <a:lstStyle/>
          <a:p>
            <a:pPr>
              <a:defRPr sz="1800"/>
            </a:pPr>
            <a:endParaRPr lang="en-US"/>
          </a:p>
        </c:txPr>
        <c:crossAx val="2145887672"/>
        <c:crosses val="autoZero"/>
        <c:crossBetween val="midCat"/>
        <c:majorUnit val="5.0"/>
      </c:valAx>
      <c:spPr>
        <a:solidFill>
          <a:srgbClr val="FFFFFF"/>
        </a:solidFill>
        <a:ln>
          <a:solidFill>
            <a:schemeClr val="tx1"/>
          </a:solidFill>
        </a:ln>
      </c:spPr>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44450">
              <a:solidFill>
                <a:srgbClr val="C00000"/>
              </a:solidFill>
            </a:ln>
          </c:spPr>
          <c:marker>
            <c:symbol val="none"/>
          </c:marker>
          <c:xVal>
            <c:numRef>
              <c:f>Sheet1!$B$4:$B$66</c:f>
              <c:numCache>
                <c:formatCode>General</c:formatCode>
                <c:ptCount val="63"/>
                <c:pt idx="0">
                  <c:v>1948.0</c:v>
                </c:pt>
                <c:pt idx="1">
                  <c:v>1949.0</c:v>
                </c:pt>
                <c:pt idx="2">
                  <c:v>1950.0</c:v>
                </c:pt>
                <c:pt idx="3">
                  <c:v>1951.0</c:v>
                </c:pt>
                <c:pt idx="4">
                  <c:v>1952.0</c:v>
                </c:pt>
                <c:pt idx="5">
                  <c:v>1953.0</c:v>
                </c:pt>
                <c:pt idx="6">
                  <c:v>1954.0</c:v>
                </c:pt>
                <c:pt idx="7">
                  <c:v>1955.0</c:v>
                </c:pt>
                <c:pt idx="8">
                  <c:v>1956.0</c:v>
                </c:pt>
                <c:pt idx="9">
                  <c:v>1957.0</c:v>
                </c:pt>
                <c:pt idx="10">
                  <c:v>1958.0</c:v>
                </c:pt>
                <c:pt idx="11">
                  <c:v>1959.0</c:v>
                </c:pt>
                <c:pt idx="12">
                  <c:v>1960.0</c:v>
                </c:pt>
                <c:pt idx="13">
                  <c:v>1961.0</c:v>
                </c:pt>
                <c:pt idx="14">
                  <c:v>1962.0</c:v>
                </c:pt>
                <c:pt idx="15">
                  <c:v>1963.0</c:v>
                </c:pt>
                <c:pt idx="16">
                  <c:v>1964.0</c:v>
                </c:pt>
                <c:pt idx="17">
                  <c:v>1965.0</c:v>
                </c:pt>
                <c:pt idx="18">
                  <c:v>1966.0</c:v>
                </c:pt>
                <c:pt idx="19">
                  <c:v>1967.0</c:v>
                </c:pt>
                <c:pt idx="20">
                  <c:v>1968.0</c:v>
                </c:pt>
                <c:pt idx="21">
                  <c:v>1969.0</c:v>
                </c:pt>
                <c:pt idx="22">
                  <c:v>1970.0</c:v>
                </c:pt>
                <c:pt idx="23">
                  <c:v>1971.0</c:v>
                </c:pt>
                <c:pt idx="24">
                  <c:v>1972.0</c:v>
                </c:pt>
                <c:pt idx="25">
                  <c:v>1973.0</c:v>
                </c:pt>
                <c:pt idx="26">
                  <c:v>1974.0</c:v>
                </c:pt>
                <c:pt idx="27">
                  <c:v>1975.0</c:v>
                </c:pt>
                <c:pt idx="28">
                  <c:v>1976.0</c:v>
                </c:pt>
                <c:pt idx="29">
                  <c:v>1977.0</c:v>
                </c:pt>
                <c:pt idx="30">
                  <c:v>1978.0</c:v>
                </c:pt>
                <c:pt idx="31">
                  <c:v>1979.0</c:v>
                </c:pt>
                <c:pt idx="32">
                  <c:v>1980.0</c:v>
                </c:pt>
                <c:pt idx="33">
                  <c:v>1981.0</c:v>
                </c:pt>
                <c:pt idx="34">
                  <c:v>1982.0</c:v>
                </c:pt>
                <c:pt idx="35">
                  <c:v>1983.0</c:v>
                </c:pt>
                <c:pt idx="36">
                  <c:v>1984.0</c:v>
                </c:pt>
                <c:pt idx="37">
                  <c:v>1985.0</c:v>
                </c:pt>
                <c:pt idx="38">
                  <c:v>1986.0</c:v>
                </c:pt>
                <c:pt idx="39">
                  <c:v>1987.0</c:v>
                </c:pt>
                <c:pt idx="40">
                  <c:v>1988.0</c:v>
                </c:pt>
                <c:pt idx="41">
                  <c:v>1989.0</c:v>
                </c:pt>
                <c:pt idx="42">
                  <c:v>1990.0</c:v>
                </c:pt>
                <c:pt idx="43">
                  <c:v>1991.0</c:v>
                </c:pt>
                <c:pt idx="44">
                  <c:v>1992.0</c:v>
                </c:pt>
                <c:pt idx="45">
                  <c:v>1993.0</c:v>
                </c:pt>
                <c:pt idx="46">
                  <c:v>1994.0</c:v>
                </c:pt>
                <c:pt idx="47">
                  <c:v>1995.0</c:v>
                </c:pt>
                <c:pt idx="48">
                  <c:v>1996.0</c:v>
                </c:pt>
                <c:pt idx="49">
                  <c:v>1997.0</c:v>
                </c:pt>
                <c:pt idx="50">
                  <c:v>1998.0</c:v>
                </c:pt>
                <c:pt idx="51">
                  <c:v>1999.0</c:v>
                </c:pt>
                <c:pt idx="52">
                  <c:v>2000.0</c:v>
                </c:pt>
                <c:pt idx="53">
                  <c:v>2001.0</c:v>
                </c:pt>
                <c:pt idx="54">
                  <c:v>2002.0</c:v>
                </c:pt>
                <c:pt idx="55">
                  <c:v>2003.0</c:v>
                </c:pt>
                <c:pt idx="56">
                  <c:v>2004.0</c:v>
                </c:pt>
                <c:pt idx="57">
                  <c:v>2005.0</c:v>
                </c:pt>
                <c:pt idx="58">
                  <c:v>2006.0</c:v>
                </c:pt>
                <c:pt idx="59">
                  <c:v>2007.0</c:v>
                </c:pt>
                <c:pt idx="60">
                  <c:v>2008.0</c:v>
                </c:pt>
                <c:pt idx="61">
                  <c:v>2009.0</c:v>
                </c:pt>
              </c:numCache>
            </c:numRef>
          </c:xVal>
          <c:yVal>
            <c:numRef>
              <c:f>Sheet1!$C$4:$C$65</c:f>
              <c:numCache>
                <c:formatCode>#,##0.0</c:formatCode>
                <c:ptCount val="62"/>
                <c:pt idx="0">
                  <c:v>0.2</c:v>
                </c:pt>
                <c:pt idx="1">
                  <c:v>0.2</c:v>
                </c:pt>
                <c:pt idx="2">
                  <c:v>0.3</c:v>
                </c:pt>
                <c:pt idx="3">
                  <c:v>0.5</c:v>
                </c:pt>
                <c:pt idx="4">
                  <c:v>0.600000000000001</c:v>
                </c:pt>
                <c:pt idx="5">
                  <c:v>0.700000000000001</c:v>
                </c:pt>
                <c:pt idx="6">
                  <c:v>0.9</c:v>
                </c:pt>
                <c:pt idx="7">
                  <c:v>1.1</c:v>
                </c:pt>
                <c:pt idx="8">
                  <c:v>1.3</c:v>
                </c:pt>
                <c:pt idx="9">
                  <c:v>1.4</c:v>
                </c:pt>
                <c:pt idx="10">
                  <c:v>1.7</c:v>
                </c:pt>
                <c:pt idx="11">
                  <c:v>1.9</c:v>
                </c:pt>
                <c:pt idx="12">
                  <c:v>2.2</c:v>
                </c:pt>
                <c:pt idx="13">
                  <c:v>2.3</c:v>
                </c:pt>
                <c:pt idx="14">
                  <c:v>2.5</c:v>
                </c:pt>
                <c:pt idx="15">
                  <c:v>2.6</c:v>
                </c:pt>
                <c:pt idx="16">
                  <c:v>2.5</c:v>
                </c:pt>
                <c:pt idx="17">
                  <c:v>2.5</c:v>
                </c:pt>
                <c:pt idx="18">
                  <c:v>2.7</c:v>
                </c:pt>
                <c:pt idx="19">
                  <c:v>3.0</c:v>
                </c:pt>
                <c:pt idx="20">
                  <c:v>3.3</c:v>
                </c:pt>
                <c:pt idx="21">
                  <c:v>3.5</c:v>
                </c:pt>
                <c:pt idx="22">
                  <c:v>3.6</c:v>
                </c:pt>
                <c:pt idx="23">
                  <c:v>3.9</c:v>
                </c:pt>
                <c:pt idx="24">
                  <c:v>4.1</c:v>
                </c:pt>
                <c:pt idx="25">
                  <c:v>4.4</c:v>
                </c:pt>
                <c:pt idx="26">
                  <c:v>4.6</c:v>
                </c:pt>
                <c:pt idx="27">
                  <c:v>5.0</c:v>
                </c:pt>
                <c:pt idx="28">
                  <c:v>5.2</c:v>
                </c:pt>
                <c:pt idx="29">
                  <c:v>5.3</c:v>
                </c:pt>
                <c:pt idx="30">
                  <c:v>5.3</c:v>
                </c:pt>
                <c:pt idx="31">
                  <c:v>5.2</c:v>
                </c:pt>
                <c:pt idx="32">
                  <c:v>5.5</c:v>
                </c:pt>
                <c:pt idx="33">
                  <c:v>5.9</c:v>
                </c:pt>
                <c:pt idx="34">
                  <c:v>6.3</c:v>
                </c:pt>
                <c:pt idx="35">
                  <c:v>6.5</c:v>
                </c:pt>
                <c:pt idx="36">
                  <c:v>6.2</c:v>
                </c:pt>
                <c:pt idx="37">
                  <c:v>6.2</c:v>
                </c:pt>
                <c:pt idx="38">
                  <c:v>6.1</c:v>
                </c:pt>
                <c:pt idx="39">
                  <c:v>6.1</c:v>
                </c:pt>
                <c:pt idx="40">
                  <c:v>6.0</c:v>
                </c:pt>
                <c:pt idx="41">
                  <c:v>6.0</c:v>
                </c:pt>
                <c:pt idx="42">
                  <c:v>6.2</c:v>
                </c:pt>
                <c:pt idx="43">
                  <c:v>6.4</c:v>
                </c:pt>
                <c:pt idx="44">
                  <c:v>6.6</c:v>
                </c:pt>
                <c:pt idx="45">
                  <c:v>6.8</c:v>
                </c:pt>
                <c:pt idx="46">
                  <c:v>6.8</c:v>
                </c:pt>
                <c:pt idx="47">
                  <c:v>6.9</c:v>
                </c:pt>
                <c:pt idx="48">
                  <c:v>7.0</c:v>
                </c:pt>
                <c:pt idx="49">
                  <c:v>6.9</c:v>
                </c:pt>
                <c:pt idx="50">
                  <c:v>6.8</c:v>
                </c:pt>
                <c:pt idx="51">
                  <c:v>6.5</c:v>
                </c:pt>
                <c:pt idx="52">
                  <c:v>6.3</c:v>
                </c:pt>
                <c:pt idx="53">
                  <c:v>6.5</c:v>
                </c:pt>
                <c:pt idx="54">
                  <c:v>6.7</c:v>
                </c:pt>
                <c:pt idx="55">
                  <c:v>6.8</c:v>
                </c:pt>
                <c:pt idx="56">
                  <c:v>6.7</c:v>
                </c:pt>
                <c:pt idx="57">
                  <c:v>6.8</c:v>
                </c:pt>
                <c:pt idx="58">
                  <c:v>7.0</c:v>
                </c:pt>
                <c:pt idx="59">
                  <c:v>7.3</c:v>
                </c:pt>
                <c:pt idx="60">
                  <c:v>7.4</c:v>
                </c:pt>
                <c:pt idx="61">
                  <c:v>8.3</c:v>
                </c:pt>
              </c:numCache>
            </c:numRef>
          </c:yVal>
          <c:smooth val="0"/>
        </c:ser>
        <c:dLbls>
          <c:showLegendKey val="0"/>
          <c:showVal val="0"/>
          <c:showCatName val="0"/>
          <c:showSerName val="0"/>
          <c:showPercent val="0"/>
          <c:showBubbleSize val="0"/>
        </c:dLbls>
        <c:axId val="-2105686920"/>
        <c:axId val="-2105683624"/>
      </c:scatterChart>
      <c:valAx>
        <c:axId val="-2105686920"/>
        <c:scaling>
          <c:orientation val="minMax"/>
          <c:max val="2010.0"/>
          <c:min val="1950.0"/>
        </c:scaling>
        <c:delete val="0"/>
        <c:axPos val="b"/>
        <c:numFmt formatCode="General" sourceLinked="1"/>
        <c:majorTickMark val="out"/>
        <c:minorTickMark val="none"/>
        <c:tickLblPos val="nextTo"/>
        <c:txPr>
          <a:bodyPr/>
          <a:lstStyle/>
          <a:p>
            <a:pPr>
              <a:defRPr sz="1800"/>
            </a:pPr>
            <a:endParaRPr lang="en-US"/>
          </a:p>
        </c:txPr>
        <c:crossAx val="-2105683624"/>
        <c:crosses val="autoZero"/>
        <c:crossBetween val="midCat"/>
        <c:majorUnit val="10.0"/>
      </c:valAx>
      <c:valAx>
        <c:axId val="-2105683624"/>
        <c:scaling>
          <c:orientation val="minMax"/>
          <c:max val="9.0"/>
          <c:min val="0.0"/>
        </c:scaling>
        <c:delete val="0"/>
        <c:axPos val="l"/>
        <c:majorGridlines/>
        <c:numFmt formatCode="#,##0" sourceLinked="0"/>
        <c:majorTickMark val="out"/>
        <c:minorTickMark val="none"/>
        <c:tickLblPos val="nextTo"/>
        <c:txPr>
          <a:bodyPr/>
          <a:lstStyle/>
          <a:p>
            <a:pPr>
              <a:defRPr sz="1800"/>
            </a:pPr>
            <a:endParaRPr lang="en-US"/>
          </a:p>
        </c:txPr>
        <c:crossAx val="-2105686920"/>
        <c:crosses val="autoZero"/>
        <c:crossBetween val="midCat"/>
        <c:majorUnit val="2.0"/>
        <c:minorUnit val="1.0"/>
      </c:valAx>
      <c:spPr>
        <a:solidFill>
          <a:schemeClr val="bg1"/>
        </a:solidFill>
        <a:ln>
          <a:solidFill>
            <a:schemeClr val="tx1"/>
          </a:solid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'Fig 1-2'!$E$6</c:f>
              <c:strCache>
                <c:ptCount val="1"/>
                <c:pt idx="0">
                  <c:v>Extended-Baseline Scenario</c:v>
                </c:pt>
              </c:strCache>
            </c:strRef>
          </c:tx>
          <c:spPr>
            <a:ln w="44450">
              <a:solidFill>
                <a:srgbClr val="009900"/>
              </a:solidFill>
            </a:ln>
          </c:spPr>
          <c:marker>
            <c:symbol val="none"/>
          </c:marker>
          <c:xVal>
            <c:numRef>
              <c:f>'Fig 1-2'!$C$7:$C$42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1-2'!$E$7:$E$42</c:f>
              <c:numCache>
                <c:formatCode>General</c:formatCode>
                <c:ptCount val="36"/>
                <c:pt idx="10" formatCode="0">
                  <c:v>62.0</c:v>
                </c:pt>
                <c:pt idx="11" formatCode="0">
                  <c:v>66.0</c:v>
                </c:pt>
                <c:pt idx="12" formatCode="0">
                  <c:v>67.0</c:v>
                </c:pt>
                <c:pt idx="13" formatCode="0">
                  <c:v>66.0</c:v>
                </c:pt>
                <c:pt idx="14" formatCode="0">
                  <c:v>65.0</c:v>
                </c:pt>
                <c:pt idx="15" formatCode="0">
                  <c:v>65.0</c:v>
                </c:pt>
                <c:pt idx="16" formatCode="0">
                  <c:v>65.0</c:v>
                </c:pt>
                <c:pt idx="17" formatCode="0">
                  <c:v>65.0</c:v>
                </c:pt>
                <c:pt idx="18" formatCode="0">
                  <c:v>65.0</c:v>
                </c:pt>
                <c:pt idx="19" formatCode="0">
                  <c:v>66.0</c:v>
                </c:pt>
                <c:pt idx="20" formatCode="0">
                  <c:v>66.0</c:v>
                </c:pt>
                <c:pt idx="21" formatCode="0">
                  <c:v>66.0</c:v>
                </c:pt>
                <c:pt idx="22" formatCode="0">
                  <c:v>67.0</c:v>
                </c:pt>
                <c:pt idx="23" formatCode="0">
                  <c:v>67.0</c:v>
                </c:pt>
                <c:pt idx="24" formatCode="0">
                  <c:v>68.0</c:v>
                </c:pt>
                <c:pt idx="25" formatCode="0">
                  <c:v>69.0</c:v>
                </c:pt>
                <c:pt idx="26" formatCode="0">
                  <c:v>70.0</c:v>
                </c:pt>
                <c:pt idx="27" formatCode="0">
                  <c:v>71.0</c:v>
                </c:pt>
                <c:pt idx="28" formatCode="0">
                  <c:v>72.0</c:v>
                </c:pt>
                <c:pt idx="29" formatCode="0">
                  <c:v>73.0</c:v>
                </c:pt>
                <c:pt idx="30" formatCode="0">
                  <c:v>74.0</c:v>
                </c:pt>
                <c:pt idx="31" formatCode="0">
                  <c:v>75.0</c:v>
                </c:pt>
                <c:pt idx="32" formatCode="0">
                  <c:v>76.0</c:v>
                </c:pt>
                <c:pt idx="33" formatCode="0">
                  <c:v>77.0</c:v>
                </c:pt>
                <c:pt idx="34" formatCode="0">
                  <c:v>78.0</c:v>
                </c:pt>
                <c:pt idx="35" formatCode="0">
                  <c:v>79.0</c:v>
                </c:pt>
              </c:numCache>
            </c:numRef>
          </c:yVal>
          <c:smooth val="0"/>
        </c:ser>
        <c:ser>
          <c:idx val="1"/>
          <c:order val="1"/>
          <c:tx>
            <c:strRef>
              <c:f>'Fig 1-2'!$F$6</c:f>
              <c:strCache>
                <c:ptCount val="1"/>
                <c:pt idx="0">
                  <c:v>Alternative Fiscal Scenario</c:v>
                </c:pt>
              </c:strCache>
            </c:strRef>
          </c:tx>
          <c:spPr>
            <a:ln w="44450">
              <a:solidFill>
                <a:srgbClr val="FF0000"/>
              </a:solidFill>
            </a:ln>
          </c:spPr>
          <c:marker>
            <c:symbol val="none"/>
          </c:marker>
          <c:xVal>
            <c:numRef>
              <c:f>'Fig 1-2'!$C$7:$C$42</c:f>
              <c:numCache>
                <c:formatCode>General</c:formatCode>
                <c:ptCount val="36"/>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pt idx="15">
                  <c:v>2015.0</c:v>
                </c:pt>
                <c:pt idx="16">
                  <c:v>2016.0</c:v>
                </c:pt>
                <c:pt idx="17">
                  <c:v>2017.0</c:v>
                </c:pt>
                <c:pt idx="18">
                  <c:v>2018.0</c:v>
                </c:pt>
                <c:pt idx="19">
                  <c:v>2019.0</c:v>
                </c:pt>
                <c:pt idx="20">
                  <c:v>2020.0</c:v>
                </c:pt>
                <c:pt idx="21">
                  <c:v>2021.0</c:v>
                </c:pt>
                <c:pt idx="22">
                  <c:v>2022.0</c:v>
                </c:pt>
                <c:pt idx="23">
                  <c:v>2023.0</c:v>
                </c:pt>
                <c:pt idx="24">
                  <c:v>2024.0</c:v>
                </c:pt>
                <c:pt idx="25">
                  <c:v>2025.0</c:v>
                </c:pt>
                <c:pt idx="26">
                  <c:v>2026.0</c:v>
                </c:pt>
                <c:pt idx="27">
                  <c:v>2027.0</c:v>
                </c:pt>
                <c:pt idx="28">
                  <c:v>2028.0</c:v>
                </c:pt>
                <c:pt idx="29">
                  <c:v>2029.0</c:v>
                </c:pt>
                <c:pt idx="30">
                  <c:v>2030.0</c:v>
                </c:pt>
                <c:pt idx="31">
                  <c:v>2031.0</c:v>
                </c:pt>
                <c:pt idx="32">
                  <c:v>2032.0</c:v>
                </c:pt>
                <c:pt idx="33">
                  <c:v>2033.0</c:v>
                </c:pt>
                <c:pt idx="34">
                  <c:v>2034.0</c:v>
                </c:pt>
                <c:pt idx="35">
                  <c:v>2035.0</c:v>
                </c:pt>
              </c:numCache>
            </c:numRef>
          </c:xVal>
          <c:yVal>
            <c:numRef>
              <c:f>'Fig 1-2'!$F$7:$F$42</c:f>
              <c:numCache>
                <c:formatCode>General</c:formatCode>
                <c:ptCount val="36"/>
                <c:pt idx="10" formatCode="0">
                  <c:v>62.0</c:v>
                </c:pt>
                <c:pt idx="11" formatCode="0">
                  <c:v>67.0</c:v>
                </c:pt>
                <c:pt idx="12" formatCode="0">
                  <c:v>69.0</c:v>
                </c:pt>
                <c:pt idx="13" formatCode="0">
                  <c:v>70.0</c:v>
                </c:pt>
                <c:pt idx="14" formatCode="0">
                  <c:v>71.0</c:v>
                </c:pt>
                <c:pt idx="15" formatCode="0">
                  <c:v>72.0</c:v>
                </c:pt>
                <c:pt idx="16" formatCode="0">
                  <c:v>75.0</c:v>
                </c:pt>
                <c:pt idx="17" formatCode="0">
                  <c:v>77.0</c:v>
                </c:pt>
                <c:pt idx="18" formatCode="0">
                  <c:v>80.0</c:v>
                </c:pt>
                <c:pt idx="19" formatCode="0">
                  <c:v>84.0</c:v>
                </c:pt>
                <c:pt idx="20" formatCode="0">
                  <c:v>87.0</c:v>
                </c:pt>
                <c:pt idx="21" formatCode="0">
                  <c:v>91.0</c:v>
                </c:pt>
                <c:pt idx="22" formatCode="0">
                  <c:v>95.0</c:v>
                </c:pt>
                <c:pt idx="23" formatCode="0">
                  <c:v>100.0</c:v>
                </c:pt>
                <c:pt idx="24" formatCode="0">
                  <c:v>106.0</c:v>
                </c:pt>
                <c:pt idx="25" formatCode="0">
                  <c:v>112.0</c:v>
                </c:pt>
                <c:pt idx="26" formatCode="0">
                  <c:v>118.0</c:v>
                </c:pt>
                <c:pt idx="27" formatCode="0">
                  <c:v>125.0</c:v>
                </c:pt>
                <c:pt idx="28" formatCode="0">
                  <c:v>131.0</c:v>
                </c:pt>
                <c:pt idx="29" formatCode="0">
                  <c:v>138.0</c:v>
                </c:pt>
                <c:pt idx="30" formatCode="0">
                  <c:v>146.0</c:v>
                </c:pt>
                <c:pt idx="31" formatCode="0">
                  <c:v>153.0</c:v>
                </c:pt>
                <c:pt idx="32" formatCode="0">
                  <c:v>161.0</c:v>
                </c:pt>
                <c:pt idx="33" formatCode="0">
                  <c:v>169.0</c:v>
                </c:pt>
                <c:pt idx="34" formatCode="0">
                  <c:v>177.0</c:v>
                </c:pt>
                <c:pt idx="35" formatCode="0">
                  <c:v>185.0</c:v>
                </c:pt>
              </c:numCache>
            </c:numRef>
          </c:yVal>
          <c:smooth val="0"/>
        </c:ser>
        <c:ser>
          <c:idx val="2"/>
          <c:order val="2"/>
          <c:tx>
            <c:v>actual</c:v>
          </c:tx>
          <c:spPr>
            <a:ln w="44450">
              <a:solidFill>
                <a:srgbClr val="0033CC"/>
              </a:solidFill>
            </a:ln>
          </c:spPr>
          <c:marker>
            <c:symbol val="none"/>
          </c:marker>
          <c:xVal>
            <c:numRef>
              <c:f>'Fig 1-2'!$C$7:$C$17</c:f>
              <c:numCache>
                <c:formatCode>General</c:formatCode>
                <c:ptCount val="11"/>
                <c:pt idx="0">
                  <c:v>2000.0</c:v>
                </c:pt>
                <c:pt idx="1">
                  <c:v>2001.0</c:v>
                </c:pt>
                <c:pt idx="2">
                  <c:v>2002.0</c:v>
                </c:pt>
                <c:pt idx="3">
                  <c:v>2003.0</c:v>
                </c:pt>
                <c:pt idx="4">
                  <c:v>2004.0</c:v>
                </c:pt>
                <c:pt idx="5">
                  <c:v>2005.0</c:v>
                </c:pt>
                <c:pt idx="6">
                  <c:v>2006.0</c:v>
                </c:pt>
                <c:pt idx="7">
                  <c:v>2007.0</c:v>
                </c:pt>
                <c:pt idx="8">
                  <c:v>2008.0</c:v>
                </c:pt>
                <c:pt idx="9">
                  <c:v>2009.0</c:v>
                </c:pt>
                <c:pt idx="10">
                  <c:v>2010.0</c:v>
                </c:pt>
              </c:numCache>
            </c:numRef>
          </c:xVal>
          <c:yVal>
            <c:numRef>
              <c:f>'Fig 1-2'!$D$7:$D$17</c:f>
              <c:numCache>
                <c:formatCode>0</c:formatCode>
                <c:ptCount val="11"/>
                <c:pt idx="0">
                  <c:v>35.0</c:v>
                </c:pt>
                <c:pt idx="1">
                  <c:v>32.0</c:v>
                </c:pt>
                <c:pt idx="2">
                  <c:v>34.0</c:v>
                </c:pt>
                <c:pt idx="3">
                  <c:v>36.0</c:v>
                </c:pt>
                <c:pt idx="4">
                  <c:v>37.0</c:v>
                </c:pt>
                <c:pt idx="5">
                  <c:v>37.0</c:v>
                </c:pt>
                <c:pt idx="6">
                  <c:v>37.0</c:v>
                </c:pt>
                <c:pt idx="7">
                  <c:v>36.0</c:v>
                </c:pt>
                <c:pt idx="8">
                  <c:v>40.0</c:v>
                </c:pt>
                <c:pt idx="9">
                  <c:v>53.0</c:v>
                </c:pt>
                <c:pt idx="10">
                  <c:v>62.0</c:v>
                </c:pt>
              </c:numCache>
            </c:numRef>
          </c:yVal>
          <c:smooth val="0"/>
        </c:ser>
        <c:dLbls>
          <c:showLegendKey val="0"/>
          <c:showVal val="0"/>
          <c:showCatName val="0"/>
          <c:showSerName val="0"/>
          <c:showPercent val="0"/>
          <c:showBubbleSize val="0"/>
        </c:dLbls>
        <c:axId val="2145448376"/>
        <c:axId val="2145609176"/>
      </c:scatterChart>
      <c:valAx>
        <c:axId val="2145448376"/>
        <c:scaling>
          <c:orientation val="minMax"/>
          <c:max val="2035.0"/>
          <c:min val="2000.0"/>
        </c:scaling>
        <c:delete val="0"/>
        <c:axPos val="b"/>
        <c:numFmt formatCode="General" sourceLinked="1"/>
        <c:majorTickMark val="out"/>
        <c:minorTickMark val="none"/>
        <c:tickLblPos val="nextTo"/>
        <c:txPr>
          <a:bodyPr/>
          <a:lstStyle/>
          <a:p>
            <a:pPr>
              <a:defRPr sz="1800"/>
            </a:pPr>
            <a:endParaRPr lang="en-US"/>
          </a:p>
        </c:txPr>
        <c:crossAx val="2145609176"/>
        <c:crosses val="autoZero"/>
        <c:crossBetween val="midCat"/>
        <c:majorUnit val="5.0"/>
      </c:valAx>
      <c:valAx>
        <c:axId val="2145609176"/>
        <c:scaling>
          <c:orientation val="minMax"/>
        </c:scaling>
        <c:delete val="0"/>
        <c:axPos val="l"/>
        <c:majorGridlines>
          <c:spPr>
            <a:ln>
              <a:solidFill>
                <a:srgbClr val="DDDDDD"/>
              </a:solidFill>
            </a:ln>
          </c:spPr>
        </c:majorGridlines>
        <c:numFmt formatCode="General" sourceLinked="1"/>
        <c:majorTickMark val="out"/>
        <c:minorTickMark val="none"/>
        <c:tickLblPos val="nextTo"/>
        <c:txPr>
          <a:bodyPr/>
          <a:lstStyle/>
          <a:p>
            <a:pPr>
              <a:defRPr sz="1800"/>
            </a:pPr>
            <a:endParaRPr lang="en-US"/>
          </a:p>
        </c:txPr>
        <c:crossAx val="2145448376"/>
        <c:crosses val="autoZero"/>
        <c:crossBetween val="midCat"/>
      </c:valAx>
      <c:spPr>
        <a:solidFill>
          <a:srgbClr val="FFFFFF"/>
        </a:solidFill>
        <a:ln>
          <a:solidFill>
            <a:schemeClr val="tx1"/>
          </a:solidFill>
        </a:ln>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21837270341207"/>
          <c:y val="0.0283207250929"/>
          <c:w val="0.933198366870808"/>
          <c:h val="0.888895616943238"/>
        </c:manualLayout>
      </c:layout>
      <c:lineChart>
        <c:grouping val="standard"/>
        <c:varyColors val="0"/>
        <c:ser>
          <c:idx val="0"/>
          <c:order val="0"/>
          <c:tx>
            <c:strRef>
              <c:f>'Figure E-2'!$B$9</c:f>
              <c:strCache>
                <c:ptCount val="1"/>
                <c:pt idx="0">
                  <c:v>Without Automatic Stabilizers</c:v>
                </c:pt>
              </c:strCache>
            </c:strRef>
          </c:tx>
          <c:spPr>
            <a:ln>
              <a:solidFill>
                <a:srgbClr val="3366FF"/>
              </a:solidFill>
            </a:ln>
          </c:spPr>
          <c:marker>
            <c:symbol val="none"/>
          </c:marker>
          <c:cat>
            <c:strRef>
              <c:f>'Figure E-2'!$A$10:$A$60</c:f>
              <c:strCach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strCache>
            </c:strRef>
          </c:cat>
          <c:val>
            <c:numRef>
              <c:f>'Figure E-2'!$B$10:$B$60</c:f>
              <c:numCache>
                <c:formatCode>0.00</c:formatCode>
                <c:ptCount val="51"/>
                <c:pt idx="0">
                  <c:v>-1.027</c:v>
                </c:pt>
                <c:pt idx="1">
                  <c:v>-0.729</c:v>
                </c:pt>
                <c:pt idx="2">
                  <c:v>-1.995</c:v>
                </c:pt>
                <c:pt idx="3">
                  <c:v>-2.561</c:v>
                </c:pt>
                <c:pt idx="4">
                  <c:v>-4.15</c:v>
                </c:pt>
                <c:pt idx="5">
                  <c:v>-1.125</c:v>
                </c:pt>
                <c:pt idx="6">
                  <c:v>-0.858</c:v>
                </c:pt>
                <c:pt idx="7">
                  <c:v>-1.741</c:v>
                </c:pt>
                <c:pt idx="8">
                  <c:v>-1.786</c:v>
                </c:pt>
                <c:pt idx="9">
                  <c:v>-2.018</c:v>
                </c:pt>
                <c:pt idx="10">
                  <c:v>-1.092</c:v>
                </c:pt>
                <c:pt idx="11">
                  <c:v>-1.975</c:v>
                </c:pt>
                <c:pt idx="12">
                  <c:v>-2.665</c:v>
                </c:pt>
                <c:pt idx="13">
                  <c:v>-1.925</c:v>
                </c:pt>
                <c:pt idx="14">
                  <c:v>-2.565</c:v>
                </c:pt>
                <c:pt idx="15">
                  <c:v>-1.879</c:v>
                </c:pt>
                <c:pt idx="16">
                  <c:v>-1.852</c:v>
                </c:pt>
                <c:pt idx="17">
                  <c:v>-1.43</c:v>
                </c:pt>
                <c:pt idx="18">
                  <c:v>-1.637</c:v>
                </c:pt>
                <c:pt idx="19">
                  <c:v>-3.141</c:v>
                </c:pt>
                <c:pt idx="20">
                  <c:v>-3.726</c:v>
                </c:pt>
                <c:pt idx="21">
                  <c:v>-4.526</c:v>
                </c:pt>
                <c:pt idx="22">
                  <c:v>-4.599</c:v>
                </c:pt>
                <c:pt idx="23">
                  <c:v>-2.79</c:v>
                </c:pt>
                <c:pt idx="24">
                  <c:v>-3.083</c:v>
                </c:pt>
                <c:pt idx="25">
                  <c:v>-3.106</c:v>
                </c:pt>
                <c:pt idx="26">
                  <c:v>-3.909</c:v>
                </c:pt>
                <c:pt idx="27">
                  <c:v>-3.406</c:v>
                </c:pt>
                <c:pt idx="28">
                  <c:v>-3.331</c:v>
                </c:pt>
                <c:pt idx="29">
                  <c:v>-2.785</c:v>
                </c:pt>
                <c:pt idx="30">
                  <c:v>-2.127</c:v>
                </c:pt>
                <c:pt idx="31">
                  <c:v>-1.626</c:v>
                </c:pt>
                <c:pt idx="32">
                  <c:v>-0.84</c:v>
                </c:pt>
                <c:pt idx="33">
                  <c:v>-0.161</c:v>
                </c:pt>
                <c:pt idx="34">
                  <c:v>0.511</c:v>
                </c:pt>
                <c:pt idx="35">
                  <c:v>0.569</c:v>
                </c:pt>
                <c:pt idx="36">
                  <c:v>1.2</c:v>
                </c:pt>
                <c:pt idx="37">
                  <c:v>0.709</c:v>
                </c:pt>
                <c:pt idx="38">
                  <c:v>-1.035</c:v>
                </c:pt>
                <c:pt idx="39">
                  <c:v>-2.506</c:v>
                </c:pt>
                <c:pt idx="40">
                  <c:v>-3.043</c:v>
                </c:pt>
                <c:pt idx="41">
                  <c:v>-2.465</c:v>
                </c:pt>
                <c:pt idx="42">
                  <c:v>-2.012</c:v>
                </c:pt>
                <c:pt idx="43">
                  <c:v>-1.16</c:v>
                </c:pt>
                <c:pt idx="44">
                  <c:v>-2.613</c:v>
                </c:pt>
                <c:pt idx="45">
                  <c:v>-7.012</c:v>
                </c:pt>
                <c:pt idx="46">
                  <c:v>-5.827</c:v>
                </c:pt>
                <c:pt idx="47">
                  <c:v>-5.856</c:v>
                </c:pt>
                <c:pt idx="48">
                  <c:v>-4.773</c:v>
                </c:pt>
                <c:pt idx="49">
                  <c:v>-2.311</c:v>
                </c:pt>
                <c:pt idx="50">
                  <c:v>-1.407</c:v>
                </c:pt>
              </c:numCache>
            </c:numRef>
          </c:val>
          <c:smooth val="0"/>
        </c:ser>
        <c:ser>
          <c:idx val="1"/>
          <c:order val="1"/>
          <c:tx>
            <c:strRef>
              <c:f>'Figure E-2'!$C$9</c:f>
              <c:strCache>
                <c:ptCount val="1"/>
                <c:pt idx="0">
                  <c:v>With Automatic Stabilizers</c:v>
                </c:pt>
              </c:strCache>
            </c:strRef>
          </c:tx>
          <c:spPr>
            <a:ln>
              <a:solidFill>
                <a:srgbClr val="FF0000"/>
              </a:solidFill>
            </a:ln>
          </c:spPr>
          <c:marker>
            <c:symbol val="none"/>
          </c:marker>
          <c:cat>
            <c:strRef>
              <c:f>'Figure E-2'!$A$10:$A$60</c:f>
              <c:strCach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strCache>
            </c:strRef>
          </c:cat>
          <c:val>
            <c:numRef>
              <c:f>'Figure E-2'!$C$10:$C$60</c:f>
              <c:numCache>
                <c:formatCode>0.00</c:formatCode>
                <c:ptCount val="51"/>
                <c:pt idx="0">
                  <c:v>-0.896</c:v>
                </c:pt>
                <c:pt idx="1">
                  <c:v>-0.202</c:v>
                </c:pt>
                <c:pt idx="2">
                  <c:v>-0.496</c:v>
                </c:pt>
                <c:pt idx="3">
                  <c:v>-1.078</c:v>
                </c:pt>
                <c:pt idx="4">
                  <c:v>-2.905</c:v>
                </c:pt>
                <c:pt idx="5">
                  <c:v>0.343</c:v>
                </c:pt>
                <c:pt idx="6">
                  <c:v>-0.275</c:v>
                </c:pt>
                <c:pt idx="7">
                  <c:v>-2.045</c:v>
                </c:pt>
                <c:pt idx="8">
                  <c:v>-1.916</c:v>
                </c:pt>
                <c:pt idx="9">
                  <c:v>-1.133</c:v>
                </c:pt>
                <c:pt idx="10">
                  <c:v>-0.42</c:v>
                </c:pt>
                <c:pt idx="11">
                  <c:v>-3.183</c:v>
                </c:pt>
                <c:pt idx="12">
                  <c:v>-3.987</c:v>
                </c:pt>
                <c:pt idx="13">
                  <c:v>-2.6</c:v>
                </c:pt>
                <c:pt idx="14">
                  <c:v>-2.591</c:v>
                </c:pt>
                <c:pt idx="15">
                  <c:v>-1.591</c:v>
                </c:pt>
                <c:pt idx="16">
                  <c:v>-2.577</c:v>
                </c:pt>
                <c:pt idx="17">
                  <c:v>-2.456</c:v>
                </c:pt>
                <c:pt idx="18">
                  <c:v>-3.627</c:v>
                </c:pt>
                <c:pt idx="19">
                  <c:v>-5.477</c:v>
                </c:pt>
                <c:pt idx="20">
                  <c:v>-4.58</c:v>
                </c:pt>
                <c:pt idx="21">
                  <c:v>-4.915</c:v>
                </c:pt>
                <c:pt idx="22">
                  <c:v>-4.841</c:v>
                </c:pt>
                <c:pt idx="23">
                  <c:v>-3.1</c:v>
                </c:pt>
                <c:pt idx="24">
                  <c:v>-3.015</c:v>
                </c:pt>
                <c:pt idx="25">
                  <c:v>-2.766</c:v>
                </c:pt>
                <c:pt idx="26">
                  <c:v>-3.751</c:v>
                </c:pt>
                <c:pt idx="27">
                  <c:v>-4.287</c:v>
                </c:pt>
                <c:pt idx="28">
                  <c:v>-4.389</c:v>
                </c:pt>
                <c:pt idx="29">
                  <c:v>-3.663</c:v>
                </c:pt>
                <c:pt idx="30">
                  <c:v>-2.774</c:v>
                </c:pt>
                <c:pt idx="31">
                  <c:v>-2.129</c:v>
                </c:pt>
                <c:pt idx="32">
                  <c:v>-1.328</c:v>
                </c:pt>
                <c:pt idx="33">
                  <c:v>-0.258</c:v>
                </c:pt>
                <c:pt idx="34">
                  <c:v>0.779</c:v>
                </c:pt>
                <c:pt idx="35">
                  <c:v>1.348</c:v>
                </c:pt>
                <c:pt idx="36">
                  <c:v>2.397</c:v>
                </c:pt>
                <c:pt idx="37">
                  <c:v>1.226</c:v>
                </c:pt>
                <c:pt idx="38">
                  <c:v>-1.433</c:v>
                </c:pt>
                <c:pt idx="39">
                  <c:v>-3.259</c:v>
                </c:pt>
                <c:pt idx="40">
                  <c:v>-3.383</c:v>
                </c:pt>
                <c:pt idx="41">
                  <c:v>-2.47</c:v>
                </c:pt>
                <c:pt idx="42">
                  <c:v>-1.822</c:v>
                </c:pt>
                <c:pt idx="43">
                  <c:v>-1.121</c:v>
                </c:pt>
                <c:pt idx="44">
                  <c:v>-3.062</c:v>
                </c:pt>
                <c:pt idx="45">
                  <c:v>-9.143000000000001</c:v>
                </c:pt>
                <c:pt idx="46">
                  <c:v>-8.184</c:v>
                </c:pt>
                <c:pt idx="47">
                  <c:v>-7.949</c:v>
                </c:pt>
                <c:pt idx="48">
                  <c:v>-6.434</c:v>
                </c:pt>
                <c:pt idx="49">
                  <c:v>-3.902</c:v>
                </c:pt>
                <c:pt idx="50">
                  <c:v>-2.858</c:v>
                </c:pt>
              </c:numCache>
            </c:numRef>
          </c:val>
          <c:smooth val="0"/>
        </c:ser>
        <c:dLbls>
          <c:showLegendKey val="0"/>
          <c:showVal val="0"/>
          <c:showCatName val="0"/>
          <c:showSerName val="0"/>
          <c:showPercent val="0"/>
          <c:showBubbleSize val="0"/>
        </c:dLbls>
        <c:marker val="1"/>
        <c:smooth val="0"/>
        <c:axId val="-2094990056"/>
        <c:axId val="-2094389592"/>
      </c:lineChart>
      <c:dateAx>
        <c:axId val="-2094990056"/>
        <c:scaling>
          <c:orientation val="minMax"/>
        </c:scaling>
        <c:delete val="0"/>
        <c:axPos val="b"/>
        <c:numFmt formatCode="General" sourceLinked="0"/>
        <c:majorTickMark val="out"/>
        <c:minorTickMark val="none"/>
        <c:tickLblPos val="nextTo"/>
        <c:crossAx val="-2094389592"/>
        <c:crossesAt val="-111.0"/>
        <c:auto val="0"/>
        <c:lblOffset val="100"/>
        <c:baseTimeUnit val="days"/>
        <c:majorUnit val="5.0"/>
      </c:dateAx>
      <c:valAx>
        <c:axId val="-2094389592"/>
        <c:scaling>
          <c:orientation val="minMax"/>
        </c:scaling>
        <c:delete val="0"/>
        <c:axPos val="l"/>
        <c:majorGridlines>
          <c:spPr>
            <a:ln w="6350">
              <a:solidFill>
                <a:schemeClr val="bg2"/>
              </a:solidFill>
            </a:ln>
          </c:spPr>
        </c:majorGridlines>
        <c:numFmt formatCode="0" sourceLinked="0"/>
        <c:majorTickMark val="out"/>
        <c:minorTickMark val="none"/>
        <c:tickLblPos val="nextTo"/>
        <c:crossAx val="-2094990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894128492036"/>
          <c:y val="0.024232633279483"/>
          <c:w val="0.884345523358163"/>
          <c:h val="0.740320020579011"/>
        </c:manualLayout>
      </c:layout>
      <c:lineChart>
        <c:grouping val="standard"/>
        <c:varyColors val="0"/>
        <c:ser>
          <c:idx val="0"/>
          <c:order val="0"/>
          <c:tx>
            <c:v>GS10</c:v>
          </c:tx>
          <c:spPr>
            <a:ln w="44450">
              <a:solidFill>
                <a:srgbClr val="339933"/>
              </a:solidFill>
              <a:prstDash val="solid"/>
            </a:ln>
          </c:spPr>
          <c:marker>
            <c:symbol val="none"/>
          </c:marker>
          <c:cat>
            <c:numRef>
              <c:f>Sheet1!$A$8:$A$146</c:f>
              <c:numCache>
                <c:formatCode>m/d/yyyy</c:formatCode>
                <c:ptCount val="139"/>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numCache>
            </c:numRef>
          </c:cat>
          <c:val>
            <c:numRef>
              <c:f>Sheet1!$B$8:$B$146</c:f>
              <c:numCache>
                <c:formatCode>0.0</c:formatCode>
                <c:ptCount val="139"/>
                <c:pt idx="0">
                  <c:v>4.05</c:v>
                </c:pt>
                <c:pt idx="1">
                  <c:v>3.9</c:v>
                </c:pt>
                <c:pt idx="2">
                  <c:v>3.81</c:v>
                </c:pt>
                <c:pt idx="3">
                  <c:v>3.96</c:v>
                </c:pt>
                <c:pt idx="4">
                  <c:v>3.57</c:v>
                </c:pt>
                <c:pt idx="5">
                  <c:v>3.33</c:v>
                </c:pt>
                <c:pt idx="6">
                  <c:v>3.98</c:v>
                </c:pt>
                <c:pt idx="7">
                  <c:v>4.45</c:v>
                </c:pt>
                <c:pt idx="8">
                  <c:v>4.27</c:v>
                </c:pt>
                <c:pt idx="9">
                  <c:v>4.29</c:v>
                </c:pt>
                <c:pt idx="10">
                  <c:v>4.3</c:v>
                </c:pt>
                <c:pt idx="11">
                  <c:v>4.27</c:v>
                </c:pt>
                <c:pt idx="12">
                  <c:v>4.149999999999999</c:v>
                </c:pt>
                <c:pt idx="13">
                  <c:v>4.08</c:v>
                </c:pt>
                <c:pt idx="14">
                  <c:v>3.83</c:v>
                </c:pt>
                <c:pt idx="15">
                  <c:v>4.35</c:v>
                </c:pt>
                <c:pt idx="16">
                  <c:v>4.72</c:v>
                </c:pt>
                <c:pt idx="17">
                  <c:v>4.73</c:v>
                </c:pt>
                <c:pt idx="18">
                  <c:v>4.5</c:v>
                </c:pt>
                <c:pt idx="19">
                  <c:v>4.28</c:v>
                </c:pt>
                <c:pt idx="20">
                  <c:v>4.13</c:v>
                </c:pt>
                <c:pt idx="21">
                  <c:v>4.1</c:v>
                </c:pt>
                <c:pt idx="22">
                  <c:v>4.189999999999999</c:v>
                </c:pt>
                <c:pt idx="23">
                  <c:v>4.23</c:v>
                </c:pt>
                <c:pt idx="24">
                  <c:v>4.22</c:v>
                </c:pt>
                <c:pt idx="25">
                  <c:v>4.17</c:v>
                </c:pt>
                <c:pt idx="26">
                  <c:v>4.5</c:v>
                </c:pt>
                <c:pt idx="27">
                  <c:v>4.34</c:v>
                </c:pt>
                <c:pt idx="28">
                  <c:v>4.14</c:v>
                </c:pt>
                <c:pt idx="29">
                  <c:v>4.0</c:v>
                </c:pt>
                <c:pt idx="30">
                  <c:v>4.18</c:v>
                </c:pt>
                <c:pt idx="31">
                  <c:v>4.26</c:v>
                </c:pt>
                <c:pt idx="32">
                  <c:v>4.2</c:v>
                </c:pt>
                <c:pt idx="33">
                  <c:v>4.46</c:v>
                </c:pt>
                <c:pt idx="34">
                  <c:v>4.54</c:v>
                </c:pt>
                <c:pt idx="35">
                  <c:v>4.47</c:v>
                </c:pt>
                <c:pt idx="36">
                  <c:v>4.42</c:v>
                </c:pt>
                <c:pt idx="37">
                  <c:v>4.57</c:v>
                </c:pt>
                <c:pt idx="38">
                  <c:v>4.72</c:v>
                </c:pt>
                <c:pt idx="39">
                  <c:v>4.99</c:v>
                </c:pt>
                <c:pt idx="40">
                  <c:v>5.109999999999999</c:v>
                </c:pt>
                <c:pt idx="41">
                  <c:v>5.109999999999999</c:v>
                </c:pt>
                <c:pt idx="42">
                  <c:v>5.09</c:v>
                </c:pt>
                <c:pt idx="43">
                  <c:v>4.88</c:v>
                </c:pt>
                <c:pt idx="44">
                  <c:v>4.72</c:v>
                </c:pt>
                <c:pt idx="45">
                  <c:v>4.73</c:v>
                </c:pt>
                <c:pt idx="46">
                  <c:v>4.6</c:v>
                </c:pt>
                <c:pt idx="47">
                  <c:v>4.56</c:v>
                </c:pt>
                <c:pt idx="48">
                  <c:v>4.76</c:v>
                </c:pt>
                <c:pt idx="49">
                  <c:v>4.72</c:v>
                </c:pt>
                <c:pt idx="50">
                  <c:v>4.56</c:v>
                </c:pt>
                <c:pt idx="51">
                  <c:v>4.689999999999999</c:v>
                </c:pt>
                <c:pt idx="52">
                  <c:v>4.75</c:v>
                </c:pt>
                <c:pt idx="53">
                  <c:v>5.1</c:v>
                </c:pt>
                <c:pt idx="54">
                  <c:v>5.0</c:v>
                </c:pt>
                <c:pt idx="55">
                  <c:v>4.67</c:v>
                </c:pt>
                <c:pt idx="56">
                  <c:v>4.52</c:v>
                </c:pt>
                <c:pt idx="57">
                  <c:v>4.53</c:v>
                </c:pt>
                <c:pt idx="58">
                  <c:v>4.149999999999999</c:v>
                </c:pt>
                <c:pt idx="59">
                  <c:v>4.1</c:v>
                </c:pt>
                <c:pt idx="60">
                  <c:v>3.74</c:v>
                </c:pt>
                <c:pt idx="61">
                  <c:v>3.74</c:v>
                </c:pt>
                <c:pt idx="62">
                  <c:v>3.51</c:v>
                </c:pt>
                <c:pt idx="63">
                  <c:v>3.68</c:v>
                </c:pt>
                <c:pt idx="64">
                  <c:v>3.88</c:v>
                </c:pt>
                <c:pt idx="65">
                  <c:v>4.1</c:v>
                </c:pt>
                <c:pt idx="66">
                  <c:v>4.01</c:v>
                </c:pt>
                <c:pt idx="67">
                  <c:v>3.89</c:v>
                </c:pt>
                <c:pt idx="68">
                  <c:v>3.69</c:v>
                </c:pt>
                <c:pt idx="69">
                  <c:v>3.81</c:v>
                </c:pt>
                <c:pt idx="70">
                  <c:v>3.53</c:v>
                </c:pt>
                <c:pt idx="71">
                  <c:v>2.42</c:v>
                </c:pt>
                <c:pt idx="72">
                  <c:v>2.52</c:v>
                </c:pt>
                <c:pt idx="73">
                  <c:v>2.87</c:v>
                </c:pt>
                <c:pt idx="74">
                  <c:v>2.82</c:v>
                </c:pt>
                <c:pt idx="75">
                  <c:v>2.93</c:v>
                </c:pt>
                <c:pt idx="76">
                  <c:v>3.29</c:v>
                </c:pt>
                <c:pt idx="77">
                  <c:v>3.72</c:v>
                </c:pt>
                <c:pt idx="78">
                  <c:v>3.56</c:v>
                </c:pt>
                <c:pt idx="79">
                  <c:v>3.59</c:v>
                </c:pt>
                <c:pt idx="80">
                  <c:v>3.4</c:v>
                </c:pt>
                <c:pt idx="81">
                  <c:v>3.39</c:v>
                </c:pt>
                <c:pt idx="82">
                  <c:v>3.4</c:v>
                </c:pt>
                <c:pt idx="83">
                  <c:v>3.59</c:v>
                </c:pt>
                <c:pt idx="84">
                  <c:v>3.73</c:v>
                </c:pt>
                <c:pt idx="85">
                  <c:v>3.69</c:v>
                </c:pt>
                <c:pt idx="86">
                  <c:v>3.73</c:v>
                </c:pt>
                <c:pt idx="87">
                  <c:v>3.85</c:v>
                </c:pt>
                <c:pt idx="88">
                  <c:v>3.42</c:v>
                </c:pt>
                <c:pt idx="89">
                  <c:v>3.2</c:v>
                </c:pt>
                <c:pt idx="90">
                  <c:v>3.01</c:v>
                </c:pt>
                <c:pt idx="91">
                  <c:v>2.7</c:v>
                </c:pt>
                <c:pt idx="92">
                  <c:v>2.65</c:v>
                </c:pt>
                <c:pt idx="93">
                  <c:v>2.54</c:v>
                </c:pt>
                <c:pt idx="94">
                  <c:v>2.76</c:v>
                </c:pt>
                <c:pt idx="95">
                  <c:v>3.29</c:v>
                </c:pt>
                <c:pt idx="96">
                  <c:v>3.39</c:v>
                </c:pt>
                <c:pt idx="97">
                  <c:v>3.58</c:v>
                </c:pt>
                <c:pt idx="98">
                  <c:v>3.41</c:v>
                </c:pt>
                <c:pt idx="99">
                  <c:v>3.46</c:v>
                </c:pt>
                <c:pt idx="100">
                  <c:v>3.17</c:v>
                </c:pt>
                <c:pt idx="101">
                  <c:v>3.0</c:v>
                </c:pt>
                <c:pt idx="102">
                  <c:v>3.0</c:v>
                </c:pt>
                <c:pt idx="103">
                  <c:v>2.3</c:v>
                </c:pt>
                <c:pt idx="104">
                  <c:v>1.98</c:v>
                </c:pt>
                <c:pt idx="105">
                  <c:v>2.15</c:v>
                </c:pt>
                <c:pt idx="106">
                  <c:v>2.01</c:v>
                </c:pt>
                <c:pt idx="107">
                  <c:v>1.98</c:v>
                </c:pt>
                <c:pt idx="108">
                  <c:v>1.97</c:v>
                </c:pt>
                <c:pt idx="109">
                  <c:v>1.97</c:v>
                </c:pt>
                <c:pt idx="110">
                  <c:v>2.17</c:v>
                </c:pt>
                <c:pt idx="111">
                  <c:v>2.05</c:v>
                </c:pt>
                <c:pt idx="112">
                  <c:v>1.8</c:v>
                </c:pt>
                <c:pt idx="113">
                  <c:v>1.62</c:v>
                </c:pt>
                <c:pt idx="114">
                  <c:v>1.53</c:v>
                </c:pt>
                <c:pt idx="115">
                  <c:v>1.68</c:v>
                </c:pt>
                <c:pt idx="116">
                  <c:v>1.72</c:v>
                </c:pt>
                <c:pt idx="117">
                  <c:v>1.75</c:v>
                </c:pt>
                <c:pt idx="118">
                  <c:v>1.65</c:v>
                </c:pt>
                <c:pt idx="119">
                  <c:v>1.72</c:v>
                </c:pt>
                <c:pt idx="120">
                  <c:v>1.91</c:v>
                </c:pt>
                <c:pt idx="121">
                  <c:v>1.98</c:v>
                </c:pt>
                <c:pt idx="122">
                  <c:v>1.96</c:v>
                </c:pt>
                <c:pt idx="123">
                  <c:v>1.76</c:v>
                </c:pt>
                <c:pt idx="124">
                  <c:v>1.93</c:v>
                </c:pt>
                <c:pt idx="125">
                  <c:v>2.3</c:v>
                </c:pt>
                <c:pt idx="126">
                  <c:v>2.58</c:v>
                </c:pt>
                <c:pt idx="127">
                  <c:v>2.74</c:v>
                </c:pt>
                <c:pt idx="128">
                  <c:v>2.81</c:v>
                </c:pt>
                <c:pt idx="129">
                  <c:v>2.62</c:v>
                </c:pt>
                <c:pt idx="130">
                  <c:v>2.72</c:v>
                </c:pt>
                <c:pt idx="131">
                  <c:v>2.9</c:v>
                </c:pt>
                <c:pt idx="132">
                  <c:v>2.86</c:v>
                </c:pt>
                <c:pt idx="133">
                  <c:v>2.71</c:v>
                </c:pt>
                <c:pt idx="134">
                  <c:v>2.72</c:v>
                </c:pt>
                <c:pt idx="135">
                  <c:v>2.71</c:v>
                </c:pt>
                <c:pt idx="136">
                  <c:v>2.56</c:v>
                </c:pt>
                <c:pt idx="137">
                  <c:v>2.6</c:v>
                </c:pt>
                <c:pt idx="138">
                  <c:v>2.54</c:v>
                </c:pt>
              </c:numCache>
            </c:numRef>
          </c:val>
          <c:smooth val="0"/>
        </c:ser>
        <c:ser>
          <c:idx val="1"/>
          <c:order val="1"/>
          <c:tx>
            <c:v>FII10</c:v>
          </c:tx>
          <c:spPr>
            <a:ln w="44450">
              <a:solidFill>
                <a:srgbClr val="0033CC"/>
              </a:solidFill>
              <a:prstDash val="solid"/>
            </a:ln>
          </c:spPr>
          <c:marker>
            <c:symbol val="none"/>
          </c:marker>
          <c:cat>
            <c:numRef>
              <c:f>Sheet1!$A$8:$A$146</c:f>
              <c:numCache>
                <c:formatCode>m/d/yyyy</c:formatCode>
                <c:ptCount val="139"/>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numCache>
            </c:numRef>
          </c:cat>
          <c:val>
            <c:numRef>
              <c:f>Sheet1!$D$8:$D$146</c:f>
              <c:numCache>
                <c:formatCode>0.0</c:formatCode>
                <c:ptCount val="139"/>
                <c:pt idx="0">
                  <c:v>2.29</c:v>
                </c:pt>
                <c:pt idx="1">
                  <c:v>1.99</c:v>
                </c:pt>
                <c:pt idx="2">
                  <c:v>1.94</c:v>
                </c:pt>
                <c:pt idx="3">
                  <c:v>2.18</c:v>
                </c:pt>
                <c:pt idx="4">
                  <c:v>1.91</c:v>
                </c:pt>
                <c:pt idx="5">
                  <c:v>1.72</c:v>
                </c:pt>
                <c:pt idx="6">
                  <c:v>2.11</c:v>
                </c:pt>
                <c:pt idx="7">
                  <c:v>2.319999999999999</c:v>
                </c:pt>
                <c:pt idx="8">
                  <c:v>2.19</c:v>
                </c:pt>
                <c:pt idx="9">
                  <c:v>2.08</c:v>
                </c:pt>
                <c:pt idx="10">
                  <c:v>1.96</c:v>
                </c:pt>
                <c:pt idx="11">
                  <c:v>1.98</c:v>
                </c:pt>
                <c:pt idx="12">
                  <c:v>1.89</c:v>
                </c:pt>
                <c:pt idx="13">
                  <c:v>1.76</c:v>
                </c:pt>
                <c:pt idx="14">
                  <c:v>1.47</c:v>
                </c:pt>
                <c:pt idx="15">
                  <c:v>1.9</c:v>
                </c:pt>
                <c:pt idx="16">
                  <c:v>2.09</c:v>
                </c:pt>
                <c:pt idx="17">
                  <c:v>2.15</c:v>
                </c:pt>
                <c:pt idx="18">
                  <c:v>2.02</c:v>
                </c:pt>
                <c:pt idx="19">
                  <c:v>1.86</c:v>
                </c:pt>
                <c:pt idx="20">
                  <c:v>1.8</c:v>
                </c:pt>
                <c:pt idx="21">
                  <c:v>1.73</c:v>
                </c:pt>
                <c:pt idx="22">
                  <c:v>1.68</c:v>
                </c:pt>
                <c:pt idx="23">
                  <c:v>1.67</c:v>
                </c:pt>
                <c:pt idx="24">
                  <c:v>1.72</c:v>
                </c:pt>
                <c:pt idx="25">
                  <c:v>1.63</c:v>
                </c:pt>
                <c:pt idx="26">
                  <c:v>1.79</c:v>
                </c:pt>
                <c:pt idx="27">
                  <c:v>1.71</c:v>
                </c:pt>
                <c:pt idx="28">
                  <c:v>1.65</c:v>
                </c:pt>
                <c:pt idx="29">
                  <c:v>1.67</c:v>
                </c:pt>
                <c:pt idx="30">
                  <c:v>1.88</c:v>
                </c:pt>
                <c:pt idx="31">
                  <c:v>1.89</c:v>
                </c:pt>
                <c:pt idx="32">
                  <c:v>1.7</c:v>
                </c:pt>
                <c:pt idx="33">
                  <c:v>1.94</c:v>
                </c:pt>
                <c:pt idx="34">
                  <c:v>2.06</c:v>
                </c:pt>
                <c:pt idx="35">
                  <c:v>2.12</c:v>
                </c:pt>
                <c:pt idx="36">
                  <c:v>2.01</c:v>
                </c:pt>
                <c:pt idx="37">
                  <c:v>2.05</c:v>
                </c:pt>
                <c:pt idx="38">
                  <c:v>2.2</c:v>
                </c:pt>
                <c:pt idx="39">
                  <c:v>2.41</c:v>
                </c:pt>
                <c:pt idx="40">
                  <c:v>2.45</c:v>
                </c:pt>
                <c:pt idx="41">
                  <c:v>2.53</c:v>
                </c:pt>
                <c:pt idx="42">
                  <c:v>2.51</c:v>
                </c:pt>
                <c:pt idx="43">
                  <c:v>2.29</c:v>
                </c:pt>
                <c:pt idx="44">
                  <c:v>2.319999999999999</c:v>
                </c:pt>
                <c:pt idx="45">
                  <c:v>2.41</c:v>
                </c:pt>
                <c:pt idx="46">
                  <c:v>2.29</c:v>
                </c:pt>
                <c:pt idx="47">
                  <c:v>2.25</c:v>
                </c:pt>
                <c:pt idx="48">
                  <c:v>2.44</c:v>
                </c:pt>
                <c:pt idx="49">
                  <c:v>2.36</c:v>
                </c:pt>
                <c:pt idx="50">
                  <c:v>2.18</c:v>
                </c:pt>
                <c:pt idx="51">
                  <c:v>2.26</c:v>
                </c:pt>
                <c:pt idx="52">
                  <c:v>2.37</c:v>
                </c:pt>
                <c:pt idx="53">
                  <c:v>2.69</c:v>
                </c:pt>
                <c:pt idx="54">
                  <c:v>2.64</c:v>
                </c:pt>
                <c:pt idx="55">
                  <c:v>2.44</c:v>
                </c:pt>
                <c:pt idx="56">
                  <c:v>2.26</c:v>
                </c:pt>
                <c:pt idx="57">
                  <c:v>2.2</c:v>
                </c:pt>
                <c:pt idx="58">
                  <c:v>1.77</c:v>
                </c:pt>
                <c:pt idx="59">
                  <c:v>1.79</c:v>
                </c:pt>
                <c:pt idx="60">
                  <c:v>1.47</c:v>
                </c:pt>
                <c:pt idx="61">
                  <c:v>1.41</c:v>
                </c:pt>
                <c:pt idx="62">
                  <c:v>1.09</c:v>
                </c:pt>
                <c:pt idx="63">
                  <c:v>1.36</c:v>
                </c:pt>
                <c:pt idx="64">
                  <c:v>1.46</c:v>
                </c:pt>
                <c:pt idx="65">
                  <c:v>1.63</c:v>
                </c:pt>
                <c:pt idx="66">
                  <c:v>1.57</c:v>
                </c:pt>
                <c:pt idx="67">
                  <c:v>1.68</c:v>
                </c:pt>
                <c:pt idx="68">
                  <c:v>1.85</c:v>
                </c:pt>
                <c:pt idx="69">
                  <c:v>2.75</c:v>
                </c:pt>
                <c:pt idx="70">
                  <c:v>2.89</c:v>
                </c:pt>
                <c:pt idx="71">
                  <c:v>2.17</c:v>
                </c:pt>
                <c:pt idx="72">
                  <c:v>1.91</c:v>
                </c:pt>
                <c:pt idx="73">
                  <c:v>1.75</c:v>
                </c:pt>
                <c:pt idx="74">
                  <c:v>1.71</c:v>
                </c:pt>
                <c:pt idx="75">
                  <c:v>1.57</c:v>
                </c:pt>
                <c:pt idx="76">
                  <c:v>1.72</c:v>
                </c:pt>
                <c:pt idx="77">
                  <c:v>1.86</c:v>
                </c:pt>
                <c:pt idx="78">
                  <c:v>1.82</c:v>
                </c:pt>
                <c:pt idx="79">
                  <c:v>1.77</c:v>
                </c:pt>
                <c:pt idx="80">
                  <c:v>1.64</c:v>
                </c:pt>
                <c:pt idx="81">
                  <c:v>1.48</c:v>
                </c:pt>
                <c:pt idx="82">
                  <c:v>1.28</c:v>
                </c:pt>
                <c:pt idx="83">
                  <c:v>1.36</c:v>
                </c:pt>
                <c:pt idx="84">
                  <c:v>1.37</c:v>
                </c:pt>
                <c:pt idx="85">
                  <c:v>1.42</c:v>
                </c:pt>
                <c:pt idx="86">
                  <c:v>1.51</c:v>
                </c:pt>
                <c:pt idx="87">
                  <c:v>1.5</c:v>
                </c:pt>
                <c:pt idx="88">
                  <c:v>1.31</c:v>
                </c:pt>
                <c:pt idx="89">
                  <c:v>1.26</c:v>
                </c:pt>
                <c:pt idx="90">
                  <c:v>1.24</c:v>
                </c:pt>
                <c:pt idx="91">
                  <c:v>1.02</c:v>
                </c:pt>
                <c:pt idx="92">
                  <c:v>0.91</c:v>
                </c:pt>
                <c:pt idx="93">
                  <c:v>0.53</c:v>
                </c:pt>
                <c:pt idx="94">
                  <c:v>0.67</c:v>
                </c:pt>
                <c:pt idx="95">
                  <c:v>1.04</c:v>
                </c:pt>
                <c:pt idx="96">
                  <c:v>1.06</c:v>
                </c:pt>
                <c:pt idx="97">
                  <c:v>1.24</c:v>
                </c:pt>
                <c:pt idx="98">
                  <c:v>0.96</c:v>
                </c:pt>
                <c:pt idx="99">
                  <c:v>0.86</c:v>
                </c:pt>
                <c:pt idx="100">
                  <c:v>0.78</c:v>
                </c:pt>
                <c:pt idx="101">
                  <c:v>0.76</c:v>
                </c:pt>
                <c:pt idx="102">
                  <c:v>0.62</c:v>
                </c:pt>
                <c:pt idx="103">
                  <c:v>0.14</c:v>
                </c:pt>
                <c:pt idx="104">
                  <c:v>0.08</c:v>
                </c:pt>
                <c:pt idx="105">
                  <c:v>0.19</c:v>
                </c:pt>
                <c:pt idx="106">
                  <c:v>0.0</c:v>
                </c:pt>
                <c:pt idx="107">
                  <c:v>-0.03</c:v>
                </c:pt>
                <c:pt idx="108">
                  <c:v>-0.11</c:v>
                </c:pt>
                <c:pt idx="109">
                  <c:v>-0.25</c:v>
                </c:pt>
                <c:pt idx="110">
                  <c:v>-0.14</c:v>
                </c:pt>
                <c:pt idx="111">
                  <c:v>-0.21</c:v>
                </c:pt>
                <c:pt idx="112">
                  <c:v>-0.34</c:v>
                </c:pt>
                <c:pt idx="113">
                  <c:v>-0.5</c:v>
                </c:pt>
                <c:pt idx="114">
                  <c:v>-0.6</c:v>
                </c:pt>
                <c:pt idx="115">
                  <c:v>-0.59</c:v>
                </c:pt>
                <c:pt idx="116">
                  <c:v>-0.71</c:v>
                </c:pt>
                <c:pt idx="117">
                  <c:v>-0.75</c:v>
                </c:pt>
                <c:pt idx="118">
                  <c:v>-0.77</c:v>
                </c:pt>
                <c:pt idx="119">
                  <c:v>-0.76</c:v>
                </c:pt>
                <c:pt idx="120">
                  <c:v>-0.61</c:v>
                </c:pt>
                <c:pt idx="121">
                  <c:v>-0.57</c:v>
                </c:pt>
                <c:pt idx="122">
                  <c:v>-0.59</c:v>
                </c:pt>
                <c:pt idx="123">
                  <c:v>-0.65</c:v>
                </c:pt>
                <c:pt idx="124">
                  <c:v>-0.36</c:v>
                </c:pt>
                <c:pt idx="125">
                  <c:v>0.25</c:v>
                </c:pt>
                <c:pt idx="126">
                  <c:v>0.46</c:v>
                </c:pt>
                <c:pt idx="127">
                  <c:v>0.55</c:v>
                </c:pt>
                <c:pt idx="128">
                  <c:v>0.66</c:v>
                </c:pt>
                <c:pt idx="129">
                  <c:v>0.43</c:v>
                </c:pt>
                <c:pt idx="130">
                  <c:v>0.55</c:v>
                </c:pt>
                <c:pt idx="131">
                  <c:v>0.74</c:v>
                </c:pt>
                <c:pt idx="132">
                  <c:v>0.63</c:v>
                </c:pt>
                <c:pt idx="133">
                  <c:v>0.55</c:v>
                </c:pt>
                <c:pt idx="134">
                  <c:v>0.56</c:v>
                </c:pt>
                <c:pt idx="135">
                  <c:v>0.54</c:v>
                </c:pt>
                <c:pt idx="136">
                  <c:v>0.37</c:v>
                </c:pt>
                <c:pt idx="137">
                  <c:v>0.37</c:v>
                </c:pt>
                <c:pt idx="138">
                  <c:v>0.28</c:v>
                </c:pt>
              </c:numCache>
            </c:numRef>
          </c:val>
          <c:smooth val="0"/>
        </c:ser>
        <c:ser>
          <c:idx val="2"/>
          <c:order val="2"/>
          <c:tx>
            <c:v>Implied Expected Rate of Inflation</c:v>
          </c:tx>
          <c:spPr>
            <a:ln w="44450">
              <a:solidFill>
                <a:srgbClr val="FF6600"/>
              </a:solidFill>
              <a:prstDash val="solid"/>
            </a:ln>
          </c:spPr>
          <c:marker>
            <c:symbol val="none"/>
          </c:marker>
          <c:cat>
            <c:numRef>
              <c:f>Sheet1!$A$8:$A$146</c:f>
              <c:numCache>
                <c:formatCode>m/d/yyyy</c:formatCode>
                <c:ptCount val="139"/>
                <c:pt idx="0">
                  <c:v>37622.0</c:v>
                </c:pt>
                <c:pt idx="1">
                  <c:v>37653.0</c:v>
                </c:pt>
                <c:pt idx="2">
                  <c:v>37681.0</c:v>
                </c:pt>
                <c:pt idx="3">
                  <c:v>37712.0</c:v>
                </c:pt>
                <c:pt idx="4">
                  <c:v>37742.0</c:v>
                </c:pt>
                <c:pt idx="5">
                  <c:v>37773.0</c:v>
                </c:pt>
                <c:pt idx="6">
                  <c:v>37803.0</c:v>
                </c:pt>
                <c:pt idx="7">
                  <c:v>37834.0</c:v>
                </c:pt>
                <c:pt idx="8">
                  <c:v>37865.0</c:v>
                </c:pt>
                <c:pt idx="9">
                  <c:v>37895.0</c:v>
                </c:pt>
                <c:pt idx="10">
                  <c:v>37926.0</c:v>
                </c:pt>
                <c:pt idx="11">
                  <c:v>37956.0</c:v>
                </c:pt>
                <c:pt idx="12">
                  <c:v>37987.0</c:v>
                </c:pt>
                <c:pt idx="13">
                  <c:v>38018.0</c:v>
                </c:pt>
                <c:pt idx="14">
                  <c:v>38047.0</c:v>
                </c:pt>
                <c:pt idx="15">
                  <c:v>38078.0</c:v>
                </c:pt>
                <c:pt idx="16">
                  <c:v>38108.0</c:v>
                </c:pt>
                <c:pt idx="17">
                  <c:v>38139.0</c:v>
                </c:pt>
                <c:pt idx="18">
                  <c:v>38169.0</c:v>
                </c:pt>
                <c:pt idx="19">
                  <c:v>38200.0</c:v>
                </c:pt>
                <c:pt idx="20">
                  <c:v>38231.0</c:v>
                </c:pt>
                <c:pt idx="21">
                  <c:v>38261.0</c:v>
                </c:pt>
                <c:pt idx="22">
                  <c:v>38292.0</c:v>
                </c:pt>
                <c:pt idx="23">
                  <c:v>38322.0</c:v>
                </c:pt>
                <c:pt idx="24">
                  <c:v>38353.0</c:v>
                </c:pt>
                <c:pt idx="25">
                  <c:v>38384.0</c:v>
                </c:pt>
                <c:pt idx="26">
                  <c:v>38412.0</c:v>
                </c:pt>
                <c:pt idx="27">
                  <c:v>38443.0</c:v>
                </c:pt>
                <c:pt idx="28">
                  <c:v>38473.0</c:v>
                </c:pt>
                <c:pt idx="29">
                  <c:v>38504.0</c:v>
                </c:pt>
                <c:pt idx="30">
                  <c:v>38534.0</c:v>
                </c:pt>
                <c:pt idx="31">
                  <c:v>38565.0</c:v>
                </c:pt>
                <c:pt idx="32">
                  <c:v>38596.0</c:v>
                </c:pt>
                <c:pt idx="33">
                  <c:v>38626.0</c:v>
                </c:pt>
                <c:pt idx="34">
                  <c:v>38657.0</c:v>
                </c:pt>
                <c:pt idx="35">
                  <c:v>38687.0</c:v>
                </c:pt>
                <c:pt idx="36">
                  <c:v>38718.0</c:v>
                </c:pt>
                <c:pt idx="37">
                  <c:v>38749.0</c:v>
                </c:pt>
                <c:pt idx="38">
                  <c:v>38777.0</c:v>
                </c:pt>
                <c:pt idx="39">
                  <c:v>38808.0</c:v>
                </c:pt>
                <c:pt idx="40">
                  <c:v>38838.0</c:v>
                </c:pt>
                <c:pt idx="41">
                  <c:v>38869.0</c:v>
                </c:pt>
                <c:pt idx="42">
                  <c:v>38899.0</c:v>
                </c:pt>
                <c:pt idx="43">
                  <c:v>38930.0</c:v>
                </c:pt>
                <c:pt idx="44">
                  <c:v>38961.0</c:v>
                </c:pt>
                <c:pt idx="45">
                  <c:v>38991.0</c:v>
                </c:pt>
                <c:pt idx="46">
                  <c:v>39022.0</c:v>
                </c:pt>
                <c:pt idx="47">
                  <c:v>39052.0</c:v>
                </c:pt>
                <c:pt idx="48">
                  <c:v>39083.0</c:v>
                </c:pt>
                <c:pt idx="49">
                  <c:v>39114.0</c:v>
                </c:pt>
                <c:pt idx="50">
                  <c:v>39142.0</c:v>
                </c:pt>
                <c:pt idx="51">
                  <c:v>39173.0</c:v>
                </c:pt>
                <c:pt idx="52">
                  <c:v>39203.0</c:v>
                </c:pt>
                <c:pt idx="53">
                  <c:v>39234.0</c:v>
                </c:pt>
                <c:pt idx="54">
                  <c:v>39264.0</c:v>
                </c:pt>
                <c:pt idx="55">
                  <c:v>39295.0</c:v>
                </c:pt>
                <c:pt idx="56">
                  <c:v>39326.0</c:v>
                </c:pt>
                <c:pt idx="57">
                  <c:v>39356.0</c:v>
                </c:pt>
                <c:pt idx="58">
                  <c:v>39387.0</c:v>
                </c:pt>
                <c:pt idx="59">
                  <c:v>39417.0</c:v>
                </c:pt>
                <c:pt idx="60">
                  <c:v>39448.0</c:v>
                </c:pt>
                <c:pt idx="61">
                  <c:v>39479.0</c:v>
                </c:pt>
                <c:pt idx="62">
                  <c:v>39508.0</c:v>
                </c:pt>
                <c:pt idx="63">
                  <c:v>39539.0</c:v>
                </c:pt>
                <c:pt idx="64">
                  <c:v>39569.0</c:v>
                </c:pt>
                <c:pt idx="65">
                  <c:v>39600.0</c:v>
                </c:pt>
                <c:pt idx="66">
                  <c:v>39630.0</c:v>
                </c:pt>
                <c:pt idx="67">
                  <c:v>39661.0</c:v>
                </c:pt>
                <c:pt idx="68">
                  <c:v>39692.0</c:v>
                </c:pt>
                <c:pt idx="69">
                  <c:v>39722.0</c:v>
                </c:pt>
                <c:pt idx="70">
                  <c:v>39753.0</c:v>
                </c:pt>
                <c:pt idx="71">
                  <c:v>39783.0</c:v>
                </c:pt>
                <c:pt idx="72">
                  <c:v>39814.0</c:v>
                </c:pt>
                <c:pt idx="73">
                  <c:v>39845.0</c:v>
                </c:pt>
                <c:pt idx="74">
                  <c:v>39873.0</c:v>
                </c:pt>
                <c:pt idx="75">
                  <c:v>39904.0</c:v>
                </c:pt>
                <c:pt idx="76">
                  <c:v>39934.0</c:v>
                </c:pt>
                <c:pt idx="77">
                  <c:v>39965.0</c:v>
                </c:pt>
                <c:pt idx="78">
                  <c:v>39995.0</c:v>
                </c:pt>
                <c:pt idx="79">
                  <c:v>40026.0</c:v>
                </c:pt>
                <c:pt idx="80">
                  <c:v>40057.0</c:v>
                </c:pt>
                <c:pt idx="81">
                  <c:v>40087.0</c:v>
                </c:pt>
                <c:pt idx="82">
                  <c:v>40118.0</c:v>
                </c:pt>
                <c:pt idx="83">
                  <c:v>40148.0</c:v>
                </c:pt>
                <c:pt idx="84">
                  <c:v>40179.0</c:v>
                </c:pt>
                <c:pt idx="85">
                  <c:v>40210.0</c:v>
                </c:pt>
                <c:pt idx="86">
                  <c:v>40238.0</c:v>
                </c:pt>
                <c:pt idx="87">
                  <c:v>40269.0</c:v>
                </c:pt>
                <c:pt idx="88">
                  <c:v>40299.0</c:v>
                </c:pt>
                <c:pt idx="89">
                  <c:v>40330.0</c:v>
                </c:pt>
                <c:pt idx="90">
                  <c:v>40360.0</c:v>
                </c:pt>
                <c:pt idx="91">
                  <c:v>40391.0</c:v>
                </c:pt>
                <c:pt idx="92">
                  <c:v>40422.0</c:v>
                </c:pt>
                <c:pt idx="93">
                  <c:v>40452.0</c:v>
                </c:pt>
                <c:pt idx="94">
                  <c:v>40483.0</c:v>
                </c:pt>
                <c:pt idx="95">
                  <c:v>40513.0</c:v>
                </c:pt>
                <c:pt idx="96">
                  <c:v>40544.0</c:v>
                </c:pt>
                <c:pt idx="97">
                  <c:v>40575.0</c:v>
                </c:pt>
                <c:pt idx="98">
                  <c:v>40603.0</c:v>
                </c:pt>
                <c:pt idx="99">
                  <c:v>40634.0</c:v>
                </c:pt>
                <c:pt idx="100">
                  <c:v>40664.0</c:v>
                </c:pt>
                <c:pt idx="101">
                  <c:v>40695.0</c:v>
                </c:pt>
                <c:pt idx="102">
                  <c:v>40725.0</c:v>
                </c:pt>
                <c:pt idx="103">
                  <c:v>40756.0</c:v>
                </c:pt>
                <c:pt idx="104">
                  <c:v>40787.0</c:v>
                </c:pt>
                <c:pt idx="105">
                  <c:v>40817.0</c:v>
                </c:pt>
                <c:pt idx="106">
                  <c:v>40848.0</c:v>
                </c:pt>
                <c:pt idx="107">
                  <c:v>40878.0</c:v>
                </c:pt>
                <c:pt idx="108">
                  <c:v>40909.0</c:v>
                </c:pt>
                <c:pt idx="109">
                  <c:v>40940.0</c:v>
                </c:pt>
                <c:pt idx="110">
                  <c:v>40969.0</c:v>
                </c:pt>
                <c:pt idx="111">
                  <c:v>41000.0</c:v>
                </c:pt>
                <c:pt idx="112">
                  <c:v>41030.0</c:v>
                </c:pt>
                <c:pt idx="113">
                  <c:v>41061.0</c:v>
                </c:pt>
                <c:pt idx="114">
                  <c:v>41091.0</c:v>
                </c:pt>
                <c:pt idx="115">
                  <c:v>41122.0</c:v>
                </c:pt>
                <c:pt idx="116">
                  <c:v>41153.0</c:v>
                </c:pt>
                <c:pt idx="117">
                  <c:v>41183.0</c:v>
                </c:pt>
                <c:pt idx="118">
                  <c:v>41214.0</c:v>
                </c:pt>
                <c:pt idx="119">
                  <c:v>41244.0</c:v>
                </c:pt>
                <c:pt idx="120">
                  <c:v>41275.0</c:v>
                </c:pt>
                <c:pt idx="121">
                  <c:v>41306.0</c:v>
                </c:pt>
                <c:pt idx="122">
                  <c:v>41334.0</c:v>
                </c:pt>
                <c:pt idx="123">
                  <c:v>41365.0</c:v>
                </c:pt>
                <c:pt idx="124">
                  <c:v>41395.0</c:v>
                </c:pt>
                <c:pt idx="125">
                  <c:v>41426.0</c:v>
                </c:pt>
                <c:pt idx="126">
                  <c:v>41456.0</c:v>
                </c:pt>
                <c:pt idx="127">
                  <c:v>41487.0</c:v>
                </c:pt>
                <c:pt idx="128">
                  <c:v>41518.0</c:v>
                </c:pt>
                <c:pt idx="129">
                  <c:v>41548.0</c:v>
                </c:pt>
                <c:pt idx="130">
                  <c:v>41579.0</c:v>
                </c:pt>
                <c:pt idx="131">
                  <c:v>41609.0</c:v>
                </c:pt>
                <c:pt idx="132">
                  <c:v>41640.0</c:v>
                </c:pt>
                <c:pt idx="133">
                  <c:v>41671.0</c:v>
                </c:pt>
                <c:pt idx="134">
                  <c:v>41699.0</c:v>
                </c:pt>
                <c:pt idx="135">
                  <c:v>41730.0</c:v>
                </c:pt>
                <c:pt idx="136">
                  <c:v>41760.0</c:v>
                </c:pt>
                <c:pt idx="137">
                  <c:v>41791.0</c:v>
                </c:pt>
                <c:pt idx="138">
                  <c:v>41821.0</c:v>
                </c:pt>
              </c:numCache>
            </c:numRef>
          </c:cat>
          <c:val>
            <c:numRef>
              <c:f>Sheet1!$F$8:$F$146</c:f>
              <c:numCache>
                <c:formatCode>0.0</c:formatCode>
                <c:ptCount val="139"/>
                <c:pt idx="0">
                  <c:v>1.76</c:v>
                </c:pt>
                <c:pt idx="1">
                  <c:v>1.91</c:v>
                </c:pt>
                <c:pt idx="2">
                  <c:v>1.87</c:v>
                </c:pt>
                <c:pt idx="3">
                  <c:v>1.78</c:v>
                </c:pt>
                <c:pt idx="4">
                  <c:v>1.66</c:v>
                </c:pt>
                <c:pt idx="5">
                  <c:v>1.61</c:v>
                </c:pt>
                <c:pt idx="6">
                  <c:v>1.87</c:v>
                </c:pt>
                <c:pt idx="7">
                  <c:v>2.13</c:v>
                </c:pt>
                <c:pt idx="8">
                  <c:v>2.079999999999999</c:v>
                </c:pt>
                <c:pt idx="9">
                  <c:v>2.21</c:v>
                </c:pt>
                <c:pt idx="10">
                  <c:v>2.34</c:v>
                </c:pt>
                <c:pt idx="11">
                  <c:v>2.29</c:v>
                </c:pt>
                <c:pt idx="12">
                  <c:v>2.260000000000001</c:v>
                </c:pt>
                <c:pt idx="13">
                  <c:v>2.32</c:v>
                </c:pt>
                <c:pt idx="14">
                  <c:v>2.36</c:v>
                </c:pt>
                <c:pt idx="15">
                  <c:v>2.45</c:v>
                </c:pt>
                <c:pt idx="16">
                  <c:v>2.63</c:v>
                </c:pt>
                <c:pt idx="17">
                  <c:v>2.58</c:v>
                </c:pt>
                <c:pt idx="18">
                  <c:v>2.48</c:v>
                </c:pt>
                <c:pt idx="19">
                  <c:v>2.42</c:v>
                </c:pt>
                <c:pt idx="20">
                  <c:v>2.33</c:v>
                </c:pt>
                <c:pt idx="21">
                  <c:v>2.37</c:v>
                </c:pt>
                <c:pt idx="22">
                  <c:v>2.510000000000001</c:v>
                </c:pt>
                <c:pt idx="23">
                  <c:v>2.56</c:v>
                </c:pt>
                <c:pt idx="24">
                  <c:v>2.5</c:v>
                </c:pt>
                <c:pt idx="25">
                  <c:v>2.54</c:v>
                </c:pt>
                <c:pt idx="26">
                  <c:v>2.71</c:v>
                </c:pt>
                <c:pt idx="27">
                  <c:v>2.63</c:v>
                </c:pt>
                <c:pt idx="28">
                  <c:v>2.49</c:v>
                </c:pt>
                <c:pt idx="29">
                  <c:v>2.33</c:v>
                </c:pt>
                <c:pt idx="30">
                  <c:v>2.3</c:v>
                </c:pt>
                <c:pt idx="31">
                  <c:v>2.37</c:v>
                </c:pt>
                <c:pt idx="32">
                  <c:v>2.5</c:v>
                </c:pt>
                <c:pt idx="33">
                  <c:v>2.52</c:v>
                </c:pt>
                <c:pt idx="34">
                  <c:v>2.48</c:v>
                </c:pt>
                <c:pt idx="35">
                  <c:v>2.349999999999999</c:v>
                </c:pt>
                <c:pt idx="36">
                  <c:v>2.41</c:v>
                </c:pt>
                <c:pt idx="37">
                  <c:v>2.52</c:v>
                </c:pt>
                <c:pt idx="38">
                  <c:v>2.519999999999999</c:v>
                </c:pt>
                <c:pt idx="39">
                  <c:v>2.58</c:v>
                </c:pt>
                <c:pt idx="40">
                  <c:v>2.66</c:v>
                </c:pt>
                <c:pt idx="41">
                  <c:v>2.58</c:v>
                </c:pt>
                <c:pt idx="42">
                  <c:v>2.58</c:v>
                </c:pt>
                <c:pt idx="43">
                  <c:v>2.59</c:v>
                </c:pt>
                <c:pt idx="44">
                  <c:v>2.4</c:v>
                </c:pt>
                <c:pt idx="45">
                  <c:v>2.32</c:v>
                </c:pt>
                <c:pt idx="46">
                  <c:v>2.309999999999999</c:v>
                </c:pt>
                <c:pt idx="47">
                  <c:v>2.309999999999999</c:v>
                </c:pt>
                <c:pt idx="48">
                  <c:v>2.319999999999999</c:v>
                </c:pt>
                <c:pt idx="49">
                  <c:v>2.36</c:v>
                </c:pt>
                <c:pt idx="50">
                  <c:v>2.379999999999999</c:v>
                </c:pt>
                <c:pt idx="51">
                  <c:v>2.43</c:v>
                </c:pt>
                <c:pt idx="52">
                  <c:v>2.38</c:v>
                </c:pt>
                <c:pt idx="53">
                  <c:v>2.41</c:v>
                </c:pt>
                <c:pt idx="54">
                  <c:v>2.36</c:v>
                </c:pt>
                <c:pt idx="55">
                  <c:v>2.23</c:v>
                </c:pt>
                <c:pt idx="56">
                  <c:v>2.26</c:v>
                </c:pt>
                <c:pt idx="57">
                  <c:v>2.33</c:v>
                </c:pt>
                <c:pt idx="58">
                  <c:v>2.38</c:v>
                </c:pt>
                <c:pt idx="59">
                  <c:v>2.309999999999999</c:v>
                </c:pt>
                <c:pt idx="60">
                  <c:v>2.27</c:v>
                </c:pt>
                <c:pt idx="61">
                  <c:v>2.33</c:v>
                </c:pt>
                <c:pt idx="62">
                  <c:v>2.42</c:v>
                </c:pt>
                <c:pt idx="63">
                  <c:v>2.32</c:v>
                </c:pt>
                <c:pt idx="64">
                  <c:v>2.42</c:v>
                </c:pt>
                <c:pt idx="65">
                  <c:v>2.47</c:v>
                </c:pt>
                <c:pt idx="66">
                  <c:v>2.439999999999999</c:v>
                </c:pt>
                <c:pt idx="67">
                  <c:v>2.21</c:v>
                </c:pt>
                <c:pt idx="68">
                  <c:v>1.84</c:v>
                </c:pt>
                <c:pt idx="69">
                  <c:v>1.06</c:v>
                </c:pt>
                <c:pt idx="70">
                  <c:v>0.64</c:v>
                </c:pt>
                <c:pt idx="71">
                  <c:v>0.25</c:v>
                </c:pt>
                <c:pt idx="72">
                  <c:v>0.61</c:v>
                </c:pt>
                <c:pt idx="73">
                  <c:v>1.12</c:v>
                </c:pt>
                <c:pt idx="74">
                  <c:v>1.11</c:v>
                </c:pt>
                <c:pt idx="75">
                  <c:v>1.36</c:v>
                </c:pt>
                <c:pt idx="76">
                  <c:v>1.57</c:v>
                </c:pt>
                <c:pt idx="77">
                  <c:v>1.86</c:v>
                </c:pt>
                <c:pt idx="78">
                  <c:v>1.74</c:v>
                </c:pt>
                <c:pt idx="79">
                  <c:v>1.82</c:v>
                </c:pt>
                <c:pt idx="80">
                  <c:v>1.76</c:v>
                </c:pt>
                <c:pt idx="81">
                  <c:v>1.91</c:v>
                </c:pt>
                <c:pt idx="82">
                  <c:v>2.12</c:v>
                </c:pt>
                <c:pt idx="83">
                  <c:v>2.23</c:v>
                </c:pt>
                <c:pt idx="84">
                  <c:v>2.36</c:v>
                </c:pt>
                <c:pt idx="85">
                  <c:v>2.27</c:v>
                </c:pt>
                <c:pt idx="86">
                  <c:v>2.22</c:v>
                </c:pt>
                <c:pt idx="87">
                  <c:v>2.35</c:v>
                </c:pt>
                <c:pt idx="88">
                  <c:v>2.11</c:v>
                </c:pt>
                <c:pt idx="89">
                  <c:v>1.94</c:v>
                </c:pt>
                <c:pt idx="90">
                  <c:v>1.77</c:v>
                </c:pt>
                <c:pt idx="91">
                  <c:v>1.68</c:v>
                </c:pt>
                <c:pt idx="92">
                  <c:v>1.74</c:v>
                </c:pt>
                <c:pt idx="93">
                  <c:v>2.01</c:v>
                </c:pt>
                <c:pt idx="94">
                  <c:v>2.09</c:v>
                </c:pt>
                <c:pt idx="95">
                  <c:v>2.25</c:v>
                </c:pt>
                <c:pt idx="96">
                  <c:v>2.33</c:v>
                </c:pt>
                <c:pt idx="97">
                  <c:v>2.34</c:v>
                </c:pt>
                <c:pt idx="98">
                  <c:v>2.45</c:v>
                </c:pt>
                <c:pt idx="99">
                  <c:v>2.6</c:v>
                </c:pt>
                <c:pt idx="100">
                  <c:v>2.39</c:v>
                </c:pt>
                <c:pt idx="101">
                  <c:v>2.24</c:v>
                </c:pt>
                <c:pt idx="102">
                  <c:v>2.38</c:v>
                </c:pt>
                <c:pt idx="103">
                  <c:v>2.16</c:v>
                </c:pt>
                <c:pt idx="104">
                  <c:v>1.9</c:v>
                </c:pt>
                <c:pt idx="105">
                  <c:v>1.96</c:v>
                </c:pt>
                <c:pt idx="106">
                  <c:v>2.01</c:v>
                </c:pt>
                <c:pt idx="107">
                  <c:v>2.01</c:v>
                </c:pt>
                <c:pt idx="108">
                  <c:v>2.08</c:v>
                </c:pt>
                <c:pt idx="109">
                  <c:v>2.22</c:v>
                </c:pt>
                <c:pt idx="110">
                  <c:v>2.31</c:v>
                </c:pt>
                <c:pt idx="111">
                  <c:v>2.26</c:v>
                </c:pt>
                <c:pt idx="112">
                  <c:v>2.14</c:v>
                </c:pt>
                <c:pt idx="113">
                  <c:v>2.12</c:v>
                </c:pt>
                <c:pt idx="114">
                  <c:v>2.13</c:v>
                </c:pt>
                <c:pt idx="115">
                  <c:v>2.27</c:v>
                </c:pt>
                <c:pt idx="116">
                  <c:v>2.43</c:v>
                </c:pt>
                <c:pt idx="117">
                  <c:v>2.5</c:v>
                </c:pt>
                <c:pt idx="118">
                  <c:v>2.42</c:v>
                </c:pt>
                <c:pt idx="119">
                  <c:v>2.48</c:v>
                </c:pt>
                <c:pt idx="120">
                  <c:v>2.52</c:v>
                </c:pt>
                <c:pt idx="121">
                  <c:v>2.55</c:v>
                </c:pt>
                <c:pt idx="122">
                  <c:v>2.55</c:v>
                </c:pt>
                <c:pt idx="123">
                  <c:v>2.41</c:v>
                </c:pt>
                <c:pt idx="124">
                  <c:v>2.29</c:v>
                </c:pt>
                <c:pt idx="125">
                  <c:v>2.05</c:v>
                </c:pt>
                <c:pt idx="126">
                  <c:v>2.12</c:v>
                </c:pt>
                <c:pt idx="127">
                  <c:v>2.19</c:v>
                </c:pt>
                <c:pt idx="128">
                  <c:v>2.15</c:v>
                </c:pt>
                <c:pt idx="129">
                  <c:v>2.19</c:v>
                </c:pt>
                <c:pt idx="130">
                  <c:v>2.17</c:v>
                </c:pt>
                <c:pt idx="131">
                  <c:v>2.16</c:v>
                </c:pt>
                <c:pt idx="132">
                  <c:v>2.23</c:v>
                </c:pt>
                <c:pt idx="133">
                  <c:v>2.16</c:v>
                </c:pt>
                <c:pt idx="134">
                  <c:v>2.16</c:v>
                </c:pt>
                <c:pt idx="135">
                  <c:v>2.17</c:v>
                </c:pt>
                <c:pt idx="136">
                  <c:v>2.19</c:v>
                </c:pt>
                <c:pt idx="137">
                  <c:v>2.23</c:v>
                </c:pt>
                <c:pt idx="138">
                  <c:v>2.26</c:v>
                </c:pt>
              </c:numCache>
            </c:numRef>
          </c:val>
          <c:smooth val="0"/>
        </c:ser>
        <c:dLbls>
          <c:showLegendKey val="0"/>
          <c:showVal val="0"/>
          <c:showCatName val="0"/>
          <c:showSerName val="0"/>
          <c:showPercent val="0"/>
          <c:showBubbleSize val="0"/>
        </c:dLbls>
        <c:marker val="1"/>
        <c:smooth val="0"/>
        <c:axId val="-2130321080"/>
        <c:axId val="-2130440216"/>
      </c:lineChart>
      <c:dateAx>
        <c:axId val="-2130321080"/>
        <c:scaling>
          <c:orientation val="minMax"/>
          <c:max val="41821.0"/>
          <c:min val="37622.0"/>
        </c:scaling>
        <c:delete val="0"/>
        <c:axPos val="b"/>
        <c:numFmt formatCode="yyyy\-mm\-dd" sourceLinked="0"/>
        <c:majorTickMark val="out"/>
        <c:minorTickMark val="none"/>
        <c:tickLblPos val="low"/>
        <c:txPr>
          <a:bodyPr rot="-5400000" vert="horz"/>
          <a:lstStyle/>
          <a:p>
            <a:pPr>
              <a:defRPr sz="1800">
                <a:latin typeface="Arial" pitchFamily="34" charset="0"/>
                <a:cs typeface="Arial" pitchFamily="34" charset="0"/>
              </a:defRPr>
            </a:pPr>
            <a:endParaRPr lang="en-US"/>
          </a:p>
        </c:txPr>
        <c:crossAx val="-2130440216"/>
        <c:crossesAt val="-1000.0"/>
        <c:auto val="1"/>
        <c:lblOffset val="100"/>
        <c:baseTimeUnit val="months"/>
        <c:majorUnit val="8.0"/>
        <c:majorTimeUnit val="months"/>
      </c:dateAx>
      <c:valAx>
        <c:axId val="-2130440216"/>
        <c:scaling>
          <c:orientation val="minMax"/>
          <c:max val="6.0"/>
          <c:min val="-1.0"/>
        </c:scaling>
        <c:delete val="0"/>
        <c:axPos val="l"/>
        <c:majorGridlines>
          <c:spPr>
            <a:ln>
              <a:prstDash val="sysDot"/>
            </a:ln>
          </c:spPr>
        </c:majorGridlines>
        <c:title>
          <c:tx>
            <c:rich>
              <a:bodyPr/>
              <a:lstStyle/>
              <a:p>
                <a:pPr>
                  <a:defRPr b="0"/>
                </a:pPr>
                <a:endParaRPr lang="en-US"/>
              </a:p>
            </c:rich>
          </c:tx>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0321080"/>
        <c:crosses val="autoZero"/>
        <c:crossBetween val="between"/>
        <c:majorUnit val="1.0"/>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This chapter covers very topical issues, it is not particularly difficult, and students enjoy the material a lot.  This chapter also leads nicely into the next chapter, new to this edition, on financial crises.  </a:t>
            </a:r>
          </a:p>
          <a:p>
            <a:endParaRPr lang="en-US" dirty="0"/>
          </a:p>
          <a:p>
            <a:r>
              <a:rPr lang="en-US" sz="1200" dirty="0" smtClean="0"/>
              <a:t>The PowerPoint presentation for this chapter includes a lot of data that complements the material in the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A0B0DA-B4F3-41A9-A644-97413D7D104B}" type="slidenum">
              <a:rPr lang="en-US">
                <a:solidFill>
                  <a:prstClr val="black"/>
                </a:solidFill>
              </a:rPr>
              <a:pPr>
                <a:defRPr/>
              </a:pPr>
              <a:t>9</a:t>
            </a:fld>
            <a:endParaRPr lang="en-US">
              <a:solidFill>
                <a:prstClr val="black"/>
              </a:solidFill>
            </a:endParaRPr>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smtClean="0"/>
              <a:t>Source:  The Long-Term Budget Outlook, June 2010</a:t>
            </a:r>
          </a:p>
          <a:p>
            <a:pPr>
              <a:lnSpc>
                <a:spcPct val="105000"/>
              </a:lnSpc>
              <a:spcBef>
                <a:spcPct val="0"/>
              </a:spcBef>
            </a:pPr>
            <a:r>
              <a:rPr lang="en-US" smtClean="0"/>
              <a:t>Congressional Budget Office</a:t>
            </a:r>
          </a:p>
          <a:p>
            <a:pPr>
              <a:lnSpc>
                <a:spcPct val="105000"/>
              </a:lnSpc>
              <a:spcBef>
                <a:spcPct val="0"/>
              </a:spcBef>
            </a:pPr>
            <a:r>
              <a:rPr lang="en-US" smtClean="0"/>
              <a:t>http://www.cbo.gov/doc.cfm?index=11579</a:t>
            </a:r>
          </a:p>
          <a:p>
            <a:pPr>
              <a:lnSpc>
                <a:spcPct val="105000"/>
              </a:lnSpc>
              <a:spcBef>
                <a:spcPct val="0"/>
              </a:spcBef>
            </a:pPr>
            <a:endParaRPr lang="en-US" smtClean="0"/>
          </a:p>
          <a:p>
            <a:pPr>
              <a:lnSpc>
                <a:spcPct val="105000"/>
              </a:lnSpc>
              <a:spcBef>
                <a:spcPct val="0"/>
              </a:spcBef>
            </a:pPr>
            <a:r>
              <a:rPr lang="en-US" smtClean="0"/>
              <a:t>The report contains this description of the two scenarios:</a:t>
            </a:r>
          </a:p>
          <a:p>
            <a:endParaRPr lang="en-US" smtClean="0"/>
          </a:p>
          <a:p>
            <a:r>
              <a:rPr lang="en-US" smtClean="0"/>
              <a:t>“The </a:t>
            </a:r>
            <a:r>
              <a:rPr lang="en-US" i="1" smtClean="0"/>
              <a:t>extended-baseline scenario</a:t>
            </a:r>
            <a:r>
              <a:rPr lang="en-US" smtClean="0"/>
              <a:t> adheres closely to current law. It incorporates CBO's current estimate of the impact of the recently enacted health care legislation on revenues and mandatory spending… Under this scenario, the expiration of most of the tax cuts enacted in 2001 and 2003, the growing reach of the alternative minimum tax, and the way in which the tax system interacts with economic growth would result in steadily higher average tax rates…. At the same time, government spending on everything other than the major mandatory health care programs, Social Security, and interest on federal debt--activities such as national defense and a wide variety of domestic programs--would decline to the lowest percentage of GDP since before World War II.</a:t>
            </a:r>
          </a:p>
          <a:p>
            <a:endParaRPr lang="en-US" smtClean="0"/>
          </a:p>
          <a:p>
            <a:r>
              <a:rPr lang="en-US" smtClean="0"/>
              <a:t>“…the </a:t>
            </a:r>
            <a:r>
              <a:rPr lang="en-US" i="1" smtClean="0"/>
              <a:t>alternative fiscal scenario…</a:t>
            </a:r>
            <a:r>
              <a:rPr lang="en-US" smtClean="0"/>
              <a:t>incorporates several changes to current law that are widely expected to occur or that would modify some provisions of law that might be difficult to sustain for a long period….CBO assumed that Medicare's payment rates for physicians would gradually increase…[and] that most of the provisions of the 2001 and 2003 tax cuts would be extended…”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F9080A-DC3F-402D-A70D-74CF619F4DB1}" type="slidenum">
              <a:rPr lang="en-US"/>
              <a:pPr>
                <a:defRPr/>
              </a:pPr>
              <a:t>10</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Before we assess whether the debt is a problem, we first consider whether the standard measures of the debt &amp; deficit are accurate.  It turns out they are not, for these four reasons.  </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B8B604-AC2F-441C-BA97-CD22FEDF2AE7}" type="slidenum">
              <a:rPr lang="en-US"/>
              <a:pPr>
                <a:defRPr/>
              </a:pPr>
              <a:t>11</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318A66-92BC-4465-BD2A-E90C38DE013A}" type="slidenum">
              <a:rPr lang="en-US"/>
              <a:pPr>
                <a:defRPr/>
              </a:pPr>
              <a:t>12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CA029A-7A7F-4FB5-84C3-EAF2F1E4A814}" type="slidenum">
              <a:rPr lang="en-US"/>
              <a:pPr>
                <a:defRPr/>
              </a:pPr>
              <a:t>13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6A74D9-C5A5-491F-8B4B-D56C2D8453EA}" type="slidenum">
              <a:rPr lang="en-US"/>
              <a:pPr>
                <a:defRPr/>
              </a:pPr>
              <a:t>14</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1235FA-8653-4F21-A8C7-B28C0B3BA213}" type="slidenum">
              <a:rPr lang="en-US"/>
              <a:pPr>
                <a:defRPr/>
              </a:pPr>
              <a:t>15</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B83F8B-4ECC-457D-A2A5-E6F31EFEAB8E}" type="slidenum">
              <a:rPr lang="en-US"/>
              <a:pPr>
                <a:defRPr/>
              </a:pPr>
              <a:t>16</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Notes Placeholder 2"/>
          <p:cNvSpPr>
            <a:spLocks noGrp="1"/>
          </p:cNvSpPr>
          <p:nvPr>
            <p:ph type="body" idx="1"/>
          </p:nvPr>
        </p:nvSpPr>
        <p:spPr/>
        <p:txBody>
          <a:bodyPr/>
          <a:lstStyle/>
          <a:p>
            <a:r>
              <a:rPr lang="en-US" dirty="0" smtClean="0"/>
              <a:t>This graph (not in the textbook) shows the actual and cyclically adjusted budget surpluses, as a percentage of potential GDP, as estimated by the Congressional Budget Office.  The pink shaded bars denote recessions.  (I exclude the 1960-61 recession because the data shown here start in 1962.)  </a:t>
            </a:r>
          </a:p>
          <a:p>
            <a:endParaRPr lang="en-US" dirty="0" smtClean="0"/>
          </a:p>
          <a:p>
            <a:r>
              <a:rPr lang="en-US" dirty="0" smtClean="0"/>
              <a:t>In recessions, we would expect the red line (actual surplus) to fall below the blue line (what the surplus would be if the economy were at potential GDP):  Real GDP falls, causing decreases in tax revenues and increases in cyclically-sensitive outlays (such as unemployment insurance). During expansions, we would expect the red line to rise above the blue line.  </a:t>
            </a:r>
          </a:p>
          <a:p>
            <a:endParaRPr lang="en-US" dirty="0" smtClean="0"/>
          </a:p>
          <a:p>
            <a:r>
              <a:rPr lang="en-US" dirty="0" smtClean="0"/>
              <a:t>In the data, the relationship between actual and cyclically-adjusted surplus is not perfectly correlated with recession dates.  </a:t>
            </a:r>
          </a:p>
          <a:p>
            <a:endParaRPr lang="en-US" dirty="0" smtClean="0"/>
          </a:p>
          <a:p>
            <a:r>
              <a:rPr lang="en-US" dirty="0" smtClean="0"/>
              <a:t>But remember that recession dates are determined by whether GDP growth is positive or negative, while the cyclical adjustment is determined by whether actual GDP is greater than or less than potential GDP.   At a trough, a recession ends and GDP begins growing, but it may take a while for actual GDP to catch up to and surpass potential GDP;  thus, we shouldn’t be surprised if the red line is below the blue line in the first part of an expansion.   </a:t>
            </a:r>
          </a:p>
          <a:p>
            <a:endParaRPr lang="en-US" dirty="0" smtClean="0"/>
          </a:p>
          <a:p>
            <a:r>
              <a:rPr lang="en-US" dirty="0" smtClean="0"/>
              <a:t>Source:  Congressional Budget </a:t>
            </a:r>
            <a:r>
              <a:rPr lang="en-US" dirty="0" smtClean="0"/>
              <a:t>Office</a:t>
            </a:r>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The Budget and Economic Outlook: 2014 to 2024</a:t>
            </a:r>
          </a:p>
          <a:p>
            <a:r>
              <a:rPr lang="en-US" dirty="0" smtClean="0"/>
              <a:t>Figure</a:t>
            </a:r>
            <a:r>
              <a:rPr lang="en-US" baseline="0" dirty="0" smtClean="0"/>
              <a:t> E-2</a:t>
            </a:r>
          </a:p>
          <a:p>
            <a:r>
              <a:rPr lang="en-US" dirty="0" smtClean="0"/>
              <a:t>http://</a:t>
            </a:r>
            <a:r>
              <a:rPr lang="en-US" dirty="0" err="1" smtClean="0"/>
              <a:t>www.cbo.gov</a:t>
            </a:r>
            <a:r>
              <a:rPr lang="en-US" dirty="0" smtClean="0"/>
              <a:t>/publication/45010</a:t>
            </a:r>
          </a:p>
          <a:p>
            <a:endParaRPr lang="en-US" dirty="0" smtClean="0"/>
          </a:p>
        </p:txBody>
      </p:sp>
      <p:sp>
        <p:nvSpPr>
          <p:cNvPr id="4" name="Slide Number Placeholder 3"/>
          <p:cNvSpPr>
            <a:spLocks noGrp="1"/>
          </p:cNvSpPr>
          <p:nvPr>
            <p:ph type="sldNum" sz="quarter" idx="5"/>
          </p:nvPr>
        </p:nvSpPr>
        <p:spPr/>
        <p:txBody>
          <a:bodyPr/>
          <a:lstStyle/>
          <a:p>
            <a:fld id="{E7DF09AD-9C01-4C1E-BB2A-5F2A130DADFF}" type="slidenum">
              <a:rPr lang="en-US" smtClean="0"/>
              <a:pPr/>
              <a:t>17</a:t>
            </a:fld>
            <a:endParaRPr lang="en-US"/>
          </a:p>
        </p:txBody>
      </p:sp>
      <p:sp>
        <p:nvSpPr>
          <p:cNvPr id="5" name="Slide Image Placeholder 4"/>
          <p:cNvSpPr>
            <a:spLocks noGrp="1" noRot="1" noChangeAspect="1"/>
          </p:cNvSpPr>
          <p:nvPr>
            <p:ph type="sldImg"/>
          </p:nvPr>
        </p:nvSpPr>
        <p:spPr>
          <a:xfrm>
            <a:off x="1558925" y="650875"/>
            <a:ext cx="3748088" cy="2811463"/>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876F4B-21CD-448D-8669-4029D787A518}" type="slidenum">
              <a:rPr lang="en-US"/>
              <a:pPr>
                <a:defRPr/>
              </a:pPr>
              <a:t>18</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2165482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E19179-EB72-4B40-AF7F-29758A650F2D}" type="slidenum">
              <a:rPr lang="en-US"/>
              <a:pPr>
                <a:defRPr/>
              </a:pPr>
              <a:t>19</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3756BD4-58BB-4804-A0CB-F62119539844}" type="slidenum">
              <a:rPr lang="en-US"/>
              <a:pPr>
                <a:defRPr/>
              </a:pPr>
              <a:t>20</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traditional view is just the viewpoint embodied in the models that students learned in Chapters 3 through 14 of this textbook.  This viewpoint is accepted by most mainstream economists.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80AB45-6B14-4FE8-9AFC-20DD1481D148}" type="slidenum">
              <a:rPr lang="en-US"/>
              <a:pPr>
                <a:defRPr/>
              </a:pPr>
              <a:t>21</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EACF8F7-1D19-4E26-8657-06BA6327DCF5}" type="slidenum">
              <a:rPr lang="en-US"/>
              <a:pPr>
                <a:defRPr/>
              </a:pPr>
              <a:t>22</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823530-B14F-4530-A224-ED1AC3EC6132}" type="slidenum">
              <a:rPr lang="en-US"/>
              <a:pPr>
                <a:defRPr/>
              </a:pPr>
              <a:t>23</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2E3E3C-1952-4308-B6B3-BAEB5CFF1DCC}" type="slidenum">
              <a:rPr lang="en-US"/>
              <a:pPr>
                <a:defRPr/>
              </a:pPr>
              <a:t>24</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C1B198-F101-47CB-AB2D-2329245D2831}" type="slidenum">
              <a:rPr lang="en-US"/>
              <a:pPr>
                <a:defRPr/>
              </a:pPr>
              <a:t>25</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E3AC72-CB9D-489A-8AC2-DD003FE5DE4E}" type="slidenum">
              <a:rPr lang="en-US"/>
              <a:pPr>
                <a:defRPr/>
              </a:pPr>
              <a:t>26</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material on this slide is related to the material on the slide after the following one, entitled Other Perspectives:  Debt and Politics.   </a:t>
            </a:r>
          </a:p>
          <a:p>
            <a:endParaRPr lang="en-US" smtClean="0"/>
          </a:p>
          <a:p>
            <a:r>
              <a:rPr lang="en-US" smtClean="0"/>
              <a:t>If you wish to save time, you can combine the two. </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82C57C-BDC9-49AD-8AAE-644F1B5124B4}" type="slidenum">
              <a:rPr lang="en-US"/>
              <a:pPr>
                <a:defRPr/>
              </a:pPr>
              <a:t>27</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0FFEBE-57F9-447A-9F24-1B2DAF84A927}" type="slidenum">
              <a:rPr lang="en-US"/>
              <a:pPr>
                <a:defRPr/>
              </a:pPr>
              <a:t>28</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B47285-1EB1-41A1-B056-254FF37EF03B}" type="slidenum">
              <a:rPr lang="en-US">
                <a:solidFill>
                  <a:prstClr val="black"/>
                </a:solidFill>
              </a:rPr>
              <a:pPr>
                <a:defRPr/>
              </a:pPr>
              <a:t>2</a:t>
            </a:fld>
            <a:endParaRPr lang="en-US">
              <a:solidFill>
                <a:prstClr val="black"/>
              </a:solidFill>
            </a:endParaRPr>
          </a:p>
        </p:txBody>
      </p:sp>
      <p:sp>
        <p:nvSpPr>
          <p:cNvPr id="58371" name="Rectangle 2"/>
          <p:cNvSpPr>
            <a:spLocks noGrp="1" noRot="1" noChangeAspect="1" noChangeArrowheads="1" noTextEdit="1"/>
          </p:cNvSpPr>
          <p:nvPr>
            <p:ph type="sldImg"/>
          </p:nvPr>
        </p:nvSpPr>
        <p:spPr>
          <a:xfrm>
            <a:off x="1558925" y="650875"/>
            <a:ext cx="3748088" cy="2811463"/>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Table 19-1 on p.545</a:t>
            </a:r>
          </a:p>
          <a:p>
            <a:r>
              <a:rPr lang="en-US" dirty="0" smtClean="0"/>
              <a:t>Source:  OECD Economic Outlook. </a:t>
            </a:r>
          </a:p>
          <a:p>
            <a:endParaRPr lang="en-US" dirty="0" smtClean="0"/>
          </a:p>
          <a:p>
            <a:r>
              <a:rPr lang="en-US" dirty="0" smtClean="0"/>
              <a:t>Despite all the alarms sounded by politicians and some economists, the U.S. debt-to-GDP ratio is moderate when compared to other countries.  </a:t>
            </a:r>
          </a:p>
          <a:p>
            <a:r>
              <a:rPr lang="en-US" dirty="0" smtClean="0"/>
              <a:t>(Of course, the U.S. has the largest GDP, so in absolute terms U.S. debt is a whopper when compared to other countries’ government debts.)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19AE42-A765-4E5E-A449-1F0FB1ABD4AA}" type="slidenum">
              <a:rPr lang="en-US"/>
              <a:pPr>
                <a:defRPr/>
              </a:pPr>
              <a:t>29</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DCEE5F1-7098-4449-9EE1-A665077765D1}" type="slidenum">
              <a:rPr lang="en-US" smtClean="0"/>
              <a:pPr/>
              <a:t>30</a:t>
            </a:fld>
            <a:endParaRPr lang="en-US"/>
          </a:p>
        </p:txBody>
      </p:sp>
      <p:sp>
        <p:nvSpPr>
          <p:cNvPr id="89092" name="Rectangle 3"/>
          <p:cNvSpPr>
            <a:spLocks noGrp="1" noChangeArrowheads="1"/>
          </p:cNvSpPr>
          <p:nvPr>
            <p:ph type="body" idx="1"/>
          </p:nvPr>
        </p:nvSpPr>
        <p:spPr/>
        <p:txBody>
          <a:bodyPr/>
          <a:lstStyle/>
          <a:p>
            <a:r>
              <a:rPr lang="en-US" dirty="0" smtClean="0"/>
              <a:t>This slide and the next correspond to the case study “The Benefits of Indexed Bonds” that closes the chapter (pp.564-565).  </a:t>
            </a:r>
          </a:p>
          <a:p>
            <a:endParaRPr lang="en-US" dirty="0" smtClean="0"/>
          </a:p>
          <a:p>
            <a:r>
              <a:rPr lang="en-US" dirty="0" smtClean="0"/>
              <a:t>It might be worth taking a moment to help your students understand why inflation risk is an undesirable thing.  </a:t>
            </a:r>
          </a:p>
          <a:p>
            <a:endParaRPr lang="en-US" dirty="0" smtClean="0"/>
          </a:p>
          <a:p>
            <a:r>
              <a:rPr lang="en-US" dirty="0" smtClean="0"/>
              <a:t>It’s also a good idea to help your students understand why we can infer the expected inflation rate from the difference between the yields on standard and inflation-indexed bonds of the same maturity.  </a:t>
            </a:r>
          </a:p>
          <a:p>
            <a:endParaRPr lang="en-US" dirty="0" smtClean="0"/>
          </a:p>
          <a:p>
            <a:r>
              <a:rPr lang="en-US" dirty="0" smtClean="0"/>
              <a:t>A simple example might help:  </a:t>
            </a:r>
          </a:p>
          <a:p>
            <a:endParaRPr lang="en-US" dirty="0" smtClean="0"/>
          </a:p>
          <a:p>
            <a:r>
              <a:rPr lang="en-US" dirty="0" smtClean="0"/>
              <a:t>Suppose the inflation-indexed Treasury bond pays 3 percent after inflation, while a standard Treasury bond with the same maturity pays 5 percent.  We can infer that the market expects 2 percent inflation during the term of the bond.  If people expected less than two percent inflation, then the non-indexed bond would have a higher real return than the indexed bond, so everyone would try to buy the non-indexed bond.  But this would drive up its price, and drive down its return, until the difference between the returns on the two bonds just equals expected inflation.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C3075F-022D-476D-8F56-7E61EA7F3A42}" type="slidenum">
              <a:rPr lang="en-US" smtClean="0">
                <a:solidFill>
                  <a:prstClr val="black"/>
                </a:solidFill>
              </a:rPr>
              <a:pPr/>
              <a:t>31</a:t>
            </a:fld>
            <a:endParaRPr lang="en-US">
              <a:solidFill>
                <a:prstClr val="black"/>
              </a:solidFill>
            </a:endParaRPr>
          </a:p>
        </p:txBody>
      </p:sp>
      <p:sp>
        <p:nvSpPr>
          <p:cNvPr id="90116" name="Rectangle 3"/>
          <p:cNvSpPr>
            <a:spLocks noGrp="1" noChangeArrowheads="1"/>
          </p:cNvSpPr>
          <p:nvPr>
            <p:ph type="body" idx="1"/>
          </p:nvPr>
        </p:nvSpPr>
        <p:spPr/>
        <p:txBody>
          <a:bodyPr/>
          <a:lstStyle/>
          <a:p>
            <a:r>
              <a:rPr lang="en-US" dirty="0" smtClean="0"/>
              <a:t>This graph presents the yields on 10-year constant maturity non-indexed and inflation-indexed U.S. Treasury bonds.  The implied expected rate of inflation is simply the difference between the non-indexed (i.e. nominal) and indexed (i.e. real) bond yields.  </a:t>
            </a:r>
          </a:p>
          <a:p>
            <a:endParaRPr lang="en-US" dirty="0" smtClean="0"/>
          </a:p>
          <a:p>
            <a:r>
              <a:rPr lang="en-US" dirty="0" smtClean="0"/>
              <a:t>Expected inflation was 1.51% at the beginning of 2003.   </a:t>
            </a:r>
          </a:p>
          <a:p>
            <a:endParaRPr lang="en-US" dirty="0" smtClean="0"/>
          </a:p>
          <a:p>
            <a:r>
              <a:rPr lang="en-US" dirty="0" smtClean="0"/>
              <a:t>It was as high as 2.7% (nearly double the 1/2003 figure) in March 2005 and again in May 2006.  </a:t>
            </a:r>
          </a:p>
          <a:p>
            <a:endParaRPr lang="en-US" dirty="0" smtClean="0"/>
          </a:p>
          <a:p>
            <a:r>
              <a:rPr lang="en-US" dirty="0" smtClean="0"/>
              <a:t>Source:  Board of Governors of the Federal Reserve, H.15 Selected Interest Rates</a:t>
            </a:r>
          </a:p>
          <a:p>
            <a:r>
              <a:rPr lang="en-US" dirty="0" smtClean="0"/>
              <a:t>Obtained from:     http://research.stlouisfed.org/fred2/</a:t>
            </a:r>
          </a:p>
          <a:p>
            <a:r>
              <a:rPr lang="en-US" dirty="0" smtClean="0"/>
              <a:t>Used series GS10 for ten-year non-indexed rate, FII10 for inflation-indexed bond rate</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185286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558925" y="650875"/>
            <a:ext cx="3748088" cy="2811463"/>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19-1, p.546.</a:t>
            </a:r>
          </a:p>
          <a:p>
            <a:endParaRPr lang="en-US" dirty="0" smtClean="0"/>
          </a:p>
          <a:p>
            <a:r>
              <a:rPr lang="en-US" dirty="0" smtClean="0"/>
              <a:t>The historical pattern:  the debt–GDP ratio rises during wars and falls during peacetime.  The exception is the substantial rise that occurred beginning in the early 1980s.  </a:t>
            </a:r>
          </a:p>
          <a:p>
            <a:endParaRPr lang="en-US" dirty="0" smtClean="0"/>
          </a:p>
          <a:p>
            <a:r>
              <a:rPr lang="en-US" dirty="0" smtClean="0"/>
              <a:t>Source:  See textbook. </a:t>
            </a:r>
          </a:p>
        </p:txBody>
      </p:sp>
      <p:sp>
        <p:nvSpPr>
          <p:cNvPr id="4" name="Slide Number Placeholder 3"/>
          <p:cNvSpPr>
            <a:spLocks noGrp="1"/>
          </p:cNvSpPr>
          <p:nvPr>
            <p:ph type="sldNum" sz="quarter" idx="5"/>
          </p:nvPr>
        </p:nvSpPr>
        <p:spPr/>
        <p:txBody>
          <a:bodyPr/>
          <a:lstStyle/>
          <a:p>
            <a:pPr>
              <a:defRPr/>
            </a:pPr>
            <a:fld id="{042D9397-185C-42A8-9737-C5DF17EAB39C}"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ACDFE9-FD16-4A45-B8C4-B28BADA06601}" type="slidenum">
              <a:rPr lang="en-US"/>
              <a:pPr>
                <a:defRPr/>
              </a:pPr>
              <a:t>4</a:t>
            </a:fld>
            <a:endParaRPr lang="en-US"/>
          </a:p>
        </p:txBody>
      </p:sp>
      <p:sp>
        <p:nvSpPr>
          <p:cNvPr id="60419" name="Rectangle 2"/>
          <p:cNvSpPr>
            <a:spLocks noGrp="1" noRot="1" noChangeAspect="1" noChangeArrowheads="1" noTextEdit="1"/>
          </p:cNvSpPr>
          <p:nvPr>
            <p:ph type="sldImg"/>
          </p:nvPr>
        </p:nvSpPr>
        <p:spPr>
          <a:xfrm>
            <a:off x="1558925" y="650875"/>
            <a:ext cx="3748088" cy="2811463"/>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stock market boom of the latter 1990s created huge capital gains, which helped bring down the budget deficit by increasing revenues. </a:t>
            </a:r>
          </a:p>
          <a:p>
            <a:endParaRPr lang="en-US" dirty="0" smtClean="0"/>
          </a:p>
          <a:p>
            <a:r>
              <a:rPr lang="en-US" dirty="0" smtClean="0"/>
              <a:t>Even if the government budget had been balanced, rapid economic growth from 1995-2000 would still have brought down the debt–GDP ratio.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B6EA6F5-BE6C-4A2C-9DF6-33421F24D6E9}" type="slidenum">
              <a:rPr lang="en-US" smtClean="0"/>
              <a:pPr/>
              <a:t>5</a:t>
            </a:fld>
            <a:endParaRPr lang="en-US"/>
          </a:p>
        </p:txBody>
      </p:sp>
      <p:sp>
        <p:nvSpPr>
          <p:cNvPr id="61444" name="Rectangle 3"/>
          <p:cNvSpPr>
            <a:spLocks noGrp="1" noChangeArrowheads="1"/>
          </p:cNvSpPr>
          <p:nvPr>
            <p:ph type="body" idx="1"/>
          </p:nvPr>
        </p:nvSpPr>
        <p:spPr/>
        <p:txBody>
          <a:bodyPr/>
          <a:lstStyle/>
          <a:p>
            <a:r>
              <a:rPr lang="en-US" dirty="0" smtClean="0"/>
              <a:t>Early 2000s:</a:t>
            </a:r>
            <a:br>
              <a:rPr lang="en-US" dirty="0" smtClean="0"/>
            </a:br>
            <a:r>
              <a:rPr lang="en-US" dirty="0" smtClean="0"/>
              <a:t>In addition, the Medicare prescription drug benefit enacted under President Bush represented a substantial increase in entitlement outlays.  </a:t>
            </a:r>
          </a:p>
          <a:p>
            <a:endParaRPr lang="en-US" dirty="0" smtClean="0"/>
          </a:p>
          <a:p>
            <a:r>
              <a:rPr lang="en-US" dirty="0" smtClean="0"/>
              <a:t>2008-2009 recession:</a:t>
            </a:r>
          </a:p>
          <a:p>
            <a:r>
              <a:rPr lang="en-US" dirty="0" smtClean="0"/>
              <a:t>Falling incomes shrank income tax revenues.  A fall in spending shrank sales tax revenues.  Falling equity prices shrank capital gains tax revenues.  Falling property values had a modestly negative impact on property tax revenues:  For many houses, assessed values for determining property tax did not fall with market values, as local governments sought to protect a key revenue source.  However, many of the underwater homeowners who walked away from their houses stopped paying property taxes.  </a:t>
            </a:r>
          </a:p>
          <a:p>
            <a:endParaRPr lang="en-US" dirty="0"/>
          </a:p>
          <a:p>
            <a:r>
              <a:rPr lang="en-US" dirty="0" smtClean="0"/>
              <a:t>Recovery:</a:t>
            </a:r>
          </a:p>
          <a:p>
            <a:r>
              <a:rPr lang="en-US" dirty="0" smtClean="0"/>
              <a:t>The recovery following the 2008-2009 recession has been very weak.  Unemployment remains high and property values remain low.  Consequently, government revenue is still down, while government outlays on automatic stabilizers are quite high.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2BF5620-5D4B-4A0F-AE67-ADB5AB20536B}" type="slidenum">
              <a:rPr lang="en-US"/>
              <a:pPr>
                <a:defRPr/>
              </a:pPr>
              <a:t>6</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next few slides correspond to the case study on pp.547-548.  </a:t>
            </a:r>
          </a:p>
          <a:p>
            <a:endParaRPr lang="en-US" dirty="0" smtClean="0"/>
          </a:p>
          <a:p>
            <a:r>
              <a:rPr lang="en-US" dirty="0" smtClean="0"/>
              <a:t>If you prefer, you may “hide” or omit </a:t>
            </a:r>
            <a:r>
              <a:rPr lang="en-US" u="sng" dirty="0" smtClean="0"/>
              <a:t>this</a:t>
            </a:r>
            <a:r>
              <a:rPr lang="en-US" dirty="0" smtClean="0"/>
              <a:t> slide from your presentation, and instead give the information orally to students as you display the following slides.  </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358824-CF51-45A6-AF95-20323C8EC5BD}" type="slidenum">
              <a:rPr lang="en-US">
                <a:solidFill>
                  <a:prstClr val="black"/>
                </a:solidFill>
              </a:rPr>
              <a:pPr>
                <a:defRPr/>
              </a:pPr>
              <a:t>7</a:t>
            </a:fld>
            <a:endParaRPr lang="en-US">
              <a:solidFill>
                <a:prstClr val="black"/>
              </a:solidFill>
            </a:endParaRPr>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U.S. Census Bureau, 2004, "U.S. Interim Projections by Age, Sex, Race, and Hispanic Origin," Table 2a.  &lt;http://www.census.gov/ipc/www/usinterimproj/&gt;</a:t>
            </a:r>
          </a:p>
          <a:p>
            <a:endParaRPr lang="en-US" dirty="0" smtClean="0"/>
          </a:p>
          <a:p>
            <a:r>
              <a:rPr lang="en-US" dirty="0" smtClean="0"/>
              <a:t>Source:  Congressional Budget Office, “The Long-Term Budget Outlook,” June 2010</a:t>
            </a:r>
          </a:p>
          <a:p>
            <a:r>
              <a:rPr lang="en-US" dirty="0" smtClean="0"/>
              <a:t>http://www.cbo.gov/doc.cfm?index=11579</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A2F7E5-8E65-466E-8B76-221AC23AEB95}" type="slidenum">
              <a:rPr lang="en-US">
                <a:solidFill>
                  <a:prstClr val="black"/>
                </a:solidFill>
              </a:rPr>
              <a:pPr>
                <a:defRPr/>
              </a:pPr>
              <a:t>8</a:t>
            </a:fld>
            <a:endParaRPr lang="en-US">
              <a:solidFill>
                <a:prstClr val="black"/>
              </a:solidFill>
            </a:endParaRPr>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a:t>
            </a:r>
          </a:p>
          <a:p>
            <a:r>
              <a:rPr lang="en-US" dirty="0" smtClean="0"/>
              <a:t>Table 15.5—TOTAL GOVERNMENT EXPENDITURES BY MAJOR CATEGORY OF EXPENDITURE AS PERCENTAGES OF GDP: 1948–2009</a:t>
            </a:r>
          </a:p>
          <a:p>
            <a:r>
              <a:rPr lang="en-US" dirty="0" smtClean="0"/>
              <a:t>Historical Tables, Office of Management and Budget</a:t>
            </a:r>
          </a:p>
          <a:p>
            <a:r>
              <a:rPr lang="en-US" dirty="0" smtClean="0"/>
              <a:t>http://</a:t>
            </a:r>
            <a:r>
              <a:rPr lang="en-US" dirty="0" err="1" smtClean="0"/>
              <a:t>www.whitehouse.gov</a:t>
            </a:r>
            <a:r>
              <a:rPr lang="en-US" dirty="0" smtClean="0"/>
              <a:t>/</a:t>
            </a:r>
            <a:r>
              <a:rPr lang="en-US" dirty="0" err="1" smtClean="0"/>
              <a:t>omb</a:t>
            </a:r>
            <a:r>
              <a:rPr lang="en-US" dirty="0" smtClean="0"/>
              <a:t>/budget/</a:t>
            </a:r>
            <a:r>
              <a:rPr lang="en-US" dirty="0" err="1" smtClean="0"/>
              <a:t>Historicals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2014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2013 update</a:t>
            </a:r>
            <a:endParaRPr lang="en-US" sz="2600" i="1" dirty="0">
              <a:solidFill>
                <a:srgbClr val="FFFFFF"/>
              </a:solidFill>
            </a:endParaRPr>
          </a:p>
        </p:txBody>
      </p:sp>
    </p:spTree>
    <p:extLst>
      <p:ext uri="{BB962C8B-B14F-4D97-AF65-F5344CB8AC3E}">
        <p14:creationId xmlns:p14="http://schemas.microsoft.com/office/powerpoint/2010/main" val="29570043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4325879"/>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122716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950209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88783723"/>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167813"/>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4716510"/>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7327631"/>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390886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9283425"/>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19</a:t>
            </a:r>
            <a:r>
              <a:rPr lang="en-US" sz="1700" dirty="0" smtClean="0">
                <a:solidFill>
                  <a:srgbClr val="71254B"/>
                </a:solidFill>
                <a:cs typeface="+mn-cs"/>
              </a:rPr>
              <a:t>    </a:t>
            </a:r>
            <a:r>
              <a:rPr lang="en-US" sz="2100" dirty="0" smtClean="0">
                <a:solidFill>
                  <a:srgbClr val="71254B"/>
                </a:solidFill>
                <a:cs typeface="+mn-cs"/>
              </a:rPr>
              <a:t>Government Debt and Deficits</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19</a:t>
            </a:r>
            <a:r>
              <a:rPr lang="en-US" sz="1700" dirty="0" smtClean="0">
                <a:solidFill>
                  <a:srgbClr val="71254B"/>
                </a:solidFill>
                <a:cs typeface="Arial"/>
              </a:rPr>
              <a:t>    </a:t>
            </a:r>
            <a:r>
              <a:rPr lang="en-US" sz="2100" dirty="0" smtClean="0">
                <a:solidFill>
                  <a:srgbClr val="71254B"/>
                </a:solidFill>
                <a:cs typeface="Arial"/>
              </a:rPr>
              <a:t>Government Debt and Deficits</a:t>
            </a:r>
            <a:endParaRPr lang="en-US" sz="2100" dirty="0">
              <a:solidFill>
                <a:srgbClr val="71254B"/>
              </a:solidFill>
              <a:cs typeface="Arial"/>
            </a:endParaRPr>
          </a:p>
        </p:txBody>
      </p:sp>
    </p:spTree>
    <p:extLst>
      <p:ext uri="{BB962C8B-B14F-4D97-AF65-F5344CB8AC3E}">
        <p14:creationId xmlns:p14="http://schemas.microsoft.com/office/powerpoint/2010/main" val="797217456"/>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2.xml"/><Relationship Id="rId3" Type="http://schemas.openxmlformats.org/officeDocument/2006/relationships/chart" Target="../charts/char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Government Debt and Budget Deficits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19</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466725" y="164152"/>
            <a:ext cx="8245475" cy="939800"/>
          </a:xfrm>
        </p:spPr>
        <p:txBody>
          <a:bodyPr/>
          <a:lstStyle/>
          <a:p>
            <a:pPr>
              <a:defRPr/>
            </a:pPr>
            <a:r>
              <a:rPr lang="en-US" sz="2800" dirty="0" smtClean="0">
                <a:solidFill>
                  <a:srgbClr val="336699"/>
                </a:solidFill>
                <a:latin typeface="+mj-lt"/>
              </a:rPr>
              <a:t>Projected U.S. federal </a:t>
            </a:r>
            <a:r>
              <a:rPr lang="en-US" sz="2800" dirty="0" err="1" smtClean="0">
                <a:solidFill>
                  <a:srgbClr val="336699"/>
                </a:solidFill>
                <a:latin typeface="+mj-lt"/>
              </a:rPr>
              <a:t>govt</a:t>
            </a:r>
            <a:r>
              <a:rPr lang="en-US" sz="2800" dirty="0" smtClean="0">
                <a:solidFill>
                  <a:srgbClr val="336699"/>
                </a:solidFill>
                <a:latin typeface="+mj-lt"/>
              </a:rPr>
              <a:t> debt in two scenarios, 2000</a:t>
            </a:r>
            <a:r>
              <a:rPr lang="en-US" sz="2800" dirty="0"/>
              <a:t>–</a:t>
            </a:r>
            <a:r>
              <a:rPr lang="en-US" sz="2800" dirty="0" smtClean="0">
                <a:solidFill>
                  <a:srgbClr val="336699"/>
                </a:solidFill>
                <a:latin typeface="+mj-lt"/>
              </a:rPr>
              <a:t>2035</a:t>
            </a:r>
          </a:p>
        </p:txBody>
      </p:sp>
      <p:sp>
        <p:nvSpPr>
          <p:cNvPr id="26627" name="Text Box 6"/>
          <p:cNvSpPr txBox="1">
            <a:spLocks noChangeArrowheads="1"/>
          </p:cNvSpPr>
          <p:nvPr/>
        </p:nvSpPr>
        <p:spPr bwMode="auto">
          <a:xfrm rot="-5400000">
            <a:off x="-731837" y="3333750"/>
            <a:ext cx="2436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solidFill>
                  <a:srgbClr val="000000"/>
                </a:solidFill>
              </a:rPr>
              <a:t>Percent of GDP</a:t>
            </a:r>
          </a:p>
        </p:txBody>
      </p:sp>
      <p:graphicFrame>
        <p:nvGraphicFramePr>
          <p:cNvPr id="55" name="Chart 54"/>
          <p:cNvGraphicFramePr/>
          <p:nvPr/>
        </p:nvGraphicFramePr>
        <p:xfrm>
          <a:off x="771897" y="1080655"/>
          <a:ext cx="8146472" cy="5545776"/>
        </p:xfrm>
        <a:graphic>
          <a:graphicData uri="http://schemas.openxmlformats.org/drawingml/2006/chart">
            <c:chart xmlns:c="http://schemas.openxmlformats.org/drawingml/2006/chart" xmlns:r="http://schemas.openxmlformats.org/officeDocument/2006/relationships" r:id="rId3"/>
          </a:graphicData>
        </a:graphic>
      </p:graphicFrame>
      <p:sp>
        <p:nvSpPr>
          <p:cNvPr id="26629" name="Text Box 53"/>
          <p:cNvSpPr txBox="1">
            <a:spLocks noChangeArrowheads="1"/>
          </p:cNvSpPr>
          <p:nvPr/>
        </p:nvSpPr>
        <p:spPr bwMode="auto">
          <a:xfrm>
            <a:off x="3930454" y="4549775"/>
            <a:ext cx="47736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“Extended baseline scenario</a:t>
            </a:r>
            <a:r>
              <a:rPr lang="en-US" sz="2200" i="1" dirty="0" smtClean="0">
                <a:solidFill>
                  <a:srgbClr val="000000"/>
                </a:solidFill>
              </a:rPr>
              <a:t>” </a:t>
            </a:r>
            <a:r>
              <a:rPr lang="en-US" sz="2200" i="1" dirty="0">
                <a:solidFill>
                  <a:srgbClr val="000000"/>
                </a:solidFill>
              </a:rPr>
              <a:t>assumes no changes to current law</a:t>
            </a:r>
          </a:p>
        </p:txBody>
      </p:sp>
      <p:sp>
        <p:nvSpPr>
          <p:cNvPr id="26630" name="Text Box 53"/>
          <p:cNvSpPr txBox="1">
            <a:spLocks noChangeArrowheads="1"/>
          </p:cNvSpPr>
          <p:nvPr/>
        </p:nvSpPr>
        <p:spPr bwMode="auto">
          <a:xfrm>
            <a:off x="3530600" y="1495425"/>
            <a:ext cx="41163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“Alternative fiscal scenario” incorporates widely-expected changes to current law, such as extension of Bush tax cuts</a:t>
            </a:r>
          </a:p>
        </p:txBody>
      </p:sp>
      <p:sp>
        <p:nvSpPr>
          <p:cNvPr id="26631" name="Text Box 53"/>
          <p:cNvSpPr txBox="1">
            <a:spLocks noChangeArrowheads="1"/>
          </p:cNvSpPr>
          <p:nvPr/>
        </p:nvSpPr>
        <p:spPr bwMode="auto">
          <a:xfrm>
            <a:off x="1957388" y="5129213"/>
            <a:ext cx="10715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Actual</a:t>
            </a:r>
          </a:p>
        </p:txBody>
      </p:sp>
    </p:spTree>
    <p:extLst>
      <p:ext uri="{BB962C8B-B14F-4D97-AF65-F5344CB8AC3E}">
        <p14:creationId xmlns:p14="http://schemas.microsoft.com/office/powerpoint/2010/main" val="29203979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Problems measuring the deficit</a:t>
            </a:r>
          </a:p>
        </p:txBody>
      </p:sp>
      <p:sp>
        <p:nvSpPr>
          <p:cNvPr id="27651" name="Rectangle 5"/>
          <p:cNvSpPr>
            <a:spLocks noGrp="1" noChangeArrowheads="1"/>
          </p:cNvSpPr>
          <p:nvPr>
            <p:ph type="body" idx="1"/>
          </p:nvPr>
        </p:nvSpPr>
        <p:spPr/>
        <p:txBody>
          <a:bodyPr/>
          <a:lstStyle/>
          <a:p>
            <a:pPr marL="519113" indent="-519113">
              <a:buFont typeface="Wingdings" pitchFamily="2" charset="2"/>
              <a:buNone/>
            </a:pPr>
            <a:r>
              <a:rPr lang="en-US" sz="2500" b="1" smtClean="0">
                <a:solidFill>
                  <a:srgbClr val="008080"/>
                </a:solidFill>
              </a:rPr>
              <a:t>1.</a:t>
            </a:r>
            <a:r>
              <a:rPr lang="en-US" smtClean="0"/>
              <a:t>	Inflation</a:t>
            </a:r>
          </a:p>
          <a:p>
            <a:pPr marL="519113" indent="-519113">
              <a:buFont typeface="Wingdings" pitchFamily="2" charset="2"/>
              <a:buNone/>
            </a:pPr>
            <a:r>
              <a:rPr lang="en-US" sz="2500" b="1" smtClean="0">
                <a:solidFill>
                  <a:srgbClr val="008080"/>
                </a:solidFill>
              </a:rPr>
              <a:t>2.</a:t>
            </a:r>
            <a:r>
              <a:rPr lang="en-US" smtClean="0"/>
              <a:t>	Capital assets</a:t>
            </a:r>
          </a:p>
          <a:p>
            <a:pPr marL="519113" indent="-519113">
              <a:buFont typeface="Wingdings" pitchFamily="2" charset="2"/>
              <a:buNone/>
            </a:pPr>
            <a:r>
              <a:rPr lang="en-US" sz="2500" b="1" smtClean="0">
                <a:solidFill>
                  <a:srgbClr val="008080"/>
                </a:solidFill>
              </a:rPr>
              <a:t>3.</a:t>
            </a:r>
            <a:r>
              <a:rPr lang="en-US" smtClean="0"/>
              <a:t>	Uncounted liabilities</a:t>
            </a:r>
          </a:p>
          <a:p>
            <a:pPr marL="519113" indent="-519113">
              <a:buFont typeface="Wingdings" pitchFamily="2" charset="2"/>
              <a:buNone/>
            </a:pPr>
            <a:r>
              <a:rPr lang="en-US" sz="2500" b="1" smtClean="0">
                <a:solidFill>
                  <a:srgbClr val="008080"/>
                </a:solidFill>
              </a:rPr>
              <a:t>4.</a:t>
            </a:r>
            <a:r>
              <a:rPr lang="en-US" smtClean="0"/>
              <a:t>	The business cycle</a:t>
            </a:r>
          </a:p>
        </p:txBody>
      </p:sp>
    </p:spTree>
    <p:extLst>
      <p:ext uri="{BB962C8B-B14F-4D97-AF65-F5344CB8AC3E}">
        <p14:creationId xmlns:p14="http://schemas.microsoft.com/office/powerpoint/2010/main" val="25212514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z="2700" smtClean="0"/>
              <a:t>MEASUREMENT PROBLEM 1:  </a:t>
            </a:r>
            <a:br>
              <a:rPr lang="en-US" sz="2700" smtClean="0"/>
            </a:br>
            <a:r>
              <a:rPr lang="en-US" smtClean="0"/>
              <a:t>Inflation</a:t>
            </a:r>
          </a:p>
        </p:txBody>
      </p:sp>
      <p:sp>
        <p:nvSpPr>
          <p:cNvPr id="28675" name="Rectangle 5"/>
          <p:cNvSpPr>
            <a:spLocks noGrp="1" noChangeArrowheads="1"/>
          </p:cNvSpPr>
          <p:nvPr>
            <p:ph type="body" idx="1"/>
          </p:nvPr>
        </p:nvSpPr>
        <p:spPr>
          <a:xfrm>
            <a:off x="479425" y="1455738"/>
            <a:ext cx="8229600" cy="4865687"/>
          </a:xfrm>
        </p:spPr>
        <p:txBody>
          <a:bodyPr/>
          <a:lstStyle/>
          <a:p>
            <a:r>
              <a:rPr lang="en-US" sz="2700" dirty="0" smtClean="0"/>
              <a:t>Suppose the real debt is constant, which implies a zero real deficit.  </a:t>
            </a:r>
          </a:p>
          <a:p>
            <a:r>
              <a:rPr lang="en-US" sz="2700" dirty="0" smtClean="0"/>
              <a:t>In this case, the nominal debt </a:t>
            </a:r>
            <a:r>
              <a:rPr lang="en-US" sz="2700" b="1" i="1" dirty="0" smtClean="0"/>
              <a:t>D</a:t>
            </a:r>
            <a:r>
              <a:rPr lang="en-US" sz="1100" dirty="0" smtClean="0"/>
              <a:t> </a:t>
            </a:r>
            <a:r>
              <a:rPr lang="en-US" sz="2700" dirty="0" smtClean="0"/>
              <a:t> grows at the rate of inflation:</a:t>
            </a:r>
          </a:p>
          <a:p>
            <a:pPr>
              <a:buNone/>
            </a:pPr>
            <a:r>
              <a:rPr lang="en-US" sz="2700" dirty="0" smtClean="0"/>
              <a:t>		</a:t>
            </a:r>
            <a:r>
              <a:rPr lang="en-US" sz="2700" dirty="0" smtClean="0">
                <a:latin typeface="Times New Roman"/>
                <a:cs typeface="Times New Roman"/>
              </a:rPr>
              <a:t>Δ</a:t>
            </a:r>
            <a:r>
              <a:rPr lang="en-US" sz="2700" b="1" i="1" dirty="0" smtClean="0">
                <a:sym typeface="Symbol" pitchFamily="18" charset="2"/>
              </a:rPr>
              <a:t>D</a:t>
            </a:r>
            <a:r>
              <a:rPr lang="en-US" sz="2700" dirty="0" smtClean="0">
                <a:sym typeface="Symbol" pitchFamily="18" charset="2"/>
              </a:rPr>
              <a:t>/</a:t>
            </a:r>
            <a:r>
              <a:rPr lang="en-US" sz="2700" b="1" i="1" dirty="0" smtClean="0">
                <a:sym typeface="Symbol" pitchFamily="18" charset="2"/>
              </a:rPr>
              <a:t>D</a:t>
            </a:r>
            <a:r>
              <a:rPr lang="en-US" sz="2700" dirty="0" smtClean="0">
                <a:sym typeface="Symbol" pitchFamily="18" charset="2"/>
              </a:rPr>
              <a:t>  = </a:t>
            </a:r>
            <a:r>
              <a:rPr lang="en-US" sz="2700" i="1" dirty="0" smtClean="0">
                <a:latin typeface="Times New Roman"/>
                <a:cs typeface="Times New Roman"/>
                <a:sym typeface="Symbol" pitchFamily="18" charset="2"/>
              </a:rPr>
              <a:t>π</a:t>
            </a:r>
            <a:r>
              <a:rPr lang="en-US" sz="2700" dirty="0" smtClean="0">
                <a:sym typeface="Symbol" pitchFamily="18" charset="2"/>
              </a:rPr>
              <a:t>    </a:t>
            </a:r>
            <a:r>
              <a:rPr lang="en-US" sz="2700" dirty="0" smtClean="0">
                <a:sym typeface="Symbol" pitchFamily="18" charset="2"/>
              </a:rPr>
              <a:t>or    </a:t>
            </a:r>
            <a:r>
              <a:rPr lang="en-US" sz="2700" dirty="0">
                <a:latin typeface="Times New Roman"/>
                <a:cs typeface="Times New Roman"/>
              </a:rPr>
              <a:t>Δ</a:t>
            </a:r>
            <a:r>
              <a:rPr lang="en-US" sz="2700" b="1" i="1" dirty="0" smtClean="0">
                <a:sym typeface="Symbol" pitchFamily="18" charset="2"/>
              </a:rPr>
              <a:t>D</a:t>
            </a:r>
            <a:r>
              <a:rPr lang="en-US" sz="2700" dirty="0" smtClean="0">
                <a:sym typeface="Symbol" pitchFamily="18" charset="2"/>
              </a:rPr>
              <a:t>  </a:t>
            </a:r>
            <a:r>
              <a:rPr lang="en-US" sz="2700" dirty="0" smtClean="0">
                <a:sym typeface="Symbol" pitchFamily="18" charset="2"/>
              </a:rPr>
              <a:t>= </a:t>
            </a:r>
            <a:r>
              <a:rPr lang="en-US" sz="2700" i="1" dirty="0">
                <a:latin typeface="Times New Roman"/>
                <a:cs typeface="Times New Roman"/>
                <a:sym typeface="Symbol" pitchFamily="18" charset="2"/>
              </a:rPr>
              <a:t>π</a:t>
            </a:r>
            <a:r>
              <a:rPr lang="en-US" sz="900" b="1" i="1" dirty="0" smtClean="0">
                <a:sym typeface="Symbol" pitchFamily="18" charset="2"/>
              </a:rPr>
              <a:t> </a:t>
            </a:r>
            <a:r>
              <a:rPr lang="en-US" sz="2700" b="1" i="1" dirty="0" smtClean="0">
                <a:sym typeface="Symbol" pitchFamily="18" charset="2"/>
              </a:rPr>
              <a:t>D</a:t>
            </a:r>
            <a:r>
              <a:rPr lang="en-US" sz="2700" dirty="0" smtClean="0">
                <a:sym typeface="Symbol" pitchFamily="18" charset="2"/>
              </a:rPr>
              <a:t>  </a:t>
            </a:r>
          </a:p>
          <a:p>
            <a:r>
              <a:rPr lang="en-US" sz="2700" dirty="0" smtClean="0"/>
              <a:t>The reported deficit (nominal) is </a:t>
            </a:r>
            <a:r>
              <a:rPr lang="en-US" sz="2700" dirty="0" smtClean="0">
                <a:sym typeface="Symbol" pitchFamily="18" charset="2"/>
              </a:rPr>
              <a:t> </a:t>
            </a:r>
            <a:r>
              <a:rPr lang="en-US" sz="2700" i="1" dirty="0" smtClean="0">
                <a:latin typeface="Times New Roman"/>
                <a:cs typeface="Times New Roman"/>
                <a:sym typeface="Symbol" pitchFamily="18" charset="2"/>
              </a:rPr>
              <a:t>π</a:t>
            </a:r>
            <a:r>
              <a:rPr lang="en-US" sz="900" b="1" i="1" dirty="0">
                <a:sym typeface="Symbol" pitchFamily="18" charset="2"/>
              </a:rPr>
              <a:t> </a:t>
            </a:r>
            <a:r>
              <a:rPr lang="en-US" sz="2700" b="1" i="1" dirty="0" smtClean="0">
                <a:sym typeface="Symbol" pitchFamily="18" charset="2"/>
              </a:rPr>
              <a:t>D</a:t>
            </a:r>
            <a:r>
              <a:rPr lang="en-US" sz="2700" dirty="0" smtClean="0">
                <a:sym typeface="Symbol" pitchFamily="18" charset="2"/>
              </a:rPr>
              <a:t>  </a:t>
            </a:r>
            <a:r>
              <a:rPr lang="en-US" sz="2700" dirty="0" smtClean="0">
                <a:sym typeface="Symbol" pitchFamily="18" charset="2"/>
              </a:rPr>
              <a:t/>
            </a:r>
            <a:br>
              <a:rPr lang="en-US" sz="2700" dirty="0" smtClean="0">
                <a:sym typeface="Symbol" pitchFamily="18" charset="2"/>
              </a:rPr>
            </a:br>
            <a:r>
              <a:rPr lang="en-US" sz="2700" dirty="0" smtClean="0">
                <a:sym typeface="Symbol" pitchFamily="18" charset="2"/>
              </a:rPr>
              <a:t>even though the real deficit is zero.</a:t>
            </a:r>
          </a:p>
          <a:p>
            <a:r>
              <a:rPr lang="en-US" sz="2700" dirty="0" smtClean="0">
                <a:sym typeface="Symbol" pitchFamily="18" charset="2"/>
              </a:rPr>
              <a:t>Hence, should subtract  </a:t>
            </a:r>
            <a:r>
              <a:rPr lang="en-US" sz="2700" i="1" dirty="0">
                <a:latin typeface="Times New Roman"/>
                <a:cs typeface="Times New Roman"/>
                <a:sym typeface="Symbol" pitchFamily="18" charset="2"/>
              </a:rPr>
              <a:t>π</a:t>
            </a:r>
            <a:r>
              <a:rPr lang="en-US" sz="900" b="1" i="1" dirty="0">
                <a:sym typeface="Symbol" pitchFamily="18" charset="2"/>
              </a:rPr>
              <a:t> </a:t>
            </a:r>
            <a:r>
              <a:rPr lang="en-US" sz="2700" b="1" i="1" dirty="0">
                <a:sym typeface="Symbol" pitchFamily="18" charset="2"/>
              </a:rPr>
              <a:t>D</a:t>
            </a:r>
            <a:r>
              <a:rPr lang="en-US" sz="1100" dirty="0" smtClean="0">
                <a:sym typeface="Symbol" pitchFamily="18" charset="2"/>
              </a:rPr>
              <a:t> </a:t>
            </a:r>
            <a:r>
              <a:rPr lang="en-US" sz="2700" dirty="0" smtClean="0">
                <a:sym typeface="Symbol" pitchFamily="18" charset="2"/>
              </a:rPr>
              <a:t> </a:t>
            </a:r>
            <a:r>
              <a:rPr lang="en-US" sz="2700" dirty="0" smtClean="0">
                <a:sym typeface="Symbol" pitchFamily="18" charset="2"/>
              </a:rPr>
              <a:t>from the reported deficit to correct for inflation.  </a:t>
            </a:r>
          </a:p>
        </p:txBody>
      </p:sp>
    </p:spTree>
    <p:extLst>
      <p:ext uri="{BB962C8B-B14F-4D97-AF65-F5344CB8AC3E}">
        <p14:creationId xmlns:p14="http://schemas.microsoft.com/office/powerpoint/2010/main" val="35683115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2700" smtClean="0"/>
              <a:t>MEASUREMENT PROBLEM 1:  </a:t>
            </a:r>
            <a:br>
              <a:rPr lang="en-US" sz="2700" smtClean="0"/>
            </a:br>
            <a:r>
              <a:rPr lang="en-US" smtClean="0"/>
              <a:t>Inflation</a:t>
            </a:r>
          </a:p>
        </p:txBody>
      </p:sp>
      <p:sp>
        <p:nvSpPr>
          <p:cNvPr id="29699" name="Rectangle 3"/>
          <p:cNvSpPr>
            <a:spLocks noGrp="1" noChangeArrowheads="1"/>
          </p:cNvSpPr>
          <p:nvPr>
            <p:ph type="body" idx="1"/>
          </p:nvPr>
        </p:nvSpPr>
        <p:spPr>
          <a:xfrm>
            <a:off x="479425" y="1455738"/>
            <a:ext cx="8229600" cy="4865687"/>
          </a:xfrm>
        </p:spPr>
        <p:txBody>
          <a:bodyPr/>
          <a:lstStyle/>
          <a:p>
            <a:pPr>
              <a:spcBef>
                <a:spcPct val="30000"/>
              </a:spcBef>
            </a:pPr>
            <a:r>
              <a:rPr lang="en-US" sz="2700" dirty="0" smtClean="0"/>
              <a:t>Correcting the deficit for inflation can make a huge difference, especially when inflation is high.  </a:t>
            </a:r>
          </a:p>
          <a:p>
            <a:r>
              <a:rPr lang="en-US" sz="2700" dirty="0" smtClean="0"/>
              <a:t>Example:  In 1979,</a:t>
            </a:r>
          </a:p>
          <a:p>
            <a:pPr lvl="1">
              <a:spcBef>
                <a:spcPct val="30000"/>
              </a:spcBef>
              <a:buFont typeface="Wingdings" pitchFamily="2" charset="2"/>
              <a:buNone/>
            </a:pPr>
            <a:r>
              <a:rPr lang="en-US" sz="2600" dirty="0" smtClean="0">
                <a:sym typeface="Symbol" pitchFamily="18" charset="2"/>
              </a:rPr>
              <a:t>	</a:t>
            </a:r>
            <a:r>
              <a:rPr lang="en-US" dirty="0" smtClean="0">
                <a:sym typeface="Symbol" pitchFamily="18" charset="2"/>
              </a:rPr>
              <a:t>nominal deficit = $28 billion</a:t>
            </a:r>
          </a:p>
          <a:p>
            <a:pPr lvl="1">
              <a:spcBef>
                <a:spcPct val="30000"/>
              </a:spcBef>
              <a:buFont typeface="Wingdings" pitchFamily="2" charset="2"/>
              <a:buNone/>
            </a:pPr>
            <a:r>
              <a:rPr lang="en-US" dirty="0" smtClean="0">
                <a:sym typeface="Symbol" pitchFamily="18" charset="2"/>
              </a:rPr>
              <a:t>	inflation = 8.6%</a:t>
            </a:r>
          </a:p>
          <a:p>
            <a:pPr lvl="1">
              <a:spcBef>
                <a:spcPct val="30000"/>
              </a:spcBef>
              <a:buFont typeface="Wingdings" pitchFamily="2" charset="2"/>
              <a:buNone/>
            </a:pPr>
            <a:r>
              <a:rPr lang="en-US" dirty="0" smtClean="0">
                <a:sym typeface="Symbol" pitchFamily="18" charset="2"/>
              </a:rPr>
              <a:t>	debt = $495 billion</a:t>
            </a:r>
          </a:p>
          <a:p>
            <a:pPr lvl="1">
              <a:spcBef>
                <a:spcPct val="30000"/>
              </a:spcBef>
              <a:buNone/>
            </a:pPr>
            <a:r>
              <a:rPr lang="en-US" dirty="0" smtClean="0">
                <a:sym typeface="Symbol" pitchFamily="18" charset="2"/>
              </a:rPr>
              <a:t>		</a:t>
            </a:r>
            <a:r>
              <a:rPr lang="en-US" i="1" dirty="0">
                <a:latin typeface="Times New Roman"/>
                <a:cs typeface="Times New Roman"/>
                <a:sym typeface="Symbol" pitchFamily="18" charset="2"/>
              </a:rPr>
              <a:t>π</a:t>
            </a:r>
            <a:r>
              <a:rPr lang="en-US" sz="900" b="1" i="1" dirty="0">
                <a:sym typeface="Symbol" pitchFamily="18" charset="2"/>
              </a:rPr>
              <a:t> </a:t>
            </a:r>
            <a:r>
              <a:rPr lang="en-US" b="1" i="1" dirty="0">
                <a:sym typeface="Symbol" pitchFamily="18" charset="2"/>
              </a:rPr>
              <a:t>D</a:t>
            </a:r>
            <a:r>
              <a:rPr lang="en-US" dirty="0" smtClean="0">
                <a:sym typeface="Symbol" pitchFamily="18" charset="2"/>
              </a:rPr>
              <a:t>  </a:t>
            </a:r>
            <a:r>
              <a:rPr lang="en-US" dirty="0" smtClean="0">
                <a:sym typeface="Symbol" pitchFamily="18" charset="2"/>
              </a:rPr>
              <a:t>=  0.086 </a:t>
            </a:r>
            <a:r>
              <a:rPr lang="en-US" b="1" dirty="0" smtClean="0">
                <a:latin typeface="Times New Roman"/>
                <a:cs typeface="Times New Roman"/>
                <a:sym typeface="Symbol" pitchFamily="18" charset="2"/>
              </a:rPr>
              <a:t>×</a:t>
            </a:r>
            <a:r>
              <a:rPr lang="en-US" dirty="0" smtClean="0">
                <a:sym typeface="Symbol" pitchFamily="18" charset="2"/>
              </a:rPr>
              <a:t> </a:t>
            </a:r>
            <a:r>
              <a:rPr lang="en-US" dirty="0" smtClean="0">
                <a:sym typeface="Symbol" pitchFamily="18" charset="2"/>
              </a:rPr>
              <a:t>$495b  =  $43b</a:t>
            </a:r>
          </a:p>
          <a:p>
            <a:pPr lvl="1">
              <a:spcBef>
                <a:spcPct val="30000"/>
              </a:spcBef>
              <a:buFont typeface="Wingdings" pitchFamily="2" charset="2"/>
              <a:buNone/>
            </a:pPr>
            <a:r>
              <a:rPr lang="en-US" dirty="0" smtClean="0">
                <a:sym typeface="Symbol" pitchFamily="18" charset="2"/>
              </a:rPr>
              <a:t>	real deficit = $28b </a:t>
            </a:r>
            <a:r>
              <a:rPr lang="en-US" dirty="0" smtClean="0">
                <a:sym typeface="Symbol" pitchFamily="18" charset="2"/>
              </a:rPr>
              <a:t>− </a:t>
            </a:r>
            <a:r>
              <a:rPr lang="en-US" dirty="0" smtClean="0">
                <a:sym typeface="Symbol" pitchFamily="18" charset="2"/>
              </a:rPr>
              <a:t>$43b = </a:t>
            </a:r>
            <a:r>
              <a:rPr lang="en-US" dirty="0" smtClean="0">
                <a:solidFill>
                  <a:srgbClr val="0000FF"/>
                </a:solidFill>
                <a:sym typeface="Symbol" pitchFamily="18" charset="2"/>
              </a:rPr>
              <a:t>$15b surplus</a:t>
            </a:r>
          </a:p>
        </p:txBody>
      </p:sp>
    </p:spTree>
    <p:extLst>
      <p:ext uri="{BB962C8B-B14F-4D97-AF65-F5344CB8AC3E}">
        <p14:creationId xmlns:p14="http://schemas.microsoft.com/office/powerpoint/2010/main" val="35380553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z="2700" smtClean="0"/>
              <a:t>MEASUREMENT PROBLEM 2:  </a:t>
            </a:r>
            <a:br>
              <a:rPr lang="en-US" sz="2700" smtClean="0"/>
            </a:br>
            <a:r>
              <a:rPr lang="en-US" smtClean="0"/>
              <a:t>Capital Assets</a:t>
            </a:r>
          </a:p>
        </p:txBody>
      </p:sp>
      <p:sp>
        <p:nvSpPr>
          <p:cNvPr id="30723" name="Rectangle 5"/>
          <p:cNvSpPr>
            <a:spLocks noGrp="1" noChangeArrowheads="1"/>
          </p:cNvSpPr>
          <p:nvPr>
            <p:ph type="body" idx="1"/>
          </p:nvPr>
        </p:nvSpPr>
        <p:spPr>
          <a:xfrm>
            <a:off x="457200" y="1455738"/>
            <a:ext cx="8229600" cy="4987925"/>
          </a:xfrm>
        </p:spPr>
        <p:txBody>
          <a:bodyPr/>
          <a:lstStyle/>
          <a:p>
            <a:pPr>
              <a:lnSpc>
                <a:spcPct val="100000"/>
              </a:lnSpc>
              <a:spcBef>
                <a:spcPct val="40000"/>
              </a:spcBef>
            </a:pPr>
            <a:r>
              <a:rPr lang="en-US" sz="2700" dirty="0" smtClean="0"/>
              <a:t>Currently, deficit = change in debt</a:t>
            </a:r>
          </a:p>
          <a:p>
            <a:pPr>
              <a:lnSpc>
                <a:spcPct val="100000"/>
              </a:lnSpc>
              <a:spcBef>
                <a:spcPct val="40000"/>
              </a:spcBef>
            </a:pPr>
            <a:r>
              <a:rPr lang="en-US" sz="2700" dirty="0" smtClean="0"/>
              <a:t>Better, </a:t>
            </a:r>
            <a:r>
              <a:rPr lang="en-US" sz="2700" b="1" dirty="0" smtClean="0">
                <a:solidFill>
                  <a:srgbClr val="CC0000"/>
                </a:solidFill>
              </a:rPr>
              <a:t>capital budgeting:</a:t>
            </a:r>
            <a:r>
              <a:rPr lang="en-US" sz="2700" dirty="0" smtClean="0"/>
              <a:t/>
            </a:r>
            <a:br>
              <a:rPr lang="en-US" sz="2700" dirty="0" smtClean="0"/>
            </a:br>
            <a:r>
              <a:rPr lang="en-US" sz="2700" dirty="0" smtClean="0"/>
              <a:t>deficit = (change in debt) </a:t>
            </a:r>
            <a:r>
              <a:rPr lang="en-US" sz="2400" dirty="0">
                <a:sym typeface="Symbol" pitchFamily="18" charset="2"/>
              </a:rPr>
              <a:t>−</a:t>
            </a:r>
            <a:r>
              <a:rPr lang="en-US" sz="2700" dirty="0" smtClean="0">
                <a:sym typeface="Symbol" pitchFamily="18" charset="2"/>
              </a:rPr>
              <a:t> </a:t>
            </a:r>
            <a:r>
              <a:rPr lang="en-US" sz="2700" dirty="0" smtClean="0">
                <a:sym typeface="Symbol" pitchFamily="18" charset="2"/>
              </a:rPr>
              <a:t>(change in assets)</a:t>
            </a:r>
          </a:p>
          <a:p>
            <a:pPr>
              <a:lnSpc>
                <a:spcPct val="100000"/>
              </a:lnSpc>
              <a:spcBef>
                <a:spcPct val="40000"/>
              </a:spcBef>
            </a:pPr>
            <a:r>
              <a:rPr lang="en-US" sz="2700" dirty="0" smtClean="0">
                <a:sym typeface="Symbol" pitchFamily="18" charset="2"/>
              </a:rPr>
              <a:t>EX:  Suppose </a:t>
            </a:r>
            <a:r>
              <a:rPr lang="en-US" sz="2700" dirty="0" err="1" smtClean="0">
                <a:sym typeface="Symbol" pitchFamily="18" charset="2"/>
              </a:rPr>
              <a:t>govt</a:t>
            </a:r>
            <a:r>
              <a:rPr lang="en-US" sz="2700" dirty="0" smtClean="0">
                <a:sym typeface="Symbol" pitchFamily="18" charset="2"/>
              </a:rPr>
              <a:t> sells an office building and uses the proceeds to pay down the debt.  </a:t>
            </a:r>
          </a:p>
          <a:p>
            <a:pPr lvl="1">
              <a:spcBef>
                <a:spcPct val="15000"/>
              </a:spcBef>
            </a:pPr>
            <a:r>
              <a:rPr lang="en-US" dirty="0" smtClean="0">
                <a:sym typeface="Symbol" pitchFamily="18" charset="2"/>
              </a:rPr>
              <a:t>under current system, deficit would fall</a:t>
            </a:r>
          </a:p>
          <a:p>
            <a:pPr lvl="1">
              <a:spcBef>
                <a:spcPct val="15000"/>
              </a:spcBef>
            </a:pPr>
            <a:r>
              <a:rPr lang="en-US" dirty="0" smtClean="0">
                <a:sym typeface="Symbol" pitchFamily="18" charset="2"/>
              </a:rPr>
              <a:t>under capital budgeting, deficit unchanged, because fall in debt is offset by a fall in assets.</a:t>
            </a:r>
          </a:p>
          <a:p>
            <a:pPr>
              <a:lnSpc>
                <a:spcPct val="100000"/>
              </a:lnSpc>
              <a:spcBef>
                <a:spcPct val="40000"/>
              </a:spcBef>
            </a:pPr>
            <a:r>
              <a:rPr lang="en-US" sz="2700" dirty="0" smtClean="0">
                <a:sym typeface="Symbol" pitchFamily="18" charset="2"/>
              </a:rPr>
              <a:t>Problem w/ cap budgeting:  Determining which </a:t>
            </a:r>
            <a:r>
              <a:rPr lang="en-US" sz="2700" dirty="0" err="1" smtClean="0">
                <a:sym typeface="Symbol" pitchFamily="18" charset="2"/>
              </a:rPr>
              <a:t>govt</a:t>
            </a:r>
            <a:r>
              <a:rPr lang="en-US" sz="2700" dirty="0" smtClean="0">
                <a:sym typeface="Symbol" pitchFamily="18" charset="2"/>
              </a:rPr>
              <a:t> expenditures count as capital expenditures. </a:t>
            </a:r>
          </a:p>
        </p:txBody>
      </p:sp>
    </p:spTree>
    <p:extLst>
      <p:ext uri="{BB962C8B-B14F-4D97-AF65-F5344CB8AC3E}">
        <p14:creationId xmlns:p14="http://schemas.microsoft.com/office/powerpoint/2010/main" val="3981702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z="2700" smtClean="0"/>
              <a:t>MEASUREMENT PROBLEM 3:  </a:t>
            </a:r>
            <a:br>
              <a:rPr lang="en-US" sz="2700" smtClean="0"/>
            </a:br>
            <a:r>
              <a:rPr lang="en-US" smtClean="0"/>
              <a:t>Uncounted liabilities</a:t>
            </a:r>
          </a:p>
        </p:txBody>
      </p:sp>
      <p:sp>
        <p:nvSpPr>
          <p:cNvPr id="31747" name="Rectangle 5"/>
          <p:cNvSpPr>
            <a:spLocks noGrp="1" noChangeArrowheads="1"/>
          </p:cNvSpPr>
          <p:nvPr>
            <p:ph type="body" idx="1"/>
          </p:nvPr>
        </p:nvSpPr>
        <p:spPr/>
        <p:txBody>
          <a:bodyPr/>
          <a:lstStyle/>
          <a:p>
            <a:r>
              <a:rPr lang="en-US" smtClean="0"/>
              <a:t>Current measure of deficit omits important liabilities of the government:</a:t>
            </a:r>
          </a:p>
          <a:p>
            <a:pPr lvl="1">
              <a:spcBef>
                <a:spcPct val="30000"/>
              </a:spcBef>
            </a:pPr>
            <a:r>
              <a:rPr lang="en-US" smtClean="0"/>
              <a:t>future pension payments owed to </a:t>
            </a:r>
            <a:br>
              <a:rPr lang="en-US" smtClean="0"/>
            </a:br>
            <a:r>
              <a:rPr lang="en-US" smtClean="0"/>
              <a:t>current govt workers</a:t>
            </a:r>
          </a:p>
          <a:p>
            <a:pPr lvl="1">
              <a:spcBef>
                <a:spcPct val="30000"/>
              </a:spcBef>
            </a:pPr>
            <a:r>
              <a:rPr lang="en-US" smtClean="0"/>
              <a:t>future Social Security payments</a:t>
            </a:r>
          </a:p>
          <a:p>
            <a:pPr lvl="1">
              <a:spcBef>
                <a:spcPct val="30000"/>
              </a:spcBef>
            </a:pPr>
            <a:r>
              <a:rPr lang="en-US" smtClean="0"/>
              <a:t>contingent liabilities, </a:t>
            </a:r>
            <a:r>
              <a:rPr lang="en-US" i="1" smtClean="0"/>
              <a:t>e.g</a:t>
            </a:r>
            <a:r>
              <a:rPr lang="en-US" smtClean="0"/>
              <a:t>., covering federally insured deposits when banks fail</a:t>
            </a:r>
          </a:p>
          <a:p>
            <a:pPr lvl="1">
              <a:spcBef>
                <a:spcPct val="15000"/>
              </a:spcBef>
              <a:buFont typeface="Wingdings" pitchFamily="2" charset="2"/>
              <a:buNone/>
            </a:pPr>
            <a:r>
              <a:rPr lang="en-US" smtClean="0"/>
              <a:t>	(Hard to attach a dollar value to contingent liabilities, due to inherent uncertainty.)</a:t>
            </a:r>
            <a:endParaRPr lang="en-US" smtClean="0">
              <a:sym typeface="Symbol" pitchFamily="18" charset="2"/>
            </a:endParaRPr>
          </a:p>
        </p:txBody>
      </p:sp>
    </p:spTree>
    <p:extLst>
      <p:ext uri="{BB962C8B-B14F-4D97-AF65-F5344CB8AC3E}">
        <p14:creationId xmlns:p14="http://schemas.microsoft.com/office/powerpoint/2010/main" val="31217615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sz="2700" smtClean="0"/>
              <a:t>MEASUREMENT PROBLEM 4:  </a:t>
            </a:r>
            <a:br>
              <a:rPr lang="en-US" sz="2700" smtClean="0"/>
            </a:br>
            <a:r>
              <a:rPr lang="en-US" smtClean="0"/>
              <a:t>The business cycle</a:t>
            </a:r>
          </a:p>
        </p:txBody>
      </p:sp>
      <p:sp>
        <p:nvSpPr>
          <p:cNvPr id="34819" name="Rectangle 5"/>
          <p:cNvSpPr>
            <a:spLocks noGrp="1" noChangeArrowheads="1"/>
          </p:cNvSpPr>
          <p:nvPr>
            <p:ph type="body" idx="1"/>
          </p:nvPr>
        </p:nvSpPr>
        <p:spPr>
          <a:xfrm>
            <a:off x="457200" y="1466850"/>
            <a:ext cx="8229600" cy="4525963"/>
          </a:xfrm>
        </p:spPr>
        <p:txBody>
          <a:bodyPr/>
          <a:lstStyle/>
          <a:p>
            <a:r>
              <a:rPr lang="en-US" dirty="0" smtClean="0"/>
              <a:t>The deficit varies over the business cycle due to automatic stabilizers (unemployment insurance, the income tax system).</a:t>
            </a:r>
          </a:p>
          <a:p>
            <a:r>
              <a:rPr lang="en-US" dirty="0" smtClean="0"/>
              <a:t>These are not measurement errors but do make it harder to judge fiscal policy stance.</a:t>
            </a:r>
          </a:p>
          <a:p>
            <a:pPr lvl="1"/>
            <a:r>
              <a:rPr lang="en-US" i="1" dirty="0" smtClean="0"/>
              <a:t>E.g.</a:t>
            </a:r>
            <a:r>
              <a:rPr lang="en-US" dirty="0" smtClean="0"/>
              <a:t>, is an observed increase in deficit </a:t>
            </a:r>
            <a:br>
              <a:rPr lang="en-US" dirty="0" smtClean="0"/>
            </a:br>
            <a:r>
              <a:rPr lang="en-US" dirty="0" smtClean="0"/>
              <a:t>due to a downturn or an expansionary shift </a:t>
            </a:r>
            <a:br>
              <a:rPr lang="en-US" dirty="0" smtClean="0"/>
            </a:br>
            <a:r>
              <a:rPr lang="en-US" dirty="0" smtClean="0"/>
              <a:t>in fiscal policy?</a:t>
            </a:r>
          </a:p>
        </p:txBody>
      </p:sp>
    </p:spTree>
    <p:extLst>
      <p:ext uri="{BB962C8B-B14F-4D97-AF65-F5344CB8AC3E}">
        <p14:creationId xmlns:p14="http://schemas.microsoft.com/office/powerpoint/2010/main" val="40644206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700" smtClean="0"/>
              <a:t>MEASUREMENT PROBLEM 4:  </a:t>
            </a:r>
            <a:br>
              <a:rPr lang="en-US" sz="2700" smtClean="0"/>
            </a:br>
            <a:r>
              <a:rPr lang="en-US" smtClean="0"/>
              <a:t>The business cycle</a:t>
            </a:r>
          </a:p>
        </p:txBody>
      </p:sp>
      <p:sp>
        <p:nvSpPr>
          <p:cNvPr id="35843" name="Rectangle 3"/>
          <p:cNvSpPr>
            <a:spLocks noGrp="1" noChangeArrowheads="1"/>
          </p:cNvSpPr>
          <p:nvPr>
            <p:ph type="body" idx="1"/>
          </p:nvPr>
        </p:nvSpPr>
        <p:spPr>
          <a:xfrm>
            <a:off x="457200" y="1466850"/>
            <a:ext cx="8229600" cy="4525963"/>
          </a:xfrm>
        </p:spPr>
        <p:txBody>
          <a:bodyPr/>
          <a:lstStyle/>
          <a:p>
            <a:r>
              <a:rPr lang="en-US" sz="2700" dirty="0" smtClean="0"/>
              <a:t>Solution:  </a:t>
            </a:r>
            <a:r>
              <a:rPr lang="en-US" sz="2700" b="1" dirty="0" smtClean="0">
                <a:solidFill>
                  <a:srgbClr val="CC0000"/>
                </a:solidFill>
              </a:rPr>
              <a:t>cyclically-adjusted budget deficit</a:t>
            </a:r>
            <a:r>
              <a:rPr lang="en-US" sz="2700" dirty="0" smtClean="0">
                <a:solidFill>
                  <a:srgbClr val="CC0000"/>
                </a:solidFill>
              </a:rPr>
              <a:t> </a:t>
            </a:r>
            <a:r>
              <a:rPr lang="en-US" sz="2700" dirty="0" smtClean="0"/>
              <a:t/>
            </a:r>
            <a:br>
              <a:rPr lang="en-US" sz="2700" dirty="0" smtClean="0"/>
            </a:br>
            <a:r>
              <a:rPr lang="en-US" sz="2700" dirty="0" smtClean="0"/>
              <a:t>(aka full-employment deficit) based on estimates of what </a:t>
            </a:r>
            <a:r>
              <a:rPr lang="en-US" sz="2700" dirty="0" err="1" smtClean="0"/>
              <a:t>govt</a:t>
            </a:r>
            <a:r>
              <a:rPr lang="en-US" sz="2700" dirty="0" smtClean="0"/>
              <a:t> spending &amp; revenues would be if economy were at the natural rates of output and unemployment. </a:t>
            </a:r>
            <a:endParaRPr lang="en-US" sz="2700" dirty="0" smtClean="0">
              <a:sym typeface="Symbol" pitchFamily="18" charset="2"/>
            </a:endParaRPr>
          </a:p>
        </p:txBody>
      </p:sp>
    </p:spTree>
    <p:extLst>
      <p:ext uri="{BB962C8B-B14F-4D97-AF65-F5344CB8AC3E}">
        <p14:creationId xmlns:p14="http://schemas.microsoft.com/office/powerpoint/2010/main" val="11685251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19" name="Rectangle 18"/>
          <p:cNvSpPr/>
          <p:nvPr/>
        </p:nvSpPr>
        <p:spPr>
          <a:xfrm>
            <a:off x="1079239" y="1417320"/>
            <a:ext cx="7667909" cy="4892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9" name="Group 11"/>
          <p:cNvGrpSpPr>
            <a:grpSpLocks/>
          </p:cNvGrpSpPr>
          <p:nvPr/>
        </p:nvGrpSpPr>
        <p:grpSpPr bwMode="auto">
          <a:xfrm>
            <a:off x="2235015" y="1389049"/>
            <a:ext cx="5743640" cy="4937122"/>
            <a:chOff x="2573695" y="1045042"/>
            <a:chExt cx="6045519" cy="5159151"/>
          </a:xfrm>
        </p:grpSpPr>
        <p:sp>
          <p:nvSpPr>
            <p:cNvPr id="10" name="Rectangle 48"/>
            <p:cNvSpPr>
              <a:spLocks noChangeArrowheads="1"/>
            </p:cNvSpPr>
            <p:nvPr/>
          </p:nvSpPr>
          <p:spPr bwMode="auto">
            <a:xfrm>
              <a:off x="3194569" y="1045042"/>
              <a:ext cx="238744"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1" name="Rectangle 48"/>
            <p:cNvSpPr>
              <a:spLocks noChangeArrowheads="1"/>
            </p:cNvSpPr>
            <p:nvPr/>
          </p:nvSpPr>
          <p:spPr bwMode="auto">
            <a:xfrm>
              <a:off x="2573695" y="1048065"/>
              <a:ext cx="131120"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2" name="Rectangle 48"/>
            <p:cNvSpPr>
              <a:spLocks noChangeArrowheads="1"/>
            </p:cNvSpPr>
            <p:nvPr/>
          </p:nvSpPr>
          <p:spPr bwMode="auto">
            <a:xfrm>
              <a:off x="4353382" y="1048614"/>
              <a:ext cx="202716"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3" name="Rectangle 48"/>
            <p:cNvSpPr>
              <a:spLocks noChangeArrowheads="1"/>
            </p:cNvSpPr>
            <p:nvPr/>
          </p:nvSpPr>
          <p:spPr bwMode="auto">
            <a:xfrm>
              <a:off x="5716454" y="1050875"/>
              <a:ext cx="151609"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4" name="Rectangle 48"/>
            <p:cNvSpPr>
              <a:spLocks noChangeArrowheads="1"/>
            </p:cNvSpPr>
            <p:nvPr/>
          </p:nvSpPr>
          <p:spPr bwMode="auto">
            <a:xfrm>
              <a:off x="7347005" y="1050995"/>
              <a:ext cx="98493"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5" name="Rectangle 48"/>
            <p:cNvSpPr>
              <a:spLocks noChangeArrowheads="1"/>
            </p:cNvSpPr>
            <p:nvPr/>
          </p:nvSpPr>
          <p:spPr bwMode="auto">
            <a:xfrm>
              <a:off x="8350050" y="1049806"/>
              <a:ext cx="269164"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6" name="Rectangle 48"/>
            <p:cNvSpPr>
              <a:spLocks noChangeArrowheads="1"/>
            </p:cNvSpPr>
            <p:nvPr/>
          </p:nvSpPr>
          <p:spPr bwMode="auto">
            <a:xfrm>
              <a:off x="4120593" y="1051022"/>
              <a:ext cx="86947" cy="5153171"/>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30725" name="Title 1"/>
          <p:cNvSpPr>
            <a:spLocks noGrp="1"/>
          </p:cNvSpPr>
          <p:nvPr>
            <p:ph type="title"/>
          </p:nvPr>
        </p:nvSpPr>
        <p:spPr>
          <a:xfrm>
            <a:off x="466725" y="222890"/>
            <a:ext cx="8245475" cy="887412"/>
          </a:xfrm>
        </p:spPr>
        <p:txBody>
          <a:bodyPr/>
          <a:lstStyle/>
          <a:p>
            <a:pPr>
              <a:defRPr/>
            </a:pPr>
            <a:r>
              <a:rPr lang="en-US" sz="2800" dirty="0" smtClean="0">
                <a:solidFill>
                  <a:srgbClr val="336699"/>
                </a:solidFill>
                <a:latin typeface="+mj-lt"/>
              </a:rPr>
              <a:t>The actual and cyclically-adjusted </a:t>
            </a:r>
            <a:br>
              <a:rPr lang="en-US" sz="2800" dirty="0" smtClean="0">
                <a:solidFill>
                  <a:srgbClr val="336699"/>
                </a:solidFill>
                <a:latin typeface="+mj-lt"/>
              </a:rPr>
            </a:br>
            <a:r>
              <a:rPr lang="en-US" sz="2800" dirty="0" smtClean="0">
                <a:solidFill>
                  <a:srgbClr val="336699"/>
                </a:solidFill>
                <a:latin typeface="+mj-lt"/>
              </a:rPr>
              <a:t>U.S. federal budget surpluses/deficits</a:t>
            </a:r>
          </a:p>
        </p:txBody>
      </p:sp>
      <p:graphicFrame>
        <p:nvGraphicFramePr>
          <p:cNvPr id="20" name="Chart 19"/>
          <p:cNvGraphicFramePr>
            <a:graphicFrameLocks noGrp="1"/>
          </p:cNvGraphicFramePr>
          <p:nvPr>
            <p:extLst>
              <p:ext uri="{D42A27DB-BD31-4B8C-83A1-F6EECF244321}">
                <p14:modId xmlns:p14="http://schemas.microsoft.com/office/powerpoint/2010/main" val="2729719118"/>
              </p:ext>
            </p:extLst>
          </p:nvPr>
        </p:nvGraphicFramePr>
        <p:xfrm>
          <a:off x="525483" y="1237204"/>
          <a:ext cx="8509038" cy="55400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rot="16200000">
            <a:off x="-1386183" y="3502665"/>
            <a:ext cx="3416595" cy="400110"/>
          </a:xfrm>
          <a:prstGeom prst="rect">
            <a:avLst/>
          </a:prstGeom>
        </p:spPr>
        <p:txBody>
          <a:bodyPr wrap="none">
            <a:spAutoFit/>
          </a:bodyPr>
          <a:lstStyle/>
          <a:p>
            <a:pPr algn="ctr">
              <a:defRPr sz="2100" b="0" i="0" u="none" strike="noStrike" kern="1200" baseline="0">
                <a:solidFill>
                  <a:srgbClr val="000000"/>
                </a:solidFill>
                <a:latin typeface="+mn-lt"/>
                <a:ea typeface="Calibri"/>
                <a:cs typeface="Calibri"/>
              </a:defRPr>
            </a:pPr>
            <a:r>
              <a:rPr lang="en-US" sz="2000" dirty="0">
                <a:solidFill>
                  <a:srgbClr val="000000"/>
                </a:solidFill>
                <a:ea typeface="Calibri"/>
                <a:cs typeface="Calibri"/>
              </a:rPr>
              <a:t>percentage of potential GDP</a:t>
            </a:r>
          </a:p>
        </p:txBody>
      </p:sp>
      <p:grpSp>
        <p:nvGrpSpPr>
          <p:cNvPr id="3" name="Group 2"/>
          <p:cNvGrpSpPr/>
          <p:nvPr/>
        </p:nvGrpSpPr>
        <p:grpSpPr>
          <a:xfrm>
            <a:off x="1655756" y="4083870"/>
            <a:ext cx="1485900" cy="1612531"/>
            <a:chOff x="2170298" y="3722566"/>
            <a:chExt cx="1485900" cy="1612531"/>
          </a:xfrm>
        </p:grpSpPr>
        <p:sp>
          <p:nvSpPr>
            <p:cNvPr id="36870" name="TextBox 14"/>
            <p:cNvSpPr txBox="1">
              <a:spLocks noChangeArrowheads="1"/>
            </p:cNvSpPr>
            <p:nvPr/>
          </p:nvSpPr>
          <p:spPr bwMode="auto">
            <a:xfrm>
              <a:off x="2170298" y="4533409"/>
              <a:ext cx="14859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i="1" dirty="0">
                  <a:solidFill>
                    <a:srgbClr val="000000"/>
                  </a:solidFill>
                </a:rPr>
                <a:t>cyclically-adjusted</a:t>
              </a:r>
            </a:p>
          </p:txBody>
        </p:sp>
        <p:cxnSp>
          <p:nvCxnSpPr>
            <p:cNvPr id="18" name="Straight Connector 17"/>
            <p:cNvCxnSpPr/>
            <p:nvPr/>
          </p:nvCxnSpPr>
          <p:spPr>
            <a:xfrm flipH="1" flipV="1">
              <a:off x="2364690" y="3722566"/>
              <a:ext cx="251795" cy="9196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5330311" y="1521421"/>
            <a:ext cx="1158876" cy="512111"/>
            <a:chOff x="5702534" y="1379087"/>
            <a:chExt cx="1158876" cy="512111"/>
          </a:xfrm>
        </p:grpSpPr>
        <p:sp>
          <p:nvSpPr>
            <p:cNvPr id="36871" name="TextBox 13"/>
            <p:cNvSpPr txBox="1">
              <a:spLocks noChangeArrowheads="1"/>
            </p:cNvSpPr>
            <p:nvPr/>
          </p:nvSpPr>
          <p:spPr bwMode="auto">
            <a:xfrm>
              <a:off x="5702534" y="1379087"/>
              <a:ext cx="10334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i="1" dirty="0">
                  <a:solidFill>
                    <a:srgbClr val="000000"/>
                  </a:solidFill>
                </a:rPr>
                <a:t>actual</a:t>
              </a:r>
            </a:p>
          </p:txBody>
        </p:sp>
        <p:cxnSp>
          <p:nvCxnSpPr>
            <p:cNvPr id="17" name="Straight Connector 16"/>
            <p:cNvCxnSpPr/>
            <p:nvPr/>
          </p:nvCxnSpPr>
          <p:spPr>
            <a:xfrm>
              <a:off x="6610585" y="1702285"/>
              <a:ext cx="250825" cy="188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182882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mtClean="0"/>
              <a:t>The bottom line</a:t>
            </a:r>
          </a:p>
        </p:txBody>
      </p:sp>
      <p:sp>
        <p:nvSpPr>
          <p:cNvPr id="57347" name="Text Box 3"/>
          <p:cNvSpPr txBox="1">
            <a:spLocks noChangeArrowheads="1"/>
          </p:cNvSpPr>
          <p:nvPr/>
        </p:nvSpPr>
        <p:spPr bwMode="auto">
          <a:xfrm>
            <a:off x="1605150" y="1781298"/>
            <a:ext cx="6324600" cy="2257301"/>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0" tIns="0" rIns="0" bIns="0" anchor="ctr" anchorCtr="1"/>
          <a:lstStyle/>
          <a:p>
            <a:pPr algn="ctr">
              <a:lnSpc>
                <a:spcPct val="120000"/>
              </a:lnSpc>
              <a:spcBef>
                <a:spcPct val="50000"/>
              </a:spcBef>
              <a:defRPr/>
            </a:pPr>
            <a:r>
              <a:rPr lang="en-US" sz="3400" i="1" dirty="0"/>
              <a:t>We must exercise care </a:t>
            </a:r>
            <a:br>
              <a:rPr lang="en-US" sz="3400" i="1" dirty="0"/>
            </a:br>
            <a:r>
              <a:rPr lang="en-US" sz="3400" i="1" dirty="0"/>
              <a:t>when interpreting </a:t>
            </a:r>
            <a:br>
              <a:rPr lang="en-US" sz="3400" i="1" dirty="0"/>
            </a:br>
            <a:r>
              <a:rPr lang="en-US" sz="3400" i="1" dirty="0"/>
              <a:t>the reported deficit figures.</a:t>
            </a:r>
          </a:p>
        </p:txBody>
      </p:sp>
    </p:spTree>
    <p:extLst>
      <p:ext uri="{BB962C8B-B14F-4D97-AF65-F5344CB8AC3E}">
        <p14:creationId xmlns:p14="http://schemas.microsoft.com/office/powerpoint/2010/main" val="33151018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about the size of the U.S. government’s </a:t>
            </a:r>
            <a:r>
              <a:rPr lang="en-US" sz="2700" dirty="0" smtClean="0"/>
              <a:t>debt </a:t>
            </a:r>
            <a:br>
              <a:rPr lang="en-US" sz="2700" dirty="0" smtClean="0"/>
            </a:br>
            <a:r>
              <a:rPr lang="en-US" sz="2700" dirty="0" smtClean="0"/>
              <a:t>and </a:t>
            </a:r>
            <a:r>
              <a:rPr lang="en-US" sz="2700" dirty="0"/>
              <a:t>how it compares to that of other countries</a:t>
            </a:r>
          </a:p>
          <a:p>
            <a:pPr>
              <a:buClr>
                <a:schemeClr val="tx1">
                  <a:lumMod val="50000"/>
                  <a:lumOff val="50000"/>
                </a:schemeClr>
              </a:buClr>
            </a:pPr>
            <a:r>
              <a:rPr lang="en-US" sz="2700" dirty="0"/>
              <a:t>problems measuring the budget deficit</a:t>
            </a:r>
          </a:p>
          <a:p>
            <a:pPr>
              <a:buClr>
                <a:schemeClr val="tx1">
                  <a:lumMod val="50000"/>
                  <a:lumOff val="50000"/>
                </a:schemeClr>
              </a:buClr>
            </a:pPr>
            <a:r>
              <a:rPr lang="en-US" sz="2700" dirty="0"/>
              <a:t>the traditional and </a:t>
            </a:r>
            <a:r>
              <a:rPr lang="en-US" sz="2700" dirty="0" err="1"/>
              <a:t>Ricardian</a:t>
            </a:r>
            <a:r>
              <a:rPr lang="en-US" sz="2700" dirty="0"/>
              <a:t> views of the government debt</a:t>
            </a:r>
          </a:p>
          <a:p>
            <a:pPr>
              <a:buClr>
                <a:schemeClr val="tx1">
                  <a:lumMod val="50000"/>
                  <a:lumOff val="50000"/>
                </a:schemeClr>
              </a:buClr>
            </a:pPr>
            <a:r>
              <a:rPr lang="en-US" sz="2700" dirty="0"/>
              <a:t>other perspectives on the debt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Is the govt debt really a problem?</a:t>
            </a:r>
          </a:p>
        </p:txBody>
      </p:sp>
      <p:sp>
        <p:nvSpPr>
          <p:cNvPr id="38915" name="Rectangle 5"/>
          <p:cNvSpPr>
            <a:spLocks noGrp="1" noChangeArrowheads="1"/>
          </p:cNvSpPr>
          <p:nvPr>
            <p:ph type="body" idx="1"/>
          </p:nvPr>
        </p:nvSpPr>
        <p:spPr>
          <a:xfrm>
            <a:off x="512763" y="1577975"/>
            <a:ext cx="7620000" cy="4525963"/>
          </a:xfrm>
        </p:spPr>
        <p:txBody>
          <a:bodyPr/>
          <a:lstStyle/>
          <a:p>
            <a:pPr marL="0" indent="0">
              <a:spcBef>
                <a:spcPct val="40000"/>
              </a:spcBef>
              <a:buFont typeface="Wingdings" pitchFamily="2" charset="2"/>
              <a:buNone/>
            </a:pPr>
            <a:r>
              <a:rPr lang="en-US" smtClean="0"/>
              <a:t>Consider a tax cut with corresponding increase in the government debt.  </a:t>
            </a:r>
          </a:p>
          <a:p>
            <a:pPr marL="0" indent="0">
              <a:spcBef>
                <a:spcPct val="40000"/>
              </a:spcBef>
              <a:buFont typeface="Wingdings" pitchFamily="2" charset="2"/>
              <a:buNone/>
            </a:pPr>
            <a:r>
              <a:rPr lang="en-US" smtClean="0"/>
              <a:t>Two viewpoints:</a:t>
            </a:r>
          </a:p>
          <a:p>
            <a:pPr marL="688975" lvl="1" indent="-457200">
              <a:spcBef>
                <a:spcPct val="40000"/>
              </a:spcBef>
              <a:buFont typeface="Wingdings" pitchFamily="2" charset="2"/>
              <a:buNone/>
            </a:pPr>
            <a:r>
              <a:rPr lang="en-US" sz="2600" b="1" smtClean="0">
                <a:solidFill>
                  <a:srgbClr val="008080"/>
                </a:solidFill>
              </a:rPr>
              <a:t>1.	</a:t>
            </a:r>
            <a:r>
              <a:rPr lang="en-US" sz="2800" smtClean="0"/>
              <a:t>Traditional view</a:t>
            </a:r>
          </a:p>
          <a:p>
            <a:pPr marL="688975" lvl="1" indent="-457200">
              <a:spcBef>
                <a:spcPct val="40000"/>
              </a:spcBef>
              <a:buFont typeface="Wingdings" pitchFamily="2" charset="2"/>
              <a:buNone/>
            </a:pPr>
            <a:r>
              <a:rPr lang="en-US" sz="2600" b="1" smtClean="0">
                <a:solidFill>
                  <a:srgbClr val="008080"/>
                </a:solidFill>
              </a:rPr>
              <a:t>2.	</a:t>
            </a:r>
            <a:r>
              <a:rPr lang="en-US" sz="2800" smtClean="0"/>
              <a:t>Ricardian view</a:t>
            </a:r>
          </a:p>
        </p:txBody>
      </p:sp>
    </p:spTree>
    <p:extLst>
      <p:ext uri="{BB962C8B-B14F-4D97-AF65-F5344CB8AC3E}">
        <p14:creationId xmlns:p14="http://schemas.microsoft.com/office/powerpoint/2010/main" val="40220429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title"/>
          </p:nvPr>
        </p:nvSpPr>
        <p:spPr/>
        <p:txBody>
          <a:bodyPr/>
          <a:lstStyle/>
          <a:p>
            <a:r>
              <a:rPr lang="en-US" smtClean="0"/>
              <a:t>The traditional view</a:t>
            </a:r>
          </a:p>
        </p:txBody>
      </p:sp>
      <p:sp>
        <p:nvSpPr>
          <p:cNvPr id="39939" name="Rectangle 7"/>
          <p:cNvSpPr>
            <a:spLocks noGrp="1" noChangeArrowheads="1"/>
          </p:cNvSpPr>
          <p:nvPr>
            <p:ph type="body" idx="1"/>
          </p:nvPr>
        </p:nvSpPr>
        <p:spPr>
          <a:xfrm>
            <a:off x="468313" y="1444625"/>
            <a:ext cx="8229600" cy="4729163"/>
          </a:xfrm>
        </p:spPr>
        <p:txBody>
          <a:bodyPr/>
          <a:lstStyle/>
          <a:p>
            <a:r>
              <a:rPr lang="en-US" dirty="0" smtClean="0"/>
              <a:t>Short run:   </a:t>
            </a:r>
            <a:r>
              <a:rPr lang="en-US" b="1" dirty="0" err="1" smtClean="0">
                <a:latin typeface="Wingdings 3" charset="2"/>
                <a:cs typeface="Wingdings 3" charset="2"/>
              </a:rPr>
              <a:t>h</a:t>
            </a:r>
            <a:r>
              <a:rPr lang="en-US" b="1" i="1" dirty="0" err="1" smtClean="0"/>
              <a:t>Y</a:t>
            </a:r>
            <a:r>
              <a:rPr lang="en-US" dirty="0" smtClean="0"/>
              <a:t>, </a:t>
            </a:r>
            <a:r>
              <a:rPr lang="en-US" b="1" dirty="0" err="1" smtClean="0">
                <a:latin typeface="Wingdings 3" charset="2"/>
                <a:cs typeface="Wingdings 3" charset="2"/>
              </a:rPr>
              <a:t>i</a:t>
            </a:r>
            <a:r>
              <a:rPr lang="en-US" b="1" i="1" dirty="0" err="1" smtClean="0"/>
              <a:t>u</a:t>
            </a:r>
            <a:endParaRPr lang="en-US" dirty="0" smtClean="0"/>
          </a:p>
          <a:p>
            <a:pPr>
              <a:spcBef>
                <a:spcPct val="40000"/>
              </a:spcBef>
            </a:pPr>
            <a:r>
              <a:rPr lang="en-US" dirty="0" smtClean="0"/>
              <a:t>Long run:  </a:t>
            </a:r>
          </a:p>
          <a:p>
            <a:pPr lvl="1"/>
            <a:r>
              <a:rPr lang="en-US" b="1" i="1" dirty="0" smtClean="0"/>
              <a:t>Y</a:t>
            </a:r>
            <a:r>
              <a:rPr lang="en-US" sz="1100" dirty="0" smtClean="0"/>
              <a:t> </a:t>
            </a:r>
            <a:r>
              <a:rPr lang="en-US" dirty="0" smtClean="0"/>
              <a:t> and </a:t>
            </a:r>
            <a:r>
              <a:rPr lang="en-US" b="1" i="1" dirty="0" smtClean="0"/>
              <a:t>u</a:t>
            </a:r>
            <a:r>
              <a:rPr lang="en-US" sz="1100" dirty="0" smtClean="0"/>
              <a:t> </a:t>
            </a:r>
            <a:r>
              <a:rPr lang="en-US" dirty="0" smtClean="0"/>
              <a:t> back at their natural rates </a:t>
            </a:r>
          </a:p>
          <a:p>
            <a:pPr lvl="1"/>
            <a:r>
              <a:rPr lang="en-US" dirty="0" smtClean="0"/>
              <a:t>closed economy:   </a:t>
            </a:r>
            <a:r>
              <a:rPr lang="en-US" b="1" dirty="0" err="1">
                <a:latin typeface="Wingdings 3" charset="2"/>
                <a:cs typeface="Wingdings 3" charset="2"/>
              </a:rPr>
              <a:t>h</a:t>
            </a:r>
            <a:r>
              <a:rPr lang="en-US" b="1" i="1" dirty="0" err="1" smtClean="0"/>
              <a:t>r</a:t>
            </a:r>
            <a:r>
              <a:rPr lang="en-US" dirty="0" smtClean="0"/>
              <a:t>, </a:t>
            </a:r>
            <a:r>
              <a:rPr lang="en-US" b="1" dirty="0" err="1">
                <a:latin typeface="Wingdings 3" charset="2"/>
                <a:cs typeface="Wingdings 3" charset="2"/>
              </a:rPr>
              <a:t>i</a:t>
            </a:r>
            <a:r>
              <a:rPr lang="en-US" sz="2600" b="1" i="1" dirty="0" err="1" smtClean="0">
                <a:latin typeface="Tahoma" pitchFamily="34" charset="0"/>
              </a:rPr>
              <a:t>I</a:t>
            </a:r>
            <a:endParaRPr lang="en-US" sz="2600" dirty="0" smtClean="0">
              <a:latin typeface="Tahoma" pitchFamily="34" charset="0"/>
            </a:endParaRPr>
          </a:p>
          <a:p>
            <a:pPr lvl="1"/>
            <a:r>
              <a:rPr lang="en-US" dirty="0" smtClean="0"/>
              <a:t>open economy: </a:t>
            </a:r>
            <a:r>
              <a:rPr lang="en-US" b="1" dirty="0" err="1" smtClean="0">
                <a:latin typeface="Wingdings 3" charset="2"/>
                <a:cs typeface="Wingdings 3" charset="2"/>
              </a:rPr>
              <a:t>h</a:t>
            </a:r>
            <a:r>
              <a:rPr lang="en-US" sz="2900" b="1" i="1" dirty="0" err="1" smtClean="0">
                <a:latin typeface="Times New Roman"/>
                <a:cs typeface="Times New Roman"/>
                <a:sym typeface="Symbol" pitchFamily="18" charset="2"/>
              </a:rPr>
              <a:t>ε</a:t>
            </a:r>
            <a:r>
              <a:rPr lang="en-US" dirty="0" smtClean="0"/>
              <a:t>, </a:t>
            </a:r>
            <a:r>
              <a:rPr lang="en-US" b="1" dirty="0" err="1">
                <a:latin typeface="Wingdings 3" charset="2"/>
                <a:cs typeface="Wingdings 3" charset="2"/>
              </a:rPr>
              <a:t>i</a:t>
            </a:r>
            <a:r>
              <a:rPr lang="en-US" b="1" i="1" dirty="0" err="1" smtClean="0"/>
              <a:t>NX</a:t>
            </a:r>
            <a:r>
              <a:rPr lang="en-US" dirty="0" smtClean="0"/>
              <a:t> </a:t>
            </a:r>
            <a:r>
              <a:rPr lang="en-US" dirty="0" smtClean="0"/>
              <a:t/>
            </a:r>
            <a:br>
              <a:rPr lang="en-US" dirty="0" smtClean="0"/>
            </a:br>
            <a:r>
              <a:rPr lang="en-US" dirty="0" smtClean="0"/>
              <a:t>		</a:t>
            </a:r>
            <a:r>
              <a:rPr lang="en-US" sz="2600" dirty="0" smtClean="0"/>
              <a:t>(or higher trade deficit)</a:t>
            </a:r>
          </a:p>
          <a:p>
            <a:pPr>
              <a:spcBef>
                <a:spcPct val="40000"/>
              </a:spcBef>
            </a:pPr>
            <a:r>
              <a:rPr lang="en-US" dirty="0" smtClean="0"/>
              <a:t>Very long run:</a:t>
            </a:r>
          </a:p>
          <a:p>
            <a:pPr lvl="1">
              <a:spcBef>
                <a:spcPct val="15000"/>
              </a:spcBef>
            </a:pPr>
            <a:r>
              <a:rPr lang="en-US" dirty="0" smtClean="0"/>
              <a:t>slower growth until economy reaches new steady state with lower income per capita </a:t>
            </a:r>
          </a:p>
        </p:txBody>
      </p:sp>
    </p:spTree>
    <p:extLst>
      <p:ext uri="{BB962C8B-B14F-4D97-AF65-F5344CB8AC3E}">
        <p14:creationId xmlns:p14="http://schemas.microsoft.com/office/powerpoint/2010/main" val="40684131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The Ricardian view</a:t>
            </a:r>
          </a:p>
        </p:txBody>
      </p:sp>
      <p:sp>
        <p:nvSpPr>
          <p:cNvPr id="40963" name="Rectangle 5"/>
          <p:cNvSpPr>
            <a:spLocks noGrp="1" noChangeArrowheads="1"/>
          </p:cNvSpPr>
          <p:nvPr>
            <p:ph type="body" idx="1"/>
          </p:nvPr>
        </p:nvSpPr>
        <p:spPr/>
        <p:txBody>
          <a:bodyPr/>
          <a:lstStyle/>
          <a:p>
            <a:r>
              <a:rPr lang="en-US" dirty="0" smtClean="0"/>
              <a:t>due to David Ricardo (1820), </a:t>
            </a:r>
            <a:br>
              <a:rPr lang="en-US" dirty="0" smtClean="0"/>
            </a:br>
            <a:r>
              <a:rPr lang="en-US" dirty="0"/>
              <a:t>advanced more recently by </a:t>
            </a:r>
            <a:r>
              <a:rPr lang="en-US" dirty="0" smtClean="0"/>
              <a:t>Robert </a:t>
            </a:r>
            <a:r>
              <a:rPr lang="en-US" dirty="0" err="1" smtClean="0"/>
              <a:t>Barro</a:t>
            </a:r>
            <a:endParaRPr lang="en-US" dirty="0" smtClean="0"/>
          </a:p>
          <a:p>
            <a:pPr>
              <a:lnSpc>
                <a:spcPct val="110000"/>
              </a:lnSpc>
            </a:pPr>
            <a:r>
              <a:rPr lang="en-US" dirty="0" smtClean="0"/>
              <a:t>According to </a:t>
            </a:r>
            <a:r>
              <a:rPr lang="en-US" b="1" dirty="0" err="1" smtClean="0">
                <a:solidFill>
                  <a:srgbClr val="CC0000"/>
                </a:solidFill>
              </a:rPr>
              <a:t>Ricardian</a:t>
            </a:r>
            <a:r>
              <a:rPr lang="en-US" b="1" dirty="0" smtClean="0">
                <a:solidFill>
                  <a:srgbClr val="CC0000"/>
                </a:solidFill>
              </a:rPr>
              <a:t> equivalence</a:t>
            </a:r>
            <a:r>
              <a:rPr lang="en-US" dirty="0" smtClean="0"/>
              <a:t>, </a:t>
            </a:r>
            <a:br>
              <a:rPr lang="en-US" dirty="0" smtClean="0"/>
            </a:br>
            <a:r>
              <a:rPr lang="en-US" dirty="0" smtClean="0"/>
              <a:t>a debt-financed tax cut has </a:t>
            </a:r>
            <a:r>
              <a:rPr lang="en-US" u="sng" dirty="0" smtClean="0"/>
              <a:t>no effect</a:t>
            </a:r>
            <a:r>
              <a:rPr lang="en-US" dirty="0" smtClean="0"/>
              <a:t> on consumption, national saving, the real interest rate, investment, net exports, or real GDP, </a:t>
            </a:r>
            <a:br>
              <a:rPr lang="en-US" dirty="0" smtClean="0"/>
            </a:br>
            <a:r>
              <a:rPr lang="en-US" u="sng" dirty="0" smtClean="0"/>
              <a:t>even in the short run</a:t>
            </a:r>
            <a:r>
              <a:rPr lang="en-US" dirty="0" smtClean="0"/>
              <a:t>. </a:t>
            </a:r>
          </a:p>
        </p:txBody>
      </p:sp>
    </p:spTree>
    <p:extLst>
      <p:ext uri="{BB962C8B-B14F-4D97-AF65-F5344CB8AC3E}">
        <p14:creationId xmlns:p14="http://schemas.microsoft.com/office/powerpoint/2010/main" val="35225388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mtClean="0"/>
              <a:t>The logic of Ricardian Equivalence</a:t>
            </a:r>
          </a:p>
        </p:txBody>
      </p:sp>
      <p:sp>
        <p:nvSpPr>
          <p:cNvPr id="41987" name="Rectangle 5"/>
          <p:cNvSpPr>
            <a:spLocks noGrp="1" noChangeArrowheads="1"/>
          </p:cNvSpPr>
          <p:nvPr>
            <p:ph type="body" idx="1"/>
          </p:nvPr>
        </p:nvSpPr>
        <p:spPr>
          <a:xfrm>
            <a:off x="457200" y="1333500"/>
            <a:ext cx="8229600" cy="5248275"/>
          </a:xfrm>
        </p:spPr>
        <p:txBody>
          <a:bodyPr/>
          <a:lstStyle/>
          <a:p>
            <a:r>
              <a:rPr lang="en-US" sz="2700" smtClean="0"/>
              <a:t>Consumers are forward-looking, </a:t>
            </a:r>
            <a:br>
              <a:rPr lang="en-US" sz="2700" smtClean="0"/>
            </a:br>
            <a:r>
              <a:rPr lang="en-US" sz="2700" smtClean="0"/>
              <a:t>know that a debt-financed tax cut today </a:t>
            </a:r>
            <a:br>
              <a:rPr lang="en-US" sz="2700" smtClean="0"/>
            </a:br>
            <a:r>
              <a:rPr lang="en-US" sz="2700" smtClean="0"/>
              <a:t>implies an increase in future taxes </a:t>
            </a:r>
            <a:br>
              <a:rPr lang="en-US" sz="2700" smtClean="0"/>
            </a:br>
            <a:r>
              <a:rPr lang="en-US" sz="2700" smtClean="0"/>
              <a:t>that is equal – in present value – to the tax cut.</a:t>
            </a:r>
          </a:p>
          <a:p>
            <a:r>
              <a:rPr lang="en-US" sz="2700" smtClean="0"/>
              <a:t>The tax cut does not make consumers better off, </a:t>
            </a:r>
            <a:br>
              <a:rPr lang="en-US" sz="2700" smtClean="0"/>
            </a:br>
            <a:r>
              <a:rPr lang="en-US" sz="2700" smtClean="0"/>
              <a:t>so they do not increase consumption spending. </a:t>
            </a:r>
          </a:p>
          <a:p>
            <a:pPr>
              <a:spcBef>
                <a:spcPct val="20000"/>
              </a:spcBef>
              <a:buFont typeface="Wingdings" pitchFamily="2" charset="2"/>
              <a:buNone/>
            </a:pPr>
            <a:r>
              <a:rPr lang="en-US" sz="2700" smtClean="0"/>
              <a:t>	Instead, they save the full tax cut in order to repay the future tax liability.</a:t>
            </a:r>
          </a:p>
          <a:p>
            <a:r>
              <a:rPr lang="en-US" sz="2700" smtClean="0"/>
              <a:t>Result:  Private saving rises by the amount public saving falls, leaving national saving unchanged.  </a:t>
            </a:r>
          </a:p>
        </p:txBody>
      </p:sp>
    </p:spTree>
    <p:extLst>
      <p:ext uri="{BB962C8B-B14F-4D97-AF65-F5344CB8AC3E}">
        <p14:creationId xmlns:p14="http://schemas.microsoft.com/office/powerpoint/2010/main" val="29686031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z="3000" smtClean="0"/>
              <a:t>Problems with Ricardian Equivalence</a:t>
            </a:r>
          </a:p>
        </p:txBody>
      </p:sp>
      <p:sp>
        <p:nvSpPr>
          <p:cNvPr id="43011" name="Rectangle 5"/>
          <p:cNvSpPr>
            <a:spLocks noGrp="1" noChangeArrowheads="1"/>
          </p:cNvSpPr>
          <p:nvPr>
            <p:ph type="body" idx="1"/>
          </p:nvPr>
        </p:nvSpPr>
        <p:spPr/>
        <p:txBody>
          <a:bodyPr/>
          <a:lstStyle/>
          <a:p>
            <a:r>
              <a:rPr lang="en-US" sz="2700" b="1" dirty="0" smtClean="0">
                <a:solidFill>
                  <a:srgbClr val="0033CC"/>
                </a:solidFill>
              </a:rPr>
              <a:t>Myopia</a:t>
            </a:r>
            <a:r>
              <a:rPr lang="en-US" sz="2700" dirty="0" smtClean="0"/>
              <a:t>:  Not all consumers think so far ahead; </a:t>
            </a:r>
            <a:br>
              <a:rPr lang="en-US" sz="2700" dirty="0" smtClean="0"/>
            </a:br>
            <a:r>
              <a:rPr lang="en-US" sz="2700" dirty="0" smtClean="0"/>
              <a:t>some see the tax cut as a windfall.</a:t>
            </a:r>
          </a:p>
          <a:p>
            <a:r>
              <a:rPr lang="en-US" sz="2700" b="1" dirty="0" smtClean="0">
                <a:solidFill>
                  <a:srgbClr val="0033CC"/>
                </a:solidFill>
              </a:rPr>
              <a:t>Borrowing constraints</a:t>
            </a:r>
            <a:r>
              <a:rPr lang="en-US" sz="2700" dirty="0" smtClean="0"/>
              <a:t>:   Some consumers cannot borrow enough to achieve their optimal consumption, so they spend a tax cut. </a:t>
            </a:r>
          </a:p>
          <a:p>
            <a:r>
              <a:rPr lang="en-US" sz="2700" b="1" dirty="0" smtClean="0">
                <a:solidFill>
                  <a:srgbClr val="0033CC"/>
                </a:solidFill>
              </a:rPr>
              <a:t>Future generations</a:t>
            </a:r>
            <a:r>
              <a:rPr lang="en-US" sz="2700" dirty="0" smtClean="0"/>
              <a:t>:   If consumers expect that the burden of repaying a tax cut will fall on future generations, then a tax cut now makes them feel better off, so they increase spending.   </a:t>
            </a:r>
          </a:p>
        </p:txBody>
      </p:sp>
    </p:spTree>
    <p:extLst>
      <p:ext uri="{BB962C8B-B14F-4D97-AF65-F5344CB8AC3E}">
        <p14:creationId xmlns:p14="http://schemas.microsoft.com/office/powerpoint/2010/main" val="8331059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z="3100" dirty="0" smtClean="0"/>
              <a:t>Evidence against </a:t>
            </a:r>
            <a:r>
              <a:rPr lang="en-US" sz="3100" dirty="0" err="1" smtClean="0"/>
              <a:t>Ricardian</a:t>
            </a:r>
            <a:r>
              <a:rPr lang="en-US" sz="3100" dirty="0" smtClean="0"/>
              <a:t> Equivalence?</a:t>
            </a:r>
          </a:p>
        </p:txBody>
      </p:sp>
      <p:sp>
        <p:nvSpPr>
          <p:cNvPr id="44035" name="Rectangle 5"/>
          <p:cNvSpPr>
            <a:spLocks noGrp="1" noChangeArrowheads="1"/>
          </p:cNvSpPr>
          <p:nvPr>
            <p:ph type="body" idx="1"/>
          </p:nvPr>
        </p:nvSpPr>
        <p:spPr>
          <a:xfrm>
            <a:off x="468313" y="1577975"/>
            <a:ext cx="8501062" cy="4718050"/>
          </a:xfrm>
        </p:spPr>
        <p:txBody>
          <a:bodyPr/>
          <a:lstStyle/>
          <a:p>
            <a:pPr marL="282575" indent="-282575">
              <a:buFont typeface="Wingdings" pitchFamily="2" charset="2"/>
              <a:buNone/>
            </a:pPr>
            <a:r>
              <a:rPr lang="en-US" sz="2600" smtClean="0"/>
              <a:t>Early 1980s:  </a:t>
            </a:r>
            <a:br>
              <a:rPr lang="en-US" sz="2600" smtClean="0"/>
            </a:br>
            <a:r>
              <a:rPr lang="en-US" sz="2600" smtClean="0"/>
              <a:t>Reagan tax cuts increased deficit.  </a:t>
            </a:r>
            <a:br>
              <a:rPr lang="en-US" sz="2600" smtClean="0"/>
            </a:br>
            <a:r>
              <a:rPr lang="en-US" sz="2600" smtClean="0"/>
              <a:t>National saving fell, real interest rate rose, </a:t>
            </a:r>
            <a:br>
              <a:rPr lang="en-US" sz="2600" smtClean="0"/>
            </a:br>
            <a:r>
              <a:rPr lang="en-US" sz="2600" smtClean="0"/>
              <a:t>exchange rate appreciated, and </a:t>
            </a:r>
            <a:r>
              <a:rPr lang="en-US" sz="2600" b="1" i="1" smtClean="0"/>
              <a:t>NX</a:t>
            </a:r>
            <a:r>
              <a:rPr lang="en-US" sz="1100" smtClean="0"/>
              <a:t> </a:t>
            </a:r>
            <a:r>
              <a:rPr lang="en-US" sz="2600" smtClean="0"/>
              <a:t> fell.</a:t>
            </a:r>
          </a:p>
          <a:p>
            <a:pPr marL="282575" indent="-282575">
              <a:spcBef>
                <a:spcPct val="55000"/>
              </a:spcBef>
              <a:buFont typeface="Wingdings" pitchFamily="2" charset="2"/>
              <a:buNone/>
            </a:pPr>
            <a:r>
              <a:rPr lang="en-US" sz="2600" smtClean="0"/>
              <a:t>1992:</a:t>
            </a:r>
            <a:br>
              <a:rPr lang="en-US" sz="2600" smtClean="0"/>
            </a:br>
            <a:r>
              <a:rPr lang="en-US" sz="2600" smtClean="0"/>
              <a:t>Income tax withholding reduced to stimulate economy.  </a:t>
            </a:r>
          </a:p>
          <a:p>
            <a:pPr marL="687388" lvl="1"/>
            <a:r>
              <a:rPr lang="en-US" sz="2600" smtClean="0"/>
              <a:t>This delayed taxes but didn’t make consumers better off.</a:t>
            </a:r>
          </a:p>
          <a:p>
            <a:pPr marL="687388" lvl="1"/>
            <a:r>
              <a:rPr lang="en-US" sz="2600" smtClean="0"/>
              <a:t>Almost half of consumers increased consumption.  </a:t>
            </a:r>
          </a:p>
        </p:txBody>
      </p:sp>
    </p:spTree>
    <p:extLst>
      <p:ext uri="{BB962C8B-B14F-4D97-AF65-F5344CB8AC3E}">
        <p14:creationId xmlns:p14="http://schemas.microsoft.com/office/powerpoint/2010/main" val="28757956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z="3100" smtClean="0"/>
              <a:t>Evidence against Ricardian Equivalence?</a:t>
            </a:r>
          </a:p>
        </p:txBody>
      </p:sp>
      <p:sp>
        <p:nvSpPr>
          <p:cNvPr id="45059" name="Rectangle 5"/>
          <p:cNvSpPr>
            <a:spLocks noGrp="1" noChangeArrowheads="1"/>
          </p:cNvSpPr>
          <p:nvPr>
            <p:ph type="body" idx="1"/>
          </p:nvPr>
        </p:nvSpPr>
        <p:spPr>
          <a:xfrm>
            <a:off x="457200" y="1511300"/>
            <a:ext cx="8229600" cy="4864100"/>
          </a:xfrm>
        </p:spPr>
        <p:txBody>
          <a:bodyPr/>
          <a:lstStyle/>
          <a:p>
            <a:r>
              <a:rPr lang="en-US" sz="2700" dirty="0" smtClean="0"/>
              <a:t>Proponents of R.E. argue that the Reagan tax cuts did not provide a fair test of R.E.</a:t>
            </a:r>
          </a:p>
          <a:p>
            <a:pPr lvl="1"/>
            <a:r>
              <a:rPr lang="en-US" dirty="0" smtClean="0"/>
              <a:t>Consumers may have expected the debt to be repaid with future spending cuts instead of future tax hikes.</a:t>
            </a:r>
          </a:p>
          <a:p>
            <a:pPr lvl="1"/>
            <a:r>
              <a:rPr lang="en-US" dirty="0" smtClean="0"/>
              <a:t>Private saving may have fallen for reasons other than the tax cut, such as optimism about the economy.</a:t>
            </a:r>
          </a:p>
          <a:p>
            <a:r>
              <a:rPr lang="en-US" sz="2700" dirty="0" smtClean="0"/>
              <a:t>Because the data are subject to different interpretations, both views of </a:t>
            </a:r>
            <a:r>
              <a:rPr lang="en-US" sz="2700" dirty="0" err="1" smtClean="0"/>
              <a:t>govt</a:t>
            </a:r>
            <a:r>
              <a:rPr lang="en-US" sz="2700" dirty="0" smtClean="0"/>
              <a:t> debt survive.</a:t>
            </a:r>
          </a:p>
        </p:txBody>
      </p:sp>
    </p:spTree>
    <p:extLst>
      <p:ext uri="{BB962C8B-B14F-4D97-AF65-F5344CB8AC3E}">
        <p14:creationId xmlns:p14="http://schemas.microsoft.com/office/powerpoint/2010/main" val="11220604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a:xfrm>
            <a:off x="466725" y="225589"/>
            <a:ext cx="8433690" cy="939800"/>
          </a:xfrm>
        </p:spPr>
        <p:txBody>
          <a:bodyPr/>
          <a:lstStyle/>
          <a:p>
            <a:r>
              <a:rPr lang="en-US" sz="2800" dirty="0" smtClean="0"/>
              <a:t>OTHER PERSPECTIVES:</a:t>
            </a:r>
            <a:r>
              <a:rPr lang="en-US" sz="3100" dirty="0" smtClean="0"/>
              <a:t>  </a:t>
            </a:r>
            <a:r>
              <a:rPr lang="en-US" sz="3100" dirty="0" smtClean="0"/>
              <a:t/>
            </a:r>
            <a:br>
              <a:rPr lang="en-US" sz="3100" dirty="0" smtClean="0"/>
            </a:br>
            <a:r>
              <a:rPr lang="en-US" sz="3100" dirty="0" smtClean="0"/>
              <a:t>Balanced </a:t>
            </a:r>
            <a:r>
              <a:rPr lang="en-US" sz="3100" dirty="0" smtClean="0"/>
              <a:t>budgets vs. optimal fiscal policy</a:t>
            </a:r>
          </a:p>
        </p:txBody>
      </p:sp>
      <p:sp>
        <p:nvSpPr>
          <p:cNvPr id="46083" name="Rectangle 5"/>
          <p:cNvSpPr>
            <a:spLocks noGrp="1" noChangeArrowheads="1"/>
          </p:cNvSpPr>
          <p:nvPr>
            <p:ph type="body" idx="1"/>
          </p:nvPr>
        </p:nvSpPr>
        <p:spPr>
          <a:xfrm>
            <a:off x="476250" y="1300800"/>
            <a:ext cx="8210550" cy="4884738"/>
          </a:xfrm>
        </p:spPr>
        <p:txBody>
          <a:bodyPr/>
          <a:lstStyle/>
          <a:p>
            <a:r>
              <a:rPr lang="en-US" dirty="0" smtClean="0"/>
              <a:t>Some politicians have proposed amending the U.S. Constitution to require balanced federal </a:t>
            </a:r>
            <a:r>
              <a:rPr lang="en-US" dirty="0" err="1" smtClean="0"/>
              <a:t>govt</a:t>
            </a:r>
            <a:r>
              <a:rPr lang="en-US" dirty="0" smtClean="0"/>
              <a:t> budget every year.  </a:t>
            </a:r>
          </a:p>
          <a:p>
            <a:r>
              <a:rPr lang="en-US" dirty="0" smtClean="0"/>
              <a:t>Many economists reject this proposal, arguing that deficit should be used to:</a:t>
            </a:r>
          </a:p>
          <a:p>
            <a:pPr lvl="1"/>
            <a:r>
              <a:rPr lang="en-US" dirty="0" smtClean="0"/>
              <a:t>stabilize output &amp; employment</a:t>
            </a:r>
          </a:p>
          <a:p>
            <a:pPr lvl="1"/>
            <a:r>
              <a:rPr lang="en-US" dirty="0" smtClean="0"/>
              <a:t>smooth taxes in the face of fluctuating income</a:t>
            </a:r>
          </a:p>
          <a:p>
            <a:pPr lvl="1"/>
            <a:r>
              <a:rPr lang="en-US" dirty="0" smtClean="0"/>
              <a:t>redistribute income across generations when appropriate</a:t>
            </a:r>
          </a:p>
        </p:txBody>
      </p:sp>
    </p:spTree>
    <p:extLst>
      <p:ext uri="{BB962C8B-B14F-4D97-AF65-F5344CB8AC3E}">
        <p14:creationId xmlns:p14="http://schemas.microsoft.com/office/powerpoint/2010/main" val="6009560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2800" dirty="0" smtClean="0"/>
              <a:t>OTHER PERSPECTIVES:  </a:t>
            </a:r>
            <a:br>
              <a:rPr lang="en-US" sz="2800" dirty="0" smtClean="0"/>
            </a:br>
            <a:r>
              <a:rPr lang="en-US" sz="3200" dirty="0" smtClean="0"/>
              <a:t>Fiscal effects on monetary policy</a:t>
            </a:r>
          </a:p>
        </p:txBody>
      </p:sp>
      <p:sp>
        <p:nvSpPr>
          <p:cNvPr id="47107" name="Rectangle 3"/>
          <p:cNvSpPr>
            <a:spLocks noGrp="1" noChangeArrowheads="1"/>
          </p:cNvSpPr>
          <p:nvPr>
            <p:ph type="body" idx="1"/>
          </p:nvPr>
        </p:nvSpPr>
        <p:spPr>
          <a:xfrm>
            <a:off x="490538" y="1416050"/>
            <a:ext cx="8229600" cy="4987925"/>
          </a:xfrm>
        </p:spPr>
        <p:txBody>
          <a:bodyPr/>
          <a:lstStyle/>
          <a:p>
            <a:pPr marL="519113" lvl="1" indent="-287338">
              <a:spcBef>
                <a:spcPct val="10000"/>
              </a:spcBef>
              <a:buClr>
                <a:srgbClr val="003366"/>
              </a:buClr>
            </a:pPr>
            <a:r>
              <a:rPr lang="en-US" sz="2600" smtClean="0"/>
              <a:t>Govt deficits may be financed by printing money</a:t>
            </a:r>
          </a:p>
          <a:p>
            <a:pPr marL="519113" lvl="1" indent="-287338">
              <a:spcBef>
                <a:spcPct val="10000"/>
              </a:spcBef>
              <a:buClr>
                <a:srgbClr val="003366"/>
              </a:buClr>
            </a:pPr>
            <a:r>
              <a:rPr lang="en-US" sz="2600" smtClean="0"/>
              <a:t>A high govt debt may be an incentive for policymakers to create inflation (to reduce real value of debt at expense of bond holders)</a:t>
            </a:r>
          </a:p>
          <a:p>
            <a:pPr marL="0" indent="0">
              <a:lnSpc>
                <a:spcPct val="100000"/>
              </a:lnSpc>
              <a:spcBef>
                <a:spcPct val="30000"/>
              </a:spcBef>
              <a:buClr>
                <a:srgbClr val="003366"/>
              </a:buClr>
              <a:buSzTx/>
              <a:buFontTx/>
              <a:buNone/>
            </a:pPr>
            <a:r>
              <a:rPr lang="en-US" sz="2600" smtClean="0"/>
              <a:t>Fortunately:</a:t>
            </a:r>
          </a:p>
          <a:p>
            <a:pPr marL="519113" lvl="1" indent="-287338">
              <a:spcBef>
                <a:spcPct val="10000"/>
              </a:spcBef>
              <a:buClr>
                <a:srgbClr val="996600"/>
              </a:buClr>
            </a:pPr>
            <a:r>
              <a:rPr lang="en-US" sz="2600" smtClean="0"/>
              <a:t>little evidence that the link between fiscal and monetary policy is important </a:t>
            </a:r>
          </a:p>
          <a:p>
            <a:pPr marL="519113" lvl="1" indent="-287338">
              <a:spcBef>
                <a:spcPct val="10000"/>
              </a:spcBef>
              <a:buClr>
                <a:srgbClr val="996600"/>
              </a:buClr>
            </a:pPr>
            <a:r>
              <a:rPr lang="en-US" sz="2600" smtClean="0"/>
              <a:t>most governments know the folly of creating inflation </a:t>
            </a:r>
          </a:p>
          <a:p>
            <a:pPr marL="519113" lvl="1" indent="-287338">
              <a:spcBef>
                <a:spcPct val="10000"/>
              </a:spcBef>
              <a:buClr>
                <a:srgbClr val="996600"/>
              </a:buClr>
            </a:pPr>
            <a:r>
              <a:rPr lang="en-US" sz="2600" smtClean="0"/>
              <a:t>most central banks have (at least some) political independence from fiscal policymakers</a:t>
            </a:r>
            <a:endParaRPr lang="en-US" sz="2500" smtClean="0"/>
          </a:p>
        </p:txBody>
      </p:sp>
    </p:spTree>
    <p:extLst>
      <p:ext uri="{BB962C8B-B14F-4D97-AF65-F5344CB8AC3E}">
        <p14:creationId xmlns:p14="http://schemas.microsoft.com/office/powerpoint/2010/main" val="27455334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z="2800" smtClean="0"/>
              <a:t>OTHER PERSPECTIVES:  </a:t>
            </a:r>
            <a:br>
              <a:rPr lang="en-US" sz="2800" smtClean="0"/>
            </a:br>
            <a:r>
              <a:rPr lang="en-US" smtClean="0"/>
              <a:t>Debt and politics</a:t>
            </a:r>
          </a:p>
        </p:txBody>
      </p:sp>
      <p:sp>
        <p:nvSpPr>
          <p:cNvPr id="48131" name="Rectangle 5"/>
          <p:cNvSpPr>
            <a:spLocks noGrp="1" noChangeArrowheads="1"/>
          </p:cNvSpPr>
          <p:nvPr>
            <p:ph type="body" idx="1"/>
          </p:nvPr>
        </p:nvSpPr>
        <p:spPr>
          <a:xfrm>
            <a:off x="457200" y="1309688"/>
            <a:ext cx="8545513" cy="4968282"/>
          </a:xfrm>
        </p:spPr>
        <p:txBody>
          <a:bodyPr/>
          <a:lstStyle/>
          <a:p>
            <a:pPr marL="282575" indent="-282575" algn="ctr">
              <a:buFont typeface="Wingdings" pitchFamily="2" charset="2"/>
              <a:buNone/>
            </a:pPr>
            <a:r>
              <a:rPr lang="en-US" sz="2700" b="1" i="1" dirty="0" smtClean="0">
                <a:solidFill>
                  <a:srgbClr val="996633"/>
                </a:solidFill>
              </a:rPr>
              <a:t>“Fiscal policy is not made by angels…”</a:t>
            </a:r>
            <a:br>
              <a:rPr lang="en-US" sz="2700" b="1" i="1" dirty="0" smtClean="0">
                <a:solidFill>
                  <a:srgbClr val="996633"/>
                </a:solidFill>
              </a:rPr>
            </a:br>
            <a:r>
              <a:rPr lang="en-US" sz="2700" i="1" dirty="0" smtClean="0">
                <a:solidFill>
                  <a:srgbClr val="996633"/>
                </a:solidFill>
              </a:rPr>
              <a:t>		– N. Gregory </a:t>
            </a:r>
            <a:r>
              <a:rPr lang="en-US" sz="2700" i="1" dirty="0" err="1" smtClean="0">
                <a:solidFill>
                  <a:srgbClr val="996633"/>
                </a:solidFill>
              </a:rPr>
              <a:t>Mankiw</a:t>
            </a:r>
            <a:r>
              <a:rPr lang="en-US" sz="2700" i="1" dirty="0" smtClean="0">
                <a:solidFill>
                  <a:srgbClr val="996633"/>
                </a:solidFill>
              </a:rPr>
              <a:t>, p.563</a:t>
            </a:r>
          </a:p>
          <a:p>
            <a:pPr marL="282575" indent="-282575">
              <a:spcBef>
                <a:spcPct val="25000"/>
              </a:spcBef>
            </a:pPr>
            <a:r>
              <a:rPr lang="en-US" sz="2600" dirty="0" smtClean="0"/>
              <a:t>Some do not trust policymakers with deficit spending.  They argue that:</a:t>
            </a:r>
          </a:p>
          <a:p>
            <a:pPr marL="631825" lvl="1" indent="-234950">
              <a:spcBef>
                <a:spcPct val="15000"/>
              </a:spcBef>
            </a:pPr>
            <a:r>
              <a:rPr lang="en-US" sz="2600" dirty="0" smtClean="0"/>
              <a:t>policymakers do not worry about true costs of their spending, since burden falls on future taxpayers.</a:t>
            </a:r>
          </a:p>
          <a:p>
            <a:pPr marL="631825" lvl="1" indent="-234950">
              <a:spcBef>
                <a:spcPct val="15000"/>
              </a:spcBef>
            </a:pPr>
            <a:r>
              <a:rPr lang="en-US" sz="2600" dirty="0" smtClean="0"/>
              <a:t>since future taxpayers cannot participate in the decision process, their interests may not be taken into account.</a:t>
            </a:r>
          </a:p>
          <a:p>
            <a:pPr marL="282575" indent="-282575">
              <a:spcBef>
                <a:spcPct val="30000"/>
              </a:spcBef>
            </a:pPr>
            <a:r>
              <a:rPr lang="en-US" sz="2600" dirty="0" smtClean="0"/>
              <a:t>This is another reason for the proposals for a balanced budget amendment (discussed above). </a:t>
            </a:r>
          </a:p>
        </p:txBody>
      </p:sp>
    </p:spTree>
    <p:extLst>
      <p:ext uri="{BB962C8B-B14F-4D97-AF65-F5344CB8AC3E}">
        <p14:creationId xmlns:p14="http://schemas.microsoft.com/office/powerpoint/2010/main" val="16953330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19458" name="Rectangle 92"/>
          <p:cNvSpPr>
            <a:spLocks noGrp="1" noChangeArrowheads="1"/>
          </p:cNvSpPr>
          <p:nvPr>
            <p:ph type="title"/>
          </p:nvPr>
        </p:nvSpPr>
        <p:spPr>
          <a:xfrm>
            <a:off x="0" y="203200"/>
            <a:ext cx="9144000" cy="608013"/>
          </a:xfrm>
        </p:spPr>
        <p:txBody>
          <a:bodyPr/>
          <a:lstStyle/>
          <a:p>
            <a:pPr algn="ctr"/>
            <a:r>
              <a:rPr lang="en-US" sz="2900" dirty="0" smtClean="0">
                <a:solidFill>
                  <a:srgbClr val="336699"/>
                </a:solidFill>
              </a:rPr>
              <a:t>Indebtedness of the world’s governments</a:t>
            </a:r>
          </a:p>
        </p:txBody>
      </p:sp>
      <p:graphicFrame>
        <p:nvGraphicFramePr>
          <p:cNvPr id="34907" name="Group 91"/>
          <p:cNvGraphicFramePr>
            <a:graphicFrameLocks noGrp="1"/>
          </p:cNvGraphicFramePr>
          <p:nvPr>
            <p:ph type="tbl" idx="4294967295"/>
            <p:extLst>
              <p:ext uri="{D42A27DB-BD31-4B8C-83A1-F6EECF244321}">
                <p14:modId xmlns:p14="http://schemas.microsoft.com/office/powerpoint/2010/main" val="903795914"/>
              </p:ext>
            </p:extLst>
          </p:nvPr>
        </p:nvGraphicFramePr>
        <p:xfrm>
          <a:off x="542925" y="977898"/>
          <a:ext cx="8001000" cy="5482862"/>
        </p:xfrm>
        <a:graphic>
          <a:graphicData uri="http://schemas.openxmlformats.org/drawingml/2006/table">
            <a:tbl>
              <a:tblPr/>
              <a:tblGrid>
                <a:gridCol w="2133600"/>
                <a:gridCol w="1866900"/>
                <a:gridCol w="2095500"/>
                <a:gridCol w="1905000"/>
              </a:tblGrid>
              <a:tr h="1064231">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Gov Debt </a:t>
                      </a:r>
                      <a:r>
                        <a:rPr kumimoji="0" lang="en-US" sz="2300" b="0" i="0" u="none" strike="noStrike" cap="none" normalizeH="0" baseline="0" smtClean="0">
                          <a:ln>
                            <a:noFill/>
                          </a:ln>
                          <a:solidFill>
                            <a:schemeClr val="tx1"/>
                          </a:solidFill>
                          <a:effectLst/>
                          <a:latin typeface="Arial" charset="0"/>
                        </a:rPr>
                        <a:t/>
                      </a:r>
                      <a:br>
                        <a:rPr kumimoji="0" lang="en-US" sz="2300" b="0" i="0" u="none" strike="noStrike" cap="none" normalizeH="0" baseline="0" smtClean="0">
                          <a:ln>
                            <a:noFill/>
                          </a:ln>
                          <a:solidFill>
                            <a:schemeClr val="tx1"/>
                          </a:solidFill>
                          <a:effectLst/>
                          <a:latin typeface="Arial" charset="0"/>
                        </a:rPr>
                      </a:br>
                      <a:r>
                        <a:rPr kumimoji="0" lang="en-US" sz="2000" b="0" i="0" u="none" strike="noStrike" cap="none" normalizeH="0" baseline="0" smtClean="0">
                          <a:ln>
                            <a:noFill/>
                          </a:ln>
                          <a:solidFill>
                            <a:schemeClr val="tx1"/>
                          </a:solidFill>
                          <a:effectLst/>
                          <a:latin typeface="Arial" charset="0"/>
                        </a:rPr>
                        <a:t>(% of GDP)</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Gov Debt </a:t>
                      </a:r>
                      <a:r>
                        <a:rPr kumimoji="0" lang="en-US" sz="2400" b="0" i="1" u="none" strike="noStrike" cap="none" normalizeH="0" baseline="0" dirty="0" smtClean="0">
                          <a:ln>
                            <a:noFill/>
                          </a:ln>
                          <a:solidFill>
                            <a:schemeClr val="tx1"/>
                          </a:solidFill>
                          <a:effectLst/>
                          <a:latin typeface="Arial" charset="0"/>
                        </a:rPr>
                        <a:t/>
                      </a:r>
                      <a:br>
                        <a:rPr kumimoji="0" lang="en-US" sz="2400" b="0" i="1" u="none" strike="noStrike" cap="none" normalizeH="0" baseline="0" dirty="0" smtClean="0">
                          <a:ln>
                            <a:noFill/>
                          </a:ln>
                          <a:solidFill>
                            <a:schemeClr val="tx1"/>
                          </a:solidFill>
                          <a:effectLst/>
                          <a:latin typeface="Arial" charset="0"/>
                        </a:rPr>
                      </a:br>
                      <a:r>
                        <a:rPr kumimoji="0" lang="en-US" sz="2000" b="0" i="0" u="none" strike="noStrike" cap="none" normalizeH="0" baseline="0" dirty="0" smtClean="0">
                          <a:ln>
                            <a:noFill/>
                          </a:ln>
                          <a:solidFill>
                            <a:schemeClr val="tx1"/>
                          </a:solidFill>
                          <a:effectLst/>
                          <a:latin typeface="Arial" charset="0"/>
                        </a:rPr>
                        <a:t>(% of GDP)</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Greece</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133.1</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U.K.</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61.7</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Japan</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127.6</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Germany</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51.5</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Italy</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106.2</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Spain</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45.6</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Belgium</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80.4</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Netherlands</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37.7</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Portugal</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75.8</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Canada</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33.6</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accent2"/>
                          </a:solidFill>
                          <a:effectLst/>
                          <a:latin typeface="Arial" charset="0"/>
                        </a:rPr>
                        <a:t>United States</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accent2"/>
                          </a:solidFill>
                          <a:effectLst/>
                          <a:latin typeface="Arial" charset="0"/>
                        </a:rPr>
                        <a:t>73.8</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Australia</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4.9</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63123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France</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62.7</a:t>
                      </a:r>
                    </a:p>
                  </a:txBody>
                  <a:tcPr marT="45717" marB="45717"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Switzerland</a:t>
                      </a:r>
                    </a:p>
                  </a:txBody>
                  <a:tcPr marT="45717" marB="4571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0.4</a:t>
                      </a:r>
                    </a:p>
                  </a:txBody>
                  <a:tcPr marT="45717" marB="4571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8473846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2800" smtClean="0"/>
              <a:t>OTHER PERSPECTIVES:</a:t>
            </a:r>
            <a:br>
              <a:rPr lang="en-US" sz="2800" smtClean="0"/>
            </a:br>
            <a:r>
              <a:rPr lang="en-US" smtClean="0"/>
              <a:t>International dimensions</a:t>
            </a:r>
          </a:p>
        </p:txBody>
      </p:sp>
      <p:sp>
        <p:nvSpPr>
          <p:cNvPr id="49155" name="Rectangle 3"/>
          <p:cNvSpPr>
            <a:spLocks noGrp="1" noChangeArrowheads="1"/>
          </p:cNvSpPr>
          <p:nvPr>
            <p:ph type="body" idx="1"/>
          </p:nvPr>
        </p:nvSpPr>
        <p:spPr>
          <a:xfrm>
            <a:off x="476250" y="1336675"/>
            <a:ext cx="8210550" cy="4884738"/>
          </a:xfrm>
        </p:spPr>
        <p:txBody>
          <a:bodyPr/>
          <a:lstStyle/>
          <a:p>
            <a:r>
              <a:rPr lang="en-US" smtClean="0"/>
              <a:t>Govt budget deficits can lead to trade deficits, which must be financed by borrowing from abroad.</a:t>
            </a:r>
          </a:p>
          <a:p>
            <a:r>
              <a:rPr lang="en-US" smtClean="0"/>
              <a:t>Large govt debt may increase the risk of capital flight, as foreign investors may perceive a greater risk of default.</a:t>
            </a:r>
          </a:p>
          <a:p>
            <a:r>
              <a:rPr lang="en-US" smtClean="0"/>
              <a:t>Large debt may reduce a country’s political clout in international affairs.</a:t>
            </a:r>
          </a:p>
        </p:txBody>
      </p:sp>
    </p:spTree>
    <p:extLst>
      <p:ext uri="{BB962C8B-B14F-4D97-AF65-F5344CB8AC3E}">
        <p14:creationId xmlns:p14="http://schemas.microsoft.com/office/powerpoint/2010/main" val="37654801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2700" smtClean="0"/>
              <a:t>CASE STUDY:</a:t>
            </a:r>
            <a:br>
              <a:rPr lang="en-US" sz="2700" smtClean="0"/>
            </a:br>
            <a:r>
              <a:rPr lang="en-US" smtClean="0"/>
              <a:t>Inflation-indexed Treasury bonds</a:t>
            </a:r>
          </a:p>
        </p:txBody>
      </p:sp>
      <p:sp>
        <p:nvSpPr>
          <p:cNvPr id="50179" name="Rectangle 5"/>
          <p:cNvSpPr>
            <a:spLocks noGrp="1" noChangeArrowheads="1"/>
          </p:cNvSpPr>
          <p:nvPr>
            <p:ph type="body" idx="1"/>
          </p:nvPr>
        </p:nvSpPr>
        <p:spPr>
          <a:xfrm>
            <a:off x="468313" y="1522413"/>
            <a:ext cx="8229600" cy="4525962"/>
          </a:xfrm>
        </p:spPr>
        <p:txBody>
          <a:bodyPr/>
          <a:lstStyle/>
          <a:p>
            <a:r>
              <a:rPr lang="en-US" sz="2700" dirty="0" smtClean="0"/>
              <a:t>Starting in 1997, the U.S. Treasury issued bonds with returns indexed to the CPI.</a:t>
            </a:r>
          </a:p>
          <a:p>
            <a:r>
              <a:rPr lang="en-US" sz="2700" dirty="0" smtClean="0"/>
              <a:t>Benefits:</a:t>
            </a:r>
          </a:p>
          <a:p>
            <a:pPr lvl="1"/>
            <a:r>
              <a:rPr lang="en-US" sz="2600" dirty="0" smtClean="0"/>
              <a:t>Removes </a:t>
            </a:r>
            <a:r>
              <a:rPr lang="en-US" sz="2600" b="1" dirty="0" smtClean="0">
                <a:solidFill>
                  <a:srgbClr val="CC0000"/>
                </a:solidFill>
              </a:rPr>
              <a:t>inflation risk</a:t>
            </a:r>
            <a:r>
              <a:rPr lang="en-US" sz="2600" dirty="0" smtClean="0"/>
              <a:t>, the risk that inflation </a:t>
            </a:r>
            <a:br>
              <a:rPr lang="en-US" sz="2600" dirty="0" smtClean="0"/>
            </a:br>
            <a:r>
              <a:rPr lang="en-US" sz="2600" dirty="0" smtClean="0"/>
              <a:t>– and hence real interest rate – will turn out different than expected.</a:t>
            </a:r>
          </a:p>
          <a:p>
            <a:pPr lvl="1"/>
            <a:r>
              <a:rPr lang="en-US" sz="2600" dirty="0" smtClean="0"/>
              <a:t>May encourage private sector to issue </a:t>
            </a:r>
            <a:br>
              <a:rPr lang="en-US" sz="2600" dirty="0" smtClean="0"/>
            </a:br>
            <a:r>
              <a:rPr lang="en-US" sz="2600" dirty="0" smtClean="0"/>
              <a:t>inflation-adjusted bonds.</a:t>
            </a:r>
          </a:p>
          <a:p>
            <a:pPr lvl="1"/>
            <a:r>
              <a:rPr lang="en-US" sz="2600" dirty="0" smtClean="0"/>
              <a:t>Provides a way to infer the expected rate of inflation…</a:t>
            </a:r>
          </a:p>
        </p:txBody>
      </p:sp>
    </p:spTree>
    <p:extLst>
      <p:ext uri="{BB962C8B-B14F-4D97-AF65-F5344CB8AC3E}">
        <p14:creationId xmlns:p14="http://schemas.microsoft.com/office/powerpoint/2010/main" val="348274264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3123125254"/>
              </p:ext>
            </p:extLst>
          </p:nvPr>
        </p:nvGraphicFramePr>
        <p:xfrm>
          <a:off x="109728" y="1197864"/>
          <a:ext cx="9034272" cy="5513697"/>
        </p:xfrm>
        <a:graphic>
          <a:graphicData uri="http://schemas.openxmlformats.org/drawingml/2006/chart">
            <c:chart xmlns:c="http://schemas.openxmlformats.org/drawingml/2006/chart" xmlns:r="http://schemas.openxmlformats.org/officeDocument/2006/relationships" r:id="rId3"/>
          </a:graphicData>
        </a:graphic>
      </p:graphicFrame>
      <p:sp>
        <p:nvSpPr>
          <p:cNvPr id="45059" name="Rectangle 2"/>
          <p:cNvSpPr>
            <a:spLocks noGrp="1" noChangeArrowheads="1"/>
          </p:cNvSpPr>
          <p:nvPr>
            <p:ph type="title"/>
          </p:nvPr>
        </p:nvSpPr>
        <p:spPr>
          <a:xfrm>
            <a:off x="466725" y="200992"/>
            <a:ext cx="8245475" cy="939800"/>
          </a:xfrm>
        </p:spPr>
        <p:txBody>
          <a:bodyPr/>
          <a:lstStyle/>
          <a:p>
            <a:pPr>
              <a:defRPr/>
            </a:pPr>
            <a:r>
              <a:rPr lang="en-US" sz="2700" dirty="0" smtClean="0">
                <a:solidFill>
                  <a:srgbClr val="336699"/>
                </a:solidFill>
                <a:latin typeface="+mj-lt"/>
              </a:rPr>
              <a:t>CASE STUDY:</a:t>
            </a:r>
            <a:br>
              <a:rPr lang="en-US" sz="2700" dirty="0" smtClean="0">
                <a:solidFill>
                  <a:srgbClr val="336699"/>
                </a:solidFill>
                <a:latin typeface="+mj-lt"/>
              </a:rPr>
            </a:br>
            <a:r>
              <a:rPr lang="en-US" sz="3400" dirty="0" smtClean="0">
                <a:solidFill>
                  <a:srgbClr val="336699"/>
                </a:solidFill>
                <a:latin typeface="+mj-lt"/>
              </a:rPr>
              <a:t>Inflation-indexed Treasury bonds</a:t>
            </a:r>
          </a:p>
        </p:txBody>
      </p:sp>
      <p:sp>
        <p:nvSpPr>
          <p:cNvPr id="51203" name="Text Box 65"/>
          <p:cNvSpPr txBox="1">
            <a:spLocks noChangeArrowheads="1"/>
          </p:cNvSpPr>
          <p:nvPr/>
        </p:nvSpPr>
        <p:spPr bwMode="auto">
          <a:xfrm rot="-5400000">
            <a:off x="-1242354" y="3275013"/>
            <a:ext cx="3205162"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percent (annual rate)</a:t>
            </a:r>
          </a:p>
        </p:txBody>
      </p:sp>
      <p:sp>
        <p:nvSpPr>
          <p:cNvPr id="68" name="Text Box 125"/>
          <p:cNvSpPr txBox="1">
            <a:spLocks noChangeArrowheads="1"/>
          </p:cNvSpPr>
          <p:nvPr/>
        </p:nvSpPr>
        <p:spPr bwMode="auto">
          <a:xfrm>
            <a:off x="3790297" y="1422853"/>
            <a:ext cx="369093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8000"/>
                </a:solidFill>
              </a:rPr>
              <a:t>rate on non-indexed bond</a:t>
            </a:r>
          </a:p>
        </p:txBody>
      </p:sp>
      <p:sp>
        <p:nvSpPr>
          <p:cNvPr id="69" name="Text Box 126"/>
          <p:cNvSpPr txBox="1">
            <a:spLocks noChangeArrowheads="1"/>
          </p:cNvSpPr>
          <p:nvPr/>
        </p:nvSpPr>
        <p:spPr bwMode="auto">
          <a:xfrm>
            <a:off x="969572" y="2765960"/>
            <a:ext cx="4164013"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FF6600"/>
                </a:solidFill>
              </a:rPr>
              <a:t>implied expected inflation rate</a:t>
            </a:r>
          </a:p>
        </p:txBody>
      </p:sp>
      <p:sp>
        <p:nvSpPr>
          <p:cNvPr id="70" name="Text Box 127"/>
          <p:cNvSpPr txBox="1">
            <a:spLocks noChangeArrowheads="1"/>
          </p:cNvSpPr>
          <p:nvPr/>
        </p:nvSpPr>
        <p:spPr bwMode="auto">
          <a:xfrm>
            <a:off x="4228952" y="4714477"/>
            <a:ext cx="3081338"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33CC"/>
                </a:solidFill>
              </a:rPr>
              <a:t>rate on indexed bond</a:t>
            </a:r>
          </a:p>
        </p:txBody>
      </p:sp>
    </p:spTree>
    <p:extLst>
      <p:ext uri="{BB962C8B-B14F-4D97-AF65-F5344CB8AC3E}">
        <p14:creationId xmlns:p14="http://schemas.microsoft.com/office/powerpoint/2010/main" val="78260120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7" dur="500"/>
                                        <p:tgtEl>
                                          <p:spTgt spid="8">
                                            <p:graphicEl>
                                              <a:chart seriesIdx="0" categoryIdx="-4" bldStep="series"/>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fade">
                                      <p:cBhvr>
                                        <p:cTn id="10" dur="500"/>
                                        <p:tgtEl>
                                          <p:spTgt spid="6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15" dur="500"/>
                                        <p:tgtEl>
                                          <p:spTgt spid="8">
                                            <p:graphicEl>
                                              <a:chart seriesIdx="1" categoryIdx="-4" bldStep="series"/>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fade">
                                      <p:cBhvr>
                                        <p:cTn id="18" dur="500"/>
                                        <p:tgtEl>
                                          <p:spTgt spid="7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23" dur="500"/>
                                        <p:tgtEl>
                                          <p:spTgt spid="8">
                                            <p:graphicEl>
                                              <a:chart seriesIdx="2" categoryIdx="-4" bldStep="series"/>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fade">
                                      <p:cBhvr>
                                        <p:cTn id="2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animBg="0"/>
        </p:bldSub>
      </p:bldGraphic>
      <p:bldP spid="68" grpId="0"/>
      <p:bldP spid="69" grpId="0"/>
      <p:bldP spid="7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300" dirty="0">
                <a:solidFill>
                  <a:schemeClr val="accent2"/>
                </a:solidFill>
              </a:rPr>
              <a:t>1.	</a:t>
            </a:r>
            <a:r>
              <a:rPr lang="en-US" sz="2600" dirty="0"/>
              <a:t>Relative to GDP, the U.S. government’s debt is moderate compared to </a:t>
            </a:r>
            <a:r>
              <a:rPr lang="en-US" sz="2600" dirty="0" smtClean="0"/>
              <a:t>that of other countries.</a:t>
            </a:r>
            <a:endParaRPr lang="en-US" sz="2600" dirty="0"/>
          </a:p>
          <a:p>
            <a:pPr>
              <a:spcBef>
                <a:spcPct val="50000"/>
              </a:spcBef>
              <a:buSzPct val="95000"/>
              <a:buNone/>
            </a:pPr>
            <a:r>
              <a:rPr lang="en-US" sz="2300" dirty="0">
                <a:solidFill>
                  <a:schemeClr val="accent2"/>
                </a:solidFill>
              </a:rPr>
              <a:t>2.	</a:t>
            </a:r>
            <a:r>
              <a:rPr lang="en-US" sz="2600" dirty="0"/>
              <a:t>Standard figures on the deficit are imperfect measures of fiscal policy because they:</a:t>
            </a:r>
          </a:p>
          <a:p>
            <a:pPr lvl="1">
              <a:buSzPct val="95000"/>
            </a:pPr>
            <a:r>
              <a:rPr lang="en-US" sz="2600" dirty="0"/>
              <a:t>are not corrected for </a:t>
            </a:r>
            <a:r>
              <a:rPr lang="en-US" sz="2600" dirty="0" smtClean="0"/>
              <a:t>inflation.</a:t>
            </a:r>
            <a:endParaRPr lang="en-US" sz="2600" dirty="0"/>
          </a:p>
          <a:p>
            <a:pPr lvl="1">
              <a:buSzPct val="95000"/>
            </a:pPr>
            <a:r>
              <a:rPr lang="en-US" sz="2600" dirty="0"/>
              <a:t>do not account for changes in </a:t>
            </a:r>
            <a:r>
              <a:rPr lang="en-US" sz="2600" dirty="0" err="1"/>
              <a:t>govt</a:t>
            </a:r>
            <a:r>
              <a:rPr lang="en-US" sz="2600" dirty="0"/>
              <a:t> </a:t>
            </a:r>
            <a:r>
              <a:rPr lang="en-US" sz="2600" dirty="0" smtClean="0"/>
              <a:t>assets.</a:t>
            </a:r>
            <a:endParaRPr lang="en-US" sz="2600" dirty="0"/>
          </a:p>
          <a:p>
            <a:pPr lvl="1">
              <a:buSzPct val="95000"/>
            </a:pPr>
            <a:r>
              <a:rPr lang="en-US" sz="2600" dirty="0"/>
              <a:t>omit some liabilities (e.g., future pension payments to current workers</a:t>
            </a:r>
            <a:r>
              <a:rPr lang="en-US" sz="2600" dirty="0" smtClean="0"/>
              <a:t>).</a:t>
            </a:r>
            <a:endParaRPr lang="en-US" sz="2600" dirty="0"/>
          </a:p>
          <a:p>
            <a:pPr lvl="1">
              <a:buSzPct val="95000"/>
            </a:pPr>
            <a:r>
              <a:rPr lang="en-US" sz="2600" dirty="0"/>
              <a:t>do not account for effects of business </a:t>
            </a:r>
            <a:r>
              <a:rPr lang="en-US" sz="2600" dirty="0" smtClean="0"/>
              <a:t>cycles.</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32</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lnSpc>
                <a:spcPct val="100000"/>
              </a:lnSpc>
              <a:spcBef>
                <a:spcPct val="15000"/>
              </a:spcBef>
              <a:buSzPct val="95000"/>
              <a:buNone/>
            </a:pPr>
            <a:r>
              <a:rPr lang="en-US" sz="2400" dirty="0">
                <a:solidFill>
                  <a:srgbClr val="333399"/>
                </a:solidFill>
              </a:rPr>
              <a:t>3.	</a:t>
            </a:r>
            <a:r>
              <a:rPr lang="en-US" sz="2400" dirty="0">
                <a:solidFill>
                  <a:srgbClr val="000000"/>
                </a:solidFill>
              </a:rPr>
              <a:t>In the traditional view, a debt-financed tax cut increases consumption and reduces national saving.  In a closed economy, this leads to higher interest rates, lower investment, and a lower long-run standard of living.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In </a:t>
            </a:r>
            <a:r>
              <a:rPr lang="en-US" sz="2400" dirty="0">
                <a:solidFill>
                  <a:srgbClr val="000000"/>
                </a:solidFill>
              </a:rPr>
              <a:t>an open economy, it causes an exchange rate appreciation, a fall in net exports (or increase in the trade deficit). </a:t>
            </a:r>
          </a:p>
          <a:p>
            <a:pPr>
              <a:lnSpc>
                <a:spcPct val="100000"/>
              </a:lnSpc>
              <a:buNone/>
            </a:pPr>
            <a:r>
              <a:rPr lang="en-US" sz="2400" dirty="0">
                <a:solidFill>
                  <a:srgbClr val="333399"/>
                </a:solidFill>
              </a:rPr>
              <a:t>4.	</a:t>
            </a:r>
            <a:r>
              <a:rPr lang="en-US" sz="2400" dirty="0">
                <a:solidFill>
                  <a:srgbClr val="000000"/>
                </a:solidFill>
              </a:rPr>
              <a:t>The </a:t>
            </a:r>
            <a:r>
              <a:rPr lang="en-US" sz="2400" dirty="0" err="1">
                <a:solidFill>
                  <a:srgbClr val="000000"/>
                </a:solidFill>
              </a:rPr>
              <a:t>Ricardian</a:t>
            </a:r>
            <a:r>
              <a:rPr lang="en-US" sz="2400" dirty="0">
                <a:solidFill>
                  <a:srgbClr val="000000"/>
                </a:solidFill>
              </a:rPr>
              <a:t> view holds that debt-financed tax cuts do not affect consumption or national </a:t>
            </a:r>
            <a:r>
              <a:rPr lang="en-US" sz="2400" dirty="0" smtClean="0">
                <a:solidFill>
                  <a:srgbClr val="000000"/>
                </a:solidFill>
              </a:rPr>
              <a:t>saving </a:t>
            </a:r>
            <a:r>
              <a:rPr lang="en-US" sz="2400" dirty="0">
                <a:solidFill>
                  <a:srgbClr val="000000"/>
                </a:solidFill>
              </a:rPr>
              <a:t>and therefore do not affect interest rates, investment, or net exports.</a:t>
            </a:r>
            <a:endParaRPr lang="en-US" sz="24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33</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lnSpc>
                <a:spcPct val="100000"/>
              </a:lnSpc>
              <a:spcBef>
                <a:spcPct val="15000"/>
              </a:spcBef>
              <a:buSzPct val="95000"/>
              <a:buNone/>
            </a:pPr>
            <a:r>
              <a:rPr lang="en-US" sz="2400" dirty="0">
                <a:solidFill>
                  <a:schemeClr val="accent2"/>
                </a:solidFill>
              </a:rPr>
              <a:t>5.	</a:t>
            </a:r>
            <a:r>
              <a:rPr lang="en-US" sz="2600" dirty="0"/>
              <a:t>Most economists oppose a strict balanced budget rule, as it would hinder the use of fiscal policy to stabilize output, smooth taxes, or redistribute the tax burden across generations. </a:t>
            </a:r>
          </a:p>
          <a:p>
            <a:pPr>
              <a:lnSpc>
                <a:spcPct val="100000"/>
              </a:lnSpc>
              <a:buSzPct val="95000"/>
              <a:buNone/>
            </a:pPr>
            <a:r>
              <a:rPr lang="en-US" sz="2400" dirty="0">
                <a:solidFill>
                  <a:schemeClr val="accent2"/>
                </a:solidFill>
              </a:rPr>
              <a:t>6.	</a:t>
            </a:r>
            <a:r>
              <a:rPr lang="en-US" sz="2600" dirty="0"/>
              <a:t>Government debt can have other effects:</a:t>
            </a:r>
          </a:p>
          <a:p>
            <a:pPr lvl="1">
              <a:spcBef>
                <a:spcPct val="15000"/>
              </a:spcBef>
              <a:buSzPct val="95000"/>
            </a:pPr>
            <a:r>
              <a:rPr lang="en-US" sz="2500" dirty="0"/>
              <a:t>may lead to inflation</a:t>
            </a:r>
          </a:p>
          <a:p>
            <a:pPr lvl="1">
              <a:spcBef>
                <a:spcPct val="15000"/>
              </a:spcBef>
              <a:buSzPct val="95000"/>
            </a:pPr>
            <a:r>
              <a:rPr lang="en-US" sz="2500" dirty="0"/>
              <a:t>politicians can shift burden of taxes from current to future generations</a:t>
            </a:r>
          </a:p>
          <a:p>
            <a:pPr lvl="1">
              <a:spcBef>
                <a:spcPct val="15000"/>
              </a:spcBef>
              <a:buSzPct val="95000"/>
            </a:pPr>
            <a:r>
              <a:rPr lang="en-US" sz="2500" dirty="0"/>
              <a:t>may reduce country’s political clout in international affairs or scare foreign investors into pulling their capital out of the country</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34</a:t>
            </a:fld>
            <a:endParaRPr lang="en-US" sz="1600" dirty="0">
              <a:solidFill>
                <a:srgbClr val="006666"/>
              </a:solidFill>
              <a:cs typeface="+mn-cs"/>
            </a:endParaRPr>
          </a:p>
        </p:txBody>
      </p:sp>
    </p:spTree>
    <p:extLst>
      <p:ext uri="{BB962C8B-B14F-4D97-AF65-F5344CB8AC3E}">
        <p14:creationId xmlns:p14="http://schemas.microsoft.com/office/powerpoint/2010/main" val="2465409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21" name="Chart 20"/>
          <p:cNvGraphicFramePr>
            <a:graphicFrameLocks noGrp="1"/>
          </p:cNvGraphicFramePr>
          <p:nvPr>
            <p:extLst>
              <p:ext uri="{D42A27DB-BD31-4B8C-83A1-F6EECF244321}">
                <p14:modId xmlns:p14="http://schemas.microsoft.com/office/powerpoint/2010/main" val="3211422169"/>
              </p:ext>
            </p:extLst>
          </p:nvPr>
        </p:nvGraphicFramePr>
        <p:xfrm>
          <a:off x="236220" y="866899"/>
          <a:ext cx="8777151" cy="5878286"/>
        </p:xfrm>
        <a:graphic>
          <a:graphicData uri="http://schemas.openxmlformats.org/drawingml/2006/chart">
            <c:chart xmlns:c="http://schemas.openxmlformats.org/drawingml/2006/chart" xmlns:r="http://schemas.openxmlformats.org/officeDocument/2006/relationships" r:id="rId3"/>
          </a:graphicData>
        </a:graphic>
      </p:graphicFrame>
      <p:sp>
        <p:nvSpPr>
          <p:cNvPr id="20482" name="Title 1"/>
          <p:cNvSpPr>
            <a:spLocks noGrp="1"/>
          </p:cNvSpPr>
          <p:nvPr>
            <p:ph type="title"/>
          </p:nvPr>
        </p:nvSpPr>
        <p:spPr>
          <a:xfrm>
            <a:off x="466725" y="161925"/>
            <a:ext cx="8245475" cy="738188"/>
          </a:xfrm>
        </p:spPr>
        <p:txBody>
          <a:bodyPr/>
          <a:lstStyle/>
          <a:p>
            <a:r>
              <a:rPr lang="en-US" sz="3000" dirty="0" smtClean="0">
                <a:solidFill>
                  <a:srgbClr val="336699"/>
                </a:solidFill>
              </a:rPr>
              <a:t>Ratio of U.S. </a:t>
            </a:r>
            <a:r>
              <a:rPr lang="en-US" sz="3000" dirty="0" err="1" smtClean="0">
                <a:solidFill>
                  <a:srgbClr val="336699"/>
                </a:solidFill>
              </a:rPr>
              <a:t>govt</a:t>
            </a:r>
            <a:r>
              <a:rPr lang="en-US" sz="3000" dirty="0" smtClean="0">
                <a:solidFill>
                  <a:srgbClr val="336699"/>
                </a:solidFill>
              </a:rPr>
              <a:t> debt to GDP</a:t>
            </a:r>
          </a:p>
        </p:txBody>
      </p:sp>
      <p:grpSp>
        <p:nvGrpSpPr>
          <p:cNvPr id="2" name="Group 60"/>
          <p:cNvGrpSpPr>
            <a:grpSpLocks/>
          </p:cNvGrpSpPr>
          <p:nvPr/>
        </p:nvGrpSpPr>
        <p:grpSpPr bwMode="auto">
          <a:xfrm>
            <a:off x="947675" y="1582176"/>
            <a:ext cx="7530194" cy="3248025"/>
            <a:chOff x="931" y="843"/>
            <a:chExt cx="4401" cy="2046"/>
          </a:xfrm>
        </p:grpSpPr>
        <p:grpSp>
          <p:nvGrpSpPr>
            <p:cNvPr id="20485" name="Group 51"/>
            <p:cNvGrpSpPr>
              <a:grpSpLocks/>
            </p:cNvGrpSpPr>
            <p:nvPr/>
          </p:nvGrpSpPr>
          <p:grpSpPr bwMode="auto">
            <a:xfrm>
              <a:off x="931" y="1742"/>
              <a:ext cx="1407" cy="896"/>
              <a:chOff x="931" y="1742"/>
              <a:chExt cx="1407" cy="896"/>
            </a:xfrm>
          </p:grpSpPr>
          <p:sp>
            <p:nvSpPr>
              <p:cNvPr id="34" name="Text Box 45"/>
              <p:cNvSpPr txBox="1">
                <a:spLocks noChangeArrowheads="1"/>
              </p:cNvSpPr>
              <p:nvPr/>
            </p:nvSpPr>
            <p:spPr bwMode="auto">
              <a:xfrm>
                <a:off x="1058" y="1742"/>
                <a:ext cx="1279" cy="500"/>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dirty="0">
                    <a:solidFill>
                      <a:sysClr val="windowText" lastClr="000000"/>
                    </a:solidFill>
                  </a:rPr>
                  <a:t>Revolutionary War</a:t>
                </a:r>
              </a:p>
            </p:txBody>
          </p:sp>
          <p:sp>
            <p:nvSpPr>
              <p:cNvPr id="35" name="Line 50"/>
              <p:cNvSpPr>
                <a:spLocks noChangeShapeType="1"/>
              </p:cNvSpPr>
              <p:nvPr/>
            </p:nvSpPr>
            <p:spPr bwMode="auto">
              <a:xfrm flipV="1">
                <a:off x="931" y="2205"/>
                <a:ext cx="278" cy="433"/>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6" name="Group 53"/>
            <p:cNvGrpSpPr>
              <a:grpSpLocks/>
            </p:cNvGrpSpPr>
            <p:nvPr/>
          </p:nvGrpSpPr>
          <p:grpSpPr bwMode="auto">
            <a:xfrm>
              <a:off x="1823" y="2219"/>
              <a:ext cx="917" cy="611"/>
              <a:chOff x="1823" y="2219"/>
              <a:chExt cx="917" cy="611"/>
            </a:xfrm>
          </p:grpSpPr>
          <p:sp>
            <p:nvSpPr>
              <p:cNvPr id="32" name="Text Box 46"/>
              <p:cNvSpPr txBox="1">
                <a:spLocks noChangeArrowheads="1"/>
              </p:cNvSpPr>
              <p:nvPr/>
            </p:nvSpPr>
            <p:spPr bwMode="auto">
              <a:xfrm>
                <a:off x="1823" y="2219"/>
                <a:ext cx="919" cy="279"/>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a:solidFill>
                      <a:sysClr val="windowText" lastClr="000000"/>
                    </a:solidFill>
                  </a:rPr>
                  <a:t>Civil War</a:t>
                </a:r>
              </a:p>
            </p:txBody>
          </p:sp>
          <p:sp>
            <p:nvSpPr>
              <p:cNvPr id="33" name="Line 52"/>
              <p:cNvSpPr>
                <a:spLocks noChangeShapeType="1"/>
              </p:cNvSpPr>
              <p:nvPr/>
            </p:nvSpPr>
            <p:spPr bwMode="auto">
              <a:xfrm flipH="1" flipV="1">
                <a:off x="2233" y="2468"/>
                <a:ext cx="149" cy="362"/>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7" name="Group 55"/>
            <p:cNvGrpSpPr>
              <a:grpSpLocks/>
            </p:cNvGrpSpPr>
            <p:nvPr/>
          </p:nvGrpSpPr>
          <p:grpSpPr bwMode="auto">
            <a:xfrm>
              <a:off x="3011" y="2091"/>
              <a:ext cx="626" cy="798"/>
              <a:chOff x="3011" y="2091"/>
              <a:chExt cx="626" cy="798"/>
            </a:xfrm>
          </p:grpSpPr>
          <p:sp>
            <p:nvSpPr>
              <p:cNvPr id="30" name="Text Box 47"/>
              <p:cNvSpPr txBox="1">
                <a:spLocks noChangeArrowheads="1"/>
              </p:cNvSpPr>
              <p:nvPr/>
            </p:nvSpPr>
            <p:spPr bwMode="auto">
              <a:xfrm>
                <a:off x="3011" y="2091"/>
                <a:ext cx="626" cy="279"/>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a:solidFill>
                      <a:sysClr val="windowText" lastClr="000000"/>
                    </a:solidFill>
                  </a:rPr>
                  <a:t>WW1</a:t>
                </a:r>
              </a:p>
            </p:txBody>
          </p:sp>
          <p:sp>
            <p:nvSpPr>
              <p:cNvPr id="31" name="Line 54"/>
              <p:cNvSpPr>
                <a:spLocks noChangeShapeType="1"/>
              </p:cNvSpPr>
              <p:nvPr/>
            </p:nvSpPr>
            <p:spPr bwMode="auto">
              <a:xfrm flipH="1" flipV="1">
                <a:off x="3321" y="2347"/>
                <a:ext cx="174" cy="542"/>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8" name="Group 57"/>
            <p:cNvGrpSpPr>
              <a:grpSpLocks/>
            </p:cNvGrpSpPr>
            <p:nvPr/>
          </p:nvGrpSpPr>
          <p:grpSpPr bwMode="auto">
            <a:xfrm>
              <a:off x="3076" y="1068"/>
              <a:ext cx="889" cy="279"/>
              <a:chOff x="3076" y="1068"/>
              <a:chExt cx="889" cy="279"/>
            </a:xfrm>
          </p:grpSpPr>
          <p:sp>
            <p:nvSpPr>
              <p:cNvPr id="28" name="Text Box 48"/>
              <p:cNvSpPr txBox="1">
                <a:spLocks noChangeArrowheads="1"/>
              </p:cNvSpPr>
              <p:nvPr/>
            </p:nvSpPr>
            <p:spPr bwMode="auto">
              <a:xfrm>
                <a:off x="3076" y="1068"/>
                <a:ext cx="626" cy="279"/>
              </a:xfrm>
              <a:prstGeom prst="rect">
                <a:avLst/>
              </a:prstGeom>
              <a:noFill/>
              <a:ln w="9525">
                <a:noFill/>
                <a:miter lim="800000"/>
                <a:headEnd/>
                <a:tailEnd/>
              </a:ln>
            </p:spPr>
            <p:txBody>
              <a:bodyPr>
                <a:spAutoFit/>
              </a:bodyPr>
              <a:lstStyle/>
              <a:p>
                <a:pPr fontAlgn="auto">
                  <a:spcBef>
                    <a:spcPct val="50000"/>
                  </a:spcBef>
                  <a:spcAft>
                    <a:spcPts val="0"/>
                  </a:spcAft>
                  <a:defRPr/>
                </a:pPr>
                <a:r>
                  <a:rPr lang="en-US" sz="2300" i="1" kern="0">
                    <a:solidFill>
                      <a:sysClr val="windowText" lastClr="000000"/>
                    </a:solidFill>
                  </a:rPr>
                  <a:t>WW2</a:t>
                </a:r>
              </a:p>
            </p:txBody>
          </p:sp>
          <p:sp>
            <p:nvSpPr>
              <p:cNvPr id="29" name="Line 56"/>
              <p:cNvSpPr>
                <a:spLocks noChangeShapeType="1"/>
              </p:cNvSpPr>
              <p:nvPr/>
            </p:nvSpPr>
            <p:spPr bwMode="auto">
              <a:xfrm flipH="1" flipV="1">
                <a:off x="3567" y="1223"/>
                <a:ext cx="398" cy="114"/>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nvGrpSpPr>
            <p:cNvPr id="20489" name="Group 59"/>
            <p:cNvGrpSpPr>
              <a:grpSpLocks/>
            </p:cNvGrpSpPr>
            <p:nvPr/>
          </p:nvGrpSpPr>
          <p:grpSpPr bwMode="auto">
            <a:xfrm>
              <a:off x="4416" y="843"/>
              <a:ext cx="916" cy="1149"/>
              <a:chOff x="4416" y="843"/>
              <a:chExt cx="916" cy="1149"/>
            </a:xfrm>
          </p:grpSpPr>
          <p:sp>
            <p:nvSpPr>
              <p:cNvPr id="26" name="Text Box 49"/>
              <p:cNvSpPr txBox="1">
                <a:spLocks noChangeArrowheads="1"/>
              </p:cNvSpPr>
              <p:nvPr/>
            </p:nvSpPr>
            <p:spPr bwMode="auto">
              <a:xfrm>
                <a:off x="4416" y="843"/>
                <a:ext cx="795" cy="504"/>
              </a:xfrm>
              <a:prstGeom prst="rect">
                <a:avLst/>
              </a:prstGeom>
              <a:noFill/>
              <a:ln w="9525">
                <a:noFill/>
                <a:miter lim="800000"/>
                <a:headEnd/>
                <a:tailEnd/>
              </a:ln>
            </p:spPr>
            <p:txBody>
              <a:bodyPr wrap="square">
                <a:spAutoFit/>
              </a:bodyPr>
              <a:lstStyle/>
              <a:p>
                <a:pPr algn="ctr" fontAlgn="auto">
                  <a:spcBef>
                    <a:spcPct val="50000"/>
                  </a:spcBef>
                  <a:spcAft>
                    <a:spcPts val="0"/>
                  </a:spcAft>
                  <a:defRPr/>
                </a:pPr>
                <a:r>
                  <a:rPr lang="en-US" sz="2300" i="1" kern="0" dirty="0" smtClean="0">
                    <a:solidFill>
                      <a:sysClr val="windowText" lastClr="000000"/>
                    </a:solidFill>
                  </a:rPr>
                  <a:t>Financial Crisis</a:t>
                </a:r>
                <a:endParaRPr lang="en-US" sz="2300" i="1" kern="0" dirty="0">
                  <a:solidFill>
                    <a:sysClr val="windowText" lastClr="000000"/>
                  </a:solidFill>
                </a:endParaRPr>
              </a:p>
            </p:txBody>
          </p:sp>
          <p:sp>
            <p:nvSpPr>
              <p:cNvPr id="27" name="Line 58"/>
              <p:cNvSpPr>
                <a:spLocks noChangeShapeType="1"/>
              </p:cNvSpPr>
              <p:nvPr/>
            </p:nvSpPr>
            <p:spPr bwMode="auto">
              <a:xfrm flipH="1" flipV="1">
                <a:off x="4882" y="1280"/>
                <a:ext cx="450" cy="712"/>
              </a:xfrm>
              <a:prstGeom prst="line">
                <a:avLst/>
              </a:prstGeom>
              <a:noFill/>
              <a:ln w="9525">
                <a:solidFill>
                  <a:srgbClr val="000000"/>
                </a:solidFill>
                <a:round/>
                <a:headEnd/>
                <a:tailEnd/>
              </a:ln>
            </p:spPr>
            <p:txBody>
              <a:bodyPr/>
              <a:lstStyle/>
              <a:p>
                <a:pPr fontAlgn="auto">
                  <a:spcBef>
                    <a:spcPts val="0"/>
                  </a:spcBef>
                  <a:spcAft>
                    <a:spcPts val="0"/>
                  </a:spcAft>
                  <a:defRPr/>
                </a:pPr>
                <a:endParaRPr lang="en-US" kern="0">
                  <a:solidFill>
                    <a:sysClr val="windowText" lastClr="000000"/>
                  </a:solidFill>
                </a:endParaRPr>
              </a:p>
            </p:txBody>
          </p:sp>
        </p:grpSp>
      </p:grpSp>
    </p:spTree>
    <p:extLst>
      <p:ext uri="{BB962C8B-B14F-4D97-AF65-F5344CB8AC3E}">
        <p14:creationId xmlns:p14="http://schemas.microsoft.com/office/powerpoint/2010/main" val="19084754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US" smtClean="0"/>
              <a:t>The U.S. experience in recent years</a:t>
            </a:r>
          </a:p>
        </p:txBody>
      </p:sp>
      <p:sp>
        <p:nvSpPr>
          <p:cNvPr id="21507" name="Rectangle 5"/>
          <p:cNvSpPr>
            <a:spLocks noGrp="1" noChangeArrowheads="1"/>
          </p:cNvSpPr>
          <p:nvPr>
            <p:ph type="body" idx="1"/>
          </p:nvPr>
        </p:nvSpPr>
        <p:spPr/>
        <p:txBody>
          <a:bodyPr/>
          <a:lstStyle/>
          <a:p>
            <a:pPr>
              <a:buFont typeface="Wingdings" pitchFamily="2" charset="2"/>
              <a:buNone/>
              <a:defRPr/>
            </a:pPr>
            <a:r>
              <a:rPr lang="en-US" dirty="0" smtClean="0"/>
              <a:t>Early 1980s through early 1990s</a:t>
            </a:r>
          </a:p>
          <a:p>
            <a:pPr marL="458788" lvl="1">
              <a:defRPr/>
            </a:pPr>
            <a:r>
              <a:rPr lang="en-US" dirty="0"/>
              <a:t>debt–GDP </a:t>
            </a:r>
            <a:r>
              <a:rPr lang="en-US" dirty="0" smtClean="0"/>
              <a:t>ratio:  25.5% in 1980, 48.9% in 1993</a:t>
            </a:r>
          </a:p>
          <a:p>
            <a:pPr marL="458788" lvl="1">
              <a:defRPr/>
            </a:pPr>
            <a:r>
              <a:rPr lang="en-US" dirty="0" smtClean="0"/>
              <a:t>due to Reagan tax cuts, increases in defense spending &amp; entitlements</a:t>
            </a:r>
          </a:p>
          <a:p>
            <a:pPr>
              <a:buFont typeface="Wingdings" pitchFamily="2" charset="2"/>
              <a:buNone/>
              <a:defRPr/>
            </a:pPr>
            <a:r>
              <a:rPr lang="en-US" dirty="0" smtClean="0"/>
              <a:t>Early 1990s through 2000</a:t>
            </a:r>
          </a:p>
          <a:p>
            <a:pPr marL="465138" lvl="1" indent="-292100">
              <a:defRPr/>
            </a:pPr>
            <a:r>
              <a:rPr lang="en-US" dirty="0" smtClean="0"/>
              <a:t>$290b deficit in 1992, $236b surplus in 2000</a:t>
            </a:r>
          </a:p>
          <a:p>
            <a:pPr marL="465138" lvl="1" indent="-292100">
              <a:defRPr/>
            </a:pPr>
            <a:r>
              <a:rPr lang="en-US" dirty="0"/>
              <a:t>debt–GDP </a:t>
            </a:r>
            <a:r>
              <a:rPr lang="en-US" dirty="0" smtClean="0"/>
              <a:t>ratio fell to 32.5% in 2000</a:t>
            </a:r>
          </a:p>
          <a:p>
            <a:pPr marL="465138" lvl="1" indent="-292100">
              <a:defRPr/>
            </a:pPr>
            <a:r>
              <a:rPr lang="en-US" dirty="0" smtClean="0"/>
              <a:t>due to rapid growth, stock market boom, tax hikes</a:t>
            </a:r>
          </a:p>
        </p:txBody>
      </p:sp>
    </p:spTree>
    <p:extLst>
      <p:ext uri="{BB962C8B-B14F-4D97-AF65-F5344CB8AC3E}">
        <p14:creationId xmlns:p14="http://schemas.microsoft.com/office/powerpoint/2010/main" val="5064128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r>
              <a:rPr lang="en-US" smtClean="0"/>
              <a:t>The U.S. experience in recent years</a:t>
            </a:r>
          </a:p>
        </p:txBody>
      </p:sp>
      <p:sp>
        <p:nvSpPr>
          <p:cNvPr id="21507" name="Rectangle 5"/>
          <p:cNvSpPr>
            <a:spLocks noGrp="1" noChangeArrowheads="1"/>
          </p:cNvSpPr>
          <p:nvPr>
            <p:ph type="body" idx="1"/>
          </p:nvPr>
        </p:nvSpPr>
        <p:spPr/>
        <p:txBody>
          <a:bodyPr/>
          <a:lstStyle/>
          <a:p>
            <a:pPr>
              <a:buFont typeface="Wingdings" pitchFamily="2" charset="2"/>
              <a:buNone/>
              <a:defRPr/>
            </a:pPr>
            <a:r>
              <a:rPr lang="en-US" dirty="0" smtClean="0"/>
              <a:t>Early 2000s</a:t>
            </a:r>
          </a:p>
          <a:p>
            <a:pPr marL="458788" lvl="1">
              <a:defRPr/>
            </a:pPr>
            <a:r>
              <a:rPr lang="en-US" dirty="0" smtClean="0"/>
              <a:t>the return of huge deficits due to Bush tax cuts, </a:t>
            </a:r>
            <a:br>
              <a:rPr lang="en-US" dirty="0" smtClean="0"/>
            </a:br>
            <a:r>
              <a:rPr lang="en-US" dirty="0" smtClean="0"/>
              <a:t>2001 recession, Iraq war</a:t>
            </a:r>
          </a:p>
          <a:p>
            <a:pPr>
              <a:buFont typeface="Wingdings" pitchFamily="2" charset="2"/>
              <a:buNone/>
              <a:defRPr/>
            </a:pPr>
            <a:r>
              <a:rPr lang="en-US" dirty="0" smtClean="0"/>
              <a:t>The 2008-2009 recession and its aftermath</a:t>
            </a:r>
          </a:p>
          <a:p>
            <a:pPr marL="458788" lvl="1">
              <a:defRPr/>
            </a:pPr>
            <a:r>
              <a:rPr lang="en-US" dirty="0" smtClean="0"/>
              <a:t>fall in tax revenues</a:t>
            </a:r>
          </a:p>
          <a:p>
            <a:pPr marL="458788" lvl="1">
              <a:defRPr/>
            </a:pPr>
            <a:r>
              <a:rPr lang="en-US" dirty="0" smtClean="0"/>
              <a:t>huge spending increases (bailouts of financial institutions and auto industry, stimulus package)</a:t>
            </a:r>
          </a:p>
          <a:p>
            <a:pPr marL="458788" lvl="1">
              <a:defRPr/>
            </a:pPr>
            <a:r>
              <a:rPr lang="en-US" dirty="0" smtClean="0"/>
              <a:t>a weak recovery did not stop the </a:t>
            </a:r>
            <a:r>
              <a:rPr lang="en-US" dirty="0"/>
              <a:t>debt–GDP </a:t>
            </a:r>
            <a:r>
              <a:rPr lang="en-US" dirty="0" smtClean="0"/>
              <a:t>ratio from rising further</a:t>
            </a:r>
          </a:p>
          <a:p>
            <a:pPr lvl="1">
              <a:defRPr/>
            </a:pPr>
            <a:endParaRPr lang="en-US" dirty="0" smtClean="0"/>
          </a:p>
        </p:txBody>
      </p:sp>
    </p:spTree>
    <p:extLst>
      <p:ext uri="{BB962C8B-B14F-4D97-AF65-F5344CB8AC3E}">
        <p14:creationId xmlns:p14="http://schemas.microsoft.com/office/powerpoint/2010/main" val="30615379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The troubling long-term fiscal outlook</a:t>
            </a:r>
          </a:p>
        </p:txBody>
      </p:sp>
      <p:sp>
        <p:nvSpPr>
          <p:cNvPr id="23555" name="Rectangle 3"/>
          <p:cNvSpPr>
            <a:spLocks noGrp="1" noChangeArrowheads="1"/>
          </p:cNvSpPr>
          <p:nvPr>
            <p:ph type="body" idx="1"/>
          </p:nvPr>
        </p:nvSpPr>
        <p:spPr>
          <a:xfrm>
            <a:off x="457200" y="1600200"/>
            <a:ext cx="5226050" cy="4525963"/>
          </a:xfrm>
        </p:spPr>
        <p:txBody>
          <a:bodyPr/>
          <a:lstStyle/>
          <a:p>
            <a:r>
              <a:rPr lang="en-US" sz="2700" smtClean="0"/>
              <a:t>The U.S. population is aging.</a:t>
            </a:r>
          </a:p>
          <a:p>
            <a:r>
              <a:rPr lang="en-US" sz="2700" smtClean="0"/>
              <a:t>Health care costs are rising. </a:t>
            </a:r>
          </a:p>
          <a:p>
            <a:r>
              <a:rPr lang="en-US" sz="2700" smtClean="0"/>
              <a:t>Spending on entitlements like Social Security and Medicare is growing.</a:t>
            </a:r>
          </a:p>
          <a:p>
            <a:r>
              <a:rPr lang="en-US" sz="2700" smtClean="0"/>
              <a:t>Deficits and the debt are projected to significantly increase…</a:t>
            </a:r>
          </a:p>
        </p:txBody>
      </p:sp>
      <p:pic>
        <p:nvPicPr>
          <p:cNvPr id="23556" name="Picture 4" descr="US Capitol Bldg(60)"/>
          <p:cNvPicPr>
            <a:picLocks noChangeAspect="1" noChangeArrowheads="1"/>
          </p:cNvPicPr>
          <p:nvPr/>
        </p:nvPicPr>
        <p:blipFill>
          <a:blip r:embed="rId3">
            <a:extLst>
              <a:ext uri="{28A0092B-C50C-407E-A947-70E740481C1C}">
                <a14:useLocalDpi xmlns:a14="http://schemas.microsoft.com/office/drawing/2010/main" val="0"/>
              </a:ext>
            </a:extLst>
          </a:blip>
          <a:srcRect t="2812" b="7031"/>
          <a:stretch>
            <a:fillRect/>
          </a:stretch>
        </p:blipFill>
        <p:spPr bwMode="auto">
          <a:xfrm>
            <a:off x="5741988" y="1936750"/>
            <a:ext cx="3021012" cy="4083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7731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42913" y="305440"/>
            <a:ext cx="8245475" cy="560387"/>
          </a:xfrm>
        </p:spPr>
        <p:txBody>
          <a:bodyPr/>
          <a:lstStyle/>
          <a:p>
            <a:pPr>
              <a:defRPr/>
            </a:pPr>
            <a:r>
              <a:rPr lang="en-US" sz="2800" dirty="0" smtClean="0">
                <a:solidFill>
                  <a:srgbClr val="336699"/>
                </a:solidFill>
                <a:latin typeface="+mj-lt"/>
              </a:rPr>
              <a:t>U.S. population age 65+, </a:t>
            </a:r>
            <a:br>
              <a:rPr lang="en-US" sz="2800" dirty="0" smtClean="0">
                <a:solidFill>
                  <a:srgbClr val="336699"/>
                </a:solidFill>
                <a:latin typeface="+mj-lt"/>
              </a:rPr>
            </a:br>
            <a:r>
              <a:rPr lang="en-US" sz="2800" dirty="0" smtClean="0">
                <a:solidFill>
                  <a:srgbClr val="336699"/>
                </a:solidFill>
                <a:latin typeface="+mj-lt"/>
              </a:rPr>
              <a:t>as percent of population age 20</a:t>
            </a:r>
            <a:r>
              <a:rPr lang="en-US" sz="2800" dirty="0"/>
              <a:t>–</a:t>
            </a:r>
            <a:r>
              <a:rPr lang="en-US" sz="2800" dirty="0" smtClean="0">
                <a:solidFill>
                  <a:srgbClr val="336699"/>
                </a:solidFill>
                <a:latin typeface="+mj-lt"/>
              </a:rPr>
              <a:t>64</a:t>
            </a:r>
          </a:p>
        </p:txBody>
      </p:sp>
      <p:sp>
        <p:nvSpPr>
          <p:cNvPr id="24579" name="Text Box 8"/>
          <p:cNvSpPr txBox="1">
            <a:spLocks noChangeArrowheads="1"/>
          </p:cNvSpPr>
          <p:nvPr/>
        </p:nvSpPr>
        <p:spPr bwMode="auto">
          <a:xfrm>
            <a:off x="100013" y="1728788"/>
            <a:ext cx="1130300"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a:solidFill>
                  <a:srgbClr val="000000"/>
                </a:solidFill>
              </a:rPr>
              <a:t>Percent of pop. age </a:t>
            </a:r>
            <a:br>
              <a:rPr lang="en-US" sz="2200">
                <a:solidFill>
                  <a:srgbClr val="000000"/>
                </a:solidFill>
              </a:rPr>
            </a:br>
            <a:r>
              <a:rPr lang="en-US" sz="2200">
                <a:solidFill>
                  <a:srgbClr val="000000"/>
                </a:solidFill>
              </a:rPr>
              <a:t>20-64</a:t>
            </a:r>
          </a:p>
        </p:txBody>
      </p:sp>
      <p:graphicFrame>
        <p:nvGraphicFramePr>
          <p:cNvPr id="66" name="Chart 65"/>
          <p:cNvGraphicFramePr/>
          <p:nvPr/>
        </p:nvGraphicFramePr>
        <p:xfrm>
          <a:off x="1389413" y="1240972"/>
          <a:ext cx="7540831" cy="5403272"/>
        </p:xfrm>
        <a:graphic>
          <a:graphicData uri="http://schemas.openxmlformats.org/drawingml/2006/chart">
            <c:chart xmlns:c="http://schemas.openxmlformats.org/drawingml/2006/chart" xmlns:r="http://schemas.openxmlformats.org/officeDocument/2006/relationships" r:id="rId3"/>
          </a:graphicData>
        </a:graphic>
      </p:graphicFrame>
      <p:sp>
        <p:nvSpPr>
          <p:cNvPr id="24581" name="Line 69"/>
          <p:cNvSpPr>
            <a:spLocks noChangeShapeType="1"/>
          </p:cNvSpPr>
          <p:nvPr/>
        </p:nvSpPr>
        <p:spPr bwMode="auto">
          <a:xfrm flipH="1" flipV="1">
            <a:off x="3787775" y="1436688"/>
            <a:ext cx="1588" cy="4605337"/>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Text Box 70"/>
          <p:cNvSpPr txBox="1">
            <a:spLocks noChangeArrowheads="1"/>
          </p:cNvSpPr>
          <p:nvPr/>
        </p:nvSpPr>
        <p:spPr bwMode="auto">
          <a:xfrm>
            <a:off x="2778125" y="1446213"/>
            <a:ext cx="10287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solidFill>
                  <a:srgbClr val="000000"/>
                </a:solidFill>
              </a:rPr>
              <a:t>actual</a:t>
            </a:r>
          </a:p>
        </p:txBody>
      </p:sp>
      <p:sp>
        <p:nvSpPr>
          <p:cNvPr id="24583" name="Text Box 71"/>
          <p:cNvSpPr txBox="1">
            <a:spLocks noChangeArrowheads="1"/>
          </p:cNvSpPr>
          <p:nvPr/>
        </p:nvSpPr>
        <p:spPr bwMode="auto">
          <a:xfrm>
            <a:off x="3843338" y="1436688"/>
            <a:ext cx="14287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000000"/>
                </a:solidFill>
              </a:rPr>
              <a:t>projected</a:t>
            </a:r>
          </a:p>
        </p:txBody>
      </p:sp>
    </p:spTree>
    <p:extLst>
      <p:ext uri="{BB962C8B-B14F-4D97-AF65-F5344CB8AC3E}">
        <p14:creationId xmlns:p14="http://schemas.microsoft.com/office/powerpoint/2010/main" val="7254507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6725" y="222890"/>
            <a:ext cx="8245475" cy="939800"/>
          </a:xfrm>
        </p:spPr>
        <p:txBody>
          <a:bodyPr/>
          <a:lstStyle/>
          <a:p>
            <a:pPr>
              <a:defRPr/>
            </a:pPr>
            <a:r>
              <a:rPr lang="en-US" sz="2800" dirty="0" smtClean="0">
                <a:solidFill>
                  <a:srgbClr val="336699"/>
                </a:solidFill>
                <a:latin typeface="+mj-lt"/>
              </a:rPr>
              <a:t>U.S. government spending on Medicare </a:t>
            </a:r>
            <a:br>
              <a:rPr lang="en-US" sz="2800" dirty="0" smtClean="0">
                <a:solidFill>
                  <a:srgbClr val="336699"/>
                </a:solidFill>
                <a:latin typeface="+mj-lt"/>
              </a:rPr>
            </a:br>
            <a:r>
              <a:rPr lang="en-US" sz="2800" dirty="0" smtClean="0">
                <a:solidFill>
                  <a:srgbClr val="336699"/>
                </a:solidFill>
                <a:latin typeface="+mj-lt"/>
              </a:rPr>
              <a:t>and Social Security, 1950</a:t>
            </a:r>
            <a:r>
              <a:rPr lang="en-US" sz="2800" dirty="0"/>
              <a:t>–</a:t>
            </a:r>
            <a:r>
              <a:rPr lang="en-US" sz="2800" dirty="0" smtClean="0">
                <a:solidFill>
                  <a:srgbClr val="336699"/>
                </a:solidFill>
                <a:latin typeface="+mj-lt"/>
              </a:rPr>
              <a:t>2009</a:t>
            </a:r>
          </a:p>
        </p:txBody>
      </p:sp>
      <p:sp>
        <p:nvSpPr>
          <p:cNvPr id="25603" name="Text Box 4"/>
          <p:cNvSpPr txBox="1">
            <a:spLocks noChangeArrowheads="1"/>
          </p:cNvSpPr>
          <p:nvPr/>
        </p:nvSpPr>
        <p:spPr bwMode="auto">
          <a:xfrm>
            <a:off x="31750" y="1658938"/>
            <a:ext cx="1130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solidFill>
                  <a:srgbClr val="000000"/>
                </a:solidFill>
              </a:rPr>
              <a:t>Percent of GDP</a:t>
            </a:r>
          </a:p>
        </p:txBody>
      </p:sp>
      <p:graphicFrame>
        <p:nvGraphicFramePr>
          <p:cNvPr id="49" name="Chart 48"/>
          <p:cNvGraphicFramePr/>
          <p:nvPr/>
        </p:nvGraphicFramePr>
        <p:xfrm>
          <a:off x="1318161" y="1211283"/>
          <a:ext cx="7825839" cy="53795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97520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1994</TotalTime>
  <Words>2292</Words>
  <Application>Microsoft Macintosh PowerPoint</Application>
  <PresentationFormat>On-screen Show (4:3)</PresentationFormat>
  <Paragraphs>321</Paragraphs>
  <Slides>35</Slides>
  <Notes>33</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14_Default Design</vt:lpstr>
      <vt:lpstr>15_Default Design</vt:lpstr>
      <vt:lpstr>PowerPoint Presentation</vt:lpstr>
      <vt:lpstr>IN THIS CHAPTER, YOU WILL LEARN:</vt:lpstr>
      <vt:lpstr>Indebtedness of the world’s governments</vt:lpstr>
      <vt:lpstr>Ratio of U.S. govt debt to GDP</vt:lpstr>
      <vt:lpstr>The U.S. experience in recent years</vt:lpstr>
      <vt:lpstr>The U.S. experience in recent years</vt:lpstr>
      <vt:lpstr>The troubling long-term fiscal outlook</vt:lpstr>
      <vt:lpstr>U.S. population age 65+,  as percent of population age 20–64</vt:lpstr>
      <vt:lpstr>U.S. government spending on Medicare  and Social Security, 1950–2009</vt:lpstr>
      <vt:lpstr>Projected U.S. federal govt debt in two scenarios, 2000–2035</vt:lpstr>
      <vt:lpstr>Problems measuring the deficit</vt:lpstr>
      <vt:lpstr>MEASUREMENT PROBLEM 1:   Inflation</vt:lpstr>
      <vt:lpstr>MEASUREMENT PROBLEM 1:   Inflation</vt:lpstr>
      <vt:lpstr>MEASUREMENT PROBLEM 2:   Capital Assets</vt:lpstr>
      <vt:lpstr>MEASUREMENT PROBLEM 3:   Uncounted liabilities</vt:lpstr>
      <vt:lpstr>MEASUREMENT PROBLEM 4:   The business cycle</vt:lpstr>
      <vt:lpstr>MEASUREMENT PROBLEM 4:   The business cycle</vt:lpstr>
      <vt:lpstr>The actual and cyclically-adjusted  U.S. federal budget surpluses/deficits</vt:lpstr>
      <vt:lpstr>The bottom line</vt:lpstr>
      <vt:lpstr>Is the govt debt really a problem?</vt:lpstr>
      <vt:lpstr>The traditional view</vt:lpstr>
      <vt:lpstr>The Ricardian view</vt:lpstr>
      <vt:lpstr>The logic of Ricardian Equivalence</vt:lpstr>
      <vt:lpstr>Problems with Ricardian Equivalence</vt:lpstr>
      <vt:lpstr>Evidence against Ricardian Equivalence?</vt:lpstr>
      <vt:lpstr>Evidence against Ricardian Equivalence?</vt:lpstr>
      <vt:lpstr>OTHER PERSPECTIVES:   Balanced budgets vs. optimal fiscal policy</vt:lpstr>
      <vt:lpstr>OTHER PERSPECTIVES:   Fiscal effects on monetary policy</vt:lpstr>
      <vt:lpstr>OTHER PERSPECTIVES:   Debt and politics</vt:lpstr>
      <vt:lpstr>OTHER PERSPECTIVES: International dimensions</vt:lpstr>
      <vt:lpstr>CASE STUDY: Inflation-indexed Treasury bonds</vt:lpstr>
      <vt:lpstr>CASE STUDY: Inflation-indexed Treasury bonds</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197</cp:revision>
  <dcterms:created xsi:type="dcterms:W3CDTF">2006-04-29T00:50:43Z</dcterms:created>
  <dcterms:modified xsi:type="dcterms:W3CDTF">2014-08-17T17:11:36Z</dcterms:modified>
</cp:coreProperties>
</file>