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4.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5.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6.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7.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8.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859" r:id="rId2"/>
    <p:sldMasterId id="2147483744" r:id="rId3"/>
    <p:sldMasterId id="2147483780" r:id="rId4"/>
    <p:sldMasterId id="2147483838" r:id="rId5"/>
    <p:sldMasterId id="2147483713" r:id="rId6"/>
    <p:sldMasterId id="2147483674" r:id="rId7"/>
    <p:sldMasterId id="2147483897" r:id="rId8"/>
    <p:sldMasterId id="2147483960" r:id="rId9"/>
  </p:sldMasterIdLst>
  <p:notesMasterIdLst>
    <p:notesMasterId r:id="rId29"/>
  </p:notesMasterIdLst>
  <p:handoutMasterIdLst>
    <p:handoutMasterId r:id="rId30"/>
  </p:handoutMasterIdLst>
  <p:sldIdLst>
    <p:sldId id="256" r:id="rId10"/>
    <p:sldId id="259" r:id="rId11"/>
    <p:sldId id="257" r:id="rId12"/>
    <p:sldId id="270" r:id="rId13"/>
    <p:sldId id="258" r:id="rId14"/>
    <p:sldId id="260" r:id="rId15"/>
    <p:sldId id="261" r:id="rId16"/>
    <p:sldId id="265" r:id="rId17"/>
    <p:sldId id="277" r:id="rId18"/>
    <p:sldId id="263" r:id="rId19"/>
    <p:sldId id="275" r:id="rId20"/>
    <p:sldId id="276" r:id="rId21"/>
    <p:sldId id="264" r:id="rId22"/>
    <p:sldId id="268" r:id="rId23"/>
    <p:sldId id="273" r:id="rId24"/>
    <p:sldId id="271" r:id="rId25"/>
    <p:sldId id="266" r:id="rId26"/>
    <p:sldId id="274" r:id="rId27"/>
    <p:sldId id="26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2" orient="horz" pos="3792" userDrawn="1">
          <p15:clr>
            <a:srgbClr val="A4A3A4"/>
          </p15:clr>
        </p15:guide>
        <p15:guide id="3" orient="horz" pos="1104" userDrawn="1">
          <p15:clr>
            <a:srgbClr val="A4A3A4"/>
          </p15:clr>
        </p15:guide>
        <p15:guide id="5" pos="5568" userDrawn="1">
          <p15:clr>
            <a:srgbClr val="A4A3A4"/>
          </p15:clr>
        </p15:guide>
        <p15:guide id="6" pos="288" userDrawn="1">
          <p15:clr>
            <a:srgbClr val="A4A3A4"/>
          </p15:clr>
        </p15:guide>
        <p15:guide id="7" pos="144"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White, Kevin" initials="WK [3]" lastIdx="1" clrIdx="6">
    <p:extLst/>
  </p:cmAuthor>
  <p:cmAuthor id="1" name="Chawla, Sujata" initials="CS" lastIdx="10" clrIdx="0">
    <p:extLst/>
  </p:cmAuthor>
  <p:cmAuthor id="8" name="White, Kevin" initials="WK [4]" lastIdx="1" clrIdx="7">
    <p:extLst/>
  </p:cmAuthor>
  <p:cmAuthor id="2" name="Vaingankar, Prajakta" initials="VP" lastIdx="26" clrIdx="1">
    <p:extLst/>
  </p:cmAuthor>
  <p:cmAuthor id="9" name="White, Kevin" initials="WK [5]" lastIdx="1" clrIdx="8">
    <p:extLst/>
  </p:cmAuthor>
  <p:cmAuthor id="3" name="Cenveo Editor" initials="CE" lastIdx="8" clrIdx="2">
    <p:extLst/>
  </p:cmAuthor>
  <p:cmAuthor id="4" name="Rohini Gupta" initials="RG" lastIdx="19" clrIdx="3">
    <p:extLst/>
  </p:cmAuthor>
  <p:cmAuthor id="5" name="White, Kevin" initials="WK" lastIdx="1" clrIdx="4">
    <p:extLst/>
  </p:cmAuthor>
  <p:cmAuthor id="6" name="White, Kevin" initials="WK [2]"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6A6A"/>
    <a:srgbClr val="E66618"/>
    <a:srgbClr val="3070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24" autoAdjust="0"/>
    <p:restoredTop sz="80052" autoAdjust="0"/>
  </p:normalViewPr>
  <p:slideViewPr>
    <p:cSldViewPr>
      <p:cViewPr varScale="1">
        <p:scale>
          <a:sx n="70" d="100"/>
          <a:sy n="70" d="100"/>
        </p:scale>
        <p:origin x="-2016" y="-82"/>
      </p:cViewPr>
      <p:guideLst>
        <p:guide orient="horz" pos="3792"/>
        <p:guide orient="horz" pos="1104"/>
        <p:guide pos="5568"/>
        <p:guide pos="288"/>
        <p:guide pos="14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3" dt="2018-01-02T11:21:27.186" idx="3">
    <p:pos x="4746" y="1852"/>
    <p:text>Query to Client: The older PPTs included an image of the textbook on the introductory slide, so we've done the same. Please confirm if the treatment meets your expectation.</p:text>
    <p:extLst>
      <p:ext uri="{C676402C-5697-4E1C-873F-D02D1690AC5C}">
        <p15:threadingInfo xmlns:p15="http://schemas.microsoft.com/office/powerpoint/2012/main" timeZoneBias="-330"/>
      </p:ext>
    </p:extLst>
  </p:cm>
  <p:cm authorId="5" dt="2018-01-05T09:54:40.674" idx="1">
    <p:pos x="4746" y="1948"/>
    <p:text>This is fine. Please also add alt text (something like "Textbook cover") for each chapter.</p:text>
    <p:extLst>
      <p:ext uri="{C676402C-5697-4E1C-873F-D02D1690AC5C}">
        <p15:threadingInfo xmlns:p15="http://schemas.microsoft.com/office/powerpoint/2012/main" timeZoneBias="360">
          <p15:parentCm authorId="3" idx="3"/>
        </p15:threadingInfo>
      </p:ext>
    </p:extLst>
  </p:cm>
  <p:cm authorId="3" dt="2018-01-16T10:04:35.518" idx="7">
    <p:pos x="4746" y="2044"/>
    <p:text>Done. We've added the details in the image properties.</p:text>
    <p:extLst>
      <p:ext uri="{C676402C-5697-4E1C-873F-D02D1690AC5C}">
        <p15:threadingInfo xmlns:p15="http://schemas.microsoft.com/office/powerpoint/2012/main" timeZoneBias="-330">
          <p15:parentCm authorId="3" idx="3"/>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6" dt="2018-01-05T09:54:53.260" idx="1">
    <p:pos x="3312" y="3866"/>
    <p:text>Please remove these from slides where they are not necessary. (They may never be necessary on any slides, and they are OK to delete.)</p:text>
    <p:extLst>
      <p:ext uri="{C676402C-5697-4E1C-873F-D02D1690AC5C}">
        <p15:threadingInfo xmlns:p15="http://schemas.microsoft.com/office/powerpoint/2012/main" timeZoneBias="360"/>
      </p:ext>
    </p:extLst>
  </p:cm>
  <p:cm authorId="3" dt="2018-01-16T10:05:44.936" idx="8">
    <p:pos x="3312" y="3962"/>
    <p:text>Done for all slides.</p:text>
    <p:extLst>
      <p:ext uri="{C676402C-5697-4E1C-873F-D02D1690AC5C}">
        <p15:threadingInfo xmlns:p15="http://schemas.microsoft.com/office/powerpoint/2012/main" timeZoneBias="-330">
          <p15:parentCm authorId="6" idx="1"/>
        </p15:threadingInfo>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24CCBF-31CF-4FCA-A5B4-50142834420A}" type="datetimeFigureOut">
              <a:rPr lang="en-US" smtClean="0"/>
              <a:t>8/23/2018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895618-5249-4F12-80E4-2F3A0FD18481}" type="slidenum">
              <a:rPr lang="en-US" smtClean="0"/>
              <a:t>‹#›</a:t>
            </a:fld>
            <a:endParaRPr lang="en-US"/>
          </a:p>
        </p:txBody>
      </p:sp>
    </p:spTree>
    <p:extLst>
      <p:ext uri="{BB962C8B-B14F-4D97-AF65-F5344CB8AC3E}">
        <p14:creationId xmlns:p14="http://schemas.microsoft.com/office/powerpoint/2010/main" val="472110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4B720-C9F6-4BFC-BC5C-B1B8D70204DA}" type="datetimeFigureOut">
              <a:rPr lang="en-US" smtClean="0"/>
              <a:t>8/23/2018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03D02-7E89-4EBF-B123-9C334E1BFEF7}" type="slidenum">
              <a:rPr lang="en-US" smtClean="0"/>
              <a:t>‹#›</a:t>
            </a:fld>
            <a:endParaRPr lang="en-US"/>
          </a:p>
        </p:txBody>
      </p:sp>
    </p:spTree>
    <p:extLst>
      <p:ext uri="{BB962C8B-B14F-4D97-AF65-F5344CB8AC3E}">
        <p14:creationId xmlns:p14="http://schemas.microsoft.com/office/powerpoint/2010/main" val="618904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a:t>
            </a:fld>
            <a:endParaRPr lang="en-US"/>
          </a:p>
        </p:txBody>
      </p:sp>
    </p:spTree>
    <p:extLst>
      <p:ext uri="{BB962C8B-B14F-4D97-AF65-F5344CB8AC3E}">
        <p14:creationId xmlns:p14="http://schemas.microsoft.com/office/powerpoint/2010/main" val="785676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Presenter Note: </a:t>
            </a:r>
            <a:r>
              <a:rPr lang="en-US" dirty="0" smtClean="0"/>
              <a:t>This figure shows the shares of the U.S. population in cities of various size. Overall, about 94 percent of the population lives in urban areas, with 84 percent in 366 metropolitan areas and 10 percent in 576 </a:t>
            </a:r>
            <a:r>
              <a:rPr lang="en-US" dirty="0" err="1" smtClean="0"/>
              <a:t>micropolitan</a:t>
            </a:r>
            <a:r>
              <a:rPr lang="en-US" dirty="0" smtClean="0"/>
              <a:t> areas. Roughly one-quarter of the population lives in the largest metropolitan areas, defined as metropolitan areas with at least 5 million residents, leaving 30 percent in medium metropolitan areas and 30 percent in small metropolitan areas. Together, the two largest metropolitan areas, New York and Los Angeles, have over 10 percent of the U.S. population.</a:t>
            </a:r>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10</a:t>
            </a:fld>
            <a:endParaRPr lang="en-US"/>
          </a:p>
        </p:txBody>
      </p:sp>
    </p:spTree>
    <p:extLst>
      <p:ext uri="{BB962C8B-B14F-4D97-AF65-F5344CB8AC3E}">
        <p14:creationId xmlns:p14="http://schemas.microsoft.com/office/powerpoint/2010/main" val="26787068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b="1" dirty="0" smtClean="0"/>
              <a:t>Presenter Note:</a:t>
            </a:r>
            <a:r>
              <a:rPr lang="en-US" baseline="0" dirty="0" smtClean="0"/>
              <a:t> </a:t>
            </a:r>
            <a:r>
              <a:rPr lang="en-IN" sz="1600" dirty="0" smtClean="0"/>
              <a:t>Much of the empirical work in urban economics is based on census data, and a clear understanding of these definitions is important.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This book uses three terms to refer to spatial concentrations of economic activity: urban area, metropolitan area, and city. These three terms, used interchangeably, refer to the economic city (an area with a relatively high population density that contains a set of closely related activities), not the political city. When referring to a political city, we use the term municipality.</a:t>
            </a:r>
          </a:p>
        </p:txBody>
      </p:sp>
      <p:sp>
        <p:nvSpPr>
          <p:cNvPr id="4" name="Slide Number Placeholder 3"/>
          <p:cNvSpPr>
            <a:spLocks noGrp="1"/>
          </p:cNvSpPr>
          <p:nvPr>
            <p:ph type="sldNum" sz="quarter" idx="10"/>
          </p:nvPr>
        </p:nvSpPr>
        <p:spPr/>
        <p:txBody>
          <a:bodyPr/>
          <a:lstStyle/>
          <a:p>
            <a:fld id="{5D003D02-7E89-4EBF-B123-9C334E1BFEF7}" type="slidenum">
              <a:rPr lang="en-US" smtClean="0"/>
              <a:t>11</a:t>
            </a:fld>
            <a:endParaRPr lang="en-US"/>
          </a:p>
        </p:txBody>
      </p:sp>
    </p:spTree>
    <p:extLst>
      <p:ext uri="{BB962C8B-B14F-4D97-AF65-F5344CB8AC3E}">
        <p14:creationId xmlns:p14="http://schemas.microsoft.com/office/powerpoint/2010/main" val="31210901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b="1" dirty="0" smtClean="0"/>
              <a:t>Presenter Note:</a:t>
            </a:r>
            <a:r>
              <a:rPr lang="en-US" baseline="0" dirty="0" smtClean="0"/>
              <a:t> </a:t>
            </a:r>
            <a:r>
              <a:rPr lang="en-IN" sz="1600" dirty="0" smtClean="0"/>
              <a:t>Much of the empirical work in urban economics is based on census data, and a clear understanding of these definitions is important.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This book uses three terms to refer to spatial concentrations of economic activity: urban area, metropolitan area, and city. These three terms, used interchangeably, refer to the economic city (an area with a relatively high population density that contains a set of closely related activities), not the political city. When referring to a political city, we use the term municipality.</a:t>
            </a:r>
          </a:p>
        </p:txBody>
      </p:sp>
      <p:sp>
        <p:nvSpPr>
          <p:cNvPr id="4" name="Slide Number Placeholder 3"/>
          <p:cNvSpPr>
            <a:spLocks noGrp="1"/>
          </p:cNvSpPr>
          <p:nvPr>
            <p:ph type="sldNum" sz="quarter" idx="10"/>
          </p:nvPr>
        </p:nvSpPr>
        <p:spPr/>
        <p:txBody>
          <a:bodyPr/>
          <a:lstStyle/>
          <a:p>
            <a:fld id="{5D003D02-7E89-4EBF-B123-9C334E1BFEF7}" type="slidenum">
              <a:rPr lang="en-US" smtClean="0"/>
              <a:t>12</a:t>
            </a:fld>
            <a:endParaRPr lang="en-US"/>
          </a:p>
        </p:txBody>
      </p:sp>
    </p:spTree>
    <p:extLst>
      <p:ext uri="{BB962C8B-B14F-4D97-AF65-F5344CB8AC3E}">
        <p14:creationId xmlns:p14="http://schemas.microsoft.com/office/powerpoint/2010/main" val="31210901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Presenter Note: </a:t>
            </a:r>
            <a:r>
              <a:rPr lang="en-US" dirty="0" smtClean="0"/>
              <a:t>This</a:t>
            </a:r>
            <a:r>
              <a:rPr lang="en-US" baseline="0" dirty="0" smtClean="0"/>
              <a:t> figure </a:t>
            </a:r>
            <a:r>
              <a:rPr lang="en-US" dirty="0" smtClean="0"/>
              <a:t>shows the percentage of people living in urban areas in the United States from 1790 to 2010. Over this period, the percentage of the population living in urban areas increased from 5 percent to 81 percent, a remarkable transformation that also occurred in other parts of the world. Urbanization was stagnant later in the 1970s, a decade that included a deep recession in 1973–1975.</a:t>
            </a:r>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13</a:t>
            </a:fld>
            <a:endParaRPr lang="en-US"/>
          </a:p>
        </p:txBody>
      </p:sp>
    </p:spTree>
    <p:extLst>
      <p:ext uri="{BB962C8B-B14F-4D97-AF65-F5344CB8AC3E}">
        <p14:creationId xmlns:p14="http://schemas.microsoft.com/office/powerpoint/2010/main" val="14986778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Presenter Note:</a:t>
            </a:r>
            <a:r>
              <a:rPr lang="en-US" b="1" baseline="0" dirty="0" smtClean="0"/>
              <a:t> </a:t>
            </a:r>
            <a:r>
              <a:rPr lang="en-US" dirty="0" smtClean="0"/>
              <a:t>This figure shows the time trends in urbanization </a:t>
            </a:r>
            <a:r>
              <a:rPr lang="en-IN" sz="1200" kern="1200" dirty="0" smtClean="0">
                <a:solidFill>
                  <a:schemeClr val="tx1"/>
                </a:solidFill>
                <a:latin typeface="+mn-lt"/>
                <a:ea typeface="+mn-ea"/>
                <a:cs typeface="+mn-cs"/>
              </a:rPr>
              <a:t>as a percentage of population </a:t>
            </a:r>
            <a:r>
              <a:rPr lang="en-US" dirty="0" smtClean="0"/>
              <a:t>for six major areas in the world. The historical data goes back to 1950 and the projections go to 2050. The proportions are currently less than half in Africa (40 percent) and Asia (47.5 percent), but that is expected to change by 2035 in Africa and 2018 in Asia. In the other areas, the urban percentage ranges from 70.8 percent in Oceania to 81.5 percent in Northern America.</a:t>
            </a:r>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14</a:t>
            </a:fld>
            <a:endParaRPr lang="en-US"/>
          </a:p>
        </p:txBody>
      </p:sp>
    </p:spTree>
    <p:extLst>
      <p:ext uri="{BB962C8B-B14F-4D97-AF65-F5344CB8AC3E}">
        <p14:creationId xmlns:p14="http://schemas.microsoft.com/office/powerpoint/2010/main" val="7010853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16</a:t>
            </a:fld>
            <a:endParaRPr lang="en-US"/>
          </a:p>
        </p:txBody>
      </p:sp>
    </p:spTree>
    <p:extLst>
      <p:ext uri="{BB962C8B-B14F-4D97-AF65-F5344CB8AC3E}">
        <p14:creationId xmlns:p14="http://schemas.microsoft.com/office/powerpoint/2010/main" val="9139224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17</a:t>
            </a:fld>
            <a:endParaRPr lang="en-US"/>
          </a:p>
        </p:txBody>
      </p:sp>
    </p:spTree>
    <p:extLst>
      <p:ext uri="{BB962C8B-B14F-4D97-AF65-F5344CB8AC3E}">
        <p14:creationId xmlns:p14="http://schemas.microsoft.com/office/powerpoint/2010/main" val="10605990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19</a:t>
            </a:fld>
            <a:endParaRPr lang="en-US"/>
          </a:p>
        </p:txBody>
      </p:sp>
    </p:spTree>
    <p:extLst>
      <p:ext uri="{BB962C8B-B14F-4D97-AF65-F5344CB8AC3E}">
        <p14:creationId xmlns:p14="http://schemas.microsoft.com/office/powerpoint/2010/main" val="3503126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2</a:t>
            </a:fld>
            <a:endParaRPr lang="en-US"/>
          </a:p>
        </p:txBody>
      </p:sp>
    </p:spTree>
    <p:extLst>
      <p:ext uri="{BB962C8B-B14F-4D97-AF65-F5344CB8AC3E}">
        <p14:creationId xmlns:p14="http://schemas.microsoft.com/office/powerpoint/2010/main" val="4081923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b="1" i="0" u="none" strike="noStrike" kern="1200" baseline="0" dirty="0" smtClean="0">
                <a:solidFill>
                  <a:schemeClr val="tx1"/>
                </a:solidFill>
                <a:latin typeface="+mn-lt"/>
                <a:ea typeface="+mn-ea"/>
                <a:cs typeface="+mn-cs"/>
              </a:rPr>
              <a:t>Presenter Note:</a:t>
            </a:r>
            <a:r>
              <a:rPr lang="en-IN" sz="1200" b="0" i="0" u="none" strike="noStrike" kern="1200" baseline="0" dirty="0" smtClean="0">
                <a:solidFill>
                  <a:schemeClr val="tx1"/>
                </a:solidFill>
                <a:latin typeface="+mn-lt"/>
                <a:ea typeface="+mn-ea"/>
                <a:cs typeface="+mn-cs"/>
              </a:rPr>
              <a:t> Urban economics is defined as the intersection of geography and economics. Economics explores the choices people make when resources are limited, while geography studies how various activities are arranged across space. Urban economics can be divided into four related areas, providing an organizational framework for this book.</a:t>
            </a:r>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3</a:t>
            </a:fld>
            <a:endParaRPr lang="en-US"/>
          </a:p>
        </p:txBody>
      </p:sp>
    </p:spTree>
    <p:extLst>
      <p:ext uri="{BB962C8B-B14F-4D97-AF65-F5344CB8AC3E}">
        <p14:creationId xmlns:p14="http://schemas.microsoft.com/office/powerpoint/2010/main" val="2646143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4</a:t>
            </a:fld>
            <a:endParaRPr lang="en-US"/>
          </a:p>
        </p:txBody>
      </p:sp>
    </p:spTree>
    <p:extLst>
      <p:ext uri="{BB962C8B-B14F-4D97-AF65-F5344CB8AC3E}">
        <p14:creationId xmlns:p14="http://schemas.microsoft.com/office/powerpoint/2010/main" val="382576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5</a:t>
            </a:fld>
            <a:endParaRPr lang="en-US"/>
          </a:p>
        </p:txBody>
      </p:sp>
    </p:spTree>
    <p:extLst>
      <p:ext uri="{BB962C8B-B14F-4D97-AF65-F5344CB8AC3E}">
        <p14:creationId xmlns:p14="http://schemas.microsoft.com/office/powerpoint/2010/main" val="1732293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6</a:t>
            </a:fld>
            <a:endParaRPr lang="en-US"/>
          </a:p>
        </p:txBody>
      </p:sp>
    </p:spTree>
    <p:extLst>
      <p:ext uri="{BB962C8B-B14F-4D97-AF65-F5344CB8AC3E}">
        <p14:creationId xmlns:p14="http://schemas.microsoft.com/office/powerpoint/2010/main" val="14760298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7</a:t>
            </a:fld>
            <a:endParaRPr lang="en-US"/>
          </a:p>
        </p:txBody>
      </p:sp>
    </p:spTree>
    <p:extLst>
      <p:ext uri="{BB962C8B-B14F-4D97-AF65-F5344CB8AC3E}">
        <p14:creationId xmlns:p14="http://schemas.microsoft.com/office/powerpoint/2010/main" val="1836934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b="1" dirty="0" smtClean="0"/>
              <a:t>Presenter Note:</a:t>
            </a:r>
            <a:r>
              <a:rPr lang="en-US" baseline="0" dirty="0" smtClean="0"/>
              <a:t> </a:t>
            </a:r>
            <a:r>
              <a:rPr lang="en-IN" sz="1600" dirty="0" smtClean="0"/>
              <a:t>Much of the empirical work in urban economics is based on census data, and a clear understanding of these definitions is important.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This book uses three terms to refer to spatial concentrations of economic activity: urban area, metropolitan area, and city. These three terms, used interchangeably, refer to the economic city (an area with a relatively high population density that contains a set of closely related activities), not the political city. When referring to a political city, we use the term municipality.</a:t>
            </a:r>
          </a:p>
        </p:txBody>
      </p:sp>
      <p:sp>
        <p:nvSpPr>
          <p:cNvPr id="4" name="Slide Number Placeholder 3"/>
          <p:cNvSpPr>
            <a:spLocks noGrp="1"/>
          </p:cNvSpPr>
          <p:nvPr>
            <p:ph type="sldNum" sz="quarter" idx="10"/>
          </p:nvPr>
        </p:nvSpPr>
        <p:spPr/>
        <p:txBody>
          <a:bodyPr/>
          <a:lstStyle/>
          <a:p>
            <a:fld id="{5D003D02-7E89-4EBF-B123-9C334E1BFEF7}" type="slidenum">
              <a:rPr lang="en-US" smtClean="0"/>
              <a:t>8</a:t>
            </a:fld>
            <a:endParaRPr lang="en-US"/>
          </a:p>
        </p:txBody>
      </p:sp>
    </p:spTree>
    <p:extLst>
      <p:ext uri="{BB962C8B-B14F-4D97-AF65-F5344CB8AC3E}">
        <p14:creationId xmlns:p14="http://schemas.microsoft.com/office/powerpoint/2010/main" val="31210901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b="1" dirty="0" smtClean="0"/>
              <a:t>Presenter Note:</a:t>
            </a:r>
            <a:r>
              <a:rPr lang="en-US" baseline="0" dirty="0" smtClean="0"/>
              <a:t> </a:t>
            </a:r>
            <a:r>
              <a:rPr lang="en-IN" sz="1600" dirty="0" smtClean="0"/>
              <a:t>Much of the empirical work in urban economics is based on census data, and a clear understanding of these definitions is important.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This book uses three terms to refer to spatial concentrations of economic activity: urban area, metropolitan area, and city. These three terms, used interchangeably, refer to the economic city (an area with a relatively high population density that contains a set of closely related activities), not the political city. When referring to a political city, we use the term municipality.</a:t>
            </a:r>
          </a:p>
        </p:txBody>
      </p:sp>
      <p:sp>
        <p:nvSpPr>
          <p:cNvPr id="4" name="Slide Number Placeholder 3"/>
          <p:cNvSpPr>
            <a:spLocks noGrp="1"/>
          </p:cNvSpPr>
          <p:nvPr>
            <p:ph type="sldNum" sz="quarter" idx="10"/>
          </p:nvPr>
        </p:nvSpPr>
        <p:spPr/>
        <p:txBody>
          <a:bodyPr/>
          <a:lstStyle/>
          <a:p>
            <a:fld id="{5D003D02-7E89-4EBF-B123-9C334E1BFEF7}" type="slidenum">
              <a:rPr lang="en-US" smtClean="0"/>
              <a:t>9</a:t>
            </a:fld>
            <a:endParaRPr lang="en-US"/>
          </a:p>
        </p:txBody>
      </p:sp>
    </p:spTree>
    <p:extLst>
      <p:ext uri="{BB962C8B-B14F-4D97-AF65-F5344CB8AC3E}">
        <p14:creationId xmlns:p14="http://schemas.microsoft.com/office/powerpoint/2010/main" val="3121090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1156028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hite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106916897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40761728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7"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4235527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ite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2229479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3695569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990600"/>
            <a:ext cx="8229600" cy="55626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6" hasCustomPrompt="1"/>
          </p:nvPr>
        </p:nvSpPr>
        <p:spPr>
          <a:xfrm>
            <a:off x="3886200" y="655320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3801041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extLst>
    <p:ext uri="{DCECCB84-F9BA-43D5-87BE-67443E8EF086}">
      <p15:sldGuideLst xmlns="" xmlns:p15="http://schemas.microsoft.com/office/powerpoint/2012/main">
        <p15:guide id="1" pos="144" userDrawn="1">
          <p15:clr>
            <a:srgbClr val="FBAE40"/>
          </p15:clr>
        </p15:guide>
        <p15:guide id="2" pos="288" userDrawn="1">
          <p15:clr>
            <a:srgbClr val="FBAE40"/>
          </p15:clr>
        </p15:guide>
        <p15:guide id="3" orient="horz" pos="1104" userDrawn="1">
          <p15:clr>
            <a:srgbClr val="FBAE40"/>
          </p15:clr>
        </p15:guide>
        <p15:guide id="4" pos="5568" userDrawn="1">
          <p15:clr>
            <a:srgbClr val="FBAE40"/>
          </p15:clr>
        </p15:guide>
        <p15:guide id="5" orient="horz" pos="3792"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smtClean="0"/>
              <a:t>Click to edit Master title style</a:t>
            </a:r>
            <a:endParaRPr lang="en-US" dirty="0"/>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Photo Credit"/>
          <p:cNvSpPr>
            <a:spLocks noGrp="1"/>
          </p:cNvSpPr>
          <p:nvPr>
            <p:ph type="body" sz="quarter" idx="16"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256202352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sz="half" idx="1"/>
          </p:nvPr>
        </p:nvSpPr>
        <p:spPr>
          <a:xfrm>
            <a:off x="457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2"/>
          <p:cNvSpPr>
            <a:spLocks noGrp="1"/>
          </p:cNvSpPr>
          <p:nvPr>
            <p:ph sz="half" idx="2"/>
          </p:nvPr>
        </p:nvSpPr>
        <p:spPr>
          <a:xfrm>
            <a:off x="4648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2118797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2"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874073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Jump Link"/>
          <p:cNvSpPr>
            <a:spLocks noGrp="1"/>
          </p:cNvSpPr>
          <p:nvPr>
            <p:ph type="body" sz="quarter" idx="16" hasCustomPrompt="1"/>
          </p:nvPr>
        </p:nvSpPr>
        <p:spPr>
          <a:xfrm>
            <a:off x="3817620" y="59960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1587377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9"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348068660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544512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8"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29750495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o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232727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1491004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p:cNvSpPr>
            <a:spLocks noGrp="1"/>
          </p:cNvSpPr>
          <p:nvPr>
            <p:ph type="body" sz="quarter" idx="16" hasCustomPrompt="1"/>
          </p:nvPr>
        </p:nvSpPr>
        <p:spPr>
          <a:xfrm>
            <a:off x="3886200" y="508165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1326611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6" name="Media Placeholder 1"/>
          <p:cNvSpPr>
            <a:spLocks noGrp="1"/>
          </p:cNvSpPr>
          <p:nvPr>
            <p:ph type="media" sz="quarter" idx="11"/>
          </p:nvPr>
        </p:nvSpPr>
        <p:spPr>
          <a:xfrm>
            <a:off x="0" y="1066799"/>
            <a:ext cx="9144000" cy="5315957"/>
          </a:xfrm>
          <a:prstGeom prst="rect">
            <a:avLst/>
          </a:prstGeom>
        </p:spPr>
        <p:txBody>
          <a:bodyPr/>
          <a:lstStyle/>
          <a:p>
            <a:endParaRPr lang="en-US"/>
          </a:p>
        </p:txBody>
      </p:sp>
      <p:sp>
        <p:nvSpPr>
          <p:cNvPr id="5" name="Video Credit"/>
          <p:cNvSpPr>
            <a:spLocks noGrp="1"/>
          </p:cNvSpPr>
          <p:nvPr>
            <p:ph type="body" sz="quarter" idx="12"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Video Credit Here</a:t>
            </a:r>
            <a:endParaRPr lang="en-US" dirty="0"/>
          </a:p>
        </p:txBody>
      </p:sp>
    </p:spTree>
    <p:extLst>
      <p:ext uri="{BB962C8B-B14F-4D97-AF65-F5344CB8AC3E}">
        <p14:creationId xmlns:p14="http://schemas.microsoft.com/office/powerpoint/2010/main" val="1987417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990600"/>
            <a:ext cx="8229600" cy="55626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6" hasCustomPrompt="1"/>
          </p:nvPr>
        </p:nvSpPr>
        <p:spPr>
          <a:xfrm>
            <a:off x="3886200" y="655320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862655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ed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smtClean="0"/>
              <a:t>Click to edit Master title style</a:t>
            </a:r>
            <a:endParaRPr lang="en-US" dirty="0"/>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Photo Credit"/>
          <p:cNvSpPr>
            <a:spLocks noGrp="1"/>
          </p:cNvSpPr>
          <p:nvPr>
            <p:ph type="body" sz="quarter" idx="16"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96244490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ed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sz="half" idx="1"/>
          </p:nvPr>
        </p:nvSpPr>
        <p:spPr>
          <a:xfrm>
            <a:off x="457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2"/>
          <p:cNvSpPr>
            <a:spLocks noGrp="1"/>
          </p:cNvSpPr>
          <p:nvPr>
            <p:ph sz="half" idx="2"/>
          </p:nvPr>
        </p:nvSpPr>
        <p:spPr>
          <a:xfrm>
            <a:off x="4648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0"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19401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Red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2"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750556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Red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Jump Link"/>
          <p:cNvSpPr>
            <a:spLocks noGrp="1"/>
          </p:cNvSpPr>
          <p:nvPr>
            <p:ph type="body" sz="quarter" idx="16" hasCustomPrompt="1"/>
          </p:nvPr>
        </p:nvSpPr>
        <p:spPr>
          <a:xfrm>
            <a:off x="3817620" y="59960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207924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ed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544512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8"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4853900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dTagline-Gray BG, Title-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smtClean="0"/>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33368280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ed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232727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916435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ed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p:cNvSpPr>
            <a:spLocks noGrp="1"/>
          </p:cNvSpPr>
          <p:nvPr>
            <p:ph type="body" sz="quarter" idx="16" hasCustomPrompt="1"/>
          </p:nvPr>
        </p:nvSpPr>
        <p:spPr>
          <a:xfrm>
            <a:off x="3886200" y="508165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579501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Red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6" name="Media Placeholder 5"/>
          <p:cNvSpPr>
            <a:spLocks noGrp="1"/>
          </p:cNvSpPr>
          <p:nvPr>
            <p:ph type="media" sz="quarter" idx="11"/>
          </p:nvPr>
        </p:nvSpPr>
        <p:spPr>
          <a:xfrm>
            <a:off x="0" y="1066799"/>
            <a:ext cx="9144000" cy="5315957"/>
          </a:xfrm>
          <a:prstGeom prst="rect">
            <a:avLst/>
          </a:prstGeom>
        </p:spPr>
        <p:txBody>
          <a:bodyPr/>
          <a:lstStyle/>
          <a:p>
            <a:endParaRPr lang="en-US"/>
          </a:p>
        </p:txBody>
      </p:sp>
      <p:sp>
        <p:nvSpPr>
          <p:cNvPr id="5" name="Video Credit"/>
          <p:cNvSpPr>
            <a:spLocks noGrp="1"/>
          </p:cNvSpPr>
          <p:nvPr>
            <p:ph type="body" sz="quarter" idx="12"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Video Credit Here</a:t>
            </a:r>
          </a:p>
        </p:txBody>
      </p:sp>
    </p:spTree>
    <p:extLst>
      <p:ext uri="{BB962C8B-B14F-4D97-AF65-F5344CB8AC3E}">
        <p14:creationId xmlns:p14="http://schemas.microsoft.com/office/powerpoint/2010/main" val="246929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No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990600"/>
            <a:ext cx="8229600" cy="55626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6" hasCustomPrompt="1"/>
          </p:nvPr>
        </p:nvSpPr>
        <p:spPr>
          <a:xfrm>
            <a:off x="3886200" y="655320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3304069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extLst>
    <p:ext uri="{DCECCB84-F9BA-43D5-87BE-67443E8EF086}">
      <p15:sldGuideLst xmlns="" xmlns:p15="http://schemas.microsoft.com/office/powerpoint/2012/main">
        <p15:guide id="1" pos="144" userDrawn="1">
          <p15:clr>
            <a:srgbClr val="FBAE40"/>
          </p15:clr>
        </p15:guide>
        <p15:guide id="2" pos="288" userDrawn="1">
          <p15:clr>
            <a:srgbClr val="FBAE40"/>
          </p15:clr>
        </p15:guide>
        <p15:guide id="3" orient="horz" pos="1104" userDrawn="1">
          <p15:clr>
            <a:srgbClr val="FBAE40"/>
          </p15:clr>
        </p15:guide>
        <p15:guide id="4" pos="5568" userDrawn="1">
          <p15:clr>
            <a:srgbClr val="FBAE40"/>
          </p15:clr>
        </p15:guide>
        <p15:guide id="5" orient="horz" pos="3792" userDrawn="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4004973280"/>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2384814877"/>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No 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1069168974"/>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No 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407617283"/>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No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4235527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No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7"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2229479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Tagline-Gray BG, Title-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smtClean="0"/>
              <a:t>Click to edit Master title style</a:t>
            </a:r>
            <a:endParaRPr lang="en-US" dirty="0"/>
          </a:p>
        </p:txBody>
      </p:sp>
      <p:sp>
        <p:nvSpPr>
          <p:cNvPr id="6" name="Text Photo Credit3"/>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2833503217"/>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No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3"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3695569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04973280"/>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384814877"/>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SmallRedBar-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69168974"/>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mallRedBar-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7617283"/>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SmallRedBar-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235527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mallRedBar-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229479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mallRedBar-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695569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Blue Slide Title above text">
    <p:spTree>
      <p:nvGrpSpPr>
        <p:cNvPr id="1" name=""/>
        <p:cNvGrpSpPr/>
        <p:nvPr/>
      </p:nvGrpSpPr>
      <p:grpSpPr>
        <a:xfrm>
          <a:off x="0" y="0"/>
          <a:ext cx="0" cy="0"/>
          <a:chOff x="0" y="0"/>
          <a:chExt cx="0" cy="0"/>
        </a:xfrm>
      </p:grpSpPr>
      <p:sp>
        <p:nvSpPr>
          <p:cNvPr id="2" name="Slide Title"/>
          <p:cNvSpPr>
            <a:spLocks noGrp="1"/>
          </p:cNvSpPr>
          <p:nvPr>
            <p:ph type="ctrTitle"/>
          </p:nvPr>
        </p:nvSpPr>
        <p:spPr>
          <a:xfrm>
            <a:off x="1066800" y="1524000"/>
            <a:ext cx="7048500" cy="1470025"/>
          </a:xfrm>
          <a:prstGeom prst="rect">
            <a:avLst/>
          </a:prstGeom>
        </p:spPr>
        <p:txBody>
          <a:bodyPr/>
          <a:lstStyle>
            <a:lvl1pPr algn="l">
              <a:defRPr sz="4400">
                <a:solidFill>
                  <a:schemeClr val="bg1"/>
                </a:solidFill>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066800" y="2971800"/>
            <a:ext cx="6400800" cy="1752600"/>
          </a:xfrm>
          <a:prstGeom prst="rect">
            <a:avLst/>
          </a:prstGeom>
        </p:spPr>
        <p:txBody>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388723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Blue Slide 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722313" y="2643186"/>
            <a:ext cx="7202487" cy="1362075"/>
          </a:xfrm>
          <a:prstGeom prst="rect">
            <a:avLst/>
          </a:prstGeom>
        </p:spPr>
        <p:txBody>
          <a:bodyPr anchor="t"/>
          <a:lstStyle>
            <a:lvl1pPr algn="l">
              <a:defRPr sz="4400" b="1" cap="all">
                <a:solidFill>
                  <a:schemeClr val="bg1"/>
                </a:solidFill>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722313" y="1143000"/>
            <a:ext cx="7202487" cy="1500187"/>
          </a:xfrm>
          <a:prstGeom prst="rect">
            <a:avLst/>
          </a:prstGeo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27053150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d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3859920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Plain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5" name="Jump Link"/>
          <p:cNvSpPr>
            <a:spLocks noGrp="1"/>
          </p:cNvSpPr>
          <p:nvPr>
            <p:ph type="body" sz="quarter" idx="11"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
        <p:nvSpPr>
          <p:cNvPr id="8" name="Text Placeholder 1"/>
          <p:cNvSpPr>
            <a:spLocks noGrp="1"/>
          </p:cNvSpPr>
          <p:nvPr>
            <p:ph type="body" sz="quarter" idx="12"/>
          </p:nvPr>
        </p:nvSpPr>
        <p:spPr>
          <a:xfrm>
            <a:off x="457200" y="1066800"/>
            <a:ext cx="8229600" cy="55626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smtClean="0"/>
              <a:t>Click to edit Master text styles</a:t>
            </a:r>
          </a:p>
        </p:txBody>
      </p:sp>
    </p:spTree>
    <p:extLst>
      <p:ext uri="{BB962C8B-B14F-4D97-AF65-F5344CB8AC3E}">
        <p14:creationId xmlns:p14="http://schemas.microsoft.com/office/powerpoint/2010/main" val="701755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Plain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13" name="Jump link"/>
          <p:cNvSpPr>
            <a:spLocks noGrp="1"/>
          </p:cNvSpPr>
          <p:nvPr>
            <p:ph type="body" sz="quarter" idx="13"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val="39492145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Plain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7" name="Header 3"/>
          <p:cNvSpPr>
            <a:spLocks noGrp="1"/>
          </p:cNvSpPr>
          <p:nvPr>
            <p:ph type="body" sz="quarter" idx="12"/>
          </p:nvPr>
        </p:nvSpPr>
        <p:spPr>
          <a:xfrm>
            <a:off x="457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5" name="Text Placeholder 3"/>
          <p:cNvSpPr>
            <a:spLocks noGrp="1"/>
          </p:cNvSpPr>
          <p:nvPr>
            <p:ph type="body" sz="quarter" idx="16"/>
          </p:nvPr>
        </p:nvSpPr>
        <p:spPr>
          <a:xfrm>
            <a:off x="457200" y="43434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0" name="Header 4"/>
          <p:cNvSpPr>
            <a:spLocks noGrp="1"/>
          </p:cNvSpPr>
          <p:nvPr>
            <p:ph type="body" sz="quarter" idx="13"/>
          </p:nvPr>
        </p:nvSpPr>
        <p:spPr>
          <a:xfrm>
            <a:off x="4648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7" name="Text Placeholder 4"/>
          <p:cNvSpPr>
            <a:spLocks noGrp="1"/>
          </p:cNvSpPr>
          <p:nvPr>
            <p:ph type="body" sz="quarter" idx="17"/>
          </p:nvPr>
        </p:nvSpPr>
        <p:spPr>
          <a:xfrm>
            <a:off x="4648200" y="43434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8" name="Jump Link"/>
          <p:cNvSpPr>
            <a:spLocks noGrp="1"/>
          </p:cNvSpPr>
          <p:nvPr>
            <p:ph type="body" sz="quarter" idx="11"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val="3656260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Red Bar Footer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5" name="Jump Link"/>
          <p:cNvSpPr>
            <a:spLocks noGrp="1"/>
          </p:cNvSpPr>
          <p:nvPr>
            <p:ph type="body" sz="quarter" idx="11"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
        <p:nvSpPr>
          <p:cNvPr id="8" name="Text Placeholder 1"/>
          <p:cNvSpPr>
            <a:spLocks noGrp="1"/>
          </p:cNvSpPr>
          <p:nvPr>
            <p:ph type="body" sz="quarter" idx="12"/>
          </p:nvPr>
        </p:nvSpPr>
        <p:spPr>
          <a:xfrm>
            <a:off x="457200" y="990600"/>
            <a:ext cx="8229600" cy="54102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smtClean="0"/>
              <a:t>Click to edit Master text styles</a:t>
            </a:r>
          </a:p>
        </p:txBody>
      </p:sp>
    </p:spTree>
    <p:extLst>
      <p:ext uri="{BB962C8B-B14F-4D97-AF65-F5344CB8AC3E}">
        <p14:creationId xmlns:p14="http://schemas.microsoft.com/office/powerpoint/2010/main" val="2678369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Red Bar Footer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13" name="Jump link"/>
          <p:cNvSpPr>
            <a:spLocks noGrp="1"/>
          </p:cNvSpPr>
          <p:nvPr>
            <p:ph type="body" sz="quarter" idx="13"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val="10997478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Red Bar Footer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7" name="Header 3"/>
          <p:cNvSpPr>
            <a:spLocks noGrp="1"/>
          </p:cNvSpPr>
          <p:nvPr>
            <p:ph type="body" sz="quarter" idx="12"/>
          </p:nvPr>
        </p:nvSpPr>
        <p:spPr>
          <a:xfrm>
            <a:off x="457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5" name="Text Placeholder 3"/>
          <p:cNvSpPr>
            <a:spLocks noGrp="1"/>
          </p:cNvSpPr>
          <p:nvPr>
            <p:ph type="body" sz="quarter" idx="16"/>
          </p:nvPr>
        </p:nvSpPr>
        <p:spPr>
          <a:xfrm>
            <a:off x="457200" y="42672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0" name="Header 4"/>
          <p:cNvSpPr>
            <a:spLocks noGrp="1"/>
          </p:cNvSpPr>
          <p:nvPr>
            <p:ph type="body" sz="quarter" idx="13"/>
          </p:nvPr>
        </p:nvSpPr>
        <p:spPr>
          <a:xfrm>
            <a:off x="4648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7" name="Text Placeholder 4"/>
          <p:cNvSpPr>
            <a:spLocks noGrp="1"/>
          </p:cNvSpPr>
          <p:nvPr>
            <p:ph type="body" sz="quarter" idx="17"/>
          </p:nvPr>
        </p:nvSpPr>
        <p:spPr>
          <a:xfrm>
            <a:off x="4648200" y="42672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8" name="Jump Link"/>
          <p:cNvSpPr>
            <a:spLocks noGrp="1"/>
          </p:cNvSpPr>
          <p:nvPr>
            <p:ph type="body" sz="quarter" idx="11"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val="31123782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d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10755641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d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33074104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05600"/>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400497328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05600"/>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23848148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3.gif"/><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10" Type="http://schemas.openxmlformats.org/officeDocument/2006/relationships/theme" Target="../theme/theme3.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theme" Target="../theme/theme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6.xml"/><Relationship Id="rId7" Type="http://schemas.openxmlformats.org/officeDocument/2006/relationships/slideLayout" Target="../slideLayouts/slideLayout40.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3.xml"/><Relationship Id="rId7" Type="http://schemas.openxmlformats.org/officeDocument/2006/relationships/slideLayout" Target="../slideLayouts/slideLayout47.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5" Type="http://schemas.openxmlformats.org/officeDocument/2006/relationships/slideLayout" Target="../slideLayouts/slideLayout45.xml"/><Relationship Id="rId4" Type="http://schemas.openxmlformats.org/officeDocument/2006/relationships/slideLayout" Target="../slideLayouts/slideLayout44.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49.xml"/><Relationship Id="rId1" Type="http://schemas.openxmlformats.org/officeDocument/2006/relationships/slideLayout" Target="../slideLayouts/slideLayout48.xml"/><Relationship Id="rId4" Type="http://schemas.openxmlformats.org/officeDocument/2006/relationships/image" Target="../media/image4.png"/></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52.xml"/><Relationship Id="rId2" Type="http://schemas.openxmlformats.org/officeDocument/2006/relationships/slideLayout" Target="../slideLayouts/slideLayout51.xml"/><Relationship Id="rId1" Type="http://schemas.openxmlformats.org/officeDocument/2006/relationships/slideLayout" Target="../slideLayouts/slideLayout50.xml"/><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55.xml"/><Relationship Id="rId2" Type="http://schemas.openxmlformats.org/officeDocument/2006/relationships/slideLayout" Target="../slideLayouts/slideLayout54.xml"/><Relationship Id="rId1" Type="http://schemas.openxmlformats.org/officeDocument/2006/relationships/slideLayout" Target="../slideLayouts/slideLayout53.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sp>
        <p:nvSpPr>
          <p:cNvPr id="13" name="Red Bar"/>
          <p:cNvSpPr/>
          <p:nvPr userDrawn="1"/>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pic>
        <p:nvPicPr>
          <p:cNvPr id="12" name="MH Tagline" descr="Tagline: Because learning changes everything.™"/>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53481" y="6351925"/>
            <a:ext cx="3223119" cy="272375"/>
          </a:xfrm>
          <a:prstGeom prst="rect">
            <a:avLst/>
          </a:prstGeom>
        </p:spPr>
      </p:pic>
    </p:spTree>
    <p:extLst>
      <p:ext uri="{BB962C8B-B14F-4D97-AF65-F5344CB8AC3E}">
        <p14:creationId xmlns:p14="http://schemas.microsoft.com/office/powerpoint/2010/main" val="1066235593"/>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33" r:id="rId5"/>
    <p:sldLayoutId id="2147483734" r:id="rId6"/>
    <p:sldLayoutId id="2147483914" r:id="rId7"/>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marR="0" indent="0" algn="r" defTabSz="914400" rtl="0" eaLnBrk="1" fontAlgn="auto" latinLnBrk="0" hangingPunct="1">
        <a:lnSpc>
          <a:spcPct val="100000"/>
        </a:lnSpc>
        <a:spcBef>
          <a:spcPts val="0"/>
        </a:spcBef>
        <a:spcAft>
          <a:spcPts val="0"/>
        </a:spcAft>
        <a:buClrTx/>
        <a:buSzTx/>
        <a:buFontTx/>
        <a:buNone/>
        <a:tabLst/>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pic>
        <p:nvPicPr>
          <p:cNvPr id="2" name="MH Tagline" descr="Tag line: Because learning changes everythi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6257775"/>
            <a:ext cx="3371850" cy="476250"/>
          </a:xfrm>
          <a:prstGeom prst="rect">
            <a:avLst/>
          </a:prstGeom>
        </p:spPr>
      </p:pic>
    </p:spTree>
    <p:extLst>
      <p:ext uri="{BB962C8B-B14F-4D97-AF65-F5344CB8AC3E}">
        <p14:creationId xmlns:p14="http://schemas.microsoft.com/office/powerpoint/2010/main" val="1460950632"/>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rgbClr val="6A6A6A"/>
                </a:solidFill>
                <a:effectLst/>
                <a:latin typeface="+mn-lt"/>
                <a:ea typeface="+mn-ea"/>
                <a:cs typeface="+mn-cs"/>
              </a:rPr>
              <a:t>©McGraw-Hill Education.</a:t>
            </a:r>
            <a:endParaRPr lang="en-US" sz="3200" kern="1200" dirty="0">
              <a:solidFill>
                <a:srgbClr val="6A6A6A"/>
              </a:solidFill>
              <a:effectLst/>
              <a:latin typeface="+mn-lt"/>
              <a:ea typeface="+mn-ea"/>
              <a:cs typeface="+mn-cs"/>
            </a:endParaRPr>
          </a:p>
        </p:txBody>
      </p:sp>
    </p:spTree>
    <p:extLst>
      <p:ext uri="{BB962C8B-B14F-4D97-AF65-F5344CB8AC3E}">
        <p14:creationId xmlns:p14="http://schemas.microsoft.com/office/powerpoint/2010/main" val="1192571768"/>
      </p:ext>
    </p:extLst>
  </p:cSld>
  <p:clrMap bg1="lt1" tx1="dk1" bg2="lt2" tx2="dk2" accent1="accent1" accent2="accent2" accent3="accent3" accent4="accent4" accent5="accent5" accent6="accent6" hlink="hlink" folHlink="folHlink"/>
  <p:sldLayoutIdLst>
    <p:sldLayoutId id="2147483751" r:id="rId1"/>
    <p:sldLayoutId id="2147483896" r:id="rId2"/>
    <p:sldLayoutId id="2147483753" r:id="rId3"/>
    <p:sldLayoutId id="2147483908" r:id="rId4"/>
    <p:sldLayoutId id="2147483950" r:id="rId5"/>
    <p:sldLayoutId id="2147483757" r:id="rId6"/>
    <p:sldLayoutId id="2147483877" r:id="rId7"/>
    <p:sldLayoutId id="2147483761" r:id="rId8"/>
    <p:sldLayoutId id="2147483800" r:id="rId9"/>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0" name="Copyright" descr="©McGraw-Hill Education&#10;"/>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chemeClr val="bg1"/>
                </a:solidFill>
                <a:effectLst/>
                <a:latin typeface="+mn-lt"/>
                <a:ea typeface="+mn-ea"/>
                <a:cs typeface="+mn-cs"/>
              </a:rPr>
              <a:t>©McGraw-Hill Education.</a:t>
            </a:r>
            <a:endParaRPr lang="en-US" sz="3200" kern="1200" dirty="0">
              <a:solidFill>
                <a:schemeClr val="bg1"/>
              </a:solidFill>
              <a:effectLst/>
              <a:latin typeface="+mn-lt"/>
              <a:ea typeface="+mn-ea"/>
              <a:cs typeface="+mn-cs"/>
            </a:endParaRPr>
          </a:p>
        </p:txBody>
      </p:sp>
    </p:spTree>
    <p:extLst>
      <p:ext uri="{BB962C8B-B14F-4D97-AF65-F5344CB8AC3E}">
        <p14:creationId xmlns:p14="http://schemas.microsoft.com/office/powerpoint/2010/main" val="1283304046"/>
      </p:ext>
    </p:extLst>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4"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Copyright" descr="©McGraw-Hill Education&#10;"/>
          <p:cNvSpPr txBox="1"/>
          <p:nvPr userDrawn="1"/>
        </p:nvSpPr>
        <p:spPr>
          <a:xfrm>
            <a:off x="0" y="6642556"/>
            <a:ext cx="1295400" cy="215444"/>
          </a:xfrm>
          <a:prstGeom prst="rect">
            <a:avLst/>
          </a:prstGeom>
          <a:noFill/>
        </p:spPr>
        <p:txBody>
          <a:bodyPr wrap="square" rtlCol="0">
            <a:spAutoFit/>
          </a:bodyPr>
          <a:lstStyle/>
          <a:p>
            <a:r>
              <a:rPr lang="en-US" sz="800" dirty="0" smtClean="0">
                <a:solidFill>
                  <a:srgbClr val="6A6A6A"/>
                </a:solidFill>
              </a:rPr>
              <a:t>©McGraw-Hill Education</a:t>
            </a:r>
          </a:p>
        </p:txBody>
      </p:sp>
    </p:spTree>
    <p:extLst>
      <p:ext uri="{BB962C8B-B14F-4D97-AF65-F5344CB8AC3E}">
        <p14:creationId xmlns:p14="http://schemas.microsoft.com/office/powerpoint/2010/main" val="85764253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Lst>
  <p:timing>
    <p:tnLst>
      <p:par>
        <p:cTn id="1" dur="indefinite" restart="never" nodeType="tmRoot"/>
      </p:par>
    </p:tnLst>
  </p:timing>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629400"/>
            <a:ext cx="9144000" cy="2286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5" name="Copyright" descr="©McGraw-Hill Education."/>
          <p:cNvSpPr txBox="1"/>
          <p:nvPr userDrawn="1"/>
        </p:nvSpPr>
        <p:spPr>
          <a:xfrm>
            <a:off x="0" y="6629400"/>
            <a:ext cx="1828800" cy="215444"/>
          </a:xfrm>
          <a:prstGeom prst="rect">
            <a:avLst/>
          </a:prstGeom>
          <a:noFill/>
        </p:spPr>
        <p:txBody>
          <a:bodyPr wrap="square" rtlCol="0">
            <a:spAutoFit/>
          </a:bodyPr>
          <a:lstStyle/>
          <a:p>
            <a:r>
              <a:rPr lang="en-US" sz="800" dirty="0" smtClean="0">
                <a:solidFill>
                  <a:schemeClr val="bg1"/>
                </a:solidFill>
              </a:rPr>
              <a:t>©McGraw-Hill </a:t>
            </a:r>
            <a:r>
              <a:rPr lang="en-US" sz="800" dirty="0" err="1" smtClean="0">
                <a:solidFill>
                  <a:schemeClr val="bg1"/>
                </a:solidFill>
              </a:rPr>
              <a:t>EducationCopy</a:t>
            </a:r>
            <a:endParaRPr lang="en-US" sz="800" dirty="0" smtClean="0">
              <a:solidFill>
                <a:schemeClr val="bg1"/>
              </a:solidFill>
            </a:endParaRPr>
          </a:p>
        </p:txBody>
      </p:sp>
    </p:spTree>
    <p:extLst>
      <p:ext uri="{BB962C8B-B14F-4D97-AF65-F5344CB8AC3E}">
        <p14:creationId xmlns:p14="http://schemas.microsoft.com/office/powerpoint/2010/main" val="520106136"/>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ackground"/>
          <p:cNvSpPr/>
          <p:nvPr userDrawn="1"/>
        </p:nvSpPr>
        <p:spPr>
          <a:xfrm>
            <a:off x="0" y="0"/>
            <a:ext cx="9144000" cy="6858000"/>
          </a:xfrm>
          <a:prstGeom prst="rect">
            <a:avLst/>
          </a:prstGeom>
          <a:solidFill>
            <a:srgbClr val="3070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MH BG Image"/>
          <p:cNvPicPr>
            <a:picLocks noChangeAspect="1"/>
          </p:cNvPicPr>
          <p:nvPr userDrawn="1"/>
        </p:nvPicPr>
        <p:blipFill rotWithShape="1">
          <a:blip r:embed="rId4" cstate="screen">
            <a:alphaModFix amt="25000"/>
            <a:extLst>
              <a:ext uri="{28A0092B-C50C-407E-A947-70E740481C1C}">
                <a14:useLocalDpi xmlns:a14="http://schemas.microsoft.com/office/drawing/2010/main"/>
              </a:ext>
            </a:extLst>
          </a:blip>
          <a:srcRect r="28644" b="27282"/>
          <a:stretch/>
        </p:blipFill>
        <p:spPr>
          <a:xfrm>
            <a:off x="461821" y="1943668"/>
            <a:ext cx="8682180" cy="4914333"/>
          </a:xfrm>
          <a:prstGeom prst="rect">
            <a:avLst/>
          </a:prstGeom>
        </p:spPr>
      </p:pic>
      <p:sp>
        <p:nvSpPr>
          <p:cNvPr id="8" name="Copyright" descr="©McGraw-Hill Education"/>
          <p:cNvSpPr txBox="1"/>
          <p:nvPr userDrawn="1"/>
        </p:nvSpPr>
        <p:spPr>
          <a:xfrm>
            <a:off x="0" y="6629400"/>
            <a:ext cx="1828800" cy="215444"/>
          </a:xfrm>
          <a:prstGeom prst="rect">
            <a:avLst/>
          </a:prstGeom>
          <a:noFill/>
        </p:spPr>
        <p:txBody>
          <a:bodyPr wrap="square" rtlCol="0">
            <a:spAutoFit/>
          </a:bodyPr>
          <a:lstStyle/>
          <a:p>
            <a:r>
              <a:rPr lang="en-US" sz="800" dirty="0" smtClean="0">
                <a:solidFill>
                  <a:schemeClr val="bg1"/>
                </a:solidFill>
              </a:rPr>
              <a:t>©McGraw-Hill Education</a:t>
            </a:r>
          </a:p>
        </p:txBody>
      </p:sp>
    </p:spTree>
    <p:extLst>
      <p:ext uri="{BB962C8B-B14F-4D97-AF65-F5344CB8AC3E}">
        <p14:creationId xmlns:p14="http://schemas.microsoft.com/office/powerpoint/2010/main" val="263611861"/>
      </p:ext>
    </p:extLst>
  </p:cSld>
  <p:clrMap bg1="lt1" tx1="dk1" bg2="lt2" tx2="dk2" accent1="accent1" accent2="accent2" accent3="accent3" accent4="accent4" accent5="accent5" accent6="accent6" hlink="hlink" folHlink="folHlink"/>
  <p:sldLayoutIdLst>
    <p:sldLayoutId id="2147483677" r:id="rId1"/>
    <p:sldLayoutId id="2147483769"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rgbClr val="6A6A6A"/>
                </a:solidFill>
                <a:effectLst/>
                <a:latin typeface="+mn-lt"/>
                <a:ea typeface="+mn-ea"/>
                <a:cs typeface="+mn-cs"/>
              </a:rPr>
              <a:t>©McGraw-Hill Education.</a:t>
            </a:r>
            <a:endParaRPr lang="en-US" sz="3200" kern="1200" dirty="0">
              <a:solidFill>
                <a:srgbClr val="6A6A6A"/>
              </a:solidFill>
              <a:effectLst/>
              <a:latin typeface="+mn-lt"/>
              <a:ea typeface="+mn-ea"/>
              <a:cs typeface="+mn-cs"/>
            </a:endParaRPr>
          </a:p>
        </p:txBody>
      </p:sp>
    </p:spTree>
    <p:extLst>
      <p:ext uri="{BB962C8B-B14F-4D97-AF65-F5344CB8AC3E}">
        <p14:creationId xmlns:p14="http://schemas.microsoft.com/office/powerpoint/2010/main" val="782738187"/>
      </p:ext>
    </p:extLst>
  </p:cSld>
  <p:clrMap bg1="lt1" tx1="dk1" bg2="lt2" tx2="dk2" accent1="accent1" accent2="accent2" accent3="accent3" accent4="accent4" accent5="accent5" accent6="accent6" hlink="hlink" folHlink="folHlink"/>
  <p:sldLayoutIdLst>
    <p:sldLayoutId id="2147483902" r:id="rId1"/>
    <p:sldLayoutId id="2147483906" r:id="rId2"/>
    <p:sldLayoutId id="2147483755" r:id="rId3"/>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chemeClr val="bg1"/>
                </a:solidFill>
                <a:effectLst/>
                <a:latin typeface="+mn-lt"/>
                <a:ea typeface="+mn-ea"/>
                <a:cs typeface="+mn-cs"/>
              </a:rPr>
              <a:t>©McGraw-Hill Education.</a:t>
            </a:r>
            <a:endParaRPr lang="en-US" sz="3200" kern="1200" dirty="0">
              <a:solidFill>
                <a:schemeClr val="bg1"/>
              </a:solidFill>
              <a:effectLst/>
              <a:latin typeface="+mn-lt"/>
              <a:ea typeface="+mn-ea"/>
              <a:cs typeface="+mn-cs"/>
            </a:endParaRPr>
          </a:p>
        </p:txBody>
      </p:sp>
    </p:spTree>
    <p:extLst>
      <p:ext uri="{BB962C8B-B14F-4D97-AF65-F5344CB8AC3E}">
        <p14:creationId xmlns:p14="http://schemas.microsoft.com/office/powerpoint/2010/main" val="2366522392"/>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CHAPTER 1</a:t>
            </a:r>
          </a:p>
        </p:txBody>
      </p:sp>
      <p:sp>
        <p:nvSpPr>
          <p:cNvPr id="3" name="Text Placeholder 2"/>
          <p:cNvSpPr>
            <a:spLocks noGrp="1"/>
          </p:cNvSpPr>
          <p:nvPr>
            <p:ph type="body" sz="quarter" idx="10"/>
          </p:nvPr>
        </p:nvSpPr>
        <p:spPr>
          <a:xfrm>
            <a:off x="0" y="4114800"/>
            <a:ext cx="5562600" cy="685800"/>
          </a:xfrm>
        </p:spPr>
        <p:txBody>
          <a:bodyPr/>
          <a:lstStyle/>
          <a:p>
            <a:pPr algn="ctr"/>
            <a:r>
              <a:rPr lang="en-US" sz="3200" dirty="0" smtClean="0"/>
              <a:t>Introduction</a:t>
            </a:r>
            <a:endParaRPr lang="en-US" sz="3200" dirty="0"/>
          </a:p>
        </p:txBody>
      </p:sp>
      <p:pic>
        <p:nvPicPr>
          <p:cNvPr id="5" name="Picture 4" descr="Textbook cover for Urban Economics, Ninth Edition by Arthur O'Sulliva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62600" y="1447800"/>
            <a:ext cx="3276600" cy="4572000"/>
          </a:xfrm>
          <a:prstGeom prst="rect">
            <a:avLst/>
          </a:prstGeom>
        </p:spPr>
      </p:pic>
    </p:spTree>
    <p:extLst>
      <p:ext uri="{BB962C8B-B14F-4D97-AF65-F5344CB8AC3E}">
        <p14:creationId xmlns:p14="http://schemas.microsoft.com/office/powerpoint/2010/main" val="17766700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371600"/>
          </a:xfrm>
        </p:spPr>
        <p:txBody>
          <a:bodyPr/>
          <a:lstStyle/>
          <a:p>
            <a:r>
              <a:rPr lang="en-US" sz="3000" dirty="0" smtClean="0"/>
              <a:t>Trends in Urban Population: Proportions </a:t>
            </a:r>
            <a:r>
              <a:rPr lang="en-US" sz="3000" dirty="0"/>
              <a:t>of U.S. Population by </a:t>
            </a:r>
            <a:r>
              <a:rPr lang="en-US" sz="3000" dirty="0" smtClean="0"/>
              <a:t>CBSA </a:t>
            </a:r>
            <a:r>
              <a:rPr lang="en-US" sz="3000" dirty="0"/>
              <a:t>Status and Size Category</a:t>
            </a:r>
          </a:p>
        </p:txBody>
      </p:sp>
      <p:sp>
        <p:nvSpPr>
          <p:cNvPr id="17" name="Text Placeholder 16"/>
          <p:cNvSpPr>
            <a:spLocks noGrp="1"/>
          </p:cNvSpPr>
          <p:nvPr>
            <p:ph type="body" sz="quarter" idx="11"/>
          </p:nvPr>
        </p:nvSpPr>
        <p:spPr/>
        <p:txBody>
          <a:bodyPr/>
          <a:lstStyle/>
          <a:p>
            <a:r>
              <a:rPr lang="en-US" dirty="0" smtClean="0"/>
              <a:t>.</a:t>
            </a:r>
            <a:endParaRPr lang="en-US" dirty="0"/>
          </a:p>
        </p:txBody>
      </p:sp>
      <p:pic>
        <p:nvPicPr>
          <p:cNvPr id="4" name="Content Placeholder 3" descr="Proportion of U.S. Population by Core-Based Statistical Area Status and Size Category&#10;The figure on the slide shows the shares of the U.S. population in cities of various size. Overall, about 94 percent of the population lives in urban areas, with 84 percent in 366 metropolitan areas and 10 percent in 576 micropolitan areas. Roughly one-quarter of the population lives in the largest metropolitan areas, defined as metropolitan areas with at least 5 million residents, leaving 30 percent in medium metropolitan areas and 30 percent in small metropolitan areas. Together, the two largest metropolitan areas, New York and Los Angeles, have over 10 percent of the U.S. population."/>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752600" y="1350511"/>
            <a:ext cx="5943600" cy="5295968"/>
          </a:xfrm>
        </p:spPr>
      </p:pic>
    </p:spTree>
    <p:extLst>
      <p:ext uri="{BB962C8B-B14F-4D97-AF65-F5344CB8AC3E}">
        <p14:creationId xmlns:p14="http://schemas.microsoft.com/office/powerpoint/2010/main" val="3240832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228600"/>
            <a:ext cx="9144000" cy="1066800"/>
          </a:xfrm>
        </p:spPr>
        <p:txBody>
          <a:bodyPr/>
          <a:lstStyle/>
          <a:p>
            <a:r>
              <a:rPr lang="en-US" dirty="0"/>
              <a:t>Trends in Urban Population: </a:t>
            </a:r>
            <a:r>
              <a:rPr lang="en-US" dirty="0" smtClean="0"/>
              <a:t>Top 30 </a:t>
            </a:r>
            <a:r>
              <a:rPr lang="en-US" dirty="0"/>
              <a:t>CBSA </a:t>
            </a:r>
            <a:r>
              <a:rPr lang="en-US" dirty="0" smtClean="0"/>
              <a:t>by Population and GDP Growth </a:t>
            </a:r>
            <a:endParaRPr lang="en-US" dirty="0"/>
          </a:p>
        </p:txBody>
      </p:sp>
      <p:pic>
        <p:nvPicPr>
          <p:cNvPr id="1025" name="Picture 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1823367"/>
            <a:ext cx="8229600" cy="3897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1830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228600"/>
            <a:ext cx="9144000" cy="1066800"/>
          </a:xfrm>
        </p:spPr>
        <p:txBody>
          <a:bodyPr/>
          <a:lstStyle/>
          <a:p>
            <a:r>
              <a:rPr lang="en-US" dirty="0"/>
              <a:t>Trends in Urban Population: </a:t>
            </a:r>
            <a:r>
              <a:rPr lang="en-US" dirty="0" smtClean="0"/>
              <a:t>Top 30 </a:t>
            </a:r>
            <a:r>
              <a:rPr lang="en-US" dirty="0"/>
              <a:t>CBSA </a:t>
            </a:r>
            <a:r>
              <a:rPr lang="en-US" dirty="0" smtClean="0"/>
              <a:t>by Population and GDP Growth </a:t>
            </a:r>
            <a:endParaRPr lang="en-US" dirty="0"/>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1561594"/>
            <a:ext cx="8229600" cy="4420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4704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itle="Percent of U.S. Population in Urban Areas, 1790–2010"/>
          <p:cNvSpPr>
            <a:spLocks noGrp="1"/>
          </p:cNvSpPr>
          <p:nvPr>
            <p:ph type="title"/>
          </p:nvPr>
        </p:nvSpPr>
        <p:spPr>
          <a:xfrm>
            <a:off x="0" y="228600"/>
            <a:ext cx="9144000" cy="935544"/>
          </a:xfrm>
        </p:spPr>
        <p:txBody>
          <a:bodyPr/>
          <a:lstStyle/>
          <a:p>
            <a:r>
              <a:rPr lang="en-US" sz="3000" dirty="0"/>
              <a:t>Trends in Urban Population: </a:t>
            </a:r>
            <a:r>
              <a:rPr lang="en-US" sz="3000" dirty="0" smtClean="0"/>
              <a:t/>
            </a:r>
            <a:br>
              <a:rPr lang="en-US" sz="3000" dirty="0" smtClean="0"/>
            </a:br>
            <a:r>
              <a:rPr lang="en-US" sz="3000" dirty="0" smtClean="0"/>
              <a:t>Percent </a:t>
            </a:r>
            <a:r>
              <a:rPr lang="en-US" sz="3000" dirty="0"/>
              <a:t>of U.S. Population in Urban Areas, 1790–2010</a:t>
            </a:r>
          </a:p>
        </p:txBody>
      </p:sp>
      <p:pic>
        <p:nvPicPr>
          <p:cNvPr id="4" name="Content Placeholder 3" descr="Percent of U.S Population in Urban Areas, 1790 to 2010&#10;The graph on this slide shows the percentage of people living in urban areas in the United States from 1790 to 2010. The vertical axis indicates the percentage of the population in urban areas and the horizontal axis indicates the years from 1790 to 2010. Over this period, the percentage of the population living in urban areas increases from 5 percent to 81 percent, a remarkable transformation that also occurred in other parts of the world. Note that urbanization was stagnant later in the 1970s, a decade that included a deep recession between 1973 and 197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066800" y="1419825"/>
            <a:ext cx="6934200" cy="5128930"/>
          </a:xfrm>
        </p:spPr>
      </p:pic>
    </p:spTree>
    <p:extLst>
      <p:ext uri="{BB962C8B-B14F-4D97-AF65-F5344CB8AC3E}">
        <p14:creationId xmlns:p14="http://schemas.microsoft.com/office/powerpoint/2010/main" val="2867626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599"/>
            <a:ext cx="9144000" cy="1023141"/>
          </a:xfrm>
        </p:spPr>
        <p:txBody>
          <a:bodyPr/>
          <a:lstStyle/>
          <a:p>
            <a:r>
              <a:rPr lang="en-US" sz="3000" dirty="0"/>
              <a:t>Trends in Urban Population: </a:t>
            </a:r>
            <a:r>
              <a:rPr lang="en-US" sz="3000" dirty="0" smtClean="0"/>
              <a:t>Urban </a:t>
            </a:r>
            <a:r>
              <a:rPr lang="en-US" sz="3000" dirty="0"/>
              <a:t>Population as Percentage of Population, </a:t>
            </a:r>
            <a:r>
              <a:rPr lang="en-US" sz="3000" dirty="0" smtClean="0"/>
              <a:t>1950–2050</a:t>
            </a:r>
            <a:endParaRPr lang="en-US" sz="3000" dirty="0"/>
          </a:p>
        </p:txBody>
      </p:sp>
      <p:pic>
        <p:nvPicPr>
          <p:cNvPr id="5" name="Content Placeholder 4" descr="Urban Population as Percentage of Population, 1950 to 2050&#10;This graph shows the time trends in urbanization as a percentage of population for six major areas in the world. The vertical axis measures the proportion of the total population in urban areas and the horizontal axis indicates the decades from 1950 to 2050.  The areas are Africa, Asia, Latin America and the Carribean, Europe, Oceania, and Northern America.  The proportions are currently less than half in Africa (40 percent) and Asia (47.5 percent), but that is expected to change by 2035 in Africa and 2018 in Asia. In the other areas, the urban percentage ranges from 70.8 percent in Oceania to 81.5 percent in Northern America.&#10;"/>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142066" y="1257384"/>
            <a:ext cx="4876800" cy="5443104"/>
          </a:xfrm>
        </p:spPr>
      </p:pic>
    </p:spTree>
    <p:extLst>
      <p:ext uri="{BB962C8B-B14F-4D97-AF65-F5344CB8AC3E}">
        <p14:creationId xmlns:p14="http://schemas.microsoft.com/office/powerpoint/2010/main" val="740059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Geography 1: Urban Area</a:t>
            </a:r>
            <a:endParaRPr lang="en-US" dirty="0"/>
          </a:p>
        </p:txBody>
      </p:sp>
      <p:sp>
        <p:nvSpPr>
          <p:cNvPr id="11" name="Content Placeholder 10"/>
          <p:cNvSpPr>
            <a:spLocks noGrp="1"/>
          </p:cNvSpPr>
          <p:nvPr>
            <p:ph idx="1"/>
          </p:nvPr>
        </p:nvSpPr>
        <p:spPr>
          <a:xfrm>
            <a:off x="381000" y="1634067"/>
            <a:ext cx="8229600" cy="3242733"/>
          </a:xfrm>
        </p:spPr>
        <p:txBody>
          <a:bodyPr/>
          <a:lstStyle/>
          <a:p>
            <a:pPr marL="0" indent="0">
              <a:buNone/>
            </a:pPr>
            <a:r>
              <a:rPr lang="en-US" b="1" i="1" dirty="0" smtClean="0"/>
              <a:t>Geographical definitions of urban populations are </a:t>
            </a:r>
            <a:r>
              <a:rPr lang="en-US" b="1" i="1" dirty="0"/>
              <a:t>based on </a:t>
            </a:r>
            <a:r>
              <a:rPr lang="en-US" b="1" i="1" dirty="0" smtClean="0"/>
              <a:t>a census block—the smallest geographical unit in census data.</a:t>
            </a:r>
            <a:endParaRPr lang="en-US" b="1" i="1" dirty="0"/>
          </a:p>
          <a:p>
            <a:pPr lvl="1">
              <a:buFont typeface="Arial" panose="020B0604020202020204" pitchFamily="34" charset="0"/>
              <a:buChar char="•"/>
            </a:pPr>
            <a:r>
              <a:rPr lang="en-IN" sz="2400" dirty="0"/>
              <a:t>A </a:t>
            </a:r>
            <a:r>
              <a:rPr lang="en-IN" sz="2400" b="1" i="1" dirty="0"/>
              <a:t>block</a:t>
            </a:r>
            <a:r>
              <a:rPr lang="en-IN" sz="2400" dirty="0"/>
              <a:t> is an area bounded by visible and invisible features. It has a few dozen to a few hundred residents.</a:t>
            </a:r>
            <a:endParaRPr lang="en-US" sz="2400" dirty="0"/>
          </a:p>
          <a:p>
            <a:pPr lvl="1">
              <a:buFont typeface="Arial" panose="020B0604020202020204" pitchFamily="34" charset="0"/>
              <a:buChar char="•"/>
            </a:pPr>
            <a:r>
              <a:rPr lang="en-US" sz="2400" dirty="0" smtClean="0"/>
              <a:t>A</a:t>
            </a:r>
            <a:r>
              <a:rPr lang="en-US" sz="2400" b="1" i="1" dirty="0" smtClean="0"/>
              <a:t> block group</a:t>
            </a:r>
            <a:r>
              <a:rPr lang="en-US" sz="2400" dirty="0" smtClean="0"/>
              <a:t> is </a:t>
            </a:r>
            <a:r>
              <a:rPr lang="en-US" sz="2400" dirty="0"/>
              <a:t>a group of contiguous census blocks.</a:t>
            </a:r>
          </a:p>
          <a:p>
            <a:pPr lvl="1">
              <a:buFont typeface="Arial" panose="020B0604020202020204" pitchFamily="34" charset="0"/>
              <a:buChar char="•"/>
            </a:pPr>
            <a:r>
              <a:rPr lang="en-US" sz="2400" dirty="0" smtClean="0"/>
              <a:t>A</a:t>
            </a:r>
            <a:r>
              <a:rPr lang="en-US" sz="2400" b="1" i="1" dirty="0" smtClean="0"/>
              <a:t> tract</a:t>
            </a:r>
            <a:r>
              <a:rPr lang="en-US" sz="2400" dirty="0" smtClean="0"/>
              <a:t> is a contiguous set of census block groups with </a:t>
            </a:r>
            <a:r>
              <a:rPr lang="en-IN" sz="2400" dirty="0" smtClean="0"/>
              <a:t>a target </a:t>
            </a:r>
            <a:r>
              <a:rPr lang="en-IN" sz="2400" dirty="0"/>
              <a:t>population range </a:t>
            </a:r>
            <a:r>
              <a:rPr lang="en-IN" sz="2400" dirty="0" smtClean="0"/>
              <a:t>of </a:t>
            </a:r>
            <a:r>
              <a:rPr lang="en-IN" sz="2400" dirty="0"/>
              <a:t>4,000 residents.</a:t>
            </a:r>
            <a:endParaRPr lang="en-US" sz="2400" dirty="0"/>
          </a:p>
        </p:txBody>
      </p:sp>
    </p:spTree>
    <p:extLst>
      <p:ext uri="{BB962C8B-B14F-4D97-AF65-F5344CB8AC3E}">
        <p14:creationId xmlns:p14="http://schemas.microsoft.com/office/powerpoint/2010/main" val="3383355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Geography 1</a:t>
            </a:r>
            <a:r>
              <a:rPr lang="en-US" dirty="0"/>
              <a:t>: Urban </a:t>
            </a:r>
            <a:r>
              <a:rPr lang="en-US" dirty="0" smtClean="0"/>
              <a:t>Area (cont.)</a:t>
            </a:r>
            <a:endParaRPr lang="en-US" dirty="0"/>
          </a:p>
        </p:txBody>
      </p:sp>
      <p:sp>
        <p:nvSpPr>
          <p:cNvPr id="8" name="Content Placeholder 7"/>
          <p:cNvSpPr>
            <a:spLocks noGrp="1"/>
          </p:cNvSpPr>
          <p:nvPr>
            <p:ph idx="1"/>
          </p:nvPr>
        </p:nvSpPr>
        <p:spPr>
          <a:xfrm>
            <a:off x="381000" y="1611489"/>
            <a:ext cx="8229600" cy="4636911"/>
          </a:xfrm>
        </p:spPr>
        <p:txBody>
          <a:bodyPr/>
          <a:lstStyle/>
          <a:p>
            <a:pPr marL="0" indent="0">
              <a:buNone/>
            </a:pPr>
            <a:r>
              <a:rPr lang="en-US" b="1" i="1" dirty="0" smtClean="0"/>
              <a:t>The U.S. Census Bureau uses tracts to define two types of urban areas: urbanized areas and urban clusters. </a:t>
            </a:r>
          </a:p>
          <a:p>
            <a:r>
              <a:rPr lang="en-US" dirty="0" smtClean="0"/>
              <a:t>Urbanized Area</a:t>
            </a:r>
          </a:p>
          <a:p>
            <a:pPr lvl="1">
              <a:buFont typeface="Calibri" panose="020F0502020204030204" pitchFamily="34" charset="0"/>
              <a:buChar char="‒"/>
            </a:pPr>
            <a:r>
              <a:rPr lang="en-US" dirty="0" smtClean="0"/>
              <a:t>densely </a:t>
            </a:r>
            <a:r>
              <a:rPr lang="en-US" dirty="0"/>
              <a:t>settled core area of tracts and surrounding tracts that meet minimum density </a:t>
            </a:r>
            <a:r>
              <a:rPr lang="en-US" dirty="0" smtClean="0"/>
              <a:t>requirements</a:t>
            </a:r>
          </a:p>
          <a:p>
            <a:pPr lvl="1">
              <a:buFont typeface="Calibri" panose="020F0502020204030204" pitchFamily="34" charset="0"/>
              <a:buChar char="‒"/>
            </a:pPr>
            <a:r>
              <a:rPr lang="en-US" dirty="0" smtClean="0"/>
              <a:t>density of 1,000 per square mile (psm) </a:t>
            </a:r>
            <a:r>
              <a:rPr lang="en-US" dirty="0"/>
              <a:t>for core </a:t>
            </a:r>
            <a:r>
              <a:rPr lang="en-US" dirty="0" smtClean="0"/>
              <a:t>and </a:t>
            </a:r>
            <a:r>
              <a:rPr lang="en-US" dirty="0"/>
              <a:t>500 psm for surrounding </a:t>
            </a:r>
            <a:r>
              <a:rPr lang="en-US" dirty="0" smtClean="0"/>
              <a:t>area</a:t>
            </a:r>
          </a:p>
          <a:p>
            <a:pPr lvl="1">
              <a:buFont typeface="Calibri" panose="020F0502020204030204" pitchFamily="34" charset="0"/>
              <a:buChar char="‒"/>
            </a:pPr>
            <a:r>
              <a:rPr lang="en-US" dirty="0" smtClean="0"/>
              <a:t>minimum </a:t>
            </a:r>
            <a:r>
              <a:rPr lang="en-US" dirty="0"/>
              <a:t>population </a:t>
            </a:r>
            <a:r>
              <a:rPr lang="en-US" dirty="0" smtClean="0"/>
              <a:t>of 50,000.</a:t>
            </a:r>
          </a:p>
          <a:p>
            <a:r>
              <a:rPr lang="en-US" dirty="0" smtClean="0"/>
              <a:t>Urban Clusters</a:t>
            </a:r>
          </a:p>
          <a:p>
            <a:pPr lvl="1">
              <a:buFont typeface="Calibri" panose="020F0502020204030204" pitchFamily="34" charset="0"/>
              <a:buChar char="‒"/>
            </a:pPr>
            <a:r>
              <a:rPr lang="en-US" dirty="0" smtClean="0"/>
              <a:t>scaled-down </a:t>
            </a:r>
            <a:r>
              <a:rPr lang="en-US" dirty="0"/>
              <a:t>version of urbanized </a:t>
            </a:r>
            <a:r>
              <a:rPr lang="en-US" dirty="0" smtClean="0"/>
              <a:t>area with total </a:t>
            </a:r>
            <a:r>
              <a:rPr lang="en-US" dirty="0"/>
              <a:t>population between </a:t>
            </a:r>
            <a:r>
              <a:rPr lang="en-US" dirty="0" smtClean="0"/>
              <a:t>2,500 </a:t>
            </a:r>
            <a:r>
              <a:rPr lang="en-US" dirty="0"/>
              <a:t>and 50,000</a:t>
            </a:r>
          </a:p>
          <a:p>
            <a:endParaRPr lang="en-US" dirty="0"/>
          </a:p>
        </p:txBody>
      </p:sp>
    </p:spTree>
    <p:extLst>
      <p:ext uri="{BB962C8B-B14F-4D97-AF65-F5344CB8AC3E}">
        <p14:creationId xmlns:p14="http://schemas.microsoft.com/office/powerpoint/2010/main" val="254109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1066800"/>
          </a:xfrm>
        </p:spPr>
        <p:txBody>
          <a:bodyPr/>
          <a:lstStyle/>
          <a:p>
            <a:r>
              <a:rPr lang="en-US" dirty="0" smtClean="0"/>
              <a:t>Geography 2: </a:t>
            </a:r>
            <a:r>
              <a:rPr lang="en-US" dirty="0"/>
              <a:t>Metropolitan </a:t>
            </a:r>
            <a:r>
              <a:rPr lang="en-US" dirty="0" smtClean="0"/>
              <a:t>Area </a:t>
            </a:r>
            <a:r>
              <a:rPr lang="en-US" dirty="0"/>
              <a:t/>
            </a:r>
            <a:br>
              <a:rPr lang="en-US" dirty="0"/>
            </a:br>
            <a:r>
              <a:rPr lang="en-US" dirty="0"/>
              <a:t>Core-Based Statistical Area </a:t>
            </a:r>
          </a:p>
        </p:txBody>
      </p:sp>
      <p:sp>
        <p:nvSpPr>
          <p:cNvPr id="11" name="Content Placeholder 10"/>
          <p:cNvSpPr>
            <a:spLocks noGrp="1"/>
          </p:cNvSpPr>
          <p:nvPr>
            <p:ph idx="1"/>
          </p:nvPr>
        </p:nvSpPr>
        <p:spPr>
          <a:xfrm>
            <a:off x="371573" y="1611489"/>
            <a:ext cx="8229600" cy="2655711"/>
          </a:xfrm>
        </p:spPr>
        <p:txBody>
          <a:bodyPr/>
          <a:lstStyle/>
          <a:p>
            <a:pPr marL="0" indent="0">
              <a:buNone/>
            </a:pPr>
            <a:r>
              <a:rPr lang="en-US" b="1" i="1" dirty="0" smtClean="0"/>
              <a:t>Each </a:t>
            </a:r>
            <a:r>
              <a:rPr lang="en-US" b="1" i="1" dirty="0"/>
              <a:t>Core-Based Statistical </a:t>
            </a:r>
            <a:r>
              <a:rPr lang="en-US" b="1" i="1" dirty="0" smtClean="0"/>
              <a:t>Area (CBSA) </a:t>
            </a:r>
            <a:r>
              <a:rPr lang="en-US" b="1" i="1" dirty="0"/>
              <a:t>contains at least one urban area with at least 10,000 </a:t>
            </a:r>
            <a:r>
              <a:rPr lang="en-US" b="1" i="1" dirty="0" smtClean="0"/>
              <a:t>residents.</a:t>
            </a:r>
            <a:endParaRPr lang="en-US" b="1" i="1" dirty="0"/>
          </a:p>
          <a:p>
            <a:r>
              <a:rPr lang="en-US" dirty="0" smtClean="0"/>
              <a:t>Metropolitan areas include </a:t>
            </a:r>
            <a:r>
              <a:rPr lang="en-US" dirty="0"/>
              <a:t>at least one urbanized area with at least 50,000 people.</a:t>
            </a:r>
          </a:p>
          <a:p>
            <a:r>
              <a:rPr lang="en-US" dirty="0" err="1"/>
              <a:t>Micropolitan</a:t>
            </a:r>
            <a:r>
              <a:rPr lang="en-US" dirty="0"/>
              <a:t> </a:t>
            </a:r>
            <a:r>
              <a:rPr lang="en-US" dirty="0" smtClean="0"/>
              <a:t>areas include </a:t>
            </a:r>
            <a:r>
              <a:rPr lang="en-US" dirty="0"/>
              <a:t>at least one urban cluster of </a:t>
            </a:r>
            <a:r>
              <a:rPr lang="en-US" dirty="0" smtClean="0"/>
              <a:t>10,000 to </a:t>
            </a:r>
            <a:r>
              <a:rPr lang="en-US" dirty="0"/>
              <a:t>50,000 people</a:t>
            </a:r>
            <a:r>
              <a:rPr lang="en-US" dirty="0" smtClean="0"/>
              <a:t>.</a:t>
            </a:r>
          </a:p>
          <a:p>
            <a:pPr marL="0" indent="0">
              <a:buNone/>
            </a:pPr>
            <a:endParaRPr lang="en-US" dirty="0"/>
          </a:p>
        </p:txBody>
      </p:sp>
    </p:spTree>
    <p:extLst>
      <p:ext uri="{BB962C8B-B14F-4D97-AF65-F5344CB8AC3E}">
        <p14:creationId xmlns:p14="http://schemas.microsoft.com/office/powerpoint/2010/main" val="2233311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1143000"/>
          </a:xfrm>
        </p:spPr>
        <p:txBody>
          <a:bodyPr/>
          <a:lstStyle/>
          <a:p>
            <a:r>
              <a:rPr lang="en-US" dirty="0"/>
              <a:t>Geography 2: Metropolitan </a:t>
            </a:r>
            <a:r>
              <a:rPr lang="en-US" dirty="0" smtClean="0"/>
              <a:t>Area </a:t>
            </a:r>
            <a:br>
              <a:rPr lang="en-US" dirty="0" smtClean="0"/>
            </a:br>
            <a:r>
              <a:rPr lang="en-US" dirty="0"/>
              <a:t>(</a:t>
            </a:r>
            <a:r>
              <a:rPr lang="en-US" dirty="0" smtClean="0"/>
              <a:t>Core-Based </a:t>
            </a:r>
            <a:r>
              <a:rPr lang="en-US" dirty="0"/>
              <a:t>Statistical </a:t>
            </a:r>
            <a:r>
              <a:rPr lang="en-US" dirty="0" smtClean="0"/>
              <a:t>Area) (cont.) </a:t>
            </a:r>
            <a:r>
              <a:rPr lang="en-US" dirty="0"/>
              <a:t/>
            </a:r>
            <a:br>
              <a:rPr lang="en-US" dirty="0"/>
            </a:br>
            <a:endParaRPr lang="en-US" dirty="0"/>
          </a:p>
        </p:txBody>
      </p:sp>
      <p:sp>
        <p:nvSpPr>
          <p:cNvPr id="11" name="Content Placeholder 10"/>
          <p:cNvSpPr>
            <a:spLocks noGrp="1"/>
          </p:cNvSpPr>
          <p:nvPr>
            <p:ph idx="1"/>
          </p:nvPr>
        </p:nvSpPr>
        <p:spPr>
          <a:xfrm>
            <a:off x="369711" y="1634067"/>
            <a:ext cx="8229600" cy="3776133"/>
          </a:xfrm>
        </p:spPr>
        <p:txBody>
          <a:bodyPr/>
          <a:lstStyle/>
          <a:p>
            <a:pPr marL="0" indent="0">
              <a:buNone/>
            </a:pPr>
            <a:r>
              <a:rPr lang="en-US" b="1" i="1" dirty="0" smtClean="0"/>
              <a:t>The building </a:t>
            </a:r>
            <a:r>
              <a:rPr lang="en-US" b="1" i="1" dirty="0"/>
              <a:t>blocks for metropolitan and micropolitan areas are </a:t>
            </a:r>
            <a:r>
              <a:rPr lang="en-US" b="1" i="1" dirty="0" smtClean="0"/>
              <a:t>counties.</a:t>
            </a:r>
            <a:endParaRPr lang="en-US" b="1" i="1" dirty="0"/>
          </a:p>
          <a:p>
            <a:r>
              <a:rPr lang="en-US" dirty="0" smtClean="0"/>
              <a:t>Central Counties</a:t>
            </a:r>
          </a:p>
          <a:p>
            <a:pPr lvl="1"/>
            <a:r>
              <a:rPr lang="en-US" dirty="0" smtClean="0"/>
              <a:t>places where at </a:t>
            </a:r>
            <a:r>
              <a:rPr lang="en-US" dirty="0"/>
              <a:t>least </a:t>
            </a:r>
            <a:r>
              <a:rPr lang="en-US" dirty="0" smtClean="0"/>
              <a:t>5,000 people reside, </a:t>
            </a:r>
            <a:r>
              <a:rPr lang="en-US" dirty="0"/>
              <a:t>or </a:t>
            </a:r>
            <a:r>
              <a:rPr lang="en-US" dirty="0" smtClean="0"/>
              <a:t>where half </a:t>
            </a:r>
            <a:r>
              <a:rPr lang="en-US" dirty="0"/>
              <a:t>the population </a:t>
            </a:r>
            <a:r>
              <a:rPr lang="en-US" dirty="0" smtClean="0"/>
              <a:t>resides within </a:t>
            </a:r>
            <a:r>
              <a:rPr lang="en-US" dirty="0"/>
              <a:t>an urban area with at least 10,000 </a:t>
            </a:r>
            <a:r>
              <a:rPr lang="en-US" dirty="0" smtClean="0"/>
              <a:t>people.</a:t>
            </a:r>
            <a:endParaRPr lang="en-US" dirty="0"/>
          </a:p>
          <a:p>
            <a:r>
              <a:rPr lang="en-US" dirty="0"/>
              <a:t>Additional </a:t>
            </a:r>
            <a:r>
              <a:rPr lang="en-US" dirty="0" smtClean="0"/>
              <a:t>Outlying Counties</a:t>
            </a:r>
          </a:p>
          <a:p>
            <a:pPr lvl="1"/>
            <a:r>
              <a:rPr lang="en-US" dirty="0"/>
              <a:t>i</a:t>
            </a:r>
            <a:r>
              <a:rPr lang="en-US" dirty="0" smtClean="0"/>
              <a:t>ncluded in the CBSA if at </a:t>
            </a:r>
            <a:r>
              <a:rPr lang="en-US" dirty="0"/>
              <a:t>least 25% of residents work in central </a:t>
            </a:r>
            <a:r>
              <a:rPr lang="en-US" dirty="0" smtClean="0"/>
              <a:t>counties or if at </a:t>
            </a:r>
            <a:r>
              <a:rPr lang="en-US" dirty="0"/>
              <a:t>least 25% of jobs in </a:t>
            </a:r>
            <a:r>
              <a:rPr lang="en-US" dirty="0" smtClean="0"/>
              <a:t>the county are filled </a:t>
            </a:r>
            <a:r>
              <a:rPr lang="en-US" dirty="0"/>
              <a:t>by residents of central </a:t>
            </a:r>
            <a:r>
              <a:rPr lang="en-US" dirty="0" smtClean="0"/>
              <a:t>counties.</a:t>
            </a:r>
            <a:endParaRPr lang="en-US" dirty="0"/>
          </a:p>
        </p:txBody>
      </p:sp>
    </p:spTree>
    <p:extLst>
      <p:ext uri="{BB962C8B-B14F-4D97-AF65-F5344CB8AC3E}">
        <p14:creationId xmlns:p14="http://schemas.microsoft.com/office/powerpoint/2010/main" val="3990542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685800"/>
          </a:xfrm>
        </p:spPr>
        <p:txBody>
          <a:bodyPr/>
          <a:lstStyle/>
          <a:p>
            <a:r>
              <a:rPr lang="en-US" dirty="0" smtClean="0"/>
              <a:t>Geography 3: Principal </a:t>
            </a:r>
            <a:r>
              <a:rPr lang="en-US" dirty="0"/>
              <a:t>City</a:t>
            </a:r>
          </a:p>
        </p:txBody>
      </p:sp>
      <p:sp>
        <p:nvSpPr>
          <p:cNvPr id="11" name="Content Placeholder 10"/>
          <p:cNvSpPr>
            <a:spLocks noGrp="1"/>
          </p:cNvSpPr>
          <p:nvPr>
            <p:ph idx="1"/>
          </p:nvPr>
        </p:nvSpPr>
        <p:spPr>
          <a:xfrm>
            <a:off x="361245" y="1633279"/>
            <a:ext cx="7639755" cy="2405321"/>
          </a:xfrm>
        </p:spPr>
        <p:txBody>
          <a:bodyPr/>
          <a:lstStyle/>
          <a:p>
            <a:pPr marL="0" indent="0">
              <a:buNone/>
            </a:pPr>
            <a:r>
              <a:rPr lang="en-US" b="1" i="1" dirty="0"/>
              <a:t>The largest municipality in each metropolitan or </a:t>
            </a:r>
            <a:r>
              <a:rPr lang="en-US" b="1" i="1" dirty="0" err="1"/>
              <a:t>micropolitan</a:t>
            </a:r>
            <a:r>
              <a:rPr lang="en-US" b="1" i="1" dirty="0"/>
              <a:t> statistical </a:t>
            </a:r>
            <a:r>
              <a:rPr lang="en-US" b="1" i="1" dirty="0" smtClean="0"/>
              <a:t>area is </a:t>
            </a:r>
            <a:r>
              <a:rPr lang="en-US" b="1" i="1" dirty="0"/>
              <a:t>designated a principal city.</a:t>
            </a:r>
          </a:p>
          <a:p>
            <a:r>
              <a:rPr lang="en-US" dirty="0" smtClean="0"/>
              <a:t>Additional </a:t>
            </a:r>
            <a:r>
              <a:rPr lang="en-US" dirty="0"/>
              <a:t>cities qualify if they meet </a:t>
            </a:r>
            <a:r>
              <a:rPr lang="en-US" dirty="0" smtClean="0"/>
              <a:t>these criteria:</a:t>
            </a:r>
          </a:p>
          <a:p>
            <a:pPr lvl="1"/>
            <a:r>
              <a:rPr lang="en-US" dirty="0" smtClean="0"/>
              <a:t>population  of at </a:t>
            </a:r>
            <a:r>
              <a:rPr lang="en-US" dirty="0"/>
              <a:t>least 250,000 </a:t>
            </a:r>
            <a:r>
              <a:rPr lang="en-US" dirty="0" smtClean="0"/>
              <a:t>residents </a:t>
            </a:r>
          </a:p>
          <a:p>
            <a:pPr lvl="1"/>
            <a:r>
              <a:rPr lang="en-US" dirty="0" smtClean="0"/>
              <a:t>employment of at </a:t>
            </a:r>
            <a:r>
              <a:rPr lang="en-US" dirty="0"/>
              <a:t>least 100,000 </a:t>
            </a:r>
            <a:r>
              <a:rPr lang="en-US" dirty="0" smtClean="0"/>
              <a:t>workers.</a:t>
            </a:r>
            <a:endParaRPr lang="en-US" dirty="0"/>
          </a:p>
          <a:p>
            <a:endParaRPr lang="en-US" dirty="0"/>
          </a:p>
        </p:txBody>
      </p:sp>
    </p:spTree>
    <p:extLst>
      <p:ext uri="{BB962C8B-B14F-4D97-AF65-F5344CB8AC3E}">
        <p14:creationId xmlns:p14="http://schemas.microsoft.com/office/powerpoint/2010/main" val="3471513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381000"/>
            <a:ext cx="9144000" cy="1066800"/>
          </a:xfrm>
        </p:spPr>
        <p:txBody>
          <a:bodyPr/>
          <a:lstStyle/>
          <a:p>
            <a:r>
              <a:rPr lang="en-US" dirty="0"/>
              <a:t>Urban Economics: </a:t>
            </a:r>
            <a:r>
              <a:rPr lang="en-US" dirty="0" smtClean="0"/>
              <a:t/>
            </a:r>
            <a:br>
              <a:rPr lang="en-US" dirty="0" smtClean="0"/>
            </a:br>
            <a:r>
              <a:rPr lang="en-US" dirty="0" smtClean="0"/>
              <a:t>Economics Meets Geography</a:t>
            </a:r>
            <a:endParaRPr lang="en-US" dirty="0"/>
          </a:p>
        </p:txBody>
      </p:sp>
      <p:sp>
        <p:nvSpPr>
          <p:cNvPr id="6" name="Content Placeholder 5"/>
          <p:cNvSpPr>
            <a:spLocks noGrp="1"/>
          </p:cNvSpPr>
          <p:nvPr>
            <p:ph idx="1"/>
          </p:nvPr>
        </p:nvSpPr>
        <p:spPr>
          <a:xfrm>
            <a:off x="381000" y="1628480"/>
            <a:ext cx="8229600" cy="4543719"/>
          </a:xfrm>
        </p:spPr>
        <p:txBody>
          <a:bodyPr/>
          <a:lstStyle/>
          <a:p>
            <a:pPr marL="0" indent="0">
              <a:buNone/>
            </a:pPr>
            <a:r>
              <a:rPr lang="en-IN" b="1" i="1" dirty="0"/>
              <a:t>Urban economics is defined as the intersection of geography and economics.</a:t>
            </a:r>
            <a:endParaRPr lang="en-US" b="1" i="1" dirty="0" smtClean="0"/>
          </a:p>
          <a:p>
            <a:r>
              <a:rPr lang="en-US" dirty="0" smtClean="0"/>
              <a:t>Geography</a:t>
            </a:r>
            <a:r>
              <a:rPr lang="en-US" dirty="0"/>
              <a:t>: </a:t>
            </a:r>
            <a:r>
              <a:rPr lang="en-US" dirty="0" smtClean="0"/>
              <a:t>studies location </a:t>
            </a:r>
            <a:r>
              <a:rPr lang="en-US" dirty="0"/>
              <a:t>and the spatial distribution of </a:t>
            </a:r>
            <a:r>
              <a:rPr lang="en-US" dirty="0" smtClean="0"/>
              <a:t>activity</a:t>
            </a:r>
          </a:p>
          <a:p>
            <a:r>
              <a:rPr lang="en-US" dirty="0"/>
              <a:t>Economics: </a:t>
            </a:r>
            <a:r>
              <a:rPr lang="en-US" dirty="0" smtClean="0"/>
              <a:t>explores </a:t>
            </a:r>
            <a:r>
              <a:rPr lang="en-US" dirty="0"/>
              <a:t>choices </a:t>
            </a:r>
            <a:r>
              <a:rPr lang="en-US" dirty="0" smtClean="0"/>
              <a:t>made within </a:t>
            </a:r>
            <a:r>
              <a:rPr lang="en-US" dirty="0"/>
              <a:t>limited </a:t>
            </a:r>
            <a:r>
              <a:rPr lang="en-US" dirty="0" smtClean="0"/>
              <a:t>resources</a:t>
            </a:r>
            <a:endParaRPr lang="en-US" dirty="0"/>
          </a:p>
          <a:p>
            <a:r>
              <a:rPr lang="en-US" dirty="0"/>
              <a:t>Urban </a:t>
            </a:r>
            <a:r>
              <a:rPr lang="en-US" dirty="0" smtClean="0"/>
              <a:t>economics:</a:t>
            </a:r>
            <a:endParaRPr lang="en-US" dirty="0"/>
          </a:p>
          <a:p>
            <a:pPr lvl="1">
              <a:buFont typeface="Calibri" panose="020F0502020204030204" pitchFamily="34" charset="0"/>
              <a:buChar char="‒"/>
            </a:pPr>
            <a:r>
              <a:rPr lang="en-US" dirty="0"/>
              <a:t>e</a:t>
            </a:r>
            <a:r>
              <a:rPr lang="en-US" dirty="0" smtClean="0"/>
              <a:t>xplores profit-max </a:t>
            </a:r>
            <a:r>
              <a:rPr lang="en-US" dirty="0"/>
              <a:t>and </a:t>
            </a:r>
            <a:r>
              <a:rPr lang="en-US" dirty="0" smtClean="0"/>
              <a:t>utility-max </a:t>
            </a:r>
            <a:r>
              <a:rPr lang="en-US" dirty="0"/>
              <a:t>location </a:t>
            </a:r>
            <a:r>
              <a:rPr lang="en-US" dirty="0" smtClean="0"/>
              <a:t>choices</a:t>
            </a:r>
            <a:endParaRPr lang="en-US" dirty="0"/>
          </a:p>
          <a:p>
            <a:pPr lvl="1">
              <a:buFont typeface="Calibri" panose="020F0502020204030204" pitchFamily="34" charset="0"/>
              <a:buChar char="‒"/>
            </a:pPr>
            <a:r>
              <a:rPr lang="en-US" dirty="0" smtClean="0"/>
              <a:t>explores causes </a:t>
            </a:r>
            <a:r>
              <a:rPr lang="en-US" dirty="0"/>
              <a:t>and consequences of urban </a:t>
            </a:r>
            <a:r>
              <a:rPr lang="en-US" dirty="0" smtClean="0"/>
              <a:t>problems</a:t>
            </a:r>
          </a:p>
          <a:p>
            <a:pPr lvl="1">
              <a:buFont typeface="Calibri" panose="020F0502020204030204" pitchFamily="34" charset="0"/>
              <a:buChar char="‒"/>
            </a:pPr>
            <a:r>
              <a:rPr lang="en-US" dirty="0"/>
              <a:t>s</a:t>
            </a:r>
            <a:r>
              <a:rPr lang="en-US" dirty="0" smtClean="0"/>
              <a:t>tudies the efficiency </a:t>
            </a:r>
            <a:r>
              <a:rPr lang="en-US" dirty="0"/>
              <a:t>and distributional effects </a:t>
            </a:r>
            <a:r>
              <a:rPr lang="en-US" dirty="0" smtClean="0"/>
              <a:t>of </a:t>
            </a:r>
            <a:r>
              <a:rPr lang="en-US" dirty="0"/>
              <a:t>local </a:t>
            </a:r>
            <a:r>
              <a:rPr lang="en-US" dirty="0" smtClean="0"/>
              <a:t>government policies.</a:t>
            </a:r>
          </a:p>
          <a:p>
            <a:pPr marL="457200" lvl="1" indent="0">
              <a:buNone/>
            </a:pPr>
            <a:endParaRPr lang="en-US" sz="2400" dirty="0" smtClean="0"/>
          </a:p>
          <a:p>
            <a:pPr lvl="1">
              <a:buFont typeface="Arial" panose="020B0604020202020204" pitchFamily="34" charset="0"/>
              <a:buChar char="•"/>
            </a:pPr>
            <a:endParaRPr lang="en-US" sz="2400" dirty="0"/>
          </a:p>
          <a:p>
            <a:pPr marL="0" indent="0">
              <a:buNone/>
            </a:pPr>
            <a:endParaRPr lang="en-US" dirty="0"/>
          </a:p>
        </p:txBody>
      </p:sp>
    </p:spTree>
    <p:extLst>
      <p:ext uri="{BB962C8B-B14F-4D97-AF65-F5344CB8AC3E}">
        <p14:creationId xmlns:p14="http://schemas.microsoft.com/office/powerpoint/2010/main" val="1980361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381000"/>
            <a:ext cx="9144000" cy="609600"/>
          </a:xfrm>
        </p:spPr>
        <p:txBody>
          <a:bodyPr/>
          <a:lstStyle/>
          <a:p>
            <a:r>
              <a:rPr lang="en-US" dirty="0" smtClean="0"/>
              <a:t>Urban Economics and Cities</a:t>
            </a:r>
            <a:endParaRPr lang="en-US" dirty="0"/>
          </a:p>
        </p:txBody>
      </p:sp>
      <p:sp>
        <p:nvSpPr>
          <p:cNvPr id="6" name="Content Placeholder 5"/>
          <p:cNvSpPr>
            <a:spLocks noGrp="1"/>
          </p:cNvSpPr>
          <p:nvPr>
            <p:ph idx="1"/>
          </p:nvPr>
        </p:nvSpPr>
        <p:spPr>
          <a:xfrm>
            <a:off x="381000" y="1573487"/>
            <a:ext cx="8229600" cy="2693713"/>
          </a:xfrm>
        </p:spPr>
        <p:txBody>
          <a:bodyPr/>
          <a:lstStyle/>
          <a:p>
            <a:pPr marL="0" indent="0">
              <a:buNone/>
            </a:pPr>
            <a:r>
              <a:rPr lang="en-US" dirty="0" smtClean="0"/>
              <a:t>Urban economics is categorized into four related areas:</a:t>
            </a:r>
            <a:r>
              <a:rPr lang="en-US" sz="2800" dirty="0" smtClean="0"/>
              <a:t> </a:t>
            </a:r>
          </a:p>
          <a:p>
            <a:pPr lvl="1">
              <a:buFont typeface="Arial" panose="020B0604020202020204" pitchFamily="34" charset="0"/>
              <a:buChar char="•"/>
            </a:pPr>
            <a:r>
              <a:rPr lang="en-US" sz="2400" dirty="0" smtClean="0"/>
              <a:t>Area 1: Market Forces </a:t>
            </a:r>
            <a:r>
              <a:rPr lang="en-US" sz="2400" dirty="0"/>
              <a:t>in the </a:t>
            </a:r>
            <a:r>
              <a:rPr lang="en-US" sz="2400" dirty="0" smtClean="0"/>
              <a:t>Development </a:t>
            </a:r>
            <a:r>
              <a:rPr lang="en-US" sz="2400" dirty="0"/>
              <a:t>of </a:t>
            </a:r>
            <a:r>
              <a:rPr lang="en-US" sz="2400" dirty="0" smtClean="0"/>
              <a:t>Cities</a:t>
            </a:r>
            <a:endParaRPr lang="en-US" sz="2400" dirty="0"/>
          </a:p>
          <a:p>
            <a:pPr lvl="1">
              <a:buFont typeface="Arial" panose="020B0604020202020204" pitchFamily="34" charset="0"/>
              <a:buChar char="•"/>
            </a:pPr>
            <a:r>
              <a:rPr lang="en-US" sz="2400" dirty="0"/>
              <a:t>Area </a:t>
            </a:r>
            <a:r>
              <a:rPr lang="en-US" sz="2400" dirty="0" smtClean="0"/>
              <a:t>2: </a:t>
            </a:r>
            <a:r>
              <a:rPr lang="en-US" sz="2400" dirty="0"/>
              <a:t>Land </a:t>
            </a:r>
            <a:r>
              <a:rPr lang="en-US" sz="2400" dirty="0" smtClean="0"/>
              <a:t>Use Within Cities</a:t>
            </a:r>
            <a:endParaRPr lang="en-US" sz="2400" dirty="0"/>
          </a:p>
          <a:p>
            <a:pPr lvl="1">
              <a:buFont typeface="Arial" panose="020B0604020202020204" pitchFamily="34" charset="0"/>
              <a:buChar char="•"/>
            </a:pPr>
            <a:r>
              <a:rPr lang="en-US" sz="2400" dirty="0"/>
              <a:t>Area </a:t>
            </a:r>
            <a:r>
              <a:rPr lang="en-US" sz="2400" dirty="0" smtClean="0"/>
              <a:t>3: </a:t>
            </a:r>
            <a:r>
              <a:rPr lang="en-US" sz="2400" dirty="0"/>
              <a:t>Urban </a:t>
            </a:r>
            <a:r>
              <a:rPr lang="en-US" sz="2400" dirty="0" smtClean="0"/>
              <a:t>Transportation</a:t>
            </a:r>
            <a:endParaRPr lang="en-US" sz="2400" dirty="0"/>
          </a:p>
          <a:p>
            <a:pPr lvl="1">
              <a:buFont typeface="Arial" panose="020B0604020202020204" pitchFamily="34" charset="0"/>
              <a:buChar char="•"/>
            </a:pPr>
            <a:r>
              <a:rPr lang="en-US" sz="2400" dirty="0"/>
              <a:t>Area </a:t>
            </a:r>
            <a:r>
              <a:rPr lang="en-US" sz="2400" dirty="0" smtClean="0"/>
              <a:t>4: </a:t>
            </a:r>
            <a:r>
              <a:rPr lang="en-US" sz="2400" dirty="0"/>
              <a:t>Local </a:t>
            </a:r>
            <a:r>
              <a:rPr lang="en-US" sz="2400" dirty="0" smtClean="0"/>
              <a:t>Government</a:t>
            </a:r>
            <a:r>
              <a:rPr lang="en-US" sz="2400" dirty="0"/>
              <a:t>, </a:t>
            </a:r>
            <a:r>
              <a:rPr lang="en-US" sz="2400" dirty="0" smtClean="0"/>
              <a:t>Education</a:t>
            </a:r>
            <a:r>
              <a:rPr lang="en-US" sz="2400" dirty="0"/>
              <a:t>, and </a:t>
            </a:r>
            <a:r>
              <a:rPr lang="en-US" sz="2400" dirty="0" smtClean="0"/>
              <a:t>Crime</a:t>
            </a:r>
            <a:endParaRPr lang="en-US" sz="2400" dirty="0"/>
          </a:p>
        </p:txBody>
      </p:sp>
    </p:spTree>
    <p:extLst>
      <p:ext uri="{BB962C8B-B14F-4D97-AF65-F5344CB8AC3E}">
        <p14:creationId xmlns:p14="http://schemas.microsoft.com/office/powerpoint/2010/main" val="3804833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381000"/>
            <a:ext cx="9144000" cy="1050298"/>
          </a:xfrm>
        </p:spPr>
        <p:txBody>
          <a:bodyPr/>
          <a:lstStyle/>
          <a:p>
            <a:r>
              <a:rPr lang="en-US" dirty="0" smtClean="0"/>
              <a:t>Area 1: Market Forces </a:t>
            </a:r>
            <a:r>
              <a:rPr lang="en-US" dirty="0"/>
              <a:t>in the </a:t>
            </a:r>
            <a:r>
              <a:rPr lang="en-US" dirty="0" smtClean="0"/>
              <a:t/>
            </a:r>
            <a:br>
              <a:rPr lang="en-US" dirty="0" smtClean="0"/>
            </a:br>
            <a:r>
              <a:rPr lang="en-US" dirty="0" smtClean="0"/>
              <a:t>Development </a:t>
            </a:r>
            <a:r>
              <a:rPr lang="en-US" dirty="0"/>
              <a:t>of </a:t>
            </a:r>
            <a:r>
              <a:rPr lang="en-US" dirty="0" smtClean="0"/>
              <a:t>Cities</a:t>
            </a:r>
            <a:endParaRPr lang="en-US" dirty="0"/>
          </a:p>
        </p:txBody>
      </p:sp>
      <p:sp>
        <p:nvSpPr>
          <p:cNvPr id="6" name="Content Placeholder 5"/>
          <p:cNvSpPr>
            <a:spLocks noGrp="1"/>
          </p:cNvSpPr>
          <p:nvPr>
            <p:ph idx="1"/>
          </p:nvPr>
        </p:nvSpPr>
        <p:spPr>
          <a:xfrm>
            <a:off x="381000" y="1630049"/>
            <a:ext cx="8229600" cy="2560951"/>
          </a:xfrm>
        </p:spPr>
        <p:txBody>
          <a:bodyPr/>
          <a:lstStyle/>
          <a:p>
            <a:r>
              <a:rPr lang="en-US" dirty="0"/>
              <a:t>Why do cities exist?</a:t>
            </a:r>
          </a:p>
          <a:p>
            <a:r>
              <a:rPr lang="en-US" dirty="0"/>
              <a:t>Why do competing firms cluster?</a:t>
            </a:r>
          </a:p>
          <a:p>
            <a:r>
              <a:rPr lang="en-US" dirty="0"/>
              <a:t>Why do cities vary in size?</a:t>
            </a:r>
          </a:p>
          <a:p>
            <a:r>
              <a:rPr lang="en-US" dirty="0"/>
              <a:t>What causes urban growth and decline?</a:t>
            </a:r>
          </a:p>
          <a:p>
            <a:r>
              <a:rPr lang="en-US" dirty="0"/>
              <a:t>Who benefits from urban growth?</a:t>
            </a:r>
          </a:p>
          <a:p>
            <a:endParaRPr lang="en-US" dirty="0"/>
          </a:p>
        </p:txBody>
      </p:sp>
    </p:spTree>
    <p:extLst>
      <p:ext uri="{BB962C8B-B14F-4D97-AF65-F5344CB8AC3E}">
        <p14:creationId xmlns:p14="http://schemas.microsoft.com/office/powerpoint/2010/main" val="2924944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Area 2: Land Use Within Cities</a:t>
            </a:r>
            <a:endParaRPr lang="en-US" dirty="0"/>
          </a:p>
        </p:txBody>
      </p:sp>
      <p:sp>
        <p:nvSpPr>
          <p:cNvPr id="14" name="Content Placeholder 13"/>
          <p:cNvSpPr>
            <a:spLocks noGrp="1"/>
          </p:cNvSpPr>
          <p:nvPr>
            <p:ph idx="1"/>
          </p:nvPr>
        </p:nvSpPr>
        <p:spPr>
          <a:xfrm>
            <a:off x="353503" y="1616091"/>
            <a:ext cx="8229600" cy="2955909"/>
          </a:xfrm>
        </p:spPr>
        <p:txBody>
          <a:bodyPr/>
          <a:lstStyle/>
          <a:p>
            <a:r>
              <a:rPr lang="en-US" dirty="0"/>
              <a:t>Why does the price of land vary within cities?</a:t>
            </a:r>
          </a:p>
          <a:p>
            <a:r>
              <a:rPr lang="en-US" dirty="0"/>
              <a:t>Why do people and firms build up instead of out?</a:t>
            </a:r>
          </a:p>
          <a:p>
            <a:r>
              <a:rPr lang="en-US" dirty="0"/>
              <a:t>Why are there dozens of municipalities in the typical metro area?</a:t>
            </a:r>
          </a:p>
          <a:p>
            <a:r>
              <a:rPr lang="en-US" dirty="0"/>
              <a:t>What are the consequences of race and income segregation?</a:t>
            </a:r>
          </a:p>
          <a:p>
            <a:r>
              <a:rPr lang="en-US" dirty="0"/>
              <a:t>What are the effects of land-use controls and zoning?</a:t>
            </a:r>
          </a:p>
          <a:p>
            <a:endParaRPr lang="en-US" dirty="0"/>
          </a:p>
        </p:txBody>
      </p:sp>
    </p:spTree>
    <p:extLst>
      <p:ext uri="{BB962C8B-B14F-4D97-AF65-F5344CB8AC3E}">
        <p14:creationId xmlns:p14="http://schemas.microsoft.com/office/powerpoint/2010/main" val="2749667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Area 3: Urban Transportation</a:t>
            </a:r>
            <a:endParaRPr lang="en-US" dirty="0"/>
          </a:p>
        </p:txBody>
      </p:sp>
      <p:sp>
        <p:nvSpPr>
          <p:cNvPr id="11" name="Content Placeholder 10"/>
          <p:cNvSpPr>
            <a:spLocks noGrp="1"/>
          </p:cNvSpPr>
          <p:nvPr>
            <p:ph idx="1"/>
          </p:nvPr>
        </p:nvSpPr>
        <p:spPr>
          <a:xfrm>
            <a:off x="359788" y="1639770"/>
            <a:ext cx="8174612" cy="1941630"/>
          </a:xfrm>
        </p:spPr>
        <p:txBody>
          <a:bodyPr/>
          <a:lstStyle/>
          <a:p>
            <a:r>
              <a:rPr lang="en-US" dirty="0"/>
              <a:t>What is the marginal external cost of automobile travel?</a:t>
            </a:r>
          </a:p>
          <a:p>
            <a:r>
              <a:rPr lang="en-US" dirty="0"/>
              <a:t>Why do so few people take mass transit?</a:t>
            </a:r>
          </a:p>
          <a:p>
            <a:r>
              <a:rPr lang="en-US" dirty="0"/>
              <a:t>What would be required for </a:t>
            </a:r>
            <a:r>
              <a:rPr lang="en-US" dirty="0" smtClean="0"/>
              <a:t>a light-rail </a:t>
            </a:r>
            <a:r>
              <a:rPr lang="en-US" dirty="0"/>
              <a:t>system to pay for itself?</a:t>
            </a:r>
          </a:p>
          <a:p>
            <a:endParaRPr lang="en-US" dirty="0"/>
          </a:p>
        </p:txBody>
      </p:sp>
    </p:spTree>
    <p:extLst>
      <p:ext uri="{BB962C8B-B14F-4D97-AF65-F5344CB8AC3E}">
        <p14:creationId xmlns:p14="http://schemas.microsoft.com/office/powerpoint/2010/main" val="3855892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1143000"/>
          </a:xfrm>
        </p:spPr>
        <p:txBody>
          <a:bodyPr/>
          <a:lstStyle/>
          <a:p>
            <a:r>
              <a:rPr lang="en-US" dirty="0" smtClean="0"/>
              <a:t>Area 4: Local Government</a:t>
            </a:r>
            <a:r>
              <a:rPr lang="en-US" dirty="0"/>
              <a:t>, </a:t>
            </a:r>
            <a:r>
              <a:rPr lang="en-US" dirty="0" smtClean="0"/>
              <a:t/>
            </a:r>
            <a:br>
              <a:rPr lang="en-US" dirty="0" smtClean="0"/>
            </a:br>
            <a:r>
              <a:rPr lang="en-US" dirty="0" smtClean="0"/>
              <a:t>Education</a:t>
            </a:r>
            <a:r>
              <a:rPr lang="en-US" dirty="0"/>
              <a:t>, </a:t>
            </a:r>
            <a:r>
              <a:rPr lang="en-US" dirty="0" smtClean="0"/>
              <a:t>and Crime</a:t>
            </a:r>
            <a:endParaRPr lang="en-US" dirty="0"/>
          </a:p>
        </p:txBody>
      </p:sp>
      <p:sp>
        <p:nvSpPr>
          <p:cNvPr id="11" name="Content Placeholder 10"/>
          <p:cNvSpPr>
            <a:spLocks noGrp="1"/>
          </p:cNvSpPr>
          <p:nvPr>
            <p:ph idx="1"/>
          </p:nvPr>
        </p:nvSpPr>
        <p:spPr>
          <a:xfrm>
            <a:off x="381000" y="1621406"/>
            <a:ext cx="8229600" cy="2340994"/>
          </a:xfrm>
        </p:spPr>
        <p:txBody>
          <a:bodyPr/>
          <a:lstStyle/>
          <a:p>
            <a:r>
              <a:rPr lang="en-US" dirty="0"/>
              <a:t>What is the rationale for our fragmented system of local government?</a:t>
            </a:r>
          </a:p>
          <a:p>
            <a:r>
              <a:rPr lang="en-US" dirty="0"/>
              <a:t>Why do local governments need to provide public K–12 education?</a:t>
            </a:r>
          </a:p>
          <a:p>
            <a:r>
              <a:rPr lang="en-US" dirty="0"/>
              <a:t>How do local governments control crime?</a:t>
            </a:r>
          </a:p>
          <a:p>
            <a:pPr marL="0" indent="0">
              <a:buNone/>
            </a:pPr>
            <a:endParaRPr lang="en-US" dirty="0"/>
          </a:p>
        </p:txBody>
      </p:sp>
    </p:spTree>
    <p:extLst>
      <p:ext uri="{BB962C8B-B14F-4D97-AF65-F5344CB8AC3E}">
        <p14:creationId xmlns:p14="http://schemas.microsoft.com/office/powerpoint/2010/main" val="580228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228600"/>
            <a:ext cx="9144000" cy="1066800"/>
          </a:xfrm>
        </p:spPr>
        <p:txBody>
          <a:bodyPr/>
          <a:lstStyle/>
          <a:p>
            <a:r>
              <a:rPr lang="en-IN" dirty="0"/>
              <a:t>Geographical Definitions </a:t>
            </a:r>
            <a:r>
              <a:rPr lang="en-IN" dirty="0" smtClean="0"/>
              <a:t/>
            </a:r>
            <a:br>
              <a:rPr lang="en-IN" dirty="0" smtClean="0"/>
            </a:br>
            <a:r>
              <a:rPr lang="en-IN" dirty="0" smtClean="0"/>
              <a:t>Relevant </a:t>
            </a:r>
            <a:r>
              <a:rPr lang="en-IN" dirty="0"/>
              <a:t>to Urban Economics</a:t>
            </a:r>
            <a:r>
              <a:rPr lang="en-US" dirty="0" smtClean="0"/>
              <a:t/>
            </a:r>
            <a:br>
              <a:rPr lang="en-US" dirty="0" smtClean="0"/>
            </a:br>
            <a:endParaRPr lang="en-US" dirty="0"/>
          </a:p>
        </p:txBody>
      </p:sp>
      <p:sp>
        <p:nvSpPr>
          <p:cNvPr id="8" name="Content Placeholder 7"/>
          <p:cNvSpPr>
            <a:spLocks noGrp="1"/>
          </p:cNvSpPr>
          <p:nvPr>
            <p:ph idx="1"/>
          </p:nvPr>
        </p:nvSpPr>
        <p:spPr>
          <a:xfrm>
            <a:off x="381000" y="1619955"/>
            <a:ext cx="8534400" cy="3409245"/>
          </a:xfrm>
        </p:spPr>
        <p:txBody>
          <a:bodyPr/>
          <a:lstStyle/>
          <a:p>
            <a:pPr marL="0" indent="0">
              <a:buNone/>
            </a:pPr>
            <a:r>
              <a:rPr lang="en-IN" dirty="0" smtClean="0"/>
              <a:t>The U.S</a:t>
            </a:r>
            <a:r>
              <a:rPr lang="en-IN" dirty="0"/>
              <a:t>. Census Bureau has </a:t>
            </a:r>
            <a:r>
              <a:rPr lang="en-IN" dirty="0" smtClean="0"/>
              <a:t>defined the following geographies as relevant </a:t>
            </a:r>
            <a:r>
              <a:rPr lang="en-US" dirty="0" smtClean="0"/>
              <a:t>to urban economics: </a:t>
            </a:r>
          </a:p>
          <a:p>
            <a:pPr lvl="1">
              <a:buFont typeface="Arial" panose="020B0604020202020204" pitchFamily="34" charset="0"/>
              <a:buChar char="•"/>
            </a:pPr>
            <a:r>
              <a:rPr lang="en-US" sz="2400" dirty="0" smtClean="0"/>
              <a:t>Geography 1: Urban Area</a:t>
            </a:r>
            <a:endParaRPr lang="en-US" sz="2400" dirty="0"/>
          </a:p>
          <a:p>
            <a:pPr lvl="1">
              <a:buFont typeface="Arial" panose="020B0604020202020204" pitchFamily="34" charset="0"/>
              <a:buChar char="•"/>
            </a:pPr>
            <a:r>
              <a:rPr lang="en-US" sz="2400" dirty="0"/>
              <a:t>Geography </a:t>
            </a:r>
            <a:r>
              <a:rPr lang="en-US" sz="2400" dirty="0" smtClean="0"/>
              <a:t>2: </a:t>
            </a:r>
            <a:r>
              <a:rPr lang="en-US" sz="2400" dirty="0"/>
              <a:t>Metropolitan </a:t>
            </a:r>
            <a:r>
              <a:rPr lang="en-US" sz="2400" dirty="0" smtClean="0"/>
              <a:t>Area </a:t>
            </a:r>
          </a:p>
          <a:p>
            <a:pPr lvl="1">
              <a:buFont typeface="Arial" panose="020B0604020202020204" pitchFamily="34" charset="0"/>
              <a:buChar char="•"/>
            </a:pPr>
            <a:r>
              <a:rPr lang="en-US" sz="2400" dirty="0"/>
              <a:t>Geography </a:t>
            </a:r>
            <a:r>
              <a:rPr lang="en-US" sz="2400" dirty="0" smtClean="0"/>
              <a:t>3: </a:t>
            </a:r>
            <a:r>
              <a:rPr lang="en-US" sz="2400" dirty="0"/>
              <a:t>Principal </a:t>
            </a:r>
            <a:r>
              <a:rPr lang="en-US" sz="2400" dirty="0" smtClean="0"/>
              <a:t>City</a:t>
            </a:r>
          </a:p>
          <a:p>
            <a:pPr marL="0" indent="0">
              <a:buNone/>
            </a:pPr>
            <a:r>
              <a:rPr lang="en-US" dirty="0" smtClean="0"/>
              <a:t>In the following slides, we will look at some trends in the U.S. urban population and study the definitions of these geographies.</a:t>
            </a:r>
            <a:endParaRPr lang="en-US" dirty="0"/>
          </a:p>
          <a:p>
            <a:endParaRPr lang="en-US" sz="2800" dirty="0" smtClean="0">
              <a:solidFill>
                <a:srgbClr val="00B0F0"/>
              </a:solidFill>
            </a:endParaRPr>
          </a:p>
        </p:txBody>
      </p:sp>
    </p:spTree>
    <p:extLst>
      <p:ext uri="{BB962C8B-B14F-4D97-AF65-F5344CB8AC3E}">
        <p14:creationId xmlns:p14="http://schemas.microsoft.com/office/powerpoint/2010/main" val="2275080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228600"/>
            <a:ext cx="9144000" cy="1066800"/>
          </a:xfrm>
        </p:spPr>
        <p:txBody>
          <a:bodyPr/>
          <a:lstStyle/>
          <a:p>
            <a:r>
              <a:rPr lang="en-IN" dirty="0"/>
              <a:t>Geographical Definitions </a:t>
            </a:r>
            <a:r>
              <a:rPr lang="en-IN" dirty="0" smtClean="0"/>
              <a:t/>
            </a:r>
            <a:br>
              <a:rPr lang="en-IN" dirty="0" smtClean="0"/>
            </a:br>
            <a:r>
              <a:rPr lang="en-IN" dirty="0" smtClean="0"/>
              <a:t>Changing Definitions of Metropolitan Areas </a:t>
            </a:r>
            <a:r>
              <a:rPr lang="en-US" dirty="0" smtClean="0"/>
              <a:t/>
            </a:r>
            <a:br>
              <a:rPr lang="en-US" dirty="0" smtClean="0"/>
            </a:br>
            <a:endParaRPr lang="en-US" dirty="0"/>
          </a:p>
        </p:txBody>
      </p:sp>
      <p:sp>
        <p:nvSpPr>
          <p:cNvPr id="8" name="Content Placeholder 7"/>
          <p:cNvSpPr>
            <a:spLocks noGrp="1"/>
          </p:cNvSpPr>
          <p:nvPr>
            <p:ph idx="1"/>
          </p:nvPr>
        </p:nvSpPr>
        <p:spPr>
          <a:xfrm>
            <a:off x="381000" y="1619955"/>
            <a:ext cx="8534400" cy="3409245"/>
          </a:xfrm>
        </p:spPr>
        <p:txBody>
          <a:bodyPr/>
          <a:lstStyle/>
          <a:p>
            <a:pPr marL="0" indent="0">
              <a:buNone/>
            </a:pPr>
            <a:r>
              <a:rPr lang="en-US" dirty="0" smtClean="0"/>
              <a:t>SMA			1949</a:t>
            </a:r>
          </a:p>
          <a:p>
            <a:pPr marL="0" indent="0">
              <a:buNone/>
            </a:pPr>
            <a:r>
              <a:rPr lang="en-US" dirty="0" smtClean="0"/>
              <a:t>SMSA			1959</a:t>
            </a:r>
          </a:p>
          <a:p>
            <a:pPr marL="0" indent="0">
              <a:buNone/>
            </a:pPr>
            <a:r>
              <a:rPr lang="en-US" dirty="0" smtClean="0"/>
              <a:t>MSA			1983</a:t>
            </a:r>
          </a:p>
          <a:p>
            <a:pPr marL="0" indent="0">
              <a:buNone/>
            </a:pPr>
            <a:r>
              <a:rPr lang="en-US" dirty="0" smtClean="0"/>
              <a:t>MA				1990		CMSA/PMSA</a:t>
            </a:r>
          </a:p>
          <a:p>
            <a:pPr marL="0" indent="0">
              <a:buNone/>
            </a:pPr>
            <a:r>
              <a:rPr lang="en-US" dirty="0" smtClean="0"/>
              <a:t>CBSA			2000</a:t>
            </a:r>
          </a:p>
          <a:p>
            <a:pPr marL="0" indent="0">
              <a:buNone/>
            </a:pPr>
            <a:endParaRPr lang="en-US" dirty="0"/>
          </a:p>
          <a:p>
            <a:endParaRPr lang="en-US" sz="2800" dirty="0" smtClean="0">
              <a:solidFill>
                <a:srgbClr val="00B0F0"/>
              </a:solidFill>
            </a:endParaRPr>
          </a:p>
        </p:txBody>
      </p:sp>
    </p:spTree>
    <p:extLst>
      <p:ext uri="{BB962C8B-B14F-4D97-AF65-F5344CB8AC3E}">
        <p14:creationId xmlns:p14="http://schemas.microsoft.com/office/powerpoint/2010/main" val="4183725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FIRST, BREAK, LAST slides ">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lternate FIRST, BREAK, LAST slide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lain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Red bar footer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PLAIN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RED FOOTER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LUE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Plain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Red Bar Footer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CHAPTER 1</Template>
  <TotalTime>1989</TotalTime>
  <Words>1473</Words>
  <Application>Microsoft Office PowerPoint</Application>
  <PresentationFormat>On-screen Show (4:3)</PresentationFormat>
  <Paragraphs>112</Paragraphs>
  <Slides>19</Slides>
  <Notes>17</Notes>
  <HiddenSlides>0</HiddenSlides>
  <MMClips>0</MMClips>
  <ScaleCrop>false</ScaleCrop>
  <HeadingPairs>
    <vt:vector size="4" baseType="variant">
      <vt:variant>
        <vt:lpstr>Theme</vt:lpstr>
      </vt:variant>
      <vt:variant>
        <vt:i4>9</vt:i4>
      </vt:variant>
      <vt:variant>
        <vt:lpstr>Slide Titles</vt:lpstr>
      </vt:variant>
      <vt:variant>
        <vt:i4>19</vt:i4>
      </vt:variant>
    </vt:vector>
  </HeadingPairs>
  <TitlesOfParts>
    <vt:vector size="28" baseType="lpstr">
      <vt:lpstr>FIRST, BREAK, LAST slides </vt:lpstr>
      <vt:lpstr>Alternate FIRST, BREAK, LAST slides</vt:lpstr>
      <vt:lpstr>Plain BODY/MAIN CONTENT</vt:lpstr>
      <vt:lpstr>Red bar footer BODY/MAIN CONTENT</vt:lpstr>
      <vt:lpstr>PLAIN Section Divider, Quotes, Callouts</vt:lpstr>
      <vt:lpstr>RED FOOTER Section Divider, Quotes, Callouts</vt:lpstr>
      <vt:lpstr>BLUE Section Divider, Quotes, Callouts</vt:lpstr>
      <vt:lpstr>Plain_APPENDIX</vt:lpstr>
      <vt:lpstr>Red Bar Footer_APPENDIX</vt:lpstr>
      <vt:lpstr>CHAPTER 1</vt:lpstr>
      <vt:lpstr>Urban Economics:  Economics Meets Geography</vt:lpstr>
      <vt:lpstr>Urban Economics and Cities</vt:lpstr>
      <vt:lpstr>Area 1: Market Forces in the  Development of Cities</vt:lpstr>
      <vt:lpstr>Area 2: Land Use Within Cities</vt:lpstr>
      <vt:lpstr>Area 3: Urban Transportation</vt:lpstr>
      <vt:lpstr>Area 4: Local Government,  Education, and Crime</vt:lpstr>
      <vt:lpstr>Geographical Definitions  Relevant to Urban Economics </vt:lpstr>
      <vt:lpstr>Geographical Definitions  Changing Definitions of Metropolitan Areas  </vt:lpstr>
      <vt:lpstr>Trends in Urban Population: Proportions of U.S. Population by CBSA Status and Size Category</vt:lpstr>
      <vt:lpstr>Trends in Urban Population: Top 30 CBSA by Population and GDP Growth </vt:lpstr>
      <vt:lpstr>Trends in Urban Population: Top 30 CBSA by Population and GDP Growth </vt:lpstr>
      <vt:lpstr>Trends in Urban Population:  Percent of U.S. Population in Urban Areas, 1790–2010</vt:lpstr>
      <vt:lpstr>Trends in Urban Population: Urban Population as Percentage of Population, 1950–2050</vt:lpstr>
      <vt:lpstr>Geography 1: Urban Area</vt:lpstr>
      <vt:lpstr>Geography 1: Urban Area (cont.)</vt:lpstr>
      <vt:lpstr>Geography 2: Metropolitan Area  Core-Based Statistical Area </vt:lpstr>
      <vt:lpstr>Geography 2: Metropolitan Area  (Core-Based Statistical Area) (cont.)  </vt:lpstr>
      <vt:lpstr>Geography 3: Principal City</vt:lpstr>
    </vt:vector>
  </TitlesOfParts>
  <Company>Cenveo Publisher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Urban Economics, Ninth Edition, Chapter 1</dc:title>
  <dc:subject>Economics</dc:subject>
  <dc:creator>Arthur O'Sullivan</dc:creator>
  <cp:keywords>Economics; Urban Economics</cp:keywords>
  <cp:lastModifiedBy>Connaughton, John</cp:lastModifiedBy>
  <cp:revision>285</cp:revision>
  <dcterms:created xsi:type="dcterms:W3CDTF">2017-12-22T08:31:54Z</dcterms:created>
  <dcterms:modified xsi:type="dcterms:W3CDTF">2018-08-23T13:15:45Z</dcterms:modified>
  <cp:category>Economics</cp:category>
</cp:coreProperties>
</file>