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2.xml" ContentType="application/vnd.openxmlformats-officedocument.presentationml.comments+xml"/>
  <Override PartName="/ppt/notesSlides/notesSlide27.xml" ContentType="application/vnd.openxmlformats-officedocument.presentationml.notesSlide+xml"/>
  <Override PartName="/ppt/comments/comment3.xml" ContentType="application/vnd.openxmlformats-officedocument.presentationml.comments+xml"/>
  <Override PartName="/ppt/notesSlides/notesSlide28.xml" ContentType="application/vnd.openxmlformats-officedocument.presentationml.notesSlide+xml"/>
  <Override PartName="/ppt/comments/comment4.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5"/>
  </p:notesMasterIdLst>
  <p:handoutMasterIdLst>
    <p:handoutMasterId r:id="rId46"/>
  </p:handoutMasterIdLst>
  <p:sldIdLst>
    <p:sldId id="256" r:id="rId10"/>
    <p:sldId id="259" r:id="rId11"/>
    <p:sldId id="257" r:id="rId12"/>
    <p:sldId id="295" r:id="rId13"/>
    <p:sldId id="270" r:id="rId14"/>
    <p:sldId id="258" r:id="rId15"/>
    <p:sldId id="260" r:id="rId16"/>
    <p:sldId id="305" r:id="rId17"/>
    <p:sldId id="271" r:id="rId18"/>
    <p:sldId id="261" r:id="rId19"/>
    <p:sldId id="272" r:id="rId20"/>
    <p:sldId id="273" r:id="rId21"/>
    <p:sldId id="275" r:id="rId22"/>
    <p:sldId id="278" r:id="rId23"/>
    <p:sldId id="276" r:id="rId24"/>
    <p:sldId id="302" r:id="rId25"/>
    <p:sldId id="277" r:id="rId26"/>
    <p:sldId id="280" r:id="rId27"/>
    <p:sldId id="281" r:id="rId28"/>
    <p:sldId id="282" r:id="rId29"/>
    <p:sldId id="283" r:id="rId30"/>
    <p:sldId id="284" r:id="rId31"/>
    <p:sldId id="285" r:id="rId32"/>
    <p:sldId id="286" r:id="rId33"/>
    <p:sldId id="287" r:id="rId34"/>
    <p:sldId id="288" r:id="rId35"/>
    <p:sldId id="289" r:id="rId36"/>
    <p:sldId id="304" r:id="rId37"/>
    <p:sldId id="290" r:id="rId38"/>
    <p:sldId id="291" r:id="rId39"/>
    <p:sldId id="301" r:id="rId40"/>
    <p:sldId id="292" r:id="rId41"/>
    <p:sldId id="293" r:id="rId42"/>
    <p:sldId id="303"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2" clrIdx="7">
    <p:extLst/>
  </p:cmAuthor>
  <p:cmAuthor id="2" name="Vaingankar, Prajakta" initials="VP" lastIdx="24" clrIdx="1">
    <p:extLst/>
  </p:cmAuthor>
  <p:cmAuthor id="3" name="Cenveo Editor" initials="CE" lastIdx="37" clrIdx="2">
    <p:extLst/>
  </p:cmAuthor>
  <p:cmAuthor id="4" name="Rohini Gupta" initials="RG" lastIdx="19" clrIdx="3">
    <p:extLst/>
  </p:cmAuthor>
  <p:cmAuthor id="5" name="White, Kevin" initials="WK" lastIdx="1" clrIdx="4">
    <p:extLst/>
  </p:cmAuthor>
  <p:cmAuthor id="6" name="White, Kevin" initials="WK [2]" lastIdx="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824" autoAdjust="0"/>
    <p:restoredTop sz="84764" autoAdjust="0"/>
  </p:normalViewPr>
  <p:slideViewPr>
    <p:cSldViewPr>
      <p:cViewPr>
        <p:scale>
          <a:sx n="81" d="100"/>
          <a:sy n="81" d="100"/>
        </p:scale>
        <p:origin x="-1704" y="202"/>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 d="1"/>
        <a:sy n="1" d="1"/>
      </p:scale>
      <p:origin x="0" y="600"/>
    </p:cViewPr>
  </p:notesTextViewPr>
  <p:sorterViewPr>
    <p:cViewPr>
      <p:scale>
        <a:sx n="100" d="100"/>
        <a:sy n="100" d="100"/>
      </p:scale>
      <p:origin x="0" y="5088"/>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1-04T18:42:07.598" idx="13">
    <p:pos x="4182" y="1104"/>
    <p:text>Note to Client: We recommend adding presenter notes for images as a standard. These notes could match the alt text description, with some additional data in the alt text, as we have done for the images in this presentation.
The alt text has been included in the image properties accesssed by following these steps:
1. Right click the image.
2. Select Format Picture.
3. Select the SIze &amp; Properties tab.
4. Click ALT TEXT.</p:text>
    <p:extLst mod="1">
      <p:ext uri="{C676402C-5697-4E1C-873F-D02D1690AC5C}">
        <p15:threadingInfo xmlns:p15="http://schemas.microsoft.com/office/powerpoint/2012/main" timeZoneBias="-330"/>
      </p:ext>
    </p:extLst>
  </p:cm>
  <p:cm authorId="6" dt="2018-01-05T09:57:05.101" idx="1">
    <p:pos x="4182" y="1200"/>
    <p:text>Should figures be larger?  Can maximize space on slide.</p:text>
    <p:extLst>
      <p:ext uri="{C676402C-5697-4E1C-873F-D02D1690AC5C}">
        <p15:threadingInfo xmlns:p15="http://schemas.microsoft.com/office/powerpoint/2012/main" timeZoneBias="360">
          <p15:parentCm authorId="3" idx="13"/>
        </p15:threadingInfo>
      </p:ext>
    </p:extLst>
  </p:cm>
  <p:cm authorId="3" dt="2018-01-16T10:20:39.151" idx="35">
    <p:pos x="4182" y="1296"/>
    <p:text>Done. We've used the high-res image and retained the copyright information.</p:text>
    <p:extLst>
      <p:ext uri="{C676402C-5697-4E1C-873F-D02D1690AC5C}">
        <p15:threadingInfo xmlns:p15="http://schemas.microsoft.com/office/powerpoint/2012/main" timeZoneBias="-330">
          <p15:parentCm authorId="3" idx="1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8-01-05T14:12:10.885" idx="29">
    <p:pos x="5317" y="939"/>
    <p:text>This definition picked up online as there were no concrete def in the PDF shared. Hope thats alright.</p:text>
    <p:extLst>
      <p:ext uri="{C676402C-5697-4E1C-873F-D02D1690AC5C}">
        <p15:threadingInfo xmlns:p15="http://schemas.microsoft.com/office/powerpoint/2012/main" timeZoneBias="-330"/>
      </p:ext>
    </p:extLst>
  </p:cm>
  <p:cm authorId="7" dt="2018-01-05T09:57:44.883" idx="1">
    <p:pos x="5317" y="1035"/>
    <p:text>Please paraphrase, if you have not already done so, in order to avoid any plagiarism issues.</p:text>
    <p:extLst>
      <p:ext uri="{C676402C-5697-4E1C-873F-D02D1690AC5C}">
        <p15:threadingInfo xmlns:p15="http://schemas.microsoft.com/office/powerpoint/2012/main" timeZoneBias="360">
          <p15:parentCm authorId="3" idx="29"/>
        </p15:threadingInfo>
      </p:ext>
    </p:extLst>
  </p:cm>
  <p:cm authorId="3" dt="2018-01-16T10:08:42.454" idx="34">
    <p:pos x="5317" y="1131"/>
    <p:text>This was already rewritten to avoid any plagiarism issues.</p:text>
    <p:extLst>
      <p:ext uri="{C676402C-5697-4E1C-873F-D02D1690AC5C}">
        <p15:threadingInfo xmlns:p15="http://schemas.microsoft.com/office/powerpoint/2012/main" timeZoneBias="-330">
          <p15:parentCm authorId="3" idx="2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8" dt="2018-01-05T09:58:01.297" idx="1">
    <p:pos x="10" y="10"/>
    <p:text>Image looks slightly compressed or squished. Is that the case? Not a huge deal but if we have a better looking version, let's use that.</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8" dt="2018-01-05T09:58:01.297" idx="2">
    <p:pos x="10" y="10"/>
    <p:text>Image looks slightly compressed or squished. Is that the case? Not a huge deal but if we have a better looking version, let's use that.</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8/28/2018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8/28/2018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Notes:</a:t>
            </a:r>
            <a:r>
              <a:rPr lang="en-US" dirty="0" smtClean="0"/>
              <a:t> </a:t>
            </a:r>
            <a:r>
              <a:rPr lang="en-IN" sz="1200" b="0" i="0" u="none" strike="noStrike" kern="1200" baseline="0" dirty="0" smtClean="0">
                <a:solidFill>
                  <a:schemeClr val="tx1"/>
                </a:solidFill>
                <a:latin typeface="+mn-lt"/>
                <a:ea typeface="+mn-ea"/>
                <a:cs typeface="+mn-cs"/>
              </a:rPr>
              <a:t>An economic environment has reached an equilibrium if there is no pressure to change things. In microeconomics, a key equilibrium concept is Nash equilibrium, named after John Nash, the recipient of the 1994 Nobel Prize in economics and the subject of the movie A Beautiful Mind.</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183693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580926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IN" sz="1200" b="0" i="0" u="none" strike="noStrike" kern="1200" baseline="0" dirty="0" smtClean="0">
                <a:solidFill>
                  <a:schemeClr val="tx1"/>
                </a:solidFill>
                <a:latin typeface="+mn-lt"/>
                <a:ea typeface="+mn-ea"/>
                <a:cs typeface="+mn-cs"/>
              </a:rPr>
              <a:t>This figure shows the market equilibrium in the market for new housing. At the equilibrium price of $300,000, the quantity supplied by firms equals the quantity demanded by consumers at 200 new houses per year. </a:t>
            </a:r>
          </a:p>
          <a:p>
            <a:endParaRPr lang="en-IN" sz="1200" b="0" i="0" u="none" strike="noStrike" kern="1200" baseline="0" dirty="0" smtClean="0">
              <a:solidFill>
                <a:schemeClr val="tx1"/>
              </a:solidFill>
              <a:latin typeface="+mn-lt"/>
              <a:ea typeface="+mn-ea"/>
              <a:cs typeface="+mn-cs"/>
            </a:endParaRPr>
          </a:p>
          <a:p>
            <a:pPr marL="228600" indent="-228600">
              <a:buAutoNum type="arabicPeriod"/>
            </a:pPr>
            <a:r>
              <a:rPr lang="en-IN" dirty="0" smtClean="0"/>
              <a:t>Individual firm. The market supply curve shows the profit-maximizing responses of individual firms to different prices. At the market equilibrium, each firm is doing the best it can, given the market price.</a:t>
            </a:r>
          </a:p>
          <a:p>
            <a:pPr marL="228600" indent="-228600">
              <a:buAutoNum type="arabicPeriod"/>
            </a:pPr>
            <a:r>
              <a:rPr lang="en-IN" dirty="0" smtClean="0"/>
              <a:t>Individual consumer. The market demand curve shows the utility-maximizing responses of individual consumers to different prices. At the market equilibrium, each consumer is doing the best he or she can, given the market price.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47406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Note: </a:t>
            </a:r>
            <a:r>
              <a:rPr lang="en-US" b="0" baseline="0" dirty="0" smtClean="0"/>
              <a:t>The figure </a:t>
            </a:r>
            <a:r>
              <a:rPr lang="en-US" baseline="0" dirty="0" smtClean="0"/>
              <a:t>shows two cases of market disequilibrium. In both cases, there is an incentive for unilateral deviation, so the market has not reached a Nash equilibrium.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1. Excess supply. </a:t>
            </a:r>
            <a:r>
              <a:rPr lang="en-US" sz="2400" dirty="0" smtClean="0">
                <a:solidFill>
                  <a:prstClr val="black"/>
                </a:solidFill>
              </a:rPr>
              <a:t>Firms have an incentive to offer to sell at a lower price. </a:t>
            </a:r>
            <a:r>
              <a:rPr lang="en-US" baseline="0" dirty="0" smtClean="0"/>
              <a:t>At any price above the equilibrium price, there will be excess supply of the product. At a price of $420,000, the excess supply is shown by the gap between point b on the demand curve and point c on the supply curve. In this case, although firms are willing to sell new houses at a price of $420,000, they cannot find consumers who are willing to pay that relatively high price. These firms have an incentive to unilaterally cut the price to attract consumers.</a:t>
            </a:r>
          </a:p>
          <a:p>
            <a:r>
              <a:rPr lang="en-US" baseline="0" dirty="0" smtClean="0"/>
              <a:t>2. Excess demand. </a:t>
            </a:r>
            <a:r>
              <a:rPr lang="en-US" sz="1200" dirty="0" smtClean="0">
                <a:solidFill>
                  <a:prstClr val="black"/>
                </a:solidFill>
              </a:rPr>
              <a:t>Consumers have an incentive to offer to buy at a higher price. </a:t>
            </a:r>
            <a:r>
              <a:rPr lang="en-US" baseline="0" dirty="0" smtClean="0"/>
              <a:t>At any price below the equilibrium price, excess demand for the product will be present. At a price of $210,000, the excess demand is shown by the gap between point d on the demand curve and point e on the supply curve. In this case, consumers are willing to buy new houses at the relatively low price but cannot find a firm to build at that price. These consumers have an incentive to unilaterally offer a higher price and thus outbid other consumers for new houses.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308990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400904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p>
          <a:p>
            <a:r>
              <a:rPr lang="en-US" b="0" dirty="0" smtClean="0"/>
              <a:t>In the initial location pattern shown in the upper panel of the figure, vendors Lefty and Righty divide the beach into two equal market areas, and each locates at the center of his or her market. Lefty’s consumers are in blocks 1 through 5, while Righty’s customers are in blocks 7 through 11. The consumer in block 6 is indifferent and choose a vendor randomly. Each vendor has five customers for certain and a 50-50 chance at a sixth customer. Although the initial location pattern seems sensible, it is not a Nash equilibrium because each vendor has an incentive to unilaterally deviate. The second and third panels show the transition from the initial positions (in the upper panel) to the Nash equilibrium.</a:t>
            </a:r>
          </a:p>
          <a:p>
            <a:endParaRPr lang="en-US" b="0" dirty="0" smtClean="0"/>
          </a:p>
          <a:p>
            <a:r>
              <a:rPr lang="en-US" b="0" dirty="0" smtClean="0"/>
              <a:t>Let’s talk about the second/middle panel. Here, Lefty moves to the median location. Suppose Lefty moves to block 6. This is the median location, defined as the location that splits consumers into two equal groups: five consumers are to the left, and five customers are to the right. Lefty’s unilateral deviation increases her number of customers to seven. In contrast, Righty now has only four consumers.</a:t>
            </a:r>
          </a:p>
          <a:p>
            <a:endParaRPr lang="en-US" b="1"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416403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400904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3090296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smtClean="0">
                <a:solidFill>
                  <a:schemeClr val="tx1"/>
                </a:solidFill>
                <a:latin typeface="+mn-lt"/>
                <a:ea typeface="+mn-ea"/>
                <a:cs typeface="+mn-cs"/>
              </a:rPr>
              <a:t>Presenter Note:</a:t>
            </a:r>
            <a:r>
              <a:rPr lang="en-IN" sz="1200" b="0" i="0" u="none" strike="noStrike" kern="1200" baseline="0" dirty="0" smtClean="0">
                <a:solidFill>
                  <a:schemeClr val="tx1"/>
                </a:solidFill>
                <a:latin typeface="+mn-lt"/>
                <a:ea typeface="+mn-ea"/>
                <a:cs typeface="+mn-cs"/>
              </a:rPr>
              <a:t> </a:t>
            </a:r>
            <a:r>
              <a:rPr lang="en-US" b="0" i="0" dirty="0" smtClean="0"/>
              <a:t>Comparative statics are used to predict the responses of decision-makers and markets to changes in economic circumstances</a:t>
            </a:r>
            <a:r>
              <a:rPr lang="en-US" b="1" i="1" dirty="0" smtClean="0"/>
              <a:t>. </a:t>
            </a:r>
            <a:r>
              <a:rPr lang="en-US" b="0" i="0" dirty="0" smtClean="0"/>
              <a:t>The</a:t>
            </a:r>
            <a:r>
              <a:rPr lang="en-US" b="1" i="1" dirty="0" smtClean="0"/>
              <a:t> </a:t>
            </a:r>
            <a:r>
              <a:rPr lang="en-US" sz="1200" b="0" i="0" u="none" strike="noStrike" kern="1200" baseline="0" dirty="0" smtClean="0">
                <a:solidFill>
                  <a:schemeClr val="tx1"/>
                </a:solidFill>
                <a:latin typeface="+mn-lt"/>
                <a:ea typeface="+mn-ea"/>
                <a:cs typeface="+mn-cs"/>
              </a:rPr>
              <a:t>two types of comparative-statics exercises include c</a:t>
            </a:r>
            <a:r>
              <a:rPr lang="en-US" sz="2200" dirty="0" smtClean="0"/>
              <a:t>omparative statics for a choice variable and comparative statics for an equilibrium variable. </a:t>
            </a:r>
          </a:p>
          <a:p>
            <a:endParaRPr lang="en-US" b="1" i="1"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423758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83148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The first five concepts are employed in many other fields in economics, while the</a:t>
            </a:r>
            <a:r>
              <a:rPr lang="en-US" baseline="0" dirty="0" smtClean="0"/>
              <a:t> </a:t>
            </a:r>
            <a:r>
              <a:rPr lang="en-US" dirty="0" smtClean="0"/>
              <a:t>sixth concept pertains to urban economics and a few other fields in economics.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4081923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 </a:t>
            </a:r>
            <a:r>
              <a:rPr lang="en-US" b="0" dirty="0" smtClean="0"/>
              <a:t>This</a:t>
            </a:r>
            <a:r>
              <a:rPr lang="en-US" b="1" dirty="0" smtClean="0"/>
              <a:t> </a:t>
            </a:r>
            <a:r>
              <a:rPr lang="en-US" b="0" dirty="0" smtClean="0"/>
              <a:t>f</a:t>
            </a:r>
            <a:r>
              <a:rPr lang="en-US" dirty="0" smtClean="0"/>
              <a:t>igure</a:t>
            </a:r>
            <a:r>
              <a:rPr lang="en-US" baseline="0" dirty="0" smtClean="0"/>
              <a:t> </a:t>
            </a:r>
            <a:r>
              <a:rPr lang="en-US" sz="1200" b="0" i="0" u="none" strike="noStrike" kern="1200" baseline="0" dirty="0" smtClean="0">
                <a:solidFill>
                  <a:schemeClr val="tx1"/>
                </a:solidFill>
                <a:latin typeface="+mn-lt"/>
                <a:ea typeface="+mn-ea"/>
                <a:cs typeface="+mn-cs"/>
              </a:rPr>
              <a:t>illustrates the comparative statics for a choice variable. On the x-axis, is the building height in floors (the choice variable) and on the y-axis, is the price of steel  in dollars (a parameter to the builder). </a:t>
            </a:r>
            <a:r>
              <a:rPr lang="en-US" sz="1200" kern="1200" dirty="0" smtClean="0">
                <a:solidFill>
                  <a:schemeClr val="tx1"/>
                </a:solidFill>
                <a:effectLst/>
                <a:latin typeface="+mn-lt"/>
                <a:ea typeface="+mn-ea"/>
                <a:cs typeface="+mn-cs"/>
              </a:rPr>
              <a:t>The graph illustrates the effects of a change in the price of steel on building height. </a:t>
            </a:r>
            <a:r>
              <a:rPr lang="en-US" sz="1200" b="0" kern="1200" dirty="0" smtClean="0">
                <a:solidFill>
                  <a:schemeClr val="tx1"/>
                </a:solidFill>
                <a:effectLst/>
                <a:latin typeface="+mn-lt"/>
                <a:ea typeface="+mn-ea"/>
                <a:cs typeface="+mn-cs"/>
              </a:rPr>
              <a:t>An increase in the price of steel decreases the profit-maximizing building height.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Initial steel price. The marginal principle is satisfied at 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where the marginal-cost curve intersects the marginal-benefit curve. The profit-maximizing height is 20 floors.</a:t>
            </a:r>
          </a:p>
          <a:p>
            <a:r>
              <a:rPr lang="en-US" sz="1200" b="0" i="0" u="none" strike="noStrike" kern="1200" baseline="0" dirty="0" smtClean="0">
                <a:solidFill>
                  <a:schemeClr val="tx1"/>
                </a:solidFill>
                <a:latin typeface="+mn-lt"/>
                <a:ea typeface="+mn-ea"/>
                <a:cs typeface="+mn-cs"/>
              </a:rPr>
              <a:t>2. Lower steel price. A decrease in the price of steel decreases the marginal cost of building, shifting the marginal-cost curve downward. The marginal principle is satisfied at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so the profit-maximizing height increases to 24 floors. The decrease in marginal cost means that for floors 21 through 24, the marginal benefit is now greater than or equal to the marginal cost.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a:t>
            </a:r>
            <a:r>
              <a:rPr lang="en-US" sz="1200" b="0" i="0" u="none" strike="noStrike" kern="1200" baseline="0" dirty="0" smtClean="0">
                <a:solidFill>
                  <a:schemeClr val="tx1"/>
                </a:solidFill>
                <a:latin typeface="+mn-lt"/>
                <a:ea typeface="+mn-ea"/>
                <a:cs typeface="+mn-cs"/>
              </a:rPr>
              <a:t> comparative-statics exercise demonstrates a negative relationship between the price of steel (a parameter) and building height (a choice variable).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1169851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smtClean="0">
                <a:solidFill>
                  <a:schemeClr val="tx1"/>
                </a:solidFill>
                <a:latin typeface="+mn-lt"/>
                <a:ea typeface="+mn-ea"/>
                <a:cs typeface="+mn-cs"/>
              </a:rPr>
              <a:t>Presenter Note:</a:t>
            </a:r>
            <a:r>
              <a:rPr lang="en-IN"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urban economy provides many opportunities to do comparative statics for choice variables: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For firm location choices, we can explore the effects of changes in transport costs on the profit-maximizing location.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For commuters’ modal choice, we can explore the effects of more frequent mass-transit service on transit ridership.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For household location choices, we can explore the effect of a change in the number of low-income households on the neighborhood choices of high-income households. </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In general, whenever people or organizations make rational choices, we can use comparative statics to see how a change in the value of a parameter affects choice.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1826321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3865391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b="1" baseline="0" dirty="0" smtClean="0"/>
              <a:t> </a:t>
            </a:r>
            <a:r>
              <a:rPr lang="en-US" sz="1200" kern="1200" dirty="0" smtClean="0">
                <a:solidFill>
                  <a:schemeClr val="tx1"/>
                </a:solidFill>
                <a:effectLst/>
                <a:latin typeface="+mn-lt"/>
                <a:ea typeface="+mn-ea"/>
                <a:cs typeface="+mn-cs"/>
              </a:rPr>
              <a:t>This figure illustrates the comparative statics of a change in supply. On the x-axis, is the equilibrium price of new houses (an equilibrium variable) and on the y-axis, is the carpenter wage (a parameter). With the help of this line graph, we can predict the effect of an increase in the carpenter wage on the equilibrium price of new houses. This figure shows that an increase in the carpenter wage increases the marginal cost of production and the increase in the marginal cost of production shifts the market supply curve upward. Thus, an increase in the carpenter wage increases the equilibrium price of houses and decreases the equilibrium quantity of houses.</a:t>
            </a:r>
          </a:p>
          <a:p>
            <a:r>
              <a:rPr lang="en-US" sz="1200" b="0" i="0" u="none" strike="noStrike" kern="1200" baseline="0" dirty="0" smtClean="0">
                <a:solidFill>
                  <a:schemeClr val="tx1"/>
                </a:solidFill>
                <a:latin typeface="+mn-lt"/>
                <a:ea typeface="+mn-ea"/>
                <a:cs typeface="+mn-cs"/>
              </a:rPr>
              <a:t>1. Initial equilibrium: 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The wage is relatively low, generating an equilibrium house price of $300,000.</a:t>
            </a:r>
          </a:p>
          <a:p>
            <a:r>
              <a:rPr lang="en-US" sz="1200" b="0" i="0" u="none" strike="noStrike" kern="1200" baseline="0" dirty="0" smtClean="0">
                <a:solidFill>
                  <a:schemeClr val="tx1"/>
                </a:solidFill>
                <a:latin typeface="+mn-lt"/>
                <a:ea typeface="+mn-ea"/>
                <a:cs typeface="+mn-cs"/>
              </a:rPr>
              <a:t>2. New equilibrium: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An increase in the carpenter wage increases the cost of producing houses, shifting the supply curve upward. The equilibrium price of houses increases to $340,000 and the equilibrium quantity decreases from 200 to 150.</a:t>
            </a:r>
          </a:p>
          <a:p>
            <a:pPr lvl="0"/>
            <a:r>
              <a:rPr lang="en-US" sz="1200" b="0" i="0" u="none" strike="noStrike" kern="1200" baseline="0" dirty="0" smtClean="0">
                <a:solidFill>
                  <a:schemeClr val="tx1"/>
                </a:solidFill>
                <a:latin typeface="+mn-lt"/>
                <a:ea typeface="+mn-ea"/>
                <a:cs typeface="+mn-cs"/>
              </a:rPr>
              <a:t>This comparative-statics exercise demonstrates the positive relationship between the carpenter wage (a parameter) and the price of houses (an equilibrium variable).</a:t>
            </a:r>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3465041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sz="1200" kern="1200" dirty="0" smtClean="0">
                <a:solidFill>
                  <a:schemeClr val="tx1"/>
                </a:solidFill>
                <a:effectLst/>
                <a:latin typeface="+mn-lt"/>
                <a:ea typeface="+mn-ea"/>
                <a:cs typeface="+mn-cs"/>
              </a:rPr>
              <a:t>This figure illustrates the effect of a change in the value of a demand-side parameter on the market equilibrium. On the x-axis, is the equilibrium price of new houses (an equilibrium variable) and on the y-axis, is the carpenter wage (a parameter). </a:t>
            </a:r>
            <a:r>
              <a:rPr lang="en-US" sz="1200" b="0" i="0" u="none" strike="noStrike" kern="1200" baseline="0" dirty="0" smtClean="0">
                <a:solidFill>
                  <a:schemeClr val="tx1"/>
                </a:solidFill>
                <a:latin typeface="+mn-lt"/>
                <a:ea typeface="+mn-ea"/>
                <a:cs typeface="+mn-cs"/>
              </a:rPr>
              <a:t>This figure shows the effects of an increase in a city’s population. </a:t>
            </a:r>
            <a:r>
              <a:rPr lang="en-US" sz="1200" b="0" kern="1200" dirty="0" smtClean="0">
                <a:solidFill>
                  <a:schemeClr val="tx1"/>
                </a:solidFill>
                <a:effectLst/>
                <a:latin typeface="+mn-lt"/>
                <a:ea typeface="+mn-ea"/>
                <a:cs typeface="+mn-cs"/>
              </a:rPr>
              <a:t>Increase in population increases housing demand, shifting market demand curve to right.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Initial equilibrium: 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The equilibrium price of $300,000 and the equilibrium quantity is 200 houses.</a:t>
            </a:r>
          </a:p>
          <a:p>
            <a:r>
              <a:rPr lang="en-US" sz="1200" b="0" i="0" u="none" strike="noStrike" kern="1200" baseline="0" dirty="0" smtClean="0">
                <a:solidFill>
                  <a:schemeClr val="tx1"/>
                </a:solidFill>
                <a:latin typeface="+mn-lt"/>
                <a:ea typeface="+mn-ea"/>
                <a:cs typeface="+mn-cs"/>
              </a:rPr>
              <a:t>New equilibrium: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An increase in the city’s population increases the demand for new housing, shifting the demand curve to the right. The equilibrium price increases to $340,000 and the equilibrium quantity increases to 250 houses.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comparative-statics exercise demonstrates the positive relationship between city population (a parameter) and the price of housing (an equilibrium variable).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3906916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dirty="0" smtClean="0"/>
              <a:t>: </a:t>
            </a:r>
            <a:r>
              <a:rPr lang="en-US" sz="1200" b="0" i="0" u="none" strike="noStrike" kern="1200" baseline="0" dirty="0" smtClean="0">
                <a:solidFill>
                  <a:schemeClr val="tx1"/>
                </a:solidFill>
                <a:latin typeface="+mn-lt"/>
                <a:ea typeface="+mn-ea"/>
                <a:cs typeface="+mn-cs"/>
              </a:rPr>
              <a:t>The urban economy provides many opportunities to do comparative statics for market equilibria. In the urban labor market, we can predict the effects of a change in labor demand on the equilibrium wage and equilibrium employment. In the urban land market, we can predict the effects of changes in public policy on land prices and land-use patterns. In the urban transportation sector, we can predict the effects of a congestion tax on the equilibrium number of drivers and transit riders. For any market equilibrium, we can use comparative statics to predict the effect of a change in the value of a parameter on the market equilibrium.</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2864777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baseline="0" dirty="0" smtClean="0">
                <a:solidFill>
                  <a:schemeClr val="tx1"/>
                </a:solidFill>
                <a:latin typeface="+mn-lt"/>
                <a:ea typeface="+mn-ea"/>
                <a:cs typeface="+mn-cs"/>
              </a:rPr>
              <a:t>Presenter Note:</a:t>
            </a:r>
            <a:r>
              <a:rPr lang="en-IN"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notion of economic efficiency is embodied in the concept of Pareto efficiency, named after Italian economist Vilfredo Pareto. </a:t>
            </a:r>
            <a:r>
              <a:rPr lang="en-US" sz="2400" b="0" i="0" dirty="0" smtClean="0"/>
              <a:t>Pareto efficiency is an economic state where resources are allocated in the most efficient manner. It is obtained when a distribution strategy exists where one party’s situation cannot be improved without making another party’s situation worse.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03474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b="0" dirty="0" smtClean="0"/>
              <a:t>In this example, </a:t>
            </a:r>
            <a:r>
              <a:rPr lang="en-IN" sz="1200" b="0" i="0" u="none" strike="noStrike" kern="1200" baseline="0" dirty="0" smtClean="0">
                <a:solidFill>
                  <a:schemeClr val="tx1"/>
                </a:solidFill>
                <a:latin typeface="+mn-lt"/>
                <a:ea typeface="+mn-ea"/>
                <a:cs typeface="+mn-cs"/>
              </a:rPr>
              <a:t>an island economy has 12 coconuts to divide between two people, Abe and Bea. Every allocation of the coconuts between the two people is Pareto efficient because any reallocation of coconuts makes one person better off at the expense of the other. Starting at point b, we can make Abe better off by giving him his first coconut, but only by taking a coconut from Bea and making her worse off. Similarly, starting at point c, Abe could go from 3 to 4 coconuts, but only if Bea goes from 9 to 8 coconuts. Each allocation is Pareto efficient because any change harms someone. This simple example highlights the distinction between economic efficiency and equity or fairness. A 50-50 split of the coconuts may be appealing for reasons of equity or fairness, but an equal division is one of many efficient allocations. In a real economy, there are many efficient allocations of resources and goods across consumers, and reasonable people can disagree about which efficient allocation is the most equitable.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948368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b="0" dirty="0" smtClean="0"/>
              <a:t>In this example, </a:t>
            </a:r>
            <a:r>
              <a:rPr lang="en-IN" sz="1200" b="0" i="0" u="none" strike="noStrike" kern="1200" baseline="0" dirty="0" smtClean="0">
                <a:solidFill>
                  <a:schemeClr val="tx1"/>
                </a:solidFill>
                <a:latin typeface="+mn-lt"/>
                <a:ea typeface="+mn-ea"/>
                <a:cs typeface="+mn-cs"/>
              </a:rPr>
              <a:t>an island economy has 12 coconuts to divide between two people, Abe and Bea. Every allocation of the coconuts between the two people is Pareto efficient because any reallocation of coconuts makes one person better off at the expense of the other. Starting at point b, we can make Abe better off by giving him his first coconut, but only by taking a coconut from Bea and making her worse off. Similarly, starting at point c, Abe could go from 3 to 4 coconuts, but only if Bea goes from 9 to 8 coconuts. Each allocation is Pareto efficient because any change harms someone. This simple example highlights the distinction between economic efficiency and equity or fairness. A 50-50 split of the coconuts may be appealing for reasons of equity or fairness, but an equal division is one of many efficient allocations. In a real economy, there are many efficient allocations of resources and goods across consumers, and reasonable people can disagree about which efficient allocation is the most equitable.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48368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14419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Notes: </a:t>
            </a:r>
            <a:r>
              <a:rPr lang="en-IN" sz="1200" b="0" i="0" u="none" strike="noStrike" kern="1200" baseline="0" dirty="0" smtClean="0">
                <a:solidFill>
                  <a:schemeClr val="tx1"/>
                </a:solidFill>
                <a:latin typeface="+mn-lt"/>
                <a:ea typeface="+mn-ea"/>
                <a:cs typeface="+mn-cs"/>
              </a:rPr>
              <a:t>Economic cost is opportunity cost. The opportunity cost of something is what you sacrifice to get it. More precisely, the opportunity cost of using a resource is the value of that resource in its next-best use. For example, the opportunity cost of reading this chapter is the value of your time in its next-best use, such as earning money, playing sports, or studying another subject.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2646143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181598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352714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smtClean="0">
                <a:solidFill>
                  <a:schemeClr val="tx1"/>
                </a:solidFill>
                <a:latin typeface="+mn-lt"/>
                <a:ea typeface="+mn-ea"/>
                <a:cs typeface="+mn-cs"/>
              </a:rPr>
              <a:t>Presenter Note:</a:t>
            </a:r>
            <a:r>
              <a:rPr lang="en-IN"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typical market analysis in microeconomics involves markets subject to self-limiting changes in market conditions. For example, an increase in the demand for a product initially causes excess demand for the product. The resulting increase in price eliminates excess demand by increasing the quantity supplied and decreasing the quantity demanded. This is a self-limiting change because a change in one direction (excess demand) triggers changes in the opposite direction: the price continues to increase until excess demand is eliminated. Similarly, an increase in supply causes excess supply, and the price continues to decrease until excess supply is eliminated.</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853934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sz="1200" kern="1200" dirty="0" smtClean="0">
                <a:solidFill>
                  <a:schemeClr val="tx1"/>
                </a:solidFill>
                <a:effectLst/>
                <a:latin typeface="+mn-lt"/>
                <a:ea typeface="+mn-ea"/>
                <a:cs typeface="+mn-cs"/>
              </a:rPr>
              <a:t>This figure illustrates the effects of self-reinforcing changes by considering the location of automobile sellers. Suppose four sellers are initially distributed uniformly throughout a city and earn the same profit. </a:t>
            </a:r>
            <a:endParaRPr lang="en-US"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Panel A: We see small profit rectangles. If one seller moves to a location next to another seller, what happens next?</a:t>
            </a:r>
          </a:p>
          <a:p>
            <a:r>
              <a:rPr lang="en-IN" sz="1200" b="0" i="0" u="none" strike="noStrike" kern="1200" baseline="0" dirty="0" smtClean="0">
                <a:solidFill>
                  <a:schemeClr val="tx1"/>
                </a:solidFill>
                <a:latin typeface="+mn-lt"/>
                <a:ea typeface="+mn-ea"/>
                <a:cs typeface="+mn-cs"/>
              </a:rPr>
              <a:t>Panel B: Auto consumers compare brands before buying. The two-firm cluster will facilitate comparison shopping, so the number of car shoppers at location 1 will more than double. The profit per firm increases, as indicated by the larger profit rectangles for firms in the cluster.</a:t>
            </a:r>
          </a:p>
          <a:p>
            <a:r>
              <a:rPr lang="en-IN" sz="1200" b="0" i="0" u="none" strike="noStrike" kern="1200" baseline="0" dirty="0" smtClean="0">
                <a:solidFill>
                  <a:schemeClr val="tx1"/>
                </a:solidFill>
                <a:latin typeface="+mn-lt"/>
                <a:ea typeface="+mn-ea"/>
                <a:cs typeface="+mn-cs"/>
              </a:rPr>
              <a:t>Panel C: The higher profit in the cluster attracts a third firm, causing a disproportionate increase in the number of shoppers, a result of enhanced comparison shopping. The cluster profit increases, increasing the profit gap between a firm in the cluster and the isolated firm at location 10.</a:t>
            </a:r>
          </a:p>
          <a:p>
            <a:r>
              <a:rPr lang="en-IN" sz="1200" b="0" i="0" u="none" strike="noStrike" kern="1200" baseline="0" dirty="0" smtClean="0">
                <a:solidFill>
                  <a:schemeClr val="tx1"/>
                </a:solidFill>
                <a:latin typeface="+mn-lt"/>
                <a:ea typeface="+mn-ea"/>
                <a:cs typeface="+mn-cs"/>
              </a:rPr>
              <a:t>Panel D: The fourth firm joins other firms in the cluster, causing a disproportionate increase in the number of shoppers and an increase in profit per firm. </a:t>
            </a:r>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025492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r>
              <a:rPr lang="en-US" sz="1200" kern="1200" dirty="0" smtClean="0">
                <a:solidFill>
                  <a:schemeClr val="tx1"/>
                </a:solidFill>
                <a:effectLst/>
                <a:latin typeface="+mn-lt"/>
                <a:ea typeface="+mn-ea"/>
                <a:cs typeface="+mn-cs"/>
              </a:rPr>
              <a:t>This figure illustrates the effects of self-reinforcing changes by considering the location of automobile sellers. Suppose four sellers are initially distributed uniformly throughout a city and earn the same profit. </a:t>
            </a:r>
            <a:endParaRPr lang="en-US"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Panel A: We see small profit rectangles. If one seller moves to a location next to another seller, what happens next?</a:t>
            </a:r>
          </a:p>
          <a:p>
            <a:r>
              <a:rPr lang="en-IN" sz="1200" b="0" i="0" u="none" strike="noStrike" kern="1200" baseline="0" dirty="0" smtClean="0">
                <a:solidFill>
                  <a:schemeClr val="tx1"/>
                </a:solidFill>
                <a:latin typeface="+mn-lt"/>
                <a:ea typeface="+mn-ea"/>
                <a:cs typeface="+mn-cs"/>
              </a:rPr>
              <a:t>Panel B: Auto consumers compare brands before buying. The two-firm cluster will facilitate comparison shopping, so the number of car shoppers at location 1 will more than double. The profit per firm increases, as indicated by the larger profit rectangles for firms in the cluster.</a:t>
            </a:r>
          </a:p>
          <a:p>
            <a:r>
              <a:rPr lang="en-IN" sz="1200" b="0" i="0" u="none" strike="noStrike" kern="1200" baseline="0" dirty="0" smtClean="0">
                <a:solidFill>
                  <a:schemeClr val="tx1"/>
                </a:solidFill>
                <a:latin typeface="+mn-lt"/>
                <a:ea typeface="+mn-ea"/>
                <a:cs typeface="+mn-cs"/>
              </a:rPr>
              <a:t>Panel C: The higher profit in the cluster attracts a third firm, causing a disproportionate increase in the number of shoppers, a result of enhanced comparison shopping. The cluster profit increases, increasing the profit gap between a firm in the cluster and the isolated firm at location 10.</a:t>
            </a:r>
          </a:p>
          <a:p>
            <a:r>
              <a:rPr lang="en-IN" sz="1200" b="0" i="0" u="none" strike="noStrike" kern="1200" baseline="0" dirty="0" smtClean="0">
                <a:solidFill>
                  <a:schemeClr val="tx1"/>
                </a:solidFill>
                <a:latin typeface="+mn-lt"/>
                <a:ea typeface="+mn-ea"/>
                <a:cs typeface="+mn-cs"/>
              </a:rPr>
              <a:t>Panel D: The fourth firm joins other firms in the cluster, causing a disproportionate increase in the number of shoppers and an increase in profit per firm. </a:t>
            </a:r>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25492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smtClean="0">
                <a:solidFill>
                  <a:schemeClr val="tx1"/>
                </a:solidFill>
                <a:latin typeface="+mn-lt"/>
                <a:ea typeface="+mn-ea"/>
                <a:cs typeface="+mn-cs"/>
              </a:rPr>
              <a:t>Presenter Note:</a:t>
            </a:r>
            <a:r>
              <a:rPr lang="en-IN"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Self-reinforcing changes also occur in the location decisions of people. The cluster of artists in one city may attract other artists from the region, causing a concentration of artistic production in one city. Self-reinforcing effects in production generate large clusters of employment in cities. In addition, self-reinforcing effects in consumption generate large clusters of consumer activities in large cities. In the residential environment, self-reinforcing effects generate substantial segregation with respect to income, education, and race.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2467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378748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38257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Notes: </a:t>
            </a:r>
            <a:r>
              <a:rPr lang="en-IN" sz="1200" b="0" i="0" u="none" strike="noStrike" kern="1200" baseline="0" dirty="0" smtClean="0">
                <a:solidFill>
                  <a:schemeClr val="tx1"/>
                </a:solidFill>
                <a:latin typeface="+mn-lt"/>
                <a:ea typeface="+mn-ea"/>
                <a:cs typeface="+mn-cs"/>
              </a:rPr>
              <a:t>Economic reasoning often focuses on marginal or incremental changes. The marginal benefit of an activity is the additional benefit resulting from a one-unit increase in the activity. The marginal principle provides a simple decision-making rule for choosing the appropriate level of an activity. </a:t>
            </a:r>
            <a:endParaRPr lang="en-US"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If the marginal benefit of some activity exceeds the marginal cost, the marginal rule says to do more: a decision-maker should increase the level of the activity until the marginal benefit equals the marginal cost.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73229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Presenter Note: </a:t>
            </a:r>
          </a:p>
          <a:p>
            <a:pPr marL="0" indent="0">
              <a:buNone/>
            </a:pPr>
            <a:r>
              <a:rPr lang="en-US" b="1" dirty="0" smtClean="0"/>
              <a:t>1. Marginal benefit:</a:t>
            </a:r>
            <a:r>
              <a:rPr lang="en-US" b="1" baseline="0" dirty="0" smtClean="0"/>
              <a:t> </a:t>
            </a:r>
            <a:r>
              <a:rPr lang="en-US" dirty="0" smtClean="0"/>
              <a:t>The marginal benefit of the building height equals the rent collected on the additional floor. The marginal-benefit curve is negatively sloped, because a taller building devotes more space to vertical transportation (stairs and elevators), leaving less rentable space. As the number of floors increases, total rental revenue increases, but at a decreasing rate. </a:t>
            </a:r>
          </a:p>
          <a:p>
            <a:r>
              <a:rPr lang="en-US" b="1" dirty="0" smtClean="0"/>
              <a:t>2. Marginal cost:</a:t>
            </a:r>
            <a:r>
              <a:rPr lang="en-US" b="1" baseline="0" dirty="0" smtClean="0"/>
              <a:t> </a:t>
            </a:r>
            <a:r>
              <a:rPr lang="en-US" dirty="0" smtClean="0"/>
              <a:t>The marginal cost of the building height equals the additional construction cost from building one more floor. The marginal-cost curve is positively sloped because a taller building requires more reinforcement to support its more concentrated weight. As the number of floors increases, construction cost increases at an increasing rate. </a:t>
            </a:r>
          </a:p>
          <a:p>
            <a:endParaRPr lang="en-US" dirty="0" smtClean="0"/>
          </a:p>
          <a:p>
            <a:r>
              <a:rPr lang="en-US" dirty="0" smtClean="0"/>
              <a:t>The firm maximizes profit at point a, with 20 floors at a marginal cost of $6 million. The firm stops at 20 floors because the cost of adding the 21st floor exceeds the rental revenue from the additional floor.</a:t>
            </a:r>
          </a:p>
          <a:p>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47602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Presenter Note: </a:t>
            </a:r>
          </a:p>
          <a:p>
            <a:pPr marL="0" indent="0">
              <a:buNone/>
            </a:pPr>
            <a:r>
              <a:rPr lang="en-US" b="1" dirty="0" smtClean="0"/>
              <a:t>1. Marginal benefit:</a:t>
            </a:r>
            <a:r>
              <a:rPr lang="en-US" b="1" baseline="0" dirty="0" smtClean="0"/>
              <a:t> </a:t>
            </a:r>
            <a:r>
              <a:rPr lang="en-US" dirty="0" smtClean="0"/>
              <a:t>The marginal benefit of the building height equals the rent collected on the additional floor. The marginal-benefit curve is negatively sloped, because a taller building devotes more space to vertical transportation (stairs and elevators), leaving less rentable space. As the number of floors increases, total rental revenue increases, but at a decreasing rate. </a:t>
            </a:r>
          </a:p>
          <a:p>
            <a:r>
              <a:rPr lang="en-US" b="1" dirty="0" smtClean="0"/>
              <a:t>2. Marginal cost:</a:t>
            </a:r>
            <a:r>
              <a:rPr lang="en-US" b="1" baseline="0" dirty="0" smtClean="0"/>
              <a:t> </a:t>
            </a:r>
            <a:r>
              <a:rPr lang="en-US" dirty="0" smtClean="0"/>
              <a:t>The marginal cost of the building height equals the additional construction cost from building one more floor. The marginal-cost curve is positively sloped because a taller building requires more reinforcement to support its more concentrated weight. As the number of floors increases, construction cost increases at an increasing rate. </a:t>
            </a:r>
          </a:p>
          <a:p>
            <a:endParaRPr lang="en-US" dirty="0" smtClean="0"/>
          </a:p>
          <a:p>
            <a:r>
              <a:rPr lang="en-US" dirty="0" smtClean="0"/>
              <a:t>The firm maximizes profit at point a, with 20 floors at a marginal cost of $6 million. The firm stops at 20 floors because the cost of adding the 21st floor exceeds the rental revenue from the additional floor.</a:t>
            </a:r>
          </a:p>
          <a:p>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47602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124667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05016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a:t>
            </a:r>
            <a:r>
              <a:rPr lang="en-US" sz="3200" dirty="0" smtClean="0"/>
              <a:t>2</a:t>
            </a:r>
            <a:endParaRPr lang="en-US" sz="3200" dirty="0"/>
          </a:p>
        </p:txBody>
      </p:sp>
      <p:sp>
        <p:nvSpPr>
          <p:cNvPr id="3" name="Text Placeholder 2"/>
          <p:cNvSpPr>
            <a:spLocks noGrp="1"/>
          </p:cNvSpPr>
          <p:nvPr>
            <p:ph type="body" sz="quarter" idx="10"/>
          </p:nvPr>
        </p:nvSpPr>
        <p:spPr>
          <a:xfrm>
            <a:off x="0" y="4114800"/>
            <a:ext cx="5562600" cy="685800"/>
          </a:xfrm>
        </p:spPr>
        <p:txBody>
          <a:bodyPr/>
          <a:lstStyle/>
          <a:p>
            <a:pPr algn="ctr"/>
            <a:r>
              <a:rPr lang="en-US" sz="2400" dirty="0"/>
              <a:t>Key Concepts of </a:t>
            </a:r>
            <a:r>
              <a:rPr lang="en-US" sz="2400" dirty="0" smtClean="0"/>
              <a:t>Urban Economics</a:t>
            </a:r>
            <a:endParaRPr lang="en-US" sz="2400" dirty="0"/>
          </a:p>
        </p:txBody>
      </p:sp>
      <p:pic>
        <p:nvPicPr>
          <p:cNvPr id="5" name="Picture 4" descr="Textbook cover for Urban Economics, Ninth Edition by Arthur O'Sull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3. Nash Equilibrium</a:t>
            </a:r>
            <a:endParaRPr lang="en-US" dirty="0"/>
          </a:p>
        </p:txBody>
      </p:sp>
      <p:sp>
        <p:nvSpPr>
          <p:cNvPr id="11" name="Content Placeholder 10"/>
          <p:cNvSpPr>
            <a:spLocks noGrp="1"/>
          </p:cNvSpPr>
          <p:nvPr>
            <p:ph idx="1"/>
          </p:nvPr>
        </p:nvSpPr>
        <p:spPr>
          <a:xfrm>
            <a:off x="381000" y="1621406"/>
            <a:ext cx="8229600" cy="2188594"/>
          </a:xfrm>
        </p:spPr>
        <p:txBody>
          <a:bodyPr/>
          <a:lstStyle/>
          <a:p>
            <a:pPr marL="0" indent="0">
              <a:buNone/>
            </a:pPr>
            <a:r>
              <a:rPr lang="en-US" b="1" i="1" dirty="0" smtClean="0"/>
              <a:t>Nash Equilibrium: There </a:t>
            </a:r>
            <a:r>
              <a:rPr lang="en-US" b="1" i="1" dirty="0"/>
              <a:t>is no incentive for unilateral </a:t>
            </a:r>
            <a:r>
              <a:rPr lang="en-US" b="1" i="1" dirty="0" smtClean="0"/>
              <a:t>deviation.</a:t>
            </a:r>
          </a:p>
          <a:p>
            <a:r>
              <a:rPr lang="en-US" dirty="0" smtClean="0"/>
              <a:t>Nash equilibrium is achieved if the following occurs. </a:t>
            </a:r>
          </a:p>
          <a:p>
            <a:pPr lvl="1"/>
            <a:r>
              <a:rPr lang="en-US" dirty="0" smtClean="0"/>
              <a:t>No </a:t>
            </a:r>
            <a:r>
              <a:rPr lang="en-US" dirty="0"/>
              <a:t>single </a:t>
            </a:r>
            <a:r>
              <a:rPr lang="en-US" dirty="0" smtClean="0"/>
              <a:t>decision-maker has </a:t>
            </a:r>
            <a:r>
              <a:rPr lang="en-US" dirty="0"/>
              <a:t>an incentive to </a:t>
            </a:r>
            <a:r>
              <a:rPr lang="en-US" dirty="0" smtClean="0"/>
              <a:t>change his or her behavior, given </a:t>
            </a:r>
            <a:r>
              <a:rPr lang="en-US" dirty="0"/>
              <a:t>the choices made by other participants.</a:t>
            </a:r>
            <a:endParaRPr lang="en-US" dirty="0" smtClean="0"/>
          </a:p>
          <a:p>
            <a:pPr lvl="1"/>
            <a:r>
              <a:rPr lang="en-US" dirty="0" smtClean="0"/>
              <a:t>There are no regrets</a:t>
            </a:r>
            <a:r>
              <a:rPr lang="en-US" dirty="0"/>
              <a:t>, given </a:t>
            </a:r>
            <a:r>
              <a:rPr lang="en-US" dirty="0" smtClean="0"/>
              <a:t>the choices of </a:t>
            </a:r>
            <a:r>
              <a:rPr lang="en-US" dirty="0"/>
              <a:t>other </a:t>
            </a:r>
            <a:r>
              <a:rPr lang="en-US" dirty="0" smtClean="0"/>
              <a:t>participants.</a:t>
            </a:r>
            <a:endParaRPr lang="en-US" dirty="0"/>
          </a:p>
          <a:p>
            <a:pPr marL="0" indent="0">
              <a:buNone/>
            </a:pPr>
            <a:endParaRPr lang="en-US" b="1" i="1" dirty="0"/>
          </a:p>
        </p:txBody>
      </p:sp>
    </p:spTree>
    <p:extLst>
      <p:ext uri="{BB962C8B-B14F-4D97-AF65-F5344CB8AC3E}">
        <p14:creationId xmlns:p14="http://schemas.microsoft.com/office/powerpoint/2010/main" val="58022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Nash Equilibrium in </a:t>
            </a:r>
            <a:r>
              <a:rPr lang="en-US" dirty="0" smtClean="0"/>
              <a:t>a Supply </a:t>
            </a:r>
            <a:br>
              <a:rPr lang="en-US" dirty="0" smtClean="0"/>
            </a:br>
            <a:r>
              <a:rPr lang="en-US" dirty="0" smtClean="0"/>
              <a:t>and Demand Model</a:t>
            </a:r>
            <a:endParaRPr lang="en-US" dirty="0"/>
          </a:p>
        </p:txBody>
      </p:sp>
      <p:sp>
        <p:nvSpPr>
          <p:cNvPr id="11" name="Content Placeholder 10"/>
          <p:cNvSpPr>
            <a:spLocks noGrp="1"/>
          </p:cNvSpPr>
          <p:nvPr>
            <p:ph idx="1"/>
          </p:nvPr>
        </p:nvSpPr>
        <p:spPr>
          <a:xfrm>
            <a:off x="429904" y="1600200"/>
            <a:ext cx="8229600" cy="2286000"/>
          </a:xfrm>
        </p:spPr>
        <p:txBody>
          <a:bodyPr/>
          <a:lstStyle/>
          <a:p>
            <a:pPr marL="0" indent="0">
              <a:buNone/>
            </a:pPr>
            <a:r>
              <a:rPr lang="en-US" dirty="0" smtClean="0"/>
              <a:t>Key assumptions of the Supply and Demand Model:</a:t>
            </a:r>
          </a:p>
          <a:p>
            <a:r>
              <a:rPr lang="en-US" dirty="0"/>
              <a:t>B</a:t>
            </a:r>
            <a:r>
              <a:rPr lang="en-US" dirty="0" smtClean="0"/>
              <a:t>oth </a:t>
            </a:r>
            <a:r>
              <a:rPr lang="en-US" dirty="0"/>
              <a:t>consumers and </a:t>
            </a:r>
            <a:r>
              <a:rPr lang="en-US" dirty="0" smtClean="0"/>
              <a:t>producers in a perfectly </a:t>
            </a:r>
            <a:r>
              <a:rPr lang="en-US" dirty="0"/>
              <a:t>competitive market </a:t>
            </a:r>
            <a:r>
              <a:rPr lang="en-US" dirty="0" smtClean="0"/>
              <a:t>are price takers.</a:t>
            </a:r>
            <a:endParaRPr lang="en-US" dirty="0"/>
          </a:p>
          <a:p>
            <a:pPr lvl="1"/>
            <a:r>
              <a:rPr lang="en-US" dirty="0" smtClean="0"/>
              <a:t>Firms </a:t>
            </a:r>
            <a:r>
              <a:rPr lang="en-US" dirty="0"/>
              <a:t>cannot unilaterally move the price in a favorable </a:t>
            </a:r>
            <a:r>
              <a:rPr lang="en-US" dirty="0" smtClean="0"/>
              <a:t>direction.</a:t>
            </a:r>
            <a:endParaRPr lang="en-US" dirty="0"/>
          </a:p>
          <a:p>
            <a:pPr lvl="1"/>
            <a:r>
              <a:rPr lang="en-US" dirty="0" smtClean="0"/>
              <a:t>Consumers </a:t>
            </a:r>
            <a:r>
              <a:rPr lang="en-US" dirty="0"/>
              <a:t>cannot move the price in a favorable </a:t>
            </a:r>
            <a:r>
              <a:rPr lang="en-US" dirty="0" smtClean="0"/>
              <a:t>direction. </a:t>
            </a:r>
          </a:p>
          <a:p>
            <a:pPr marL="0" lvl="0" indent="0">
              <a:buNone/>
            </a:pPr>
            <a:endParaRPr lang="en-US" sz="2400" dirty="0">
              <a:solidFill>
                <a:prstClr val="black"/>
              </a:solidFill>
            </a:endParaRPr>
          </a:p>
          <a:p>
            <a:pPr lvl="0"/>
            <a:endParaRPr lang="en-US" dirty="0">
              <a:solidFill>
                <a:prstClr val="black"/>
              </a:solidFill>
            </a:endParaRPr>
          </a:p>
          <a:p>
            <a:pPr marL="457200" lvl="1" indent="0">
              <a:buNone/>
            </a:pPr>
            <a:endParaRPr lang="en-US" dirty="0" smtClean="0"/>
          </a:p>
          <a:p>
            <a:pPr lvl="1"/>
            <a:endParaRPr lang="en-US" dirty="0"/>
          </a:p>
          <a:p>
            <a:endParaRPr lang="en-US" dirty="0"/>
          </a:p>
        </p:txBody>
      </p:sp>
    </p:spTree>
    <p:extLst>
      <p:ext uri="{BB962C8B-B14F-4D97-AF65-F5344CB8AC3E}">
        <p14:creationId xmlns:p14="http://schemas.microsoft.com/office/powerpoint/2010/main" val="277141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a:t>Nash Equilibrium in a Supply </a:t>
            </a:r>
            <a:br>
              <a:rPr lang="en-US" dirty="0"/>
            </a:br>
            <a:r>
              <a:rPr lang="en-US" dirty="0"/>
              <a:t>and Demand </a:t>
            </a:r>
            <a:r>
              <a:rPr lang="en-US" dirty="0" smtClean="0"/>
              <a:t>Model (cont.)</a:t>
            </a:r>
            <a:endParaRPr lang="en-US" dirty="0"/>
          </a:p>
        </p:txBody>
      </p:sp>
      <p:sp>
        <p:nvSpPr>
          <p:cNvPr id="5" name="TextBox 4"/>
          <p:cNvSpPr txBox="1"/>
          <p:nvPr/>
        </p:nvSpPr>
        <p:spPr>
          <a:xfrm>
            <a:off x="2743200" y="6226868"/>
            <a:ext cx="3657600" cy="400110"/>
          </a:xfrm>
          <a:prstGeom prst="rect">
            <a:avLst/>
          </a:prstGeom>
          <a:noFill/>
        </p:spPr>
        <p:txBody>
          <a:bodyPr wrap="square" rtlCol="0">
            <a:spAutoFit/>
          </a:bodyPr>
          <a:lstStyle/>
          <a:p>
            <a:pPr algn="ctr"/>
            <a:r>
              <a:rPr lang="en-US" sz="2000" dirty="0" smtClean="0"/>
              <a:t>Equilibrium</a:t>
            </a:r>
            <a:endParaRPr lang="en-US" sz="2000" dirty="0"/>
          </a:p>
        </p:txBody>
      </p:sp>
      <p:pic>
        <p:nvPicPr>
          <p:cNvPr id="3" name="Content Placeholder 2" descr="Market Equilibrium&#10;The graph displays the market equilibrium in the market for new housing. The x-axis displays houses and the y-axis displays the price in dollars. The graph shows an upward sloping line to represent the supply curve and a downward sloping line to represent the demand curve. The supply curve and demand curve intersect at point a, which is the equilibrium price of $300,000. At this point, the quantity supplied by firms equals the quantity demanded by consumers at 200 new houses per yea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533807"/>
            <a:ext cx="5038588" cy="4746226"/>
          </a:xfrm>
        </p:spPr>
      </p:pic>
    </p:spTree>
    <p:extLst>
      <p:ext uri="{BB962C8B-B14F-4D97-AF65-F5344CB8AC3E}">
        <p14:creationId xmlns:p14="http://schemas.microsoft.com/office/powerpoint/2010/main" val="204512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a:spLocks noGrp="1"/>
          </p:cNvSpPr>
          <p:nvPr>
            <p:ph type="title"/>
          </p:nvPr>
        </p:nvSpPr>
        <p:spPr>
          <a:xfrm>
            <a:off x="0" y="228600"/>
            <a:ext cx="9144000" cy="1066800"/>
          </a:xfrm>
        </p:spPr>
        <p:txBody>
          <a:bodyPr/>
          <a:lstStyle/>
          <a:p>
            <a:r>
              <a:rPr lang="en-US" dirty="0"/>
              <a:t>Nash Equilibrium in a Supply </a:t>
            </a:r>
            <a:br>
              <a:rPr lang="en-US" dirty="0"/>
            </a:br>
            <a:r>
              <a:rPr lang="en-US" dirty="0"/>
              <a:t>and Demand </a:t>
            </a:r>
            <a:r>
              <a:rPr lang="en-US" dirty="0" smtClean="0"/>
              <a:t>Model (cont.)</a:t>
            </a:r>
            <a:endParaRPr lang="en-US" dirty="0"/>
          </a:p>
        </p:txBody>
      </p:sp>
      <p:sp>
        <p:nvSpPr>
          <p:cNvPr id="8" name="TextBox 7"/>
          <p:cNvSpPr txBox="1"/>
          <p:nvPr/>
        </p:nvSpPr>
        <p:spPr>
          <a:xfrm>
            <a:off x="2743200" y="6324600"/>
            <a:ext cx="3657600" cy="400110"/>
          </a:xfrm>
          <a:prstGeom prst="rect">
            <a:avLst/>
          </a:prstGeom>
          <a:noFill/>
        </p:spPr>
        <p:txBody>
          <a:bodyPr wrap="square" rtlCol="0">
            <a:spAutoFit/>
          </a:bodyPr>
          <a:lstStyle/>
          <a:p>
            <a:pPr algn="ctr"/>
            <a:r>
              <a:rPr lang="en-US" sz="2000" dirty="0" smtClean="0"/>
              <a:t>Disequilibrium</a:t>
            </a:r>
            <a:endParaRPr lang="en-US" sz="2000" dirty="0"/>
          </a:p>
        </p:txBody>
      </p:sp>
      <p:pic>
        <p:nvPicPr>
          <p:cNvPr id="3" name="Content Placeholder 2" descr="Disequilibrium&#10;The graph illustrates two cases of market disequilibrium. The x-axis displays houses and and the y-axis displays price. The graph also shows an upward sloping line to represent supply curve and a downward sloping line to display the demand curve. The supply and demand curve intersect at point a, which is the equilibrium price. At any price above the equilibrium price, there will be excess supply of the product. At a price of $420,000, the excess supply is shown by the gap between point b on the demand curve and point c on the supply curve. In this case, although firms are willing to sell new houses at a price of $420,000, they cannot find consumers who are willing to pay that relatively high price. These firms have an incentive to unilaterally cut the price to attract consumers. At any price below the equilibrium price, excess demand for the product will be present. At a price of $210,000, the excess demand is shown by the gap between point d on the demand curve and point e on the supply curve. In this case, consumers are willing to buy new houses at the relatively low price but cannot find a firm to build at that price. These consumers have an incentive to unilaterally offer a higher price and thus outbid other consumers for new hous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68798" y="1616143"/>
            <a:ext cx="5029200" cy="4737383"/>
          </a:xfrm>
        </p:spPr>
      </p:pic>
    </p:spTree>
    <p:extLst>
      <p:ext uri="{BB962C8B-B14F-4D97-AF65-F5344CB8AC3E}">
        <p14:creationId xmlns:p14="http://schemas.microsoft.com/office/powerpoint/2010/main" val="387757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Nash Equilibrium in Location Choice</a:t>
            </a:r>
          </a:p>
        </p:txBody>
      </p:sp>
      <p:sp>
        <p:nvSpPr>
          <p:cNvPr id="11" name="Content Placeholder 10"/>
          <p:cNvSpPr>
            <a:spLocks noGrp="1"/>
          </p:cNvSpPr>
          <p:nvPr>
            <p:ph idx="1"/>
          </p:nvPr>
        </p:nvSpPr>
        <p:spPr>
          <a:xfrm>
            <a:off x="375312" y="1616120"/>
            <a:ext cx="8229600" cy="3032080"/>
          </a:xfrm>
        </p:spPr>
        <p:txBody>
          <a:bodyPr/>
          <a:lstStyle/>
          <a:p>
            <a:pPr marL="0" indent="0">
              <a:buNone/>
            </a:pPr>
            <a:r>
              <a:rPr lang="en-US" b="1" i="1" dirty="0" smtClean="0"/>
              <a:t>The </a:t>
            </a:r>
            <a:r>
              <a:rPr lang="en-US" b="1" i="1" dirty="0"/>
              <a:t>concept of Nash equilibrium applies to all sorts of decision-making environments.</a:t>
            </a:r>
          </a:p>
          <a:p>
            <a:r>
              <a:rPr lang="en-US" dirty="0" smtClean="0"/>
              <a:t>Example</a:t>
            </a:r>
            <a:r>
              <a:rPr lang="en-US" dirty="0"/>
              <a:t>: </a:t>
            </a:r>
            <a:r>
              <a:rPr lang="en-US" dirty="0" smtClean="0"/>
              <a:t>vendors </a:t>
            </a:r>
            <a:r>
              <a:rPr lang="en-US" dirty="0"/>
              <a:t>compete for customers on </a:t>
            </a:r>
            <a:r>
              <a:rPr lang="en-US" dirty="0" smtClean="0"/>
              <a:t>a beach</a:t>
            </a:r>
            <a:endParaRPr lang="en-US" dirty="0"/>
          </a:p>
          <a:p>
            <a:pPr lvl="1"/>
            <a:r>
              <a:rPr lang="en-US" dirty="0" smtClean="0"/>
              <a:t>Two </a:t>
            </a:r>
            <a:r>
              <a:rPr lang="en-US" dirty="0"/>
              <a:t>vendors sell vanilla ice cream along a beach that is 11 blocks </a:t>
            </a:r>
            <a:r>
              <a:rPr lang="en-US" dirty="0" smtClean="0"/>
              <a:t>long. </a:t>
            </a:r>
          </a:p>
          <a:p>
            <a:pPr lvl="1"/>
            <a:r>
              <a:rPr lang="en-US" dirty="0" smtClean="0"/>
              <a:t>Consumers </a:t>
            </a:r>
            <a:r>
              <a:rPr lang="en-US" dirty="0"/>
              <a:t>are uniformly distributed along the beach, with one customer </a:t>
            </a:r>
            <a:r>
              <a:rPr lang="en-US" dirty="0" smtClean="0"/>
              <a:t>on each block.</a:t>
            </a:r>
          </a:p>
          <a:p>
            <a:pPr lvl="1"/>
            <a:r>
              <a:rPr lang="en-US" dirty="0" smtClean="0"/>
              <a:t>Each </a:t>
            </a:r>
            <a:r>
              <a:rPr lang="en-US" dirty="0"/>
              <a:t>consumer </a:t>
            </a:r>
            <a:r>
              <a:rPr lang="en-US" dirty="0" smtClean="0"/>
              <a:t>patronizes the </a:t>
            </a:r>
            <a:r>
              <a:rPr lang="en-US" dirty="0"/>
              <a:t>closest ice-cream </a:t>
            </a:r>
            <a:r>
              <a:rPr lang="en-US" dirty="0" smtClean="0"/>
              <a:t>vendor.</a:t>
            </a:r>
            <a:endParaRPr lang="en-US" dirty="0"/>
          </a:p>
        </p:txBody>
      </p:sp>
    </p:spTree>
    <p:extLst>
      <p:ext uri="{BB962C8B-B14F-4D97-AF65-F5344CB8AC3E}">
        <p14:creationId xmlns:p14="http://schemas.microsoft.com/office/powerpoint/2010/main" val="21173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Nash Equilibrium in Location </a:t>
            </a:r>
            <a:r>
              <a:rPr lang="en-US" dirty="0" smtClean="0"/>
              <a:t>Choice (cont.)</a:t>
            </a:r>
            <a:endParaRPr lang="en-US" sz="3200" dirty="0"/>
          </a:p>
        </p:txBody>
      </p:sp>
      <p:pic>
        <p:nvPicPr>
          <p:cNvPr id="3" name="Content Placeholder 2" descr="The figure illustrates the the example of Nash Equilibrium on the beach, where two vendors, Lefty and Righty, sell vanilla ice cream. There are three horizontal panels with 11 blocks each. In the upper panel, vendors Lefty and Righty divide the beach into two equal market areas, and each locates at the center of his or her market. Lefty’s consumers are in blocks 1 through 5, while Righty’s customers are in blocks 7 through The consumer in block 6 is indifferent and choose a vendor randomly. Each vendor has five customers for certain and a 50-50 chance at a sixth customer. n the middle panel, Lefty moves to the median location. Suppose Lefty moves to block 6. This is the median location, defined as the location that splits consumers into two equal groups: five consumers are to the left, and five customers are to the right. Lefty’s unilateral deviation increases her number of customers to seven. In contrast, Righty now has only four consumers. In the lower panel, Righty moves to the median location. Righty’s unilateral deviation from the pattern in the middle panel allows him to restore an equal split of the marke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0433" y="1025780"/>
            <a:ext cx="4572000" cy="5506302"/>
          </a:xfrm>
        </p:spPr>
      </p:pic>
    </p:spTree>
    <p:extLst>
      <p:ext uri="{BB962C8B-B14F-4D97-AF65-F5344CB8AC3E}">
        <p14:creationId xmlns:p14="http://schemas.microsoft.com/office/powerpoint/2010/main" val="219538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Nash Equilibrium in Location Choice</a:t>
            </a:r>
          </a:p>
        </p:txBody>
      </p:sp>
      <p:sp>
        <p:nvSpPr>
          <p:cNvPr id="2" name="Rectangle 1"/>
          <p:cNvSpPr/>
          <p:nvPr/>
        </p:nvSpPr>
        <p:spPr>
          <a:xfrm>
            <a:off x="533400" y="1676400"/>
            <a:ext cx="8305800" cy="4524315"/>
          </a:xfrm>
          <a:prstGeom prst="rect">
            <a:avLst/>
          </a:prstGeom>
        </p:spPr>
        <p:txBody>
          <a:bodyPr wrap="square">
            <a:spAutoFit/>
          </a:bodyPr>
          <a:lstStyle/>
          <a:p>
            <a:r>
              <a:rPr lang="en-US" dirty="0"/>
              <a:t>In the initial location pattern shown in the </a:t>
            </a:r>
            <a:r>
              <a:rPr lang="en-US" dirty="0" smtClean="0"/>
              <a:t>previous slide, </a:t>
            </a:r>
            <a:r>
              <a:rPr lang="en-US" dirty="0"/>
              <a:t>vendors Lefty and Righty divide the beach into two equal market areas, and each locates at the center of his or her market. Lefty’s consumers are in blocks 1 through 5, while Righty’s customers are in blocks 7 through 11. The consumer in block 6 is indifferent and choose a vendor randomly. Each vendor has five customers for certain and a 50-50 chance at a sixth customer. Although the initial location pattern seems sensible, it is not a Nash equilibrium because each vendor has an incentive to unilaterally deviate. The second and third panels show the transition from the initial positions (in the upper panel) to the Nash equilibrium.</a:t>
            </a:r>
          </a:p>
          <a:p>
            <a:endParaRPr lang="en-US" dirty="0"/>
          </a:p>
          <a:p>
            <a:r>
              <a:rPr lang="en-US" dirty="0"/>
              <a:t>Let’s talk about the second/middle panel. Here, Lefty moves to the median location. Suppose Lefty moves to block 6. This is the median location, defined as the location that splits consumers into two equal groups: five consumers are to the left, and five customers are to the right. Lefty’s unilateral deviation increases her number of customers to seven. In contrast, Righty now has only four consumers.</a:t>
            </a:r>
          </a:p>
          <a:p>
            <a:endParaRPr lang="en-US" b="1" dirty="0"/>
          </a:p>
        </p:txBody>
      </p:sp>
    </p:spTree>
    <p:extLst>
      <p:ext uri="{BB962C8B-B14F-4D97-AF65-F5344CB8AC3E}">
        <p14:creationId xmlns:p14="http://schemas.microsoft.com/office/powerpoint/2010/main" val="34929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066800"/>
          </a:xfrm>
        </p:spPr>
        <p:txBody>
          <a:bodyPr/>
          <a:lstStyle/>
          <a:p>
            <a:r>
              <a:rPr lang="en-US" dirty="0" smtClean="0"/>
              <a:t>Nash </a:t>
            </a:r>
            <a:r>
              <a:rPr lang="en-US" dirty="0"/>
              <a:t>E</a:t>
            </a:r>
            <a:r>
              <a:rPr lang="en-US" dirty="0" smtClean="0"/>
              <a:t>quilibrium </a:t>
            </a:r>
            <a:r>
              <a:rPr lang="en-US" dirty="0"/>
              <a:t>and Spatial Variation </a:t>
            </a:r>
            <a:r>
              <a:rPr lang="en-US" dirty="0" smtClean="0"/>
              <a:t/>
            </a:r>
            <a:br>
              <a:rPr lang="en-US" dirty="0" smtClean="0"/>
            </a:br>
            <a:r>
              <a:rPr lang="en-US" dirty="0" smtClean="0"/>
              <a:t>in </a:t>
            </a:r>
            <a:r>
              <a:rPr lang="en-US" dirty="0"/>
              <a:t>Prices</a:t>
            </a:r>
          </a:p>
        </p:txBody>
      </p:sp>
      <p:sp>
        <p:nvSpPr>
          <p:cNvPr id="11" name="Content Placeholder 10"/>
          <p:cNvSpPr>
            <a:spLocks noGrp="1"/>
          </p:cNvSpPr>
          <p:nvPr>
            <p:ph idx="1"/>
          </p:nvPr>
        </p:nvSpPr>
        <p:spPr>
          <a:xfrm>
            <a:off x="388960" y="1616120"/>
            <a:ext cx="8229600" cy="2498680"/>
          </a:xfrm>
        </p:spPr>
        <p:txBody>
          <a:bodyPr/>
          <a:lstStyle/>
          <a:p>
            <a:r>
              <a:rPr lang="en-US" dirty="0" smtClean="0"/>
              <a:t>Location</a:t>
            </a:r>
          </a:p>
          <a:p>
            <a:pPr lvl="1"/>
            <a:r>
              <a:rPr lang="en-US" dirty="0" smtClean="0"/>
              <a:t>Higher </a:t>
            </a:r>
            <a:r>
              <a:rPr lang="en-US" dirty="0"/>
              <a:t>price for </a:t>
            </a:r>
            <a:r>
              <a:rPr lang="en-US" dirty="0" smtClean="0"/>
              <a:t>a more </a:t>
            </a:r>
            <a:r>
              <a:rPr lang="en-US" dirty="0"/>
              <a:t>desirable location eliminates </a:t>
            </a:r>
            <a:r>
              <a:rPr lang="en-US" dirty="0" smtClean="0"/>
              <a:t>the incentive </a:t>
            </a:r>
            <a:r>
              <a:rPr lang="en-US" dirty="0"/>
              <a:t>for unilateral deviation (move to more desirable location</a:t>
            </a:r>
            <a:r>
              <a:rPr lang="en-US" dirty="0" smtClean="0"/>
              <a:t>). </a:t>
            </a:r>
            <a:endParaRPr lang="en-US" dirty="0"/>
          </a:p>
          <a:p>
            <a:r>
              <a:rPr lang="en-US" dirty="0" smtClean="0"/>
              <a:t>Labor markets</a:t>
            </a:r>
          </a:p>
          <a:p>
            <a:pPr lvl="1"/>
            <a:r>
              <a:rPr lang="en-US" dirty="0" smtClean="0"/>
              <a:t>Lower </a:t>
            </a:r>
            <a:r>
              <a:rPr lang="en-US" dirty="0"/>
              <a:t>wage for </a:t>
            </a:r>
            <a:r>
              <a:rPr lang="en-US" dirty="0" smtClean="0"/>
              <a:t>a more </a:t>
            </a:r>
            <a:r>
              <a:rPr lang="en-US" dirty="0"/>
              <a:t>desirable workplace eliminates </a:t>
            </a:r>
            <a:r>
              <a:rPr lang="en-US" dirty="0" smtClean="0"/>
              <a:t>the incentive for unilateral </a:t>
            </a:r>
            <a:r>
              <a:rPr lang="en-US" dirty="0"/>
              <a:t>deviation (move to more desirable workplace</a:t>
            </a:r>
            <a:r>
              <a:rPr lang="en-US" dirty="0" smtClean="0"/>
              <a:t>).</a:t>
            </a:r>
            <a:endParaRPr lang="en-US" dirty="0"/>
          </a:p>
          <a:p>
            <a:endParaRPr lang="en-US" dirty="0"/>
          </a:p>
        </p:txBody>
      </p:sp>
    </p:spTree>
    <p:extLst>
      <p:ext uri="{BB962C8B-B14F-4D97-AF65-F5344CB8AC3E}">
        <p14:creationId xmlns:p14="http://schemas.microsoft.com/office/powerpoint/2010/main" val="146696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144000" cy="609600"/>
          </a:xfrm>
        </p:spPr>
        <p:txBody>
          <a:bodyPr/>
          <a:lstStyle/>
          <a:p>
            <a:r>
              <a:rPr lang="en-US" dirty="0" smtClean="0"/>
              <a:t>4. Comparative Statics </a:t>
            </a:r>
            <a:br>
              <a:rPr lang="en-US" dirty="0" smtClean="0"/>
            </a:br>
            <a:endParaRPr lang="en-US" dirty="0"/>
          </a:p>
        </p:txBody>
      </p:sp>
      <p:sp>
        <p:nvSpPr>
          <p:cNvPr id="6" name="Content Placeholder 5"/>
          <p:cNvSpPr>
            <a:spLocks noGrp="1"/>
          </p:cNvSpPr>
          <p:nvPr>
            <p:ph idx="1"/>
          </p:nvPr>
        </p:nvSpPr>
        <p:spPr>
          <a:xfrm>
            <a:off x="402608" y="1616120"/>
            <a:ext cx="8436592" cy="2422480"/>
          </a:xfrm>
        </p:spPr>
        <p:txBody>
          <a:bodyPr/>
          <a:lstStyle/>
          <a:p>
            <a:pPr marL="0" indent="0">
              <a:buNone/>
            </a:pPr>
            <a:r>
              <a:rPr lang="en-US" b="1" i="1" dirty="0" smtClean="0"/>
              <a:t>Comparative </a:t>
            </a:r>
            <a:r>
              <a:rPr lang="en-US" b="1" i="1" dirty="0"/>
              <a:t>statics </a:t>
            </a:r>
            <a:r>
              <a:rPr lang="en-US" b="1" i="1" dirty="0" smtClean="0"/>
              <a:t>are used to </a:t>
            </a:r>
            <a:r>
              <a:rPr lang="en-US" b="1" i="1" dirty="0"/>
              <a:t>predict the responses of </a:t>
            </a:r>
            <a:r>
              <a:rPr lang="en-US" b="1" i="1" dirty="0" smtClean="0"/>
              <a:t>decision-makers </a:t>
            </a:r>
            <a:r>
              <a:rPr lang="en-US" b="1" i="1" dirty="0"/>
              <a:t>and markets to changes in economic </a:t>
            </a:r>
            <a:r>
              <a:rPr lang="en-US" b="1" i="1" dirty="0" smtClean="0"/>
              <a:t>circumstances. </a:t>
            </a:r>
          </a:p>
          <a:p>
            <a:r>
              <a:rPr lang="en-US" dirty="0" smtClean="0"/>
              <a:t>The two types of </a:t>
            </a:r>
            <a:r>
              <a:rPr lang="en-US" dirty="0"/>
              <a:t>comparative-statics </a:t>
            </a:r>
            <a:r>
              <a:rPr lang="en-US" dirty="0" smtClean="0"/>
              <a:t>exercises are:</a:t>
            </a:r>
          </a:p>
          <a:p>
            <a:pPr lvl="1"/>
            <a:r>
              <a:rPr lang="en-US" sz="2400" dirty="0" smtClean="0"/>
              <a:t>comparative statics for a choice </a:t>
            </a:r>
            <a:r>
              <a:rPr lang="en-US" sz="2400" dirty="0"/>
              <a:t>v</a:t>
            </a:r>
            <a:r>
              <a:rPr lang="en-US" sz="2400" dirty="0" smtClean="0"/>
              <a:t>ariable</a:t>
            </a:r>
          </a:p>
          <a:p>
            <a:pPr lvl="1"/>
            <a:r>
              <a:rPr lang="en-US" sz="2400" dirty="0" smtClean="0"/>
              <a:t>comparative </a:t>
            </a:r>
            <a:r>
              <a:rPr lang="en-US" sz="2400" dirty="0"/>
              <a:t>statics </a:t>
            </a:r>
            <a:r>
              <a:rPr lang="en-US" sz="2400" dirty="0" smtClean="0"/>
              <a:t>for an equilibrium variable.</a:t>
            </a:r>
          </a:p>
          <a:p>
            <a:pPr lvl="1">
              <a:buFont typeface="Arial" panose="020B0604020202020204" pitchFamily="34" charset="0"/>
              <a:buChar char="•"/>
            </a:pPr>
            <a:endParaRPr lang="en-US" sz="2400" dirty="0"/>
          </a:p>
          <a:p>
            <a:pPr marL="0" indent="0">
              <a:buNone/>
            </a:pPr>
            <a:endParaRPr lang="en-US" dirty="0"/>
          </a:p>
        </p:txBody>
      </p:sp>
    </p:spTree>
    <p:extLst>
      <p:ext uri="{BB962C8B-B14F-4D97-AF65-F5344CB8AC3E}">
        <p14:creationId xmlns:p14="http://schemas.microsoft.com/office/powerpoint/2010/main" val="1934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defTabSz="457200" rtl="0">
              <a:spcBef>
                <a:spcPct val="0"/>
              </a:spcBef>
            </a:pPr>
            <a:r>
              <a:rPr lang="en-US" sz="3600" kern="1200" dirty="0">
                <a:solidFill>
                  <a:schemeClr val="bg2"/>
                </a:solidFill>
                <a:latin typeface="+mj-lt"/>
                <a:ea typeface="+mj-ea"/>
                <a:cs typeface="+mj-cs"/>
              </a:rPr>
              <a:t>Comparative </a:t>
            </a:r>
            <a:r>
              <a:rPr lang="en-US" sz="3600" kern="1200" dirty="0" smtClean="0">
                <a:solidFill>
                  <a:schemeClr val="bg2"/>
                </a:solidFill>
                <a:latin typeface="+mj-lt"/>
                <a:ea typeface="+mj-ea"/>
                <a:cs typeface="+mj-cs"/>
              </a:rPr>
              <a:t>Statics: Choice </a:t>
            </a:r>
            <a:r>
              <a:rPr lang="en-US" sz="3600" kern="1200" dirty="0">
                <a:solidFill>
                  <a:schemeClr val="bg2"/>
                </a:solidFill>
                <a:latin typeface="+mj-lt"/>
                <a:ea typeface="+mj-ea"/>
                <a:cs typeface="+mj-cs"/>
              </a:rPr>
              <a:t>V</a:t>
            </a:r>
            <a:r>
              <a:rPr lang="en-US" sz="3600" kern="1200" dirty="0" smtClean="0">
                <a:solidFill>
                  <a:schemeClr val="bg2"/>
                </a:solidFill>
                <a:latin typeface="+mj-lt"/>
                <a:ea typeface="+mj-ea"/>
                <a:cs typeface="+mj-cs"/>
              </a:rPr>
              <a:t>ariable</a:t>
            </a: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dirty="0" smtClean="0"/>
              <a:t/>
            </a:r>
            <a:br>
              <a:rPr lang="en-US" dirty="0" smtClean="0"/>
            </a:br>
            <a:endParaRPr lang="en-US" dirty="0"/>
          </a:p>
        </p:txBody>
      </p:sp>
      <p:sp>
        <p:nvSpPr>
          <p:cNvPr id="6" name="Content Placeholder 5"/>
          <p:cNvSpPr>
            <a:spLocks noGrp="1"/>
          </p:cNvSpPr>
          <p:nvPr>
            <p:ph idx="1"/>
          </p:nvPr>
        </p:nvSpPr>
        <p:spPr>
          <a:xfrm>
            <a:off x="381938" y="1616119"/>
            <a:ext cx="8229600" cy="3489281"/>
          </a:xfrm>
        </p:spPr>
        <p:txBody>
          <a:bodyPr/>
          <a:lstStyle/>
          <a:p>
            <a:pPr marL="342900" lvl="2" indent="-342900"/>
            <a:r>
              <a:rPr lang="en-US" sz="2400" dirty="0" smtClean="0"/>
              <a:t>Parameter</a:t>
            </a:r>
          </a:p>
          <a:p>
            <a:pPr marL="800100" lvl="3" indent="-342900"/>
            <a:r>
              <a:rPr lang="en-US" sz="2000" dirty="0" smtClean="0"/>
              <a:t>a variable </a:t>
            </a:r>
            <a:r>
              <a:rPr lang="en-US" sz="2000" dirty="0"/>
              <a:t>whose value is taken as given by </a:t>
            </a:r>
            <a:r>
              <a:rPr lang="en-US" sz="2000" dirty="0" smtClean="0"/>
              <a:t>a decision-maker</a:t>
            </a:r>
            <a:endParaRPr lang="en-US" sz="2000" dirty="0"/>
          </a:p>
          <a:p>
            <a:pPr marL="342900" lvl="2" indent="-342900"/>
            <a:r>
              <a:rPr lang="en-US" sz="2400" dirty="0"/>
              <a:t>Comparative </a:t>
            </a:r>
            <a:r>
              <a:rPr lang="en-US" sz="2400" dirty="0" smtClean="0"/>
              <a:t>statics</a:t>
            </a:r>
          </a:p>
          <a:p>
            <a:pPr marL="800100" lvl="3" indent="-342900"/>
            <a:r>
              <a:rPr lang="en-US" sz="2000" dirty="0" smtClean="0"/>
              <a:t>effect </a:t>
            </a:r>
            <a:r>
              <a:rPr lang="en-US" sz="2000" dirty="0"/>
              <a:t>of change in </a:t>
            </a:r>
            <a:r>
              <a:rPr lang="en-US" sz="2000" dirty="0" smtClean="0"/>
              <a:t>the value </a:t>
            </a:r>
            <a:r>
              <a:rPr lang="en-US" sz="2000" dirty="0"/>
              <a:t>of </a:t>
            </a:r>
            <a:r>
              <a:rPr lang="en-US" sz="2000" dirty="0" smtClean="0"/>
              <a:t>a parameter </a:t>
            </a:r>
            <a:r>
              <a:rPr lang="en-US" sz="2000" dirty="0"/>
              <a:t>on </a:t>
            </a:r>
            <a:r>
              <a:rPr lang="en-US" sz="2000" dirty="0" smtClean="0"/>
              <a:t>the value </a:t>
            </a:r>
            <a:r>
              <a:rPr lang="en-US" sz="2000" dirty="0"/>
              <a:t>of </a:t>
            </a:r>
            <a:r>
              <a:rPr lang="en-US" sz="2000" dirty="0" smtClean="0"/>
              <a:t>a choice </a:t>
            </a:r>
            <a:r>
              <a:rPr lang="en-US" sz="2000" dirty="0"/>
              <a:t>variable</a:t>
            </a:r>
          </a:p>
          <a:p>
            <a:r>
              <a:rPr lang="en-US" dirty="0" smtClean="0"/>
              <a:t>Example</a:t>
            </a:r>
          </a:p>
          <a:p>
            <a:pPr lvl="1"/>
            <a:r>
              <a:rPr lang="en-US" dirty="0" smtClean="0"/>
              <a:t>increase </a:t>
            </a:r>
            <a:r>
              <a:rPr lang="en-US" dirty="0"/>
              <a:t>in the price of steel </a:t>
            </a:r>
            <a:r>
              <a:rPr lang="en-US" dirty="0" smtClean="0"/>
              <a:t>(a </a:t>
            </a:r>
            <a:r>
              <a:rPr lang="en-US" dirty="0"/>
              <a:t>parameter to the builder) decreases the profit-maximizing building height (the choice variable</a:t>
            </a:r>
            <a:r>
              <a:rPr lang="en-US" dirty="0" smtClean="0"/>
              <a:t>)</a:t>
            </a:r>
            <a:endParaRPr lang="en-US" dirty="0"/>
          </a:p>
        </p:txBody>
      </p:sp>
    </p:spTree>
    <p:extLst>
      <p:ext uri="{BB962C8B-B14F-4D97-AF65-F5344CB8AC3E}">
        <p14:creationId xmlns:p14="http://schemas.microsoft.com/office/powerpoint/2010/main" val="4328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144000" cy="609600"/>
          </a:xfrm>
        </p:spPr>
        <p:txBody>
          <a:bodyPr/>
          <a:lstStyle/>
          <a:p>
            <a:r>
              <a:rPr lang="en-US" dirty="0" smtClean="0"/>
              <a:t>Six Key Concepts from Microeconomics</a:t>
            </a:r>
            <a:endParaRPr lang="en-US" dirty="0"/>
          </a:p>
        </p:txBody>
      </p:sp>
      <p:sp>
        <p:nvSpPr>
          <p:cNvPr id="6" name="Content Placeholder 5"/>
          <p:cNvSpPr>
            <a:spLocks noGrp="1"/>
          </p:cNvSpPr>
          <p:nvPr>
            <p:ph idx="1"/>
          </p:nvPr>
        </p:nvSpPr>
        <p:spPr>
          <a:xfrm>
            <a:off x="-40944" y="1642129"/>
            <a:ext cx="8382000" cy="4072871"/>
          </a:xfrm>
        </p:spPr>
        <p:txBody>
          <a:bodyPr/>
          <a:lstStyle/>
          <a:p>
            <a:pPr marL="457200" lvl="1" indent="0">
              <a:buNone/>
            </a:pPr>
            <a:r>
              <a:rPr lang="en-US" sz="2400" dirty="0" smtClean="0"/>
              <a:t>Six </a:t>
            </a:r>
            <a:r>
              <a:rPr lang="en-US" sz="2400" dirty="0"/>
              <a:t>key concepts from microeconomics </a:t>
            </a:r>
            <a:r>
              <a:rPr lang="en-US" sz="2400" dirty="0" smtClean="0"/>
              <a:t>provide </a:t>
            </a:r>
            <a:r>
              <a:rPr lang="en-US" sz="2400" dirty="0"/>
              <a:t>a </a:t>
            </a:r>
            <a:r>
              <a:rPr lang="en-US" sz="2400" dirty="0" smtClean="0"/>
              <a:t>foundation for </a:t>
            </a:r>
            <a:r>
              <a:rPr lang="en-US" sz="2400" dirty="0"/>
              <a:t>urban </a:t>
            </a:r>
            <a:r>
              <a:rPr lang="en-US" sz="2400" dirty="0" smtClean="0"/>
              <a:t>economics:</a:t>
            </a:r>
          </a:p>
          <a:p>
            <a:pPr marL="457200" lvl="1" indent="0">
              <a:buNone/>
            </a:pPr>
            <a:r>
              <a:rPr lang="en-US" sz="2400" dirty="0"/>
              <a:t>1. </a:t>
            </a:r>
            <a:r>
              <a:rPr lang="en-US" sz="2400" dirty="0" smtClean="0"/>
              <a:t>Opportunity Cost</a:t>
            </a:r>
            <a:endParaRPr lang="en-US" sz="2400" dirty="0"/>
          </a:p>
          <a:p>
            <a:pPr marL="457200" lvl="1" indent="0">
              <a:buNone/>
            </a:pPr>
            <a:r>
              <a:rPr lang="en-US" sz="2400" dirty="0"/>
              <a:t>2. </a:t>
            </a:r>
            <a:r>
              <a:rPr lang="en-US" sz="2400" dirty="0" smtClean="0"/>
              <a:t>Marginal Principle</a:t>
            </a:r>
            <a:endParaRPr lang="en-US" sz="2400" dirty="0"/>
          </a:p>
          <a:p>
            <a:pPr marL="457200" lvl="1" indent="0">
              <a:buNone/>
            </a:pPr>
            <a:r>
              <a:rPr lang="en-US" sz="2400" dirty="0"/>
              <a:t>3. Nash </a:t>
            </a:r>
            <a:r>
              <a:rPr lang="en-US" sz="2400" dirty="0" smtClean="0"/>
              <a:t>Equilibrium</a:t>
            </a:r>
            <a:endParaRPr lang="en-US" sz="2400" dirty="0"/>
          </a:p>
          <a:p>
            <a:pPr marL="457200" lvl="1" indent="0">
              <a:buNone/>
            </a:pPr>
            <a:r>
              <a:rPr lang="en-US" sz="2400" dirty="0"/>
              <a:t>4. </a:t>
            </a:r>
            <a:r>
              <a:rPr lang="en-US" sz="2400" dirty="0" smtClean="0"/>
              <a:t>Comparative Statics</a:t>
            </a:r>
            <a:endParaRPr lang="en-US" sz="2400" dirty="0"/>
          </a:p>
          <a:p>
            <a:pPr marL="457200" lvl="1" indent="0">
              <a:buNone/>
            </a:pPr>
            <a:r>
              <a:rPr lang="en-US" sz="2400" dirty="0"/>
              <a:t>5. Pareto </a:t>
            </a:r>
            <a:r>
              <a:rPr lang="en-US" sz="2400" dirty="0" smtClean="0"/>
              <a:t>Efficiency</a:t>
            </a:r>
            <a:endParaRPr lang="en-US" sz="2400" dirty="0"/>
          </a:p>
          <a:p>
            <a:pPr marL="457200" lvl="1" indent="0">
              <a:buNone/>
            </a:pPr>
            <a:r>
              <a:rPr lang="en-US" sz="2400" dirty="0"/>
              <a:t>6. </a:t>
            </a:r>
            <a:r>
              <a:rPr lang="en-US" sz="2400" dirty="0" smtClean="0"/>
              <a:t>Self-Reinforcing Changes</a:t>
            </a:r>
            <a:endParaRPr lang="en-US" dirty="0"/>
          </a:p>
        </p:txBody>
      </p:sp>
    </p:spTree>
    <p:extLst>
      <p:ext uri="{BB962C8B-B14F-4D97-AF65-F5344CB8AC3E}">
        <p14:creationId xmlns:p14="http://schemas.microsoft.com/office/powerpoint/2010/main" val="19803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omparative Statics: Choice Variable "/>
          <p:cNvSpPr>
            <a:spLocks noGrp="1"/>
          </p:cNvSpPr>
          <p:nvPr>
            <p:ph type="title"/>
          </p:nvPr>
        </p:nvSpPr>
        <p:spPr>
          <a:xfrm>
            <a:off x="0" y="228600"/>
            <a:ext cx="9144000" cy="685800"/>
          </a:xfrm>
        </p:spPr>
        <p:txBody>
          <a:bodyPr/>
          <a:lstStyle/>
          <a:p>
            <a:r>
              <a:rPr lang="en-US" dirty="0" smtClean="0"/>
              <a:t>Comparative Statics: Choice Variable (cont.) </a:t>
            </a:r>
            <a:endParaRPr lang="en-US" dirty="0"/>
          </a:p>
        </p:txBody>
      </p:sp>
      <p:sp>
        <p:nvSpPr>
          <p:cNvPr id="17" name="Text Placeholder 16"/>
          <p:cNvSpPr>
            <a:spLocks noGrp="1"/>
          </p:cNvSpPr>
          <p:nvPr>
            <p:ph type="body" sz="quarter" idx="11"/>
          </p:nvPr>
        </p:nvSpPr>
        <p:spPr/>
        <p:txBody>
          <a:bodyPr/>
          <a:lstStyle/>
          <a:p>
            <a:r>
              <a:rPr lang="en-US" dirty="0" smtClean="0"/>
              <a:t>.</a:t>
            </a:r>
            <a:endParaRPr lang="en-US" dirty="0"/>
          </a:p>
        </p:txBody>
      </p:sp>
      <p:pic>
        <p:nvPicPr>
          <p:cNvPr id="5" name="Content Placeholder 4" descr="Comparative Statics: Choice Variable&#10;This figure illustrates the comparative statics for a choice variable. On the x-axis, is the building height in floors (the choice variable) and on the y-axis, is the price of steel in dollars (a parameter to the builder). The graph illustrates the effects of a change in the price of steel on the building's height. An increase in the price of steel decreases the profit-maximizing building height. For the initial steel price, the marginal principle is satisfied at point a, where the marginal-cost curve intersects the marginal-benefit curve. The profit-maximizing height is 20 floors. But when the steel price decreases, it decreases the marginal cost of building, shifting the marginal-cost curve downward. The marginal principle is satisfied at point b, so the profit-maximizing height increases to 24 floors. The decrease in marginal cost means that for floors 21 through 24, the marginal benefit is now greater than or equal to the marginal cost. This comparative-statics exercise demonstrates a negative relationship between the price of steel (a parameter) and building height (a choice variabl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82233" y="1231296"/>
            <a:ext cx="6019800" cy="5333719"/>
          </a:xfrm>
        </p:spPr>
      </p:pic>
    </p:spTree>
    <p:extLst>
      <p:ext uri="{BB962C8B-B14F-4D97-AF65-F5344CB8AC3E}">
        <p14:creationId xmlns:p14="http://schemas.microsoft.com/office/powerpoint/2010/main" val="13215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defTabSz="457200" rtl="0">
              <a:spcBef>
                <a:spcPct val="0"/>
              </a:spcBef>
            </a:pPr>
            <a:r>
              <a:rPr lang="en-US" sz="3600" kern="1200" dirty="0">
                <a:solidFill>
                  <a:schemeClr val="bg2"/>
                </a:solidFill>
                <a:latin typeface="+mj-lt"/>
                <a:ea typeface="+mj-ea"/>
                <a:cs typeface="+mj-cs"/>
              </a:rPr>
              <a:t>Comparative </a:t>
            </a:r>
            <a:r>
              <a:rPr lang="en-US" sz="3600" kern="1200" dirty="0" smtClean="0">
                <a:solidFill>
                  <a:schemeClr val="bg2"/>
                </a:solidFill>
                <a:latin typeface="+mj-lt"/>
                <a:ea typeface="+mj-ea"/>
                <a:cs typeface="+mj-cs"/>
              </a:rPr>
              <a:t>Statics: Choice </a:t>
            </a:r>
            <a:r>
              <a:rPr lang="en-US" sz="3600" kern="1200" dirty="0">
                <a:solidFill>
                  <a:schemeClr val="bg2"/>
                </a:solidFill>
                <a:latin typeface="+mj-lt"/>
                <a:ea typeface="+mj-ea"/>
                <a:cs typeface="+mj-cs"/>
              </a:rPr>
              <a:t>V</a:t>
            </a:r>
            <a:r>
              <a:rPr lang="en-US" sz="3600" kern="1200" dirty="0" smtClean="0">
                <a:solidFill>
                  <a:schemeClr val="bg2"/>
                </a:solidFill>
                <a:latin typeface="+mj-lt"/>
                <a:ea typeface="+mj-ea"/>
                <a:cs typeface="+mj-cs"/>
              </a:rPr>
              <a:t>ariable</a:t>
            </a: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sz="3600" dirty="0" smtClean="0"/>
              <a:t/>
            </a:r>
            <a:br>
              <a:rPr lang="en-US" sz="3600" dirty="0" smtClean="0"/>
            </a:br>
            <a:endParaRPr lang="en-US" sz="3600" dirty="0"/>
          </a:p>
        </p:txBody>
      </p:sp>
      <p:sp>
        <p:nvSpPr>
          <p:cNvPr id="6" name="Content Placeholder 5"/>
          <p:cNvSpPr>
            <a:spLocks noGrp="1"/>
          </p:cNvSpPr>
          <p:nvPr>
            <p:ph idx="1"/>
          </p:nvPr>
        </p:nvSpPr>
        <p:spPr>
          <a:xfrm>
            <a:off x="388960" y="1616120"/>
            <a:ext cx="8229600" cy="2727280"/>
          </a:xfrm>
        </p:spPr>
        <p:txBody>
          <a:bodyPr/>
          <a:lstStyle/>
          <a:p>
            <a:pPr marL="342900" lvl="2" indent="-342900"/>
            <a:r>
              <a:rPr lang="en-US" sz="2400" dirty="0" smtClean="0"/>
              <a:t>The urban </a:t>
            </a:r>
            <a:r>
              <a:rPr lang="en-US" sz="2400" dirty="0"/>
              <a:t>economy provides many opportunities to do comparative statics for choice variables. </a:t>
            </a:r>
            <a:endParaRPr lang="en-US" sz="2400" dirty="0" smtClean="0"/>
          </a:p>
          <a:p>
            <a:pPr marL="342900" lvl="2" indent="-342900"/>
            <a:r>
              <a:rPr lang="en-US" sz="2400" dirty="0" smtClean="0"/>
              <a:t>Other urban </a:t>
            </a:r>
            <a:r>
              <a:rPr lang="en-US" sz="2400" dirty="0"/>
              <a:t>comparative-statics </a:t>
            </a:r>
            <a:r>
              <a:rPr lang="en-US" sz="2400" dirty="0" smtClean="0"/>
              <a:t>exercises include</a:t>
            </a:r>
            <a:endParaRPr lang="en-US" sz="2400" dirty="0"/>
          </a:p>
          <a:p>
            <a:pPr lvl="1"/>
            <a:r>
              <a:rPr lang="en-US" dirty="0" smtClean="0"/>
              <a:t>transport </a:t>
            </a:r>
            <a:r>
              <a:rPr lang="en-US" dirty="0"/>
              <a:t>cost </a:t>
            </a:r>
            <a:r>
              <a:rPr lang="en-US" dirty="0" smtClean="0"/>
              <a:t>and </a:t>
            </a:r>
            <a:r>
              <a:rPr lang="en-US" dirty="0"/>
              <a:t>firm location</a:t>
            </a:r>
          </a:p>
          <a:p>
            <a:pPr lvl="1"/>
            <a:r>
              <a:rPr lang="en-US" dirty="0" smtClean="0"/>
              <a:t>transit </a:t>
            </a:r>
            <a:r>
              <a:rPr lang="en-US" dirty="0"/>
              <a:t>service </a:t>
            </a:r>
            <a:r>
              <a:rPr lang="en-US" dirty="0" smtClean="0"/>
              <a:t>and </a:t>
            </a:r>
            <a:r>
              <a:rPr lang="en-US" dirty="0"/>
              <a:t>transit ridership</a:t>
            </a:r>
          </a:p>
          <a:p>
            <a:pPr lvl="1"/>
            <a:r>
              <a:rPr lang="en-US" dirty="0" smtClean="0"/>
              <a:t>change </a:t>
            </a:r>
            <a:r>
              <a:rPr lang="en-US" dirty="0"/>
              <a:t>in neighbors </a:t>
            </a:r>
            <a:r>
              <a:rPr lang="en-US" dirty="0" smtClean="0"/>
              <a:t>and household location</a:t>
            </a:r>
            <a:endParaRPr lang="en-US" dirty="0"/>
          </a:p>
        </p:txBody>
      </p:sp>
    </p:spTree>
    <p:extLst>
      <p:ext uri="{BB962C8B-B14F-4D97-AF65-F5344CB8AC3E}">
        <p14:creationId xmlns:p14="http://schemas.microsoft.com/office/powerpoint/2010/main" val="342800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defTabSz="457200" rtl="0">
              <a:spcBef>
                <a:spcPct val="0"/>
              </a:spcBef>
            </a:pPr>
            <a:r>
              <a:rPr lang="en-US" sz="3600" kern="1200" dirty="0">
                <a:solidFill>
                  <a:schemeClr val="bg2"/>
                </a:solidFill>
                <a:latin typeface="+mj-lt"/>
                <a:ea typeface="+mj-ea"/>
                <a:cs typeface="+mj-cs"/>
              </a:rPr>
              <a:t>Comparative </a:t>
            </a:r>
            <a:r>
              <a:rPr lang="en-US" sz="3600" kern="1200" dirty="0" smtClean="0">
                <a:solidFill>
                  <a:schemeClr val="bg2"/>
                </a:solidFill>
                <a:latin typeface="+mj-lt"/>
                <a:ea typeface="+mj-ea"/>
                <a:cs typeface="+mj-cs"/>
              </a:rPr>
              <a:t>Statics: Equilibrium Variable</a:t>
            </a:r>
            <a:r>
              <a:rPr lang="en-US" sz="3600" b="1" dirty="0"/>
              <a:t/>
            </a:r>
            <a:br>
              <a:rPr lang="en-US" sz="3600" b="1" dirty="0"/>
            </a:b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dirty="0" smtClean="0"/>
              <a:t/>
            </a:r>
            <a:br>
              <a:rPr lang="en-US" dirty="0" smtClean="0"/>
            </a:br>
            <a:endParaRPr lang="en-US" dirty="0"/>
          </a:p>
        </p:txBody>
      </p:sp>
      <p:sp>
        <p:nvSpPr>
          <p:cNvPr id="6" name="Content Placeholder 5"/>
          <p:cNvSpPr>
            <a:spLocks noGrp="1"/>
          </p:cNvSpPr>
          <p:nvPr>
            <p:ph idx="1"/>
          </p:nvPr>
        </p:nvSpPr>
        <p:spPr>
          <a:xfrm>
            <a:off x="375312" y="1616120"/>
            <a:ext cx="8229600" cy="3794080"/>
          </a:xfrm>
        </p:spPr>
        <p:txBody>
          <a:bodyPr/>
          <a:lstStyle/>
          <a:p>
            <a:pPr marL="342900" lvl="2" indent="-342900"/>
            <a:r>
              <a:rPr lang="en-US" sz="2400" dirty="0" smtClean="0"/>
              <a:t>Parameter</a:t>
            </a:r>
          </a:p>
          <a:p>
            <a:pPr marL="800100" lvl="3" indent="-342900"/>
            <a:r>
              <a:rPr lang="en-US" sz="2000" dirty="0" smtClean="0"/>
              <a:t>a variable </a:t>
            </a:r>
            <a:r>
              <a:rPr lang="en-US" sz="2000" dirty="0"/>
              <a:t>whose value is determined outside </a:t>
            </a:r>
            <a:r>
              <a:rPr lang="en-US" sz="2000" dirty="0" smtClean="0"/>
              <a:t>the market being studied</a:t>
            </a:r>
            <a:endParaRPr lang="en-US" sz="2000" dirty="0"/>
          </a:p>
          <a:p>
            <a:pPr marL="342900" lvl="2" indent="-342900"/>
            <a:r>
              <a:rPr lang="en-US" sz="2400" dirty="0"/>
              <a:t>Comparative </a:t>
            </a:r>
            <a:r>
              <a:rPr lang="en-US" sz="2400" dirty="0" smtClean="0"/>
              <a:t>statics</a:t>
            </a:r>
          </a:p>
          <a:p>
            <a:pPr marL="800100" lvl="3" indent="-342900"/>
            <a:r>
              <a:rPr lang="en-US" sz="2000" dirty="0" smtClean="0"/>
              <a:t>the effect </a:t>
            </a:r>
            <a:r>
              <a:rPr lang="en-US" sz="2000" dirty="0"/>
              <a:t>of </a:t>
            </a:r>
            <a:r>
              <a:rPr lang="en-US" sz="2000" dirty="0" smtClean="0"/>
              <a:t>a change </a:t>
            </a:r>
            <a:r>
              <a:rPr lang="en-US" sz="2000" dirty="0"/>
              <a:t>in </a:t>
            </a:r>
            <a:r>
              <a:rPr lang="en-US" sz="2000" dirty="0" smtClean="0"/>
              <a:t>the value </a:t>
            </a:r>
            <a:r>
              <a:rPr lang="en-US" sz="2000" dirty="0"/>
              <a:t>of </a:t>
            </a:r>
            <a:r>
              <a:rPr lang="en-US" sz="2000" dirty="0" smtClean="0"/>
              <a:t>a parameter </a:t>
            </a:r>
            <a:r>
              <a:rPr lang="en-US" sz="2000" dirty="0"/>
              <a:t>on </a:t>
            </a:r>
            <a:r>
              <a:rPr lang="en-US" sz="2000" dirty="0" smtClean="0"/>
              <a:t>the value </a:t>
            </a:r>
            <a:r>
              <a:rPr lang="en-US" sz="2000" dirty="0"/>
              <a:t>of </a:t>
            </a:r>
            <a:r>
              <a:rPr lang="en-US" sz="2000" dirty="0" smtClean="0"/>
              <a:t>an equilibrium </a:t>
            </a:r>
            <a:r>
              <a:rPr lang="en-US" sz="2000" dirty="0"/>
              <a:t>variable</a:t>
            </a:r>
          </a:p>
          <a:p>
            <a:pPr marL="342900" lvl="2" indent="-342900"/>
            <a:r>
              <a:rPr lang="en-US" sz="2400" dirty="0" smtClean="0"/>
              <a:t>Example</a:t>
            </a:r>
          </a:p>
          <a:p>
            <a:pPr marL="800100" lvl="3" indent="-342900"/>
            <a:r>
              <a:rPr lang="en-US" sz="2000" dirty="0" smtClean="0"/>
              <a:t>increase </a:t>
            </a:r>
            <a:r>
              <a:rPr lang="en-US" sz="2000" dirty="0"/>
              <a:t>in price of fertilizer (parameter for apple market) increases equilibrium price of apples</a:t>
            </a:r>
          </a:p>
        </p:txBody>
      </p:sp>
    </p:spTree>
    <p:extLst>
      <p:ext uri="{BB962C8B-B14F-4D97-AF65-F5344CB8AC3E}">
        <p14:creationId xmlns:p14="http://schemas.microsoft.com/office/powerpoint/2010/main" val="44966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Statics: Change in Supply</a:t>
            </a:r>
            <a:endParaRPr lang="en-US" dirty="0"/>
          </a:p>
        </p:txBody>
      </p:sp>
      <p:sp>
        <p:nvSpPr>
          <p:cNvPr id="17" name="Text Placeholder 16"/>
          <p:cNvSpPr>
            <a:spLocks noGrp="1"/>
          </p:cNvSpPr>
          <p:nvPr>
            <p:ph type="body" sz="quarter" idx="11"/>
          </p:nvPr>
        </p:nvSpPr>
        <p:spPr/>
        <p:txBody>
          <a:bodyPr/>
          <a:lstStyle/>
          <a:p>
            <a:r>
              <a:rPr lang="en-US" dirty="0" smtClean="0"/>
              <a:t>.</a:t>
            </a:r>
            <a:endParaRPr lang="en-US" dirty="0"/>
          </a:p>
        </p:txBody>
      </p:sp>
      <p:pic>
        <p:nvPicPr>
          <p:cNvPr id="3" name="Picture 2" descr="Comparative Stactics: Change in Supply&#10;This figure illustrates the comparative statics of a change in supply. On the x-axis, is the equilibrium price of new houses (an equilibrium variable) and on the y-axis, are the carpenter wages in dollars (a parameter). With the help of this line graph, we can predict the effect of an increase in the carpenter wage on the equilibrium price of new houses. This figure shows that an increase in the carpenter wage increases the marginal cost of production and the increase in the marginal cost of production shifts the market supply curve upward. Thus, an increase in the carpenter wage increases the equilibrium price of houses and decreases the equilibrium quantity of houses. At the initial equilibrium, at point a the wage is relatively low, generating an equilibrium house price of $300,000. But, an increase in the carpenter wage increases the cost of producing houses, shifting the supply curve upward. The equilibrium price of houses increases to $340,000 and the equilibrium quantity decreases from 200 to 150 resulting in the new equilibrium at point b. This comparative-statics exercise demonstrates the positive relationship between the carpenter wage (a parameter) and the price of houses (an equilibrium variab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064843"/>
            <a:ext cx="5941503" cy="5548796"/>
          </a:xfrm>
          <a:prstGeom prst="rect">
            <a:avLst/>
          </a:prstGeom>
        </p:spPr>
      </p:pic>
    </p:spTree>
    <p:extLst>
      <p:ext uri="{BB962C8B-B14F-4D97-AF65-F5344CB8AC3E}">
        <p14:creationId xmlns:p14="http://schemas.microsoft.com/office/powerpoint/2010/main" val="91498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Statics: Change in Demand</a:t>
            </a:r>
            <a:endParaRPr lang="en-US" dirty="0"/>
          </a:p>
        </p:txBody>
      </p:sp>
      <p:sp>
        <p:nvSpPr>
          <p:cNvPr id="17" name="Text Placeholder 16"/>
          <p:cNvSpPr>
            <a:spLocks noGrp="1"/>
          </p:cNvSpPr>
          <p:nvPr>
            <p:ph type="body" sz="quarter" idx="11"/>
          </p:nvPr>
        </p:nvSpPr>
        <p:spPr/>
        <p:txBody>
          <a:bodyPr/>
          <a:lstStyle/>
          <a:p>
            <a:r>
              <a:rPr lang="en-US" dirty="0" smtClean="0"/>
              <a:t>.</a:t>
            </a:r>
            <a:endParaRPr lang="en-US" dirty="0"/>
          </a:p>
        </p:txBody>
      </p:sp>
      <p:pic>
        <p:nvPicPr>
          <p:cNvPr id="3" name="Picture 2" descr="Comparative Stactics: Change in Demand&#10;This figure illustrates the effect of a change in the value of a demand-side parameter on the market equilibrium. On the x-axis, is the equilibrium price of new houses (an equilibrium variable) and on the y-axis, is the carpenter wage (a parameter).This figure shows the effects of an increase in a city’s population. Increase in population increases housing demand, shifting market demand curve to right. The initial equilibrium is at point a with the equilibrium price of $300,000 and the equilibrium quantity at 200 houses. But, an increase in the city’s population increases the demand for new housing, shifting the demand curve to the right. The equilibrium price increases to $340,000, the equilibrium quantity increases to 250 houses and the new equilibrium shift to point b. This comparative-statics exercise demonstrates the positive relationship between city population (a parameter) and the price of housing (an equilibrium variable).&#1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761" y="1143000"/>
            <a:ext cx="5838338" cy="5452451"/>
          </a:xfrm>
          <a:prstGeom prst="rect">
            <a:avLst/>
          </a:prstGeom>
        </p:spPr>
      </p:pic>
    </p:spTree>
    <p:extLst>
      <p:ext uri="{BB962C8B-B14F-4D97-AF65-F5344CB8AC3E}">
        <p14:creationId xmlns:p14="http://schemas.microsoft.com/office/powerpoint/2010/main" val="9186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Comparative Statics: Equilibrium Variable</a:t>
            </a:r>
          </a:p>
        </p:txBody>
      </p:sp>
      <p:sp>
        <p:nvSpPr>
          <p:cNvPr id="14" name="Content Placeholder 13"/>
          <p:cNvSpPr>
            <a:spLocks noGrp="1"/>
          </p:cNvSpPr>
          <p:nvPr>
            <p:ph idx="1"/>
          </p:nvPr>
        </p:nvSpPr>
        <p:spPr>
          <a:xfrm>
            <a:off x="353503" y="1627496"/>
            <a:ext cx="8229600" cy="2715904"/>
          </a:xfrm>
        </p:spPr>
        <p:txBody>
          <a:bodyPr/>
          <a:lstStyle/>
          <a:p>
            <a:pPr marL="342900" lvl="2" indent="-342900"/>
            <a:r>
              <a:rPr lang="en-US" sz="2400" dirty="0" smtClean="0"/>
              <a:t>The </a:t>
            </a:r>
            <a:r>
              <a:rPr lang="en-US" sz="2400" dirty="0"/>
              <a:t>urban economy provides many opportunities to do comparative statics for market equilibria</a:t>
            </a:r>
            <a:r>
              <a:rPr lang="en-US" sz="2400" dirty="0" smtClean="0"/>
              <a:t>. </a:t>
            </a:r>
          </a:p>
          <a:p>
            <a:pPr marL="342900" lvl="2" indent="-342900"/>
            <a:r>
              <a:rPr lang="en-US" sz="2400" dirty="0"/>
              <a:t>Other urban comparative-statics exercises </a:t>
            </a:r>
            <a:r>
              <a:rPr lang="en-US" sz="2400" dirty="0" smtClean="0"/>
              <a:t>include:</a:t>
            </a:r>
          </a:p>
          <a:p>
            <a:pPr marL="800100" lvl="3" indent="-342900"/>
            <a:r>
              <a:rPr lang="en-US" sz="2000" dirty="0" smtClean="0"/>
              <a:t>labor </a:t>
            </a:r>
            <a:r>
              <a:rPr lang="en-US" sz="2000" dirty="0"/>
              <a:t>demand </a:t>
            </a:r>
            <a:r>
              <a:rPr lang="en-US" sz="2000" dirty="0" smtClean="0"/>
              <a:t>and wage </a:t>
            </a:r>
            <a:endParaRPr lang="en-US" sz="2000" dirty="0"/>
          </a:p>
          <a:p>
            <a:pPr marL="800100" lvl="3" indent="-342900"/>
            <a:r>
              <a:rPr lang="en-US" sz="2000" dirty="0"/>
              <a:t>l</a:t>
            </a:r>
            <a:r>
              <a:rPr lang="en-US" sz="2000" dirty="0" smtClean="0"/>
              <a:t>and </a:t>
            </a:r>
            <a:r>
              <a:rPr lang="en-US" sz="2000" dirty="0"/>
              <a:t>policy </a:t>
            </a:r>
            <a:r>
              <a:rPr lang="en-US" sz="2000" dirty="0" smtClean="0"/>
              <a:t>and price </a:t>
            </a:r>
            <a:r>
              <a:rPr lang="en-US" sz="2000" dirty="0"/>
              <a:t>of land</a:t>
            </a:r>
          </a:p>
          <a:p>
            <a:pPr marL="800100" lvl="3" indent="-342900"/>
            <a:r>
              <a:rPr lang="en-US" sz="2000" dirty="0" smtClean="0"/>
              <a:t>congestion </a:t>
            </a:r>
            <a:r>
              <a:rPr lang="en-US" sz="2000" dirty="0"/>
              <a:t>tax </a:t>
            </a:r>
            <a:r>
              <a:rPr lang="en-US" sz="2000" dirty="0" smtClean="0"/>
              <a:t>and traffic volume</a:t>
            </a:r>
            <a:endParaRPr lang="en-US" sz="2000" dirty="0"/>
          </a:p>
        </p:txBody>
      </p:sp>
    </p:spTree>
    <p:extLst>
      <p:ext uri="{BB962C8B-B14F-4D97-AF65-F5344CB8AC3E}">
        <p14:creationId xmlns:p14="http://schemas.microsoft.com/office/powerpoint/2010/main" val="307283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defTabSz="457200" rtl="0">
              <a:spcBef>
                <a:spcPct val="0"/>
              </a:spcBef>
            </a:pPr>
            <a:r>
              <a:rPr lang="en-US" sz="3600" kern="1200" dirty="0" smtClean="0">
                <a:solidFill>
                  <a:schemeClr val="bg2"/>
                </a:solidFill>
                <a:latin typeface="+mj-lt"/>
                <a:ea typeface="+mj-ea"/>
                <a:cs typeface="+mj-cs"/>
              </a:rPr>
              <a:t>5. Pareto Efficiency</a:t>
            </a: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sz="3600" dirty="0" smtClean="0"/>
              <a:t/>
            </a:r>
            <a:br>
              <a:rPr lang="en-US" sz="3600" dirty="0" smtClean="0"/>
            </a:br>
            <a:endParaRPr lang="en-US" sz="3600" dirty="0"/>
          </a:p>
        </p:txBody>
      </p:sp>
      <p:sp>
        <p:nvSpPr>
          <p:cNvPr id="6" name="Content Placeholder 5"/>
          <p:cNvSpPr>
            <a:spLocks noGrp="1"/>
          </p:cNvSpPr>
          <p:nvPr>
            <p:ph idx="1"/>
          </p:nvPr>
        </p:nvSpPr>
        <p:spPr>
          <a:xfrm>
            <a:off x="388960" y="1616120"/>
            <a:ext cx="8382000" cy="3794080"/>
          </a:xfrm>
        </p:spPr>
        <p:txBody>
          <a:bodyPr/>
          <a:lstStyle/>
          <a:p>
            <a:pPr marL="0" lvl="2" indent="0">
              <a:buNone/>
            </a:pPr>
            <a:r>
              <a:rPr lang="en-US" sz="2400" b="1" i="1" dirty="0" smtClean="0"/>
              <a:t>Pareto efficiency </a:t>
            </a:r>
            <a:r>
              <a:rPr lang="en-US" sz="2400" b="1" i="1" dirty="0"/>
              <a:t>is an economic state where resources are allocated in the most efficient </a:t>
            </a:r>
            <a:r>
              <a:rPr lang="en-US" sz="2400" b="1" i="1" dirty="0" smtClean="0"/>
              <a:t>manner. It </a:t>
            </a:r>
            <a:r>
              <a:rPr lang="en-US" sz="2400" b="1" i="1" dirty="0"/>
              <a:t>is obtained when a distribution strategy exists where one </a:t>
            </a:r>
            <a:r>
              <a:rPr lang="en-US" sz="2400" b="1" i="1" dirty="0" smtClean="0"/>
              <a:t>party’s </a:t>
            </a:r>
            <a:r>
              <a:rPr lang="en-US" sz="2400" b="1" i="1" dirty="0"/>
              <a:t>situation cannot be improved without making another party's situation worse</a:t>
            </a:r>
            <a:r>
              <a:rPr lang="en-US" sz="2400" b="1" i="1" dirty="0" smtClean="0"/>
              <a:t>.</a:t>
            </a:r>
          </a:p>
          <a:p>
            <a:pPr marL="342900" lvl="2" indent="-342900"/>
            <a:r>
              <a:rPr lang="en-US" sz="2400" b="1" dirty="0"/>
              <a:t>Pareto </a:t>
            </a:r>
            <a:r>
              <a:rPr lang="en-US" sz="2400" b="1" dirty="0" smtClean="0"/>
              <a:t>improvement </a:t>
            </a:r>
            <a:r>
              <a:rPr lang="en-US" sz="2400" dirty="0" smtClean="0"/>
              <a:t>entails a reallocation of resources that </a:t>
            </a:r>
            <a:r>
              <a:rPr lang="en-US" sz="2400" dirty="0"/>
              <a:t>makes at least one person better off without making anyone worse </a:t>
            </a:r>
            <a:r>
              <a:rPr lang="en-US" sz="2400" dirty="0" smtClean="0"/>
              <a:t>off.</a:t>
            </a:r>
            <a:endParaRPr lang="en-US" sz="2400" dirty="0"/>
          </a:p>
          <a:p>
            <a:pPr marL="800100" lvl="3" indent="-342900"/>
            <a:r>
              <a:rPr lang="en-US" sz="2000" dirty="0" smtClean="0"/>
              <a:t>An allocation is </a:t>
            </a:r>
            <a:r>
              <a:rPr lang="en-US" sz="2000" b="1" i="1" dirty="0" smtClean="0"/>
              <a:t>Pareto inefficient </a:t>
            </a:r>
            <a:r>
              <a:rPr lang="en-US" sz="2000" dirty="0" smtClean="0"/>
              <a:t>if there </a:t>
            </a:r>
            <a:r>
              <a:rPr lang="en-US" sz="2000" dirty="0"/>
              <a:t>is a Pareto </a:t>
            </a:r>
            <a:r>
              <a:rPr lang="en-US" sz="2000" dirty="0" smtClean="0"/>
              <a:t>improvement.</a:t>
            </a:r>
            <a:endParaRPr lang="en-US" sz="2000" dirty="0"/>
          </a:p>
          <a:p>
            <a:pPr marL="800100" lvl="3" indent="-342900"/>
            <a:r>
              <a:rPr lang="en-US" sz="2000" dirty="0" smtClean="0"/>
              <a:t>An allocation is </a:t>
            </a:r>
            <a:r>
              <a:rPr lang="en-US" sz="2000" b="1" i="1" dirty="0" smtClean="0"/>
              <a:t>Pareto efficient </a:t>
            </a:r>
            <a:r>
              <a:rPr lang="en-US" sz="2000" dirty="0" smtClean="0"/>
              <a:t>there </a:t>
            </a:r>
            <a:r>
              <a:rPr lang="en-US" sz="2000" dirty="0"/>
              <a:t>is no Pareto </a:t>
            </a:r>
            <a:r>
              <a:rPr lang="en-US" sz="2000" dirty="0" smtClean="0"/>
              <a:t>improvement.</a:t>
            </a:r>
            <a:endParaRPr lang="en-US" sz="2000" dirty="0"/>
          </a:p>
          <a:p>
            <a:pPr marL="0" lvl="2" indent="0">
              <a:buNone/>
            </a:pPr>
            <a:endParaRPr lang="en-US" sz="2400" b="1" i="1" dirty="0" smtClean="0"/>
          </a:p>
          <a:p>
            <a:pPr marL="342900" lvl="2" indent="-342900"/>
            <a:endParaRPr lang="en-US" sz="2400" b="1" i="1" dirty="0"/>
          </a:p>
        </p:txBody>
      </p:sp>
    </p:spTree>
    <p:extLst>
      <p:ext uri="{BB962C8B-B14F-4D97-AF65-F5344CB8AC3E}">
        <p14:creationId xmlns:p14="http://schemas.microsoft.com/office/powerpoint/2010/main" val="5355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Pareto Efficiency: Island </a:t>
            </a:r>
            <a:r>
              <a:rPr lang="en-US" dirty="0"/>
              <a:t>Economy</a:t>
            </a:r>
          </a:p>
        </p:txBody>
      </p:sp>
      <p:sp>
        <p:nvSpPr>
          <p:cNvPr id="17" name="Text Placeholder 16"/>
          <p:cNvSpPr>
            <a:spLocks noGrp="1"/>
          </p:cNvSpPr>
          <p:nvPr>
            <p:ph type="body" sz="quarter" idx="11"/>
          </p:nvPr>
        </p:nvSpPr>
        <p:spPr/>
        <p:txBody>
          <a:bodyPr/>
          <a:lstStyle/>
          <a:p>
            <a:r>
              <a:rPr lang="en-US" dirty="0" smtClean="0"/>
              <a:t>.</a:t>
            </a:r>
            <a:endParaRPr lang="en-US" dirty="0"/>
          </a:p>
        </p:txBody>
      </p:sp>
      <p:pic>
        <p:nvPicPr>
          <p:cNvPr id="4" name="Picture 3" descr="Pareto Efficiency: Island Economy&#10;This figure highlights the pareto efficiency in an island economy. A horizontal line, depicting an island economy has 12 coconuts to divide between two people, Abe and Bea. Every allocation of the coconuts between the two people is Pareto efficient because any reallocation of coconuts makes one person better off at the expense of the other. Starting at point b, we can make Abe better off by giving him his first coconut, but only by taking a coconut from Bea and making her worse off. Similarly, starting at point c, Abe could go from 3 to 4 coconuts, but only if Bea goes from 9 to 8 coconuts. Each allocation is Pareto efficient because any change harms someone. This example highlights the distinction between economic efficiency and equity or fairness. A 50-50 split of the coconuts may be appealing for reasons of equity or fairness, but an equal division is one of many efficient allocati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55332"/>
            <a:ext cx="8382000" cy="1950719"/>
          </a:xfrm>
          <a:prstGeom prst="rect">
            <a:avLst/>
          </a:prstGeom>
        </p:spPr>
      </p:pic>
    </p:spTree>
    <p:extLst>
      <p:ext uri="{BB962C8B-B14F-4D97-AF65-F5344CB8AC3E}">
        <p14:creationId xmlns:p14="http://schemas.microsoft.com/office/powerpoint/2010/main" val="276871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Pareto Efficiency: Island </a:t>
            </a:r>
            <a:r>
              <a:rPr lang="en-US" dirty="0"/>
              <a:t>Economy</a:t>
            </a:r>
          </a:p>
        </p:txBody>
      </p:sp>
      <p:sp>
        <p:nvSpPr>
          <p:cNvPr id="17" name="Text Placeholder 16"/>
          <p:cNvSpPr>
            <a:spLocks noGrp="1"/>
          </p:cNvSpPr>
          <p:nvPr>
            <p:ph type="body" sz="quarter" idx="11"/>
          </p:nvPr>
        </p:nvSpPr>
        <p:spPr/>
        <p:txBody>
          <a:bodyPr/>
          <a:lstStyle/>
          <a:p>
            <a:r>
              <a:rPr lang="en-US" dirty="0" smtClean="0"/>
              <a:t>.</a:t>
            </a:r>
            <a:endParaRPr lang="en-US" dirty="0"/>
          </a:p>
        </p:txBody>
      </p:sp>
      <p:sp>
        <p:nvSpPr>
          <p:cNvPr id="3" name="Rectangle 2"/>
          <p:cNvSpPr/>
          <p:nvPr/>
        </p:nvSpPr>
        <p:spPr>
          <a:xfrm>
            <a:off x="609600" y="1676400"/>
            <a:ext cx="7924800" cy="3693319"/>
          </a:xfrm>
          <a:prstGeom prst="rect">
            <a:avLst/>
          </a:prstGeom>
        </p:spPr>
        <p:txBody>
          <a:bodyPr wrap="square">
            <a:spAutoFit/>
          </a:bodyPr>
          <a:lstStyle/>
          <a:p>
            <a:r>
              <a:rPr lang="en-US" dirty="0"/>
              <a:t>In this example, </a:t>
            </a:r>
            <a:r>
              <a:rPr lang="en-IN" dirty="0"/>
              <a:t>an island economy has 12 coconuts to divide between two people, Abe and Bea. Every allocation of the coconuts between the two people is Pareto efficient because any reallocation of coconuts makes one person better off at the expense of the other. Starting at point b, we can make Abe better off by giving him his first coconut, but only by taking a coconut from Bea and making her worse off. Similarly, starting at point c, Abe could go from 3 to 4 coconuts, but only if Bea goes from 9 to 8 coconuts. Each allocation is Pareto efficient because any change harms someone. This simple example highlights the distinction between economic efficiency and equity or fairness. A 50-50 split of the coconuts may be appealing for reasons of equity or fairness, but an equal division is one of many efficient allocations. In a real economy, there are many efficient allocations of resources and goods across consumers, and reasonable people can disagree about which efficient allocation is the most equitable.</a:t>
            </a:r>
            <a:endParaRPr lang="en-US" dirty="0"/>
          </a:p>
        </p:txBody>
      </p:sp>
    </p:spTree>
    <p:extLst>
      <p:ext uri="{BB962C8B-B14F-4D97-AF65-F5344CB8AC3E}">
        <p14:creationId xmlns:p14="http://schemas.microsoft.com/office/powerpoint/2010/main" val="110014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defTabSz="457200" rtl="0">
              <a:spcBef>
                <a:spcPct val="0"/>
              </a:spcBef>
            </a:pPr>
            <a:r>
              <a:rPr lang="en-US" sz="3600" kern="1200" dirty="0" smtClean="0">
                <a:solidFill>
                  <a:schemeClr val="bg2"/>
                </a:solidFill>
                <a:latin typeface="+mj-lt"/>
                <a:ea typeface="+mj-ea"/>
                <a:cs typeface="+mj-cs"/>
              </a:rPr>
              <a:t>Market Equilibrium and Pareto Efficiency</a:t>
            </a: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dirty="0" smtClean="0"/>
              <a:t/>
            </a:r>
            <a:br>
              <a:rPr lang="en-US" dirty="0" smtClean="0"/>
            </a:br>
            <a:endParaRPr lang="en-US" dirty="0"/>
          </a:p>
        </p:txBody>
      </p:sp>
      <p:sp>
        <p:nvSpPr>
          <p:cNvPr id="6" name="Content Placeholder 5"/>
          <p:cNvSpPr>
            <a:spLocks noGrp="1"/>
          </p:cNvSpPr>
          <p:nvPr>
            <p:ph idx="1"/>
          </p:nvPr>
        </p:nvSpPr>
        <p:spPr>
          <a:xfrm>
            <a:off x="375312" y="1616120"/>
            <a:ext cx="8741392" cy="4251280"/>
          </a:xfrm>
        </p:spPr>
        <p:txBody>
          <a:bodyPr/>
          <a:lstStyle/>
          <a:p>
            <a:pPr marL="0" lvl="2" indent="0">
              <a:buNone/>
            </a:pPr>
            <a:r>
              <a:rPr lang="en-US" sz="2400" b="1" i="1" dirty="0" smtClean="0"/>
              <a:t>Market </a:t>
            </a:r>
            <a:r>
              <a:rPr lang="en-US" sz="2400" b="1" i="1" dirty="0"/>
              <a:t>equilibrium is Pareto efficient when </a:t>
            </a:r>
            <a:r>
              <a:rPr lang="en-US" sz="2400" b="1" i="1" dirty="0" smtClean="0"/>
              <a:t>four </a:t>
            </a:r>
            <a:r>
              <a:rPr lang="en-US" sz="2400" b="1" i="1" dirty="0"/>
              <a:t>conditions are satisfied:</a:t>
            </a:r>
          </a:p>
          <a:p>
            <a:pPr marL="457200" lvl="2" indent="-457200">
              <a:buFont typeface="+mj-lt"/>
              <a:buAutoNum type="arabicPeriod"/>
            </a:pPr>
            <a:r>
              <a:rPr lang="en-IN" sz="2400" dirty="0" smtClean="0"/>
              <a:t>Firms </a:t>
            </a:r>
            <a:r>
              <a:rPr lang="en-IN" sz="2400" dirty="0"/>
              <a:t>do not control prices but instead take the market price as given.</a:t>
            </a:r>
            <a:endParaRPr lang="en-US" sz="2400" dirty="0" smtClean="0"/>
          </a:p>
          <a:p>
            <a:pPr marL="457200" lvl="2" indent="-457200">
              <a:buFont typeface="+mj-lt"/>
              <a:buAutoNum type="arabicPeriod"/>
            </a:pPr>
            <a:r>
              <a:rPr lang="en-US" sz="2400" dirty="0" smtClean="0"/>
              <a:t>A</a:t>
            </a:r>
            <a:r>
              <a:rPr lang="en-IN" sz="2400" dirty="0" err="1" smtClean="0"/>
              <a:t>ll</a:t>
            </a:r>
            <a:r>
              <a:rPr lang="en-IN" sz="2400" dirty="0" smtClean="0"/>
              <a:t> </a:t>
            </a:r>
            <a:r>
              <a:rPr lang="en-IN" sz="2400" dirty="0"/>
              <a:t>the costs of production are incurred by </a:t>
            </a:r>
            <a:r>
              <a:rPr lang="en-IN" sz="2400" dirty="0" smtClean="0"/>
              <a:t>firms.</a:t>
            </a:r>
          </a:p>
          <a:p>
            <a:pPr marL="457200" lvl="2" indent="-457200">
              <a:buFont typeface="+mj-lt"/>
              <a:buAutoNum type="arabicPeriod"/>
            </a:pPr>
            <a:r>
              <a:rPr lang="en-IN" sz="2400" dirty="0" smtClean="0"/>
              <a:t>N</a:t>
            </a:r>
            <a:r>
              <a:rPr lang="en-US" sz="2400" dirty="0" smtClean="0"/>
              <a:t>o </a:t>
            </a:r>
            <a:r>
              <a:rPr lang="en-US" sz="2400" dirty="0"/>
              <a:t>external </a:t>
            </a:r>
            <a:r>
              <a:rPr lang="en-US" sz="2400" dirty="0" smtClean="0"/>
              <a:t>party benefits </a:t>
            </a:r>
            <a:r>
              <a:rPr lang="en-US" sz="2400" dirty="0"/>
              <a:t>in consumption and production</a:t>
            </a:r>
          </a:p>
          <a:p>
            <a:pPr marL="457200" lvl="2" indent="-457200">
              <a:buFont typeface="+mj-lt"/>
              <a:buAutoNum type="arabicPeriod"/>
            </a:pPr>
            <a:r>
              <a:rPr lang="en-US" sz="2400" dirty="0" smtClean="0"/>
              <a:t>There is perfect information for consumers and producers.</a:t>
            </a:r>
            <a:endParaRPr lang="en-US" sz="2400" dirty="0"/>
          </a:p>
          <a:p>
            <a:pPr marL="914400" lvl="3" indent="-457200"/>
            <a:r>
              <a:rPr lang="en-US" sz="2000" dirty="0" smtClean="0"/>
              <a:t>Consumers are informed </a:t>
            </a:r>
            <a:r>
              <a:rPr lang="en-US" sz="2000" dirty="0"/>
              <a:t>about product </a:t>
            </a:r>
            <a:r>
              <a:rPr lang="en-US" sz="2000" dirty="0" smtClean="0"/>
              <a:t>characteristics.</a:t>
            </a:r>
            <a:endParaRPr lang="en-US" sz="2000" dirty="0"/>
          </a:p>
          <a:p>
            <a:pPr marL="914400" lvl="3" indent="-457200"/>
            <a:r>
              <a:rPr lang="en-US" sz="2000" dirty="0" smtClean="0"/>
              <a:t>Producers are informed </a:t>
            </a:r>
            <a:r>
              <a:rPr lang="en-US" sz="2000" dirty="0"/>
              <a:t>about cost of serving </a:t>
            </a:r>
            <a:r>
              <a:rPr lang="en-US" sz="2000" dirty="0" smtClean="0"/>
              <a:t>customers.</a:t>
            </a:r>
            <a:endParaRPr lang="en-US" sz="2000" dirty="0"/>
          </a:p>
        </p:txBody>
      </p:sp>
    </p:spTree>
    <p:extLst>
      <p:ext uri="{BB962C8B-B14F-4D97-AF65-F5344CB8AC3E}">
        <p14:creationId xmlns:p14="http://schemas.microsoft.com/office/powerpoint/2010/main" val="392238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144000" cy="609600"/>
          </a:xfrm>
        </p:spPr>
        <p:txBody>
          <a:bodyPr/>
          <a:lstStyle/>
          <a:p>
            <a:r>
              <a:rPr lang="en-US" dirty="0" smtClean="0"/>
              <a:t>1. Opportunity Cost</a:t>
            </a:r>
            <a:br>
              <a:rPr lang="en-US" dirty="0" smtClean="0"/>
            </a:br>
            <a:endParaRPr lang="en-US" dirty="0"/>
          </a:p>
        </p:txBody>
      </p:sp>
      <p:sp>
        <p:nvSpPr>
          <p:cNvPr id="6" name="Content Placeholder 5"/>
          <p:cNvSpPr>
            <a:spLocks noGrp="1"/>
          </p:cNvSpPr>
          <p:nvPr>
            <p:ph idx="1"/>
          </p:nvPr>
        </p:nvSpPr>
        <p:spPr>
          <a:xfrm>
            <a:off x="381000" y="1592240"/>
            <a:ext cx="8763000" cy="4275160"/>
          </a:xfrm>
        </p:spPr>
        <p:txBody>
          <a:bodyPr/>
          <a:lstStyle/>
          <a:p>
            <a:pPr marL="0" indent="0">
              <a:buNone/>
            </a:pPr>
            <a:r>
              <a:rPr lang="en-US" b="1" i="1" dirty="0"/>
              <a:t>Economic cost is opportunity cost.</a:t>
            </a:r>
          </a:p>
          <a:p>
            <a:r>
              <a:rPr lang="en-US" dirty="0" smtClean="0"/>
              <a:t>The opportunity cost is what </a:t>
            </a:r>
            <a:r>
              <a:rPr lang="en-US" dirty="0"/>
              <a:t>you sacrifice to get </a:t>
            </a:r>
            <a:r>
              <a:rPr lang="en-US" dirty="0" smtClean="0"/>
              <a:t>something.</a:t>
            </a:r>
            <a:endParaRPr lang="en-US" dirty="0"/>
          </a:p>
          <a:p>
            <a:r>
              <a:rPr lang="en-US" dirty="0" smtClean="0"/>
              <a:t>The opportunity </a:t>
            </a:r>
            <a:r>
              <a:rPr lang="en-US" dirty="0"/>
              <a:t>cost of a resource is its value in its next-best </a:t>
            </a:r>
            <a:r>
              <a:rPr lang="en-US" dirty="0" smtClean="0"/>
              <a:t>use. </a:t>
            </a:r>
          </a:p>
          <a:p>
            <a:r>
              <a:rPr lang="en-IN" dirty="0" smtClean="0"/>
              <a:t>Economic cost can be divided into two types:</a:t>
            </a:r>
          </a:p>
          <a:p>
            <a:pPr lvl="1"/>
            <a:r>
              <a:rPr lang="en-IN" dirty="0"/>
              <a:t>Explicit cost that </a:t>
            </a:r>
            <a:r>
              <a:rPr lang="en-IN" dirty="0" smtClean="0"/>
              <a:t>involves an </a:t>
            </a:r>
            <a:r>
              <a:rPr lang="en-IN" dirty="0"/>
              <a:t>explicit monetary payment for an </a:t>
            </a:r>
            <a:r>
              <a:rPr lang="en-IN" dirty="0" smtClean="0"/>
              <a:t>input.</a:t>
            </a:r>
          </a:p>
          <a:p>
            <a:pPr lvl="1"/>
            <a:r>
              <a:rPr lang="en-IN" dirty="0"/>
              <a:t>Implicit cost is the opportunity cost of inputs that are not subject to </a:t>
            </a:r>
            <a:r>
              <a:rPr lang="en-IN" dirty="0" smtClean="0"/>
              <a:t>an explicit </a:t>
            </a:r>
            <a:r>
              <a:rPr lang="en-IN" dirty="0"/>
              <a:t>monetary </a:t>
            </a:r>
            <a:r>
              <a:rPr lang="en-IN" dirty="0" smtClean="0"/>
              <a:t>payment. There are two types of implicit cost:</a:t>
            </a:r>
          </a:p>
          <a:p>
            <a:pPr lvl="2"/>
            <a:r>
              <a:rPr lang="en-IN" dirty="0"/>
              <a:t>Opportunity cost of an entrepreneur’s time.</a:t>
            </a:r>
          </a:p>
          <a:p>
            <a:pPr lvl="2"/>
            <a:r>
              <a:rPr lang="en-IN" dirty="0"/>
              <a:t>Opportunity cost of an entrepreneur’s funds</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80483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defTabSz="457200" rtl="0">
              <a:spcBef>
                <a:spcPct val="0"/>
              </a:spcBef>
            </a:pPr>
            <a:r>
              <a:rPr lang="en-US" sz="3600" kern="1200" dirty="0" smtClean="0">
                <a:solidFill>
                  <a:schemeClr val="bg2"/>
                </a:solidFill>
                <a:latin typeface="+mj-lt"/>
                <a:ea typeface="+mj-ea"/>
                <a:cs typeface="+mj-cs"/>
              </a:rPr>
              <a:t>Pareto Inefficiency in the Urban Economy </a:t>
            </a: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dirty="0" smtClean="0"/>
              <a:t/>
            </a:r>
            <a:br>
              <a:rPr lang="en-US" dirty="0" smtClean="0"/>
            </a:br>
            <a:endParaRPr lang="en-US" dirty="0"/>
          </a:p>
        </p:txBody>
      </p:sp>
      <p:sp>
        <p:nvSpPr>
          <p:cNvPr id="6" name="Content Placeholder 5"/>
          <p:cNvSpPr>
            <a:spLocks noGrp="1"/>
          </p:cNvSpPr>
          <p:nvPr>
            <p:ph idx="1"/>
          </p:nvPr>
        </p:nvSpPr>
        <p:spPr>
          <a:xfrm>
            <a:off x="387822" y="1600200"/>
            <a:ext cx="8603777" cy="3352800"/>
          </a:xfrm>
        </p:spPr>
        <p:txBody>
          <a:bodyPr/>
          <a:lstStyle/>
          <a:p>
            <a:pPr marL="0" indent="0">
              <a:buNone/>
            </a:pPr>
            <a:r>
              <a:rPr lang="en-US" dirty="0" smtClean="0"/>
              <a:t>In </a:t>
            </a:r>
            <a:r>
              <a:rPr lang="en-US" dirty="0"/>
              <a:t>an urban economy, the second efficiency condition—no external cost—is sometimes violated, generating Pareto inefficient allocations. </a:t>
            </a:r>
            <a:endParaRPr lang="en-US" dirty="0" smtClean="0"/>
          </a:p>
          <a:p>
            <a:r>
              <a:rPr lang="en-US" dirty="0" smtClean="0"/>
              <a:t>In the example of air pollution caused by one ton of </a:t>
            </a:r>
            <a:r>
              <a:rPr lang="en-US" dirty="0" err="1" smtClean="0"/>
              <a:t>sulphur</a:t>
            </a:r>
            <a:r>
              <a:rPr lang="en-US" dirty="0" smtClean="0"/>
              <a:t> dioxide: </a:t>
            </a:r>
          </a:p>
          <a:p>
            <a:pPr marL="914400" lvl="3" indent="-457200"/>
            <a:r>
              <a:rPr lang="en-US" sz="2000" dirty="0" smtClean="0"/>
              <a:t>Health </a:t>
            </a:r>
            <a:r>
              <a:rPr lang="en-US" sz="2000" dirty="0"/>
              <a:t>costs of $500 could be avoided at an abatement cost of $</a:t>
            </a:r>
            <a:r>
              <a:rPr lang="en-US" sz="2000" dirty="0" smtClean="0"/>
              <a:t>100.</a:t>
            </a:r>
            <a:endParaRPr lang="en-US" sz="2000" dirty="0"/>
          </a:p>
          <a:p>
            <a:pPr marL="914400" lvl="3" indent="-457200"/>
            <a:r>
              <a:rPr lang="en-US" sz="2000" dirty="0"/>
              <a:t>Pareto </a:t>
            </a:r>
            <a:r>
              <a:rPr lang="en-US" sz="2000" dirty="0" smtClean="0"/>
              <a:t>improvement could be achieved by splitting </a:t>
            </a:r>
            <a:r>
              <a:rPr lang="en-US" sz="2000" dirty="0"/>
              <a:t>the difference to make both parties better off by $</a:t>
            </a:r>
            <a:r>
              <a:rPr lang="en-US" sz="2000" dirty="0" smtClean="0"/>
              <a:t>200.</a:t>
            </a:r>
            <a:endParaRPr lang="en-US" sz="2000" dirty="0"/>
          </a:p>
        </p:txBody>
      </p:sp>
    </p:spTree>
    <p:extLst>
      <p:ext uri="{BB962C8B-B14F-4D97-AF65-F5344CB8AC3E}">
        <p14:creationId xmlns:p14="http://schemas.microsoft.com/office/powerpoint/2010/main" val="266247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143000"/>
          </a:xfrm>
        </p:spPr>
        <p:txBody>
          <a:bodyPr/>
          <a:lstStyle/>
          <a:p>
            <a:pPr lvl="1" algn="ctr" defTabSz="457200" rtl="0">
              <a:spcBef>
                <a:spcPct val="0"/>
              </a:spcBef>
            </a:pPr>
            <a:r>
              <a:rPr lang="en-US" sz="3600" kern="1200" dirty="0" smtClean="0">
                <a:solidFill>
                  <a:schemeClr val="bg2"/>
                </a:solidFill>
                <a:latin typeface="+mj-lt"/>
                <a:ea typeface="+mj-ea"/>
                <a:cs typeface="+mj-cs"/>
              </a:rPr>
              <a:t>Pareto Inefficiency in the Urban Economy (cont.) </a:t>
            </a: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dirty="0" smtClean="0"/>
              <a:t/>
            </a:r>
            <a:br>
              <a:rPr lang="en-US" dirty="0" smtClean="0"/>
            </a:br>
            <a:endParaRPr lang="en-US" dirty="0"/>
          </a:p>
        </p:txBody>
      </p:sp>
      <p:sp>
        <p:nvSpPr>
          <p:cNvPr id="6" name="Content Placeholder 5"/>
          <p:cNvSpPr>
            <a:spLocks noGrp="1"/>
          </p:cNvSpPr>
          <p:nvPr>
            <p:ph idx="1"/>
          </p:nvPr>
        </p:nvSpPr>
        <p:spPr>
          <a:xfrm>
            <a:off x="375312" y="1616120"/>
            <a:ext cx="8229600" cy="4267200"/>
          </a:xfrm>
        </p:spPr>
        <p:txBody>
          <a:bodyPr/>
          <a:lstStyle/>
          <a:p>
            <a:pPr marL="0" indent="0">
              <a:buNone/>
            </a:pPr>
            <a:r>
              <a:rPr lang="en-US" dirty="0" smtClean="0"/>
              <a:t>In </a:t>
            </a:r>
            <a:r>
              <a:rPr lang="en-US" dirty="0"/>
              <a:t>an urban economy, the second efficiency condition—no external cost—is sometimes violated, generating Pareto inefficient allocations. </a:t>
            </a:r>
            <a:endParaRPr lang="en-US" dirty="0" smtClean="0"/>
          </a:p>
          <a:p>
            <a:r>
              <a:rPr lang="en-US" dirty="0" smtClean="0"/>
              <a:t>In the example of congestion caused by a marginal driver slowing traffic on the high way: </a:t>
            </a:r>
          </a:p>
          <a:p>
            <a:pPr lvl="1" indent="-342900"/>
            <a:r>
              <a:rPr lang="en-US" dirty="0"/>
              <a:t>External cost: congestion from marginal driver’s use of road</a:t>
            </a:r>
          </a:p>
          <a:p>
            <a:pPr marL="1257300" lvl="4" indent="-342900">
              <a:buFont typeface="Arial" panose="020B0604020202020204" pitchFamily="34" charset="0"/>
              <a:buChar char="•"/>
            </a:pPr>
            <a:r>
              <a:rPr lang="en-US" sz="1800" dirty="0"/>
              <a:t>Each of 100 drivers bears additional time cost of $0.07</a:t>
            </a:r>
          </a:p>
          <a:p>
            <a:pPr marL="1257300" lvl="4" indent="-342900">
              <a:buFont typeface="Arial" panose="020B0604020202020204" pitchFamily="34" charset="0"/>
              <a:buChar char="•"/>
            </a:pPr>
            <a:r>
              <a:rPr lang="en-US" sz="1800" dirty="0"/>
              <a:t>Value of trip = $2</a:t>
            </a:r>
          </a:p>
          <a:p>
            <a:pPr marL="1257300" lvl="4" indent="-342900">
              <a:buFont typeface="Arial" panose="020B0604020202020204" pitchFamily="34" charset="0"/>
              <a:buChar char="•"/>
            </a:pPr>
            <a:r>
              <a:rPr lang="en-US" sz="1800" dirty="0"/>
              <a:t>Drivers pay $3 ($0.03) to keep marginal driver off road</a:t>
            </a:r>
          </a:p>
          <a:p>
            <a:pPr lvl="1" indent="-342900"/>
            <a:r>
              <a:rPr lang="en-US" dirty="0"/>
              <a:t>External benefit: public goods and firm clustering</a:t>
            </a:r>
          </a:p>
        </p:txBody>
      </p:sp>
    </p:spTree>
    <p:extLst>
      <p:ext uri="{BB962C8B-B14F-4D97-AF65-F5344CB8AC3E}">
        <p14:creationId xmlns:p14="http://schemas.microsoft.com/office/powerpoint/2010/main" val="357881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defTabSz="457200" rtl="0">
              <a:spcBef>
                <a:spcPct val="0"/>
              </a:spcBef>
            </a:pPr>
            <a:r>
              <a:rPr lang="en-US" sz="3600" kern="1200" dirty="0" smtClean="0">
                <a:solidFill>
                  <a:schemeClr val="bg2"/>
                </a:solidFill>
                <a:latin typeface="+mj-lt"/>
                <a:ea typeface="+mj-ea"/>
                <a:cs typeface="+mj-cs"/>
              </a:rPr>
              <a:t>6. Self-Reinforcing Changes</a:t>
            </a: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dirty="0" smtClean="0"/>
              <a:t/>
            </a:r>
            <a:br>
              <a:rPr lang="en-US" dirty="0" smtClean="0"/>
            </a:br>
            <a:endParaRPr lang="en-US" dirty="0"/>
          </a:p>
        </p:txBody>
      </p:sp>
      <p:sp>
        <p:nvSpPr>
          <p:cNvPr id="6" name="Content Placeholder 5"/>
          <p:cNvSpPr>
            <a:spLocks noGrp="1"/>
          </p:cNvSpPr>
          <p:nvPr>
            <p:ph idx="1"/>
          </p:nvPr>
        </p:nvSpPr>
        <p:spPr>
          <a:xfrm>
            <a:off x="375312" y="1616120"/>
            <a:ext cx="8236226" cy="3413080"/>
          </a:xfrm>
        </p:spPr>
        <p:txBody>
          <a:bodyPr/>
          <a:lstStyle/>
          <a:p>
            <a:pPr marL="0" lvl="2" indent="0">
              <a:buNone/>
            </a:pPr>
            <a:r>
              <a:rPr lang="en-US" sz="2400" b="1" i="1" dirty="0" smtClean="0"/>
              <a:t>The </a:t>
            </a:r>
            <a:r>
              <a:rPr lang="en-US" sz="2400" b="1" i="1" dirty="0"/>
              <a:t>typical market analysis in microeconomics involves markets subject to self-limiting changes in market conditions.</a:t>
            </a:r>
          </a:p>
          <a:p>
            <a:pPr marL="342900" lvl="1" indent="-342900">
              <a:buFont typeface="Arial"/>
              <a:buChar char="•"/>
            </a:pPr>
            <a:r>
              <a:rPr lang="en-US" sz="2400" dirty="0" smtClean="0"/>
              <a:t>Case </a:t>
            </a:r>
            <a:r>
              <a:rPr lang="en-US" sz="2400" dirty="0"/>
              <a:t>of self-limiting changes leading to </a:t>
            </a:r>
            <a:r>
              <a:rPr lang="en-US" sz="2400" dirty="0" smtClean="0"/>
              <a:t>non-extreme outcomes include:</a:t>
            </a:r>
            <a:endParaRPr lang="en-US" sz="2400" dirty="0"/>
          </a:p>
          <a:p>
            <a:pPr marL="800100" lvl="3" indent="-342900"/>
            <a:r>
              <a:rPr lang="en-US" sz="2000" dirty="0"/>
              <a:t>i</a:t>
            </a:r>
            <a:r>
              <a:rPr lang="en-US" sz="2000" dirty="0" smtClean="0"/>
              <a:t>ncrease </a:t>
            </a:r>
            <a:r>
              <a:rPr lang="en-US" sz="2000" dirty="0"/>
              <a:t>in demand causes excess demand, increasing price</a:t>
            </a:r>
          </a:p>
          <a:p>
            <a:pPr marL="800100" lvl="3" indent="-342900"/>
            <a:r>
              <a:rPr lang="en-US" sz="2000" dirty="0"/>
              <a:t>i</a:t>
            </a:r>
            <a:r>
              <a:rPr lang="en-US" sz="2000" dirty="0" smtClean="0"/>
              <a:t>ncrease </a:t>
            </a:r>
            <a:r>
              <a:rPr lang="en-US" sz="2000" dirty="0"/>
              <a:t>in price decreases excess demand as quantity demanded increases and quantity supplied increases</a:t>
            </a:r>
          </a:p>
          <a:p>
            <a:pPr marL="800100" lvl="3" indent="-342900"/>
            <a:r>
              <a:rPr lang="en-US" sz="2000" dirty="0"/>
              <a:t>n</a:t>
            </a:r>
            <a:r>
              <a:rPr lang="en-US" sz="2000" dirty="0" smtClean="0"/>
              <a:t>ew equilibrium—quantity </a:t>
            </a:r>
            <a:r>
              <a:rPr lang="en-US" sz="2000" dirty="0"/>
              <a:t>between initial and new (before ∆p</a:t>
            </a:r>
            <a:r>
              <a:rPr lang="en-US" sz="2000" dirty="0" smtClean="0"/>
              <a:t>)</a:t>
            </a:r>
            <a:endParaRPr lang="en-US" sz="2000" dirty="0"/>
          </a:p>
        </p:txBody>
      </p:sp>
    </p:spTree>
    <p:extLst>
      <p:ext uri="{BB962C8B-B14F-4D97-AF65-F5344CB8AC3E}">
        <p14:creationId xmlns:p14="http://schemas.microsoft.com/office/powerpoint/2010/main" val="312901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Self-Reinforcing Changes: Auto Row</a:t>
            </a:r>
            <a:endParaRPr lang="en-US" dirty="0"/>
          </a:p>
        </p:txBody>
      </p:sp>
      <p:sp>
        <p:nvSpPr>
          <p:cNvPr id="17" name="Text Placeholder 16"/>
          <p:cNvSpPr>
            <a:spLocks noGrp="1"/>
          </p:cNvSpPr>
          <p:nvPr>
            <p:ph type="body" sz="quarter" idx="11"/>
          </p:nvPr>
        </p:nvSpPr>
        <p:spPr/>
        <p:txBody>
          <a:bodyPr/>
          <a:lstStyle/>
          <a:p>
            <a:r>
              <a:rPr lang="en-US" dirty="0" smtClean="0"/>
              <a:t>.</a:t>
            </a:r>
            <a:endParaRPr lang="en-US" dirty="0"/>
          </a:p>
        </p:txBody>
      </p:sp>
      <p:pic>
        <p:nvPicPr>
          <p:cNvPr id="4" name="Picture 3" descr="Self-Reinforcing Changes: Auto Row&#10;This figure illustrates the effects of self-reinforcing changes by considering the location of automobile sellers. Suppose four sellers are initially distributed uniformly throughout a city and earn the same profit. It starts in panel A, with small profit rectangles. Panel B shows the effect when one seller moves to a location next to another seller. The firms then relocate to generate a two-firm cluster that attracts customers and increases profit. There are four panels and each panel has more number of firms joining the cluster. Other sellers have incentive to join this cluster, leading to a possible outcome where all sellers are in the cluster. In this “auto row,” firms that compete against one another locate close to one another. Self-reinforcing changes (relocations) lead to the extreme outcome—a cluster of competing fir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137330"/>
            <a:ext cx="5105400" cy="5485283"/>
          </a:xfrm>
          <a:prstGeom prst="rect">
            <a:avLst/>
          </a:prstGeom>
        </p:spPr>
      </p:pic>
    </p:spTree>
    <p:extLst>
      <p:ext uri="{BB962C8B-B14F-4D97-AF65-F5344CB8AC3E}">
        <p14:creationId xmlns:p14="http://schemas.microsoft.com/office/powerpoint/2010/main" val="81161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Self-Reinforcing Changes: Auto Row</a:t>
            </a:r>
            <a:endParaRPr lang="en-US" dirty="0"/>
          </a:p>
        </p:txBody>
      </p:sp>
      <p:sp>
        <p:nvSpPr>
          <p:cNvPr id="17" name="Text Placeholder 16"/>
          <p:cNvSpPr>
            <a:spLocks noGrp="1"/>
          </p:cNvSpPr>
          <p:nvPr>
            <p:ph type="body" sz="quarter" idx="11"/>
          </p:nvPr>
        </p:nvSpPr>
        <p:spPr/>
        <p:txBody>
          <a:bodyPr/>
          <a:lstStyle/>
          <a:p>
            <a:r>
              <a:rPr lang="en-US" dirty="0" smtClean="0"/>
              <a:t>.</a:t>
            </a:r>
            <a:endParaRPr lang="en-US" dirty="0"/>
          </a:p>
        </p:txBody>
      </p:sp>
      <p:sp>
        <p:nvSpPr>
          <p:cNvPr id="3" name="Rectangle 2"/>
          <p:cNvSpPr/>
          <p:nvPr/>
        </p:nvSpPr>
        <p:spPr>
          <a:xfrm>
            <a:off x="381000" y="1600200"/>
            <a:ext cx="8305800" cy="4247317"/>
          </a:xfrm>
          <a:prstGeom prst="rect">
            <a:avLst/>
          </a:prstGeom>
        </p:spPr>
        <p:txBody>
          <a:bodyPr wrap="square">
            <a:spAutoFit/>
          </a:bodyPr>
          <a:lstStyle/>
          <a:p>
            <a:r>
              <a:rPr lang="en-US" dirty="0" smtClean="0"/>
              <a:t>The previous slide illustrates </a:t>
            </a:r>
            <a:r>
              <a:rPr lang="en-US" dirty="0"/>
              <a:t>the effects of self-reinforcing changes by considering the location of automobile sellers. Suppose four sellers are initially distributed uniformly throughout a city and earn the same profit. </a:t>
            </a:r>
          </a:p>
          <a:p>
            <a:r>
              <a:rPr lang="en-IN" dirty="0"/>
              <a:t>Panel A: We see small profit rectangles. If one seller moves to a location next to another seller, what happens next?</a:t>
            </a:r>
          </a:p>
          <a:p>
            <a:r>
              <a:rPr lang="en-IN" dirty="0"/>
              <a:t>Panel B: Auto consumers compare brands before buying. The two-firm cluster will facilitate comparison shopping, so the number of car shoppers at location 1 will more than double. The profit per firm increases, as indicated by the larger profit rectangles for firms in the cluster.</a:t>
            </a:r>
          </a:p>
          <a:p>
            <a:r>
              <a:rPr lang="en-IN" dirty="0"/>
              <a:t>Panel C: The higher profit in the cluster attracts a third firm, causing a disproportionate increase in the number of shoppers, a result of enhanced comparison shopping. The cluster profit increases, increasing the profit gap between a firm in the cluster and the isolated firm at location 10.</a:t>
            </a:r>
          </a:p>
          <a:p>
            <a:r>
              <a:rPr lang="en-IN" dirty="0"/>
              <a:t>Panel D: The fourth firm joins other firms in the cluster, causing a disproportionate increase in the number of shoppers and an increase in profit per firm. </a:t>
            </a:r>
          </a:p>
        </p:txBody>
      </p:sp>
    </p:spTree>
    <p:extLst>
      <p:ext uri="{BB962C8B-B14F-4D97-AF65-F5344CB8AC3E}">
        <p14:creationId xmlns:p14="http://schemas.microsoft.com/office/powerpoint/2010/main" val="373413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defTabSz="457200" rtl="0">
              <a:spcBef>
                <a:spcPct val="0"/>
              </a:spcBef>
            </a:pPr>
            <a:r>
              <a:rPr lang="en-US" sz="3600" kern="1200" dirty="0" smtClean="0">
                <a:solidFill>
                  <a:schemeClr val="bg2"/>
                </a:solidFill>
                <a:latin typeface="+mj-lt"/>
                <a:ea typeface="+mj-ea"/>
                <a:cs typeface="+mj-cs"/>
              </a:rPr>
              <a:t>Self-Reinforcing Changes: Other Examples</a:t>
            </a: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sz="3600" kern="1200" dirty="0">
                <a:solidFill>
                  <a:schemeClr val="bg2"/>
                </a:solidFill>
                <a:latin typeface="+mj-lt"/>
                <a:ea typeface="+mj-ea"/>
                <a:cs typeface="+mj-cs"/>
              </a:rPr>
              <a:t/>
            </a:r>
            <a:br>
              <a:rPr lang="en-US" sz="3600" kern="1200" dirty="0">
                <a:solidFill>
                  <a:schemeClr val="bg2"/>
                </a:solidFill>
                <a:latin typeface="+mj-lt"/>
                <a:ea typeface="+mj-ea"/>
                <a:cs typeface="+mj-cs"/>
              </a:rPr>
            </a:br>
            <a:r>
              <a:rPr lang="en-US" dirty="0" smtClean="0"/>
              <a:t/>
            </a:r>
            <a:br>
              <a:rPr lang="en-US" dirty="0" smtClean="0"/>
            </a:br>
            <a:endParaRPr lang="en-US" dirty="0"/>
          </a:p>
        </p:txBody>
      </p:sp>
      <p:sp>
        <p:nvSpPr>
          <p:cNvPr id="6" name="Content Placeholder 5"/>
          <p:cNvSpPr>
            <a:spLocks noGrp="1"/>
          </p:cNvSpPr>
          <p:nvPr>
            <p:ph idx="1"/>
          </p:nvPr>
        </p:nvSpPr>
        <p:spPr>
          <a:xfrm>
            <a:off x="388960" y="1616120"/>
            <a:ext cx="8229600" cy="2498680"/>
          </a:xfrm>
        </p:spPr>
        <p:txBody>
          <a:bodyPr/>
          <a:lstStyle/>
          <a:p>
            <a:r>
              <a:rPr lang="en-US" dirty="0" smtClean="0"/>
              <a:t>Other </a:t>
            </a:r>
            <a:r>
              <a:rPr lang="en-US" dirty="0"/>
              <a:t>examples of self-reinforcing effects in urban </a:t>
            </a:r>
            <a:r>
              <a:rPr lang="en-US" dirty="0" smtClean="0"/>
              <a:t>area include</a:t>
            </a:r>
            <a:endParaRPr lang="en-US" dirty="0"/>
          </a:p>
          <a:p>
            <a:pPr marL="800100" lvl="3" indent="-342900"/>
            <a:r>
              <a:rPr lang="en-US" sz="2000" dirty="0"/>
              <a:t>c</a:t>
            </a:r>
            <a:r>
              <a:rPr lang="en-US" sz="2000" dirty="0" smtClean="0"/>
              <a:t>lustering </a:t>
            </a:r>
            <a:r>
              <a:rPr lang="en-US" sz="2000" dirty="0"/>
              <a:t>of artists to promote exposure and decrease costs</a:t>
            </a:r>
          </a:p>
          <a:p>
            <a:pPr marL="800100" lvl="3" indent="-342900"/>
            <a:r>
              <a:rPr lang="en-US" sz="2000" dirty="0"/>
              <a:t>c</a:t>
            </a:r>
            <a:r>
              <a:rPr lang="en-US" sz="2000" dirty="0" smtClean="0"/>
              <a:t>lustering </a:t>
            </a:r>
            <a:r>
              <a:rPr lang="en-US" sz="2000" dirty="0"/>
              <a:t>of consumers to consume products with low per-capita demand</a:t>
            </a:r>
          </a:p>
          <a:p>
            <a:pPr marL="800100" lvl="3" indent="-342900"/>
            <a:r>
              <a:rPr lang="en-US" sz="2000" dirty="0" smtClean="0"/>
              <a:t>clustering </a:t>
            </a:r>
            <a:r>
              <a:rPr lang="en-US" sz="2000" dirty="0"/>
              <a:t>of like-minded people (residential segregation</a:t>
            </a:r>
            <a:r>
              <a:rPr lang="en-US" sz="2000" dirty="0" smtClean="0"/>
              <a:t>)</a:t>
            </a:r>
            <a:endParaRPr lang="en-US" sz="2000" dirty="0"/>
          </a:p>
        </p:txBody>
      </p:sp>
    </p:spTree>
    <p:extLst>
      <p:ext uri="{BB962C8B-B14F-4D97-AF65-F5344CB8AC3E}">
        <p14:creationId xmlns:p14="http://schemas.microsoft.com/office/powerpoint/2010/main" val="41437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144000" cy="609600"/>
          </a:xfrm>
        </p:spPr>
        <p:txBody>
          <a:bodyPr/>
          <a:lstStyle/>
          <a:p>
            <a:r>
              <a:rPr lang="en-US" dirty="0" smtClean="0"/>
              <a:t>1. Opportunity </a:t>
            </a:r>
            <a:r>
              <a:rPr lang="en-US" dirty="0"/>
              <a:t>Cost (cont.)</a:t>
            </a:r>
            <a:r>
              <a:rPr lang="en-US" dirty="0" smtClean="0"/>
              <a:t/>
            </a:r>
            <a:br>
              <a:rPr lang="en-US" dirty="0" smtClean="0"/>
            </a:br>
            <a:endParaRPr lang="en-US" dirty="0"/>
          </a:p>
        </p:txBody>
      </p:sp>
      <p:sp>
        <p:nvSpPr>
          <p:cNvPr id="6" name="Content Placeholder 5"/>
          <p:cNvSpPr>
            <a:spLocks noGrp="1"/>
          </p:cNvSpPr>
          <p:nvPr>
            <p:ph idx="1"/>
          </p:nvPr>
        </p:nvSpPr>
        <p:spPr>
          <a:xfrm>
            <a:off x="368643" y="1635273"/>
            <a:ext cx="8229600" cy="2250928"/>
          </a:xfrm>
        </p:spPr>
        <p:txBody>
          <a:bodyPr/>
          <a:lstStyle/>
          <a:p>
            <a:pPr marL="0" indent="0">
              <a:buNone/>
            </a:pPr>
            <a:r>
              <a:rPr lang="en-US" dirty="0" smtClean="0"/>
              <a:t>In the example of building a skyscraper:</a:t>
            </a:r>
          </a:p>
          <a:p>
            <a:r>
              <a:rPr lang="en-US" dirty="0" smtClean="0"/>
              <a:t>What would be the opportunity cost of the entrepreneur’s funds?</a:t>
            </a:r>
          </a:p>
          <a:p>
            <a:r>
              <a:rPr lang="en-IN" dirty="0" smtClean="0"/>
              <a:t>What would be the opportunity </a:t>
            </a:r>
            <a:r>
              <a:rPr lang="en-IN" dirty="0"/>
              <a:t>cost of </a:t>
            </a:r>
            <a:r>
              <a:rPr lang="en-IN" dirty="0" smtClean="0"/>
              <a:t>the entrepreneur’s time?</a:t>
            </a:r>
            <a:endParaRPr lang="en-US" dirty="0" smtClean="0"/>
          </a:p>
          <a:p>
            <a:endParaRPr lang="en-US" dirty="0" smtClean="0"/>
          </a:p>
          <a:p>
            <a:pPr marL="0" indent="0">
              <a:buNone/>
            </a:pPr>
            <a:r>
              <a:rPr lang="en-US" sz="2400" dirty="0" smtClean="0"/>
              <a:t>`</a:t>
            </a:r>
            <a:endParaRPr lang="en-US" sz="2400" dirty="0"/>
          </a:p>
        </p:txBody>
      </p:sp>
    </p:spTree>
    <p:extLst>
      <p:ext uri="{BB962C8B-B14F-4D97-AF65-F5344CB8AC3E}">
        <p14:creationId xmlns:p14="http://schemas.microsoft.com/office/powerpoint/2010/main" val="333740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144000" cy="609600"/>
          </a:xfrm>
        </p:spPr>
        <p:txBody>
          <a:bodyPr/>
          <a:lstStyle/>
          <a:p>
            <a:r>
              <a:rPr lang="en-US" dirty="0" smtClean="0"/>
              <a:t>1. Opportunity Cost (cont.)</a:t>
            </a:r>
            <a:endParaRPr lang="en-US" dirty="0"/>
          </a:p>
        </p:txBody>
      </p:sp>
      <p:sp>
        <p:nvSpPr>
          <p:cNvPr id="6" name="Content Placeholder 5"/>
          <p:cNvSpPr>
            <a:spLocks noGrp="1"/>
          </p:cNvSpPr>
          <p:nvPr>
            <p:ph idx="1"/>
          </p:nvPr>
        </p:nvSpPr>
        <p:spPr>
          <a:xfrm>
            <a:off x="381000" y="1630049"/>
            <a:ext cx="8229600" cy="3246751"/>
          </a:xfrm>
        </p:spPr>
        <p:txBody>
          <a:bodyPr/>
          <a:lstStyle/>
          <a:p>
            <a:r>
              <a:rPr lang="en-US" dirty="0" smtClean="0"/>
              <a:t>Examples: urban </a:t>
            </a:r>
            <a:r>
              <a:rPr lang="en-US" dirty="0"/>
              <a:t>environment</a:t>
            </a:r>
          </a:p>
          <a:p>
            <a:pPr lvl="1"/>
            <a:r>
              <a:rPr lang="en-US" dirty="0" smtClean="0"/>
              <a:t>opportunity </a:t>
            </a:r>
            <a:r>
              <a:rPr lang="en-US" dirty="0"/>
              <a:t>cost of travel time is value of time in next best use</a:t>
            </a:r>
          </a:p>
          <a:p>
            <a:pPr lvl="1"/>
            <a:r>
              <a:rPr lang="en-US" dirty="0" smtClean="0"/>
              <a:t>opportunity </a:t>
            </a:r>
            <a:r>
              <a:rPr lang="en-US" dirty="0"/>
              <a:t>cost of housing is value of capital as factory or school</a:t>
            </a:r>
          </a:p>
          <a:p>
            <a:pPr lvl="1"/>
            <a:r>
              <a:rPr lang="en-US" dirty="0" smtClean="0"/>
              <a:t>opportunity </a:t>
            </a:r>
            <a:r>
              <a:rPr lang="en-US" dirty="0"/>
              <a:t>cost of open space is value of developed land</a:t>
            </a:r>
          </a:p>
          <a:p>
            <a:pPr lvl="1"/>
            <a:r>
              <a:rPr lang="en-US" dirty="0" smtClean="0"/>
              <a:t>opportunity </a:t>
            </a:r>
            <a:r>
              <a:rPr lang="en-US" dirty="0"/>
              <a:t>cost of </a:t>
            </a:r>
            <a:r>
              <a:rPr lang="en-US" dirty="0" smtClean="0"/>
              <a:t>a light-rail </a:t>
            </a:r>
            <a:r>
              <a:rPr lang="en-US" dirty="0"/>
              <a:t>system is bus fleet</a:t>
            </a:r>
          </a:p>
          <a:p>
            <a:pPr lvl="1"/>
            <a:r>
              <a:rPr lang="en-US" dirty="0" smtClean="0"/>
              <a:t>opportunity </a:t>
            </a:r>
            <a:r>
              <a:rPr lang="en-US" dirty="0"/>
              <a:t>cost of </a:t>
            </a:r>
            <a:r>
              <a:rPr lang="en-US" dirty="0" smtClean="0"/>
              <a:t>prison </a:t>
            </a:r>
            <a:r>
              <a:rPr lang="en-US" dirty="0"/>
              <a:t>time is foregone production</a:t>
            </a:r>
          </a:p>
          <a:p>
            <a:pPr lvl="1"/>
            <a:r>
              <a:rPr lang="en-US" dirty="0" smtClean="0"/>
              <a:t>opportunity </a:t>
            </a:r>
            <a:r>
              <a:rPr lang="en-US" dirty="0"/>
              <a:t>cost of prison facility is value of capital in other use</a:t>
            </a:r>
          </a:p>
          <a:p>
            <a:endParaRPr lang="en-US" dirty="0"/>
          </a:p>
        </p:txBody>
      </p:sp>
    </p:spTree>
    <p:extLst>
      <p:ext uri="{BB962C8B-B14F-4D97-AF65-F5344CB8AC3E}">
        <p14:creationId xmlns:p14="http://schemas.microsoft.com/office/powerpoint/2010/main" val="292494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2. Marginal Principle</a:t>
            </a:r>
            <a:endParaRPr lang="en-US" dirty="0"/>
          </a:p>
        </p:txBody>
      </p:sp>
      <p:sp>
        <p:nvSpPr>
          <p:cNvPr id="14" name="Content Placeholder 13"/>
          <p:cNvSpPr>
            <a:spLocks noGrp="1"/>
          </p:cNvSpPr>
          <p:nvPr>
            <p:ph idx="1"/>
          </p:nvPr>
        </p:nvSpPr>
        <p:spPr>
          <a:xfrm>
            <a:off x="353503" y="1644921"/>
            <a:ext cx="8229600" cy="2317479"/>
          </a:xfrm>
        </p:spPr>
        <p:txBody>
          <a:bodyPr/>
          <a:lstStyle/>
          <a:p>
            <a:pPr marL="0" indent="0">
              <a:buNone/>
            </a:pPr>
            <a:r>
              <a:rPr lang="en-US" b="1" i="1" dirty="0" smtClean="0"/>
              <a:t>Marginal </a:t>
            </a:r>
            <a:r>
              <a:rPr lang="en-US" b="1" i="1" dirty="0"/>
              <a:t>Principle: Choose the level of an activity at which the marginal benefit equals the marginal cost</a:t>
            </a:r>
            <a:r>
              <a:rPr lang="en-US" b="1" i="1" dirty="0" smtClean="0"/>
              <a:t>.</a:t>
            </a:r>
          </a:p>
          <a:p>
            <a:r>
              <a:rPr lang="en-US" b="1" dirty="0" smtClean="0"/>
              <a:t>Marginal </a:t>
            </a:r>
            <a:r>
              <a:rPr lang="en-US" b="1" dirty="0"/>
              <a:t>benefit: </a:t>
            </a:r>
            <a:r>
              <a:rPr lang="en-US" dirty="0"/>
              <a:t>additional benefit from one more </a:t>
            </a:r>
            <a:r>
              <a:rPr lang="en-US" dirty="0" smtClean="0"/>
              <a:t>unit</a:t>
            </a:r>
          </a:p>
          <a:p>
            <a:r>
              <a:rPr lang="en-US" b="1" dirty="0" smtClean="0"/>
              <a:t>Marginal </a:t>
            </a:r>
            <a:r>
              <a:rPr lang="en-US" b="1" dirty="0"/>
              <a:t>cost: </a:t>
            </a:r>
            <a:r>
              <a:rPr lang="en-US" dirty="0" smtClean="0"/>
              <a:t>additional cost requited to provide the </a:t>
            </a:r>
            <a:r>
              <a:rPr lang="en-US" dirty="0"/>
              <a:t>benefit </a:t>
            </a:r>
            <a:r>
              <a:rPr lang="en-US" dirty="0" smtClean="0"/>
              <a:t>of one </a:t>
            </a:r>
            <a:r>
              <a:rPr lang="en-US" dirty="0"/>
              <a:t>more unit</a:t>
            </a:r>
          </a:p>
          <a:p>
            <a:pPr marL="0" indent="0">
              <a:buNone/>
            </a:pPr>
            <a:endParaRPr lang="en-US" dirty="0"/>
          </a:p>
        </p:txBody>
      </p:sp>
    </p:spTree>
    <p:extLst>
      <p:ext uri="{BB962C8B-B14F-4D97-AF65-F5344CB8AC3E}">
        <p14:creationId xmlns:p14="http://schemas.microsoft.com/office/powerpoint/2010/main" val="27496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title="The Marginal Principle"/>
          <p:cNvSpPr>
            <a:spLocks noGrp="1"/>
          </p:cNvSpPr>
          <p:nvPr>
            <p:ph type="title"/>
          </p:nvPr>
        </p:nvSpPr>
        <p:spPr/>
        <p:txBody>
          <a:bodyPr/>
          <a:lstStyle/>
          <a:p>
            <a:r>
              <a:rPr lang="en-US" dirty="0" smtClean="0"/>
              <a:t>The </a:t>
            </a:r>
            <a:r>
              <a:rPr lang="en-US" dirty="0"/>
              <a:t>Marginal </a:t>
            </a:r>
            <a:r>
              <a:rPr lang="en-US" dirty="0" smtClean="0"/>
              <a:t>Principle (cont.)</a:t>
            </a:r>
            <a:endParaRPr lang="en-US" dirty="0"/>
          </a:p>
        </p:txBody>
      </p:sp>
      <p:pic>
        <p:nvPicPr>
          <p:cNvPr id="5" name="Content Placeholder 4" descr="The Marginal Principle&#10;The graph illustrates the concept of  marginal principle. The building height (in floors) is on the x-axis and rent (in dollars) on the y-axis. The graph displays a marginal-benefit curve and marginal-cost curve. The marginal-benefit curve is negatively sloped because a taller building devotes more space to vertical transportation (stairs and elevators), leaving less rentable space. The marginal-cost curve is positively sloped because a taller building requires more reinforcement to support its more concentrated weight. The marginal benefit curve intersects the marginal cost curve at point a. The firm maximizes profit at point a, with 20 floors at a marginal cost of $6 million. The firm stops at 20 floors because the cost of adding the 21st floor exceeds the rental revenue from the additional floo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6900" y="1295400"/>
            <a:ext cx="5410200" cy="5111844"/>
          </a:xfrm>
        </p:spPr>
      </p:pic>
    </p:spTree>
    <p:extLst>
      <p:ext uri="{BB962C8B-B14F-4D97-AF65-F5344CB8AC3E}">
        <p14:creationId xmlns:p14="http://schemas.microsoft.com/office/powerpoint/2010/main" val="385589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title="The Marginal Principle"/>
          <p:cNvSpPr>
            <a:spLocks noGrp="1"/>
          </p:cNvSpPr>
          <p:nvPr>
            <p:ph type="title"/>
          </p:nvPr>
        </p:nvSpPr>
        <p:spPr/>
        <p:txBody>
          <a:bodyPr/>
          <a:lstStyle/>
          <a:p>
            <a:r>
              <a:rPr lang="en-US" dirty="0" smtClean="0"/>
              <a:t>The </a:t>
            </a:r>
            <a:r>
              <a:rPr lang="en-US" dirty="0"/>
              <a:t>Marginal </a:t>
            </a:r>
            <a:r>
              <a:rPr lang="en-US" dirty="0" smtClean="0"/>
              <a:t>Principle (cont.)</a:t>
            </a:r>
            <a:endParaRPr lang="en-US" dirty="0"/>
          </a:p>
        </p:txBody>
      </p:sp>
      <p:sp>
        <p:nvSpPr>
          <p:cNvPr id="4" name="Rectangle 3"/>
          <p:cNvSpPr/>
          <p:nvPr/>
        </p:nvSpPr>
        <p:spPr>
          <a:xfrm>
            <a:off x="739219" y="1600200"/>
            <a:ext cx="7924800" cy="3970318"/>
          </a:xfrm>
          <a:prstGeom prst="rect">
            <a:avLst/>
          </a:prstGeom>
        </p:spPr>
        <p:txBody>
          <a:bodyPr wrap="square">
            <a:spAutoFit/>
          </a:bodyPr>
          <a:lstStyle/>
          <a:p>
            <a:r>
              <a:rPr lang="en-US" b="1" dirty="0"/>
              <a:t>1. Marginal benefit: </a:t>
            </a:r>
            <a:r>
              <a:rPr lang="en-US" dirty="0"/>
              <a:t>The marginal benefit of the building height equals the rent collected on the additional floor. The marginal-benefit curve is negatively sloped, because a taller building devotes more space to vertical transportation (stairs and elevators), leaving less rentable space. As the number of floors increases, total rental revenue increases, but at a decreasing rate. </a:t>
            </a:r>
          </a:p>
          <a:p>
            <a:r>
              <a:rPr lang="en-US" b="1" dirty="0"/>
              <a:t>2. Marginal cost: </a:t>
            </a:r>
            <a:r>
              <a:rPr lang="en-US" dirty="0"/>
              <a:t>The marginal cost of the building height equals the additional construction cost from building one more floor. The marginal-cost curve is positively sloped because a taller building requires more reinforcement to support its more concentrated weight. As the number of floors increases, construction cost increases at an increasing rate. </a:t>
            </a:r>
          </a:p>
          <a:p>
            <a:endParaRPr lang="en-US" dirty="0"/>
          </a:p>
          <a:p>
            <a:r>
              <a:rPr lang="en-US" dirty="0"/>
              <a:t>The firm maximizes profit at point a, with 20 floors at a marginal cost of $6 million. The firm stops at 20 floors because the cost of adding the 21st floor exceeds the rental revenue from the additional floor.</a:t>
            </a:r>
          </a:p>
        </p:txBody>
      </p:sp>
    </p:spTree>
    <p:extLst>
      <p:ext uri="{BB962C8B-B14F-4D97-AF65-F5344CB8AC3E}">
        <p14:creationId xmlns:p14="http://schemas.microsoft.com/office/powerpoint/2010/main" val="114229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2. Marginal </a:t>
            </a:r>
            <a:r>
              <a:rPr lang="en-US" dirty="0" smtClean="0"/>
              <a:t>Principle (cont.)</a:t>
            </a:r>
            <a:endParaRPr lang="en-US" dirty="0"/>
          </a:p>
        </p:txBody>
      </p:sp>
      <p:sp>
        <p:nvSpPr>
          <p:cNvPr id="11" name="Content Placeholder 10"/>
          <p:cNvSpPr>
            <a:spLocks noGrp="1"/>
          </p:cNvSpPr>
          <p:nvPr>
            <p:ph idx="1"/>
          </p:nvPr>
        </p:nvSpPr>
        <p:spPr>
          <a:xfrm>
            <a:off x="388960" y="1616120"/>
            <a:ext cx="8229600" cy="3641680"/>
          </a:xfrm>
        </p:spPr>
        <p:txBody>
          <a:bodyPr/>
          <a:lstStyle/>
          <a:p>
            <a:pPr marL="0" indent="0">
              <a:buNone/>
            </a:pPr>
            <a:r>
              <a:rPr lang="en-US" dirty="0" smtClean="0"/>
              <a:t>Urban applications:</a:t>
            </a:r>
            <a:endParaRPr lang="en-US" dirty="0"/>
          </a:p>
          <a:p>
            <a:r>
              <a:rPr lang="en-US" dirty="0"/>
              <a:t>Households use the marginal principle in choosing a residential location and how to vote in local </a:t>
            </a:r>
            <a:r>
              <a:rPr lang="en-US" dirty="0" smtClean="0"/>
              <a:t>elections.</a:t>
            </a:r>
          </a:p>
          <a:p>
            <a:r>
              <a:rPr lang="en-US" dirty="0"/>
              <a:t>Firms use the marginal principle to decide how much </a:t>
            </a:r>
            <a:r>
              <a:rPr lang="en-US" dirty="0" smtClean="0"/>
              <a:t>to </a:t>
            </a:r>
            <a:r>
              <a:rPr lang="en-US" dirty="0"/>
              <a:t>produce, how many workers to hire, and where to locate a production </a:t>
            </a:r>
            <a:r>
              <a:rPr lang="en-US" dirty="0" smtClean="0"/>
              <a:t>facility.</a:t>
            </a:r>
          </a:p>
          <a:p>
            <a:r>
              <a:rPr lang="en-US" dirty="0" smtClean="0"/>
              <a:t>Local governments use the marginal principle to make decisions on hiring teachers, public-safety programs, buses.  </a:t>
            </a:r>
          </a:p>
        </p:txBody>
      </p:sp>
    </p:spTree>
    <p:extLst>
      <p:ext uri="{BB962C8B-B14F-4D97-AF65-F5344CB8AC3E}">
        <p14:creationId xmlns:p14="http://schemas.microsoft.com/office/powerpoint/2010/main" val="8599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3838</TotalTime>
  <Words>5223</Words>
  <Application>Microsoft Office PowerPoint</Application>
  <PresentationFormat>On-screen Show (4:3)</PresentationFormat>
  <Paragraphs>266</Paragraphs>
  <Slides>35</Slides>
  <Notes>35</Notes>
  <HiddenSlides>0</HiddenSlides>
  <MMClips>0</MMClips>
  <ScaleCrop>false</ScaleCrop>
  <HeadingPairs>
    <vt:vector size="4" baseType="variant">
      <vt:variant>
        <vt:lpstr>Theme</vt:lpstr>
      </vt:variant>
      <vt:variant>
        <vt:i4>9</vt:i4>
      </vt:variant>
      <vt:variant>
        <vt:lpstr>Slide Titles</vt:lpstr>
      </vt:variant>
      <vt:variant>
        <vt:i4>35</vt:i4>
      </vt:variant>
    </vt:vector>
  </HeadingPairs>
  <TitlesOfParts>
    <vt:vector size="44"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2</vt:lpstr>
      <vt:lpstr>Six Key Concepts from Microeconomics</vt:lpstr>
      <vt:lpstr>1. Opportunity Cost </vt:lpstr>
      <vt:lpstr>1. Opportunity Cost (cont.) </vt:lpstr>
      <vt:lpstr>1. Opportunity Cost (cont.)</vt:lpstr>
      <vt:lpstr>2. Marginal Principle</vt:lpstr>
      <vt:lpstr>The Marginal Principle (cont.)</vt:lpstr>
      <vt:lpstr>The Marginal Principle (cont.)</vt:lpstr>
      <vt:lpstr>2. Marginal Principle (cont.)</vt:lpstr>
      <vt:lpstr>3. Nash Equilibrium</vt:lpstr>
      <vt:lpstr>Nash Equilibrium in a Supply  and Demand Model</vt:lpstr>
      <vt:lpstr>Nash Equilibrium in a Supply  and Demand Model (cont.)</vt:lpstr>
      <vt:lpstr>Nash Equilibrium in a Supply  and Demand Model (cont.)</vt:lpstr>
      <vt:lpstr>Nash Equilibrium in Location Choice</vt:lpstr>
      <vt:lpstr>Nash Equilibrium in Location Choice (cont.)</vt:lpstr>
      <vt:lpstr>Nash Equilibrium in Location Choice</vt:lpstr>
      <vt:lpstr>Nash Equilibrium and Spatial Variation  in Prices</vt:lpstr>
      <vt:lpstr>4. Comparative Statics  </vt:lpstr>
      <vt:lpstr>Comparative Statics: Choice Variable  </vt:lpstr>
      <vt:lpstr>Comparative Statics: Choice Variable (cont.) </vt:lpstr>
      <vt:lpstr>Comparative Statics: Choice Variable  </vt:lpstr>
      <vt:lpstr>Comparative Statics: Equilibrium Variable   </vt:lpstr>
      <vt:lpstr>Comparative Statics: Change in Supply</vt:lpstr>
      <vt:lpstr>Comparative Statics: Change in Demand</vt:lpstr>
      <vt:lpstr>Comparative Statics: Equilibrium Variable</vt:lpstr>
      <vt:lpstr>5. Pareto Efficiency  </vt:lpstr>
      <vt:lpstr>Pareto Efficiency: Island Economy</vt:lpstr>
      <vt:lpstr>Pareto Efficiency: Island Economy</vt:lpstr>
      <vt:lpstr>Market Equilibrium and Pareto Efficiency  </vt:lpstr>
      <vt:lpstr>Pareto Inefficiency in the Urban Economy   </vt:lpstr>
      <vt:lpstr>Pareto Inefficiency in the Urban Economy (cont.)   </vt:lpstr>
      <vt:lpstr>6. Self-Reinforcing Changes   </vt:lpstr>
      <vt:lpstr>Self-Reinforcing Changes: Auto Row</vt:lpstr>
      <vt:lpstr>Self-Reinforcing Changes: Auto Row</vt:lpstr>
      <vt:lpstr>Self-Reinforcing Changes: Other Examples   </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2</dc:title>
  <dc:subject>Economics</dc:subject>
  <dc:creator>Arthur O'Sullivan</dc:creator>
  <cp:keywords>Economic, Urban Economics</cp:keywords>
  <cp:lastModifiedBy>Connaughton, John</cp:lastModifiedBy>
  <cp:revision>517</cp:revision>
  <dcterms:created xsi:type="dcterms:W3CDTF">2017-12-22T08:31:54Z</dcterms:created>
  <dcterms:modified xsi:type="dcterms:W3CDTF">2018-08-28T13:14:26Z</dcterms:modified>
  <cp:category>Economics</cp:category>
</cp:coreProperties>
</file>