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25"/>
  </p:notesMasterIdLst>
  <p:handoutMasterIdLst>
    <p:handoutMasterId r:id="rId26"/>
  </p:handoutMasterIdLst>
  <p:sldIdLst>
    <p:sldId id="256" r:id="rId10"/>
    <p:sldId id="318" r:id="rId11"/>
    <p:sldId id="319" r:id="rId12"/>
    <p:sldId id="309" r:id="rId13"/>
    <p:sldId id="258" r:id="rId14"/>
    <p:sldId id="271" r:id="rId15"/>
    <p:sldId id="261" r:id="rId16"/>
    <p:sldId id="278" r:id="rId17"/>
    <p:sldId id="277" r:id="rId18"/>
    <p:sldId id="310" r:id="rId19"/>
    <p:sldId id="281" r:id="rId20"/>
    <p:sldId id="311" r:id="rId21"/>
    <p:sldId id="316" r:id="rId22"/>
    <p:sldId id="317" r:id="rId23"/>
    <p:sldId id="31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91" clrIdx="2">
    <p:extLst/>
  </p:cmAuthor>
  <p:cmAuthor id="4" name="Rohini Gupta" initials="RG" lastIdx="19" clrIdx="3">
    <p:extLst/>
  </p:cmAuthor>
  <p:cmAuthor id="5" name="White, Kevin" initials="WK" lastIdx="1"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5BAE6"/>
    <a:srgbClr val="159FAD"/>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4" autoAdjust="0"/>
    <p:restoredTop sz="67271" autoAdjust="0"/>
  </p:normalViewPr>
  <p:slideViewPr>
    <p:cSldViewPr>
      <p:cViewPr>
        <p:scale>
          <a:sx n="64" d="100"/>
          <a:sy n="64" d="100"/>
        </p:scale>
        <p:origin x="-2184" y="149"/>
      </p:cViewPr>
      <p:guideLst>
        <p:guide orient="horz" pos="3792"/>
        <p:guide orient="horz" pos="1104"/>
        <p:guide pos="556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8/30/2018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8/30/2018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a:t>
            </a:r>
            <a:r>
              <a:rPr lang="en-US" b="1" baseline="0" dirty="0" smtClean="0"/>
              <a:t> </a:t>
            </a:r>
            <a:r>
              <a:rPr lang="en-US" baseline="0" dirty="0" smtClean="0"/>
              <a:t>A vertical panel, divided into three blocks, shows the average production cost of milk, with gallons of milk on the left side. The first or upper block represents capital cost and contains the numerical value 0.12. The second block or middle represents cost of city living (land and commute cost) and contains the numerical value 0.08. The third or lower block represents opportunity cost of labor and contains the numerical value 0.10. </a:t>
            </a:r>
          </a:p>
          <a:p>
            <a:endParaRPr lang="en-US" baseline="0" dirty="0" smtClean="0"/>
          </a:p>
          <a:p>
            <a:r>
              <a:rPr lang="en-US" b="1" dirty="0" smtClean="0"/>
              <a:t>Presenter Note: </a:t>
            </a:r>
          </a:p>
          <a:p>
            <a:r>
              <a:rPr lang="en-US" b="0" dirty="0" smtClean="0"/>
              <a:t>The figure summarizes the computation of the average cost of production. The</a:t>
            </a:r>
            <a:r>
              <a:rPr lang="en-US" b="0" baseline="0" dirty="0" smtClean="0"/>
              <a:t> </a:t>
            </a:r>
            <a:r>
              <a:rPr lang="en-US" b="0" dirty="0" smtClean="0"/>
              <a:t>average cost is the sum of the average labor cost and the average capital cost:</a:t>
            </a:r>
          </a:p>
          <a:p>
            <a:pPr algn="ctr"/>
            <a:r>
              <a:rPr lang="en-US" b="0" dirty="0" smtClean="0"/>
              <a:t>Average cost = 0.18 + 0.12 = 0.30 gallons</a:t>
            </a:r>
          </a:p>
          <a:p>
            <a:r>
              <a:rPr lang="en-US" b="0" dirty="0" smtClean="0"/>
              <a:t>In a competitive market, a firm will charge a price equal to the average production cost.</a:t>
            </a:r>
          </a:p>
          <a:p>
            <a:pPr algn="ctr"/>
            <a:r>
              <a:rPr lang="en-US" b="0" dirty="0" smtClean="0"/>
              <a:t>Factory price = Average cost = 0.18 + 0.12 = 0.30 gallons</a:t>
            </a:r>
          </a:p>
          <a:p>
            <a:r>
              <a:rPr lang="en-US" b="0" dirty="0" smtClean="0"/>
              <a:t>With a factory price of 0.30 gallons of milk per shoe, the factory gets just enough to</a:t>
            </a:r>
            <a:r>
              <a:rPr lang="en-US" b="0" baseline="0" dirty="0" smtClean="0"/>
              <a:t> </a:t>
            </a:r>
            <a:r>
              <a:rPr lang="en-US" b="0" dirty="0" smtClean="0"/>
              <a:t>pay the cost of the labor and capital required to produce shoes.</a:t>
            </a: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117922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383148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On a line graph, horizontal axis shows distance from factory, listing 7, 1, 0, and 7 from left to right. Vertical axis shows gallons of milk, listing 0.30, 0.40, and 1.00. The equation of the line for cost of homemade shoes is y = 1.00. The line for net price of factory shoes falls through (7, 1.00), b (1, 0.40), and A (0, 0.30) and rises through (7, 1.00).</a:t>
            </a:r>
          </a:p>
          <a:p>
            <a:endParaRPr lang="en-US" b="1" dirty="0" smtClean="0"/>
          </a:p>
          <a:p>
            <a:r>
              <a:rPr lang="en-US" b="1" dirty="0" smtClean="0"/>
              <a:t>Presenter Note:</a:t>
            </a:r>
            <a:endParaRPr lang="en-US" dirty="0" smtClean="0"/>
          </a:p>
          <a:p>
            <a:r>
              <a:rPr lang="en-US" dirty="0" smtClean="0"/>
              <a:t>Suppose there is a single shoe factory in the region. The factory competes with homemade</a:t>
            </a:r>
            <a:r>
              <a:rPr lang="en-US" baseline="0" dirty="0" smtClean="0"/>
              <a:t> </a:t>
            </a:r>
            <a:r>
              <a:rPr lang="en-US" dirty="0" smtClean="0"/>
              <a:t>shoes and will sell shoes to any household for which the net price of factory</a:t>
            </a:r>
            <a:r>
              <a:rPr lang="en-US" baseline="0" dirty="0" smtClean="0"/>
              <a:t> </a:t>
            </a:r>
            <a:r>
              <a:rPr lang="en-US" dirty="0" smtClean="0"/>
              <a:t>shoes is less than the cost of homemade shoes. The cost of a homemade shoe is the</a:t>
            </a:r>
            <a:r>
              <a:rPr lang="en-US" baseline="0" dirty="0" smtClean="0"/>
              <a:t> </a:t>
            </a:r>
            <a:r>
              <a:rPr lang="en-US" dirty="0" smtClean="0"/>
              <a:t>opportunity cost of the time required to make the shoe at home, that is, the one gallon</a:t>
            </a:r>
            <a:r>
              <a:rPr lang="en-US" baseline="0" dirty="0" smtClean="0"/>
              <a:t> </a:t>
            </a:r>
            <a:r>
              <a:rPr lang="en-US" dirty="0" smtClean="0"/>
              <a:t>of milk that could be produced instead. </a:t>
            </a:r>
          </a:p>
          <a:p>
            <a:endParaRPr lang="en-US" dirty="0" smtClean="0"/>
          </a:p>
          <a:p>
            <a:r>
              <a:rPr lang="en-US" dirty="0" smtClean="0"/>
              <a:t>In the</a:t>
            </a:r>
            <a:r>
              <a:rPr lang="en-US" baseline="0" dirty="0" smtClean="0"/>
              <a:t> figure,</a:t>
            </a:r>
            <a:r>
              <a:rPr lang="en-US" dirty="0" smtClean="0"/>
              <a:t> the horizontal line shows</a:t>
            </a:r>
            <a:r>
              <a:rPr lang="en-US" baseline="0" dirty="0" smtClean="0"/>
              <a:t> </a:t>
            </a:r>
            <a:r>
              <a:rPr lang="en-US" dirty="0" smtClean="0"/>
              <a:t>the cost of homemade shoes.</a:t>
            </a:r>
            <a:r>
              <a:rPr lang="en-US" baseline="0" dirty="0" smtClean="0"/>
              <a:t> </a:t>
            </a:r>
            <a:r>
              <a:rPr lang="en-US" dirty="0" smtClean="0"/>
              <a:t>The net price of factory shoes is the sum of the factory price and the household’s</a:t>
            </a:r>
            <a:r>
              <a:rPr lang="en-US" baseline="0" dirty="0" smtClean="0"/>
              <a:t> </a:t>
            </a:r>
            <a:r>
              <a:rPr lang="en-US" dirty="0" smtClean="0"/>
              <a:t>opportunity cost of travel to the factory to buy the shoes. The net price is</a:t>
            </a:r>
          </a:p>
          <a:p>
            <a:pPr algn="ctr"/>
            <a:r>
              <a:rPr lang="en-US" dirty="0" smtClean="0"/>
              <a:t>p(x) = p′ + t · x</a:t>
            </a:r>
          </a:p>
          <a:p>
            <a:r>
              <a:rPr lang="en-US" dirty="0" smtClean="0"/>
              <a:t>where p(x) is the net price, p′ is the factory price (equal to the average production</a:t>
            </a:r>
            <a:r>
              <a:rPr lang="en-US" baseline="0" dirty="0" smtClean="0"/>
              <a:t> </a:t>
            </a:r>
            <a:r>
              <a:rPr lang="en-US" dirty="0" smtClean="0"/>
              <a:t>cost), t is the opportunity cost per round-trip mile of travel, and x is the distance from</a:t>
            </a:r>
            <a:r>
              <a:rPr lang="en-US" baseline="0" dirty="0" smtClean="0"/>
              <a:t> </a:t>
            </a:r>
            <a:r>
              <a:rPr lang="en-US" dirty="0" smtClean="0"/>
              <a:t>the household to the factory. A round-trip mile involves one mile of travel to a location</a:t>
            </a:r>
            <a:r>
              <a:rPr lang="en-US" baseline="0" dirty="0" smtClean="0"/>
              <a:t> </a:t>
            </a:r>
            <a:r>
              <a:rPr lang="en-US" dirty="0" smtClean="0"/>
              <a:t>and one mile back, for a total distance of two miles. Suppose the typical person</a:t>
            </a:r>
            <a:r>
              <a:rPr lang="en-US" baseline="0" dirty="0" smtClean="0"/>
              <a:t> </a:t>
            </a:r>
            <a:r>
              <a:rPr lang="en-US" dirty="0" smtClean="0"/>
              <a:t>takes 1/10 of an hour per round-trip mile. In Figure 3–3, the factory price, shown by</a:t>
            </a:r>
            <a:r>
              <a:rPr lang="en-US" baseline="0" dirty="0" smtClean="0"/>
              <a:t> </a:t>
            </a:r>
            <a:r>
              <a:rPr lang="en-US" dirty="0" smtClean="0"/>
              <a:t>point a, is 0.30 gallons of milk. The net price curve has a slope of 0.10 per mile. For</a:t>
            </a:r>
            <a:r>
              <a:rPr lang="en-US" baseline="0" dirty="0" smtClean="0"/>
              <a:t> </a:t>
            </a:r>
            <a:r>
              <a:rPr lang="en-US" dirty="0" smtClean="0"/>
              <a:t>example, as shown by point b, the net price is 0.40 for a distance x = 1 mile:</a:t>
            </a:r>
          </a:p>
          <a:p>
            <a:pPr algn="ctr"/>
            <a:r>
              <a:rPr lang="en-US" dirty="0" smtClean="0"/>
              <a:t>p(1) = 0.30 + 0.10 = 0.40</a:t>
            </a:r>
          </a:p>
          <a:p>
            <a:r>
              <a:rPr lang="en-US" dirty="0" smtClean="0"/>
              <a:t>The net price increases to 1.00 at a distance of 7 miles:</a:t>
            </a:r>
          </a:p>
          <a:p>
            <a:pPr algn="ctr"/>
            <a:r>
              <a:rPr lang="en-US" dirty="0" smtClean="0"/>
              <a:t>p(7) = 0.30 + 0.10 · 7= 1.0</a:t>
            </a:r>
          </a:p>
          <a:p>
            <a:r>
              <a:rPr lang="en-US" dirty="0" smtClean="0"/>
              <a:t>The market area of the factory is the area over which it underprices the home</a:t>
            </a:r>
            <a:r>
              <a:rPr lang="en-US" baseline="0" dirty="0" smtClean="0"/>
              <a:t> </a:t>
            </a:r>
            <a:r>
              <a:rPr lang="en-US" dirty="0" smtClean="0"/>
              <a:t>production of shoes. In the</a:t>
            </a:r>
            <a:r>
              <a:rPr lang="en-US" baseline="0" dirty="0" smtClean="0"/>
              <a:t> figure</a:t>
            </a:r>
            <a:r>
              <a:rPr lang="en-US" dirty="0" smtClean="0"/>
              <a:t>, the net price of factory shoes is less than the cost of homemade shoes for up to 7 miles from the factory. In other words, the radius of</a:t>
            </a:r>
            <a:r>
              <a:rPr lang="en-US" baseline="0" dirty="0" smtClean="0"/>
              <a:t> </a:t>
            </a:r>
            <a:r>
              <a:rPr lang="en-US" dirty="0" smtClean="0"/>
              <a:t>the factory’s market area is 7 miles. Within this area, workers who do not work in the</a:t>
            </a:r>
            <a:r>
              <a:rPr lang="en-US" baseline="0" dirty="0" smtClean="0"/>
              <a:t> </a:t>
            </a:r>
            <a:r>
              <a:rPr lang="en-US" dirty="0" smtClean="0"/>
              <a:t>factory will specialize in milk production and use some of the milk they produce to</a:t>
            </a:r>
            <a:r>
              <a:rPr lang="en-US" baseline="0" dirty="0" smtClean="0"/>
              <a:t> </a:t>
            </a:r>
            <a:r>
              <a:rPr lang="en-US" dirty="0" smtClean="0"/>
              <a:t>purchase factory shoes. In contrast, factory workers will produce shoes in exchange</a:t>
            </a:r>
            <a:r>
              <a:rPr lang="en-US" baseline="0" dirty="0" smtClean="0"/>
              <a:t> </a:t>
            </a:r>
            <a:r>
              <a:rPr lang="en-US" dirty="0" smtClean="0"/>
              <a:t>for milk. Households who live further than 7 miles from the factory will be self-sufficient,</a:t>
            </a:r>
            <a:r>
              <a:rPr lang="en-US" baseline="0" dirty="0" smtClean="0"/>
              <a:t> </a:t>
            </a:r>
            <a:r>
              <a:rPr lang="en-US" dirty="0" smtClean="0"/>
              <a:t>producing their own milk and shoes.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335853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39371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On a line graph, horizontal axis shows three market areas sharing a common center, such that the left and right ends of the areas are equidistant from the center. Vertical axis shows cost, listing </a:t>
            </a:r>
            <a:r>
              <a:rPr lang="en-US" b="0" i="1" dirty="0" smtClean="0"/>
              <a:t>p</a:t>
            </a:r>
            <a:r>
              <a:rPr lang="en-US" b="0" dirty="0" smtClean="0"/>
              <a:t> double prime, </a:t>
            </a:r>
            <a:r>
              <a:rPr lang="en-US" b="0" i="1" dirty="0" smtClean="0"/>
              <a:t>p</a:t>
            </a:r>
            <a:r>
              <a:rPr lang="en-US" b="0" dirty="0" smtClean="0"/>
              <a:t> prime, and </a:t>
            </a:r>
            <a:r>
              <a:rPr lang="en-US" b="0" i="1" dirty="0" smtClean="0"/>
              <a:t>c</a:t>
            </a:r>
            <a:r>
              <a:rPr lang="en-US" b="0" dirty="0" smtClean="0"/>
              <a:t> subscript </a:t>
            </a:r>
            <a:r>
              <a:rPr lang="en-US" b="0" i="1" dirty="0" smtClean="0"/>
              <a:t>H</a:t>
            </a:r>
            <a:r>
              <a:rPr lang="en-US" b="0" dirty="0" smtClean="0"/>
              <a:t>. The market areas in the increasing order of their size under </a:t>
            </a:r>
            <a:r>
              <a:rPr lang="en-US" b="0" i="1" dirty="0" smtClean="0"/>
              <a:t>c </a:t>
            </a:r>
            <a:r>
              <a:rPr lang="en-US" b="0" dirty="0" smtClean="0"/>
              <a:t>subscript </a:t>
            </a:r>
            <a:r>
              <a:rPr lang="en-US" b="0" i="1" dirty="0" smtClean="0"/>
              <a:t>H</a:t>
            </a:r>
            <a:r>
              <a:rPr lang="en-US" b="0" dirty="0" smtClean="0"/>
              <a:t> are as follows: initial conditions, between points </a:t>
            </a:r>
            <a:r>
              <a:rPr lang="en-US" b="0" i="1" dirty="0" smtClean="0"/>
              <a:t>b </a:t>
            </a:r>
            <a:r>
              <a:rPr lang="en-US" b="0" dirty="0" smtClean="0"/>
              <a:t>and </a:t>
            </a:r>
            <a:r>
              <a:rPr lang="en-US" b="0" i="1" dirty="0" smtClean="0"/>
              <a:t>c</a:t>
            </a:r>
            <a:r>
              <a:rPr lang="en-US" b="0" dirty="0" smtClean="0"/>
              <a:t>, product innovations, between points </a:t>
            </a:r>
            <a:r>
              <a:rPr lang="en-US" b="0" i="1" dirty="0" smtClean="0"/>
              <a:t>e</a:t>
            </a:r>
            <a:r>
              <a:rPr lang="en-US" b="0" dirty="0" smtClean="0"/>
              <a:t> and </a:t>
            </a:r>
            <a:r>
              <a:rPr lang="en-US" b="0" i="1" dirty="0" smtClean="0"/>
              <a:t>f</a:t>
            </a:r>
            <a:r>
              <a:rPr lang="en-US" b="0" dirty="0" smtClean="0"/>
              <a:t>, and production and transport innovations, between points </a:t>
            </a:r>
            <a:r>
              <a:rPr lang="en-US" b="0" i="1" dirty="0" smtClean="0"/>
              <a:t>g</a:t>
            </a:r>
            <a:r>
              <a:rPr lang="en-US" b="0" dirty="0" smtClean="0"/>
              <a:t> and </a:t>
            </a:r>
            <a:r>
              <a:rPr lang="en-US" b="0" i="1" dirty="0" smtClean="0"/>
              <a:t>h</a:t>
            </a:r>
            <a:r>
              <a:rPr lang="en-US" b="0" dirty="0" smtClean="0"/>
              <a:t>. Points </a:t>
            </a:r>
            <a:r>
              <a:rPr lang="en-US" b="0" i="1" dirty="0" smtClean="0"/>
              <a:t>a</a:t>
            </a:r>
            <a:r>
              <a:rPr lang="en-US" b="0" dirty="0" smtClean="0"/>
              <a:t> and </a:t>
            </a:r>
            <a:r>
              <a:rPr lang="en-US" b="0" i="1" dirty="0" smtClean="0"/>
              <a:t>d</a:t>
            </a:r>
            <a:r>
              <a:rPr lang="en-US" b="0" dirty="0" smtClean="0"/>
              <a:t> are at the midpoint of the market areas, at costs </a:t>
            </a:r>
            <a:r>
              <a:rPr lang="en-US" b="0" i="1" dirty="0" smtClean="0"/>
              <a:t>p</a:t>
            </a:r>
            <a:r>
              <a:rPr lang="en-US" b="0" dirty="0" smtClean="0"/>
              <a:t> prime and </a:t>
            </a:r>
            <a:r>
              <a:rPr lang="en-US" b="0" i="1" dirty="0" smtClean="0"/>
              <a:t>p</a:t>
            </a:r>
            <a:r>
              <a:rPr lang="en-US" b="0" dirty="0" smtClean="0"/>
              <a:t> double prime respectively. The net price curve for initial conditions falls from </a:t>
            </a:r>
            <a:r>
              <a:rPr lang="en-US" b="0" i="1" dirty="0" smtClean="0"/>
              <a:t>b</a:t>
            </a:r>
            <a:r>
              <a:rPr lang="en-US" b="0" dirty="0" smtClean="0"/>
              <a:t> to </a:t>
            </a:r>
            <a:r>
              <a:rPr lang="en-US" b="0" i="1" dirty="0" smtClean="0"/>
              <a:t>a</a:t>
            </a:r>
            <a:r>
              <a:rPr lang="en-US" b="0" dirty="0" smtClean="0"/>
              <a:t> and rises to </a:t>
            </a:r>
            <a:r>
              <a:rPr lang="en-US" b="0" i="1" dirty="0" smtClean="0"/>
              <a:t>c</a:t>
            </a:r>
            <a:r>
              <a:rPr lang="en-US" b="0" dirty="0" smtClean="0"/>
              <a:t>. The net price curve for production innovation falls from </a:t>
            </a:r>
            <a:r>
              <a:rPr lang="en-US" b="0" i="1" dirty="0" smtClean="0"/>
              <a:t>e</a:t>
            </a:r>
            <a:r>
              <a:rPr lang="en-US" b="0" dirty="0" smtClean="0"/>
              <a:t> to </a:t>
            </a:r>
            <a:r>
              <a:rPr lang="en-US" b="0" i="1" dirty="0" smtClean="0"/>
              <a:t>d</a:t>
            </a:r>
            <a:r>
              <a:rPr lang="en-US" b="0" dirty="0" smtClean="0"/>
              <a:t> and rises to </a:t>
            </a:r>
            <a:r>
              <a:rPr lang="en-US" b="0" i="1" dirty="0" smtClean="0"/>
              <a:t>f</a:t>
            </a:r>
            <a:r>
              <a:rPr lang="en-US" b="0" dirty="0" smtClean="0"/>
              <a:t>. The net price curve for production and transportation innovations falls from </a:t>
            </a:r>
            <a:r>
              <a:rPr lang="en-US" b="0" i="1" dirty="0" smtClean="0"/>
              <a:t>g</a:t>
            </a:r>
            <a:r>
              <a:rPr lang="en-US" b="0" dirty="0" smtClean="0"/>
              <a:t> to </a:t>
            </a:r>
            <a:r>
              <a:rPr lang="en-US" b="0" i="1" dirty="0" smtClean="0"/>
              <a:t>d</a:t>
            </a:r>
            <a:r>
              <a:rPr lang="en-US" b="0" dirty="0" smtClean="0"/>
              <a:t> and rises to </a:t>
            </a:r>
            <a:r>
              <a:rPr lang="en-US" b="0" i="1" dirty="0" smtClean="0"/>
              <a:t>h.</a:t>
            </a:r>
          </a:p>
          <a:p>
            <a:endParaRPr lang="en-US" b="1" dirty="0" smtClean="0"/>
          </a:p>
          <a:p>
            <a:r>
              <a:rPr lang="en-US" b="1" dirty="0" smtClean="0"/>
              <a:t>Presenter Note:</a:t>
            </a:r>
          </a:p>
          <a:p>
            <a:r>
              <a:rPr lang="en-US" dirty="0" smtClean="0"/>
              <a:t>The figure</a:t>
            </a:r>
            <a:r>
              <a:rPr lang="en-US" baseline="0" dirty="0" smtClean="0"/>
              <a:t> illustrates</a:t>
            </a:r>
            <a:r>
              <a:rPr lang="en-US" dirty="0" smtClean="0"/>
              <a:t> the effects of the transportation and production innovations</a:t>
            </a:r>
            <a:r>
              <a:rPr lang="en-US" baseline="0" dirty="0" smtClean="0"/>
              <a:t> </a:t>
            </a:r>
            <a:r>
              <a:rPr lang="en-US" dirty="0" smtClean="0"/>
              <a:t>of the Industrial Revolution on the market area of a factory.</a:t>
            </a:r>
          </a:p>
          <a:p>
            <a:r>
              <a:rPr lang="en-US" dirty="0" smtClean="0"/>
              <a:t>• Initial conditions. The factory price </a:t>
            </a:r>
            <a:r>
              <a:rPr lang="en-US" i="1" dirty="0" smtClean="0"/>
              <a:t>p</a:t>
            </a:r>
            <a:r>
              <a:rPr lang="en-US" dirty="0" smtClean="0"/>
              <a:t> prime is relatively high because of relatively small economies of scale, and the net-price curve is relatively steep because of relatively high transport cost. The market area (defined by points </a:t>
            </a:r>
            <a:r>
              <a:rPr lang="en-US" i="1" dirty="0" smtClean="0"/>
              <a:t>b</a:t>
            </a:r>
            <a:r>
              <a:rPr lang="en-US" dirty="0" smtClean="0"/>
              <a:t> and </a:t>
            </a:r>
            <a:r>
              <a:rPr lang="en-US" i="1" dirty="0" smtClean="0"/>
              <a:t>c</a:t>
            </a:r>
            <a:r>
              <a:rPr lang="en-US" dirty="0" smtClean="0"/>
              <a:t>) is relatively small.</a:t>
            </a:r>
          </a:p>
          <a:p>
            <a:r>
              <a:rPr lang="en-US" dirty="0" smtClean="0"/>
              <a:t>• Innovations in production decrease the factory price from </a:t>
            </a:r>
            <a:r>
              <a:rPr lang="en-US" i="1" dirty="0" smtClean="0"/>
              <a:t>p</a:t>
            </a:r>
            <a:r>
              <a:rPr lang="en-US" dirty="0" smtClean="0"/>
              <a:t> prime to </a:t>
            </a:r>
            <a:r>
              <a:rPr lang="en-US" i="1" dirty="0" smtClean="0"/>
              <a:t>p</a:t>
            </a:r>
            <a:r>
              <a:rPr lang="en-US" dirty="0" smtClean="0"/>
              <a:t> double prime and increase the market area, as indicated by points </a:t>
            </a:r>
            <a:r>
              <a:rPr lang="en-US" i="1" dirty="0" smtClean="0"/>
              <a:t>e</a:t>
            </a:r>
            <a:r>
              <a:rPr lang="en-US" dirty="0" smtClean="0"/>
              <a:t> and </a:t>
            </a:r>
            <a:r>
              <a:rPr lang="en-US" i="1" dirty="0" smtClean="0"/>
              <a:t>f.</a:t>
            </a:r>
          </a:p>
          <a:p>
            <a:r>
              <a:rPr lang="en-US" dirty="0" smtClean="0"/>
              <a:t>• Innovations in transportation flatten the net price curve. The market area increases in size, as indicated by points </a:t>
            </a:r>
            <a:r>
              <a:rPr lang="en-US" i="1" dirty="0" smtClean="0"/>
              <a:t>g</a:t>
            </a:r>
            <a:r>
              <a:rPr lang="en-US" dirty="0" smtClean="0"/>
              <a:t> and </a:t>
            </a:r>
            <a:r>
              <a:rPr lang="en-US" i="1" dirty="0" smtClean="0"/>
              <a:t>h.</a:t>
            </a:r>
            <a:endParaRPr lang="en-US" i="1"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390063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dirty="0" smtClean="0"/>
              <a:t>In an economy that experiences comparative advantage in production and scale economies in exchange, a trading town will develop around a trading firm. In an economy with scale economies in production, a factory town will develop around a factory.</a:t>
            </a:r>
            <a:r>
              <a:rPr lang="en-US" baseline="0" dirty="0" smtClean="0"/>
              <a:t> </a:t>
            </a:r>
            <a:r>
              <a:rPr lang="en-US" dirty="0" smtClean="0"/>
              <a:t>We start with the model of backyard production, which predicts that all production happens in backyards rather than in shops and factories.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177285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a:t>
            </a:r>
            <a:r>
              <a:rPr lang="en-US" dirty="0" smtClean="0"/>
              <a:t>:</a:t>
            </a:r>
            <a:r>
              <a:rPr lang="en-US" baseline="0" dirty="0" smtClean="0"/>
              <a:t> The table has three columns and four rows. The first column lists the following parameters: shoes produced per hour, milk produced per hour in gallons, opportunity cost in the context of shoes, and opportunity cost in the context of milk. The second and third columns indicate the numbers for each parameter for two fictional islands, Stitch and Squeeze. The first two rows show that Stitch produces 12 shoes and 2 gallons of milk per hour and that Squeeze produces 1 shoe and 1 gallon of milk per hour. The third row shows that the opportunity cost for shoe production is 1 gallon of milk per shoe in Squeeze, compared to 1/6 gallon in Stitch. The fourth row shows that the opportunity cost for milk is 1 shoe in Squeeze, compared to 6 shoes in Stitch. </a:t>
            </a:r>
          </a:p>
          <a:p>
            <a:endParaRPr lang="en-US" baseline="0" dirty="0" smtClean="0"/>
          </a:p>
          <a:p>
            <a:r>
              <a:rPr lang="en-US" b="1" baseline="0" dirty="0" smtClean="0"/>
              <a:t>Presenter Note: </a:t>
            </a:r>
            <a:r>
              <a:rPr lang="en-US" b="0" baseline="0" dirty="0" smtClean="0"/>
              <a:t>The first two rows of the table show output per hour: Stitch workers are twice as productive in milk and 12 times as productive in shoes. For shoe production, the opportunity cost is 1 gallon of milk per shoe in Squeeze, compared to 1/6 of a gallon in Stitch. In the time required for a Stitch worker to produce one shoe, he or she could have instead produced 1/6 gallon of milk. Stitch has a lower opportunity cost for shoes, so Stitch has a comparative advantage in shoes. For milk, the opportunity cost is 1 shoe in Squeeze, compared to 6 shoes in Stitch. Therefore, Squeeze has a comparative advantage in producing milk.</a:t>
            </a:r>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16289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The illustration shows that in Stitch, change in production of shoe is positive 12 and milk is negative 12, exchange rate of shoe is negative 6 and milk is positive 2, and gain of shoe is positive 6. In Squeeze, change in production of shoe is negative 2 and milk is positive 2, exchange rate of shoe is positive 6 and milk is negative 2, and gain of shoe is positive 4.</a:t>
            </a:r>
          </a:p>
          <a:p>
            <a:endParaRPr lang="en-US" b="1" dirty="0" smtClean="0"/>
          </a:p>
          <a:p>
            <a:r>
              <a:rPr lang="en-US" b="1" dirty="0" smtClean="0"/>
              <a:t>Presenter Note: </a:t>
            </a:r>
          </a:p>
          <a:p>
            <a:r>
              <a:rPr lang="en-US" dirty="0" smtClean="0"/>
              <a:t>The figure shows the gains from specialization and trade. Suppose the two islands are initially self-sufficient, with each household producing all the milk and shoes it consumes.</a:t>
            </a:r>
          </a:p>
          <a:p>
            <a:endParaRPr lang="en-US" dirty="0" smtClean="0"/>
          </a:p>
          <a:p>
            <a:r>
              <a:rPr lang="en-US" dirty="0" smtClean="0"/>
              <a:t>• Production. A Stitch household switches one hour from milk to shoe production, while a Squeeze household switches two hours from shoe to milk production . The changes</a:t>
            </a:r>
            <a:r>
              <a:rPr lang="en-US" baseline="0" dirty="0" smtClean="0"/>
              <a:t> </a:t>
            </a:r>
            <a:r>
              <a:rPr lang="en-US" dirty="0" smtClean="0"/>
              <a:t>in production for Stitch are +12 shoes and −2 gallons of milk and −2 shoes and +2 gallons of milk for Squeeze. The switch to exploit comparative advantages increases the total quantity of shoes by 10 (+12 in Stitch −2 in Squeeze) while the total quantity of milk is unchanged.</a:t>
            </a:r>
          </a:p>
          <a:p>
            <a:endParaRPr lang="en-US" dirty="0" smtClean="0"/>
          </a:p>
          <a:p>
            <a:r>
              <a:rPr lang="en-US" dirty="0" smtClean="0"/>
              <a:t>• Exchange. Suppose the exchange rate is 3 shoes per gallon of milk. The Stitch household trades 6 shoes for 2 gallons of milk, generating a gain of +6 shoes. The Squeeze household trades 2 gallons of milk for 6 shoes, for a gain of 4 shoes.</a:t>
            </a:r>
          </a:p>
          <a:p>
            <a:endParaRPr lang="en-US" dirty="0" smtClean="0"/>
          </a:p>
          <a:p>
            <a:r>
              <a:rPr lang="en-US" dirty="0" smtClean="0"/>
              <a:t>• Net gains. Each household has just as much milk and more shoes. So far we have ignored transaction cost, defined as the opportunity cost of the time required to exchange products. For Stitch, the opportunity cost per hour is 12 shoes, so the transaction is beneficial as long as it requires less than 1/2 hour (6 shoes). For Squeeze, the opportunity cost is 1 shoe per hour, so the transaction is beneficial as long as it takes fewer than 4 hours. For example, if the exchange time is 1/4 hour, the net gain is 3 shoes for Stitch (6 − 3) and 3.75 shoes for Squeeze (4 − 0.25). In general, trade will occur if the differences in productivity that generate comparative advantage are large relative to transaction cost.</a:t>
            </a:r>
          </a:p>
          <a:p>
            <a:endParaRPr lang="en-US" dirty="0" smtClean="0"/>
          </a:p>
          <a:p>
            <a:r>
              <a:rPr lang="en-US" dirty="0" smtClean="0"/>
              <a:t>So far we have ignored transaction cost, defined as the opportunity cost of the time required to exchange products. For Stitch, the opportunity cost per hour is 12 shoes, so the transaction is beneficial as long as it requires less than 1/2 hour (6 shoes). For Squeeze, the opportunity cost is 1 shoe per hour, so the transaction is beneficial as long as it takes fewer than 4 hours. For example, if the exchange time is 1/4 hour, the net gain is 3 shoes for Stitch (6 − 3) and 3.75 shoes for Squeeze (4 − 0.25). In general, trade will occur if the differences in productivity that generate comparative advantage are large relative to transaction cost.</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208264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173229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p>
          <a:p>
            <a:pPr marL="171450" indent="-171450">
              <a:buFont typeface="Arial" panose="020B0604020202020204" pitchFamily="34" charset="0"/>
              <a:buChar char="•"/>
            </a:pPr>
            <a:r>
              <a:rPr lang="en-US" b="0" dirty="0" smtClean="0"/>
              <a:t>Indivisible inputs. A trading firm uses indivisible inputs such as a large wagon to collect and distribute output, and a ship to transport output between the two islands.</a:t>
            </a:r>
          </a:p>
          <a:p>
            <a:pPr marL="171450" indent="-171450">
              <a:buFont typeface="Arial" panose="020B0604020202020204" pitchFamily="34" charset="0"/>
              <a:buChar char="•"/>
            </a:pPr>
            <a:r>
              <a:rPr lang="en-US" b="0" dirty="0" smtClean="0"/>
              <a:t>Labor specialization. A trading firm that employs many workers can assign each worker a specialized task. Specialization increases productivity through continuity (each worker spends less time switching from one task to another) and repetition (each worker learns the most efficient way to accomplish a specific task). For example, some workers could specialize in driving wagons, while others could specialize in sailing ships.</a:t>
            </a:r>
          </a:p>
          <a:p>
            <a:endParaRPr 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24667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83693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400904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Note</a:t>
            </a:r>
            <a:r>
              <a:rPr lang="en-US" baseline="0" dirty="0" smtClean="0"/>
              <a:t>: The third assumption of the backyard-production model is that production is subject to constant returns to scale. We will maintain this assumption for milk production, but assume that shoes are produced with increasing returns to scale. Shoe producers use indivisible inputs and specialized labor, and as a result, a factory worker produces more shoes than a home worker. To continue our example, suppose that a factory worker produces 10 shoes per hour, meaning that each shoe requires just 6 minutes of labor and capital. In contrast, home workers produce 1 shoe or 1 gallon of milk per hour.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309029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3</a:t>
            </a:r>
          </a:p>
        </p:txBody>
      </p:sp>
      <p:sp>
        <p:nvSpPr>
          <p:cNvPr id="3" name="Text Placeholder 2" descr="Chapter 3 Trading and Factory Towns&#10;Textbook cover&#10;"/>
          <p:cNvSpPr>
            <a:spLocks noGrp="1"/>
          </p:cNvSpPr>
          <p:nvPr>
            <p:ph type="body" sz="quarter" idx="10"/>
          </p:nvPr>
        </p:nvSpPr>
        <p:spPr>
          <a:xfrm>
            <a:off x="457200" y="4114800"/>
            <a:ext cx="5105400" cy="685800"/>
          </a:xfrm>
        </p:spPr>
        <p:txBody>
          <a:bodyPr/>
          <a:lstStyle/>
          <a:p>
            <a:pPr algn="ctr"/>
            <a:r>
              <a:rPr lang="en-US" sz="2400" dirty="0"/>
              <a:t>Trading and Factory Towns</a:t>
            </a:r>
          </a:p>
        </p:txBody>
      </p:sp>
      <p:pic>
        <p:nvPicPr>
          <p:cNvPr id="5" name="Picture 4" descr="Textbook cover for Urban Economics, Ninth Edition by Arthur O'Sullivan Chapter 3 Trading and Factory Tow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Scale Economies and a Factory Town: Average Production Cost</a:t>
            </a:r>
            <a:br>
              <a:rPr lang="en-US" dirty="0"/>
            </a:br>
            <a:endParaRPr lang="en-US" dirty="0"/>
          </a:p>
        </p:txBody>
      </p:sp>
      <p:sp>
        <p:nvSpPr>
          <p:cNvPr id="11" name="Content Placeholder 10"/>
          <p:cNvSpPr>
            <a:spLocks noGrp="1"/>
          </p:cNvSpPr>
          <p:nvPr>
            <p:ph idx="1"/>
          </p:nvPr>
        </p:nvSpPr>
        <p:spPr>
          <a:xfrm>
            <a:off x="446314" y="1703614"/>
            <a:ext cx="8229600" cy="3911809"/>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4" name="Picture 3" descr="Average Prodcution Cost&#10;A vertical panel, divided into three blocks, shows the average production cost of milk, with gallons of milk on the left side. The first or upper block represents capital cost and contains the numerical value 0.12. The second block or middle represents cost of city living (land and commute cost) and contains the numerical value 0.08. The third or lower block represents opportunity cost of labor and contains the numerical value 0.10.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362200"/>
            <a:ext cx="8382001" cy="2995770"/>
          </a:xfrm>
          <a:prstGeom prst="rect">
            <a:avLst/>
          </a:prstGeom>
        </p:spPr>
      </p:pic>
    </p:spTree>
    <p:extLst>
      <p:ext uri="{BB962C8B-B14F-4D97-AF65-F5344CB8AC3E}">
        <p14:creationId xmlns:p14="http://schemas.microsoft.com/office/powerpoint/2010/main" val="303156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lgn="ctr" defTabSz="457200" rtl="0">
              <a:spcBef>
                <a:spcPct val="0"/>
              </a:spcBef>
            </a:pPr>
            <a:r>
              <a:rPr lang="en-US" sz="3600" kern="1200" dirty="0" smtClean="0">
                <a:solidFill>
                  <a:schemeClr val="bg2"/>
                </a:solidFill>
                <a:latin typeface="+mj-lt"/>
                <a:ea typeface="+mj-ea"/>
                <a:cs typeface="+mj-cs"/>
              </a:rPr>
              <a:t>Scale Economies and a Factory Town (2 of 2)</a:t>
            </a: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dirty="0" smtClean="0"/>
              <a:t/>
            </a:r>
            <a:br>
              <a:rPr lang="en-US" dirty="0" smtClean="0"/>
            </a:br>
            <a:endParaRPr lang="en-US" dirty="0"/>
          </a:p>
        </p:txBody>
      </p:sp>
      <p:sp>
        <p:nvSpPr>
          <p:cNvPr id="6" name="Content Placeholder 5"/>
          <p:cNvSpPr>
            <a:spLocks noGrp="1"/>
          </p:cNvSpPr>
          <p:nvPr>
            <p:ph idx="1"/>
          </p:nvPr>
        </p:nvSpPr>
        <p:spPr>
          <a:xfrm>
            <a:off x="368084" y="1600200"/>
            <a:ext cx="8494363" cy="4419600"/>
          </a:xfrm>
        </p:spPr>
        <p:txBody>
          <a:bodyPr/>
          <a:lstStyle/>
          <a:p>
            <a:pPr marL="342900" lvl="2" indent="-342900"/>
            <a:r>
              <a:rPr lang="en-US" sz="2400" dirty="0"/>
              <a:t>The </a:t>
            </a:r>
            <a:r>
              <a:rPr lang="en-US" sz="2400" dirty="0" smtClean="0"/>
              <a:t>market area of </a:t>
            </a:r>
            <a:r>
              <a:rPr lang="en-US" sz="2400" dirty="0"/>
              <a:t>a </a:t>
            </a:r>
            <a:r>
              <a:rPr lang="en-US" sz="2400" dirty="0" smtClean="0"/>
              <a:t>factory</a:t>
            </a:r>
          </a:p>
          <a:p>
            <a:pPr marL="914400" lvl="3" indent="-457200"/>
            <a:r>
              <a:rPr lang="en-US" sz="2000" dirty="0" smtClean="0"/>
              <a:t>A single </a:t>
            </a:r>
            <a:r>
              <a:rPr lang="en-US" sz="2000" dirty="0"/>
              <a:t>shoe factory </a:t>
            </a:r>
            <a:r>
              <a:rPr lang="en-US" sz="2000" dirty="0" smtClean="0"/>
              <a:t>in a region competes </a:t>
            </a:r>
            <a:r>
              <a:rPr lang="en-US" sz="2000" dirty="0"/>
              <a:t>with </a:t>
            </a:r>
            <a:r>
              <a:rPr lang="en-US" sz="2000" dirty="0" smtClean="0"/>
              <a:t>homemade shoes </a:t>
            </a:r>
            <a:r>
              <a:rPr lang="en-US" sz="2000" dirty="0"/>
              <a:t>and will sell shoes to any </a:t>
            </a:r>
            <a:r>
              <a:rPr lang="en-US" sz="2000" dirty="0" smtClean="0"/>
              <a:t>household, for </a:t>
            </a:r>
            <a:r>
              <a:rPr lang="en-US" sz="2000" dirty="0"/>
              <a:t>which the net price of </a:t>
            </a:r>
            <a:r>
              <a:rPr lang="en-US" sz="2000" dirty="0" smtClean="0"/>
              <a:t>factory shoes </a:t>
            </a:r>
            <a:r>
              <a:rPr lang="en-US" sz="2000" dirty="0"/>
              <a:t>is less than the cost of homemade </a:t>
            </a:r>
            <a:r>
              <a:rPr lang="en-US" sz="2000" dirty="0" smtClean="0"/>
              <a:t>shoes.</a:t>
            </a:r>
          </a:p>
        </p:txBody>
      </p:sp>
      <p:sp>
        <p:nvSpPr>
          <p:cNvPr id="7" name="Rounded Rectangle 6"/>
          <p:cNvSpPr/>
          <p:nvPr/>
        </p:nvSpPr>
        <p:spPr>
          <a:xfrm>
            <a:off x="497513" y="3658566"/>
            <a:ext cx="8382000" cy="989634"/>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how production is subject to constant returns to scale with reference to a single shoe factory in a region.</a:t>
            </a:r>
          </a:p>
        </p:txBody>
      </p:sp>
    </p:spTree>
    <p:extLst>
      <p:ext uri="{BB962C8B-B14F-4D97-AF65-F5344CB8AC3E}">
        <p14:creationId xmlns:p14="http://schemas.microsoft.com/office/powerpoint/2010/main" val="4328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Scale Economies and a Factory </a:t>
            </a:r>
            <a:r>
              <a:rPr lang="en-US" dirty="0" smtClean="0"/>
              <a:t>Town: Net </a:t>
            </a:r>
            <a:r>
              <a:rPr lang="en-US" dirty="0"/>
              <a:t>Price and Market Area of Factory</a:t>
            </a:r>
            <a:br>
              <a:rPr lang="en-US" dirty="0"/>
            </a:br>
            <a:endParaRPr lang="en-US" dirty="0"/>
          </a:p>
        </p:txBody>
      </p:sp>
      <p:sp>
        <p:nvSpPr>
          <p:cNvPr id="11" name="Content Placeholder 10"/>
          <p:cNvSpPr>
            <a:spLocks noGrp="1"/>
          </p:cNvSpPr>
          <p:nvPr>
            <p:ph idx="1"/>
          </p:nvPr>
        </p:nvSpPr>
        <p:spPr>
          <a:xfrm>
            <a:off x="457200" y="990600"/>
            <a:ext cx="8229600" cy="5257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p:txBody>
      </p:sp>
      <p:pic>
        <p:nvPicPr>
          <p:cNvPr id="3" name="Picture 2" descr="Net Price and Market Area of Factory&#10;On a line graph, horizontal axis shows distance from factory, listing 7, 1, 0, and 7 from left to right. Vertical axis shows gallons of milk, listing 0.30, 0.40, and 1.00. The equation of the line for cost of homemade shoes is y = 1.00. The line for net price of factory shoes falls through (7, 1.00), b (1, 0.40), and A (0, 0.30) and rises through (7, 1.0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416" y="1561001"/>
            <a:ext cx="5715000" cy="5228759"/>
          </a:xfrm>
          <a:prstGeom prst="rect">
            <a:avLst/>
          </a:prstGeom>
        </p:spPr>
      </p:pic>
    </p:spTree>
    <p:extLst>
      <p:ext uri="{BB962C8B-B14F-4D97-AF65-F5344CB8AC3E}">
        <p14:creationId xmlns:p14="http://schemas.microsoft.com/office/powerpoint/2010/main" val="428760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Factory </a:t>
            </a:r>
            <a:r>
              <a:rPr lang="en-US" dirty="0" smtClean="0"/>
              <a:t>Towns (1 of 2)</a:t>
            </a:r>
            <a:endParaRPr lang="en-US" dirty="0"/>
          </a:p>
        </p:txBody>
      </p:sp>
      <p:sp>
        <p:nvSpPr>
          <p:cNvPr id="11" name="Content Placeholder 10"/>
          <p:cNvSpPr>
            <a:spLocks noGrp="1"/>
          </p:cNvSpPr>
          <p:nvPr>
            <p:ph idx="1"/>
          </p:nvPr>
        </p:nvSpPr>
        <p:spPr>
          <a:xfrm>
            <a:off x="371959" y="1600200"/>
            <a:ext cx="8229600" cy="4419600"/>
          </a:xfrm>
        </p:spPr>
        <p:txBody>
          <a:bodyPr/>
          <a:lstStyle/>
          <a:p>
            <a:r>
              <a:rPr lang="en-US" dirty="0"/>
              <a:t>A factory city develops </a:t>
            </a:r>
            <a:r>
              <a:rPr lang="en-US" dirty="0" smtClean="0"/>
              <a:t>because scale </a:t>
            </a:r>
            <a:r>
              <a:rPr lang="en-US" dirty="0"/>
              <a:t>economies make factory shoes cheaper than homemade shoes. </a:t>
            </a:r>
            <a:r>
              <a:rPr lang="en-US" dirty="0" smtClean="0"/>
              <a:t>The </a:t>
            </a:r>
            <a:r>
              <a:rPr lang="en-US" dirty="0"/>
              <a:t>Industrial Revolution of the 19th century produced innovations in manufacturing and </a:t>
            </a:r>
            <a:r>
              <a:rPr lang="en-US" dirty="0" smtClean="0"/>
              <a:t>transportation that </a:t>
            </a:r>
            <a:r>
              <a:rPr lang="en-US" dirty="0"/>
              <a:t>shifted production from the home to large factories in industrial </a:t>
            </a:r>
            <a:r>
              <a:rPr lang="en-US" dirty="0" smtClean="0"/>
              <a:t>cities.</a:t>
            </a:r>
            <a:endParaRPr lang="en-US" dirty="0"/>
          </a:p>
          <a:p>
            <a:r>
              <a:rPr lang="en-US" dirty="0" smtClean="0"/>
              <a:t>A </a:t>
            </a:r>
            <a:r>
              <a:rPr lang="en-US" dirty="0"/>
              <a:t>factory town will develop around the shoe </a:t>
            </a:r>
            <a:r>
              <a:rPr lang="en-US" dirty="0" smtClean="0"/>
              <a:t>factory.</a:t>
            </a:r>
          </a:p>
          <a:p>
            <a:r>
              <a:rPr lang="en-US" sz="2400" dirty="0" smtClean="0"/>
              <a:t>Workers </a:t>
            </a:r>
            <a:r>
              <a:rPr lang="en-US" sz="2400" dirty="0"/>
              <a:t>will economize </a:t>
            </a:r>
            <a:r>
              <a:rPr lang="en-US" sz="2400" dirty="0" smtClean="0"/>
              <a:t>on travel </a:t>
            </a:r>
            <a:r>
              <a:rPr lang="en-US" sz="2400" dirty="0"/>
              <a:t>costs by living close to the factory, and competition for land will bid up </a:t>
            </a:r>
            <a:r>
              <a:rPr lang="en-US" sz="2400" dirty="0" smtClean="0"/>
              <a:t>its price.</a:t>
            </a:r>
          </a:p>
          <a:p>
            <a:r>
              <a:rPr lang="en-US" sz="2400" dirty="0" smtClean="0"/>
              <a:t>The </a:t>
            </a:r>
            <a:r>
              <a:rPr lang="en-US" sz="2400" dirty="0"/>
              <a:t>higher price of land will cause workers to economize on land, leading </a:t>
            </a:r>
            <a:r>
              <a:rPr lang="en-US" sz="2400" dirty="0" smtClean="0"/>
              <a:t>to a </a:t>
            </a:r>
            <a:r>
              <a:rPr lang="en-US" sz="2400" dirty="0"/>
              <a:t>higher population </a:t>
            </a:r>
            <a:r>
              <a:rPr lang="en-US" sz="2400" dirty="0" smtClean="0"/>
              <a:t>density.</a:t>
            </a:r>
          </a:p>
        </p:txBody>
      </p:sp>
    </p:spTree>
    <p:extLst>
      <p:ext uri="{BB962C8B-B14F-4D97-AF65-F5344CB8AC3E}">
        <p14:creationId xmlns:p14="http://schemas.microsoft.com/office/powerpoint/2010/main" val="267957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Factory Towns </a:t>
            </a:r>
            <a:r>
              <a:rPr lang="en-US" dirty="0" smtClean="0"/>
              <a:t>(2 of 2)</a:t>
            </a:r>
            <a:endParaRPr lang="en-US" dirty="0"/>
          </a:p>
        </p:txBody>
      </p:sp>
      <p:sp>
        <p:nvSpPr>
          <p:cNvPr id="11" name="Content Placeholder 10"/>
          <p:cNvSpPr>
            <a:spLocks noGrp="1"/>
          </p:cNvSpPr>
          <p:nvPr>
            <p:ph idx="1"/>
          </p:nvPr>
        </p:nvSpPr>
        <p:spPr>
          <a:xfrm>
            <a:off x="346774" y="1600200"/>
            <a:ext cx="8450451" cy="2971800"/>
          </a:xfrm>
        </p:spPr>
        <p:txBody>
          <a:bodyPr/>
          <a:lstStyle/>
          <a:p>
            <a:r>
              <a:rPr lang="en-US" dirty="0" smtClean="0"/>
              <a:t>The </a:t>
            </a:r>
            <a:r>
              <a:rPr lang="en-US" dirty="0"/>
              <a:t>replacement of handcraft production with </a:t>
            </a:r>
            <a:r>
              <a:rPr lang="en-US" dirty="0" smtClean="0"/>
              <a:t>standardized production </a:t>
            </a:r>
            <a:r>
              <a:rPr lang="en-US" dirty="0"/>
              <a:t>generated large-scale economies, causing the development of </a:t>
            </a:r>
            <a:r>
              <a:rPr lang="en-US" dirty="0" smtClean="0"/>
              <a:t>factories and </a:t>
            </a:r>
            <a:r>
              <a:rPr lang="en-US" dirty="0"/>
              <a:t>factory </a:t>
            </a:r>
            <a:r>
              <a:rPr lang="en-US" dirty="0" smtClean="0"/>
              <a:t>cities.</a:t>
            </a:r>
          </a:p>
          <a:p>
            <a:r>
              <a:rPr lang="en-US" dirty="0"/>
              <a:t>Innovations in intercity transportation contributed to industrialization and </a:t>
            </a:r>
            <a:r>
              <a:rPr lang="en-US" dirty="0" smtClean="0"/>
              <a:t>urbanization.</a:t>
            </a:r>
          </a:p>
          <a:p>
            <a:r>
              <a:rPr lang="en-US" dirty="0" smtClean="0"/>
              <a:t>Innovations </a:t>
            </a:r>
            <a:r>
              <a:rPr lang="en-US" dirty="0"/>
              <a:t>decreased the relative price of factory goods, </a:t>
            </a:r>
            <a:r>
              <a:rPr lang="en-US" dirty="0" smtClean="0"/>
              <a:t>contributing to </a:t>
            </a:r>
            <a:r>
              <a:rPr lang="en-US" dirty="0"/>
              <a:t>the growth of factory cities.</a:t>
            </a:r>
          </a:p>
        </p:txBody>
      </p:sp>
    </p:spTree>
    <p:extLst>
      <p:ext uri="{BB962C8B-B14F-4D97-AF65-F5344CB8AC3E}">
        <p14:creationId xmlns:p14="http://schemas.microsoft.com/office/powerpoint/2010/main" val="223984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Factory Towns: Industrial Revolution and Market Area</a:t>
            </a:r>
            <a:br>
              <a:rPr lang="en-US" dirty="0"/>
            </a:br>
            <a:endParaRPr lang="en-US" dirty="0"/>
          </a:p>
        </p:txBody>
      </p:sp>
      <p:sp>
        <p:nvSpPr>
          <p:cNvPr id="2" name="Rounded Rectangle 1"/>
          <p:cNvSpPr/>
          <p:nvPr/>
        </p:nvSpPr>
        <p:spPr>
          <a:xfrm>
            <a:off x="5856889" y="2438400"/>
            <a:ext cx="2969172" cy="2895600"/>
          </a:xfrm>
          <a:prstGeom prst="roundRect">
            <a:avLst>
              <a:gd name="adj" fmla="val 10133"/>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IN" sz="2400" i="1" dirty="0" smtClean="0">
              <a:solidFill>
                <a:schemeClr val="tx1"/>
              </a:solidFill>
            </a:endParaRPr>
          </a:p>
          <a:p>
            <a:r>
              <a:rPr lang="en-IN" sz="2400" i="1" dirty="0" smtClean="0">
                <a:solidFill>
                  <a:schemeClr val="tx1"/>
                </a:solidFill>
              </a:rPr>
              <a:t>Discuss </a:t>
            </a:r>
            <a:r>
              <a:rPr lang="en-IN" sz="2400" i="1" dirty="0">
                <a:solidFill>
                  <a:schemeClr val="tx1"/>
                </a:solidFill>
              </a:rPr>
              <a:t>the effects of the transportation and production innovations of the Industrial Revolution on the market area of a factory.</a:t>
            </a:r>
          </a:p>
          <a:p>
            <a:endParaRPr lang="en-US" sz="2400" i="1" dirty="0">
              <a:solidFill>
                <a:schemeClr val="tx1"/>
              </a:solidFill>
            </a:endParaRPr>
          </a:p>
        </p:txBody>
      </p:sp>
      <p:pic>
        <p:nvPicPr>
          <p:cNvPr id="4" name="Picture 3" descr="Industrial Revolution and Market Area&#10;On a line graph, horizontal axis shows three market areas sharing a common center, such that the left and right ends of the areas are equidistant from the center. Vertical axis shows cost, listing p double prime, p prime, and c subscript H. The market areas in the increasing order of their size under c subscript H are as follows: initial conditions, between points b and c, product innovations, between points e and f, and production and transport innovations, between points g and h. Points a and d are at the midpoint of the market areas, at costs p prime and p double prime respectively. The net price curve for initial conditions falls from b to a and rises to c. The net price curve for production innovation falls from e to d and rises to f. The net price curve for production and transportation innovations falls from g to d and rises to h.&#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0" y="1447800"/>
            <a:ext cx="5291920" cy="5011513"/>
          </a:xfrm>
          <a:prstGeom prst="rect">
            <a:avLst/>
          </a:prstGeom>
        </p:spPr>
      </p:pic>
    </p:spTree>
    <p:extLst>
      <p:ext uri="{BB962C8B-B14F-4D97-AF65-F5344CB8AC3E}">
        <p14:creationId xmlns:p14="http://schemas.microsoft.com/office/powerpoint/2010/main" val="327882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smtClean="0"/>
              <a:t>A Model of Backyard Production</a:t>
            </a:r>
            <a:endParaRPr lang="en-US" dirty="0"/>
          </a:p>
        </p:txBody>
      </p:sp>
      <p:sp>
        <p:nvSpPr>
          <p:cNvPr id="11" name="Content Placeholder 10"/>
          <p:cNvSpPr>
            <a:spLocks noGrp="1"/>
          </p:cNvSpPr>
          <p:nvPr>
            <p:ph idx="1"/>
          </p:nvPr>
        </p:nvSpPr>
        <p:spPr>
          <a:xfrm>
            <a:off x="391332" y="1600200"/>
            <a:ext cx="8298051" cy="4419600"/>
          </a:xfrm>
        </p:spPr>
        <p:txBody>
          <a:bodyPr/>
          <a:lstStyle/>
          <a:p>
            <a:r>
              <a:rPr lang="en-US" dirty="0" smtClean="0"/>
              <a:t>Three assumptions underlie the backyard-production </a:t>
            </a:r>
            <a:r>
              <a:rPr lang="en-US" dirty="0"/>
              <a:t>m</a:t>
            </a:r>
            <a:r>
              <a:rPr lang="en-US" dirty="0" smtClean="0"/>
              <a:t>odel</a:t>
            </a:r>
            <a:endParaRPr lang="en-US" dirty="0"/>
          </a:p>
          <a:p>
            <a:pPr lvl="1"/>
            <a:r>
              <a:rPr lang="en-US" dirty="0" smtClean="0"/>
              <a:t>Equal productivity of labor and land </a:t>
            </a:r>
          </a:p>
          <a:p>
            <a:pPr lvl="1"/>
            <a:r>
              <a:rPr lang="en-US" dirty="0" smtClean="0"/>
              <a:t>Constant </a:t>
            </a:r>
            <a:r>
              <a:rPr lang="en-US" dirty="0"/>
              <a:t>returns to scale in </a:t>
            </a:r>
            <a:r>
              <a:rPr lang="en-US" dirty="0" smtClean="0"/>
              <a:t>exchange</a:t>
            </a:r>
          </a:p>
          <a:p>
            <a:pPr lvl="1"/>
            <a:r>
              <a:rPr lang="en-US" dirty="0" smtClean="0"/>
              <a:t>Constant </a:t>
            </a:r>
            <a:r>
              <a:rPr lang="en-US" dirty="0"/>
              <a:t>returns to scale in </a:t>
            </a:r>
            <a:r>
              <a:rPr lang="en-US" dirty="0" smtClean="0"/>
              <a:t>production</a:t>
            </a:r>
          </a:p>
          <a:p>
            <a:pPr marL="342900" lvl="1" indent="-342900">
              <a:buFont typeface="Arial"/>
              <a:buChar char="•"/>
            </a:pPr>
            <a:r>
              <a:rPr lang="en-US" sz="2400" dirty="0"/>
              <a:t>Together, these assumptions eliminate the possibility of exchange and guarantee that each household will be </a:t>
            </a:r>
            <a:r>
              <a:rPr lang="en-US" sz="2400" dirty="0" smtClean="0"/>
              <a:t>self-sufficient.</a:t>
            </a:r>
          </a:p>
          <a:p>
            <a:pPr marL="342900" lvl="1" indent="-342900">
              <a:buFont typeface="Arial"/>
              <a:buChar char="•"/>
            </a:pPr>
            <a:r>
              <a:rPr lang="en-US" sz="2400" dirty="0"/>
              <a:t>The backyard-production model lists assumptions under which cities </a:t>
            </a:r>
            <a:r>
              <a:rPr lang="en-US" sz="2400" i="1" dirty="0"/>
              <a:t>don’t</a:t>
            </a:r>
            <a:r>
              <a:rPr lang="en-US" sz="2400" dirty="0"/>
              <a:t> develop. Dropping the assumptions results in a changing model.</a:t>
            </a:r>
          </a:p>
          <a:p>
            <a:pPr marL="342900" lvl="1" indent="-342900">
              <a:buFont typeface="Arial"/>
              <a:buChar char="•"/>
            </a:pPr>
            <a:endParaRPr lang="en-US" sz="2400" dirty="0"/>
          </a:p>
          <a:p>
            <a:pPr lvl="1"/>
            <a:endParaRPr lang="en-US" dirty="0" smtClean="0"/>
          </a:p>
          <a:p>
            <a:pPr marL="457200" lvl="1" indent="0">
              <a:buNone/>
            </a:pPr>
            <a:endParaRPr lang="en-US" dirty="0"/>
          </a:p>
          <a:p>
            <a:endParaRPr lang="en-US" dirty="0"/>
          </a:p>
        </p:txBody>
      </p:sp>
    </p:spTree>
    <p:extLst>
      <p:ext uri="{BB962C8B-B14F-4D97-AF65-F5344CB8AC3E}">
        <p14:creationId xmlns:p14="http://schemas.microsoft.com/office/powerpoint/2010/main" val="31804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Comparative Advantage and </a:t>
            </a:r>
            <a:r>
              <a:rPr lang="en-US" dirty="0" smtClean="0"/>
              <a:t>Trade: Production and Opportunity Cost</a:t>
            </a:r>
            <a:endParaRPr lang="en-US" dirty="0"/>
          </a:p>
        </p:txBody>
      </p:sp>
      <p:pic>
        <p:nvPicPr>
          <p:cNvPr id="3" name="Picture 2" descr="Production and Opportunity Cost&#10;The table has three columns and four rows. The first column lists the following parameters: shoes produced per hour, milk produced per hour in gallons, opportunity cost in the context of shoes, and opportunity cost in the context of milk. The second and third columns indicate the numbers for each parameter for two fictional islands, Stitch and Squeeze. The first two rows show that Stitch produces 12 shoes and 2 gallons of milk per hour and that Squeeze produces 1 shoe and 1 gallon of milk per hour. The third row shows that the opportunity cost for shoe production is 1 gallon of milk per shoe in Squeeze, compared to 1/6 gallon in Stitch. The fourth row shows that the opportunity cost for milk is 1 shoe in Squeeze, compared to 6 shoes in Stitch. &#10;"/>
          <p:cNvPicPr>
            <a:picLocks noChangeAspect="1"/>
          </p:cNvPicPr>
          <p:nvPr/>
        </p:nvPicPr>
        <p:blipFill>
          <a:blip r:embed="rId3"/>
          <a:stretch>
            <a:fillRect/>
          </a:stretch>
        </p:blipFill>
        <p:spPr>
          <a:xfrm>
            <a:off x="457200" y="3276600"/>
            <a:ext cx="8167042" cy="2594873"/>
          </a:xfrm>
          <a:prstGeom prst="rect">
            <a:avLst/>
          </a:prstGeom>
        </p:spPr>
      </p:pic>
      <p:sp>
        <p:nvSpPr>
          <p:cNvPr id="7" name="Rounded Rectangle 6"/>
          <p:cNvSpPr/>
          <p:nvPr/>
        </p:nvSpPr>
        <p:spPr>
          <a:xfrm>
            <a:off x="488197" y="1752600"/>
            <a:ext cx="8382000" cy="970478"/>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the implications of dropping the assumption of </a:t>
            </a:r>
            <a:r>
              <a:rPr lang="en-US" sz="2400" b="1" i="1" dirty="0" smtClean="0">
                <a:solidFill>
                  <a:schemeClr val="tx1"/>
                </a:solidFill>
              </a:rPr>
              <a:t>equal productivity</a:t>
            </a:r>
            <a:r>
              <a:rPr lang="en-US" sz="2400" i="1" dirty="0" smtClean="0">
                <a:solidFill>
                  <a:schemeClr val="tx1"/>
                </a:solidFill>
              </a:rPr>
              <a:t> using the information in the table. </a:t>
            </a:r>
            <a:endParaRPr lang="en-US" sz="2400" i="1" dirty="0">
              <a:solidFill>
                <a:schemeClr val="tx1"/>
              </a:solidFill>
            </a:endParaRPr>
          </a:p>
        </p:txBody>
      </p:sp>
    </p:spTree>
    <p:extLst>
      <p:ext uri="{BB962C8B-B14F-4D97-AF65-F5344CB8AC3E}">
        <p14:creationId xmlns:p14="http://schemas.microsoft.com/office/powerpoint/2010/main" val="12723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Comparative Advantage and Trade: </a:t>
            </a:r>
            <a:r>
              <a:rPr lang="en-US" dirty="0" smtClean="0"/>
              <a:t/>
            </a:r>
            <a:br>
              <a:rPr lang="en-US" dirty="0" smtClean="0"/>
            </a:br>
            <a:r>
              <a:rPr lang="en-US" dirty="0" smtClean="0"/>
              <a:t>Gains </a:t>
            </a:r>
            <a:r>
              <a:rPr lang="en-US" dirty="0"/>
              <a:t>from Specialization</a:t>
            </a:r>
            <a:br>
              <a:rPr lang="en-US" dirty="0"/>
            </a:br>
            <a:endParaRPr lang="en-US" dirty="0"/>
          </a:p>
        </p:txBody>
      </p:sp>
      <p:sp>
        <p:nvSpPr>
          <p:cNvPr id="11" name="Content Placeholder 10"/>
          <p:cNvSpPr>
            <a:spLocks noGrp="1"/>
          </p:cNvSpPr>
          <p:nvPr>
            <p:ph idx="1"/>
          </p:nvPr>
        </p:nvSpPr>
        <p:spPr>
          <a:xfrm>
            <a:off x="457200" y="1752600"/>
            <a:ext cx="8229600" cy="5094524"/>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p:txBody>
      </p:sp>
      <p:sp>
        <p:nvSpPr>
          <p:cNvPr id="6" name="Rounded Rectangle 5"/>
          <p:cNvSpPr/>
          <p:nvPr/>
        </p:nvSpPr>
        <p:spPr>
          <a:xfrm>
            <a:off x="457201" y="2417006"/>
            <a:ext cx="2687468" cy="2612194"/>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the implications of dropping the assumption of </a:t>
            </a:r>
            <a:r>
              <a:rPr lang="en-US" sz="2400" b="1" i="1" dirty="0" smtClean="0">
                <a:solidFill>
                  <a:schemeClr val="tx1"/>
                </a:solidFill>
              </a:rPr>
              <a:t>equal productivity</a:t>
            </a:r>
            <a:r>
              <a:rPr lang="en-US" sz="2400" i="1" dirty="0" smtClean="0">
                <a:solidFill>
                  <a:schemeClr val="tx1"/>
                </a:solidFill>
              </a:rPr>
              <a:t> using this figure. </a:t>
            </a:r>
            <a:endParaRPr lang="en-US" sz="2400" i="1" dirty="0">
              <a:solidFill>
                <a:schemeClr val="tx1"/>
              </a:solidFill>
            </a:endParaRPr>
          </a:p>
        </p:txBody>
      </p:sp>
      <p:pic>
        <p:nvPicPr>
          <p:cNvPr id="2" name="Picture 1" descr="Gains From Specialization&#10;The illustration shows that in Stitch, change in production of shoe is positive 12 and milk is negative 12, exchange rate of shoe is negative 6 and milk is positive 2, and gain of shoe is positive 6. In Squeeze, change in production of shoe is negative 2 and milk is positive 2, exchange rate of shoe is positive 6 and milk is negative 2, and gain of shoe is positive 4.&#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587047"/>
            <a:ext cx="5542131" cy="5009512"/>
          </a:xfrm>
          <a:prstGeom prst="rect">
            <a:avLst/>
          </a:prstGeom>
        </p:spPr>
      </p:pic>
    </p:spTree>
    <p:extLst>
      <p:ext uri="{BB962C8B-B14F-4D97-AF65-F5344CB8AC3E}">
        <p14:creationId xmlns:p14="http://schemas.microsoft.com/office/powerpoint/2010/main" val="39256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382000" cy="1143000"/>
          </a:xfrm>
        </p:spPr>
        <p:txBody>
          <a:bodyPr/>
          <a:lstStyle/>
          <a:p>
            <a:r>
              <a:rPr lang="en-US" dirty="0"/>
              <a:t>Scale Economies in Exchange, </a:t>
            </a:r>
            <a:br>
              <a:rPr lang="en-US" dirty="0"/>
            </a:br>
            <a:r>
              <a:rPr lang="en-US" dirty="0" smtClean="0"/>
              <a:t>Trading </a:t>
            </a:r>
            <a:r>
              <a:rPr lang="en-US" dirty="0"/>
              <a:t>Firms, and Trading </a:t>
            </a:r>
            <a:r>
              <a:rPr lang="en-US" dirty="0" smtClean="0"/>
              <a:t>Towns (1 of 3)</a:t>
            </a:r>
            <a:endParaRPr lang="en-US" dirty="0"/>
          </a:p>
        </p:txBody>
      </p:sp>
      <p:sp>
        <p:nvSpPr>
          <p:cNvPr id="14" name="Content Placeholder 13"/>
          <p:cNvSpPr>
            <a:spLocks noGrp="1"/>
          </p:cNvSpPr>
          <p:nvPr>
            <p:ph idx="1"/>
          </p:nvPr>
        </p:nvSpPr>
        <p:spPr>
          <a:xfrm>
            <a:off x="381000" y="2856928"/>
            <a:ext cx="8382000" cy="2057400"/>
          </a:xfrm>
        </p:spPr>
        <p:txBody>
          <a:bodyPr/>
          <a:lstStyle/>
          <a:p>
            <a:r>
              <a:rPr lang="en-US" dirty="0" smtClean="0"/>
              <a:t>Under </a:t>
            </a:r>
            <a:r>
              <a:rPr lang="en-US" dirty="0"/>
              <a:t>this assumption, an individual household can exchange shoes and milk just as efficiently as a trading firm, without the need to pay a firm to execute a </a:t>
            </a:r>
            <a:r>
              <a:rPr lang="en-US" dirty="0" smtClean="0"/>
              <a:t>transaction.</a:t>
            </a:r>
            <a:endParaRPr lang="en-US" dirty="0"/>
          </a:p>
          <a:p>
            <a:pPr lvl="1"/>
            <a:r>
              <a:rPr lang="en-US" dirty="0"/>
              <a:t>For </a:t>
            </a:r>
            <a:r>
              <a:rPr lang="en-US" dirty="0" smtClean="0"/>
              <a:t>example, </a:t>
            </a:r>
            <a:r>
              <a:rPr lang="en-US" dirty="0"/>
              <a:t>each Stitch household can link up with a Squeeze household to exchange shoes and milk </a:t>
            </a:r>
            <a:r>
              <a:rPr lang="en-US" dirty="0" smtClean="0"/>
              <a:t>directly.</a:t>
            </a:r>
            <a:endParaRPr lang="en-US" dirty="0"/>
          </a:p>
          <a:p>
            <a:pPr marL="0" indent="0">
              <a:buNone/>
            </a:pPr>
            <a:endParaRPr lang="en-US" dirty="0"/>
          </a:p>
          <a:p>
            <a:pPr marL="0" indent="0">
              <a:buNone/>
            </a:pPr>
            <a:endParaRPr lang="en-US" dirty="0"/>
          </a:p>
        </p:txBody>
      </p:sp>
      <p:sp>
        <p:nvSpPr>
          <p:cNvPr id="5" name="Rounded Rectangle 4"/>
          <p:cNvSpPr/>
          <p:nvPr/>
        </p:nvSpPr>
        <p:spPr>
          <a:xfrm>
            <a:off x="500743" y="1759408"/>
            <a:ext cx="8382000" cy="831392"/>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the implications of dropping the assumption of </a:t>
            </a:r>
            <a:r>
              <a:rPr lang="en-US" sz="2400" b="1" i="1" dirty="0" smtClean="0">
                <a:solidFill>
                  <a:schemeClr val="tx1"/>
                </a:solidFill>
              </a:rPr>
              <a:t>constant returns to scale in exchange </a:t>
            </a:r>
            <a:r>
              <a:rPr lang="en-US" sz="2400" i="1" dirty="0" smtClean="0">
                <a:solidFill>
                  <a:schemeClr val="tx1"/>
                </a:solidFill>
              </a:rPr>
              <a:t>using these points. </a:t>
            </a:r>
            <a:endParaRPr lang="en-US" sz="2400" i="1" dirty="0">
              <a:solidFill>
                <a:schemeClr val="tx1"/>
              </a:solidFill>
            </a:endParaRPr>
          </a:p>
        </p:txBody>
      </p:sp>
    </p:spTree>
    <p:extLst>
      <p:ext uri="{BB962C8B-B14F-4D97-AF65-F5344CB8AC3E}">
        <p14:creationId xmlns:p14="http://schemas.microsoft.com/office/powerpoint/2010/main" val="274966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Scale Economies in Exchange, </a:t>
            </a:r>
            <a:r>
              <a:rPr lang="en-US" dirty="0" smtClean="0"/>
              <a:t/>
            </a:r>
            <a:br>
              <a:rPr lang="en-US" dirty="0" smtClean="0"/>
            </a:br>
            <a:r>
              <a:rPr lang="en-US" dirty="0" smtClean="0"/>
              <a:t>Trading </a:t>
            </a:r>
            <a:r>
              <a:rPr lang="en-US" dirty="0"/>
              <a:t>Firms, and Trading </a:t>
            </a:r>
            <a:r>
              <a:rPr lang="en-US" dirty="0" smtClean="0"/>
              <a:t>Towns (2 of 3)</a:t>
            </a:r>
            <a:endParaRPr lang="en-US" dirty="0"/>
          </a:p>
        </p:txBody>
      </p:sp>
      <p:sp>
        <p:nvSpPr>
          <p:cNvPr id="11" name="Content Placeholder 10"/>
          <p:cNvSpPr>
            <a:spLocks noGrp="1"/>
          </p:cNvSpPr>
          <p:nvPr>
            <p:ph idx="1"/>
          </p:nvPr>
        </p:nvSpPr>
        <p:spPr>
          <a:xfrm>
            <a:off x="381000" y="1600200"/>
            <a:ext cx="8310966" cy="2209800"/>
          </a:xfrm>
        </p:spPr>
        <p:txBody>
          <a:bodyPr/>
          <a:lstStyle/>
          <a:p>
            <a:pPr marL="0" indent="0">
              <a:buNone/>
            </a:pPr>
            <a:r>
              <a:rPr lang="en-US" b="1" i="1" dirty="0"/>
              <a:t>A </a:t>
            </a:r>
            <a:r>
              <a:rPr lang="en-US" b="1" dirty="0"/>
              <a:t>trading firm</a:t>
            </a:r>
            <a:r>
              <a:rPr lang="en-US" b="1" i="1" dirty="0"/>
              <a:t> will emerge if </a:t>
            </a:r>
            <a:r>
              <a:rPr lang="en-US" b="1" i="1" dirty="0" smtClean="0"/>
              <a:t>economies </a:t>
            </a:r>
            <a:r>
              <a:rPr lang="en-US" b="1" i="1" dirty="0"/>
              <a:t>of scale </a:t>
            </a:r>
            <a:r>
              <a:rPr lang="en-US" b="1" i="1" dirty="0" smtClean="0"/>
              <a:t>are associated </a:t>
            </a:r>
            <a:r>
              <a:rPr lang="en-US" b="1" i="1" dirty="0"/>
              <a:t>with exchange. Scale economies could result from two economic </a:t>
            </a:r>
            <a:r>
              <a:rPr lang="en-US" b="1" i="1" dirty="0" smtClean="0"/>
              <a:t>phenomena.</a:t>
            </a:r>
            <a:endParaRPr lang="en-US" b="1" i="1" dirty="0"/>
          </a:p>
          <a:p>
            <a:r>
              <a:rPr lang="en-US" dirty="0" smtClean="0"/>
              <a:t>Indivisible inputs</a:t>
            </a:r>
          </a:p>
          <a:p>
            <a:r>
              <a:rPr lang="en-US" dirty="0" smtClean="0"/>
              <a:t>Labor specialization</a:t>
            </a:r>
            <a:endParaRPr lang="en-US" dirty="0"/>
          </a:p>
        </p:txBody>
      </p:sp>
    </p:spTree>
    <p:extLst>
      <p:ext uri="{BB962C8B-B14F-4D97-AF65-F5344CB8AC3E}">
        <p14:creationId xmlns:p14="http://schemas.microsoft.com/office/powerpoint/2010/main" val="85993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18454" y="228600"/>
            <a:ext cx="8420746" cy="1143000"/>
          </a:xfrm>
        </p:spPr>
        <p:txBody>
          <a:bodyPr/>
          <a:lstStyle/>
          <a:p>
            <a:r>
              <a:rPr lang="en-US" dirty="0"/>
              <a:t>Scale Economies in Exchange, </a:t>
            </a:r>
            <a:r>
              <a:rPr lang="en-US" dirty="0" smtClean="0"/>
              <a:t/>
            </a:r>
            <a:br>
              <a:rPr lang="en-US" dirty="0" smtClean="0"/>
            </a:br>
            <a:r>
              <a:rPr lang="en-US" dirty="0" smtClean="0"/>
              <a:t>Trading </a:t>
            </a:r>
            <a:r>
              <a:rPr lang="en-US" dirty="0"/>
              <a:t>Firms, and Trading </a:t>
            </a:r>
            <a:r>
              <a:rPr lang="en-US" dirty="0" smtClean="0"/>
              <a:t>Towns (3 of 3)</a:t>
            </a:r>
            <a:endParaRPr lang="en-US" dirty="0"/>
          </a:p>
        </p:txBody>
      </p:sp>
      <p:sp>
        <p:nvSpPr>
          <p:cNvPr id="11" name="Content Placeholder 10"/>
          <p:cNvSpPr>
            <a:spLocks noGrp="1"/>
          </p:cNvSpPr>
          <p:nvPr>
            <p:ph idx="1"/>
          </p:nvPr>
        </p:nvSpPr>
        <p:spPr>
          <a:xfrm>
            <a:off x="427867" y="1631730"/>
            <a:ext cx="8492589" cy="1601166"/>
          </a:xfrm>
        </p:spPr>
        <p:txBody>
          <a:bodyPr/>
          <a:lstStyle/>
          <a:p>
            <a:pPr marL="0" indent="0">
              <a:buNone/>
            </a:pPr>
            <a:r>
              <a:rPr lang="en-US" b="1" i="1" dirty="0"/>
              <a:t>The economies of scale from indivisible inputs and labor specialization decrease transaction cost, meaning that a trading firm will be more efficient than an individual in executing </a:t>
            </a:r>
            <a:r>
              <a:rPr lang="en-US" b="1" i="1" dirty="0" smtClean="0"/>
              <a:t>trades.</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5" name="Rounded Rectangle 4"/>
          <p:cNvSpPr/>
          <p:nvPr/>
        </p:nvSpPr>
        <p:spPr>
          <a:xfrm>
            <a:off x="497513" y="3201366"/>
            <a:ext cx="8382000" cy="2818434"/>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In the context of economies of scale, discuss:</a:t>
            </a:r>
          </a:p>
          <a:p>
            <a:endParaRPr lang="en-US" sz="1000" dirty="0" smtClean="0">
              <a:solidFill>
                <a:schemeClr val="tx1"/>
              </a:solidFill>
            </a:endParaRPr>
          </a:p>
          <a:p>
            <a:pPr marL="342900" indent="-342900">
              <a:buFont typeface="Arial" panose="020B0604020202020204" pitchFamily="34" charset="0"/>
              <a:buChar char="•"/>
            </a:pPr>
            <a:r>
              <a:rPr lang="en-US" sz="2400" dirty="0" smtClean="0">
                <a:solidFill>
                  <a:schemeClr val="tx1"/>
                </a:solidFill>
              </a:rPr>
              <a:t>how a trading firm allows further specialization among workers</a:t>
            </a:r>
          </a:p>
          <a:p>
            <a:pPr marL="342900" indent="-342900">
              <a:buFont typeface="Arial" panose="020B0604020202020204" pitchFamily="34" charset="0"/>
              <a:buChar char="•"/>
            </a:pPr>
            <a:r>
              <a:rPr lang="en-IN" sz="2400" dirty="0">
                <a:solidFill>
                  <a:schemeClr val="tx1"/>
                </a:solidFill>
              </a:rPr>
              <a:t>why a trading firm will locate at a place that can efficiently collect and distribute large volumes of output</a:t>
            </a:r>
          </a:p>
          <a:p>
            <a:pPr marL="342900" indent="-342900">
              <a:buFont typeface="Arial" panose="020B0604020202020204" pitchFamily="34" charset="0"/>
              <a:buChar char="•"/>
            </a:pPr>
            <a:r>
              <a:rPr lang="en-IN" sz="2400" dirty="0" smtClean="0">
                <a:solidFill>
                  <a:schemeClr val="tx1"/>
                </a:solidFill>
              </a:rPr>
              <a:t>why a </a:t>
            </a:r>
            <a:r>
              <a:rPr lang="en-IN" sz="2400" dirty="0">
                <a:solidFill>
                  <a:schemeClr val="tx1"/>
                </a:solidFill>
              </a:rPr>
              <a:t>city </a:t>
            </a:r>
            <a:r>
              <a:rPr lang="en-IN" sz="2400" dirty="0" smtClean="0">
                <a:solidFill>
                  <a:schemeClr val="tx1"/>
                </a:solidFill>
              </a:rPr>
              <a:t>has a </a:t>
            </a:r>
            <a:r>
              <a:rPr lang="en-IN" sz="2400" dirty="0">
                <a:solidFill>
                  <a:schemeClr val="tx1"/>
                </a:solidFill>
              </a:rPr>
              <a:t>high population </a:t>
            </a:r>
            <a:r>
              <a:rPr lang="en-IN" sz="2400" dirty="0" smtClean="0">
                <a:solidFill>
                  <a:schemeClr val="tx1"/>
                </a:solidFill>
              </a:rPr>
              <a:t>density</a:t>
            </a:r>
            <a:endParaRPr lang="en-IN" sz="2400" dirty="0">
              <a:solidFill>
                <a:schemeClr val="tx1"/>
              </a:solidFill>
            </a:endParaRPr>
          </a:p>
        </p:txBody>
      </p:sp>
    </p:spTree>
    <p:extLst>
      <p:ext uri="{BB962C8B-B14F-4D97-AF65-F5344CB8AC3E}">
        <p14:creationId xmlns:p14="http://schemas.microsoft.com/office/powerpoint/2010/main" val="58022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Trading Cities in Urban History</a:t>
            </a:r>
          </a:p>
        </p:txBody>
      </p:sp>
      <p:sp>
        <p:nvSpPr>
          <p:cNvPr id="11" name="Content Placeholder 10"/>
          <p:cNvSpPr>
            <a:spLocks noGrp="1"/>
          </p:cNvSpPr>
          <p:nvPr>
            <p:ph idx="1"/>
          </p:nvPr>
        </p:nvSpPr>
        <p:spPr>
          <a:xfrm>
            <a:off x="360336" y="1600200"/>
            <a:ext cx="8478864" cy="1676400"/>
          </a:xfrm>
        </p:spPr>
        <p:txBody>
          <a:bodyPr/>
          <a:lstStyle/>
          <a:p>
            <a:r>
              <a:rPr lang="en-US" dirty="0" smtClean="0"/>
              <a:t>Trading </a:t>
            </a:r>
            <a:r>
              <a:rPr lang="en-US" dirty="0"/>
              <a:t>cities develop when comparative </a:t>
            </a:r>
            <a:r>
              <a:rPr lang="en-US" dirty="0" smtClean="0"/>
              <a:t>advantage is </a:t>
            </a:r>
            <a:r>
              <a:rPr lang="en-US" dirty="0"/>
              <a:t>combined with scale economies in transport and </a:t>
            </a:r>
            <a:r>
              <a:rPr lang="en-US" dirty="0" smtClean="0"/>
              <a:t>exchange.</a:t>
            </a:r>
          </a:p>
          <a:p>
            <a:r>
              <a:rPr lang="en-US" dirty="0"/>
              <a:t>Most of the workers in </a:t>
            </a:r>
            <a:r>
              <a:rPr lang="en-US" dirty="0" smtClean="0"/>
              <a:t>trading </a:t>
            </a:r>
            <a:r>
              <a:rPr lang="en-US" dirty="0"/>
              <a:t>cities didn’t </a:t>
            </a:r>
            <a:r>
              <a:rPr lang="en-US" dirty="0" smtClean="0"/>
              <a:t>produce goods</a:t>
            </a:r>
            <a:r>
              <a:rPr lang="en-US" dirty="0"/>
              <a:t>, but instead collected and distributed goods produced </a:t>
            </a:r>
            <a:r>
              <a:rPr lang="en-US" dirty="0" smtClean="0"/>
              <a:t>elsewhere.</a:t>
            </a:r>
          </a:p>
        </p:txBody>
      </p:sp>
      <p:sp>
        <p:nvSpPr>
          <p:cNvPr id="6" name="Rounded Rectangle 5"/>
          <p:cNvSpPr/>
          <p:nvPr/>
        </p:nvSpPr>
        <p:spPr>
          <a:xfrm>
            <a:off x="457199" y="3733800"/>
            <a:ext cx="8365671" cy="11430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how </a:t>
            </a:r>
            <a:r>
              <a:rPr lang="en-US" sz="2400" i="1" dirty="0">
                <a:solidFill>
                  <a:schemeClr val="tx1"/>
                </a:solidFill>
              </a:rPr>
              <a:t>comparative advantage played a role in U.S. urban history, using Eli Whitney’s cotton gin </a:t>
            </a:r>
            <a:r>
              <a:rPr lang="en-US" sz="2400" i="1" dirty="0" smtClean="0">
                <a:solidFill>
                  <a:schemeClr val="tx1"/>
                </a:solidFill>
              </a:rPr>
              <a:t>as an example</a:t>
            </a:r>
            <a:r>
              <a:rPr lang="en-US" sz="2400" i="1" dirty="0">
                <a:solidFill>
                  <a:schemeClr val="tx1"/>
                </a:solidFill>
              </a:rPr>
              <a:t>. </a:t>
            </a:r>
          </a:p>
        </p:txBody>
      </p:sp>
    </p:spTree>
    <p:extLst>
      <p:ext uri="{BB962C8B-B14F-4D97-AF65-F5344CB8AC3E}">
        <p14:creationId xmlns:p14="http://schemas.microsoft.com/office/powerpoint/2010/main" val="21173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smtClean="0"/>
              <a:t>Scale Economies and a Factory Town (1 of 2)</a:t>
            </a:r>
            <a:endParaRPr lang="en-US" dirty="0"/>
          </a:p>
        </p:txBody>
      </p:sp>
      <p:sp>
        <p:nvSpPr>
          <p:cNvPr id="11" name="Content Placeholder 10" descr="Average labor cost equals w divided by q"/>
          <p:cNvSpPr>
            <a:spLocks noGrp="1"/>
          </p:cNvSpPr>
          <p:nvPr>
            <p:ph idx="1"/>
          </p:nvPr>
        </p:nvSpPr>
        <p:spPr>
          <a:xfrm>
            <a:off x="402956" y="1642240"/>
            <a:ext cx="8436244" cy="1786760"/>
          </a:xfrm>
        </p:spPr>
        <p:txBody>
          <a:bodyPr/>
          <a:lstStyle/>
          <a:p>
            <a:pPr marL="0" indent="0">
              <a:buNone/>
            </a:pPr>
            <a:r>
              <a:rPr lang="en-US" b="1" i="1" dirty="0" smtClean="0"/>
              <a:t>Production </a:t>
            </a:r>
            <a:r>
              <a:rPr lang="en-US" b="1" i="1" dirty="0"/>
              <a:t>is subject to constant returns to </a:t>
            </a:r>
            <a:r>
              <a:rPr lang="en-US" b="1" i="1" dirty="0" smtClean="0"/>
              <a:t>scale.</a:t>
            </a:r>
          </a:p>
          <a:p>
            <a:r>
              <a:rPr lang="en-US" dirty="0"/>
              <a:t>The </a:t>
            </a:r>
            <a:r>
              <a:rPr lang="en-US" dirty="0" smtClean="0"/>
              <a:t>price </a:t>
            </a:r>
            <a:r>
              <a:rPr lang="en-US" dirty="0"/>
              <a:t>of </a:t>
            </a:r>
            <a:r>
              <a:rPr lang="en-US" dirty="0" smtClean="0"/>
              <a:t>factory shoes</a:t>
            </a:r>
          </a:p>
          <a:p>
            <a:pPr lvl="1"/>
            <a:r>
              <a:rPr lang="en-US" dirty="0" smtClean="0"/>
              <a:t>The market </a:t>
            </a:r>
            <a:r>
              <a:rPr lang="en-US" dirty="0"/>
              <a:t>for shoes </a:t>
            </a:r>
            <a:r>
              <a:rPr lang="en-US" dirty="0" smtClean="0"/>
              <a:t>is competitive</a:t>
            </a:r>
            <a:r>
              <a:rPr lang="en-US" dirty="0"/>
              <a:t>, so the price must be just high enough to cover the average cost of </a:t>
            </a:r>
            <a:r>
              <a:rPr lang="en-US" dirty="0" smtClean="0"/>
              <a:t>producing shoes</a:t>
            </a:r>
          </a:p>
          <a:p>
            <a:pPr marL="0" indent="0">
              <a:buNone/>
            </a:pPr>
            <a:endParaRPr lang="en-US" sz="2000" dirty="0" smtClean="0"/>
          </a:p>
          <a:p>
            <a:pPr marL="0" indent="0">
              <a:buNone/>
            </a:pPr>
            <a:endParaRPr lang="en-US" sz="2000" dirty="0" smtClean="0"/>
          </a:p>
          <a:p>
            <a:pPr marL="0" indent="0">
              <a:buNone/>
            </a:pPr>
            <a:endParaRPr lang="en-US" sz="2000" dirty="0" smtClean="0"/>
          </a:p>
        </p:txBody>
      </p:sp>
      <p:sp>
        <p:nvSpPr>
          <p:cNvPr id="7" name="Rounded Rectangle 6"/>
          <p:cNvSpPr/>
          <p:nvPr/>
        </p:nvSpPr>
        <p:spPr>
          <a:xfrm>
            <a:off x="442622" y="3962400"/>
            <a:ext cx="8382000" cy="9144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 </a:t>
            </a:r>
            <a:r>
              <a:rPr lang="en-US" sz="2400" i="1" dirty="0" smtClean="0">
                <a:solidFill>
                  <a:schemeClr val="tx1"/>
                </a:solidFill>
              </a:rPr>
              <a:t>Using </a:t>
            </a:r>
            <a:r>
              <a:rPr lang="en-US" sz="2400" i="1" dirty="0">
                <a:solidFill>
                  <a:schemeClr val="tx1"/>
                </a:solidFill>
              </a:rPr>
              <a:t>the above </a:t>
            </a:r>
            <a:r>
              <a:rPr lang="en-US" sz="2400" i="1" dirty="0" smtClean="0">
                <a:solidFill>
                  <a:schemeClr val="tx1"/>
                </a:solidFill>
              </a:rPr>
              <a:t>assumption, discuss </a:t>
            </a:r>
            <a:r>
              <a:rPr lang="en-US" sz="2400" i="1" dirty="0">
                <a:solidFill>
                  <a:schemeClr val="tx1"/>
                </a:solidFill>
              </a:rPr>
              <a:t>how production is subject to constant returns to scale in shoe </a:t>
            </a:r>
            <a:r>
              <a:rPr lang="en-US" sz="2400" i="1" dirty="0" smtClean="0">
                <a:solidFill>
                  <a:schemeClr val="tx1"/>
                </a:solidFill>
              </a:rPr>
              <a:t>production. </a:t>
            </a:r>
            <a:endParaRPr lang="en-US" sz="2400" i="1" dirty="0">
              <a:solidFill>
                <a:schemeClr val="tx1"/>
              </a:solidFill>
            </a:endParaRPr>
          </a:p>
        </p:txBody>
      </p:sp>
    </p:spTree>
    <p:extLst>
      <p:ext uri="{BB962C8B-B14F-4D97-AF65-F5344CB8AC3E}">
        <p14:creationId xmlns:p14="http://schemas.microsoft.com/office/powerpoint/2010/main" val="146696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6221</TotalTime>
  <Words>2851</Words>
  <Application>Microsoft Office PowerPoint</Application>
  <PresentationFormat>On-screen Show (4:3)</PresentationFormat>
  <Paragraphs>138</Paragraphs>
  <Slides>15</Slides>
  <Notes>14</Notes>
  <HiddenSlides>0</HiddenSlides>
  <MMClips>0</MMClips>
  <ScaleCrop>false</ScaleCrop>
  <HeadingPairs>
    <vt:vector size="4" baseType="variant">
      <vt:variant>
        <vt:lpstr>Theme</vt:lpstr>
      </vt:variant>
      <vt:variant>
        <vt:i4>9</vt:i4>
      </vt:variant>
      <vt:variant>
        <vt:lpstr>Slide Titles</vt:lpstr>
      </vt:variant>
      <vt:variant>
        <vt:i4>15</vt:i4>
      </vt:variant>
    </vt:vector>
  </HeadingPairs>
  <TitlesOfParts>
    <vt:vector size="24"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3</vt:lpstr>
      <vt:lpstr>A Model of Backyard Production</vt:lpstr>
      <vt:lpstr>Comparative Advantage and Trade: Production and Opportunity Cost</vt:lpstr>
      <vt:lpstr>Comparative Advantage and Trade:  Gains from Specialization </vt:lpstr>
      <vt:lpstr>Scale Economies in Exchange,  Trading Firms, and Trading Towns (1 of 3)</vt:lpstr>
      <vt:lpstr>Scale Economies in Exchange,  Trading Firms, and Trading Towns (2 of 3)</vt:lpstr>
      <vt:lpstr>Scale Economies in Exchange,  Trading Firms, and Trading Towns (3 of 3)</vt:lpstr>
      <vt:lpstr>Trading Cities in Urban History</vt:lpstr>
      <vt:lpstr>Scale Economies and a Factory Town (1 of 2)</vt:lpstr>
      <vt:lpstr>Scale Economies and a Factory Town: Average Production Cost </vt:lpstr>
      <vt:lpstr>Scale Economies and a Factory Town (2 of 2)  </vt:lpstr>
      <vt:lpstr>Scale Economies and a Factory Town: Net Price and Market Area of Factory </vt:lpstr>
      <vt:lpstr>Factory Towns (1 of 2)</vt:lpstr>
      <vt:lpstr>Factory Towns (2 of 2)</vt:lpstr>
      <vt:lpstr>Factory Towns: Industrial Revolution and Market Area </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3</dc:title>
  <dc:subject>Economics</dc:subject>
  <dc:creator>Arthur O'Sullivan</dc:creator>
  <cp:keywords>Economics; Urban Economics; Trading and Factory Towns; Scale Economies; Comparative Advantage</cp:keywords>
  <cp:lastModifiedBy>Connaughton, John</cp:lastModifiedBy>
  <cp:revision>968</cp:revision>
  <dcterms:created xsi:type="dcterms:W3CDTF">2017-12-22T08:31:54Z</dcterms:created>
  <dcterms:modified xsi:type="dcterms:W3CDTF">2018-08-30T17:32:14Z</dcterms:modified>
  <cp:category>Economics</cp:category>
</cp:coreProperties>
</file>