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8.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comment1.xml" ContentType="application/vnd.openxmlformats-officedocument.presentationml.comment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37"/>
  </p:notesMasterIdLst>
  <p:handoutMasterIdLst>
    <p:handoutMasterId r:id="rId38"/>
  </p:handoutMasterIdLst>
  <p:sldIdLst>
    <p:sldId id="256" r:id="rId10"/>
    <p:sldId id="259" r:id="rId11"/>
    <p:sldId id="257" r:id="rId12"/>
    <p:sldId id="295" r:id="rId13"/>
    <p:sldId id="303" r:id="rId14"/>
    <p:sldId id="270" r:id="rId15"/>
    <p:sldId id="258" r:id="rId16"/>
    <p:sldId id="260" r:id="rId17"/>
    <p:sldId id="271" r:id="rId18"/>
    <p:sldId id="306" r:id="rId19"/>
    <p:sldId id="317" r:id="rId20"/>
    <p:sldId id="305" r:id="rId21"/>
    <p:sldId id="308" r:id="rId22"/>
    <p:sldId id="261" r:id="rId23"/>
    <p:sldId id="273" r:id="rId24"/>
    <p:sldId id="318" r:id="rId25"/>
    <p:sldId id="278" r:id="rId26"/>
    <p:sldId id="309" r:id="rId27"/>
    <p:sldId id="310" r:id="rId28"/>
    <p:sldId id="320" r:id="rId29"/>
    <p:sldId id="322" r:id="rId30"/>
    <p:sldId id="325" r:id="rId31"/>
    <p:sldId id="326" r:id="rId32"/>
    <p:sldId id="313" r:id="rId33"/>
    <p:sldId id="321" r:id="rId34"/>
    <p:sldId id="314" r:id="rId35"/>
    <p:sldId id="31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orient="horz" pos="3792" userDrawn="1">
          <p15:clr>
            <a:srgbClr val="A4A3A4"/>
          </p15:clr>
        </p15:guide>
        <p15:guide id="3" orient="horz" pos="1104" userDrawn="1">
          <p15:clr>
            <a:srgbClr val="A4A3A4"/>
          </p15:clr>
        </p15:guide>
        <p15:guide id="5" pos="5568" userDrawn="1">
          <p15:clr>
            <a:srgbClr val="A4A3A4"/>
          </p15:clr>
        </p15:guide>
        <p15:guide id="6" pos="288" userDrawn="1">
          <p15:clr>
            <a:srgbClr val="A4A3A4"/>
          </p15:clr>
        </p15:guide>
        <p15:guide id="7" pos="144"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hite, Kevin" initials="WK [3]" lastIdx="1" clrIdx="6">
    <p:extLst/>
  </p:cmAuthor>
  <p:cmAuthor id="1" name="Chawla, Sujata" initials="CS" lastIdx="10" clrIdx="0">
    <p:extLst/>
  </p:cmAuthor>
  <p:cmAuthor id="8" name="White, Kevin" initials="WK [4]" lastIdx="1" clrIdx="7">
    <p:extLst/>
  </p:cmAuthor>
  <p:cmAuthor id="2" name="Vaingankar, Prajakta" initials="VP" lastIdx="24" clrIdx="1">
    <p:extLst/>
  </p:cmAuthor>
  <p:cmAuthor id="3" name="Cenveo Editor" initials="CE" lastIdx="53" clrIdx="2">
    <p:extLst/>
  </p:cmAuthor>
  <p:cmAuthor id="4" name="Rohini Gupta" initials="RG" lastIdx="19" clrIdx="3">
    <p:extLst/>
  </p:cmAuthor>
  <p:cmAuthor id="5" name="White, Kevin" initials="WK" lastIdx="2" clrIdx="4">
    <p:extLst/>
  </p:cmAuthor>
  <p:cmAuthor id="6" name="White, Kevin" initials="WK [2]"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BAE6"/>
    <a:srgbClr val="0070C0"/>
    <a:srgbClr val="6A6A6A"/>
    <a:srgbClr val="E66618"/>
    <a:srgbClr val="3070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24" autoAdjust="0"/>
    <p:restoredTop sz="61103" autoAdjust="0"/>
  </p:normalViewPr>
  <p:slideViewPr>
    <p:cSldViewPr>
      <p:cViewPr>
        <p:scale>
          <a:sx n="57" d="100"/>
          <a:sy n="57" d="100"/>
        </p:scale>
        <p:origin x="-2414" y="-58"/>
      </p:cViewPr>
      <p:guideLst>
        <p:guide orient="horz" pos="3792"/>
        <p:guide orient="horz" pos="1104"/>
        <p:guide pos="5568"/>
        <p:guide pos="288"/>
        <p:guide pos="14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8-01-15T23:26:17.726" idx="53">
    <p:pos x="5194" y="1519"/>
    <p:text>Query for Kevin: Is this slide (and the text inchapter 4, p. 59, referring to New York or New York City?  As currently written, it is referencing the state, not the city.  However, the 3rd to last paragraph in the book refers to the New York metropolitan area, implying it is the city that is intended.</p:text>
    <p:extLst mod="1">
      <p:ext uri="{C676402C-5697-4E1C-873F-D02D1690AC5C}">
        <p15:threadingInfo xmlns:p15="http://schemas.microsoft.com/office/powerpoint/2012/main" timeZoneBias="300"/>
      </p:ext>
    </p:extLst>
  </p:cm>
  <p:cm authorId="5" dt="2018-01-16T13:53:22.393" idx="2">
    <p:pos x="5194" y="1615"/>
    <p:text>I believe this is all in reference to the city but most readers will likely understand that. This is OK as written here. Thanks for checking.</p:text>
    <p:extLst>
      <p:ext uri="{C676402C-5697-4E1C-873F-D02D1690AC5C}">
        <p15:threadingInfo xmlns:p15="http://schemas.microsoft.com/office/powerpoint/2012/main" timeZoneBias="360">
          <p15:parentCm authorId="3" idx="53"/>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3/26/2018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dirty="0"/>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3/26/2018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dirty="0"/>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a:t>
            </a:fld>
            <a:endParaRPr lang="en-US" dirty="0"/>
          </a:p>
        </p:txBody>
      </p:sp>
    </p:spTree>
    <p:extLst>
      <p:ext uri="{BB962C8B-B14F-4D97-AF65-F5344CB8AC3E}">
        <p14:creationId xmlns:p14="http://schemas.microsoft.com/office/powerpoint/2010/main" val="785676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Alt-text: </a:t>
            </a:r>
            <a:r>
              <a:rPr lang="en-US" b="0" dirty="0" smtClean="0"/>
              <a:t>In both models, laborers are shown as triangles and firms are shown as circles along a line. In the first model, there are four laborers at points zero, one-third, two-thirds, and one of the line, and two firms at points one-sixth and five sixths of the line. In the second model, there are six laborers at points zero, one-fifth, two-fifths, three-fifths, four-fifths, and one of the line, and three firms at points one-tenth, half, and nine-tenths of the line.</a:t>
            </a:r>
          </a:p>
          <a:p>
            <a:pPr marL="0" indent="0">
              <a:buNone/>
            </a:pPr>
            <a:endParaRPr lang="en-US" b="1" dirty="0" smtClean="0"/>
          </a:p>
          <a:p>
            <a:pPr marL="0" indent="0">
              <a:buNone/>
            </a:pPr>
            <a:r>
              <a:rPr lang="en-US" b="1" dirty="0" smtClean="0"/>
              <a:t>Presenter Note: </a:t>
            </a:r>
            <a:r>
              <a:rPr lang="en-US" b="0" dirty="0" smtClean="0"/>
              <a:t>This line graph </a:t>
            </a:r>
            <a:r>
              <a:rPr lang="en-US" sz="1200" b="0" i="0" u="none" strike="noStrike" kern="1200" baseline="0" dirty="0" smtClean="0">
                <a:solidFill>
                  <a:schemeClr val="tx1"/>
                </a:solidFill>
                <a:latin typeface="+mn-lt"/>
                <a:ea typeface="+mn-ea"/>
                <a:cs typeface="+mn-cs"/>
              </a:rPr>
              <a:t>illustrates two equilibria in a labor matching model, one for a small city and a second for a large city. The upper panel denotes the small city and the lower panel denotes the large city. In a small city with four skill types and two firms the skills mismatch is 1/6. The upper panel shows that workers at skill addresses 0 and 1/3 are hired by a firm with skill requirement 1/6, so each worker has a skills gap of 1/6. If the training cost of closing a unit gap (from 0 to 1) is $30, the training cost per worker is 1/6 of $30, or $5. In the lower panel, denoting a large city with six skill types and three firms, the skills mismatch is 1/10. The workers at skill addresses 0 and 1/5 are hired by a firm with skill requirement 1/10, so each worker has a skills gap of 1/10. If the training cost of closing a unit gap is $30, the training cost per worker is 1/10 of $30, or $3. A firm that moves from the small city to the large city will cut its training cost per worker from $5 to $3. The general lesson is that an increase in the number of workers improves skills matching and decreases training cost.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D003D02-7E89-4EBF-B123-9C334E1BFEF7}" type="slidenum">
              <a:rPr lang="en-US" smtClean="0"/>
              <a:t>10</a:t>
            </a:fld>
            <a:endParaRPr lang="en-US" dirty="0"/>
          </a:p>
        </p:txBody>
      </p:sp>
    </p:spTree>
    <p:extLst>
      <p:ext uri="{BB962C8B-B14F-4D97-AF65-F5344CB8AC3E}">
        <p14:creationId xmlns:p14="http://schemas.microsoft.com/office/powerpoint/2010/main" val="704324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11</a:t>
            </a:fld>
            <a:endParaRPr lang="en-US" dirty="0"/>
          </a:p>
        </p:txBody>
      </p:sp>
    </p:spTree>
    <p:extLst>
      <p:ext uri="{BB962C8B-B14F-4D97-AF65-F5344CB8AC3E}">
        <p14:creationId xmlns:p14="http://schemas.microsoft.com/office/powerpoint/2010/main" val="2259296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Presenter Note:</a:t>
            </a:r>
            <a:r>
              <a:rPr lang="en-US" sz="1200" b="0" i="0" u="none" strike="noStrike" kern="1200" baseline="0" dirty="0" smtClean="0">
                <a:solidFill>
                  <a:schemeClr val="tx1"/>
                </a:solidFill>
                <a:latin typeface="+mn-lt"/>
                <a:ea typeface="+mn-ea"/>
                <a:cs typeface="+mn-cs"/>
              </a:rPr>
              <a:t> Marshall provides the classic description of knowledge spillover: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IN" sz="1200" b="0" i="0" u="none" strike="noStrike" kern="1200" baseline="0" dirty="0" smtClean="0">
                <a:solidFill>
                  <a:schemeClr val="tx1"/>
                </a:solidFill>
                <a:latin typeface="+mn-lt"/>
                <a:ea typeface="+mn-ea"/>
                <a:cs typeface="+mn-cs"/>
              </a:rPr>
              <a:t>When an industry has chosen a locality for itself, it is likely to stay there for long; so great are the advantages which people following the same skilled trade get from near neighborhood to one another. The mysteries of the trade become no mysteries; but are as it were in the air, and children learn many of them unconsciously. Good work is appreciated; inventions and improvements in machinery, in processes and the general organization of the business have their merits promptly discussed; if one man starts a new idea, it is taken up by others and combined with suggestions of their own; and thus it becomes the source of new ideas.” </a:t>
            </a:r>
          </a:p>
          <a:p>
            <a:endParaRPr lang="en-IN" sz="1200" b="0" i="0" u="none" strike="noStrike" kern="1200" baseline="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IN" sz="2400" i="1"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12</a:t>
            </a:fld>
            <a:endParaRPr lang="en-US" dirty="0"/>
          </a:p>
        </p:txBody>
      </p:sp>
    </p:spTree>
    <p:extLst>
      <p:ext uri="{BB962C8B-B14F-4D97-AF65-F5344CB8AC3E}">
        <p14:creationId xmlns:p14="http://schemas.microsoft.com/office/powerpoint/2010/main" val="3210665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13</a:t>
            </a:fld>
            <a:endParaRPr lang="en-US" dirty="0"/>
          </a:p>
        </p:txBody>
      </p:sp>
    </p:spTree>
    <p:extLst>
      <p:ext uri="{BB962C8B-B14F-4D97-AF65-F5344CB8AC3E}">
        <p14:creationId xmlns:p14="http://schemas.microsoft.com/office/powerpoint/2010/main" val="218306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Note:</a:t>
            </a:r>
            <a:r>
              <a:rPr lang="en-US" dirty="0" smtClean="0"/>
              <a:t> </a:t>
            </a:r>
            <a:r>
              <a:rPr lang="en-US" sz="1200" b="0" i="0" u="none" strike="noStrike" kern="1200" baseline="0" dirty="0" smtClean="0">
                <a:solidFill>
                  <a:schemeClr val="tx1"/>
                </a:solidFill>
                <a:latin typeface="+mn-lt"/>
                <a:ea typeface="+mn-ea"/>
                <a:cs typeface="+mn-cs"/>
              </a:rPr>
              <a:t>Each firm chooses the location that maximizes profit. In the Nash equilibrium, no firm has an incentive to change its location. </a:t>
            </a:r>
            <a:r>
              <a:rPr lang="en-US" dirty="0" smtClean="0"/>
              <a:t>Agglomeration economies generate external benefits that provide an incentive for firms to cluster. On the other hand, the clustering of firms increases total employment, generating agglomeration diseconomies that at least partly offset agglomeration economies.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Consider the effects of an increase in the number of workers in a cluster. The additional workers can be accommodated by (a) an increase in density (building up) or (b) an increase in land area (building out). In both cases, an increase in the size of the workforce increases wages and production cost, at least partly offsetting the lower production cost generated by agglomeration economies. </a:t>
            </a:r>
            <a:endParaRPr lang="en-US" dirty="0" smtClean="0"/>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D003D02-7E89-4EBF-B123-9C334E1BFEF7}" type="slidenum">
              <a:rPr lang="en-US" smtClean="0"/>
              <a:t>14</a:t>
            </a:fld>
            <a:endParaRPr lang="en-US" dirty="0"/>
          </a:p>
        </p:txBody>
      </p:sp>
    </p:spTree>
    <p:extLst>
      <p:ext uri="{BB962C8B-B14F-4D97-AF65-F5344CB8AC3E}">
        <p14:creationId xmlns:p14="http://schemas.microsoft.com/office/powerpoint/2010/main" val="1836934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Alt-text: </a:t>
            </a:r>
            <a:r>
              <a:rPr lang="en-US" b="0" dirty="0" smtClean="0"/>
              <a:t>On a line graph, horizontal axis lists 1, 2, and </a:t>
            </a:r>
            <a:r>
              <a:rPr lang="en-US" b="0" i="1" dirty="0" smtClean="0"/>
              <a:t>z</a:t>
            </a:r>
            <a:r>
              <a:rPr lang="en-US" b="0" dirty="0" smtClean="0"/>
              <a:t> asterisk. The distance between 2 and </a:t>
            </a:r>
            <a:r>
              <a:rPr lang="en-US" b="0" i="1" dirty="0" smtClean="0"/>
              <a:t>z</a:t>
            </a:r>
            <a:r>
              <a:rPr lang="en-US" b="0" dirty="0" smtClean="0"/>
              <a:t> asterisk is larger than the distance between 1 and 2. Vertical axis shows dollar, listing pi subscript 1 and pi subscript 2. The equation of the line for profit of an isolated firm is y equals pi subscript 1. The curve for profit per firm rises from </a:t>
            </a:r>
            <a:r>
              <a:rPr lang="en-US" b="0" i="1" dirty="0" smtClean="0"/>
              <a:t>A</a:t>
            </a:r>
            <a:r>
              <a:rPr lang="en-US" b="0" dirty="0" smtClean="0"/>
              <a:t> (1, pi subscript 1) through </a:t>
            </a:r>
            <a:r>
              <a:rPr lang="en-US" b="0" i="1" dirty="0" smtClean="0"/>
              <a:t>b</a:t>
            </a:r>
            <a:r>
              <a:rPr lang="en-US" b="0" dirty="0" smtClean="0"/>
              <a:t> (2, pi subscript 2), reaches a peak, and then falls through </a:t>
            </a:r>
            <a:r>
              <a:rPr lang="en-US" b="0" i="1" dirty="0" smtClean="0"/>
              <a:t>c</a:t>
            </a:r>
            <a:r>
              <a:rPr lang="en-US" b="0" dirty="0" smtClean="0"/>
              <a:t> (z asterisk, pi subscript 1).</a:t>
            </a:r>
          </a:p>
          <a:p>
            <a:endParaRPr lang="en-US" b="1" dirty="0" smtClean="0"/>
          </a:p>
          <a:p>
            <a:r>
              <a:rPr lang="en-US" b="1" dirty="0" smtClean="0"/>
              <a:t>Presenter Note:</a:t>
            </a:r>
            <a:r>
              <a:rPr lang="en-US" b="1" baseline="0" dirty="0" smtClean="0"/>
              <a:t> </a:t>
            </a:r>
            <a:r>
              <a:rPr lang="en-US" b="0" dirty="0" smtClean="0"/>
              <a:t>The line graph shows the tradeoffs associated with different cluster sizes. The horizontal axis shows the number of firms in a cluster, and the vertical axis shows profit per firm in dollars. The line traverses points a, b, and c. We start with a single firm at point a, and the region grows by one firm per time period. </a:t>
            </a:r>
            <a:r>
              <a:rPr lang="en-US" sz="1200" b="0" i="0" u="none" strike="noStrike" kern="1200" baseline="0" dirty="0" smtClean="0">
                <a:solidFill>
                  <a:schemeClr val="tx1"/>
                </a:solidFill>
                <a:latin typeface="+mn-lt"/>
                <a:ea typeface="+mn-ea"/>
                <a:cs typeface="+mn-cs"/>
              </a:rPr>
              <a:t>The first firm is isolated (a single firm in the cluster) and earns profit π1. The second firm will either join the first firm to form a two-firm cluster or choose an isolated site. As shown by point b, profit in a two-firm cluster is higher (π2 &gt; π1), so clustering happens. As additional firms enter the region, they will continue to join the cluster, causing movement upward and then downward along the profit curve until we reach point c. Firms will continue to enter the cluster as long as the profit in the cluster exceeds the profit of an isolated firm (π1). Starting from point c, an additional firm in the cluster would earn less profit than an isolated firm, so the next entering firm will start a new cluster. </a:t>
            </a:r>
            <a:r>
              <a:rPr lang="en-US" b="0" dirty="0" smtClean="0"/>
              <a:t>As firms continue to enter the regional economy, they form new clusters. For each additional cluster, we move from point a to point c. Once we reach point c, an additional cluster will develop, and the up-and-over movement along the profit curve will repeat for as many clusters as it takes to accommodate all the entering firms. The equilibrium cluster size exceeds the efficient size.</a:t>
            </a:r>
          </a:p>
          <a:p>
            <a:endParaRPr lang="en-US" b="1"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15</a:t>
            </a:fld>
            <a:endParaRPr lang="en-US" dirty="0"/>
          </a:p>
        </p:txBody>
      </p:sp>
    </p:spTree>
    <p:extLst>
      <p:ext uri="{BB962C8B-B14F-4D97-AF65-F5344CB8AC3E}">
        <p14:creationId xmlns:p14="http://schemas.microsoft.com/office/powerpoint/2010/main" val="474068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Alt-text: </a:t>
            </a:r>
            <a:r>
              <a:rPr lang="en-US" b="0" dirty="0" smtClean="0"/>
              <a:t>On a line graph, horizontal axis lists 1, </a:t>
            </a:r>
            <a:r>
              <a:rPr lang="en-US" b="0" i="1" dirty="0" smtClean="0"/>
              <a:t>z</a:t>
            </a:r>
            <a:r>
              <a:rPr lang="en-US" b="0" dirty="0" smtClean="0"/>
              <a:t> superscript </a:t>
            </a:r>
            <a:r>
              <a:rPr lang="en-US" b="0" i="1" dirty="0" smtClean="0"/>
              <a:t>E,</a:t>
            </a:r>
            <a:r>
              <a:rPr lang="en-US" b="0" dirty="0" smtClean="0"/>
              <a:t> and </a:t>
            </a:r>
            <a:r>
              <a:rPr lang="en-US" b="0" i="1" dirty="0" smtClean="0"/>
              <a:t>z </a:t>
            </a:r>
            <a:r>
              <a:rPr lang="en-US" b="0" dirty="0" smtClean="0"/>
              <a:t>asterisk. Vertical axis shows dollar, listing pi subscript 1 and pi superscript </a:t>
            </a:r>
            <a:r>
              <a:rPr lang="en-US" b="0" i="1" dirty="0" smtClean="0"/>
              <a:t>E</a:t>
            </a:r>
            <a:r>
              <a:rPr lang="en-US" b="0" dirty="0" smtClean="0"/>
              <a:t>. The equation of the line for profit of an isolated firm is </a:t>
            </a:r>
            <a:r>
              <a:rPr lang="en-US" b="0" i="1" dirty="0" smtClean="0"/>
              <a:t>y</a:t>
            </a:r>
            <a:r>
              <a:rPr lang="en-US" b="0" dirty="0" smtClean="0"/>
              <a:t> equals pi subscript 1. The curve for profit per firm rises from </a:t>
            </a:r>
            <a:r>
              <a:rPr lang="en-US" b="0" i="1" dirty="0" smtClean="0"/>
              <a:t>A </a:t>
            </a:r>
            <a:r>
              <a:rPr lang="en-US" b="0" dirty="0" smtClean="0"/>
              <a:t>(1, pi subscript 1) to </a:t>
            </a:r>
            <a:r>
              <a:rPr lang="en-US" b="0" i="1" dirty="0" smtClean="0"/>
              <a:t>e</a:t>
            </a:r>
            <a:r>
              <a:rPr lang="en-US" b="0" dirty="0" smtClean="0"/>
              <a:t> (z superscript </a:t>
            </a:r>
            <a:r>
              <a:rPr lang="en-US" b="0" i="1" dirty="0" smtClean="0"/>
              <a:t>E</a:t>
            </a:r>
            <a:r>
              <a:rPr lang="en-US" b="0" dirty="0" smtClean="0"/>
              <a:t>, pi superscript </a:t>
            </a:r>
            <a:r>
              <a:rPr lang="en-US" b="0" i="1" dirty="0" smtClean="0"/>
              <a:t>E</a:t>
            </a:r>
            <a:r>
              <a:rPr lang="en-US" b="0" dirty="0" smtClean="0"/>
              <a:t>), and falls through </a:t>
            </a:r>
            <a:r>
              <a:rPr lang="en-US" b="0" i="1" dirty="0" smtClean="0"/>
              <a:t>c</a:t>
            </a:r>
            <a:r>
              <a:rPr lang="en-US" b="0" dirty="0" smtClean="0"/>
              <a:t> (z asterisk, pi subscript 1).</a:t>
            </a:r>
          </a:p>
          <a:p>
            <a:endParaRPr lang="en-US" b="0" dirty="0" smtClean="0"/>
          </a:p>
          <a:p>
            <a:r>
              <a:rPr lang="en-US" b="1" dirty="0" smtClean="0"/>
              <a:t>Presenter Note: </a:t>
            </a:r>
            <a:r>
              <a:rPr lang="en-US" sz="1200" kern="1200" dirty="0" smtClean="0">
                <a:solidFill>
                  <a:schemeClr val="tx1"/>
                </a:solidFill>
                <a:effectLst/>
                <a:latin typeface="+mn-lt"/>
                <a:ea typeface="+mn-ea"/>
                <a:cs typeface="+mn-cs"/>
              </a:rPr>
              <a:t>The equilibrium cluster size exceeds the efficient size. To illustrate, let’s look at a line graph. T</a:t>
            </a:r>
            <a:r>
              <a:rPr lang="en-US" sz="1200" b="0" i="0" u="none" strike="noStrike" kern="1200" baseline="0" dirty="0" smtClean="0">
                <a:solidFill>
                  <a:schemeClr val="tx1"/>
                </a:solidFill>
                <a:latin typeface="+mn-lt"/>
                <a:ea typeface="+mn-ea"/>
                <a:cs typeface="+mn-cs"/>
              </a:rPr>
              <a:t>he equilibrium is shown by point c, with a single cluster with z* = 30 firms and a total profit of 30 times π1. In contrast, the efficient allocation is two clusters, each with </a:t>
            </a:r>
            <a:r>
              <a:rPr lang="en-US" sz="1200" b="0" i="0" u="none" strike="noStrike" kern="1200" baseline="0" dirty="0" err="1" smtClean="0">
                <a:solidFill>
                  <a:schemeClr val="tx1"/>
                </a:solidFill>
                <a:latin typeface="+mn-lt"/>
                <a:ea typeface="+mn-ea"/>
                <a:cs typeface="+mn-cs"/>
              </a:rPr>
              <a:t>zE</a:t>
            </a:r>
            <a:r>
              <a:rPr lang="en-US" sz="1200" b="0" i="0" u="none" strike="noStrike" kern="1200" baseline="0" dirty="0" smtClean="0">
                <a:solidFill>
                  <a:schemeClr val="tx1"/>
                </a:solidFill>
                <a:latin typeface="+mn-lt"/>
                <a:ea typeface="+mn-ea"/>
                <a:cs typeface="+mn-cs"/>
              </a:rPr>
              <a:t> = 15 firms (point e). In this case, the total profit is 30 times the profit of the typical firm, πE. For example, if π1 = $5 and πE = $12, the equilibrium total profit is $150, compared to $360 for the efficient outcome.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D003D02-7E89-4EBF-B123-9C334E1BFEF7}" type="slidenum">
              <a:rPr lang="en-US" smtClean="0"/>
              <a:t>16</a:t>
            </a:fld>
            <a:endParaRPr lang="en-US" dirty="0"/>
          </a:p>
        </p:txBody>
      </p:sp>
    </p:spTree>
    <p:extLst>
      <p:ext uri="{BB962C8B-B14F-4D97-AF65-F5344CB8AC3E}">
        <p14:creationId xmlns:p14="http://schemas.microsoft.com/office/powerpoint/2010/main" val="4114102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17</a:t>
            </a:fld>
            <a:endParaRPr lang="en-US" dirty="0"/>
          </a:p>
        </p:txBody>
      </p:sp>
    </p:spTree>
    <p:extLst>
      <p:ext uri="{BB962C8B-B14F-4D97-AF65-F5344CB8AC3E}">
        <p14:creationId xmlns:p14="http://schemas.microsoft.com/office/powerpoint/2010/main" val="4009044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18</a:t>
            </a:fld>
            <a:endParaRPr lang="en-US" dirty="0"/>
          </a:p>
        </p:txBody>
      </p:sp>
    </p:spTree>
    <p:extLst>
      <p:ext uri="{BB962C8B-B14F-4D97-AF65-F5344CB8AC3E}">
        <p14:creationId xmlns:p14="http://schemas.microsoft.com/office/powerpoint/2010/main" val="3987363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19</a:t>
            </a:fld>
            <a:endParaRPr lang="en-US" dirty="0"/>
          </a:p>
        </p:txBody>
      </p:sp>
    </p:spTree>
    <p:extLst>
      <p:ext uri="{BB962C8B-B14F-4D97-AF65-F5344CB8AC3E}">
        <p14:creationId xmlns:p14="http://schemas.microsoft.com/office/powerpoint/2010/main" val="3135807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Note</a:t>
            </a:r>
            <a:r>
              <a:rPr lang="en-US" dirty="0" smtClean="0"/>
              <a:t>: </a:t>
            </a:r>
            <a:r>
              <a:rPr lang="en-US" sz="1200" b="0" i="0" u="none" strike="noStrike" kern="1200" baseline="0" dirty="0" smtClean="0">
                <a:solidFill>
                  <a:schemeClr val="tx1"/>
                </a:solidFill>
                <a:latin typeface="+mn-lt"/>
                <a:ea typeface="+mn-ea"/>
                <a:cs typeface="+mn-cs"/>
              </a:rPr>
              <a:t>Firms cluster in cities to exploit external economies of scale in production, which occur when the activity of one firm decreases the production costs of nearby firms. Economists distinguish between two sorts of agglomeration economies: urbanization and localization.</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a:t>
            </a:fld>
            <a:endParaRPr lang="en-US" dirty="0"/>
          </a:p>
        </p:txBody>
      </p:sp>
    </p:spTree>
    <p:extLst>
      <p:ext uri="{BB962C8B-B14F-4D97-AF65-F5344CB8AC3E}">
        <p14:creationId xmlns:p14="http://schemas.microsoft.com/office/powerpoint/2010/main" val="4081923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Presenter Note: </a:t>
            </a:r>
            <a:r>
              <a:rPr lang="en-US" sz="1200" b="0" i="0" u="none" strike="noStrike" kern="1200" baseline="0" dirty="0" smtClean="0">
                <a:solidFill>
                  <a:schemeClr val="tx1"/>
                </a:solidFill>
                <a:latin typeface="+mn-lt"/>
                <a:ea typeface="+mn-ea"/>
                <a:cs typeface="+mn-cs"/>
              </a:rPr>
              <a:t>When external economies in production are confined to firms in a specific industry, these “localization economies” can generate large clusters of firms producing the same product. </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20</a:t>
            </a:fld>
            <a:endParaRPr lang="en-US" dirty="0"/>
          </a:p>
        </p:txBody>
      </p:sp>
    </p:spTree>
    <p:extLst>
      <p:ext uri="{BB962C8B-B14F-4D97-AF65-F5344CB8AC3E}">
        <p14:creationId xmlns:p14="http://schemas.microsoft.com/office/powerpoint/2010/main" val="949561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Note</a:t>
            </a:r>
            <a:r>
              <a:rPr lang="en-US" dirty="0" smtClean="0"/>
              <a:t>: The t</a:t>
            </a:r>
            <a:r>
              <a:rPr lang="en-US" sz="1200" b="0" i="0" u="none" strike="noStrike" kern="1200" baseline="0" dirty="0" smtClean="0">
                <a:solidFill>
                  <a:schemeClr val="tx1"/>
                </a:solidFill>
                <a:latin typeface="+mn-lt"/>
                <a:ea typeface="+mn-ea"/>
                <a:cs typeface="+mn-cs"/>
              </a:rPr>
              <a:t>able lists some of the features of eight industry clusters. Each row signifies a prominent cluster: software publishers, motions pictures &amp; video, sound recording, insurance claims, investment banking &amp; securities, ship building &amp; repairing, ophthalmic goods, and aerospace products. The three columns indicate the various features of the clusters such as metropolitan area, 2015 employment, and location quotient.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 each cluster, the table shows the most prominent clusters as measured by industry employment, and the location quotient for the industry in the city. The location quotient is computed as the share of the city’s total employment in the industry divided by the share of national employment in the industry. A large location quotient indicates a relatively large concentration of the industry in the city. For example, Seattle’s location quotient for software publishers is 12.3, indicating that Seattle’s software job count of 53,800 is 12.3 times the job count that would occur if the city’s software employment share matched the national software employment share. Other software clusters occur in San Francisco (20,700 jobs and a location quotient of 3.9), San Jose, Atlanta, and Madison, Wisconsin. Los Angeles hosts clusters in motion pictures, insurance claims, aerospace, and ophthalmic goods. New York hosts clusters in sound recording, motion pictures, and investment banking and securities. Although the cluster of sound producers in Nashville is smaller than the clusters in Los Angeles and New York, the Nashville cluster is a much larger fraction of the city’s economy. </a:t>
            </a:r>
            <a:endParaRPr lang="en-US"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pPr/>
              <a:t>21</a:t>
            </a:fld>
            <a:endParaRPr lang="en-US" dirty="0"/>
          </a:p>
        </p:txBody>
      </p:sp>
    </p:spTree>
    <p:extLst>
      <p:ext uri="{BB962C8B-B14F-4D97-AF65-F5344CB8AC3E}">
        <p14:creationId xmlns:p14="http://schemas.microsoft.com/office/powerpoint/2010/main" val="1238070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Note</a:t>
            </a:r>
            <a:r>
              <a:rPr lang="en-US" dirty="0" smtClean="0"/>
              <a:t>: The t</a:t>
            </a:r>
            <a:r>
              <a:rPr lang="en-US" sz="1200" b="0" i="0" u="none" strike="noStrike" kern="1200" baseline="0" dirty="0" smtClean="0">
                <a:solidFill>
                  <a:schemeClr val="tx1"/>
                </a:solidFill>
                <a:latin typeface="+mn-lt"/>
                <a:ea typeface="+mn-ea"/>
                <a:cs typeface="+mn-cs"/>
              </a:rPr>
              <a:t>able lists some of the features of eight industry clusters. Each row signifies a prominent cluster: software publishers, motions pictures &amp; video, sound recording, insurance claims, investment banking &amp; securities, ship building &amp; repairing, ophthalmic goods, and aerospace products. The three columns indicate the various features of the clusters such as metropolitan area, 2015 employment, and location quotient.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 each cluster, the table shows the most prominent clusters as measured by industry employment, and the location quotient for the industry in the city. The location quotient is computed as the share of the city’s total employment in the industry divided by the share of national employment in the industry. A large location quotient indicates a relatively large concentration of the industry in the city. For example, Seattle’s location quotient for software publishers is 12.3, indicating that Seattle’s software job count of 53,800 is 12.3 times the job count that would occur if the city’s software employment share matched the national software employment share. Other software clusters occur in San Francisco (20,700 jobs and a location quotient of 3.9), San Jose, Atlanta, and Madison, Wisconsin. Los Angeles hosts clusters in motion pictures, insurance claims, aerospace, and ophthalmic goods. New York hosts clusters in sound recording, motion pictures, and investment banking and securities. Although the cluster of sound producers in Nashville is smaller than the clusters in Los Angeles and New York, the Nashville cluster is a much larger fraction of the city’s economy. </a:t>
            </a:r>
            <a:endParaRPr lang="en-US"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pPr/>
              <a:t>22</a:t>
            </a:fld>
            <a:endParaRPr lang="en-US" dirty="0"/>
          </a:p>
        </p:txBody>
      </p:sp>
    </p:spTree>
    <p:extLst>
      <p:ext uri="{BB962C8B-B14F-4D97-AF65-F5344CB8AC3E}">
        <p14:creationId xmlns:p14="http://schemas.microsoft.com/office/powerpoint/2010/main" val="25616236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Note</a:t>
            </a:r>
            <a:r>
              <a:rPr lang="en-US" dirty="0" smtClean="0"/>
              <a:t>: The t</a:t>
            </a:r>
            <a:r>
              <a:rPr lang="en-US" sz="1200" b="0" i="0" u="none" strike="noStrike" kern="1200" baseline="0" dirty="0" smtClean="0">
                <a:solidFill>
                  <a:schemeClr val="tx1"/>
                </a:solidFill>
                <a:latin typeface="+mn-lt"/>
                <a:ea typeface="+mn-ea"/>
                <a:cs typeface="+mn-cs"/>
              </a:rPr>
              <a:t>able lists some of the features of eight industry clusters. Each row signifies a prominent cluster: software publishers, motions pictures &amp; video, sound recording, insurance claims, investment banking &amp; securities, ship building &amp; repairing, ophthalmic goods, and aerospace products. The three columns indicate the various features of the clusters such as metropolitan area, 2015 employment, and location quotient.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 each cluster, the table shows the most prominent clusters as measured by industry employment, and the location quotient for the industry in the city. The location quotient is computed as the share of the city’s total employment in the industry divided by the share of national employment in the industry. A large location quotient indicates a relatively large concentration of the industry in the city. For example, Seattle’s location quotient for software publishers is 12.3, indicating that Seattle’s software job count of 53,800 is 12.3 times the job count that would occur if the city’s software employment share matched the national software employment share. Other software clusters occur in San Francisco (20,700 jobs and a location quotient of 3.9), San Jose, Atlanta, and Madison, Wisconsin. Los Angeles hosts clusters in motion pictures, insurance claims, aerospace, and ophthalmic goods. New York hosts clusters in sound recording, motion pictures, and investment banking and securities. Although the cluster of sound producers in Nashville is smaller than the clusters in Los Angeles and New York, the Nashville cluster is a much larger fraction of the city’s economy. </a:t>
            </a:r>
            <a:endParaRPr lang="en-US"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pPr/>
              <a:t>23</a:t>
            </a:fld>
            <a:endParaRPr lang="en-US" dirty="0"/>
          </a:p>
        </p:txBody>
      </p:sp>
    </p:spTree>
    <p:extLst>
      <p:ext uri="{BB962C8B-B14F-4D97-AF65-F5344CB8AC3E}">
        <p14:creationId xmlns:p14="http://schemas.microsoft.com/office/powerpoint/2010/main" val="41205391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24</a:t>
            </a:fld>
            <a:endParaRPr lang="en-US" dirty="0"/>
          </a:p>
        </p:txBody>
      </p:sp>
    </p:spTree>
    <p:extLst>
      <p:ext uri="{BB962C8B-B14F-4D97-AF65-F5344CB8AC3E}">
        <p14:creationId xmlns:p14="http://schemas.microsoft.com/office/powerpoint/2010/main" val="2178828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25</a:t>
            </a:fld>
            <a:endParaRPr lang="en-US" dirty="0"/>
          </a:p>
        </p:txBody>
      </p:sp>
    </p:spTree>
    <p:extLst>
      <p:ext uri="{BB962C8B-B14F-4D97-AF65-F5344CB8AC3E}">
        <p14:creationId xmlns:p14="http://schemas.microsoft.com/office/powerpoint/2010/main" val="22249893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Note: </a:t>
            </a:r>
            <a:r>
              <a:rPr lang="en-US" sz="1200" b="0" i="0" u="none" strike="noStrike" kern="1200" baseline="0" dirty="0" smtClean="0">
                <a:solidFill>
                  <a:schemeClr val="tx1"/>
                </a:solidFill>
                <a:latin typeface="+mn-lt"/>
                <a:ea typeface="+mn-ea"/>
                <a:cs typeface="+mn-cs"/>
              </a:rPr>
              <a:t>Agglomeration economies contribute to the development of new products. The classic study by Vernon (1972) identifies the radio industry in New York as an example of an industry that benefited from agglomeration economies in its early design and development stage. New York was attractive because it provided a wide variety of intermediate inputs and a large and diverse workforce. The area also provided production knowledge— embodied in a wide variety of production processes—that proved useful in developing a production process for the radio.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When a product reaches its mature stage, with a settled design and established production process, producers have less to gain from diversified cities and may relocate to places with lower production costs because of lower wages or lower land rent. This explains why the radio industry eventually left the New York metropolitan area. </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26</a:t>
            </a:fld>
            <a:endParaRPr lang="en-US" dirty="0"/>
          </a:p>
        </p:txBody>
      </p:sp>
    </p:spTree>
    <p:extLst>
      <p:ext uri="{BB962C8B-B14F-4D97-AF65-F5344CB8AC3E}">
        <p14:creationId xmlns:p14="http://schemas.microsoft.com/office/powerpoint/2010/main" val="12631301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27</a:t>
            </a:fld>
            <a:endParaRPr lang="en-US" dirty="0"/>
          </a:p>
        </p:txBody>
      </p:sp>
    </p:spTree>
    <p:extLst>
      <p:ext uri="{BB962C8B-B14F-4D97-AF65-F5344CB8AC3E}">
        <p14:creationId xmlns:p14="http://schemas.microsoft.com/office/powerpoint/2010/main" val="3536980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Note: </a:t>
            </a:r>
            <a:r>
              <a:rPr lang="en-US" sz="1200" b="0" i="0" u="none" strike="noStrike" kern="1200" baseline="0" dirty="0" smtClean="0">
                <a:solidFill>
                  <a:schemeClr val="tx1"/>
                </a:solidFill>
                <a:latin typeface="+mn-lt"/>
                <a:ea typeface="+mn-ea"/>
                <a:cs typeface="+mn-cs"/>
              </a:rPr>
              <a:t>In each of these cases, the cost of production is lower for a firm in a cluster compared to an isolated firm. </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a:t>
            </a:fld>
            <a:endParaRPr lang="en-US" dirty="0"/>
          </a:p>
        </p:txBody>
      </p:sp>
    </p:spTree>
    <p:extLst>
      <p:ext uri="{BB962C8B-B14F-4D97-AF65-F5344CB8AC3E}">
        <p14:creationId xmlns:p14="http://schemas.microsoft.com/office/powerpoint/2010/main" val="2646143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Note</a:t>
            </a:r>
            <a:r>
              <a:rPr lang="en-US" dirty="0" smtClean="0"/>
              <a:t>: </a:t>
            </a:r>
            <a:r>
              <a:rPr lang="en-US" sz="1200" b="0" i="0" u="none" strike="noStrike" kern="1200" baseline="0" dirty="0" smtClean="0">
                <a:solidFill>
                  <a:schemeClr val="tx1"/>
                </a:solidFill>
                <a:latin typeface="+mn-lt"/>
                <a:ea typeface="+mn-ea"/>
                <a:cs typeface="+mn-cs"/>
              </a:rPr>
              <a:t>Some firms locate close to one another to share a supplier of intermediate inputs. An intermediate input is something produced by one firm and used by a second firm as an input to the production process. For example, a buttonmaker produces buttons that are used as intermediate inputs by dressmaking firms. </a:t>
            </a:r>
          </a:p>
          <a:p>
            <a:r>
              <a:rPr lang="en-US" sz="1200" b="0" i="0" u="none" strike="noStrike" kern="1200" baseline="0" dirty="0" smtClean="0">
                <a:solidFill>
                  <a:schemeClr val="tx1"/>
                </a:solidFill>
                <a:latin typeface="+mn-lt"/>
                <a:ea typeface="+mn-ea"/>
                <a:cs typeface="+mn-cs"/>
              </a:rPr>
              <a:t>Firms will cluster to share the producer of an intermediate input if two conditions are satisfied</a:t>
            </a:r>
          </a:p>
          <a:p>
            <a:r>
              <a:rPr lang="en-US" sz="1200" b="0" i="0" u="none" strike="noStrike" kern="1200" baseline="0" dirty="0" smtClean="0">
                <a:solidFill>
                  <a:schemeClr val="tx1"/>
                </a:solidFill>
                <a:latin typeface="+mn-lt"/>
                <a:ea typeface="+mn-ea"/>
                <a:cs typeface="+mn-cs"/>
              </a:rPr>
              <a:t>1. Economies of scale. The production of the intermediate input is subject to economies of scale that are large relative to the demand of a single firm. By sharing a single supplier, final-good producers are able to exploit economies of scale and get the intermediate input at a lower average cost. </a:t>
            </a:r>
          </a:p>
          <a:p>
            <a:r>
              <a:rPr lang="en-US" sz="1200" b="0" i="0" u="none" strike="noStrike" kern="1200" baseline="0" dirty="0" smtClean="0">
                <a:solidFill>
                  <a:schemeClr val="tx1"/>
                </a:solidFill>
                <a:latin typeface="+mn-lt"/>
                <a:ea typeface="+mn-ea"/>
                <a:cs typeface="+mn-cs"/>
              </a:rPr>
              <a:t>2. Face time. The design and fabrication of the intermediate input requires face-to-face interaction between the producer of the intermediate input and the producer of the final good. The intermediate input is not a standardized input that can be ordered online, but instead requires face time to ensure that the input is suited to the final product. </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first condition means that final-good producers share an intermediate input supplier, and the second condition means that final-good producers locate close to the intermediate input supplier. </a:t>
            </a:r>
          </a:p>
        </p:txBody>
      </p:sp>
      <p:sp>
        <p:nvSpPr>
          <p:cNvPr id="4" name="Slide Number Placeholder 3"/>
          <p:cNvSpPr>
            <a:spLocks noGrp="1"/>
          </p:cNvSpPr>
          <p:nvPr>
            <p:ph type="sldNum" sz="quarter" idx="10"/>
          </p:nvPr>
        </p:nvSpPr>
        <p:spPr/>
        <p:txBody>
          <a:bodyPr/>
          <a:lstStyle/>
          <a:p>
            <a:fld id="{5D003D02-7E89-4EBF-B123-9C334E1BFEF7}" type="slidenum">
              <a:rPr lang="en-US" smtClean="0"/>
              <a:t>4</a:t>
            </a:fld>
            <a:endParaRPr lang="en-US" dirty="0"/>
          </a:p>
        </p:txBody>
      </p:sp>
    </p:spTree>
    <p:extLst>
      <p:ext uri="{BB962C8B-B14F-4D97-AF65-F5344CB8AC3E}">
        <p14:creationId xmlns:p14="http://schemas.microsoft.com/office/powerpoint/2010/main" val="3787484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Alt-text: </a:t>
            </a:r>
            <a:r>
              <a:rPr lang="en-US" b="0" dirty="0" smtClean="0"/>
              <a:t>On a line graph, horizontal axis shows quantity of intermediate input, listing </a:t>
            </a:r>
            <a:r>
              <a:rPr lang="en-US" b="0" i="0" dirty="0" smtClean="0"/>
              <a:t>z</a:t>
            </a:r>
            <a:r>
              <a:rPr lang="en-US" b="0" i="1" dirty="0" smtClean="0"/>
              <a:t> </a:t>
            </a:r>
            <a:r>
              <a:rPr lang="en-US" b="0" dirty="0" smtClean="0"/>
              <a:t>prime and </a:t>
            </a:r>
            <a:r>
              <a:rPr lang="en-US" b="0" i="0" dirty="0" smtClean="0"/>
              <a:t>z</a:t>
            </a:r>
            <a:r>
              <a:rPr lang="en-US" b="0" i="1" dirty="0" smtClean="0"/>
              <a:t> </a:t>
            </a:r>
            <a:r>
              <a:rPr lang="en-US" b="0" dirty="0" smtClean="0"/>
              <a:t>double prime . Vertical axis shows cost, listing </a:t>
            </a:r>
            <a:r>
              <a:rPr lang="en-US" b="0" i="1" dirty="0" smtClean="0"/>
              <a:t>c</a:t>
            </a:r>
            <a:r>
              <a:rPr lang="en-US" b="0" dirty="0" smtClean="0"/>
              <a:t> double prime and </a:t>
            </a:r>
            <a:r>
              <a:rPr lang="en-US" b="0" i="1" dirty="0" smtClean="0"/>
              <a:t>c</a:t>
            </a:r>
            <a:r>
              <a:rPr lang="en-US" b="0" dirty="0" smtClean="0"/>
              <a:t> prime. The curve for long-run average cost falls through </a:t>
            </a:r>
            <a:r>
              <a:rPr lang="en-US" b="0" i="1" dirty="0" smtClean="0"/>
              <a:t>A (z</a:t>
            </a:r>
            <a:r>
              <a:rPr lang="en-US" b="0" dirty="0" smtClean="0"/>
              <a:t> prime, c prime) and </a:t>
            </a:r>
            <a:r>
              <a:rPr lang="en-US" b="0" i="1" dirty="0" smtClean="0"/>
              <a:t>b (z</a:t>
            </a:r>
            <a:r>
              <a:rPr lang="en-US" b="0" dirty="0" smtClean="0"/>
              <a:t> double prime, </a:t>
            </a:r>
            <a:r>
              <a:rPr lang="en-US" b="0" i="1" dirty="0" smtClean="0"/>
              <a:t>c</a:t>
            </a:r>
            <a:r>
              <a:rPr lang="en-US" b="0" dirty="0" smtClean="0"/>
              <a:t> double prime).</a:t>
            </a:r>
          </a:p>
          <a:p>
            <a:pPr marL="0" indent="0">
              <a:buNone/>
            </a:pPr>
            <a:endParaRPr lang="en-US" b="0" dirty="0" smtClean="0"/>
          </a:p>
          <a:p>
            <a:r>
              <a:rPr lang="en-US" b="1" dirty="0" smtClean="0"/>
              <a:t>Presenter Note: </a:t>
            </a:r>
            <a:r>
              <a:rPr lang="en-IN" i="0" dirty="0" smtClean="0"/>
              <a:t>This graph illustrates the average cost of an intermediate input. A line indicating the long-run average cost of the intermediate input is negatively sloped. When there are economies of scale in the production of an intermediate good, the long-run average cost curve is negatively sloped. </a:t>
            </a:r>
            <a:r>
              <a:rPr lang="en-US" sz="1200" b="0" i="0" u="none" strike="noStrike" kern="1200" baseline="0" dirty="0" smtClean="0">
                <a:solidFill>
                  <a:schemeClr val="tx1"/>
                </a:solidFill>
                <a:latin typeface="+mn-lt"/>
                <a:ea typeface="+mn-ea"/>
                <a:cs typeface="+mn-cs"/>
              </a:rPr>
              <a:t>If each final-good producer demands z′ units of the intermediate input and uses its own intermediate-input supplier, the average cost of the intermediate input is c′ (point a). In contrast, if several final-good producers together demand z″ units of the intermediate good from a single supplier, the average cost is c″ &lt; c′ (point b). </a:t>
            </a:r>
            <a:endParaRPr lang="en-US" i="1"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5</a:t>
            </a:fld>
            <a:endParaRPr lang="en-US" dirty="0"/>
          </a:p>
        </p:txBody>
      </p:sp>
    </p:spTree>
    <p:extLst>
      <p:ext uri="{BB962C8B-B14F-4D97-AF65-F5344CB8AC3E}">
        <p14:creationId xmlns:p14="http://schemas.microsoft.com/office/powerpoint/2010/main" val="3089398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6</a:t>
            </a:fld>
            <a:endParaRPr lang="en-US" dirty="0"/>
          </a:p>
        </p:txBody>
      </p:sp>
    </p:spTree>
    <p:extLst>
      <p:ext uri="{BB962C8B-B14F-4D97-AF65-F5344CB8AC3E}">
        <p14:creationId xmlns:p14="http://schemas.microsoft.com/office/powerpoint/2010/main" val="382576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Presenter Note: </a:t>
            </a:r>
            <a:r>
              <a:rPr lang="en-US" dirty="0" smtClean="0"/>
              <a:t>Workers are mobile between cities, and for a Nash equilibrium in location choice, workers must achieve the same utility level at different workplaces. </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7</a:t>
            </a:fld>
            <a:endParaRPr lang="en-US" dirty="0"/>
          </a:p>
        </p:txBody>
      </p:sp>
    </p:spTree>
    <p:extLst>
      <p:ext uri="{BB962C8B-B14F-4D97-AF65-F5344CB8AC3E}">
        <p14:creationId xmlns:p14="http://schemas.microsoft.com/office/powerpoint/2010/main" val="1732293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Alt-text: </a:t>
            </a:r>
            <a:r>
              <a:rPr lang="en-US" b="0" dirty="0" smtClean="0"/>
              <a:t>On a line graph, horizontal axis shows income in dollars, listing 100, 121, and 144. Vertical axis shows utility in </a:t>
            </a:r>
            <a:r>
              <a:rPr lang="en-US" b="0" dirty="0" err="1" smtClean="0"/>
              <a:t>utils</a:t>
            </a:r>
            <a:r>
              <a:rPr lang="en-US" b="0" dirty="0" smtClean="0"/>
              <a:t>, listing 10, 11, and 12. The switch cost is from income = 144 to income = 100. The curve rises through </a:t>
            </a:r>
            <a:r>
              <a:rPr lang="en-US" b="0" i="1" dirty="0" smtClean="0"/>
              <a:t>A </a:t>
            </a:r>
            <a:r>
              <a:rPr lang="en-US" b="0" dirty="0" smtClean="0"/>
              <a:t>(100, 10), </a:t>
            </a:r>
            <a:r>
              <a:rPr lang="en-US" b="0" i="1" dirty="0" smtClean="0"/>
              <a:t>b</a:t>
            </a:r>
            <a:r>
              <a:rPr lang="en-US" b="0" dirty="0" smtClean="0"/>
              <a:t> (121, 11), and </a:t>
            </a:r>
            <a:r>
              <a:rPr lang="en-US" b="0" i="1" dirty="0" smtClean="0"/>
              <a:t>c</a:t>
            </a:r>
            <a:r>
              <a:rPr lang="en-US" b="0" dirty="0" smtClean="0"/>
              <a:t> (144, 12).</a:t>
            </a:r>
          </a:p>
          <a:p>
            <a:pPr marL="0" indent="0">
              <a:buNone/>
            </a:pPr>
            <a:endParaRPr lang="en-US" b="1" dirty="0" smtClean="0"/>
          </a:p>
          <a:p>
            <a:r>
              <a:rPr lang="en-US" b="1" dirty="0" smtClean="0"/>
              <a:t>Presenter Note: </a:t>
            </a:r>
            <a:r>
              <a:rPr lang="en-US" sz="1200" b="0" i="0" u="none" strike="noStrike" kern="1200" baseline="0" dirty="0" smtClean="0">
                <a:solidFill>
                  <a:schemeClr val="tx1"/>
                </a:solidFill>
                <a:latin typeface="+mn-lt"/>
                <a:ea typeface="+mn-ea"/>
                <a:cs typeface="+mn-cs"/>
              </a:rPr>
              <a:t>This graph uses the concept of expected utility to show the logic of a lower wage in a cluster. The worker’s utility curve is concave, indicating diminishing marginal utility of income. In this example, the utility function is u(income) = w1/2.</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 is a 50 percent chance of being fired from either firm. Suppose for the isolated firm, the wage is w = $144 and switching cost is $44. The favorable outcome (keep the job) is shown by point c, with net income w − s = $144 and utility = 12 </a:t>
            </a:r>
            <a:r>
              <a:rPr lang="en-US" sz="1200" b="0" i="0" u="none" strike="noStrike" kern="1200" baseline="0" dirty="0" err="1" smtClean="0">
                <a:solidFill>
                  <a:schemeClr val="tx1"/>
                </a:solidFill>
                <a:latin typeface="+mn-lt"/>
                <a:ea typeface="+mn-ea"/>
                <a:cs typeface="+mn-cs"/>
              </a:rPr>
              <a:t>utils</a:t>
            </a:r>
            <a:r>
              <a:rPr lang="en-US" sz="1200" b="0" i="0" u="none" strike="noStrike" kern="1200" baseline="0" dirty="0" smtClean="0">
                <a:solidFill>
                  <a:schemeClr val="tx1"/>
                </a:solidFill>
                <a:latin typeface="+mn-lt"/>
                <a:ea typeface="+mn-ea"/>
                <a:cs typeface="+mn-cs"/>
              </a:rPr>
              <a:t>. The unfavorable outcome (get fired and incur a $44 switch cost) is shown by point a, with net income w − s = $100 and utility = 10 </a:t>
            </a:r>
            <a:r>
              <a:rPr lang="en-US" sz="1200" b="0" i="0" u="none" strike="noStrike" kern="1200" baseline="0" dirty="0" err="1" smtClean="0">
                <a:solidFill>
                  <a:schemeClr val="tx1"/>
                </a:solidFill>
                <a:latin typeface="+mn-lt"/>
                <a:ea typeface="+mn-ea"/>
                <a:cs typeface="+mn-cs"/>
              </a:rPr>
              <a:t>utils</a:t>
            </a:r>
            <a:r>
              <a:rPr lang="en-US" sz="1200" b="0" i="0" u="none" strike="noStrike" kern="1200" baseline="0" dirty="0" smtClean="0">
                <a:solidFill>
                  <a:schemeClr val="tx1"/>
                </a:solidFill>
                <a:latin typeface="+mn-lt"/>
                <a:ea typeface="+mn-ea"/>
                <a:cs typeface="+mn-cs"/>
              </a:rPr>
              <a:t>. The expected utility is the average of 12 </a:t>
            </a:r>
            <a:r>
              <a:rPr lang="en-US" sz="1200" b="0" i="0" u="none" strike="noStrike" kern="1200" baseline="0" dirty="0" err="1" smtClean="0">
                <a:solidFill>
                  <a:schemeClr val="tx1"/>
                </a:solidFill>
                <a:latin typeface="+mn-lt"/>
                <a:ea typeface="+mn-ea"/>
                <a:cs typeface="+mn-cs"/>
              </a:rPr>
              <a:t>utils</a:t>
            </a:r>
            <a:r>
              <a:rPr lang="en-US" sz="1200" b="0" i="0" u="none" strike="noStrike" kern="1200" baseline="0" dirty="0" smtClean="0">
                <a:solidFill>
                  <a:schemeClr val="tx1"/>
                </a:solidFill>
                <a:latin typeface="+mn-lt"/>
                <a:ea typeface="+mn-ea"/>
                <a:cs typeface="+mn-cs"/>
              </a:rPr>
              <a:t> and 10 </a:t>
            </a:r>
            <a:r>
              <a:rPr lang="en-US" sz="1200" b="0" i="0" u="none" strike="noStrike" kern="1200" baseline="0" dirty="0" err="1" smtClean="0">
                <a:solidFill>
                  <a:schemeClr val="tx1"/>
                </a:solidFill>
                <a:latin typeface="+mn-lt"/>
                <a:ea typeface="+mn-ea"/>
                <a:cs typeface="+mn-cs"/>
              </a:rPr>
              <a:t>utils</a:t>
            </a:r>
            <a:r>
              <a:rPr lang="en-US" sz="1200" b="0" i="0" u="none" strike="noStrike" kern="1200" baseline="0" dirty="0" smtClean="0">
                <a:solidFill>
                  <a:schemeClr val="tx1"/>
                </a:solidFill>
                <a:latin typeface="+mn-lt"/>
                <a:ea typeface="+mn-ea"/>
                <a:cs typeface="+mn-cs"/>
              </a:rPr>
              <a:t>, or 11 </a:t>
            </a:r>
            <a:r>
              <a:rPr lang="en-US" sz="1200" b="0" i="0" u="none" strike="noStrike" kern="1200" baseline="0" dirty="0" err="1" smtClean="0">
                <a:solidFill>
                  <a:schemeClr val="tx1"/>
                </a:solidFill>
                <a:latin typeface="+mn-lt"/>
                <a:ea typeface="+mn-ea"/>
                <a:cs typeface="+mn-cs"/>
              </a:rPr>
              <a:t>utils</a:t>
            </a:r>
            <a:r>
              <a:rPr lang="en-US" sz="1200" b="0" i="0" u="none" strike="noStrike" kern="1200" baseline="0" dirty="0" smtClean="0">
                <a:solidFill>
                  <a:schemeClr val="tx1"/>
                </a:solidFill>
                <a:latin typeface="+mn-lt"/>
                <a:ea typeface="+mn-ea"/>
                <a:cs typeface="+mn-cs"/>
              </a:rPr>
              <a:t>.</a:t>
            </a:r>
          </a:p>
          <a:p>
            <a:pPr marL="0" indent="0">
              <a:buNone/>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D003D02-7E89-4EBF-B123-9C334E1BFEF7}" type="slidenum">
              <a:rPr lang="en-US" smtClean="0"/>
              <a:t>8</a:t>
            </a:fld>
            <a:endParaRPr lang="en-US" dirty="0"/>
          </a:p>
        </p:txBody>
      </p:sp>
    </p:spTree>
    <p:extLst>
      <p:ext uri="{BB962C8B-B14F-4D97-AF65-F5344CB8AC3E}">
        <p14:creationId xmlns:p14="http://schemas.microsoft.com/office/powerpoint/2010/main" val="1476029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Note</a:t>
            </a:r>
            <a:r>
              <a:rPr lang="en-US" dirty="0" smtClean="0"/>
              <a:t>: </a:t>
            </a:r>
            <a:r>
              <a:rPr lang="en-US" sz="1200" b="0" i="0" u="none" strike="noStrike" kern="1200" baseline="0" dirty="0" smtClean="0">
                <a:solidFill>
                  <a:schemeClr val="tx1"/>
                </a:solidFill>
                <a:latin typeface="+mn-lt"/>
                <a:ea typeface="+mn-ea"/>
                <a:cs typeface="+mn-cs"/>
              </a:rPr>
              <a:t>The third type of agglomeration economy is related to the matching of workers and jobs. In a traditional economic model of a labor market, we assume that workers and firms are matched perfectly: each firm hires workers who have precisely the skills the firm requires. In the real world, things are not so tidy. Workers and firms are not always perfectly matched, and skill mismatches require costly worker training to better match workers and jobs. As we’ll see, a large city can improve the matching of workers and firms, decreasing training costs and labor costs. </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9</a:t>
            </a:fld>
            <a:endParaRPr lang="en-US" dirty="0"/>
          </a:p>
        </p:txBody>
      </p:sp>
    </p:spTree>
    <p:extLst>
      <p:ext uri="{BB962C8B-B14F-4D97-AF65-F5344CB8AC3E}">
        <p14:creationId xmlns:p14="http://schemas.microsoft.com/office/powerpoint/2010/main" val="1246671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1156028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106916897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4076172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7"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423552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222947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69556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extLst>
    <p:ext uri="{DCECCB84-F9BA-43D5-87BE-67443E8EF086}">
      <p15:sldGuideLst xmlns:p15="http://schemas.microsoft.com/office/powerpoint/2012/main" xmlns="">
        <p15:guide id="1" pos="144" userDrawn="1">
          <p15:clr>
            <a:srgbClr val="FBAE40"/>
          </p15:clr>
        </p15:guide>
        <p15:guide id="2" pos="288" userDrawn="1">
          <p15:clr>
            <a:srgbClr val="FBAE40"/>
          </p15:clr>
        </p15:guide>
        <p15:guide id="3" orient="horz" pos="1104" userDrawn="1">
          <p15:clr>
            <a:srgbClr val="FBAE40"/>
          </p15:clr>
        </p15:guide>
        <p15:guide id="4" pos="5568" userDrawn="1">
          <p15:clr>
            <a:srgbClr val="FBAE40"/>
          </p15:clr>
        </p15:guide>
        <p15:guide id="5" orient="horz" pos="379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smtClean="0"/>
              <a:t>Click to edit Master title style</a:t>
            </a:r>
            <a:endParaRPr lang="en-US" dirty="0"/>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56202352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118797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874073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587377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9"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48068660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975049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491004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32661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6" name="Media Placeholder 1"/>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Video Credit Here</a:t>
            </a:r>
            <a:endParaRPr lang="en-US" dirty="0"/>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05016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848600" cy="609600"/>
          </a:xfrm>
          <a:prstGeom prst="rect">
            <a:avLst/>
          </a:prstGeom>
        </p:spPr>
        <p:txBody>
          <a:bodyPr/>
          <a:lstStyle>
            <a:lvl1pPr>
              <a:defRPr sz="3200" b="1">
                <a:solidFill>
                  <a:schemeClr val="bg2"/>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1"/>
            <a:ext cx="8229600" cy="5029199"/>
          </a:xfrm>
          <a:prstGeom prst="rect">
            <a:avLst/>
          </a:prstGeom>
        </p:spPr>
        <p:txBody>
          <a:bodyPr/>
          <a:lstStyle>
            <a:lvl1pPr>
              <a:spcAft>
                <a:spcPts val="800"/>
              </a:spcAft>
              <a:defRPr sz="2400">
                <a:latin typeface="+mn-lt"/>
              </a:defRPr>
            </a:lvl1pPr>
            <a:lvl2pPr>
              <a:spcAft>
                <a:spcPts val="800"/>
              </a:spcAft>
              <a:defRPr sz="2400">
                <a:latin typeface="+mn-lt"/>
              </a:defRPr>
            </a:lvl2pPr>
            <a:lvl3pPr>
              <a:spcAft>
                <a:spcPts val="800"/>
              </a:spcAft>
              <a:defRPr sz="1800">
                <a:latin typeface="+mn-lt"/>
              </a:defRPr>
            </a:lvl3pPr>
            <a:lvl4pPr>
              <a:spcAft>
                <a:spcPts val="800"/>
              </a:spcAft>
              <a:defRPr sz="1600">
                <a:latin typeface="+mn-lt"/>
              </a:defRPr>
            </a:lvl4pPr>
            <a:lvl5pPr>
              <a:spcAft>
                <a:spcPts val="800"/>
              </a:spcAft>
              <a:defRPr sz="16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0" hasCustomPrompt="1"/>
          </p:nvPr>
        </p:nvSpPr>
        <p:spPr>
          <a:xfrm>
            <a:off x="6825996" y="5263769"/>
            <a:ext cx="1866900" cy="381000"/>
          </a:xfrm>
          <a:prstGeom prst="rect">
            <a:avLst/>
          </a:prstGeom>
          <a:solidFill>
            <a:schemeClr val="bg1">
              <a:lumMod val="85000"/>
            </a:schemeClr>
          </a:solidFill>
          <a:ln w="9525" cmpd="sng">
            <a:solidFill>
              <a:schemeClr val="bg1">
                <a:lumMod val="75000"/>
              </a:schemeClr>
            </a:solidFill>
          </a:ln>
          <a:scene3d>
            <a:camera prst="orthographicFront"/>
            <a:lightRig rig="soft" dir="t"/>
          </a:scene3d>
          <a:sp3d extrusionH="88900">
            <a:bevelT w="165100" prst="coolSlant"/>
            <a:extrusionClr>
              <a:schemeClr val="bg1">
                <a:lumMod val="65000"/>
              </a:schemeClr>
            </a:extrusionClr>
          </a:sp3d>
        </p:spPr>
        <p:txBody>
          <a:bodyPr/>
          <a:lstStyle>
            <a:lvl1pPr marL="0" indent="0" algn="ctr">
              <a:buNone/>
              <a:defRPr sz="1800">
                <a:latin typeface="Arial" panose="020B0604020202020204" pitchFamily="34" charset="0"/>
                <a:cs typeface="Arial" panose="020B0604020202020204" pitchFamily="34" charset="0"/>
              </a:defRPr>
            </a:lvl1pPr>
          </a:lstStyle>
          <a:p>
            <a:pPr lvl="0"/>
            <a:r>
              <a:rPr lang="en-US" dirty="0" smtClean="0"/>
              <a:t>Answer</a:t>
            </a:r>
            <a:endParaRPr lang="en-US" dirty="0"/>
          </a:p>
        </p:txBody>
      </p:sp>
      <p:sp>
        <p:nvSpPr>
          <p:cNvPr id="10" name="Text Placeholder 8"/>
          <p:cNvSpPr>
            <a:spLocks noGrp="1"/>
          </p:cNvSpPr>
          <p:nvPr>
            <p:ph type="body" sz="quarter" idx="11"/>
          </p:nvPr>
        </p:nvSpPr>
        <p:spPr>
          <a:xfrm>
            <a:off x="6825996" y="5815584"/>
            <a:ext cx="1866900" cy="381000"/>
          </a:xfrm>
          <a:prstGeom prst="rect">
            <a:avLst/>
          </a:prstGeom>
          <a:solidFill>
            <a:schemeClr val="bg1">
              <a:lumMod val="85000"/>
            </a:schemeClr>
          </a:solidFill>
          <a:ln w="9525" cmpd="sng">
            <a:solidFill>
              <a:schemeClr val="bg1">
                <a:lumMod val="75000"/>
              </a:schemeClr>
            </a:solidFill>
          </a:ln>
          <a:scene3d>
            <a:camera prst="orthographicFront"/>
            <a:lightRig rig="soft" dir="t"/>
          </a:scene3d>
          <a:sp3d extrusionH="88900">
            <a:bevelT w="165100" prst="coolSlant"/>
            <a:extrusionClr>
              <a:schemeClr val="bg1">
                <a:lumMod val="65000"/>
              </a:schemeClr>
            </a:extrusionClr>
          </a:sp3d>
        </p:spPr>
        <p:txBody>
          <a:bodyPr/>
          <a:lstStyle>
            <a:lvl1pPr marL="0" indent="0" algn="ctr">
              <a:buNone/>
              <a:defRPr sz="1800">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333045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smtClean="0"/>
              <a:t>Click to edit Master title style</a:t>
            </a:r>
            <a:endParaRPr lang="en-US" dirty="0"/>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6244490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3368280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6" name="Media Placeholder 5"/>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400497328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38481487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06916897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40761728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423552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6" name="Text Photo Credit3"/>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283350321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22947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369556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88723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85992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705315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5"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smtClean="0"/>
              <a:t>Click to edit Master text styles</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Jump link"/>
          <p:cNvSpPr>
            <a:spLocks noGrp="1"/>
          </p:cNvSpPr>
          <p:nvPr>
            <p:ph type="body" sz="quarter" idx="13"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3949214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8"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3656260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5"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smtClean="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Jump link"/>
          <p:cNvSpPr>
            <a:spLocks noGrp="1"/>
          </p:cNvSpPr>
          <p:nvPr>
            <p:ph type="body" sz="quarter" idx="13"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1099747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8"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3112378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1075564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307410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40049732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2384814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3.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theme" Target="../theme/theme4.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0.xml"/><Relationship Id="rId1" Type="http://schemas.openxmlformats.org/officeDocument/2006/relationships/slideLayout" Target="../slideLayouts/slideLayout49.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rgbClr val="6A6A6A"/>
                </a:solidFill>
                <a:effectLst/>
                <a:latin typeface="+mn-lt"/>
                <a:ea typeface="+mn-ea"/>
                <a:cs typeface="+mn-cs"/>
              </a:rPr>
              <a:t>©McGraw-Hill Education.</a:t>
            </a:r>
            <a:endParaRPr lang="en-US" sz="3200" kern="1200" dirty="0">
              <a:solidFill>
                <a:srgbClr val="6A6A6A"/>
              </a:solidFill>
              <a:effectLst/>
              <a:latin typeface="+mn-lt"/>
              <a:ea typeface="+mn-ea"/>
              <a:cs typeface="+mn-cs"/>
            </a:endParaRP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753" r:id="rId3"/>
    <p:sldLayoutId id="2147483908" r:id="rId4"/>
    <p:sldLayoutId id="2147483950" r:id="rId5"/>
    <p:sldLayoutId id="2147483757" r:id="rId6"/>
    <p:sldLayoutId id="2147483877" r:id="rId7"/>
    <p:sldLayoutId id="2147483761" r:id="rId8"/>
    <p:sldLayoutId id="2147483800" r:id="rId9"/>
    <p:sldLayoutId id="2147483964" r:id="rId10"/>
    <p:sldLayoutId id="2147483965"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chemeClr val="bg1"/>
                </a:solidFill>
                <a:effectLst/>
                <a:latin typeface="+mn-lt"/>
                <a:ea typeface="+mn-ea"/>
                <a:cs typeface="+mn-cs"/>
              </a:rPr>
              <a:t>©McGraw-Hill Education.</a:t>
            </a:r>
            <a:endParaRPr lang="en-US" sz="32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smtClean="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smtClean="0">
                <a:solidFill>
                  <a:schemeClr val="bg1"/>
                </a:solidFill>
              </a:rPr>
              <a:t>©McGraw-Hill EducationCopy</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smtClean="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rgbClr val="6A6A6A"/>
                </a:solidFill>
                <a:effectLst/>
                <a:latin typeface="+mn-lt"/>
                <a:ea typeface="+mn-ea"/>
                <a:cs typeface="+mn-cs"/>
              </a:rPr>
              <a:t>©McGraw-Hill Education.</a:t>
            </a:r>
            <a:endParaRPr lang="en-US" sz="3200" kern="1200" dirty="0">
              <a:solidFill>
                <a:srgbClr val="6A6A6A"/>
              </a:solidFill>
              <a:effectLst/>
              <a:latin typeface="+mn-lt"/>
              <a:ea typeface="+mn-ea"/>
              <a:cs typeface="+mn-cs"/>
            </a:endParaRP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chemeClr val="bg1"/>
                </a:solidFill>
                <a:effectLst/>
                <a:latin typeface="+mn-lt"/>
                <a:ea typeface="+mn-ea"/>
                <a:cs typeface="+mn-cs"/>
              </a:rPr>
              <a:t>©McGraw-Hill Education.</a:t>
            </a:r>
            <a:endParaRPr lang="en-US" sz="32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CHAPTER </a:t>
            </a:r>
            <a:r>
              <a:rPr lang="en-US" sz="3200" dirty="0" smtClean="0"/>
              <a:t>4</a:t>
            </a:r>
            <a:endParaRPr lang="en-US" sz="3200" dirty="0"/>
          </a:p>
        </p:txBody>
      </p:sp>
      <p:sp>
        <p:nvSpPr>
          <p:cNvPr id="3" name="Text Placeholder 2"/>
          <p:cNvSpPr>
            <a:spLocks noGrp="1"/>
          </p:cNvSpPr>
          <p:nvPr>
            <p:ph type="body" sz="quarter" idx="10"/>
          </p:nvPr>
        </p:nvSpPr>
        <p:spPr>
          <a:xfrm>
            <a:off x="0" y="4114800"/>
            <a:ext cx="5562600" cy="533400"/>
          </a:xfrm>
        </p:spPr>
        <p:txBody>
          <a:bodyPr/>
          <a:lstStyle/>
          <a:p>
            <a:pPr algn="ctr"/>
            <a:r>
              <a:rPr lang="en-US" sz="2400" dirty="0" smtClean="0"/>
              <a:t>Key Agglomeration Economies</a:t>
            </a:r>
            <a:endParaRPr lang="en-US" sz="2400" dirty="0"/>
          </a:p>
        </p:txBody>
      </p:sp>
      <p:pic>
        <p:nvPicPr>
          <p:cNvPr id="5" name="Picture 4" descr="Textbook cover for Urban Economics, Ninth Edition by Arthur O'Sullivan.&#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1447800"/>
            <a:ext cx="3276600" cy="4572000"/>
          </a:xfrm>
          <a:prstGeom prst="rect">
            <a:avLst/>
          </a:prstGeom>
        </p:spPr>
      </p:pic>
    </p:spTree>
    <p:extLst>
      <p:ext uri="{BB962C8B-B14F-4D97-AF65-F5344CB8AC3E}">
        <p14:creationId xmlns:p14="http://schemas.microsoft.com/office/powerpoint/2010/main" val="1776670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title="The Marginal Principle"/>
          <p:cNvSpPr>
            <a:spLocks noGrp="1"/>
          </p:cNvSpPr>
          <p:nvPr>
            <p:ph type="title"/>
          </p:nvPr>
        </p:nvSpPr>
        <p:spPr>
          <a:xfrm>
            <a:off x="0" y="228599"/>
            <a:ext cx="9144000" cy="1192509"/>
          </a:xfrm>
        </p:spPr>
        <p:txBody>
          <a:bodyPr/>
          <a:lstStyle/>
          <a:p>
            <a:r>
              <a:rPr lang="en-US" dirty="0" smtClean="0"/>
              <a:t>Agglomeration Economies: </a:t>
            </a:r>
            <a:br>
              <a:rPr lang="en-US" dirty="0" smtClean="0"/>
            </a:br>
            <a:r>
              <a:rPr lang="en-US" dirty="0" smtClean="0"/>
              <a:t>Labor </a:t>
            </a:r>
            <a:r>
              <a:rPr lang="en-US" dirty="0"/>
              <a:t>Skills Matching </a:t>
            </a:r>
          </a:p>
        </p:txBody>
      </p:sp>
      <p:pic>
        <p:nvPicPr>
          <p:cNvPr id="12" name="Content Placeholder 11" descr="Agglomeration economies: &#10;In both models, laborers are shown as triangles and firms are shown as circles along a line. In the first model, there are four laborers at points zero, one-third, two-thirds, and one of the line, and two firms at points one-sixth and five sixths of the line. In the second model, there are six laborers at points zero, one-fifth, two-fifths, three-fifths, four-fifths, and one of the line, and three firms at points one-tenth, half, and nine-tenths of the line.&#10;"/>
          <p:cNvPicPr>
            <a:picLocks noGrp="1" noChangeAspect="1"/>
          </p:cNvPicPr>
          <p:nvPr>
            <p:ph idx="1"/>
          </p:nvPr>
        </p:nvPicPr>
        <p:blipFill>
          <a:blip r:embed="rId3"/>
          <a:stretch>
            <a:fillRect/>
          </a:stretch>
        </p:blipFill>
        <p:spPr>
          <a:xfrm>
            <a:off x="809624" y="1642779"/>
            <a:ext cx="7643812" cy="4738977"/>
          </a:xfrm>
          <a:prstGeom prst="rect">
            <a:avLst/>
          </a:prstGeom>
        </p:spPr>
      </p:pic>
    </p:spTree>
    <p:extLst>
      <p:ext uri="{BB962C8B-B14F-4D97-AF65-F5344CB8AC3E}">
        <p14:creationId xmlns:p14="http://schemas.microsoft.com/office/powerpoint/2010/main" val="44604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3. Improving Skills Matching (cont.)</a:t>
            </a:r>
            <a:endParaRPr lang="en-US" dirty="0"/>
          </a:p>
        </p:txBody>
      </p:sp>
      <p:sp>
        <p:nvSpPr>
          <p:cNvPr id="11" name="Content Placeholder 10"/>
          <p:cNvSpPr>
            <a:spLocks noGrp="1"/>
          </p:cNvSpPr>
          <p:nvPr>
            <p:ph idx="1"/>
          </p:nvPr>
        </p:nvSpPr>
        <p:spPr>
          <a:xfrm>
            <a:off x="388960" y="1632858"/>
            <a:ext cx="8450240" cy="3015342"/>
          </a:xfrm>
        </p:spPr>
        <p:txBody>
          <a:bodyPr/>
          <a:lstStyle/>
          <a:p>
            <a:r>
              <a:rPr lang="en-US" dirty="0" smtClean="0"/>
              <a:t>The formula below illustrates </a:t>
            </a:r>
            <a:r>
              <a:rPr lang="en-US" dirty="0"/>
              <a:t>the agglomeration economies associated with improved matching of workers and firms as a city’s workforce grows. </a:t>
            </a:r>
            <a:r>
              <a:rPr lang="en-US" dirty="0" smtClean="0"/>
              <a:t>In </a:t>
            </a:r>
            <a:r>
              <a:rPr lang="en-US" dirty="0"/>
              <a:t>general, if the number of workers in the city is </a:t>
            </a:r>
            <a:r>
              <a:rPr lang="en-US" i="1" dirty="0"/>
              <a:t>n</a:t>
            </a:r>
            <a:r>
              <a:rPr lang="en-US" dirty="0"/>
              <a:t>, </a:t>
            </a:r>
            <a:r>
              <a:rPr lang="en-US" dirty="0" smtClean="0"/>
              <a:t>the average </a:t>
            </a:r>
            <a:r>
              <a:rPr lang="en-US" dirty="0"/>
              <a:t>skills </a:t>
            </a:r>
            <a:r>
              <a:rPr lang="en-US" dirty="0" smtClean="0"/>
              <a:t>mismatch (</a:t>
            </a:r>
            <a:r>
              <a:rPr lang="en-US" i="1" dirty="0" smtClean="0"/>
              <a:t>m</a:t>
            </a:r>
            <a:r>
              <a:rPr lang="en-US" dirty="0" smtClean="0"/>
              <a:t>) is calculated as: </a:t>
            </a:r>
          </a:p>
          <a:p>
            <a:pPr marL="0" indent="0">
              <a:buNone/>
            </a:pPr>
            <a:r>
              <a:rPr lang="en-US" dirty="0"/>
              <a:t>	</a:t>
            </a:r>
            <a:r>
              <a:rPr lang="en-US" dirty="0" smtClean="0"/>
              <a:t>					</a:t>
            </a:r>
            <a:r>
              <a:rPr lang="en-US" b="1" i="1" dirty="0" smtClean="0"/>
              <a:t>m</a:t>
            </a:r>
            <a:r>
              <a:rPr lang="en-US" dirty="0" smtClean="0"/>
              <a:t> </a:t>
            </a:r>
            <a:r>
              <a:rPr lang="en-US" b="1" dirty="0" smtClean="0"/>
              <a:t>= 1/2 </a:t>
            </a:r>
            <a:r>
              <a:rPr lang="en-US" b="1" dirty="0"/>
              <a:t>(</a:t>
            </a:r>
            <a:r>
              <a:rPr lang="en-US" b="1" i="1" dirty="0"/>
              <a:t>n </a:t>
            </a:r>
            <a:r>
              <a:rPr lang="en-US" b="1" dirty="0" smtClean="0"/>
              <a:t>‒ </a:t>
            </a:r>
            <a:r>
              <a:rPr lang="en-US" b="1" dirty="0"/>
              <a:t>1) </a:t>
            </a:r>
            <a:r>
              <a:rPr lang="en-US" b="1" dirty="0" smtClean="0"/>
              <a:t> </a:t>
            </a:r>
          </a:p>
          <a:p>
            <a:r>
              <a:rPr lang="en-US" dirty="0" smtClean="0"/>
              <a:t>As </a:t>
            </a:r>
            <a:r>
              <a:rPr lang="en-US" i="1" dirty="0"/>
              <a:t>n</a:t>
            </a:r>
            <a:r>
              <a:rPr lang="en-US" dirty="0"/>
              <a:t> increases, the skills mismatch decreases (</a:t>
            </a:r>
            <a:r>
              <a:rPr lang="en-US" i="1" dirty="0"/>
              <a:t>m </a:t>
            </a:r>
            <a:r>
              <a:rPr lang="en-US" dirty="0"/>
              <a:t>= 1/6 for </a:t>
            </a:r>
            <a:r>
              <a:rPr lang="en-US" i="1" dirty="0"/>
              <a:t>n</a:t>
            </a:r>
            <a:r>
              <a:rPr lang="en-US" dirty="0"/>
              <a:t> = 4 and </a:t>
            </a:r>
            <a:r>
              <a:rPr lang="en-US" i="1" dirty="0"/>
              <a:t>m </a:t>
            </a:r>
            <a:r>
              <a:rPr lang="en-US" dirty="0"/>
              <a:t>= 1/10 for </a:t>
            </a:r>
            <a:r>
              <a:rPr lang="en-US" i="1" dirty="0"/>
              <a:t>n</a:t>
            </a:r>
            <a:r>
              <a:rPr lang="en-US" dirty="0"/>
              <a:t> = 6</a:t>
            </a:r>
            <a:r>
              <a:rPr lang="en-US" dirty="0" smtClean="0"/>
              <a:t>), </a:t>
            </a:r>
            <a:r>
              <a:rPr lang="en-US" dirty="0"/>
              <a:t>decreasing training costs. </a:t>
            </a:r>
          </a:p>
        </p:txBody>
      </p:sp>
    </p:spTree>
    <p:extLst>
      <p:ext uri="{BB962C8B-B14F-4D97-AF65-F5344CB8AC3E}">
        <p14:creationId xmlns:p14="http://schemas.microsoft.com/office/powerpoint/2010/main" val="347374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4. Sharing Knowledge</a:t>
            </a:r>
            <a:endParaRPr lang="en-US" dirty="0"/>
          </a:p>
        </p:txBody>
      </p:sp>
      <p:sp>
        <p:nvSpPr>
          <p:cNvPr id="11" name="Content Placeholder 10"/>
          <p:cNvSpPr>
            <a:spLocks noGrp="1"/>
          </p:cNvSpPr>
          <p:nvPr>
            <p:ph idx="1"/>
          </p:nvPr>
        </p:nvSpPr>
        <p:spPr>
          <a:xfrm>
            <a:off x="388960" y="1616120"/>
            <a:ext cx="8450240" cy="3108280"/>
          </a:xfrm>
        </p:spPr>
        <p:txBody>
          <a:bodyPr/>
          <a:lstStyle/>
          <a:p>
            <a:pPr marL="0" indent="0">
              <a:buNone/>
            </a:pPr>
            <a:r>
              <a:rPr lang="en-IN" b="1" i="1" dirty="0"/>
              <a:t>The fourth agglomeration economy </a:t>
            </a:r>
            <a:r>
              <a:rPr lang="en-IN" b="1" i="1" dirty="0" smtClean="0"/>
              <a:t>involves </a:t>
            </a:r>
            <a:r>
              <a:rPr lang="en-IN" b="1" i="1" dirty="0"/>
              <a:t>the benefits of </a:t>
            </a:r>
            <a:r>
              <a:rPr lang="en-IN" b="1" i="1" dirty="0" smtClean="0"/>
              <a:t>sharing knowledge </a:t>
            </a:r>
            <a:r>
              <a:rPr lang="en-IN" b="1" i="1" dirty="0"/>
              <a:t>and promoting </a:t>
            </a:r>
            <a:r>
              <a:rPr lang="en-IN" b="1" i="1" dirty="0" smtClean="0"/>
              <a:t>innovation.</a:t>
            </a:r>
            <a:endParaRPr lang="en-US" b="1" i="1" dirty="0" smtClean="0"/>
          </a:p>
          <a:p>
            <a:pPr marL="342900" lvl="1" indent="-342900">
              <a:buFont typeface="Arial"/>
              <a:buChar char="•"/>
            </a:pPr>
            <a:r>
              <a:rPr lang="en-US" sz="2400" dirty="0" smtClean="0"/>
              <a:t>The </a:t>
            </a:r>
            <a:r>
              <a:rPr lang="en-US" sz="2400" dirty="0"/>
              <a:t>sharing of knowledge provides an incentive for firms to cluster </a:t>
            </a:r>
            <a:r>
              <a:rPr lang="en-US" sz="2400" dirty="0" smtClean="0"/>
              <a:t>as innovation </a:t>
            </a:r>
            <a:r>
              <a:rPr lang="en-US" sz="2400" dirty="0"/>
              <a:t>leads to lower costs and higher profit. </a:t>
            </a:r>
            <a:endParaRPr lang="en-US" sz="2400" dirty="0" smtClean="0"/>
          </a:p>
          <a:p>
            <a:pPr marL="342900" lvl="1" indent="-342900">
              <a:buFont typeface="Arial"/>
              <a:buChar char="•"/>
            </a:pPr>
            <a:r>
              <a:rPr lang="en-IN" sz="2400" dirty="0" smtClean="0"/>
              <a:t>Knowledge </a:t>
            </a:r>
            <a:r>
              <a:rPr lang="en-IN" sz="2400" dirty="0"/>
              <a:t>spillovers </a:t>
            </a:r>
            <a:r>
              <a:rPr lang="en-IN" sz="2400" dirty="0" smtClean="0"/>
              <a:t>could occur within an </a:t>
            </a:r>
            <a:r>
              <a:rPr lang="en-IN" sz="2400" dirty="0"/>
              <a:t>industry (localization economies), but the spillovers often cross industry </a:t>
            </a:r>
            <a:r>
              <a:rPr lang="en-IN" sz="2400" dirty="0" smtClean="0"/>
              <a:t>boundaries (</a:t>
            </a:r>
            <a:r>
              <a:rPr lang="en-IN" sz="2400" dirty="0"/>
              <a:t>urbanization economies).</a:t>
            </a:r>
            <a:endParaRPr lang="en-US" sz="2400" dirty="0"/>
          </a:p>
          <a:p>
            <a:pPr marL="0" lvl="1" indent="0">
              <a:buNone/>
            </a:pPr>
            <a:endParaRPr lang="en-US" sz="2400" dirty="0"/>
          </a:p>
        </p:txBody>
      </p:sp>
      <p:sp>
        <p:nvSpPr>
          <p:cNvPr id="8" name="Rounded Rectangle 7"/>
          <p:cNvSpPr/>
          <p:nvPr/>
        </p:nvSpPr>
        <p:spPr>
          <a:xfrm>
            <a:off x="490537" y="4816520"/>
            <a:ext cx="8382000" cy="974680"/>
          </a:xfrm>
          <a:prstGeom prst="roundRect">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r>
              <a:rPr lang="en-IN" sz="2400" i="1" dirty="0">
                <a:solidFill>
                  <a:schemeClr val="tx1"/>
                </a:solidFill>
              </a:rPr>
              <a:t>What are the key ideas of Alfred Marshall’s classic description of knowledge </a:t>
            </a:r>
            <a:r>
              <a:rPr lang="en-IN" sz="2400" i="1" dirty="0" err="1">
                <a:solidFill>
                  <a:schemeClr val="tx1"/>
                </a:solidFill>
              </a:rPr>
              <a:t>spillovers</a:t>
            </a:r>
            <a:r>
              <a:rPr lang="en-IN" sz="2400" i="1" dirty="0">
                <a:solidFill>
                  <a:schemeClr val="tx1"/>
                </a:solidFill>
              </a:rPr>
              <a:t>?</a:t>
            </a:r>
          </a:p>
        </p:txBody>
      </p:sp>
    </p:spTree>
    <p:extLst>
      <p:ext uri="{BB962C8B-B14F-4D97-AF65-F5344CB8AC3E}">
        <p14:creationId xmlns:p14="http://schemas.microsoft.com/office/powerpoint/2010/main" val="187588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Benefits of Urban Size</a:t>
            </a:r>
            <a:endParaRPr lang="en-US" dirty="0"/>
          </a:p>
        </p:txBody>
      </p:sp>
      <p:sp>
        <p:nvSpPr>
          <p:cNvPr id="11" name="Content Placeholder 10"/>
          <p:cNvSpPr>
            <a:spLocks noGrp="1"/>
          </p:cNvSpPr>
          <p:nvPr>
            <p:ph idx="1"/>
          </p:nvPr>
        </p:nvSpPr>
        <p:spPr>
          <a:xfrm>
            <a:off x="378074" y="1616120"/>
            <a:ext cx="8450240" cy="3946480"/>
          </a:xfrm>
        </p:spPr>
        <p:txBody>
          <a:bodyPr/>
          <a:lstStyle/>
          <a:p>
            <a:pPr marL="0" indent="0">
              <a:buNone/>
            </a:pPr>
            <a:r>
              <a:rPr lang="en-IN" b="1" i="1" dirty="0" smtClean="0"/>
              <a:t>In addition to the four </a:t>
            </a:r>
            <a:r>
              <a:rPr lang="en-IN" b="1" i="1" dirty="0"/>
              <a:t>types of agglomeration economies that increase productivity and decrease production </a:t>
            </a:r>
            <a:r>
              <a:rPr lang="en-IN" b="1" i="1" dirty="0" smtClean="0"/>
              <a:t>cost, three </a:t>
            </a:r>
            <a:r>
              <a:rPr lang="en-IN" b="1" i="1" dirty="0"/>
              <a:t>other advantages of city size generate lower wages production cost.</a:t>
            </a:r>
            <a:r>
              <a:rPr lang="en-IN" dirty="0"/>
              <a:t> </a:t>
            </a:r>
            <a:endParaRPr lang="en-IN" dirty="0" smtClean="0"/>
          </a:p>
          <a:p>
            <a:r>
              <a:rPr lang="en-US" dirty="0" smtClean="0"/>
              <a:t>Joint labor </a:t>
            </a:r>
            <a:r>
              <a:rPr lang="en-US" dirty="0"/>
              <a:t>s</a:t>
            </a:r>
            <a:r>
              <a:rPr lang="en-US" dirty="0" smtClean="0"/>
              <a:t>upply</a:t>
            </a:r>
            <a:r>
              <a:rPr lang="en-US" dirty="0"/>
              <a:t>: </a:t>
            </a:r>
            <a:r>
              <a:rPr lang="en-US" dirty="0" smtClean="0"/>
              <a:t>better  </a:t>
            </a:r>
            <a:r>
              <a:rPr lang="en-US" dirty="0"/>
              <a:t>job opportunities for two-earner </a:t>
            </a:r>
            <a:r>
              <a:rPr lang="en-US" dirty="0" smtClean="0"/>
              <a:t>households</a:t>
            </a:r>
          </a:p>
          <a:p>
            <a:r>
              <a:rPr lang="en-US" dirty="0" smtClean="0"/>
              <a:t>Learning</a:t>
            </a:r>
            <a:r>
              <a:rPr lang="en-US" dirty="0"/>
              <a:t>: </a:t>
            </a:r>
            <a:r>
              <a:rPr lang="en-US" dirty="0" smtClean="0"/>
              <a:t>increase in human capital through learning </a:t>
            </a:r>
            <a:r>
              <a:rPr lang="en-US" dirty="0"/>
              <a:t>through </a:t>
            </a:r>
            <a:r>
              <a:rPr lang="en-US" dirty="0" smtClean="0"/>
              <a:t>imitation</a:t>
            </a:r>
          </a:p>
          <a:p>
            <a:r>
              <a:rPr lang="en-US" dirty="0" smtClean="0"/>
              <a:t>Social interactions: better matching of hobbies and </a:t>
            </a:r>
            <a:r>
              <a:rPr lang="en-US" dirty="0"/>
              <a:t>social </a:t>
            </a:r>
            <a:r>
              <a:rPr lang="en-US" dirty="0" smtClean="0"/>
              <a:t>interests</a:t>
            </a:r>
            <a:endParaRPr lang="en-US" dirty="0"/>
          </a:p>
          <a:p>
            <a:pPr lvl="1"/>
            <a:endParaRPr lang="en-US" dirty="0"/>
          </a:p>
        </p:txBody>
      </p:sp>
    </p:spTree>
    <p:extLst>
      <p:ext uri="{BB962C8B-B14F-4D97-AF65-F5344CB8AC3E}">
        <p14:creationId xmlns:p14="http://schemas.microsoft.com/office/powerpoint/2010/main" val="1012291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Equilibrium Size of </a:t>
            </a:r>
            <a:r>
              <a:rPr lang="en-US" dirty="0" smtClean="0"/>
              <a:t>a Cluster</a:t>
            </a:r>
            <a:endParaRPr lang="en-US" dirty="0"/>
          </a:p>
        </p:txBody>
      </p:sp>
      <p:sp>
        <p:nvSpPr>
          <p:cNvPr id="11" name="Content Placeholder 10"/>
          <p:cNvSpPr>
            <a:spLocks noGrp="1"/>
          </p:cNvSpPr>
          <p:nvPr>
            <p:ph idx="1"/>
          </p:nvPr>
        </p:nvSpPr>
        <p:spPr>
          <a:xfrm>
            <a:off x="360705" y="1621972"/>
            <a:ext cx="8511153" cy="2057400"/>
          </a:xfrm>
        </p:spPr>
        <p:txBody>
          <a:bodyPr/>
          <a:lstStyle/>
          <a:p>
            <a:r>
              <a:rPr lang="en-US" dirty="0" smtClean="0"/>
              <a:t>Agglomeration </a:t>
            </a:r>
            <a:r>
              <a:rPr lang="en-US" dirty="0"/>
              <a:t>economies generate external benefits that provide an incentive for firms to cluster. </a:t>
            </a:r>
            <a:endParaRPr lang="en-US" dirty="0" smtClean="0"/>
          </a:p>
          <a:p>
            <a:r>
              <a:rPr lang="en-US" dirty="0" smtClean="0"/>
              <a:t>The </a:t>
            </a:r>
            <a:r>
              <a:rPr lang="en-US" dirty="0"/>
              <a:t>clustering of firms increases total employment, generating agglomeration diseconomies that at least partly offset agglomeration economies. </a:t>
            </a:r>
            <a:endParaRPr lang="en-US" dirty="0" smtClean="0"/>
          </a:p>
          <a:p>
            <a:pPr marL="0" indent="0">
              <a:buNone/>
            </a:pPr>
            <a:endParaRPr lang="en-US" sz="2000" b="1" i="1" dirty="0"/>
          </a:p>
        </p:txBody>
      </p:sp>
      <p:sp>
        <p:nvSpPr>
          <p:cNvPr id="8" name="Rounded Rectangle 7"/>
          <p:cNvSpPr/>
          <p:nvPr/>
        </p:nvSpPr>
        <p:spPr>
          <a:xfrm>
            <a:off x="489858" y="3975804"/>
            <a:ext cx="8349342" cy="1815396"/>
          </a:xfrm>
          <a:prstGeom prst="roundRect">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lvl="1" indent="-342900">
              <a:buFont typeface="Arial" panose="020B0604020202020204" pitchFamily="34" charset="0"/>
              <a:buChar char="•"/>
            </a:pPr>
            <a:r>
              <a:rPr lang="en-IN" sz="2400" i="1" dirty="0">
                <a:solidFill>
                  <a:schemeClr val="tx1"/>
                </a:solidFill>
              </a:rPr>
              <a:t>What would happen if there were an increase in the number of workers in a cluster?</a:t>
            </a:r>
          </a:p>
          <a:p>
            <a:pPr marL="342900" lvl="1" indent="-342900">
              <a:buFont typeface="Arial" panose="020B0604020202020204" pitchFamily="34" charset="0"/>
              <a:buChar char="•"/>
            </a:pPr>
            <a:r>
              <a:rPr lang="en-IN" sz="2400" i="1" dirty="0">
                <a:solidFill>
                  <a:schemeClr val="tx1"/>
                </a:solidFill>
              </a:rPr>
              <a:t>What would be the effects of an increase in population density?</a:t>
            </a:r>
          </a:p>
        </p:txBody>
      </p:sp>
    </p:spTree>
    <p:extLst>
      <p:ext uri="{BB962C8B-B14F-4D97-AF65-F5344CB8AC3E}">
        <p14:creationId xmlns:p14="http://schemas.microsoft.com/office/powerpoint/2010/main" val="58022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143000"/>
          </a:xfrm>
        </p:spPr>
        <p:txBody>
          <a:bodyPr/>
          <a:lstStyle/>
          <a:p>
            <a:r>
              <a:rPr lang="en-US" dirty="0" smtClean="0"/>
              <a:t>Equilibrium </a:t>
            </a:r>
            <a:r>
              <a:rPr lang="en-US" dirty="0"/>
              <a:t>vs. Efficient Cluster Size</a:t>
            </a:r>
            <a:r>
              <a:rPr lang="en-US" dirty="0" smtClean="0"/>
              <a:t/>
            </a:r>
            <a:br>
              <a:rPr lang="en-US" dirty="0" smtClean="0"/>
            </a:br>
            <a:r>
              <a:rPr lang="en-US" dirty="0" smtClean="0"/>
              <a:t>Profit and Cluster Size</a:t>
            </a:r>
            <a:endParaRPr lang="en-US" dirty="0"/>
          </a:p>
        </p:txBody>
      </p:sp>
      <p:sp>
        <p:nvSpPr>
          <p:cNvPr id="5" name="TextBox 4"/>
          <p:cNvSpPr txBox="1"/>
          <p:nvPr/>
        </p:nvSpPr>
        <p:spPr>
          <a:xfrm>
            <a:off x="2748888" y="5720688"/>
            <a:ext cx="3657600" cy="400110"/>
          </a:xfrm>
          <a:prstGeom prst="rect">
            <a:avLst/>
          </a:prstGeom>
          <a:noFill/>
        </p:spPr>
        <p:txBody>
          <a:bodyPr wrap="square" rtlCol="0">
            <a:spAutoFit/>
          </a:bodyPr>
          <a:lstStyle/>
          <a:p>
            <a:pPr algn="ctr"/>
            <a:r>
              <a:rPr lang="en-US" sz="2000" dirty="0" smtClean="0"/>
              <a:t>Equilibrium</a:t>
            </a:r>
            <a:endParaRPr lang="en-US" sz="2000" dirty="0"/>
          </a:p>
        </p:txBody>
      </p:sp>
      <p:pic>
        <p:nvPicPr>
          <p:cNvPr id="9" name="Content Placeholder 8" descr="Profit and cluster size&#10;On a line graph, horizontal axis lists 1, 2, and z asterisk. The distance between 2 and z asterisk is larger than the distance between 1 and 2. Vertical axis shows dollar, listing pi subscript 1 and pi subscript 2. The equation of the line for profit of an isolated firm is y equals pi subscript 1. The curve for profit per firm rises from A (1, pi subscript 1) through b (2, pi subscript 2), reaches a peak, and then falls through c (z asterisk, pi subscript 1).&#10;"/>
          <p:cNvPicPr>
            <a:picLocks noGrp="1" noChangeAspect="1"/>
          </p:cNvPicPr>
          <p:nvPr>
            <p:ph idx="1"/>
          </p:nvPr>
        </p:nvPicPr>
        <p:blipFill>
          <a:blip r:embed="rId3"/>
          <a:stretch>
            <a:fillRect/>
          </a:stretch>
        </p:blipFill>
        <p:spPr>
          <a:xfrm>
            <a:off x="2748888" y="2038994"/>
            <a:ext cx="4566312" cy="4340375"/>
          </a:xfrm>
          <a:prstGeom prst="rect">
            <a:avLst/>
          </a:prstGeom>
        </p:spPr>
      </p:pic>
    </p:spTree>
    <p:extLst>
      <p:ext uri="{BB962C8B-B14F-4D97-AF65-F5344CB8AC3E}">
        <p14:creationId xmlns:p14="http://schemas.microsoft.com/office/powerpoint/2010/main" val="204512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09600"/>
          </a:xfrm>
        </p:spPr>
        <p:txBody>
          <a:bodyPr/>
          <a:lstStyle/>
          <a:p>
            <a:r>
              <a:rPr lang="en-US" dirty="0" smtClean="0"/>
              <a:t>Equilibrium </a:t>
            </a:r>
            <a:r>
              <a:rPr lang="en-US" dirty="0"/>
              <a:t>vs. Efficient Cluster Size </a:t>
            </a:r>
          </a:p>
        </p:txBody>
      </p:sp>
      <p:pic>
        <p:nvPicPr>
          <p:cNvPr id="6" name="Content Placeholder 5" descr="Equilibrium vs. efficient cluster size&#10;On a line graph, horizontal axis lists 1, z superscript E, and z asterisk. Vertical axis shows dollar, listing pi subscript 1 and pi superscript E. The equation of the line for profit of an isolated firm is y equals pi subscript 1. The curve for profit per firm rises from A (1, pi subscript 1) to e (z superscript E, pi superscript E), and falls through c (z asterisk, pi subscript 1).&#10;"/>
          <p:cNvPicPr>
            <a:picLocks noGrp="1" noChangeAspect="1"/>
          </p:cNvPicPr>
          <p:nvPr>
            <p:ph idx="1"/>
          </p:nvPr>
        </p:nvPicPr>
        <p:blipFill>
          <a:blip r:embed="rId3"/>
          <a:stretch>
            <a:fillRect/>
          </a:stretch>
        </p:blipFill>
        <p:spPr>
          <a:xfrm>
            <a:off x="1371600" y="1004600"/>
            <a:ext cx="5810800" cy="5543900"/>
          </a:xfrm>
          <a:prstGeom prst="rect">
            <a:avLst/>
          </a:prstGeom>
        </p:spPr>
      </p:pic>
    </p:spTree>
    <p:extLst>
      <p:ext uri="{BB962C8B-B14F-4D97-AF65-F5344CB8AC3E}">
        <p14:creationId xmlns:p14="http://schemas.microsoft.com/office/powerpoint/2010/main" val="336567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lvl="0"/>
            <a:r>
              <a:rPr lang="en-US" dirty="0"/>
              <a:t>Evidence for Agglomeration Economies</a:t>
            </a:r>
          </a:p>
        </p:txBody>
      </p:sp>
      <p:sp>
        <p:nvSpPr>
          <p:cNvPr id="2" name="Content Placeholder 1"/>
          <p:cNvSpPr>
            <a:spLocks noGrp="1"/>
          </p:cNvSpPr>
          <p:nvPr>
            <p:ph idx="1"/>
          </p:nvPr>
        </p:nvSpPr>
        <p:spPr>
          <a:xfrm>
            <a:off x="370112" y="1632858"/>
            <a:ext cx="8621488" cy="1491342"/>
          </a:xfrm>
        </p:spPr>
        <p:txBody>
          <a:bodyPr/>
          <a:lstStyle/>
          <a:p>
            <a:pPr marL="0" indent="0">
              <a:buNone/>
            </a:pPr>
            <a:r>
              <a:rPr lang="en-IN" b="1" i="1" dirty="0"/>
              <a:t>Research in the last few decades </a:t>
            </a:r>
            <a:r>
              <a:rPr lang="en-IN" b="1" i="1" dirty="0" smtClean="0"/>
              <a:t>provides evidence </a:t>
            </a:r>
            <a:r>
              <a:rPr lang="en-IN" b="1" i="1" dirty="0"/>
              <a:t>that the clustering of firms in cities increases worker productivity, promotes the development of new production facilities, and increases employment</a:t>
            </a:r>
            <a:r>
              <a:rPr lang="en-IN" dirty="0" smtClean="0"/>
              <a:t>. </a:t>
            </a:r>
          </a:p>
          <a:p>
            <a:pPr marL="0" indent="0">
              <a:buNone/>
            </a:pPr>
            <a:endParaRPr lang="en-US" dirty="0"/>
          </a:p>
        </p:txBody>
      </p:sp>
      <p:sp>
        <p:nvSpPr>
          <p:cNvPr id="7" name="Rounded Rectangle 6"/>
          <p:cNvSpPr/>
          <p:nvPr/>
        </p:nvSpPr>
        <p:spPr>
          <a:xfrm>
            <a:off x="489858" y="3505200"/>
            <a:ext cx="8349342" cy="2286000"/>
          </a:xfrm>
          <a:prstGeom prst="roundRect">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lvl="1" indent="-342900">
              <a:buFont typeface="Arial" panose="020B0604020202020204" pitchFamily="34" charset="0"/>
              <a:buChar char="•"/>
            </a:pPr>
            <a:r>
              <a:rPr lang="en-IN" sz="2400" i="1" dirty="0">
                <a:solidFill>
                  <a:schemeClr val="tx1"/>
                </a:solidFill>
              </a:rPr>
              <a:t>How does clustering of firms in cities affect the productivity of workers?</a:t>
            </a:r>
          </a:p>
          <a:p>
            <a:pPr marL="342900" lvl="1" indent="-342900">
              <a:buFont typeface="Arial" panose="020B0604020202020204" pitchFamily="34" charset="0"/>
              <a:buChar char="•"/>
            </a:pPr>
            <a:r>
              <a:rPr lang="en-IN" sz="2400" i="1" dirty="0">
                <a:solidFill>
                  <a:schemeClr val="tx1"/>
                </a:solidFill>
              </a:rPr>
              <a:t>How does clustering of firms in cities promote the development of new production facilities?</a:t>
            </a:r>
          </a:p>
          <a:p>
            <a:pPr marL="342900" lvl="1" indent="-342900">
              <a:buFont typeface="Arial" panose="020B0604020202020204" pitchFamily="34" charset="0"/>
              <a:buChar char="•"/>
            </a:pPr>
            <a:r>
              <a:rPr lang="en-IN" sz="2400" i="1" dirty="0">
                <a:solidFill>
                  <a:schemeClr val="tx1"/>
                </a:solidFill>
              </a:rPr>
              <a:t>How does clustering of firms in cities increase employment?</a:t>
            </a:r>
          </a:p>
        </p:txBody>
      </p:sp>
    </p:spTree>
    <p:extLst>
      <p:ext uri="{BB962C8B-B14F-4D97-AF65-F5344CB8AC3E}">
        <p14:creationId xmlns:p14="http://schemas.microsoft.com/office/powerpoint/2010/main" val="211737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Economic Impacts of Million-Dollar Plants</a:t>
            </a:r>
          </a:p>
        </p:txBody>
      </p:sp>
      <p:sp>
        <p:nvSpPr>
          <p:cNvPr id="11" name="Content Placeholder 10"/>
          <p:cNvSpPr>
            <a:spLocks noGrp="1"/>
          </p:cNvSpPr>
          <p:nvPr>
            <p:ph idx="1"/>
          </p:nvPr>
        </p:nvSpPr>
        <p:spPr>
          <a:xfrm>
            <a:off x="381000" y="1600200"/>
            <a:ext cx="8396207" cy="1143000"/>
          </a:xfrm>
        </p:spPr>
        <p:txBody>
          <a:bodyPr/>
          <a:lstStyle/>
          <a:p>
            <a:pPr marL="0" lvl="1" indent="0">
              <a:buNone/>
            </a:pPr>
            <a:r>
              <a:rPr lang="en-IN" sz="2400" b="1" i="1" dirty="0"/>
              <a:t>A </a:t>
            </a:r>
            <a:r>
              <a:rPr lang="en-IN" sz="2400" b="1" i="1" dirty="0" smtClean="0"/>
              <a:t>study by Greenstone</a:t>
            </a:r>
            <a:r>
              <a:rPr lang="en-IN" sz="2400" b="1" i="1" dirty="0"/>
              <a:t>, Hornbeck, &amp; </a:t>
            </a:r>
            <a:r>
              <a:rPr lang="en-IN" sz="2400" b="1" i="1" dirty="0" smtClean="0"/>
              <a:t>Moretti (2010</a:t>
            </a:r>
            <a:r>
              <a:rPr lang="en-IN" sz="2400" b="1" i="1" dirty="0"/>
              <a:t>) </a:t>
            </a:r>
            <a:r>
              <a:rPr lang="en-IN" sz="2400" b="1" i="1" dirty="0" smtClean="0"/>
              <a:t>explored </a:t>
            </a:r>
            <a:r>
              <a:rPr lang="en-IN" sz="2400" b="1" i="1" dirty="0"/>
              <a:t>the effects of </a:t>
            </a:r>
            <a:r>
              <a:rPr lang="en-IN" sz="2400" b="1" i="1" dirty="0" smtClean="0"/>
              <a:t>a large </a:t>
            </a:r>
            <a:r>
              <a:rPr lang="en-IN" sz="2400" b="1" i="1" dirty="0"/>
              <a:t>manufacturing plant on a metropolitan economy. </a:t>
            </a:r>
            <a:endParaRPr lang="en-US" sz="2400" b="1" i="1" dirty="0"/>
          </a:p>
        </p:txBody>
      </p:sp>
      <p:sp>
        <p:nvSpPr>
          <p:cNvPr id="8" name="Rounded Rectangle 7"/>
          <p:cNvSpPr/>
          <p:nvPr/>
        </p:nvSpPr>
        <p:spPr>
          <a:xfrm>
            <a:off x="489858" y="2971800"/>
            <a:ext cx="8349342" cy="1981200"/>
          </a:xfrm>
          <a:prstGeom prst="roundRect">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lvl="1" indent="-342900">
              <a:buFont typeface="Arial" panose="020B0604020202020204" pitchFamily="34" charset="0"/>
              <a:buChar char="•"/>
            </a:pPr>
            <a:r>
              <a:rPr lang="en-IN" sz="2400" i="1" dirty="0">
                <a:solidFill>
                  <a:schemeClr val="tx1"/>
                </a:solidFill>
              </a:rPr>
              <a:t>What elements does the study focus on?</a:t>
            </a:r>
          </a:p>
          <a:p>
            <a:pPr marL="342900" lvl="1" indent="-342900">
              <a:buFont typeface="Arial" panose="020B0604020202020204" pitchFamily="34" charset="0"/>
              <a:buChar char="•"/>
            </a:pPr>
            <a:r>
              <a:rPr lang="en-IN" sz="2400" i="1" dirty="0">
                <a:solidFill>
                  <a:schemeClr val="tx1"/>
                </a:solidFill>
              </a:rPr>
              <a:t>How is worker productivity affected in existing manufacturing plants in the context of agglomeration economies?</a:t>
            </a:r>
          </a:p>
          <a:p>
            <a:pPr marL="342900" lvl="1" indent="-342900">
              <a:buFont typeface="Arial" panose="020B0604020202020204" pitchFamily="34" charset="0"/>
              <a:buChar char="•"/>
            </a:pPr>
            <a:r>
              <a:rPr lang="en-IN" sz="2400" i="1" dirty="0">
                <a:solidFill>
                  <a:schemeClr val="tx1"/>
                </a:solidFill>
              </a:rPr>
              <a:t>How does the location of a million-dollar plant affect wages?</a:t>
            </a:r>
          </a:p>
        </p:txBody>
      </p:sp>
    </p:spTree>
    <p:extLst>
      <p:ext uri="{BB962C8B-B14F-4D97-AF65-F5344CB8AC3E}">
        <p14:creationId xmlns:p14="http://schemas.microsoft.com/office/powerpoint/2010/main" val="388433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lvl="0"/>
            <a:r>
              <a:rPr lang="en-US" dirty="0" smtClean="0"/>
              <a:t>Knowledge Spillovers</a:t>
            </a:r>
            <a:endParaRPr lang="en-US" dirty="0"/>
          </a:p>
        </p:txBody>
      </p:sp>
      <p:sp>
        <p:nvSpPr>
          <p:cNvPr id="11" name="Content Placeholder 10"/>
          <p:cNvSpPr>
            <a:spLocks noGrp="1"/>
          </p:cNvSpPr>
          <p:nvPr>
            <p:ph idx="1"/>
          </p:nvPr>
        </p:nvSpPr>
        <p:spPr>
          <a:xfrm>
            <a:off x="381000" y="1600200"/>
            <a:ext cx="8396208" cy="3505200"/>
          </a:xfrm>
        </p:spPr>
        <p:txBody>
          <a:bodyPr/>
          <a:lstStyle/>
          <a:p>
            <a:r>
              <a:rPr lang="en-US" dirty="0" smtClean="0"/>
              <a:t>As per research summarized by Carlton and Kerr (2015), </a:t>
            </a:r>
            <a:r>
              <a:rPr lang="en-IN" dirty="0" smtClean="0"/>
              <a:t>knowledge </a:t>
            </a:r>
            <a:r>
              <a:rPr lang="en-IN" dirty="0"/>
              <a:t>spillovers cause firms to </a:t>
            </a:r>
            <a:r>
              <a:rPr lang="en-IN" dirty="0" smtClean="0"/>
              <a:t>cluster and </a:t>
            </a:r>
            <a:r>
              <a:rPr lang="en-US" dirty="0" smtClean="0"/>
              <a:t>increase the number of firms (firm births) and total employment.</a:t>
            </a:r>
          </a:p>
          <a:p>
            <a:r>
              <a:rPr lang="en-US" dirty="0" smtClean="0"/>
              <a:t>The studies drew the following additional conclusions:</a:t>
            </a:r>
            <a:endParaRPr lang="en-US" dirty="0"/>
          </a:p>
          <a:p>
            <a:pPr lvl="1"/>
            <a:r>
              <a:rPr lang="en-US" dirty="0" smtClean="0"/>
              <a:t>The largest knowledge </a:t>
            </a:r>
            <a:r>
              <a:rPr lang="en-US" dirty="0"/>
              <a:t>spillovers </a:t>
            </a:r>
            <a:r>
              <a:rPr lang="en-US" dirty="0" smtClean="0"/>
              <a:t>occur in the most </a:t>
            </a:r>
            <a:r>
              <a:rPr lang="en-US" dirty="0"/>
              <a:t>innovative </a:t>
            </a:r>
            <a:r>
              <a:rPr lang="en-US" dirty="0" smtClean="0"/>
              <a:t>industries.</a:t>
            </a:r>
          </a:p>
          <a:p>
            <a:pPr lvl="1"/>
            <a:r>
              <a:rPr lang="en-US" dirty="0" smtClean="0"/>
              <a:t>Knowledge </a:t>
            </a:r>
            <a:r>
              <a:rPr lang="en-US" dirty="0"/>
              <a:t>spillovers are </a:t>
            </a:r>
            <a:r>
              <a:rPr lang="en-US" dirty="0" smtClean="0"/>
              <a:t>highly localized.</a:t>
            </a:r>
            <a:endParaRPr lang="en-US" dirty="0"/>
          </a:p>
          <a:p>
            <a:pPr lvl="1"/>
            <a:r>
              <a:rPr lang="en-US" dirty="0" smtClean="0"/>
              <a:t>Knowledge </a:t>
            </a:r>
            <a:r>
              <a:rPr lang="en-US" dirty="0"/>
              <a:t>spillovers are </a:t>
            </a:r>
            <a:r>
              <a:rPr lang="en-US" dirty="0" smtClean="0"/>
              <a:t>more </a:t>
            </a:r>
            <a:r>
              <a:rPr lang="en-US" dirty="0"/>
              <a:t>prevalent in industries with small, competitive </a:t>
            </a:r>
            <a:r>
              <a:rPr lang="en-US" dirty="0" smtClean="0"/>
              <a:t>firms.</a:t>
            </a:r>
          </a:p>
          <a:p>
            <a:pPr marL="457200" lvl="1" indent="0">
              <a:buNone/>
            </a:pPr>
            <a:endParaRPr lang="en-US" dirty="0"/>
          </a:p>
        </p:txBody>
      </p:sp>
    </p:spTree>
    <p:extLst>
      <p:ext uri="{BB962C8B-B14F-4D97-AF65-F5344CB8AC3E}">
        <p14:creationId xmlns:p14="http://schemas.microsoft.com/office/powerpoint/2010/main" val="1263323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81000"/>
            <a:ext cx="9144000" cy="609600"/>
          </a:xfrm>
        </p:spPr>
        <p:txBody>
          <a:bodyPr/>
          <a:lstStyle/>
          <a:p>
            <a:r>
              <a:rPr lang="en-US" dirty="0" smtClean="0"/>
              <a:t>Agglomeration Economies: Introduction</a:t>
            </a:r>
            <a:endParaRPr lang="en-US" dirty="0"/>
          </a:p>
        </p:txBody>
      </p:sp>
      <p:sp>
        <p:nvSpPr>
          <p:cNvPr id="6" name="Content Placeholder 5"/>
          <p:cNvSpPr>
            <a:spLocks noGrp="1"/>
          </p:cNvSpPr>
          <p:nvPr>
            <p:ph idx="1"/>
          </p:nvPr>
        </p:nvSpPr>
        <p:spPr>
          <a:xfrm>
            <a:off x="381000" y="1624265"/>
            <a:ext cx="8382000" cy="2490535"/>
          </a:xfrm>
        </p:spPr>
        <p:txBody>
          <a:bodyPr/>
          <a:lstStyle/>
          <a:p>
            <a:pPr marL="342900" lvl="2" indent="-342900">
              <a:buFont typeface="Arial" panose="020B0604020202020204" pitchFamily="34" charset="0"/>
              <a:buChar char="•"/>
            </a:pPr>
            <a:r>
              <a:rPr lang="en-US" sz="2600" dirty="0"/>
              <a:t>Firms cluster </a:t>
            </a:r>
            <a:r>
              <a:rPr lang="en-US" sz="2600" dirty="0" smtClean="0"/>
              <a:t>in cities to </a:t>
            </a:r>
            <a:r>
              <a:rPr lang="en-US" sz="2600" dirty="0"/>
              <a:t>exploit external economies of scale in </a:t>
            </a:r>
            <a:r>
              <a:rPr lang="en-US" sz="2600" dirty="0" smtClean="0"/>
              <a:t>production.</a:t>
            </a:r>
            <a:endParaRPr lang="en-US" sz="2600" dirty="0"/>
          </a:p>
          <a:p>
            <a:pPr marL="342900" lvl="2" indent="-342900"/>
            <a:r>
              <a:rPr lang="en-US" sz="2600" dirty="0"/>
              <a:t>The two types of </a:t>
            </a:r>
            <a:r>
              <a:rPr lang="en-US" sz="2600" dirty="0" smtClean="0"/>
              <a:t>agglomeration economies are:</a:t>
            </a:r>
            <a:endParaRPr lang="en-US" sz="2600" dirty="0"/>
          </a:p>
          <a:p>
            <a:pPr marL="914400" lvl="1" indent="-457200">
              <a:buFont typeface="+mj-lt"/>
              <a:buAutoNum type="arabicPeriod"/>
            </a:pPr>
            <a:r>
              <a:rPr lang="en-US" dirty="0" smtClean="0"/>
              <a:t>Localization economies</a:t>
            </a:r>
          </a:p>
          <a:p>
            <a:pPr marL="914400" lvl="1" indent="-457200">
              <a:buFont typeface="+mj-lt"/>
              <a:buAutoNum type="arabicPeriod"/>
            </a:pPr>
            <a:r>
              <a:rPr lang="en-US" dirty="0" smtClean="0"/>
              <a:t>Urbanization economies</a:t>
            </a:r>
            <a:endParaRPr lang="en-US" dirty="0"/>
          </a:p>
        </p:txBody>
      </p:sp>
    </p:spTree>
    <p:extLst>
      <p:ext uri="{BB962C8B-B14F-4D97-AF65-F5344CB8AC3E}">
        <p14:creationId xmlns:p14="http://schemas.microsoft.com/office/powerpoint/2010/main" val="198036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lvl="0"/>
            <a:r>
              <a:rPr lang="en-US" dirty="0" smtClean="0"/>
              <a:t>Single Industry Clusters</a:t>
            </a:r>
            <a:endParaRPr lang="en-US" dirty="0"/>
          </a:p>
        </p:txBody>
      </p:sp>
      <p:sp>
        <p:nvSpPr>
          <p:cNvPr id="11" name="Content Placeholder 10"/>
          <p:cNvSpPr>
            <a:spLocks noGrp="1"/>
          </p:cNvSpPr>
          <p:nvPr>
            <p:ph idx="1"/>
          </p:nvPr>
        </p:nvSpPr>
        <p:spPr>
          <a:xfrm>
            <a:off x="381000" y="1621972"/>
            <a:ext cx="8396208" cy="3886200"/>
          </a:xfrm>
        </p:spPr>
        <p:txBody>
          <a:bodyPr/>
          <a:lstStyle/>
          <a:p>
            <a:r>
              <a:rPr lang="en-US" dirty="0" smtClean="0"/>
              <a:t>When </a:t>
            </a:r>
            <a:r>
              <a:rPr lang="en-US" dirty="0"/>
              <a:t>external economies in production are confined to firms in a specific industry, these “localization economies” can generate large clusters of firms producing the same product. </a:t>
            </a:r>
            <a:endParaRPr lang="en-US" dirty="0" smtClean="0"/>
          </a:p>
          <a:p>
            <a:r>
              <a:rPr lang="en-US" dirty="0" smtClean="0"/>
              <a:t>In </a:t>
            </a:r>
            <a:r>
              <a:rPr lang="en-US" dirty="0"/>
              <a:t>the United States, the most famous industry clusters </a:t>
            </a:r>
            <a:r>
              <a:rPr lang="en-US" dirty="0" smtClean="0"/>
              <a:t>are:</a:t>
            </a:r>
          </a:p>
          <a:p>
            <a:pPr lvl="1"/>
            <a:r>
              <a:rPr lang="en-US" dirty="0" smtClean="0"/>
              <a:t>carpets </a:t>
            </a:r>
            <a:r>
              <a:rPr lang="en-US" dirty="0"/>
              <a:t>in Dalton, Georgia (41 percent of national employment in carpets</a:t>
            </a:r>
            <a:r>
              <a:rPr lang="en-US" dirty="0" smtClean="0"/>
              <a:t>)</a:t>
            </a:r>
          </a:p>
          <a:p>
            <a:pPr lvl="1"/>
            <a:r>
              <a:rPr lang="en-US" dirty="0" smtClean="0"/>
              <a:t>costume </a:t>
            </a:r>
            <a:r>
              <a:rPr lang="en-US" dirty="0"/>
              <a:t>jewelry in Providence, Rhode Island (55 percent</a:t>
            </a:r>
            <a:r>
              <a:rPr lang="en-US" dirty="0" smtClean="0"/>
              <a:t>)</a:t>
            </a:r>
          </a:p>
          <a:p>
            <a:pPr lvl="1"/>
            <a:r>
              <a:rPr lang="en-US" dirty="0" smtClean="0"/>
              <a:t>elevators </a:t>
            </a:r>
            <a:r>
              <a:rPr lang="en-US" dirty="0"/>
              <a:t>in Indianapolis, Indiana (20 </a:t>
            </a:r>
            <a:r>
              <a:rPr lang="en-US" dirty="0" smtClean="0"/>
              <a:t>percent) </a:t>
            </a:r>
          </a:p>
          <a:p>
            <a:pPr lvl="1"/>
            <a:r>
              <a:rPr lang="en-US" dirty="0" smtClean="0"/>
              <a:t>video </a:t>
            </a:r>
            <a:r>
              <a:rPr lang="en-US" dirty="0"/>
              <a:t>production in Los Angeles, California (44 percent</a:t>
            </a:r>
            <a:r>
              <a:rPr lang="en-US" dirty="0" smtClean="0"/>
              <a:t>)</a:t>
            </a:r>
            <a:endParaRPr lang="en-US" dirty="0"/>
          </a:p>
        </p:txBody>
      </p:sp>
    </p:spTree>
    <p:extLst>
      <p:ext uri="{BB962C8B-B14F-4D97-AF65-F5344CB8AC3E}">
        <p14:creationId xmlns:p14="http://schemas.microsoft.com/office/powerpoint/2010/main" val="284371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0" dirty="0" smtClean="0"/>
              <a:t>Industry Clusters (1 of 3)</a:t>
            </a:r>
            <a:endParaRPr lang="en-US" sz="3600" b="0" dirty="0"/>
          </a:p>
        </p:txBody>
      </p:sp>
      <p:graphicFrame>
        <p:nvGraphicFramePr>
          <p:cNvPr id="7" name="Table 6" descr="The table lists some of the features of eight industry clusters. Each row signifies a prominent cluster: software publishers, motions pictures &amp; video, sound recording, insurance claims, investment banking &amp; securities, ship building &amp; repairing, ophthalmic goods, and aerospace products. The three columns indicate the various features of the clusters such as metropolitan area, 2015 employment, and location quotient. &#10;&#10;For each cluster, the table shows the most prominent clusters as measured by industry employment, and the location quotient for the industry in the city. The location quotient is computed as the share of the city’s total employment in the industry divided by the share of national employment in the industry. A large location quotient indicates a relatively large concentration of the industry in the city."/>
          <p:cNvGraphicFramePr>
            <a:graphicFrameLocks noGrp="1"/>
          </p:cNvGraphicFramePr>
          <p:nvPr>
            <p:extLst>
              <p:ext uri="{D42A27DB-BD31-4B8C-83A1-F6EECF244321}">
                <p14:modId xmlns:p14="http://schemas.microsoft.com/office/powerpoint/2010/main" val="2378328442"/>
              </p:ext>
            </p:extLst>
          </p:nvPr>
        </p:nvGraphicFramePr>
        <p:xfrm>
          <a:off x="65316" y="1735890"/>
          <a:ext cx="8991597" cy="4216422"/>
        </p:xfrm>
        <a:graphic>
          <a:graphicData uri="http://schemas.openxmlformats.org/drawingml/2006/table">
            <a:tbl>
              <a:tblPr firstRow="1">
                <a:tableStyleId>{9D7B26C5-4107-4FEC-AEDC-1716B250A1EF}</a:tableStyleId>
              </a:tblPr>
              <a:tblGrid>
                <a:gridCol w="1219199"/>
                <a:gridCol w="1374531"/>
                <a:gridCol w="1150954"/>
                <a:gridCol w="914400"/>
                <a:gridCol w="1066800"/>
                <a:gridCol w="1219200"/>
                <a:gridCol w="1143000"/>
                <a:gridCol w="903513"/>
              </a:tblGrid>
              <a:tr h="547392">
                <a:tc>
                  <a:txBody>
                    <a:bodyPr/>
                    <a:lstStyle/>
                    <a:p>
                      <a:pPr marL="0" marR="0" algn="ctr">
                        <a:lnSpc>
                          <a:spcPct val="100000"/>
                        </a:lnSpc>
                        <a:spcBef>
                          <a:spcPts val="600"/>
                        </a:spcBef>
                        <a:spcAft>
                          <a:spcPts val="600"/>
                        </a:spcAft>
                      </a:pPr>
                      <a:r>
                        <a:rPr lang="en-US" sz="1500" dirty="0">
                          <a:solidFill>
                            <a:schemeClr val="tx1"/>
                          </a:solidFill>
                          <a:effectLst/>
                        </a:rPr>
                        <a:t>Industry</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solidFill>
                      <a:srgbClr val="85BAE6"/>
                    </a:solidFill>
                  </a:tcPr>
                </a:tc>
                <a:tc>
                  <a:txBody>
                    <a:bodyPr/>
                    <a:lstStyle/>
                    <a:p>
                      <a:pPr marL="0" marR="0" algn="ctr">
                        <a:lnSpc>
                          <a:spcPct val="100000"/>
                        </a:lnSpc>
                        <a:spcBef>
                          <a:spcPts val="600"/>
                        </a:spcBef>
                        <a:spcAft>
                          <a:spcPts val="600"/>
                        </a:spcAft>
                      </a:pPr>
                      <a:r>
                        <a:rPr lang="en-US" sz="1500" dirty="0">
                          <a:solidFill>
                            <a:schemeClr val="tx1"/>
                          </a:solidFill>
                          <a:effectLst/>
                        </a:rPr>
                        <a:t>Metropolitan Area</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solidFill>
                      <a:srgbClr val="85BAE6"/>
                    </a:solidFill>
                  </a:tcPr>
                </a:tc>
                <a:tc>
                  <a:txBody>
                    <a:bodyPr/>
                    <a:lstStyle/>
                    <a:p>
                      <a:pPr marL="0" marR="0" algn="ctr">
                        <a:lnSpc>
                          <a:spcPct val="100000"/>
                        </a:lnSpc>
                        <a:spcBef>
                          <a:spcPts val="600"/>
                        </a:spcBef>
                        <a:spcAft>
                          <a:spcPts val="600"/>
                        </a:spcAft>
                      </a:pPr>
                      <a:r>
                        <a:rPr lang="en-US" sz="1500" dirty="0">
                          <a:solidFill>
                            <a:schemeClr val="tx1"/>
                          </a:solidFill>
                          <a:effectLst/>
                        </a:rPr>
                        <a:t>2015 Employment</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solidFill>
                      <a:srgbClr val="85BAE6"/>
                    </a:solidFill>
                  </a:tcPr>
                </a:tc>
                <a:tc>
                  <a:txBody>
                    <a:bodyPr/>
                    <a:lstStyle/>
                    <a:p>
                      <a:pPr marL="0" marR="0" algn="ctr">
                        <a:lnSpc>
                          <a:spcPct val="100000"/>
                        </a:lnSpc>
                        <a:spcBef>
                          <a:spcPts val="600"/>
                        </a:spcBef>
                        <a:spcAft>
                          <a:spcPts val="600"/>
                        </a:spcAft>
                      </a:pPr>
                      <a:r>
                        <a:rPr lang="en-US" sz="1500" dirty="0">
                          <a:solidFill>
                            <a:schemeClr val="tx1"/>
                          </a:solidFill>
                          <a:effectLst/>
                        </a:rPr>
                        <a:t>Location Quotient</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solidFill>
                      <a:srgbClr val="85BAE6"/>
                    </a:solidFill>
                  </a:tcPr>
                </a:tc>
                <a:tc>
                  <a:txBody>
                    <a:bodyPr/>
                    <a:lstStyle/>
                    <a:p>
                      <a:pPr marL="0" marR="0" algn="ctr">
                        <a:lnSpc>
                          <a:spcPct val="100000"/>
                        </a:lnSpc>
                        <a:spcBef>
                          <a:spcPts val="600"/>
                        </a:spcBef>
                        <a:spcAft>
                          <a:spcPts val="600"/>
                        </a:spcAft>
                      </a:pPr>
                      <a:r>
                        <a:rPr lang="en-US" sz="1500" dirty="0">
                          <a:solidFill>
                            <a:schemeClr val="tx1"/>
                          </a:solidFill>
                          <a:effectLst/>
                        </a:rPr>
                        <a:t>Industry</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solidFill>
                      <a:srgbClr val="85BAE6"/>
                    </a:solidFill>
                  </a:tcPr>
                </a:tc>
                <a:tc>
                  <a:txBody>
                    <a:bodyPr/>
                    <a:lstStyle/>
                    <a:p>
                      <a:pPr marL="0" marR="0" algn="ctr">
                        <a:lnSpc>
                          <a:spcPct val="100000"/>
                        </a:lnSpc>
                        <a:spcBef>
                          <a:spcPts val="600"/>
                        </a:spcBef>
                        <a:spcAft>
                          <a:spcPts val="600"/>
                        </a:spcAft>
                      </a:pPr>
                      <a:r>
                        <a:rPr lang="en-US" sz="1500" dirty="0">
                          <a:solidFill>
                            <a:schemeClr val="tx1"/>
                          </a:solidFill>
                          <a:effectLst/>
                        </a:rPr>
                        <a:t>Metropolitan Area</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solidFill>
                      <a:srgbClr val="85BAE6"/>
                    </a:solidFill>
                  </a:tcPr>
                </a:tc>
                <a:tc>
                  <a:txBody>
                    <a:bodyPr/>
                    <a:lstStyle/>
                    <a:p>
                      <a:pPr marL="0" marR="0" algn="ctr">
                        <a:lnSpc>
                          <a:spcPct val="100000"/>
                        </a:lnSpc>
                        <a:spcBef>
                          <a:spcPts val="600"/>
                        </a:spcBef>
                        <a:spcAft>
                          <a:spcPts val="600"/>
                        </a:spcAft>
                      </a:pPr>
                      <a:r>
                        <a:rPr lang="en-US" sz="1500" dirty="0">
                          <a:solidFill>
                            <a:schemeClr val="tx1"/>
                          </a:solidFill>
                          <a:effectLst/>
                        </a:rPr>
                        <a:t>2015 Employment</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solidFill>
                      <a:srgbClr val="85BAE6"/>
                    </a:solidFill>
                  </a:tcPr>
                </a:tc>
                <a:tc>
                  <a:txBody>
                    <a:bodyPr/>
                    <a:lstStyle/>
                    <a:p>
                      <a:pPr marL="0" marR="0" algn="ctr">
                        <a:lnSpc>
                          <a:spcPct val="100000"/>
                        </a:lnSpc>
                        <a:spcBef>
                          <a:spcPts val="600"/>
                        </a:spcBef>
                        <a:spcAft>
                          <a:spcPts val="600"/>
                        </a:spcAft>
                      </a:pPr>
                      <a:r>
                        <a:rPr lang="en-US" sz="1500" dirty="0">
                          <a:solidFill>
                            <a:schemeClr val="tx1"/>
                          </a:solidFill>
                          <a:effectLst/>
                        </a:rPr>
                        <a:t>Location Quotient</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solidFill>
                      <a:srgbClr val="85BAE6"/>
                    </a:solidFill>
                  </a:tcPr>
                </a:tc>
              </a:tr>
              <a:tr h="691769">
                <a:tc>
                  <a:txBody>
                    <a:bodyPr/>
                    <a:lstStyle/>
                    <a:p>
                      <a:pPr marL="91440" marR="0" indent="-91440" algn="ctr">
                        <a:lnSpc>
                          <a:spcPct val="107000"/>
                        </a:lnSpc>
                        <a:spcBef>
                          <a:spcPts val="300"/>
                        </a:spcBef>
                        <a:spcAft>
                          <a:spcPts val="300"/>
                        </a:spcAft>
                      </a:pPr>
                      <a:r>
                        <a:rPr lang="en-US" sz="1500" dirty="0">
                          <a:solidFill>
                            <a:schemeClr val="tx1"/>
                          </a:solidFill>
                          <a:effectLst/>
                        </a:rPr>
                        <a:t>Software </a:t>
                      </a:r>
                      <a:r>
                        <a:rPr lang="en-US" sz="1500" dirty="0" smtClean="0">
                          <a:solidFill>
                            <a:schemeClr val="tx1"/>
                          </a:solidFill>
                          <a:effectLst/>
                        </a:rPr>
                        <a:t>Publishers</a:t>
                      </a:r>
                      <a:endParaRPr lang="en-US" sz="1500" dirty="0" smtClean="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91440" marR="0" indent="-91440">
                        <a:lnSpc>
                          <a:spcPct val="107000"/>
                        </a:lnSpc>
                        <a:spcBef>
                          <a:spcPts val="300"/>
                        </a:spcBef>
                        <a:spcAft>
                          <a:spcPts val="300"/>
                        </a:spcAft>
                      </a:pPr>
                      <a:r>
                        <a:rPr lang="en-US" sz="1500" dirty="0">
                          <a:solidFill>
                            <a:schemeClr val="tx1"/>
                          </a:solidFill>
                          <a:effectLst/>
                        </a:rPr>
                        <a:t>Seattle, WA</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lnSpc>
                          <a:spcPct val="107000"/>
                        </a:lnSpc>
                        <a:spcBef>
                          <a:spcPts val="300"/>
                        </a:spcBef>
                        <a:spcAft>
                          <a:spcPts val="300"/>
                        </a:spcAft>
                      </a:pPr>
                      <a:r>
                        <a:rPr lang="en-US" sz="1500" dirty="0">
                          <a:solidFill>
                            <a:schemeClr val="tx1"/>
                          </a:solidFill>
                          <a:effectLst/>
                        </a:rPr>
                        <a:t>53,800</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lnSpc>
                          <a:spcPct val="107000"/>
                        </a:lnSpc>
                        <a:spcBef>
                          <a:spcPts val="300"/>
                        </a:spcBef>
                        <a:spcAft>
                          <a:spcPts val="300"/>
                        </a:spcAft>
                      </a:pPr>
                      <a:r>
                        <a:rPr lang="en-US" sz="1500" dirty="0">
                          <a:solidFill>
                            <a:schemeClr val="tx1"/>
                          </a:solidFill>
                          <a:effectLst/>
                        </a:rPr>
                        <a:t>12.3</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91440" marR="0" indent="-91440" algn="ctr">
                        <a:lnSpc>
                          <a:spcPct val="107000"/>
                        </a:lnSpc>
                        <a:spcBef>
                          <a:spcPts val="300"/>
                        </a:spcBef>
                        <a:spcAft>
                          <a:spcPts val="300"/>
                        </a:spcAft>
                      </a:pPr>
                      <a:r>
                        <a:rPr lang="en-US" sz="1500" spc="-50" baseline="0" dirty="0">
                          <a:solidFill>
                            <a:schemeClr val="tx1"/>
                          </a:solidFill>
                          <a:effectLst/>
                        </a:rPr>
                        <a:t>Investment banking </a:t>
                      </a:r>
                      <a:r>
                        <a:rPr lang="en-US" sz="1500" dirty="0">
                          <a:solidFill>
                            <a:schemeClr val="tx1"/>
                          </a:solidFill>
                          <a:effectLst/>
                        </a:rPr>
                        <a:t>&amp; </a:t>
                      </a:r>
                      <a:r>
                        <a:rPr lang="en-US" sz="1500" dirty="0" smtClean="0">
                          <a:solidFill>
                            <a:schemeClr val="tx1"/>
                          </a:solidFill>
                          <a:effectLst/>
                        </a:rPr>
                        <a:t>securities</a:t>
                      </a:r>
                      <a:endParaRPr lang="en-US" sz="1500" dirty="0" smtClean="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91440" marR="0" indent="-91440">
                        <a:lnSpc>
                          <a:spcPct val="107000"/>
                        </a:lnSpc>
                        <a:spcBef>
                          <a:spcPts val="300"/>
                        </a:spcBef>
                        <a:spcAft>
                          <a:spcPts val="300"/>
                        </a:spcAft>
                      </a:pPr>
                      <a:r>
                        <a:rPr lang="en-US" sz="1500" dirty="0">
                          <a:solidFill>
                            <a:schemeClr val="tx1"/>
                          </a:solidFill>
                          <a:effectLst/>
                        </a:rPr>
                        <a:t>New York, NY</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lnSpc>
                          <a:spcPct val="107000"/>
                        </a:lnSpc>
                        <a:spcBef>
                          <a:spcPts val="300"/>
                        </a:spcBef>
                        <a:spcAft>
                          <a:spcPts val="300"/>
                        </a:spcAft>
                      </a:pPr>
                      <a:r>
                        <a:rPr lang="en-US" sz="1500" dirty="0">
                          <a:solidFill>
                            <a:schemeClr val="tx1"/>
                          </a:solidFill>
                          <a:effectLst/>
                        </a:rPr>
                        <a:t>53,888</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lnSpc>
                          <a:spcPct val="107000"/>
                        </a:lnSpc>
                        <a:spcBef>
                          <a:spcPts val="300"/>
                        </a:spcBef>
                        <a:spcAft>
                          <a:spcPts val="300"/>
                        </a:spcAft>
                      </a:pPr>
                      <a:r>
                        <a:rPr lang="en-US" sz="1500" dirty="0">
                          <a:solidFill>
                            <a:schemeClr val="tx1"/>
                          </a:solidFill>
                          <a:effectLst/>
                        </a:rPr>
                        <a:t>5.71</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r>
              <a:tr h="691769">
                <a:tc>
                  <a:txBody>
                    <a:bodyPr/>
                    <a:lstStyle/>
                    <a:p>
                      <a:pPr marL="91440" marR="0" indent="-91440" algn="ctr">
                        <a:lnSpc>
                          <a:spcPct val="107000"/>
                        </a:lnSpc>
                        <a:spcBef>
                          <a:spcPts val="300"/>
                        </a:spcBef>
                        <a:spcAft>
                          <a:spcPts val="300"/>
                        </a:spcAft>
                      </a:pPr>
                      <a:r>
                        <a:rPr lang="en-US" sz="1500" dirty="0" smtClean="0">
                          <a:solidFill>
                            <a:schemeClr val="bg1"/>
                          </a:solidFill>
                          <a:effectLst/>
                        </a:rPr>
                        <a:t>Software Publishers</a:t>
                      </a:r>
                      <a:endParaRPr lang="en-US" sz="1500" dirty="0" smtClean="0">
                        <a:solidFill>
                          <a:schemeClr val="bg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91440" marR="0" indent="-91440">
                        <a:lnSpc>
                          <a:spcPct val="107000"/>
                        </a:lnSpc>
                        <a:spcBef>
                          <a:spcPts val="300"/>
                        </a:spcBef>
                        <a:spcAft>
                          <a:spcPts val="300"/>
                        </a:spcAft>
                      </a:pPr>
                      <a:r>
                        <a:rPr lang="en-US" sz="1500" dirty="0">
                          <a:solidFill>
                            <a:schemeClr val="tx1"/>
                          </a:solidFill>
                          <a:effectLst/>
                        </a:rPr>
                        <a:t>San Francisco, CA</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lnSpc>
                          <a:spcPct val="107000"/>
                        </a:lnSpc>
                        <a:spcBef>
                          <a:spcPts val="300"/>
                        </a:spcBef>
                        <a:spcAft>
                          <a:spcPts val="300"/>
                        </a:spcAft>
                      </a:pPr>
                      <a:r>
                        <a:rPr lang="en-US" sz="1500" dirty="0">
                          <a:solidFill>
                            <a:schemeClr val="tx1"/>
                          </a:solidFill>
                          <a:effectLst/>
                        </a:rPr>
                        <a:t>20,700</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lnSpc>
                          <a:spcPct val="107000"/>
                        </a:lnSpc>
                        <a:spcBef>
                          <a:spcPts val="300"/>
                        </a:spcBef>
                        <a:spcAft>
                          <a:spcPts val="300"/>
                        </a:spcAft>
                      </a:pPr>
                      <a:r>
                        <a:rPr lang="en-US" sz="1500" dirty="0">
                          <a:solidFill>
                            <a:schemeClr val="tx1"/>
                          </a:solidFill>
                          <a:effectLst/>
                        </a:rPr>
                        <a:t>3.9</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91440" marR="0" indent="-91440" algn="ctr">
                        <a:lnSpc>
                          <a:spcPct val="107000"/>
                        </a:lnSpc>
                        <a:spcBef>
                          <a:spcPts val="300"/>
                        </a:spcBef>
                        <a:spcAft>
                          <a:spcPts val="300"/>
                        </a:spcAft>
                      </a:pPr>
                      <a:r>
                        <a:rPr lang="en-US" sz="1500" spc="-50" baseline="0" dirty="0" smtClean="0">
                          <a:solidFill>
                            <a:schemeClr val="bg1"/>
                          </a:solidFill>
                          <a:effectLst/>
                        </a:rPr>
                        <a:t>Investment banking </a:t>
                      </a:r>
                      <a:r>
                        <a:rPr lang="en-US" sz="1500" dirty="0" smtClean="0">
                          <a:solidFill>
                            <a:schemeClr val="bg1"/>
                          </a:solidFill>
                          <a:effectLst/>
                        </a:rPr>
                        <a:t>&amp; securities</a:t>
                      </a:r>
                      <a:endParaRPr lang="en-US" sz="1500" dirty="0" smtClean="0">
                        <a:solidFill>
                          <a:schemeClr val="bg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91440" marR="0" indent="-91440">
                        <a:lnSpc>
                          <a:spcPct val="107000"/>
                        </a:lnSpc>
                        <a:spcBef>
                          <a:spcPts val="300"/>
                        </a:spcBef>
                        <a:spcAft>
                          <a:spcPts val="300"/>
                        </a:spcAft>
                      </a:pPr>
                      <a:r>
                        <a:rPr lang="en-US" sz="1500" dirty="0">
                          <a:solidFill>
                            <a:schemeClr val="tx1"/>
                          </a:solidFill>
                          <a:effectLst/>
                        </a:rPr>
                        <a:t>Chicago, IL</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lnSpc>
                          <a:spcPct val="107000"/>
                        </a:lnSpc>
                        <a:spcBef>
                          <a:spcPts val="300"/>
                        </a:spcBef>
                        <a:spcAft>
                          <a:spcPts val="300"/>
                        </a:spcAft>
                      </a:pPr>
                      <a:r>
                        <a:rPr lang="en-US" sz="1500" dirty="0">
                          <a:solidFill>
                            <a:schemeClr val="tx1"/>
                          </a:solidFill>
                          <a:effectLst/>
                        </a:rPr>
                        <a:t>8,381</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lnSpc>
                          <a:spcPct val="107000"/>
                        </a:lnSpc>
                        <a:spcBef>
                          <a:spcPts val="300"/>
                        </a:spcBef>
                        <a:spcAft>
                          <a:spcPts val="300"/>
                        </a:spcAft>
                      </a:pPr>
                      <a:r>
                        <a:rPr lang="en-US" sz="1500" dirty="0">
                          <a:solidFill>
                            <a:schemeClr val="tx1"/>
                          </a:solidFill>
                          <a:effectLst/>
                        </a:rPr>
                        <a:t>1.52</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r>
              <a:tr h="691769">
                <a:tc>
                  <a:txBody>
                    <a:bodyPr/>
                    <a:lstStyle/>
                    <a:p>
                      <a:pPr marL="91440" marR="0" indent="-91440" algn="ctr">
                        <a:lnSpc>
                          <a:spcPct val="107000"/>
                        </a:lnSpc>
                        <a:spcBef>
                          <a:spcPts val="300"/>
                        </a:spcBef>
                        <a:spcAft>
                          <a:spcPts val="300"/>
                        </a:spcAft>
                      </a:pPr>
                      <a:r>
                        <a:rPr lang="en-US" sz="1500" dirty="0" smtClean="0">
                          <a:solidFill>
                            <a:schemeClr val="bg1"/>
                          </a:solidFill>
                          <a:effectLst/>
                        </a:rPr>
                        <a:t>Software publishers</a:t>
                      </a:r>
                      <a:endParaRPr lang="en-US" sz="1500" dirty="0" smtClean="0">
                        <a:solidFill>
                          <a:schemeClr val="bg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91440" marR="0" indent="-91440">
                        <a:lnSpc>
                          <a:spcPct val="107000"/>
                        </a:lnSpc>
                        <a:spcBef>
                          <a:spcPts val="300"/>
                        </a:spcBef>
                        <a:spcAft>
                          <a:spcPts val="300"/>
                        </a:spcAft>
                      </a:pPr>
                      <a:r>
                        <a:rPr lang="en-US" sz="1500" dirty="0">
                          <a:solidFill>
                            <a:schemeClr val="tx1"/>
                          </a:solidFill>
                          <a:effectLst/>
                        </a:rPr>
                        <a:t>San Jose, CA</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lnSpc>
                          <a:spcPct val="107000"/>
                        </a:lnSpc>
                        <a:spcBef>
                          <a:spcPts val="300"/>
                        </a:spcBef>
                        <a:spcAft>
                          <a:spcPts val="300"/>
                        </a:spcAft>
                      </a:pPr>
                      <a:r>
                        <a:rPr lang="en-US" sz="1500" dirty="0">
                          <a:solidFill>
                            <a:schemeClr val="tx1"/>
                          </a:solidFill>
                          <a:effectLst/>
                        </a:rPr>
                        <a:t>16,900</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lnSpc>
                          <a:spcPct val="107000"/>
                        </a:lnSpc>
                        <a:spcBef>
                          <a:spcPts val="300"/>
                        </a:spcBef>
                        <a:spcAft>
                          <a:spcPts val="300"/>
                        </a:spcAft>
                      </a:pPr>
                      <a:r>
                        <a:rPr lang="en-US" sz="1500" dirty="0">
                          <a:solidFill>
                            <a:schemeClr val="tx1"/>
                          </a:solidFill>
                          <a:effectLst/>
                        </a:rPr>
                        <a:t>6.91</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91440" marR="0" indent="-91440" algn="ctr">
                        <a:lnSpc>
                          <a:spcPct val="107000"/>
                        </a:lnSpc>
                        <a:spcBef>
                          <a:spcPts val="300"/>
                        </a:spcBef>
                        <a:spcAft>
                          <a:spcPts val="300"/>
                        </a:spcAft>
                      </a:pPr>
                      <a:r>
                        <a:rPr lang="en-US" sz="1500" spc="-50" baseline="0" dirty="0" smtClean="0">
                          <a:solidFill>
                            <a:schemeClr val="bg1"/>
                          </a:solidFill>
                          <a:effectLst/>
                        </a:rPr>
                        <a:t>Investment banking </a:t>
                      </a:r>
                      <a:r>
                        <a:rPr lang="en-US" sz="1500" dirty="0" smtClean="0">
                          <a:solidFill>
                            <a:schemeClr val="bg1"/>
                          </a:solidFill>
                          <a:effectLst/>
                        </a:rPr>
                        <a:t>&amp; securities</a:t>
                      </a:r>
                      <a:endParaRPr lang="en-US" sz="1500" dirty="0" smtClean="0">
                        <a:solidFill>
                          <a:schemeClr val="bg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91440" marR="0" indent="-91440">
                        <a:lnSpc>
                          <a:spcPct val="107000"/>
                        </a:lnSpc>
                        <a:spcBef>
                          <a:spcPts val="300"/>
                        </a:spcBef>
                        <a:spcAft>
                          <a:spcPts val="300"/>
                        </a:spcAft>
                      </a:pPr>
                      <a:r>
                        <a:rPr lang="en-US" sz="1500" dirty="0">
                          <a:solidFill>
                            <a:schemeClr val="tx1"/>
                          </a:solidFill>
                          <a:effectLst/>
                        </a:rPr>
                        <a:t>Bridgeport, CT</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lnSpc>
                          <a:spcPct val="107000"/>
                        </a:lnSpc>
                        <a:spcBef>
                          <a:spcPts val="300"/>
                        </a:spcBef>
                        <a:spcAft>
                          <a:spcPts val="300"/>
                        </a:spcAft>
                      </a:pPr>
                      <a:r>
                        <a:rPr lang="en-US" sz="1500" dirty="0">
                          <a:solidFill>
                            <a:schemeClr val="tx1"/>
                          </a:solidFill>
                          <a:effectLst/>
                        </a:rPr>
                        <a:t>3,782</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lnSpc>
                          <a:spcPct val="107000"/>
                        </a:lnSpc>
                        <a:spcBef>
                          <a:spcPts val="300"/>
                        </a:spcBef>
                        <a:spcAft>
                          <a:spcPts val="300"/>
                        </a:spcAft>
                      </a:pPr>
                      <a:r>
                        <a:rPr lang="en-US" sz="1500" dirty="0">
                          <a:solidFill>
                            <a:schemeClr val="tx1"/>
                          </a:solidFill>
                          <a:effectLst/>
                        </a:rPr>
                        <a:t>8.42</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r>
              <a:tr h="554083">
                <a:tc>
                  <a:txBody>
                    <a:bodyPr/>
                    <a:lstStyle/>
                    <a:p>
                      <a:pPr marL="91440" marR="0" indent="-91440" algn="ctr">
                        <a:lnSpc>
                          <a:spcPct val="107000"/>
                        </a:lnSpc>
                        <a:spcBef>
                          <a:spcPts val="300"/>
                        </a:spcBef>
                        <a:spcAft>
                          <a:spcPts val="300"/>
                        </a:spcAft>
                      </a:pPr>
                      <a:r>
                        <a:rPr lang="en-US" sz="1500" dirty="0" smtClean="0">
                          <a:solidFill>
                            <a:schemeClr val="bg1"/>
                          </a:solidFill>
                          <a:effectLst/>
                        </a:rPr>
                        <a:t>Software Publishers</a:t>
                      </a:r>
                      <a:endParaRPr lang="en-US" sz="1500" dirty="0" smtClean="0">
                        <a:solidFill>
                          <a:schemeClr val="bg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91440" marR="0" indent="-91440">
                        <a:lnSpc>
                          <a:spcPct val="107000"/>
                        </a:lnSpc>
                        <a:spcBef>
                          <a:spcPts val="300"/>
                        </a:spcBef>
                        <a:spcAft>
                          <a:spcPts val="300"/>
                        </a:spcAft>
                      </a:pPr>
                      <a:r>
                        <a:rPr lang="en-US" sz="1500" dirty="0">
                          <a:solidFill>
                            <a:schemeClr val="tx1"/>
                          </a:solidFill>
                          <a:effectLst/>
                        </a:rPr>
                        <a:t>Atlanta, GA</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lnSpc>
                          <a:spcPct val="107000"/>
                        </a:lnSpc>
                        <a:spcBef>
                          <a:spcPts val="300"/>
                        </a:spcBef>
                        <a:spcAft>
                          <a:spcPts val="300"/>
                        </a:spcAft>
                      </a:pPr>
                      <a:r>
                        <a:rPr lang="en-US" sz="1500" dirty="0">
                          <a:solidFill>
                            <a:schemeClr val="tx1"/>
                          </a:solidFill>
                          <a:effectLst/>
                        </a:rPr>
                        <a:t>12,300</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lnSpc>
                          <a:spcPct val="107000"/>
                        </a:lnSpc>
                        <a:spcBef>
                          <a:spcPts val="300"/>
                        </a:spcBef>
                        <a:spcAft>
                          <a:spcPts val="300"/>
                        </a:spcAft>
                      </a:pPr>
                      <a:r>
                        <a:rPr lang="en-US" sz="1500" dirty="0">
                          <a:solidFill>
                            <a:schemeClr val="tx1"/>
                          </a:solidFill>
                          <a:effectLst/>
                        </a:rPr>
                        <a:t>2.16</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91440" marR="0" indent="-91440" algn="ctr">
                        <a:lnSpc>
                          <a:spcPct val="107000"/>
                        </a:lnSpc>
                        <a:spcBef>
                          <a:spcPts val="300"/>
                        </a:spcBef>
                        <a:spcAft>
                          <a:spcPts val="300"/>
                        </a:spcAft>
                      </a:pPr>
                      <a:r>
                        <a:rPr lang="en-US" sz="1500" dirty="0">
                          <a:solidFill>
                            <a:schemeClr val="tx1"/>
                          </a:solidFill>
                          <a:effectLst/>
                        </a:rPr>
                        <a:t>Ship building &amp; </a:t>
                      </a:r>
                      <a:r>
                        <a:rPr lang="en-US" sz="1500" dirty="0" smtClean="0">
                          <a:solidFill>
                            <a:schemeClr val="tx1"/>
                          </a:solidFill>
                          <a:effectLst/>
                        </a:rPr>
                        <a:t>repairing</a:t>
                      </a:r>
                      <a:endParaRPr lang="en-US" sz="1500" dirty="0" smtClean="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91440" marR="0" indent="-91440">
                        <a:lnSpc>
                          <a:spcPct val="107000"/>
                        </a:lnSpc>
                        <a:spcBef>
                          <a:spcPts val="300"/>
                        </a:spcBef>
                        <a:spcAft>
                          <a:spcPts val="300"/>
                        </a:spcAft>
                      </a:pPr>
                      <a:r>
                        <a:rPr lang="en-US" sz="1500" spc="-50" baseline="0" dirty="0">
                          <a:solidFill>
                            <a:schemeClr val="tx1"/>
                          </a:solidFill>
                          <a:effectLst/>
                        </a:rPr>
                        <a:t>Virginia Beach, </a:t>
                      </a:r>
                      <a:r>
                        <a:rPr lang="en-US" sz="1500" dirty="0">
                          <a:solidFill>
                            <a:schemeClr val="tx1"/>
                          </a:solidFill>
                          <a:effectLst/>
                        </a:rPr>
                        <a:t>VA</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lnSpc>
                          <a:spcPct val="107000"/>
                        </a:lnSpc>
                        <a:spcBef>
                          <a:spcPts val="300"/>
                        </a:spcBef>
                        <a:spcAft>
                          <a:spcPts val="300"/>
                        </a:spcAft>
                      </a:pPr>
                      <a:r>
                        <a:rPr lang="en-US" sz="1500" dirty="0">
                          <a:solidFill>
                            <a:schemeClr val="tx1"/>
                          </a:solidFill>
                          <a:effectLst/>
                        </a:rPr>
                        <a:t>26,232</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lnSpc>
                          <a:spcPct val="107000"/>
                        </a:lnSpc>
                        <a:spcBef>
                          <a:spcPts val="300"/>
                        </a:spcBef>
                        <a:spcAft>
                          <a:spcPts val="300"/>
                        </a:spcAft>
                      </a:pPr>
                      <a:r>
                        <a:rPr lang="en-US" sz="1500" dirty="0">
                          <a:solidFill>
                            <a:schemeClr val="tx1"/>
                          </a:solidFill>
                          <a:effectLst/>
                        </a:rPr>
                        <a:t>59.61</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r>
              <a:tr h="457454">
                <a:tc>
                  <a:txBody>
                    <a:bodyPr/>
                    <a:lstStyle/>
                    <a:p>
                      <a:pPr marL="91440" marR="0" indent="-91440" algn="ctr">
                        <a:lnSpc>
                          <a:spcPct val="107000"/>
                        </a:lnSpc>
                        <a:spcBef>
                          <a:spcPts val="300"/>
                        </a:spcBef>
                        <a:spcAft>
                          <a:spcPts val="300"/>
                        </a:spcAft>
                      </a:pPr>
                      <a:r>
                        <a:rPr lang="en-US" sz="1500" dirty="0" smtClean="0">
                          <a:solidFill>
                            <a:schemeClr val="bg1"/>
                          </a:solidFill>
                          <a:effectLst/>
                        </a:rPr>
                        <a:t>Software Publishers</a:t>
                      </a:r>
                      <a:endParaRPr lang="en-US" sz="1500" dirty="0" smtClean="0">
                        <a:solidFill>
                          <a:schemeClr val="bg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91440" marR="0" indent="-91440">
                        <a:lnSpc>
                          <a:spcPct val="107000"/>
                        </a:lnSpc>
                        <a:spcBef>
                          <a:spcPts val="300"/>
                        </a:spcBef>
                        <a:spcAft>
                          <a:spcPts val="300"/>
                        </a:spcAft>
                      </a:pPr>
                      <a:r>
                        <a:rPr lang="en-US" sz="1500" dirty="0">
                          <a:solidFill>
                            <a:schemeClr val="tx1"/>
                          </a:solidFill>
                          <a:effectLst/>
                        </a:rPr>
                        <a:t>Madison, WI</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lnSpc>
                          <a:spcPct val="107000"/>
                        </a:lnSpc>
                        <a:spcBef>
                          <a:spcPts val="300"/>
                        </a:spcBef>
                        <a:spcAft>
                          <a:spcPts val="300"/>
                        </a:spcAft>
                      </a:pPr>
                      <a:r>
                        <a:rPr lang="en-US" sz="1500" dirty="0">
                          <a:solidFill>
                            <a:schemeClr val="tx1"/>
                          </a:solidFill>
                          <a:effectLst/>
                        </a:rPr>
                        <a:t>8,900</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lnSpc>
                          <a:spcPct val="107000"/>
                        </a:lnSpc>
                        <a:spcBef>
                          <a:spcPts val="300"/>
                        </a:spcBef>
                        <a:spcAft>
                          <a:spcPts val="300"/>
                        </a:spcAft>
                      </a:pPr>
                      <a:r>
                        <a:rPr lang="en-US" sz="1500" dirty="0">
                          <a:solidFill>
                            <a:schemeClr val="tx1"/>
                          </a:solidFill>
                          <a:effectLst/>
                        </a:rPr>
                        <a:t>10.17</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91440" marR="0" indent="-91440" algn="ctr" defTabSz="457200" rtl="0" eaLnBrk="1" fontAlgn="auto" latinLnBrk="0" hangingPunct="1">
                        <a:lnSpc>
                          <a:spcPct val="107000"/>
                        </a:lnSpc>
                        <a:spcBef>
                          <a:spcPts val="300"/>
                        </a:spcBef>
                        <a:spcAft>
                          <a:spcPts val="300"/>
                        </a:spcAft>
                        <a:buClrTx/>
                        <a:buSzTx/>
                        <a:buFontTx/>
                        <a:buNone/>
                        <a:tabLst/>
                        <a:defRPr/>
                      </a:pPr>
                      <a:r>
                        <a:rPr lang="en-US" sz="1500" dirty="0" smtClean="0">
                          <a:solidFill>
                            <a:schemeClr val="tx1"/>
                          </a:solidFill>
                          <a:effectLst/>
                        </a:rPr>
                        <a:t> </a:t>
                      </a:r>
                      <a:r>
                        <a:rPr lang="en-US" sz="1500" dirty="0" smtClean="0">
                          <a:solidFill>
                            <a:schemeClr val="bg1"/>
                          </a:solidFill>
                          <a:effectLst/>
                        </a:rPr>
                        <a:t>Ship building &amp; repairing</a:t>
                      </a:r>
                      <a:endParaRPr lang="en-US" sz="1500" dirty="0" smtClean="0">
                        <a:solidFill>
                          <a:schemeClr val="bg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91440" marR="0" indent="-91440">
                        <a:lnSpc>
                          <a:spcPct val="107000"/>
                        </a:lnSpc>
                        <a:spcBef>
                          <a:spcPts val="300"/>
                        </a:spcBef>
                        <a:spcAft>
                          <a:spcPts val="300"/>
                        </a:spcAft>
                      </a:pPr>
                      <a:r>
                        <a:rPr lang="en-US" sz="1500" dirty="0">
                          <a:solidFill>
                            <a:schemeClr val="tx1"/>
                          </a:solidFill>
                          <a:effectLst/>
                        </a:rPr>
                        <a:t>Mobile, AL</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lnSpc>
                          <a:spcPct val="107000"/>
                        </a:lnSpc>
                        <a:spcBef>
                          <a:spcPts val="300"/>
                        </a:spcBef>
                        <a:spcAft>
                          <a:spcPts val="300"/>
                        </a:spcAft>
                      </a:pPr>
                      <a:r>
                        <a:rPr lang="en-US" sz="1500" dirty="0">
                          <a:solidFill>
                            <a:schemeClr val="tx1"/>
                          </a:solidFill>
                          <a:effectLst/>
                        </a:rPr>
                        <a:t>5,645</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lnSpc>
                          <a:spcPct val="107000"/>
                        </a:lnSpc>
                        <a:spcBef>
                          <a:spcPts val="300"/>
                        </a:spcBef>
                        <a:spcAft>
                          <a:spcPts val="300"/>
                        </a:spcAft>
                      </a:pPr>
                      <a:r>
                        <a:rPr lang="en-US" sz="1500" dirty="0">
                          <a:solidFill>
                            <a:schemeClr val="tx1"/>
                          </a:solidFill>
                          <a:effectLst/>
                        </a:rPr>
                        <a:t>49.15</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r>
            </a:tbl>
          </a:graphicData>
        </a:graphic>
      </p:graphicFrame>
    </p:spTree>
    <p:extLst>
      <p:ext uri="{BB962C8B-B14F-4D97-AF65-F5344CB8AC3E}">
        <p14:creationId xmlns:p14="http://schemas.microsoft.com/office/powerpoint/2010/main" val="2154272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0" dirty="0" smtClean="0"/>
              <a:t>Industry Clusters (2 of 3)</a:t>
            </a:r>
            <a:endParaRPr lang="en-US" sz="3600" b="0" dirty="0"/>
          </a:p>
        </p:txBody>
      </p:sp>
      <p:graphicFrame>
        <p:nvGraphicFramePr>
          <p:cNvPr id="7" name="Table 6" descr="The table lists some of the features of eight industry clusters. Each row signifies a prominent cluster: software publishers, motions pictures &amp; video, sound recording, insurance claims, investment banking &amp; securities, ship building &amp; repairing, ophthalmic goods, and aerospace products. The three columns indicate the various features of the clusters such as metropolitan area, 2015 employment, and location quotient. &#10;&#10;For each cluster, the table shows the most prominent clusters as measured by industry employment, and the location quotient for the industry in the city. The location quotient is computed as the share of the city’s total employment in the industry divided by the share of national employment in the industry. A large location quotient indicates a relatively large concentration of the industry in the city."/>
          <p:cNvGraphicFramePr>
            <a:graphicFrameLocks noGrp="1"/>
          </p:cNvGraphicFramePr>
          <p:nvPr>
            <p:extLst>
              <p:ext uri="{D42A27DB-BD31-4B8C-83A1-F6EECF244321}">
                <p14:modId xmlns:p14="http://schemas.microsoft.com/office/powerpoint/2010/main" val="1328196486"/>
              </p:ext>
            </p:extLst>
          </p:nvPr>
        </p:nvGraphicFramePr>
        <p:xfrm>
          <a:off x="65316" y="1735890"/>
          <a:ext cx="8991597" cy="3482616"/>
        </p:xfrm>
        <a:graphic>
          <a:graphicData uri="http://schemas.openxmlformats.org/drawingml/2006/table">
            <a:tbl>
              <a:tblPr firstRow="1">
                <a:tableStyleId>{9D7B26C5-4107-4FEC-AEDC-1716B250A1EF}</a:tableStyleId>
              </a:tblPr>
              <a:tblGrid>
                <a:gridCol w="1219199"/>
                <a:gridCol w="1374531"/>
                <a:gridCol w="1150954"/>
                <a:gridCol w="914400"/>
                <a:gridCol w="1066800"/>
                <a:gridCol w="1219200"/>
                <a:gridCol w="1143000"/>
                <a:gridCol w="903513"/>
              </a:tblGrid>
              <a:tr h="547392">
                <a:tc>
                  <a:txBody>
                    <a:bodyPr/>
                    <a:lstStyle/>
                    <a:p>
                      <a:pPr marL="0" marR="0" algn="ctr">
                        <a:lnSpc>
                          <a:spcPct val="100000"/>
                        </a:lnSpc>
                        <a:spcBef>
                          <a:spcPts val="600"/>
                        </a:spcBef>
                        <a:spcAft>
                          <a:spcPts val="600"/>
                        </a:spcAft>
                      </a:pPr>
                      <a:r>
                        <a:rPr lang="en-US" sz="1500" dirty="0">
                          <a:solidFill>
                            <a:schemeClr val="tx1"/>
                          </a:solidFill>
                          <a:effectLst/>
                        </a:rPr>
                        <a:t>Industry</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solidFill>
                      <a:srgbClr val="85BAE6"/>
                    </a:solidFill>
                  </a:tcPr>
                </a:tc>
                <a:tc>
                  <a:txBody>
                    <a:bodyPr/>
                    <a:lstStyle/>
                    <a:p>
                      <a:pPr marL="0" marR="0" algn="ctr">
                        <a:lnSpc>
                          <a:spcPct val="100000"/>
                        </a:lnSpc>
                        <a:spcBef>
                          <a:spcPts val="600"/>
                        </a:spcBef>
                        <a:spcAft>
                          <a:spcPts val="600"/>
                        </a:spcAft>
                      </a:pPr>
                      <a:r>
                        <a:rPr lang="en-US" sz="1500" dirty="0">
                          <a:solidFill>
                            <a:schemeClr val="tx1"/>
                          </a:solidFill>
                          <a:effectLst/>
                        </a:rPr>
                        <a:t>Metropolitan Area</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solidFill>
                      <a:srgbClr val="85BAE6"/>
                    </a:solidFill>
                  </a:tcPr>
                </a:tc>
                <a:tc>
                  <a:txBody>
                    <a:bodyPr/>
                    <a:lstStyle/>
                    <a:p>
                      <a:pPr marL="0" marR="0" algn="ctr">
                        <a:lnSpc>
                          <a:spcPct val="100000"/>
                        </a:lnSpc>
                        <a:spcBef>
                          <a:spcPts val="600"/>
                        </a:spcBef>
                        <a:spcAft>
                          <a:spcPts val="600"/>
                        </a:spcAft>
                      </a:pPr>
                      <a:r>
                        <a:rPr lang="en-US" sz="1500" dirty="0">
                          <a:solidFill>
                            <a:schemeClr val="tx1"/>
                          </a:solidFill>
                          <a:effectLst/>
                        </a:rPr>
                        <a:t>2015 Employment</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solidFill>
                      <a:srgbClr val="85BAE6"/>
                    </a:solidFill>
                  </a:tcPr>
                </a:tc>
                <a:tc>
                  <a:txBody>
                    <a:bodyPr/>
                    <a:lstStyle/>
                    <a:p>
                      <a:pPr marL="0" marR="0" algn="ctr">
                        <a:lnSpc>
                          <a:spcPct val="100000"/>
                        </a:lnSpc>
                        <a:spcBef>
                          <a:spcPts val="600"/>
                        </a:spcBef>
                        <a:spcAft>
                          <a:spcPts val="600"/>
                        </a:spcAft>
                      </a:pPr>
                      <a:r>
                        <a:rPr lang="en-US" sz="1500" dirty="0">
                          <a:solidFill>
                            <a:schemeClr val="tx1"/>
                          </a:solidFill>
                          <a:effectLst/>
                        </a:rPr>
                        <a:t>Location Quotient</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solidFill>
                      <a:srgbClr val="85BAE6"/>
                    </a:solidFill>
                  </a:tcPr>
                </a:tc>
                <a:tc>
                  <a:txBody>
                    <a:bodyPr/>
                    <a:lstStyle/>
                    <a:p>
                      <a:pPr marL="0" marR="0" algn="ctr">
                        <a:lnSpc>
                          <a:spcPct val="100000"/>
                        </a:lnSpc>
                        <a:spcBef>
                          <a:spcPts val="600"/>
                        </a:spcBef>
                        <a:spcAft>
                          <a:spcPts val="600"/>
                        </a:spcAft>
                      </a:pPr>
                      <a:r>
                        <a:rPr lang="en-US" sz="1500" dirty="0">
                          <a:solidFill>
                            <a:schemeClr val="tx1"/>
                          </a:solidFill>
                          <a:effectLst/>
                        </a:rPr>
                        <a:t>Industry</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solidFill>
                      <a:srgbClr val="85BAE6"/>
                    </a:solidFill>
                  </a:tcPr>
                </a:tc>
                <a:tc>
                  <a:txBody>
                    <a:bodyPr/>
                    <a:lstStyle/>
                    <a:p>
                      <a:pPr marL="0" marR="0" algn="ctr">
                        <a:lnSpc>
                          <a:spcPct val="100000"/>
                        </a:lnSpc>
                        <a:spcBef>
                          <a:spcPts val="600"/>
                        </a:spcBef>
                        <a:spcAft>
                          <a:spcPts val="600"/>
                        </a:spcAft>
                      </a:pPr>
                      <a:r>
                        <a:rPr lang="en-US" sz="1500" dirty="0">
                          <a:solidFill>
                            <a:schemeClr val="tx1"/>
                          </a:solidFill>
                          <a:effectLst/>
                        </a:rPr>
                        <a:t>Metropolitan Area</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solidFill>
                      <a:srgbClr val="85BAE6"/>
                    </a:solidFill>
                  </a:tcPr>
                </a:tc>
                <a:tc>
                  <a:txBody>
                    <a:bodyPr/>
                    <a:lstStyle/>
                    <a:p>
                      <a:pPr marL="0" marR="0" algn="ctr">
                        <a:lnSpc>
                          <a:spcPct val="100000"/>
                        </a:lnSpc>
                        <a:spcBef>
                          <a:spcPts val="600"/>
                        </a:spcBef>
                        <a:spcAft>
                          <a:spcPts val="600"/>
                        </a:spcAft>
                      </a:pPr>
                      <a:r>
                        <a:rPr lang="en-US" sz="1500" dirty="0">
                          <a:solidFill>
                            <a:schemeClr val="tx1"/>
                          </a:solidFill>
                          <a:effectLst/>
                        </a:rPr>
                        <a:t>2015 Employment</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solidFill>
                      <a:srgbClr val="85BAE6"/>
                    </a:solidFill>
                  </a:tcPr>
                </a:tc>
                <a:tc>
                  <a:txBody>
                    <a:bodyPr/>
                    <a:lstStyle/>
                    <a:p>
                      <a:pPr marL="0" marR="0" algn="ctr">
                        <a:lnSpc>
                          <a:spcPct val="100000"/>
                        </a:lnSpc>
                        <a:spcBef>
                          <a:spcPts val="600"/>
                        </a:spcBef>
                        <a:spcAft>
                          <a:spcPts val="600"/>
                        </a:spcAft>
                      </a:pPr>
                      <a:r>
                        <a:rPr lang="en-US" sz="1500" dirty="0">
                          <a:solidFill>
                            <a:schemeClr val="tx1"/>
                          </a:solidFill>
                          <a:effectLst/>
                        </a:rPr>
                        <a:t>Location Quotient</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solidFill>
                      <a:srgbClr val="85BAE6"/>
                    </a:solidFill>
                  </a:tcPr>
                </a:tc>
              </a:tr>
              <a:tr h="691769">
                <a:tc>
                  <a:txBody>
                    <a:bodyPr/>
                    <a:lstStyle/>
                    <a:p>
                      <a:pPr marL="91440" marR="0" indent="-91440" algn="ctr">
                        <a:lnSpc>
                          <a:spcPct val="107000"/>
                        </a:lnSpc>
                        <a:spcBef>
                          <a:spcPts val="300"/>
                        </a:spcBef>
                        <a:spcAft>
                          <a:spcPts val="300"/>
                        </a:spcAft>
                      </a:pPr>
                      <a:r>
                        <a:rPr lang="en-US" sz="1500" dirty="0">
                          <a:solidFill>
                            <a:schemeClr val="tx1"/>
                          </a:solidFill>
                          <a:effectLst/>
                        </a:rPr>
                        <a:t>Motion </a:t>
                      </a:r>
                      <a:r>
                        <a:rPr lang="en-US" sz="1500" dirty="0" smtClean="0">
                          <a:solidFill>
                            <a:schemeClr val="tx1"/>
                          </a:solidFill>
                          <a:effectLst/>
                        </a:rPr>
                        <a:t>Pictures </a:t>
                      </a:r>
                      <a:r>
                        <a:rPr lang="en-US" sz="1500" dirty="0">
                          <a:solidFill>
                            <a:schemeClr val="tx1"/>
                          </a:solidFill>
                          <a:effectLst/>
                        </a:rPr>
                        <a:t>&amp; </a:t>
                      </a:r>
                      <a:r>
                        <a:rPr lang="en-US" sz="1500" dirty="0" smtClean="0">
                          <a:solidFill>
                            <a:schemeClr val="tx1"/>
                          </a:solidFill>
                          <a:effectLst/>
                        </a:rPr>
                        <a:t>Video</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91440" marR="0" indent="-91440">
                        <a:lnSpc>
                          <a:spcPct val="107000"/>
                        </a:lnSpc>
                        <a:spcBef>
                          <a:spcPts val="300"/>
                        </a:spcBef>
                        <a:spcAft>
                          <a:spcPts val="300"/>
                        </a:spcAft>
                      </a:pPr>
                      <a:r>
                        <a:rPr lang="en-US" sz="1500" dirty="0">
                          <a:solidFill>
                            <a:schemeClr val="tx1"/>
                          </a:solidFill>
                          <a:effectLst/>
                        </a:rPr>
                        <a:t>Los Angeles, CA</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lnSpc>
                          <a:spcPct val="107000"/>
                        </a:lnSpc>
                        <a:spcBef>
                          <a:spcPts val="300"/>
                        </a:spcBef>
                        <a:spcAft>
                          <a:spcPts val="300"/>
                        </a:spcAft>
                      </a:pPr>
                      <a:r>
                        <a:rPr lang="en-US" sz="1500" dirty="0">
                          <a:solidFill>
                            <a:schemeClr val="tx1"/>
                          </a:solidFill>
                          <a:effectLst/>
                        </a:rPr>
                        <a:t>106,800</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lnSpc>
                          <a:spcPct val="107000"/>
                        </a:lnSpc>
                        <a:spcBef>
                          <a:spcPts val="300"/>
                        </a:spcBef>
                        <a:spcAft>
                          <a:spcPts val="300"/>
                        </a:spcAft>
                      </a:pPr>
                      <a:r>
                        <a:rPr lang="en-US" sz="1500" dirty="0">
                          <a:solidFill>
                            <a:schemeClr val="tx1"/>
                          </a:solidFill>
                          <a:effectLst/>
                        </a:rPr>
                        <a:t>11.74</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91440" marR="0" indent="-91440" algn="l" defTabSz="457200" rtl="0" eaLnBrk="1" fontAlgn="auto" latinLnBrk="0" hangingPunct="1">
                        <a:lnSpc>
                          <a:spcPct val="107000"/>
                        </a:lnSpc>
                        <a:spcBef>
                          <a:spcPts val="300"/>
                        </a:spcBef>
                        <a:spcAft>
                          <a:spcPts val="300"/>
                        </a:spcAft>
                        <a:buClrTx/>
                        <a:buSzTx/>
                        <a:buFontTx/>
                        <a:buNone/>
                        <a:tabLst/>
                        <a:defRPr/>
                      </a:pPr>
                      <a:r>
                        <a:rPr lang="en-US" sz="1500" dirty="0" smtClean="0">
                          <a:solidFill>
                            <a:schemeClr val="tx1"/>
                          </a:solidFill>
                          <a:effectLst/>
                        </a:rPr>
                        <a:t>Ophthalmic goods</a:t>
                      </a:r>
                      <a:endParaRPr lang="en-US" sz="1500" dirty="0" smtClean="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91440" marR="0" indent="-91440">
                        <a:lnSpc>
                          <a:spcPct val="107000"/>
                        </a:lnSpc>
                        <a:spcBef>
                          <a:spcPts val="300"/>
                        </a:spcBef>
                        <a:spcAft>
                          <a:spcPts val="300"/>
                        </a:spcAft>
                      </a:pPr>
                      <a:r>
                        <a:rPr lang="en-US" sz="1500" dirty="0">
                          <a:solidFill>
                            <a:schemeClr val="tx1"/>
                          </a:solidFill>
                          <a:effectLst/>
                        </a:rPr>
                        <a:t>Los Angeles, CA</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lnSpc>
                          <a:spcPct val="107000"/>
                        </a:lnSpc>
                        <a:spcBef>
                          <a:spcPts val="300"/>
                        </a:spcBef>
                        <a:spcAft>
                          <a:spcPts val="300"/>
                        </a:spcAft>
                      </a:pPr>
                      <a:r>
                        <a:rPr lang="en-US" sz="1500" dirty="0">
                          <a:solidFill>
                            <a:schemeClr val="tx1"/>
                          </a:solidFill>
                          <a:effectLst/>
                        </a:rPr>
                        <a:t>2,953</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lnSpc>
                          <a:spcPct val="107000"/>
                        </a:lnSpc>
                        <a:spcBef>
                          <a:spcPts val="300"/>
                        </a:spcBef>
                        <a:spcAft>
                          <a:spcPts val="300"/>
                        </a:spcAft>
                      </a:pPr>
                      <a:r>
                        <a:rPr lang="en-US" sz="1500" dirty="0">
                          <a:solidFill>
                            <a:schemeClr val="tx1"/>
                          </a:solidFill>
                          <a:effectLst/>
                        </a:rPr>
                        <a:t>2.82</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r>
              <a:tr h="691769">
                <a:tc>
                  <a:txBody>
                    <a:bodyPr/>
                    <a:lstStyle/>
                    <a:p>
                      <a:pPr marL="91440" marR="0" indent="-91440" algn="ctr">
                        <a:lnSpc>
                          <a:spcPct val="107000"/>
                        </a:lnSpc>
                        <a:spcBef>
                          <a:spcPts val="300"/>
                        </a:spcBef>
                        <a:spcAft>
                          <a:spcPts val="300"/>
                        </a:spcAft>
                      </a:pPr>
                      <a:r>
                        <a:rPr lang="en-US" sz="1500" dirty="0" smtClean="0">
                          <a:solidFill>
                            <a:schemeClr val="bg1"/>
                          </a:solidFill>
                          <a:effectLst/>
                        </a:rPr>
                        <a:t>Motion Pictures &amp; Video</a:t>
                      </a:r>
                      <a:endParaRPr lang="en-US" sz="1500" dirty="0">
                        <a:solidFill>
                          <a:schemeClr val="bg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91440" marR="0" indent="-91440">
                        <a:lnSpc>
                          <a:spcPct val="107000"/>
                        </a:lnSpc>
                        <a:spcBef>
                          <a:spcPts val="300"/>
                        </a:spcBef>
                        <a:spcAft>
                          <a:spcPts val="300"/>
                        </a:spcAft>
                      </a:pPr>
                      <a:r>
                        <a:rPr lang="en-US" sz="1500" dirty="0">
                          <a:solidFill>
                            <a:schemeClr val="tx1"/>
                          </a:solidFill>
                          <a:effectLst/>
                        </a:rPr>
                        <a:t>New York, NY</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lnSpc>
                          <a:spcPct val="107000"/>
                        </a:lnSpc>
                        <a:spcBef>
                          <a:spcPts val="300"/>
                        </a:spcBef>
                        <a:spcAft>
                          <a:spcPts val="300"/>
                        </a:spcAft>
                      </a:pPr>
                      <a:r>
                        <a:rPr lang="en-US" sz="1500" dirty="0">
                          <a:solidFill>
                            <a:schemeClr val="tx1"/>
                          </a:solidFill>
                          <a:effectLst/>
                        </a:rPr>
                        <a:t>35,500</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lnSpc>
                          <a:spcPct val="107000"/>
                        </a:lnSpc>
                        <a:spcBef>
                          <a:spcPts val="300"/>
                        </a:spcBef>
                        <a:spcAft>
                          <a:spcPts val="300"/>
                        </a:spcAft>
                      </a:pPr>
                      <a:r>
                        <a:rPr lang="en-US" sz="1500" dirty="0">
                          <a:solidFill>
                            <a:schemeClr val="tx1"/>
                          </a:solidFill>
                          <a:effectLst/>
                        </a:rPr>
                        <a:t>2.48</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91440" marR="0" indent="-91440" algn="ctr">
                        <a:lnSpc>
                          <a:spcPct val="107000"/>
                        </a:lnSpc>
                        <a:spcBef>
                          <a:spcPts val="300"/>
                        </a:spcBef>
                        <a:spcAft>
                          <a:spcPts val="300"/>
                        </a:spcAft>
                      </a:pPr>
                      <a:r>
                        <a:rPr lang="en-US" sz="1500" dirty="0" smtClean="0">
                          <a:solidFill>
                            <a:schemeClr val="bg1"/>
                          </a:solidFill>
                          <a:effectLst/>
                        </a:rPr>
                        <a:t>Ophthamalic goods</a:t>
                      </a:r>
                      <a:endParaRPr lang="en-US" sz="1500" dirty="0">
                        <a:solidFill>
                          <a:schemeClr val="bg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91440" marR="0" indent="-91440">
                        <a:lnSpc>
                          <a:spcPct val="107000"/>
                        </a:lnSpc>
                        <a:spcBef>
                          <a:spcPts val="300"/>
                        </a:spcBef>
                        <a:spcAft>
                          <a:spcPts val="300"/>
                        </a:spcAft>
                      </a:pPr>
                      <a:r>
                        <a:rPr lang="en-US" sz="1500" dirty="0">
                          <a:solidFill>
                            <a:schemeClr val="tx1"/>
                          </a:solidFill>
                          <a:effectLst/>
                        </a:rPr>
                        <a:t>Rochester, NY</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lnSpc>
                          <a:spcPct val="107000"/>
                        </a:lnSpc>
                        <a:spcBef>
                          <a:spcPts val="300"/>
                        </a:spcBef>
                        <a:spcAft>
                          <a:spcPts val="300"/>
                        </a:spcAft>
                      </a:pPr>
                      <a:r>
                        <a:rPr lang="en-US" sz="1500" dirty="0">
                          <a:solidFill>
                            <a:schemeClr val="tx1"/>
                          </a:solidFill>
                          <a:effectLst/>
                        </a:rPr>
                        <a:t>1,924</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lnSpc>
                          <a:spcPct val="107000"/>
                        </a:lnSpc>
                        <a:spcBef>
                          <a:spcPts val="300"/>
                        </a:spcBef>
                        <a:spcAft>
                          <a:spcPts val="300"/>
                        </a:spcAft>
                      </a:pPr>
                      <a:r>
                        <a:rPr lang="en-US" sz="1500" dirty="0">
                          <a:solidFill>
                            <a:schemeClr val="tx1"/>
                          </a:solidFill>
                          <a:effectLst/>
                        </a:rPr>
                        <a:t>29.63</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r>
              <a:tr h="691769">
                <a:tc>
                  <a:txBody>
                    <a:bodyPr/>
                    <a:lstStyle/>
                    <a:p>
                      <a:pPr marL="91440" marR="0" indent="-91440" algn="ctr">
                        <a:lnSpc>
                          <a:spcPct val="107000"/>
                        </a:lnSpc>
                        <a:spcBef>
                          <a:spcPts val="300"/>
                        </a:spcBef>
                        <a:spcAft>
                          <a:spcPts val="300"/>
                        </a:spcAft>
                      </a:pPr>
                      <a:r>
                        <a:rPr lang="en-US" sz="1500" dirty="0" smtClean="0">
                          <a:solidFill>
                            <a:schemeClr val="bg1"/>
                          </a:solidFill>
                          <a:effectLst/>
                        </a:rPr>
                        <a:t>Motion Pictures &amp; Video</a:t>
                      </a:r>
                      <a:endParaRPr lang="en-US" sz="1500" dirty="0">
                        <a:solidFill>
                          <a:schemeClr val="bg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91440" marR="0" indent="-91440">
                        <a:lnSpc>
                          <a:spcPct val="107000"/>
                        </a:lnSpc>
                        <a:spcBef>
                          <a:spcPts val="300"/>
                        </a:spcBef>
                        <a:spcAft>
                          <a:spcPts val="300"/>
                        </a:spcAft>
                      </a:pPr>
                      <a:r>
                        <a:rPr lang="en-US" sz="1500" dirty="0">
                          <a:solidFill>
                            <a:schemeClr val="tx1"/>
                          </a:solidFill>
                          <a:effectLst/>
                        </a:rPr>
                        <a:t>New Orleans, LA</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lnSpc>
                          <a:spcPct val="107000"/>
                        </a:lnSpc>
                        <a:spcBef>
                          <a:spcPts val="300"/>
                        </a:spcBef>
                        <a:spcAft>
                          <a:spcPts val="300"/>
                        </a:spcAft>
                      </a:pPr>
                      <a:r>
                        <a:rPr lang="en-US" sz="1500" dirty="0">
                          <a:solidFill>
                            <a:schemeClr val="tx1"/>
                          </a:solidFill>
                          <a:effectLst/>
                        </a:rPr>
                        <a:t>2,900</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lnSpc>
                          <a:spcPct val="107000"/>
                        </a:lnSpc>
                        <a:spcBef>
                          <a:spcPts val="300"/>
                        </a:spcBef>
                        <a:spcAft>
                          <a:spcPts val="300"/>
                        </a:spcAft>
                      </a:pPr>
                      <a:r>
                        <a:rPr lang="en-US" sz="1500" dirty="0">
                          <a:solidFill>
                            <a:schemeClr val="tx1"/>
                          </a:solidFill>
                          <a:effectLst/>
                        </a:rPr>
                        <a:t>3.33</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91440" marR="0" indent="-91440" algn="ctr">
                        <a:lnSpc>
                          <a:spcPct val="107000"/>
                        </a:lnSpc>
                        <a:spcBef>
                          <a:spcPts val="300"/>
                        </a:spcBef>
                        <a:spcAft>
                          <a:spcPts val="300"/>
                        </a:spcAft>
                      </a:pPr>
                      <a:r>
                        <a:rPr lang="en-US" sz="1500" dirty="0" smtClean="0">
                          <a:solidFill>
                            <a:schemeClr val="bg1"/>
                          </a:solidFill>
                          <a:effectLst/>
                        </a:rPr>
                        <a:t>Ophthamalic goods</a:t>
                      </a:r>
                      <a:endParaRPr lang="en-US" sz="1500" dirty="0">
                        <a:solidFill>
                          <a:schemeClr val="bg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91440" marR="0" indent="-91440">
                        <a:lnSpc>
                          <a:spcPct val="107000"/>
                        </a:lnSpc>
                        <a:spcBef>
                          <a:spcPts val="300"/>
                        </a:spcBef>
                        <a:spcAft>
                          <a:spcPts val="300"/>
                        </a:spcAft>
                      </a:pPr>
                      <a:r>
                        <a:rPr lang="en-US" sz="1500" dirty="0">
                          <a:solidFill>
                            <a:schemeClr val="tx1"/>
                          </a:solidFill>
                          <a:effectLst/>
                        </a:rPr>
                        <a:t>Dallas, TX</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lnSpc>
                          <a:spcPct val="107000"/>
                        </a:lnSpc>
                        <a:spcBef>
                          <a:spcPts val="300"/>
                        </a:spcBef>
                        <a:spcAft>
                          <a:spcPts val="300"/>
                        </a:spcAft>
                      </a:pPr>
                      <a:r>
                        <a:rPr lang="en-US" sz="1500" dirty="0">
                          <a:solidFill>
                            <a:schemeClr val="tx1"/>
                          </a:solidFill>
                          <a:effectLst/>
                        </a:rPr>
                        <a:t>1,837</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lnSpc>
                          <a:spcPct val="107000"/>
                        </a:lnSpc>
                        <a:spcBef>
                          <a:spcPts val="300"/>
                        </a:spcBef>
                        <a:spcAft>
                          <a:spcPts val="300"/>
                        </a:spcAft>
                      </a:pPr>
                      <a:r>
                        <a:rPr lang="en-US" sz="1500" dirty="0">
                          <a:solidFill>
                            <a:schemeClr val="tx1"/>
                          </a:solidFill>
                          <a:effectLst/>
                        </a:rPr>
                        <a:t>2.28</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r>
              <a:tr h="554083">
                <a:tc>
                  <a:txBody>
                    <a:bodyPr/>
                    <a:lstStyle/>
                    <a:p>
                      <a:pPr marL="91440" marR="0" indent="-91440" algn="ctr">
                        <a:lnSpc>
                          <a:spcPct val="107000"/>
                        </a:lnSpc>
                        <a:spcBef>
                          <a:spcPts val="300"/>
                        </a:spcBef>
                        <a:spcAft>
                          <a:spcPts val="300"/>
                        </a:spcAft>
                      </a:pPr>
                      <a:r>
                        <a:rPr lang="en-US" sz="1500" dirty="0" smtClean="0">
                          <a:solidFill>
                            <a:schemeClr val="bg1"/>
                          </a:solidFill>
                          <a:effectLst/>
                        </a:rPr>
                        <a:t>Motion Pictures &amp; Video</a:t>
                      </a:r>
                      <a:endParaRPr lang="en-US" sz="1500" dirty="0">
                        <a:solidFill>
                          <a:schemeClr val="bg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91440" marR="0" indent="-91440">
                        <a:lnSpc>
                          <a:spcPct val="107000"/>
                        </a:lnSpc>
                        <a:spcBef>
                          <a:spcPts val="300"/>
                        </a:spcBef>
                        <a:spcAft>
                          <a:spcPts val="300"/>
                        </a:spcAft>
                      </a:pPr>
                      <a:r>
                        <a:rPr lang="en-US" sz="1500" dirty="0">
                          <a:solidFill>
                            <a:schemeClr val="tx1"/>
                          </a:solidFill>
                          <a:effectLst/>
                        </a:rPr>
                        <a:t>Bridgeport, CT</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lnSpc>
                          <a:spcPct val="107000"/>
                        </a:lnSpc>
                        <a:spcBef>
                          <a:spcPts val="300"/>
                        </a:spcBef>
                        <a:spcAft>
                          <a:spcPts val="300"/>
                        </a:spcAft>
                      </a:pPr>
                      <a:r>
                        <a:rPr lang="en-US" sz="1500" dirty="0">
                          <a:solidFill>
                            <a:schemeClr val="tx1"/>
                          </a:solidFill>
                          <a:effectLst/>
                        </a:rPr>
                        <a:t>2,300</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lnSpc>
                          <a:spcPct val="107000"/>
                        </a:lnSpc>
                        <a:spcBef>
                          <a:spcPts val="300"/>
                        </a:spcBef>
                        <a:spcAft>
                          <a:spcPts val="300"/>
                        </a:spcAft>
                      </a:pPr>
                      <a:r>
                        <a:rPr lang="en-US" sz="1500" dirty="0">
                          <a:solidFill>
                            <a:schemeClr val="tx1"/>
                          </a:solidFill>
                          <a:effectLst/>
                        </a:rPr>
                        <a:t>3.3</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91440" marR="0" indent="-91440" algn="ctr">
                        <a:lnSpc>
                          <a:spcPct val="107000"/>
                        </a:lnSpc>
                        <a:spcBef>
                          <a:spcPts val="300"/>
                        </a:spcBef>
                        <a:spcAft>
                          <a:spcPts val="300"/>
                        </a:spcAft>
                      </a:pPr>
                      <a:r>
                        <a:rPr lang="en-US" sz="1500" dirty="0" smtClean="0">
                          <a:solidFill>
                            <a:schemeClr val="bg1"/>
                          </a:solidFill>
                          <a:effectLst/>
                        </a:rPr>
                        <a:t>Ophthamalic goods</a:t>
                      </a:r>
                      <a:endParaRPr lang="en-US" sz="1500" dirty="0">
                        <a:solidFill>
                          <a:schemeClr val="bg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91440" marR="0" indent="-91440">
                        <a:lnSpc>
                          <a:spcPct val="107000"/>
                        </a:lnSpc>
                        <a:spcBef>
                          <a:spcPts val="300"/>
                        </a:spcBef>
                        <a:spcAft>
                          <a:spcPts val="300"/>
                        </a:spcAft>
                      </a:pPr>
                      <a:r>
                        <a:rPr lang="en-US" sz="1500" dirty="0">
                          <a:solidFill>
                            <a:schemeClr val="tx1"/>
                          </a:solidFill>
                          <a:effectLst/>
                        </a:rPr>
                        <a:t>Tampa, FL</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lnSpc>
                          <a:spcPct val="107000"/>
                        </a:lnSpc>
                        <a:spcBef>
                          <a:spcPts val="300"/>
                        </a:spcBef>
                        <a:spcAft>
                          <a:spcPts val="300"/>
                        </a:spcAft>
                      </a:pPr>
                      <a:r>
                        <a:rPr lang="en-US" sz="1500" dirty="0">
                          <a:solidFill>
                            <a:schemeClr val="tx1"/>
                          </a:solidFill>
                          <a:effectLst/>
                        </a:rPr>
                        <a:t>1,355</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lnSpc>
                          <a:spcPct val="107000"/>
                        </a:lnSpc>
                        <a:spcBef>
                          <a:spcPts val="300"/>
                        </a:spcBef>
                        <a:spcAft>
                          <a:spcPts val="300"/>
                        </a:spcAft>
                      </a:pPr>
                      <a:r>
                        <a:rPr lang="en-US" sz="1500" dirty="0">
                          <a:solidFill>
                            <a:schemeClr val="tx1"/>
                          </a:solidFill>
                          <a:effectLst/>
                        </a:rPr>
                        <a:t>6.73</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r>
            </a:tbl>
          </a:graphicData>
        </a:graphic>
      </p:graphicFrame>
    </p:spTree>
    <p:extLst>
      <p:ext uri="{BB962C8B-B14F-4D97-AF65-F5344CB8AC3E}">
        <p14:creationId xmlns:p14="http://schemas.microsoft.com/office/powerpoint/2010/main" val="190138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0" dirty="0" smtClean="0"/>
              <a:t>Industry Clusters (3 of 3)</a:t>
            </a:r>
            <a:endParaRPr lang="en-US" sz="3600" b="0" dirty="0"/>
          </a:p>
        </p:txBody>
      </p:sp>
      <p:graphicFrame>
        <p:nvGraphicFramePr>
          <p:cNvPr id="7" name="Table 6" descr="The table lists some of the features of eight industry clusters. Each row signifies a prominent cluster: software publishers, motions pictures &amp; video, sound recording, insurance claims, investment banking &amp; securities, ship building &amp; repairing, ophthalmic goods, and aerospace products. The three columns indicate the various features of the clusters such as metropolitan area, 2015 employment, and location quotient. &#10;&#10;For each cluster, the table shows the most prominent clusters as measured by industry employment, and the location quotient for the industry in the city. The location quotient is computed as the share of the city’s total employment in the industry divided by the share of national employment in the industry. A large location quotient indicates a relatively large concentration of the industry in the city."/>
          <p:cNvGraphicFramePr>
            <a:graphicFrameLocks noGrp="1"/>
          </p:cNvGraphicFramePr>
          <p:nvPr>
            <p:extLst>
              <p:ext uri="{D42A27DB-BD31-4B8C-83A1-F6EECF244321}">
                <p14:modId xmlns:p14="http://schemas.microsoft.com/office/powerpoint/2010/main" val="1945264786"/>
              </p:ext>
            </p:extLst>
          </p:nvPr>
        </p:nvGraphicFramePr>
        <p:xfrm>
          <a:off x="65316" y="1735890"/>
          <a:ext cx="8991597" cy="3831744"/>
        </p:xfrm>
        <a:graphic>
          <a:graphicData uri="http://schemas.openxmlformats.org/drawingml/2006/table">
            <a:tbl>
              <a:tblPr firstRow="1">
                <a:tableStyleId>{9D7B26C5-4107-4FEC-AEDC-1716B250A1EF}</a:tableStyleId>
              </a:tblPr>
              <a:tblGrid>
                <a:gridCol w="1219199"/>
                <a:gridCol w="1374531"/>
                <a:gridCol w="1150954"/>
                <a:gridCol w="914400"/>
                <a:gridCol w="1066800"/>
                <a:gridCol w="1219200"/>
                <a:gridCol w="1143000"/>
                <a:gridCol w="903513"/>
              </a:tblGrid>
              <a:tr h="547392">
                <a:tc>
                  <a:txBody>
                    <a:bodyPr/>
                    <a:lstStyle/>
                    <a:p>
                      <a:pPr marL="0" marR="0" algn="ctr">
                        <a:lnSpc>
                          <a:spcPct val="100000"/>
                        </a:lnSpc>
                        <a:spcBef>
                          <a:spcPts val="600"/>
                        </a:spcBef>
                        <a:spcAft>
                          <a:spcPts val="600"/>
                        </a:spcAft>
                      </a:pPr>
                      <a:r>
                        <a:rPr lang="en-US" sz="1500" dirty="0">
                          <a:solidFill>
                            <a:schemeClr val="tx1"/>
                          </a:solidFill>
                          <a:effectLst/>
                        </a:rPr>
                        <a:t>Industry</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rgbClr val="85BAE6"/>
                    </a:solidFill>
                  </a:tcPr>
                </a:tc>
                <a:tc>
                  <a:txBody>
                    <a:bodyPr/>
                    <a:lstStyle/>
                    <a:p>
                      <a:pPr marL="0" marR="0" algn="ctr">
                        <a:lnSpc>
                          <a:spcPct val="100000"/>
                        </a:lnSpc>
                        <a:spcBef>
                          <a:spcPts val="600"/>
                        </a:spcBef>
                        <a:spcAft>
                          <a:spcPts val="600"/>
                        </a:spcAft>
                      </a:pPr>
                      <a:r>
                        <a:rPr lang="en-US" sz="1500" dirty="0">
                          <a:solidFill>
                            <a:schemeClr val="tx1"/>
                          </a:solidFill>
                          <a:effectLst/>
                        </a:rPr>
                        <a:t>Metropolitan Area</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rgbClr val="85BAE6"/>
                    </a:solidFill>
                  </a:tcPr>
                </a:tc>
                <a:tc>
                  <a:txBody>
                    <a:bodyPr/>
                    <a:lstStyle/>
                    <a:p>
                      <a:pPr marL="0" marR="0" algn="ctr">
                        <a:lnSpc>
                          <a:spcPct val="100000"/>
                        </a:lnSpc>
                        <a:spcBef>
                          <a:spcPts val="600"/>
                        </a:spcBef>
                        <a:spcAft>
                          <a:spcPts val="600"/>
                        </a:spcAft>
                      </a:pPr>
                      <a:r>
                        <a:rPr lang="en-US" sz="1500" dirty="0">
                          <a:solidFill>
                            <a:schemeClr val="tx1"/>
                          </a:solidFill>
                          <a:effectLst/>
                        </a:rPr>
                        <a:t>2015 Employment</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rgbClr val="85BAE6"/>
                    </a:solidFill>
                  </a:tcPr>
                </a:tc>
                <a:tc>
                  <a:txBody>
                    <a:bodyPr/>
                    <a:lstStyle/>
                    <a:p>
                      <a:pPr marL="0" marR="0" algn="ctr">
                        <a:lnSpc>
                          <a:spcPct val="100000"/>
                        </a:lnSpc>
                        <a:spcBef>
                          <a:spcPts val="600"/>
                        </a:spcBef>
                        <a:spcAft>
                          <a:spcPts val="600"/>
                        </a:spcAft>
                      </a:pPr>
                      <a:r>
                        <a:rPr lang="en-US" sz="1500" dirty="0">
                          <a:solidFill>
                            <a:schemeClr val="tx1"/>
                          </a:solidFill>
                          <a:effectLst/>
                        </a:rPr>
                        <a:t>Location Quotient</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rgbClr val="85BAE6"/>
                    </a:solidFill>
                  </a:tcPr>
                </a:tc>
                <a:tc>
                  <a:txBody>
                    <a:bodyPr/>
                    <a:lstStyle/>
                    <a:p>
                      <a:pPr marL="0" marR="0" algn="ctr">
                        <a:lnSpc>
                          <a:spcPct val="100000"/>
                        </a:lnSpc>
                        <a:spcBef>
                          <a:spcPts val="600"/>
                        </a:spcBef>
                        <a:spcAft>
                          <a:spcPts val="600"/>
                        </a:spcAft>
                      </a:pPr>
                      <a:r>
                        <a:rPr lang="en-US" sz="1500" dirty="0">
                          <a:solidFill>
                            <a:schemeClr val="tx1"/>
                          </a:solidFill>
                          <a:effectLst/>
                        </a:rPr>
                        <a:t>Industry</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rgbClr val="85BAE6"/>
                    </a:solidFill>
                  </a:tcPr>
                </a:tc>
                <a:tc>
                  <a:txBody>
                    <a:bodyPr/>
                    <a:lstStyle/>
                    <a:p>
                      <a:pPr marL="0" marR="0" algn="ctr">
                        <a:lnSpc>
                          <a:spcPct val="100000"/>
                        </a:lnSpc>
                        <a:spcBef>
                          <a:spcPts val="600"/>
                        </a:spcBef>
                        <a:spcAft>
                          <a:spcPts val="600"/>
                        </a:spcAft>
                      </a:pPr>
                      <a:r>
                        <a:rPr lang="en-US" sz="1500" dirty="0">
                          <a:solidFill>
                            <a:schemeClr val="tx1"/>
                          </a:solidFill>
                          <a:effectLst/>
                        </a:rPr>
                        <a:t>Metropolitan Area</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rgbClr val="85BAE6"/>
                    </a:solidFill>
                  </a:tcPr>
                </a:tc>
                <a:tc>
                  <a:txBody>
                    <a:bodyPr/>
                    <a:lstStyle/>
                    <a:p>
                      <a:pPr marL="0" marR="0" algn="ctr">
                        <a:lnSpc>
                          <a:spcPct val="100000"/>
                        </a:lnSpc>
                        <a:spcBef>
                          <a:spcPts val="600"/>
                        </a:spcBef>
                        <a:spcAft>
                          <a:spcPts val="600"/>
                        </a:spcAft>
                      </a:pPr>
                      <a:r>
                        <a:rPr lang="en-US" sz="1500" dirty="0">
                          <a:solidFill>
                            <a:schemeClr val="tx1"/>
                          </a:solidFill>
                          <a:effectLst/>
                        </a:rPr>
                        <a:t>2015 Employment</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rgbClr val="85BAE6"/>
                    </a:solidFill>
                  </a:tcPr>
                </a:tc>
                <a:tc>
                  <a:txBody>
                    <a:bodyPr/>
                    <a:lstStyle/>
                    <a:p>
                      <a:pPr marL="0" marR="0" algn="ctr">
                        <a:lnSpc>
                          <a:spcPct val="100000"/>
                        </a:lnSpc>
                        <a:spcBef>
                          <a:spcPts val="600"/>
                        </a:spcBef>
                        <a:spcAft>
                          <a:spcPts val="600"/>
                        </a:spcAft>
                      </a:pPr>
                      <a:r>
                        <a:rPr lang="en-US" sz="1500" dirty="0">
                          <a:solidFill>
                            <a:schemeClr val="tx1"/>
                          </a:solidFill>
                          <a:effectLst/>
                        </a:rPr>
                        <a:t>Location Quotient</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rgbClr val="85BAE6"/>
                    </a:solidFill>
                  </a:tcPr>
                </a:tc>
              </a:tr>
              <a:tr h="547392">
                <a:tc>
                  <a:txBody>
                    <a:bodyPr/>
                    <a:lstStyle/>
                    <a:p>
                      <a:pPr marL="91440" marR="0" indent="-91440" algn="ctr">
                        <a:lnSpc>
                          <a:spcPct val="107000"/>
                        </a:lnSpc>
                        <a:spcBef>
                          <a:spcPts val="300"/>
                        </a:spcBef>
                        <a:spcAft>
                          <a:spcPts val="300"/>
                        </a:spcAft>
                      </a:pPr>
                      <a:r>
                        <a:rPr lang="en-US" sz="1500" dirty="0">
                          <a:solidFill>
                            <a:schemeClr val="tx1"/>
                          </a:solidFill>
                          <a:effectLst/>
                        </a:rPr>
                        <a:t>Sound </a:t>
                      </a:r>
                      <a:r>
                        <a:rPr lang="en-US" sz="1500" dirty="0" smtClean="0">
                          <a:solidFill>
                            <a:schemeClr val="tx1"/>
                          </a:solidFill>
                          <a:effectLst/>
                        </a:rPr>
                        <a:t>Recording</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marL="91440" marR="0" indent="-91440">
                        <a:lnSpc>
                          <a:spcPct val="107000"/>
                        </a:lnSpc>
                        <a:spcBef>
                          <a:spcPts val="300"/>
                        </a:spcBef>
                        <a:spcAft>
                          <a:spcPts val="300"/>
                        </a:spcAft>
                      </a:pPr>
                      <a:r>
                        <a:rPr lang="en-US" sz="1500" dirty="0">
                          <a:solidFill>
                            <a:schemeClr val="tx1"/>
                          </a:solidFill>
                          <a:effectLst/>
                        </a:rPr>
                        <a:t>New York, NY</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marL="0" marR="0" algn="ctr">
                        <a:lnSpc>
                          <a:spcPct val="107000"/>
                        </a:lnSpc>
                        <a:spcBef>
                          <a:spcPts val="300"/>
                        </a:spcBef>
                        <a:spcAft>
                          <a:spcPts val="300"/>
                        </a:spcAft>
                      </a:pPr>
                      <a:r>
                        <a:rPr lang="en-US" sz="1500" dirty="0">
                          <a:solidFill>
                            <a:schemeClr val="tx1"/>
                          </a:solidFill>
                          <a:effectLst/>
                        </a:rPr>
                        <a:t>3,076</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marL="0" marR="0" algn="ctr">
                        <a:lnSpc>
                          <a:spcPct val="107000"/>
                        </a:lnSpc>
                        <a:spcBef>
                          <a:spcPts val="300"/>
                        </a:spcBef>
                        <a:spcAft>
                          <a:spcPts val="300"/>
                        </a:spcAft>
                      </a:pPr>
                      <a:r>
                        <a:rPr lang="en-US" sz="1500" dirty="0">
                          <a:solidFill>
                            <a:schemeClr val="tx1"/>
                          </a:solidFill>
                          <a:effectLst/>
                        </a:rPr>
                        <a:t>2.94</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marL="91440" marR="0" indent="-91440">
                        <a:lnSpc>
                          <a:spcPct val="107000"/>
                        </a:lnSpc>
                        <a:spcBef>
                          <a:spcPts val="300"/>
                        </a:spcBef>
                        <a:spcAft>
                          <a:spcPts val="300"/>
                        </a:spcAft>
                      </a:pPr>
                      <a:r>
                        <a:rPr lang="en-US" sz="1500" spc="-50" baseline="0" dirty="0">
                          <a:solidFill>
                            <a:schemeClr val="tx1"/>
                          </a:solidFill>
                          <a:effectLst/>
                        </a:rPr>
                        <a:t>Aerospace products</a:t>
                      </a:r>
                      <a:endParaRPr lang="en-US" sz="1500" spc="-50" baseline="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marL="91440" marR="0" indent="-91440">
                        <a:lnSpc>
                          <a:spcPct val="107000"/>
                        </a:lnSpc>
                        <a:spcBef>
                          <a:spcPts val="300"/>
                        </a:spcBef>
                        <a:spcAft>
                          <a:spcPts val="300"/>
                        </a:spcAft>
                      </a:pPr>
                      <a:r>
                        <a:rPr lang="en-US" sz="1500" dirty="0">
                          <a:solidFill>
                            <a:schemeClr val="tx1"/>
                          </a:solidFill>
                          <a:effectLst/>
                        </a:rPr>
                        <a:t>Seattle, WA</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marL="0" marR="0" algn="ctr">
                        <a:lnSpc>
                          <a:spcPct val="107000"/>
                        </a:lnSpc>
                        <a:spcBef>
                          <a:spcPts val="300"/>
                        </a:spcBef>
                        <a:spcAft>
                          <a:spcPts val="300"/>
                        </a:spcAft>
                      </a:pPr>
                      <a:r>
                        <a:rPr lang="en-US" sz="1500" dirty="0">
                          <a:solidFill>
                            <a:schemeClr val="tx1"/>
                          </a:solidFill>
                          <a:effectLst/>
                        </a:rPr>
                        <a:t>91,424</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marL="0" marR="0" algn="ctr">
                        <a:lnSpc>
                          <a:spcPct val="107000"/>
                        </a:lnSpc>
                        <a:spcBef>
                          <a:spcPts val="300"/>
                        </a:spcBef>
                        <a:spcAft>
                          <a:spcPts val="300"/>
                        </a:spcAft>
                      </a:pPr>
                      <a:r>
                        <a:rPr lang="en-US" sz="1500" dirty="0">
                          <a:solidFill>
                            <a:schemeClr val="tx1"/>
                          </a:solidFill>
                          <a:effectLst/>
                        </a:rPr>
                        <a:t>12.67</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r>
              <a:tr h="547392">
                <a:tc>
                  <a:txBody>
                    <a:bodyPr/>
                    <a:lstStyle/>
                    <a:p>
                      <a:pPr marL="91440" marR="0" indent="-91440" algn="ctr">
                        <a:lnSpc>
                          <a:spcPct val="107000"/>
                        </a:lnSpc>
                        <a:spcBef>
                          <a:spcPts val="300"/>
                        </a:spcBef>
                        <a:spcAft>
                          <a:spcPts val="300"/>
                        </a:spcAft>
                      </a:pPr>
                      <a:r>
                        <a:rPr lang="en-US" sz="1500" dirty="0" smtClean="0">
                          <a:solidFill>
                            <a:schemeClr val="bg1"/>
                          </a:solidFill>
                          <a:effectLst/>
                        </a:rPr>
                        <a:t>Sound Recording</a:t>
                      </a:r>
                      <a:endParaRPr lang="en-US" sz="1500" dirty="0">
                        <a:solidFill>
                          <a:schemeClr val="bg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marL="91440" marR="0" indent="-91440">
                        <a:lnSpc>
                          <a:spcPct val="107000"/>
                        </a:lnSpc>
                        <a:spcBef>
                          <a:spcPts val="300"/>
                        </a:spcBef>
                        <a:spcAft>
                          <a:spcPts val="300"/>
                        </a:spcAft>
                      </a:pPr>
                      <a:r>
                        <a:rPr lang="en-US" sz="1500" dirty="0">
                          <a:solidFill>
                            <a:schemeClr val="tx1"/>
                          </a:solidFill>
                          <a:effectLst/>
                        </a:rPr>
                        <a:t>Los Angeles, CA</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marL="0" marR="0" algn="ctr">
                        <a:lnSpc>
                          <a:spcPct val="107000"/>
                        </a:lnSpc>
                        <a:spcBef>
                          <a:spcPts val="300"/>
                        </a:spcBef>
                        <a:spcAft>
                          <a:spcPts val="300"/>
                        </a:spcAft>
                      </a:pPr>
                      <a:r>
                        <a:rPr lang="en-US" sz="1500" dirty="0">
                          <a:solidFill>
                            <a:schemeClr val="tx1"/>
                          </a:solidFill>
                          <a:effectLst/>
                        </a:rPr>
                        <a:t>2,718</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marL="0" marR="0" algn="ctr">
                        <a:lnSpc>
                          <a:spcPct val="107000"/>
                        </a:lnSpc>
                        <a:spcBef>
                          <a:spcPts val="300"/>
                        </a:spcBef>
                        <a:spcAft>
                          <a:spcPts val="300"/>
                        </a:spcAft>
                      </a:pPr>
                      <a:r>
                        <a:rPr lang="en-US" sz="1500" dirty="0">
                          <a:solidFill>
                            <a:schemeClr val="tx1"/>
                          </a:solidFill>
                          <a:effectLst/>
                        </a:rPr>
                        <a:t>4.09</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marL="91440" marR="0" indent="-91440">
                        <a:lnSpc>
                          <a:spcPct val="107000"/>
                        </a:lnSpc>
                        <a:spcBef>
                          <a:spcPts val="300"/>
                        </a:spcBef>
                        <a:spcAft>
                          <a:spcPts val="300"/>
                        </a:spcAft>
                      </a:pPr>
                      <a:r>
                        <a:rPr lang="en-US" sz="1500" spc="-50" baseline="0" dirty="0" smtClean="0">
                          <a:solidFill>
                            <a:schemeClr val="bg1"/>
                          </a:solidFill>
                          <a:effectLst/>
                        </a:rPr>
                        <a:t>Aerospace products</a:t>
                      </a:r>
                      <a:endParaRPr lang="en-US" sz="1500" spc="-50" baseline="0" dirty="0">
                        <a:solidFill>
                          <a:schemeClr val="bg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marL="91440" marR="0" indent="-91440">
                        <a:lnSpc>
                          <a:spcPct val="107000"/>
                        </a:lnSpc>
                        <a:spcBef>
                          <a:spcPts val="300"/>
                        </a:spcBef>
                        <a:spcAft>
                          <a:spcPts val="300"/>
                        </a:spcAft>
                      </a:pPr>
                      <a:r>
                        <a:rPr lang="en-US" sz="1500" dirty="0">
                          <a:solidFill>
                            <a:schemeClr val="tx1"/>
                          </a:solidFill>
                          <a:effectLst/>
                        </a:rPr>
                        <a:t>Los Angeles, CA</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marL="0" marR="0" algn="ctr">
                        <a:lnSpc>
                          <a:spcPct val="107000"/>
                        </a:lnSpc>
                        <a:spcBef>
                          <a:spcPts val="300"/>
                        </a:spcBef>
                        <a:spcAft>
                          <a:spcPts val="300"/>
                        </a:spcAft>
                      </a:pPr>
                      <a:r>
                        <a:rPr lang="en-US" sz="1500" dirty="0">
                          <a:solidFill>
                            <a:schemeClr val="tx1"/>
                          </a:solidFill>
                          <a:effectLst/>
                        </a:rPr>
                        <a:t>49,934</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marL="0" marR="0" algn="ctr">
                        <a:lnSpc>
                          <a:spcPct val="107000"/>
                        </a:lnSpc>
                        <a:spcBef>
                          <a:spcPts val="300"/>
                        </a:spcBef>
                        <a:spcAft>
                          <a:spcPts val="300"/>
                        </a:spcAft>
                      </a:pPr>
                      <a:r>
                        <a:rPr lang="en-US" sz="1500" dirty="0">
                          <a:solidFill>
                            <a:schemeClr val="tx1"/>
                          </a:solidFill>
                          <a:effectLst/>
                        </a:rPr>
                        <a:t>2.48</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r>
              <a:tr h="547392">
                <a:tc>
                  <a:txBody>
                    <a:bodyPr/>
                    <a:lstStyle/>
                    <a:p>
                      <a:pPr marL="91440" marR="0" indent="-91440" algn="ctr">
                        <a:lnSpc>
                          <a:spcPct val="107000"/>
                        </a:lnSpc>
                        <a:spcBef>
                          <a:spcPts val="300"/>
                        </a:spcBef>
                        <a:spcAft>
                          <a:spcPts val="300"/>
                        </a:spcAft>
                      </a:pPr>
                      <a:r>
                        <a:rPr lang="en-US" sz="1500" dirty="0" smtClean="0">
                          <a:solidFill>
                            <a:schemeClr val="bg1"/>
                          </a:solidFill>
                          <a:effectLst/>
                        </a:rPr>
                        <a:t>Sound Recording</a:t>
                      </a:r>
                      <a:endParaRPr lang="en-US" sz="1500" dirty="0">
                        <a:solidFill>
                          <a:schemeClr val="bg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marL="91440" marR="0" indent="-91440">
                        <a:lnSpc>
                          <a:spcPct val="107000"/>
                        </a:lnSpc>
                        <a:spcBef>
                          <a:spcPts val="300"/>
                        </a:spcBef>
                        <a:spcAft>
                          <a:spcPts val="300"/>
                        </a:spcAft>
                      </a:pPr>
                      <a:r>
                        <a:rPr lang="en-US" sz="1500" dirty="0">
                          <a:solidFill>
                            <a:schemeClr val="tx1"/>
                          </a:solidFill>
                          <a:effectLst/>
                        </a:rPr>
                        <a:t>Nashville, TN</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marL="0" marR="0" algn="ctr">
                        <a:lnSpc>
                          <a:spcPct val="107000"/>
                        </a:lnSpc>
                        <a:spcBef>
                          <a:spcPts val="300"/>
                        </a:spcBef>
                        <a:spcAft>
                          <a:spcPts val="300"/>
                        </a:spcAft>
                      </a:pPr>
                      <a:r>
                        <a:rPr lang="en-US" sz="1500" dirty="0">
                          <a:solidFill>
                            <a:schemeClr val="tx1"/>
                          </a:solidFill>
                          <a:effectLst/>
                        </a:rPr>
                        <a:t>1,936</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marL="0" marR="0" algn="ctr">
                        <a:lnSpc>
                          <a:spcPct val="107000"/>
                        </a:lnSpc>
                        <a:spcBef>
                          <a:spcPts val="300"/>
                        </a:spcBef>
                        <a:spcAft>
                          <a:spcPts val="300"/>
                        </a:spcAft>
                      </a:pPr>
                      <a:r>
                        <a:rPr lang="en-US" sz="1500" dirty="0">
                          <a:solidFill>
                            <a:schemeClr val="tx1"/>
                          </a:solidFill>
                          <a:effectLst/>
                        </a:rPr>
                        <a:t>19.23</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marL="91440" marR="0" indent="-91440">
                        <a:lnSpc>
                          <a:spcPct val="107000"/>
                        </a:lnSpc>
                        <a:spcBef>
                          <a:spcPts val="300"/>
                        </a:spcBef>
                        <a:spcAft>
                          <a:spcPts val="300"/>
                        </a:spcAft>
                      </a:pPr>
                      <a:r>
                        <a:rPr lang="en-US" sz="1500" spc="-50" baseline="0" dirty="0" smtClean="0">
                          <a:solidFill>
                            <a:schemeClr val="bg1"/>
                          </a:solidFill>
                          <a:effectLst/>
                        </a:rPr>
                        <a:t>Aerospace products</a:t>
                      </a:r>
                      <a:endParaRPr lang="en-US" sz="1500" spc="-50" baseline="0" dirty="0">
                        <a:solidFill>
                          <a:schemeClr val="bg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marL="91440" marR="0" indent="-91440">
                        <a:lnSpc>
                          <a:spcPct val="107000"/>
                        </a:lnSpc>
                        <a:spcBef>
                          <a:spcPts val="300"/>
                        </a:spcBef>
                        <a:spcAft>
                          <a:spcPts val="300"/>
                        </a:spcAft>
                      </a:pPr>
                      <a:r>
                        <a:rPr lang="en-US" sz="1500" dirty="0">
                          <a:solidFill>
                            <a:schemeClr val="tx1"/>
                          </a:solidFill>
                          <a:effectLst/>
                        </a:rPr>
                        <a:t>Dallas, TX</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marL="0" marR="0" algn="ctr">
                        <a:lnSpc>
                          <a:spcPct val="107000"/>
                        </a:lnSpc>
                        <a:spcBef>
                          <a:spcPts val="300"/>
                        </a:spcBef>
                        <a:spcAft>
                          <a:spcPts val="300"/>
                        </a:spcAft>
                      </a:pPr>
                      <a:r>
                        <a:rPr lang="en-US" sz="1500" dirty="0">
                          <a:solidFill>
                            <a:schemeClr val="tx1"/>
                          </a:solidFill>
                          <a:effectLst/>
                        </a:rPr>
                        <a:t>32,121</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marL="0" marR="0" algn="ctr">
                        <a:lnSpc>
                          <a:spcPct val="107000"/>
                        </a:lnSpc>
                        <a:spcBef>
                          <a:spcPts val="300"/>
                        </a:spcBef>
                        <a:spcAft>
                          <a:spcPts val="300"/>
                        </a:spcAft>
                      </a:pPr>
                      <a:r>
                        <a:rPr lang="en-US" sz="1500" dirty="0">
                          <a:solidFill>
                            <a:schemeClr val="tx1"/>
                          </a:solidFill>
                          <a:effectLst/>
                        </a:rPr>
                        <a:t>2.79</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r>
              <a:tr h="547392">
                <a:tc>
                  <a:txBody>
                    <a:bodyPr/>
                    <a:lstStyle/>
                    <a:p>
                      <a:pPr marL="91440" marR="0" indent="-91440" algn="ctr">
                        <a:lnSpc>
                          <a:spcPct val="107000"/>
                        </a:lnSpc>
                        <a:spcBef>
                          <a:spcPts val="300"/>
                        </a:spcBef>
                        <a:spcAft>
                          <a:spcPts val="300"/>
                        </a:spcAft>
                      </a:pPr>
                      <a:r>
                        <a:rPr lang="en-US" sz="1500" dirty="0">
                          <a:solidFill>
                            <a:schemeClr val="tx1"/>
                          </a:solidFill>
                          <a:effectLst/>
                        </a:rPr>
                        <a:t>Insurance </a:t>
                      </a:r>
                      <a:r>
                        <a:rPr lang="en-US" sz="1500" dirty="0" smtClean="0">
                          <a:solidFill>
                            <a:schemeClr val="tx1"/>
                          </a:solidFill>
                          <a:effectLst/>
                        </a:rPr>
                        <a:t>Claims</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marL="91440" marR="0" indent="-91440">
                        <a:lnSpc>
                          <a:spcPct val="107000"/>
                        </a:lnSpc>
                        <a:spcBef>
                          <a:spcPts val="300"/>
                        </a:spcBef>
                        <a:spcAft>
                          <a:spcPts val="300"/>
                        </a:spcAft>
                      </a:pPr>
                      <a:r>
                        <a:rPr lang="en-US" sz="1500" dirty="0">
                          <a:solidFill>
                            <a:schemeClr val="tx1"/>
                          </a:solidFill>
                          <a:effectLst/>
                        </a:rPr>
                        <a:t>Los Angeles, CA</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marL="0" marR="0" algn="ctr">
                        <a:lnSpc>
                          <a:spcPct val="107000"/>
                        </a:lnSpc>
                        <a:spcBef>
                          <a:spcPts val="300"/>
                        </a:spcBef>
                        <a:spcAft>
                          <a:spcPts val="300"/>
                        </a:spcAft>
                      </a:pPr>
                      <a:r>
                        <a:rPr lang="en-US" sz="1500" dirty="0">
                          <a:solidFill>
                            <a:schemeClr val="tx1"/>
                          </a:solidFill>
                          <a:effectLst/>
                        </a:rPr>
                        <a:t>3,257</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marL="0" marR="0" algn="ctr">
                        <a:lnSpc>
                          <a:spcPct val="107000"/>
                        </a:lnSpc>
                        <a:spcBef>
                          <a:spcPts val="300"/>
                        </a:spcBef>
                        <a:spcAft>
                          <a:spcPts val="300"/>
                        </a:spcAft>
                      </a:pPr>
                      <a:r>
                        <a:rPr lang="en-US" sz="1500" dirty="0">
                          <a:solidFill>
                            <a:schemeClr val="tx1"/>
                          </a:solidFill>
                          <a:effectLst/>
                        </a:rPr>
                        <a:t>1.86</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marL="91440" marR="0" indent="-91440">
                        <a:lnSpc>
                          <a:spcPct val="107000"/>
                        </a:lnSpc>
                        <a:spcBef>
                          <a:spcPts val="300"/>
                        </a:spcBef>
                        <a:spcAft>
                          <a:spcPts val="300"/>
                        </a:spcAft>
                      </a:pPr>
                      <a:r>
                        <a:rPr lang="en-US" sz="1500" spc="-50" baseline="0" dirty="0" smtClean="0">
                          <a:solidFill>
                            <a:schemeClr val="bg1"/>
                          </a:solidFill>
                          <a:effectLst/>
                        </a:rPr>
                        <a:t>Aerospace products</a:t>
                      </a:r>
                      <a:endParaRPr lang="en-US" sz="1500" spc="-50" baseline="0" dirty="0">
                        <a:solidFill>
                          <a:schemeClr val="bg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marL="91440" marR="0" indent="-91440">
                        <a:lnSpc>
                          <a:spcPct val="107000"/>
                        </a:lnSpc>
                        <a:spcBef>
                          <a:spcPts val="300"/>
                        </a:spcBef>
                        <a:spcAft>
                          <a:spcPts val="300"/>
                        </a:spcAft>
                      </a:pPr>
                      <a:r>
                        <a:rPr lang="en-US" sz="1500" dirty="0">
                          <a:solidFill>
                            <a:schemeClr val="tx1"/>
                          </a:solidFill>
                          <a:effectLst/>
                        </a:rPr>
                        <a:t>Wichita, KS</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marL="0" marR="0" algn="ctr">
                        <a:lnSpc>
                          <a:spcPct val="107000"/>
                        </a:lnSpc>
                        <a:spcBef>
                          <a:spcPts val="300"/>
                        </a:spcBef>
                        <a:spcAft>
                          <a:spcPts val="300"/>
                        </a:spcAft>
                      </a:pPr>
                      <a:r>
                        <a:rPr lang="en-US" sz="1500" dirty="0">
                          <a:solidFill>
                            <a:schemeClr val="tx1"/>
                          </a:solidFill>
                          <a:effectLst/>
                        </a:rPr>
                        <a:t>28,062</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marL="0" marR="0" algn="ctr">
                        <a:lnSpc>
                          <a:spcPct val="107000"/>
                        </a:lnSpc>
                        <a:spcBef>
                          <a:spcPts val="300"/>
                        </a:spcBef>
                        <a:spcAft>
                          <a:spcPts val="300"/>
                        </a:spcAft>
                      </a:pPr>
                      <a:r>
                        <a:rPr lang="en-US" sz="1500" dirty="0">
                          <a:solidFill>
                            <a:schemeClr val="tx1"/>
                          </a:solidFill>
                          <a:effectLst/>
                        </a:rPr>
                        <a:t>27.52</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r>
              <a:tr h="547392">
                <a:tc>
                  <a:txBody>
                    <a:bodyPr/>
                    <a:lstStyle/>
                    <a:p>
                      <a:pPr marL="91440" marR="0" indent="-91440" algn="ctr">
                        <a:lnSpc>
                          <a:spcPct val="107000"/>
                        </a:lnSpc>
                        <a:spcBef>
                          <a:spcPts val="300"/>
                        </a:spcBef>
                        <a:spcAft>
                          <a:spcPts val="300"/>
                        </a:spcAft>
                      </a:pPr>
                      <a:r>
                        <a:rPr lang="en-US" sz="1500" dirty="0" smtClean="0">
                          <a:solidFill>
                            <a:schemeClr val="bg1"/>
                          </a:solidFill>
                          <a:effectLst/>
                        </a:rPr>
                        <a:t>Insurance Claims</a:t>
                      </a:r>
                      <a:endParaRPr lang="en-US" sz="1500" dirty="0">
                        <a:solidFill>
                          <a:schemeClr val="bg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marL="91440" marR="0" indent="-91440">
                        <a:lnSpc>
                          <a:spcPct val="107000"/>
                        </a:lnSpc>
                        <a:spcBef>
                          <a:spcPts val="300"/>
                        </a:spcBef>
                        <a:spcAft>
                          <a:spcPts val="300"/>
                        </a:spcAft>
                      </a:pPr>
                      <a:r>
                        <a:rPr lang="en-US" sz="1500" dirty="0">
                          <a:solidFill>
                            <a:schemeClr val="tx1"/>
                          </a:solidFill>
                          <a:effectLst/>
                        </a:rPr>
                        <a:t>Atlanta, GA</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marL="0" marR="0" algn="ctr">
                        <a:lnSpc>
                          <a:spcPct val="107000"/>
                        </a:lnSpc>
                        <a:spcBef>
                          <a:spcPts val="300"/>
                        </a:spcBef>
                        <a:spcAft>
                          <a:spcPts val="300"/>
                        </a:spcAft>
                      </a:pPr>
                      <a:r>
                        <a:rPr lang="en-US" sz="1500" dirty="0">
                          <a:solidFill>
                            <a:schemeClr val="tx1"/>
                          </a:solidFill>
                          <a:effectLst/>
                        </a:rPr>
                        <a:t>2,382</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marL="0" marR="0" algn="ctr">
                        <a:lnSpc>
                          <a:spcPct val="107000"/>
                        </a:lnSpc>
                        <a:spcBef>
                          <a:spcPts val="300"/>
                        </a:spcBef>
                        <a:spcAft>
                          <a:spcPts val="300"/>
                        </a:spcAft>
                      </a:pPr>
                      <a:r>
                        <a:rPr lang="en-US" sz="1500" dirty="0">
                          <a:solidFill>
                            <a:schemeClr val="tx1"/>
                          </a:solidFill>
                          <a:effectLst/>
                        </a:rPr>
                        <a:t>2.43</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marL="91440" marR="0" indent="-91440">
                        <a:lnSpc>
                          <a:spcPct val="107000"/>
                        </a:lnSpc>
                        <a:spcBef>
                          <a:spcPts val="300"/>
                        </a:spcBef>
                        <a:spcAft>
                          <a:spcPts val="300"/>
                        </a:spcAft>
                      </a:pPr>
                      <a:r>
                        <a:rPr lang="en-US" sz="1500" spc="-50" baseline="0" dirty="0" smtClean="0">
                          <a:solidFill>
                            <a:schemeClr val="bg1"/>
                          </a:solidFill>
                          <a:effectLst/>
                        </a:rPr>
                        <a:t>Aerospace products</a:t>
                      </a:r>
                      <a:endParaRPr lang="en-US" sz="1500" spc="-50" baseline="0" dirty="0">
                        <a:solidFill>
                          <a:schemeClr val="bg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marL="91440" marR="0" indent="-91440">
                        <a:lnSpc>
                          <a:spcPct val="107000"/>
                        </a:lnSpc>
                        <a:spcBef>
                          <a:spcPts val="300"/>
                        </a:spcBef>
                        <a:spcAft>
                          <a:spcPts val="300"/>
                        </a:spcAft>
                      </a:pPr>
                      <a:r>
                        <a:rPr lang="en-US" sz="1500" dirty="0">
                          <a:solidFill>
                            <a:schemeClr val="tx1"/>
                          </a:solidFill>
                          <a:effectLst/>
                        </a:rPr>
                        <a:t>St. Louis, MO</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marL="0" marR="0" algn="ctr">
                        <a:lnSpc>
                          <a:spcPct val="107000"/>
                        </a:lnSpc>
                        <a:spcBef>
                          <a:spcPts val="300"/>
                        </a:spcBef>
                        <a:spcAft>
                          <a:spcPts val="300"/>
                        </a:spcAft>
                      </a:pPr>
                      <a:r>
                        <a:rPr lang="en-US" sz="1500" dirty="0">
                          <a:solidFill>
                            <a:schemeClr val="tx1"/>
                          </a:solidFill>
                          <a:effectLst/>
                        </a:rPr>
                        <a:t>16,228</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marL="0" marR="0" algn="ctr">
                        <a:lnSpc>
                          <a:spcPct val="107000"/>
                        </a:lnSpc>
                        <a:spcBef>
                          <a:spcPts val="300"/>
                        </a:spcBef>
                        <a:spcAft>
                          <a:spcPts val="300"/>
                        </a:spcAft>
                      </a:pPr>
                      <a:r>
                        <a:rPr lang="en-US" sz="1500" dirty="0">
                          <a:solidFill>
                            <a:schemeClr val="tx1"/>
                          </a:solidFill>
                          <a:effectLst/>
                        </a:rPr>
                        <a:t>3.57</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r>
              <a:tr h="547392">
                <a:tc>
                  <a:txBody>
                    <a:bodyPr/>
                    <a:lstStyle/>
                    <a:p>
                      <a:pPr marL="91440" marR="0" indent="-91440" algn="ctr">
                        <a:lnSpc>
                          <a:spcPct val="107000"/>
                        </a:lnSpc>
                        <a:spcBef>
                          <a:spcPts val="300"/>
                        </a:spcBef>
                        <a:spcAft>
                          <a:spcPts val="300"/>
                        </a:spcAft>
                      </a:pPr>
                      <a:r>
                        <a:rPr lang="en-US" sz="1500" dirty="0" smtClean="0">
                          <a:solidFill>
                            <a:schemeClr val="bg1"/>
                          </a:solidFill>
                          <a:effectLst/>
                        </a:rPr>
                        <a:t>Insurance Claims</a:t>
                      </a:r>
                      <a:endParaRPr lang="en-US" sz="1500" dirty="0">
                        <a:solidFill>
                          <a:schemeClr val="bg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noFill/>
                  </a:tcPr>
                </a:tc>
                <a:tc>
                  <a:txBody>
                    <a:bodyPr/>
                    <a:lstStyle/>
                    <a:p>
                      <a:pPr marL="91440" marR="0" indent="-91440">
                        <a:lnSpc>
                          <a:spcPct val="107000"/>
                        </a:lnSpc>
                        <a:spcBef>
                          <a:spcPts val="300"/>
                        </a:spcBef>
                        <a:spcAft>
                          <a:spcPts val="300"/>
                        </a:spcAft>
                      </a:pPr>
                      <a:r>
                        <a:rPr lang="en-US" sz="1500" dirty="0">
                          <a:solidFill>
                            <a:schemeClr val="tx1"/>
                          </a:solidFill>
                          <a:effectLst/>
                        </a:rPr>
                        <a:t>Las Vegas, NV</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noFill/>
                  </a:tcPr>
                </a:tc>
                <a:tc>
                  <a:txBody>
                    <a:bodyPr/>
                    <a:lstStyle/>
                    <a:p>
                      <a:pPr marL="0" marR="0" algn="ctr">
                        <a:lnSpc>
                          <a:spcPct val="107000"/>
                        </a:lnSpc>
                        <a:spcBef>
                          <a:spcPts val="300"/>
                        </a:spcBef>
                        <a:spcAft>
                          <a:spcPts val="300"/>
                        </a:spcAft>
                      </a:pPr>
                      <a:r>
                        <a:rPr lang="en-US" sz="1500" dirty="0">
                          <a:solidFill>
                            <a:schemeClr val="tx1"/>
                          </a:solidFill>
                          <a:effectLst/>
                        </a:rPr>
                        <a:t>1,030</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noFill/>
                  </a:tcPr>
                </a:tc>
                <a:tc>
                  <a:txBody>
                    <a:bodyPr/>
                    <a:lstStyle/>
                    <a:p>
                      <a:pPr marL="0" marR="0" algn="ctr">
                        <a:lnSpc>
                          <a:spcPct val="107000"/>
                        </a:lnSpc>
                        <a:spcBef>
                          <a:spcPts val="300"/>
                        </a:spcBef>
                        <a:spcAft>
                          <a:spcPts val="300"/>
                        </a:spcAft>
                      </a:pPr>
                      <a:r>
                        <a:rPr lang="en-US" sz="1500" dirty="0" smtClean="0">
                          <a:solidFill>
                            <a:schemeClr val="tx1"/>
                          </a:solidFill>
                          <a:effectLst/>
                        </a:rPr>
                        <a:t>3.04</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noFill/>
                  </a:tcPr>
                </a:tc>
                <a:tc>
                  <a:txBody>
                    <a:bodyPr/>
                    <a:lstStyle/>
                    <a:p>
                      <a:pPr marL="91440" marR="0" indent="-91440">
                        <a:lnSpc>
                          <a:spcPct val="107000"/>
                        </a:lnSpc>
                        <a:spcBef>
                          <a:spcPts val="300"/>
                        </a:spcBef>
                        <a:spcAft>
                          <a:spcPts val="300"/>
                        </a:spcAft>
                      </a:pPr>
                      <a:r>
                        <a:rPr lang="en-US" sz="1500" spc="-50" baseline="0" dirty="0" smtClean="0">
                          <a:solidFill>
                            <a:schemeClr val="bg1"/>
                          </a:solidFill>
                          <a:effectLst/>
                        </a:rPr>
                        <a:t>Aerospace products</a:t>
                      </a:r>
                      <a:endParaRPr lang="en-US" sz="1500" spc="-50" baseline="0" dirty="0">
                        <a:solidFill>
                          <a:schemeClr val="bg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noFill/>
                  </a:tcPr>
                </a:tc>
                <a:tc>
                  <a:txBody>
                    <a:bodyPr/>
                    <a:lstStyle/>
                    <a:p>
                      <a:pPr marL="91440" marR="0" indent="-91440">
                        <a:lnSpc>
                          <a:spcPct val="107000"/>
                        </a:lnSpc>
                        <a:spcBef>
                          <a:spcPts val="300"/>
                        </a:spcBef>
                        <a:spcAft>
                          <a:spcPts val="300"/>
                        </a:spcAft>
                      </a:pPr>
                      <a:r>
                        <a:rPr lang="en-US" sz="1500" dirty="0">
                          <a:solidFill>
                            <a:schemeClr val="tx1"/>
                          </a:solidFill>
                          <a:effectLst/>
                        </a:rPr>
                        <a:t> </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noFill/>
                  </a:tcPr>
                </a:tc>
                <a:tc>
                  <a:txBody>
                    <a:bodyPr/>
                    <a:lstStyle/>
                    <a:p>
                      <a:pPr marL="0" marR="0" algn="ctr">
                        <a:lnSpc>
                          <a:spcPct val="107000"/>
                        </a:lnSpc>
                        <a:spcBef>
                          <a:spcPts val="300"/>
                        </a:spcBef>
                        <a:spcAft>
                          <a:spcPts val="300"/>
                        </a:spcAft>
                      </a:pPr>
                      <a:r>
                        <a:rPr lang="en-US" sz="1500" dirty="0">
                          <a:solidFill>
                            <a:schemeClr val="tx1"/>
                          </a:solidFill>
                          <a:effectLst/>
                        </a:rPr>
                        <a:t> </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noFill/>
                  </a:tcPr>
                </a:tc>
                <a:tc>
                  <a:txBody>
                    <a:bodyPr/>
                    <a:lstStyle/>
                    <a:p>
                      <a:pPr marL="0" marR="0" algn="ctr">
                        <a:lnSpc>
                          <a:spcPct val="107000"/>
                        </a:lnSpc>
                        <a:spcBef>
                          <a:spcPts val="300"/>
                        </a:spcBef>
                        <a:spcAft>
                          <a:spcPts val="300"/>
                        </a:spcAft>
                      </a:pPr>
                      <a:r>
                        <a:rPr lang="en-US" sz="1500" dirty="0">
                          <a:solidFill>
                            <a:schemeClr val="tx1"/>
                          </a:solidFill>
                          <a:effectLst/>
                        </a:rPr>
                        <a:t> </a:t>
                      </a:r>
                      <a:endParaRPr lang="en-US" sz="1500" dirty="0">
                        <a:solidFill>
                          <a:schemeClr val="tx1"/>
                        </a:solidFill>
                        <a:effectLst/>
                        <a:latin typeface="Arial Unicode MS" panose="020B0604020202020204" pitchFamily="34" charset="-128"/>
                        <a:ea typeface="Times New Roman" panose="02020603050405020304" pitchFamily="18" charset="0"/>
                        <a:cs typeface="Times New Roman" panose="02020603050405020304" pitchFamily="18" charset="0"/>
                      </a:endParaRPr>
                    </a:p>
                  </a:txBody>
                  <a:tcPr marL="65269" marR="65269"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noFill/>
                  </a:tcPr>
                </a:tc>
              </a:tr>
            </a:tbl>
          </a:graphicData>
        </a:graphic>
      </p:graphicFrame>
    </p:spTree>
    <p:extLst>
      <p:ext uri="{BB962C8B-B14F-4D97-AF65-F5344CB8AC3E}">
        <p14:creationId xmlns:p14="http://schemas.microsoft.com/office/powerpoint/2010/main" val="229498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28600" y="228600"/>
            <a:ext cx="8915400" cy="1143000"/>
          </a:xfrm>
        </p:spPr>
        <p:txBody>
          <a:bodyPr/>
          <a:lstStyle/>
          <a:p>
            <a:r>
              <a:rPr lang="en-US" dirty="0"/>
              <a:t>Corporate Headquarters </a:t>
            </a:r>
            <a:r>
              <a:rPr lang="en-US" dirty="0" smtClean="0"/>
              <a:t>and</a:t>
            </a:r>
            <a:br>
              <a:rPr lang="en-US" dirty="0" smtClean="0"/>
            </a:br>
            <a:r>
              <a:rPr lang="en-US" dirty="0" smtClean="0"/>
              <a:t>Functional </a:t>
            </a:r>
            <a:r>
              <a:rPr lang="en-US" dirty="0"/>
              <a:t>Specialization</a:t>
            </a:r>
          </a:p>
        </p:txBody>
      </p:sp>
      <p:sp>
        <p:nvSpPr>
          <p:cNvPr id="11" name="Content Placeholder 10"/>
          <p:cNvSpPr>
            <a:spLocks noGrp="1"/>
          </p:cNvSpPr>
          <p:nvPr>
            <p:ph idx="1"/>
          </p:nvPr>
        </p:nvSpPr>
        <p:spPr>
          <a:xfrm>
            <a:off x="381000" y="1643744"/>
            <a:ext cx="8458200" cy="2928256"/>
          </a:xfrm>
        </p:spPr>
        <p:txBody>
          <a:bodyPr/>
          <a:lstStyle/>
          <a:p>
            <a:r>
              <a:rPr lang="en-US" dirty="0" smtClean="0"/>
              <a:t>Corporations </a:t>
            </a:r>
            <a:r>
              <a:rPr lang="en-US" dirty="0"/>
              <a:t>locate their headquarters in cities to exploit agglomeration economies that cross industry boundaries (urbanization economies</a:t>
            </a:r>
            <a:r>
              <a:rPr lang="en-US" dirty="0" smtClean="0"/>
              <a:t>).</a:t>
            </a:r>
          </a:p>
          <a:p>
            <a:r>
              <a:rPr lang="en-IN" dirty="0"/>
              <a:t>Corporations cluster to share firms that specialize in providing information that </a:t>
            </a:r>
            <a:r>
              <a:rPr lang="en-IN" dirty="0" smtClean="0"/>
              <a:t>is vital </a:t>
            </a:r>
            <a:r>
              <a:rPr lang="en-IN" dirty="0"/>
              <a:t>to corporate </a:t>
            </a:r>
            <a:r>
              <a:rPr lang="en-IN" dirty="0" smtClean="0"/>
              <a:t>decisions.</a:t>
            </a:r>
          </a:p>
          <a:p>
            <a:r>
              <a:rPr lang="en-US" dirty="0"/>
              <a:t>Corporations cluster in cities to share firms providing business services</a:t>
            </a:r>
            <a:r>
              <a:rPr lang="en-US" dirty="0" smtClean="0"/>
              <a:t>. </a:t>
            </a:r>
          </a:p>
        </p:txBody>
      </p:sp>
    </p:spTree>
    <p:extLst>
      <p:ext uri="{BB962C8B-B14F-4D97-AF65-F5344CB8AC3E}">
        <p14:creationId xmlns:p14="http://schemas.microsoft.com/office/powerpoint/2010/main" val="2077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28600" y="228600"/>
            <a:ext cx="8915400" cy="1143000"/>
          </a:xfrm>
        </p:spPr>
        <p:txBody>
          <a:bodyPr/>
          <a:lstStyle/>
          <a:p>
            <a:r>
              <a:rPr lang="en-US" dirty="0"/>
              <a:t>Corporate Headquarters </a:t>
            </a:r>
            <a:r>
              <a:rPr lang="en-US" dirty="0" smtClean="0"/>
              <a:t>and</a:t>
            </a:r>
            <a:br>
              <a:rPr lang="en-US" dirty="0" smtClean="0"/>
            </a:br>
            <a:r>
              <a:rPr lang="en-US" dirty="0" smtClean="0"/>
              <a:t>Functional Specialization (cont.)</a:t>
            </a:r>
            <a:endParaRPr lang="en-US" dirty="0"/>
          </a:p>
        </p:txBody>
      </p:sp>
      <p:sp>
        <p:nvSpPr>
          <p:cNvPr id="11" name="Content Placeholder 10"/>
          <p:cNvSpPr>
            <a:spLocks noGrp="1"/>
          </p:cNvSpPr>
          <p:nvPr>
            <p:ph idx="1"/>
          </p:nvPr>
        </p:nvSpPr>
        <p:spPr>
          <a:xfrm>
            <a:off x="381000" y="1643744"/>
            <a:ext cx="8458200" cy="2242456"/>
          </a:xfrm>
        </p:spPr>
        <p:txBody>
          <a:bodyPr/>
          <a:lstStyle/>
          <a:p>
            <a:pPr marL="0" indent="0">
              <a:buNone/>
            </a:pPr>
            <a:r>
              <a:rPr lang="en-IN" b="1" i="1" dirty="0"/>
              <a:t>In the last several decades, </a:t>
            </a:r>
            <a:r>
              <a:rPr lang="en-IN" b="1" i="1" dirty="0" smtClean="0"/>
              <a:t>the specialization of cities has undergone a fundamental shift.</a:t>
            </a:r>
          </a:p>
          <a:p>
            <a:r>
              <a:rPr lang="en-IN" dirty="0" smtClean="0"/>
              <a:t>Large </a:t>
            </a:r>
            <a:r>
              <a:rPr lang="en-IN" dirty="0"/>
              <a:t>cities have become increasingly specialized in </a:t>
            </a:r>
            <a:r>
              <a:rPr lang="en-IN" dirty="0" smtClean="0"/>
              <a:t>managerial functions.</a:t>
            </a:r>
          </a:p>
          <a:p>
            <a:r>
              <a:rPr lang="en-IN" dirty="0" smtClean="0"/>
              <a:t>Smaller </a:t>
            </a:r>
            <a:r>
              <a:rPr lang="en-IN" dirty="0"/>
              <a:t>cities have become more specialized in </a:t>
            </a:r>
            <a:r>
              <a:rPr lang="en-IN" dirty="0" smtClean="0"/>
              <a:t>production.</a:t>
            </a:r>
            <a:endParaRPr lang="en-IN" dirty="0"/>
          </a:p>
        </p:txBody>
      </p:sp>
      <p:sp>
        <p:nvSpPr>
          <p:cNvPr id="8" name="Rounded Rectangle 7"/>
          <p:cNvSpPr/>
          <p:nvPr/>
        </p:nvSpPr>
        <p:spPr>
          <a:xfrm>
            <a:off x="473528" y="4147458"/>
            <a:ext cx="8382000" cy="653142"/>
          </a:xfrm>
          <a:prstGeom prst="roundRect">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r>
              <a:rPr lang="en-IN" sz="2400" i="1" dirty="0">
                <a:solidFill>
                  <a:schemeClr val="tx1"/>
                </a:solidFill>
              </a:rPr>
              <a:t>Why did these changes in functional specialization occur?</a:t>
            </a:r>
          </a:p>
        </p:txBody>
      </p:sp>
    </p:spTree>
    <p:extLst>
      <p:ext uri="{BB962C8B-B14F-4D97-AF65-F5344CB8AC3E}">
        <p14:creationId xmlns:p14="http://schemas.microsoft.com/office/powerpoint/2010/main" val="26778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28600" y="228600"/>
            <a:ext cx="8915400" cy="1143000"/>
          </a:xfrm>
        </p:spPr>
        <p:txBody>
          <a:bodyPr/>
          <a:lstStyle/>
          <a:p>
            <a:pPr lvl="1" algn="ctr" defTabSz="457200" rtl="0">
              <a:spcBef>
                <a:spcPct val="0"/>
              </a:spcBef>
            </a:pPr>
            <a:r>
              <a:rPr lang="en-US" sz="3600" kern="1200" dirty="0" smtClean="0">
                <a:solidFill>
                  <a:schemeClr val="bg2"/>
                </a:solidFill>
                <a:latin typeface="+mj-lt"/>
                <a:ea typeface="+mj-ea"/>
                <a:cs typeface="+mj-cs"/>
              </a:rPr>
              <a:t>Agglomeration </a:t>
            </a:r>
            <a:r>
              <a:rPr lang="en-US" sz="3600" kern="1200" dirty="0">
                <a:solidFill>
                  <a:schemeClr val="bg2"/>
                </a:solidFill>
                <a:latin typeface="+mj-lt"/>
                <a:ea typeface="+mj-ea"/>
                <a:cs typeface="+mj-cs"/>
              </a:rPr>
              <a:t>and the </a:t>
            </a:r>
            <a:r>
              <a:rPr lang="en-US" sz="3600" kern="1200" dirty="0" smtClean="0">
                <a:solidFill>
                  <a:schemeClr val="bg2"/>
                </a:solidFill>
                <a:latin typeface="+mj-lt"/>
                <a:ea typeface="+mj-ea"/>
                <a:cs typeface="+mj-cs"/>
              </a:rPr>
              <a:t>Product </a:t>
            </a:r>
            <a:r>
              <a:rPr lang="en-US" sz="3600" kern="1200" dirty="0">
                <a:solidFill>
                  <a:schemeClr val="bg2"/>
                </a:solidFill>
                <a:latin typeface="+mj-lt"/>
                <a:ea typeface="+mj-ea"/>
                <a:cs typeface="+mj-cs"/>
              </a:rPr>
              <a:t>Cycle: </a:t>
            </a:r>
            <a:r>
              <a:rPr lang="en-US" sz="3600" kern="1200" dirty="0" smtClean="0">
                <a:solidFill>
                  <a:schemeClr val="bg2"/>
                </a:solidFill>
                <a:latin typeface="+mj-lt"/>
                <a:ea typeface="+mj-ea"/>
                <a:cs typeface="+mj-cs"/>
              </a:rPr>
              <a:t/>
            </a:r>
            <a:br>
              <a:rPr lang="en-US" sz="3600" kern="1200" dirty="0" smtClean="0">
                <a:solidFill>
                  <a:schemeClr val="bg2"/>
                </a:solidFill>
                <a:latin typeface="+mj-lt"/>
                <a:ea typeface="+mj-ea"/>
                <a:cs typeface="+mj-cs"/>
              </a:rPr>
            </a:br>
            <a:r>
              <a:rPr lang="en-US" sz="3600" kern="1200" dirty="0" smtClean="0">
                <a:solidFill>
                  <a:schemeClr val="bg2"/>
                </a:solidFill>
                <a:latin typeface="+mj-lt"/>
                <a:ea typeface="+mj-ea"/>
                <a:cs typeface="+mj-cs"/>
              </a:rPr>
              <a:t>The Radio Industry </a:t>
            </a:r>
            <a:r>
              <a:rPr lang="en-US" sz="3600" kern="1200" dirty="0">
                <a:solidFill>
                  <a:schemeClr val="bg2"/>
                </a:solidFill>
                <a:latin typeface="+mj-lt"/>
                <a:ea typeface="+mj-ea"/>
                <a:cs typeface="+mj-cs"/>
              </a:rPr>
              <a:t>in </a:t>
            </a:r>
            <a:r>
              <a:rPr lang="en-US" sz="3600" kern="1200" dirty="0" smtClean="0">
                <a:solidFill>
                  <a:schemeClr val="bg2"/>
                </a:solidFill>
                <a:latin typeface="+mj-lt"/>
                <a:ea typeface="+mj-ea"/>
                <a:cs typeface="+mj-cs"/>
              </a:rPr>
              <a:t>New York</a:t>
            </a:r>
            <a:endParaRPr lang="en-US" sz="3600" kern="1200" dirty="0">
              <a:solidFill>
                <a:schemeClr val="bg2"/>
              </a:solidFill>
              <a:latin typeface="+mj-lt"/>
              <a:ea typeface="+mj-ea"/>
              <a:cs typeface="+mj-cs"/>
            </a:endParaRPr>
          </a:p>
        </p:txBody>
      </p:sp>
      <p:sp>
        <p:nvSpPr>
          <p:cNvPr id="11" name="Content Placeholder 10"/>
          <p:cNvSpPr>
            <a:spLocks noGrp="1"/>
          </p:cNvSpPr>
          <p:nvPr>
            <p:ph idx="1"/>
          </p:nvPr>
        </p:nvSpPr>
        <p:spPr>
          <a:xfrm>
            <a:off x="381000" y="1600200"/>
            <a:ext cx="8458200" cy="2362200"/>
          </a:xfrm>
        </p:spPr>
        <p:txBody>
          <a:bodyPr/>
          <a:lstStyle/>
          <a:p>
            <a:r>
              <a:rPr lang="en-IN" dirty="0"/>
              <a:t>Agglomeration economies contribute to the development of new products. </a:t>
            </a:r>
            <a:endParaRPr lang="en-IN" dirty="0" smtClean="0"/>
          </a:p>
          <a:p>
            <a:r>
              <a:rPr lang="en-IN" dirty="0" smtClean="0"/>
              <a:t>A study </a:t>
            </a:r>
            <a:r>
              <a:rPr lang="en-IN" dirty="0"/>
              <a:t>by Vernon (1972) identifies the radio industry in New York </a:t>
            </a:r>
            <a:r>
              <a:rPr lang="en-IN" dirty="0" smtClean="0"/>
              <a:t>as </a:t>
            </a:r>
            <a:r>
              <a:rPr lang="en-IN" dirty="0"/>
              <a:t>an </a:t>
            </a:r>
            <a:r>
              <a:rPr lang="en-IN" dirty="0" smtClean="0"/>
              <a:t>example of </a:t>
            </a:r>
            <a:r>
              <a:rPr lang="en-IN" dirty="0"/>
              <a:t>an industry that benefited from agglomeration economies in its early design </a:t>
            </a:r>
            <a:r>
              <a:rPr lang="en-IN" dirty="0" smtClean="0"/>
              <a:t>and development </a:t>
            </a:r>
            <a:r>
              <a:rPr lang="en-IN" dirty="0"/>
              <a:t>stage</a:t>
            </a:r>
            <a:r>
              <a:rPr lang="en-IN" dirty="0" smtClean="0"/>
              <a:t>.</a:t>
            </a:r>
          </a:p>
          <a:p>
            <a:pPr marL="0" indent="0">
              <a:buNone/>
            </a:pPr>
            <a:r>
              <a:rPr lang="en-US" dirty="0" smtClean="0"/>
              <a:t> </a:t>
            </a:r>
          </a:p>
        </p:txBody>
      </p:sp>
      <p:sp>
        <p:nvSpPr>
          <p:cNvPr id="8" name="Rounded Rectangle 7"/>
          <p:cNvSpPr/>
          <p:nvPr/>
        </p:nvSpPr>
        <p:spPr>
          <a:xfrm>
            <a:off x="473528" y="4180116"/>
            <a:ext cx="8382000" cy="653142"/>
          </a:xfrm>
          <a:prstGeom prst="roundRect">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r>
              <a:rPr lang="en-IN" sz="2400" i="1" dirty="0">
                <a:solidFill>
                  <a:schemeClr val="tx1"/>
                </a:solidFill>
              </a:rPr>
              <a:t>What are the key takeaways from the study?</a:t>
            </a:r>
          </a:p>
        </p:txBody>
      </p:sp>
    </p:spTree>
    <p:extLst>
      <p:ext uri="{BB962C8B-B14F-4D97-AF65-F5344CB8AC3E}">
        <p14:creationId xmlns:p14="http://schemas.microsoft.com/office/powerpoint/2010/main" val="1606323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28600" y="228600"/>
            <a:ext cx="8915400" cy="685800"/>
          </a:xfrm>
        </p:spPr>
        <p:txBody>
          <a:bodyPr/>
          <a:lstStyle/>
          <a:p>
            <a:pPr lvl="1" algn="ctr" defTabSz="457200" rtl="0">
              <a:spcBef>
                <a:spcPct val="0"/>
              </a:spcBef>
            </a:pPr>
            <a:r>
              <a:rPr lang="en-US" sz="3600" kern="1200" dirty="0">
                <a:solidFill>
                  <a:schemeClr val="bg2"/>
                </a:solidFill>
                <a:latin typeface="+mj-lt"/>
                <a:ea typeface="+mj-ea"/>
                <a:cs typeface="+mj-cs"/>
              </a:rPr>
              <a:t>Nursery Cities</a:t>
            </a:r>
          </a:p>
        </p:txBody>
      </p:sp>
      <p:sp>
        <p:nvSpPr>
          <p:cNvPr id="11" name="Content Placeholder 10"/>
          <p:cNvSpPr>
            <a:spLocks noGrp="1"/>
          </p:cNvSpPr>
          <p:nvPr>
            <p:ph idx="1"/>
          </p:nvPr>
        </p:nvSpPr>
        <p:spPr>
          <a:xfrm>
            <a:off x="381000" y="1600200"/>
            <a:ext cx="8610600" cy="4572000"/>
          </a:xfrm>
        </p:spPr>
        <p:txBody>
          <a:bodyPr/>
          <a:lstStyle/>
          <a:p>
            <a:pPr marL="0" indent="0">
              <a:buNone/>
            </a:pPr>
            <a:r>
              <a:rPr lang="en-US" b="1" dirty="0" smtClean="0"/>
              <a:t>Nursery cities</a:t>
            </a:r>
            <a:r>
              <a:rPr lang="en-US" b="1" i="1" dirty="0" smtClean="0"/>
              <a:t> are defined </a:t>
            </a:r>
            <a:r>
              <a:rPr lang="en-US" b="1" i="1" dirty="0"/>
              <a:t>as large diverse cities that provide a nurturing environment for early product design and development. </a:t>
            </a:r>
            <a:endParaRPr lang="en-US" b="1" i="1" dirty="0" smtClean="0"/>
          </a:p>
          <a:p>
            <a:r>
              <a:rPr lang="en-US" dirty="0" smtClean="0"/>
              <a:t>Diverse </a:t>
            </a:r>
            <a:r>
              <a:rPr lang="en-US" dirty="0"/>
              <a:t>cities foster innovation, while specialized cities facilitate efficient production. </a:t>
            </a:r>
          </a:p>
          <a:p>
            <a:r>
              <a:rPr lang="en-US" dirty="0"/>
              <a:t>Duranton and Puga (2001) </a:t>
            </a:r>
            <a:r>
              <a:rPr lang="en-US" dirty="0" smtClean="0"/>
              <a:t> provide evidence regarding relocating firms:</a:t>
            </a:r>
            <a:endParaRPr lang="en-US" dirty="0"/>
          </a:p>
          <a:p>
            <a:pPr lvl="1"/>
            <a:r>
              <a:rPr lang="en-US" dirty="0" smtClean="0"/>
              <a:t>French firms: 7/10 relocated from diverse to specialized city</a:t>
            </a:r>
          </a:p>
          <a:p>
            <a:pPr lvl="1"/>
            <a:r>
              <a:rPr lang="en-US" dirty="0" smtClean="0"/>
              <a:t>highest </a:t>
            </a:r>
            <a:r>
              <a:rPr lang="en-US" dirty="0"/>
              <a:t>frequency of relocation for innovative industries</a:t>
            </a:r>
          </a:p>
          <a:p>
            <a:r>
              <a:rPr lang="en-US" dirty="0" smtClean="0"/>
              <a:t>Industries with “mature” products have less to gain from diversified cities and relocate </a:t>
            </a:r>
            <a:r>
              <a:rPr lang="en-US" dirty="0"/>
              <a:t>to </a:t>
            </a:r>
            <a:r>
              <a:rPr lang="en-US" dirty="0" smtClean="0"/>
              <a:t>reduce </a:t>
            </a:r>
            <a:r>
              <a:rPr lang="en-US" dirty="0"/>
              <a:t>production </a:t>
            </a:r>
            <a:r>
              <a:rPr lang="en-US" dirty="0" smtClean="0"/>
              <a:t>costs.</a:t>
            </a:r>
            <a:endParaRPr lang="en-US" dirty="0"/>
          </a:p>
        </p:txBody>
      </p:sp>
    </p:spTree>
    <p:extLst>
      <p:ext uri="{BB962C8B-B14F-4D97-AF65-F5344CB8AC3E}">
        <p14:creationId xmlns:p14="http://schemas.microsoft.com/office/powerpoint/2010/main" val="88295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81000"/>
            <a:ext cx="9144000" cy="609600"/>
          </a:xfrm>
        </p:spPr>
        <p:txBody>
          <a:bodyPr/>
          <a:lstStyle/>
          <a:p>
            <a:r>
              <a:rPr lang="en-US" dirty="0" smtClean="0"/>
              <a:t>Types of Agglomeration Economies</a:t>
            </a:r>
            <a:endParaRPr lang="en-US" dirty="0"/>
          </a:p>
        </p:txBody>
      </p:sp>
      <p:sp>
        <p:nvSpPr>
          <p:cNvPr id="6" name="Content Placeholder 5"/>
          <p:cNvSpPr>
            <a:spLocks noGrp="1"/>
          </p:cNvSpPr>
          <p:nvPr>
            <p:ph idx="1"/>
          </p:nvPr>
        </p:nvSpPr>
        <p:spPr>
          <a:xfrm>
            <a:off x="381000" y="1600200"/>
            <a:ext cx="8458200" cy="4114800"/>
          </a:xfrm>
        </p:spPr>
        <p:txBody>
          <a:bodyPr/>
          <a:lstStyle/>
          <a:p>
            <a:r>
              <a:rPr lang="en-US" dirty="0" smtClean="0"/>
              <a:t>Agglomeration </a:t>
            </a:r>
            <a:r>
              <a:rPr lang="en-US" dirty="0"/>
              <a:t>economies generate relatively low production costs for firms that cluster. </a:t>
            </a:r>
            <a:endParaRPr lang="en-US" dirty="0" smtClean="0"/>
          </a:p>
          <a:p>
            <a:r>
              <a:rPr lang="en-US" dirty="0" smtClean="0"/>
              <a:t>The </a:t>
            </a:r>
            <a:r>
              <a:rPr lang="en-US" dirty="0"/>
              <a:t>cost advantages of clustering generate large concentrations of employment. </a:t>
            </a:r>
            <a:endParaRPr lang="en-US" dirty="0" smtClean="0"/>
          </a:p>
          <a:p>
            <a:r>
              <a:rPr lang="en-US" dirty="0" smtClean="0"/>
              <a:t>The four </a:t>
            </a:r>
            <a:r>
              <a:rPr lang="en-US" dirty="0"/>
              <a:t>types of agglomeration </a:t>
            </a:r>
            <a:r>
              <a:rPr lang="en-US" dirty="0" smtClean="0"/>
              <a:t>economies are: </a:t>
            </a:r>
            <a:endParaRPr lang="en-US" dirty="0"/>
          </a:p>
          <a:p>
            <a:pPr marL="914400" lvl="1" indent="-457200">
              <a:buFont typeface="+mj-lt"/>
              <a:buAutoNum type="arabicPeriod"/>
            </a:pPr>
            <a:r>
              <a:rPr lang="en-US" dirty="0"/>
              <a:t>Sharing intermediate input producers </a:t>
            </a:r>
          </a:p>
          <a:p>
            <a:pPr marL="914400" lvl="1" indent="-457200">
              <a:buFont typeface="+mj-lt"/>
              <a:buAutoNum type="arabicPeriod"/>
            </a:pPr>
            <a:r>
              <a:rPr lang="en-US" dirty="0"/>
              <a:t>Tapping a common labor pool </a:t>
            </a:r>
          </a:p>
          <a:p>
            <a:pPr marL="914400" lvl="1" indent="-457200">
              <a:buFont typeface="+mj-lt"/>
              <a:buAutoNum type="arabicPeriod"/>
            </a:pPr>
            <a:r>
              <a:rPr lang="en-US" dirty="0"/>
              <a:t>Improving skills matching </a:t>
            </a:r>
          </a:p>
          <a:p>
            <a:pPr marL="914400" lvl="1" indent="-457200">
              <a:buFont typeface="+mj-lt"/>
              <a:buAutoNum type="arabicPeriod"/>
            </a:pPr>
            <a:r>
              <a:rPr lang="en-US" dirty="0"/>
              <a:t>Sharing knowledge </a:t>
            </a:r>
          </a:p>
        </p:txBody>
      </p:sp>
    </p:spTree>
    <p:extLst>
      <p:ext uri="{BB962C8B-B14F-4D97-AF65-F5344CB8AC3E}">
        <p14:creationId xmlns:p14="http://schemas.microsoft.com/office/powerpoint/2010/main" val="380483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81000"/>
            <a:ext cx="9144000" cy="609600"/>
          </a:xfrm>
        </p:spPr>
        <p:txBody>
          <a:bodyPr/>
          <a:lstStyle/>
          <a:p>
            <a:pPr lvl="1" algn="ctr" defTabSz="457200" rtl="0">
              <a:spcBef>
                <a:spcPct val="0"/>
              </a:spcBef>
            </a:pPr>
            <a:r>
              <a:rPr lang="en-US" sz="3600" kern="1200" dirty="0" smtClean="0">
                <a:solidFill>
                  <a:schemeClr val="bg2"/>
                </a:solidFill>
                <a:latin typeface="+mj-lt"/>
                <a:ea typeface="+mj-ea"/>
                <a:cs typeface="+mj-cs"/>
              </a:rPr>
              <a:t>1. Sharing </a:t>
            </a:r>
            <a:r>
              <a:rPr lang="en-US" sz="3600" kern="1200" dirty="0">
                <a:solidFill>
                  <a:schemeClr val="bg2"/>
                </a:solidFill>
                <a:latin typeface="+mj-lt"/>
                <a:ea typeface="+mj-ea"/>
                <a:cs typeface="+mj-cs"/>
              </a:rPr>
              <a:t>Intermediate Input Producers </a:t>
            </a:r>
          </a:p>
        </p:txBody>
      </p:sp>
      <p:sp>
        <p:nvSpPr>
          <p:cNvPr id="6" name="Content Placeholder 5"/>
          <p:cNvSpPr>
            <a:spLocks noGrp="1"/>
          </p:cNvSpPr>
          <p:nvPr>
            <p:ph idx="1"/>
          </p:nvPr>
        </p:nvSpPr>
        <p:spPr>
          <a:xfrm>
            <a:off x="356936" y="1632858"/>
            <a:ext cx="8504322" cy="3167742"/>
          </a:xfrm>
        </p:spPr>
        <p:txBody>
          <a:bodyPr/>
          <a:lstStyle/>
          <a:p>
            <a:pPr marL="0" indent="0">
              <a:buNone/>
            </a:pPr>
            <a:r>
              <a:rPr lang="en-US" b="1" i="1" dirty="0" smtClean="0"/>
              <a:t>The first </a:t>
            </a:r>
            <a:r>
              <a:rPr lang="en-US" b="1" i="1" dirty="0"/>
              <a:t>type of </a:t>
            </a:r>
            <a:r>
              <a:rPr lang="en-US" b="1" i="1" dirty="0" smtClean="0"/>
              <a:t>agglomeration economy discusses how some firms </a:t>
            </a:r>
            <a:r>
              <a:rPr lang="en-US" b="1" i="1" dirty="0"/>
              <a:t>cluster around producer of intermediate </a:t>
            </a:r>
            <a:r>
              <a:rPr lang="en-US" b="1" i="1" dirty="0" smtClean="0"/>
              <a:t>inputs. </a:t>
            </a:r>
            <a:endParaRPr lang="en-US" b="1" i="1" dirty="0"/>
          </a:p>
          <a:p>
            <a:r>
              <a:rPr lang="en-US" dirty="0" smtClean="0"/>
              <a:t>An </a:t>
            </a:r>
            <a:r>
              <a:rPr lang="en-US" b="1" i="1" dirty="0"/>
              <a:t>intermediate input</a:t>
            </a:r>
            <a:r>
              <a:rPr lang="en-US" b="1" dirty="0"/>
              <a:t> </a:t>
            </a:r>
            <a:r>
              <a:rPr lang="en-US" dirty="0"/>
              <a:t>is something produced by one firm and used by a second </a:t>
            </a:r>
            <a:r>
              <a:rPr lang="en-US" dirty="0" smtClean="0"/>
              <a:t>firm as </a:t>
            </a:r>
            <a:r>
              <a:rPr lang="en-US" dirty="0"/>
              <a:t>an input to the production process. </a:t>
            </a:r>
            <a:endParaRPr lang="en-US" dirty="0" smtClean="0"/>
          </a:p>
          <a:p>
            <a:r>
              <a:rPr lang="en-US" dirty="0" smtClean="0"/>
              <a:t>Firms cluster to share the producer of an intermediate input if:</a:t>
            </a:r>
            <a:endParaRPr lang="en-US" dirty="0"/>
          </a:p>
          <a:p>
            <a:pPr lvl="1"/>
            <a:r>
              <a:rPr lang="en-US" dirty="0" smtClean="0"/>
              <a:t>Economies of scale</a:t>
            </a:r>
          </a:p>
          <a:p>
            <a:pPr lvl="1"/>
            <a:r>
              <a:rPr lang="en-US" dirty="0" smtClean="0"/>
              <a:t>Face time</a:t>
            </a:r>
          </a:p>
          <a:p>
            <a:pPr marL="457200" lvl="1" indent="0" algn="ctr">
              <a:buNone/>
            </a:pPr>
            <a:endParaRPr lang="en-US" dirty="0" smtClean="0"/>
          </a:p>
        </p:txBody>
      </p:sp>
      <p:sp>
        <p:nvSpPr>
          <p:cNvPr id="4" name="Rounded Rectangle 3"/>
          <p:cNvSpPr/>
          <p:nvPr/>
        </p:nvSpPr>
        <p:spPr>
          <a:xfrm>
            <a:off x="457200" y="5033960"/>
            <a:ext cx="8382000" cy="685800"/>
          </a:xfrm>
          <a:prstGeom prst="roundRect">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r>
              <a:rPr lang="en-IN" sz="2400" i="1" dirty="0">
                <a:solidFill>
                  <a:schemeClr val="tx1"/>
                </a:solidFill>
              </a:rPr>
              <a:t>What are the implications of the two conditions? Let’s discuss</a:t>
            </a:r>
            <a:r>
              <a:rPr lang="en-IN" sz="2400" i="1" dirty="0" smtClean="0">
                <a:solidFill>
                  <a:schemeClr val="tx1"/>
                </a:solidFill>
              </a:rPr>
              <a:t>.</a:t>
            </a:r>
            <a:endParaRPr lang="en-IN" sz="2400" i="1" dirty="0">
              <a:solidFill>
                <a:schemeClr val="tx1"/>
              </a:solidFill>
            </a:endParaRPr>
          </a:p>
        </p:txBody>
      </p:sp>
    </p:spTree>
    <p:extLst>
      <p:ext uri="{BB962C8B-B14F-4D97-AF65-F5344CB8AC3E}">
        <p14:creationId xmlns:p14="http://schemas.microsoft.com/office/powerpoint/2010/main" val="3337408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title="The Marginal Principle"/>
          <p:cNvSpPr>
            <a:spLocks noGrp="1"/>
          </p:cNvSpPr>
          <p:nvPr>
            <p:ph type="title"/>
          </p:nvPr>
        </p:nvSpPr>
        <p:spPr>
          <a:xfrm>
            <a:off x="457200" y="228599"/>
            <a:ext cx="8382000" cy="1219201"/>
          </a:xfrm>
        </p:spPr>
        <p:txBody>
          <a:bodyPr/>
          <a:lstStyle/>
          <a:p>
            <a:r>
              <a:rPr lang="en-US" dirty="0" smtClean="0"/>
              <a:t> </a:t>
            </a:r>
            <a:r>
              <a:rPr lang="en-US" dirty="0"/>
              <a:t>Sharing an Intermediate </a:t>
            </a:r>
            <a:r>
              <a:rPr lang="en-US" dirty="0" smtClean="0"/>
              <a:t>Input:</a:t>
            </a:r>
            <a:br>
              <a:rPr lang="en-US" dirty="0" smtClean="0"/>
            </a:br>
            <a:r>
              <a:rPr lang="en-US" dirty="0" smtClean="0"/>
              <a:t>Average </a:t>
            </a:r>
            <a:r>
              <a:rPr lang="en-US" dirty="0"/>
              <a:t>Cost of an </a:t>
            </a:r>
            <a:r>
              <a:rPr lang="en-US" dirty="0" smtClean="0"/>
              <a:t>Intermediate </a:t>
            </a:r>
            <a:r>
              <a:rPr lang="en-US" dirty="0"/>
              <a:t>Input </a:t>
            </a:r>
          </a:p>
        </p:txBody>
      </p:sp>
      <p:pic>
        <p:nvPicPr>
          <p:cNvPr id="7" name="Content Placeholder 6" descr="Average cost of an intermediate input&#10;On a line graph, horizontal axis shows quantity of intermediate input, listing z prime and z double prime . Vertical axis shows cost, listing c double prime and c prime. The curve for long-run average cost falls through A (z prime, c prime) and b (z double prime, c double prime).&#10;"/>
          <p:cNvPicPr>
            <a:picLocks noGrp="1" noChangeAspect="1"/>
          </p:cNvPicPr>
          <p:nvPr>
            <p:ph idx="1"/>
          </p:nvPr>
        </p:nvPicPr>
        <p:blipFill>
          <a:blip r:embed="rId3"/>
          <a:stretch>
            <a:fillRect/>
          </a:stretch>
        </p:blipFill>
        <p:spPr>
          <a:xfrm>
            <a:off x="2133600" y="1769998"/>
            <a:ext cx="5114928" cy="4764154"/>
          </a:xfrm>
          <a:prstGeom prst="rect">
            <a:avLst/>
          </a:prstGeom>
        </p:spPr>
      </p:pic>
    </p:spTree>
    <p:extLst>
      <p:ext uri="{BB962C8B-B14F-4D97-AF65-F5344CB8AC3E}">
        <p14:creationId xmlns:p14="http://schemas.microsoft.com/office/powerpoint/2010/main" val="229972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0"/>
            <a:ext cx="8382000" cy="1143000"/>
          </a:xfrm>
        </p:spPr>
        <p:txBody>
          <a:bodyPr/>
          <a:lstStyle/>
          <a:p>
            <a:r>
              <a:rPr lang="en-US" dirty="0"/>
              <a:t>Sharing Intermediate Input </a:t>
            </a:r>
            <a:r>
              <a:rPr lang="en-US" dirty="0" smtClean="0"/>
              <a:t>Producers: </a:t>
            </a:r>
            <a:br>
              <a:rPr lang="en-US" dirty="0" smtClean="0"/>
            </a:br>
            <a:r>
              <a:rPr lang="en-US" dirty="0" smtClean="0"/>
              <a:t>Example</a:t>
            </a:r>
            <a:endParaRPr lang="en-US" dirty="0"/>
          </a:p>
        </p:txBody>
      </p:sp>
      <p:sp>
        <p:nvSpPr>
          <p:cNvPr id="6" name="Content Placeholder 5"/>
          <p:cNvSpPr>
            <a:spLocks noGrp="1"/>
          </p:cNvSpPr>
          <p:nvPr>
            <p:ph idx="1"/>
          </p:nvPr>
        </p:nvSpPr>
        <p:spPr>
          <a:xfrm>
            <a:off x="370114" y="1632858"/>
            <a:ext cx="8229600" cy="2438400"/>
          </a:xfrm>
        </p:spPr>
        <p:txBody>
          <a:bodyPr/>
          <a:lstStyle/>
          <a:p>
            <a:r>
              <a:rPr lang="en-US" dirty="0" smtClean="0"/>
              <a:t>Dressmakers </a:t>
            </a:r>
            <a:r>
              <a:rPr lang="en-US" dirty="0"/>
              <a:t>cluster around </a:t>
            </a:r>
            <a:r>
              <a:rPr lang="en-US" dirty="0" smtClean="0"/>
              <a:t>a button maker (Vernon, 1972).</a:t>
            </a:r>
            <a:endParaRPr lang="en-US" dirty="0"/>
          </a:p>
          <a:p>
            <a:pPr lvl="1"/>
            <a:r>
              <a:rPr lang="en-US" dirty="0"/>
              <a:t>Face time </a:t>
            </a:r>
            <a:r>
              <a:rPr lang="en-US" dirty="0" smtClean="0"/>
              <a:t>is required </a:t>
            </a:r>
            <a:r>
              <a:rPr lang="en-US" dirty="0"/>
              <a:t>to design and fabricate unique button suitable for a particular </a:t>
            </a:r>
            <a:r>
              <a:rPr lang="en-US" dirty="0" smtClean="0"/>
              <a:t>dress.</a:t>
            </a:r>
            <a:endParaRPr lang="en-US" dirty="0"/>
          </a:p>
          <a:p>
            <a:pPr lvl="1"/>
            <a:r>
              <a:rPr lang="en-US" dirty="0"/>
              <a:t>Dressmaking firms </a:t>
            </a:r>
            <a:r>
              <a:rPr lang="en-US" dirty="0" smtClean="0"/>
              <a:t>are small and nimble.</a:t>
            </a:r>
            <a:endParaRPr lang="en-US" dirty="0"/>
          </a:p>
          <a:p>
            <a:pPr lvl="1"/>
            <a:r>
              <a:rPr lang="en-US" dirty="0"/>
              <a:t>Scale economies in button </a:t>
            </a:r>
            <a:r>
              <a:rPr lang="en-US" dirty="0" smtClean="0"/>
              <a:t>production are </a:t>
            </a:r>
            <a:r>
              <a:rPr lang="en-US" dirty="0"/>
              <a:t>large relative to demand per dressmaking </a:t>
            </a:r>
            <a:r>
              <a:rPr lang="en-US" dirty="0" smtClean="0"/>
              <a:t>firm.</a:t>
            </a:r>
            <a:endParaRPr lang="en-US" dirty="0"/>
          </a:p>
          <a:p>
            <a:pPr marL="0" indent="0">
              <a:buNone/>
            </a:pPr>
            <a:endParaRPr lang="en-US" dirty="0" smtClean="0"/>
          </a:p>
          <a:p>
            <a:pPr marL="0" indent="0">
              <a:buNone/>
            </a:pPr>
            <a:r>
              <a:rPr lang="en-US" dirty="0" smtClean="0"/>
              <a:t>     </a:t>
            </a:r>
            <a:endParaRPr lang="en-US" dirty="0"/>
          </a:p>
        </p:txBody>
      </p:sp>
      <p:sp>
        <p:nvSpPr>
          <p:cNvPr id="7" name="Rounded Rectangle 6"/>
          <p:cNvSpPr/>
          <p:nvPr/>
        </p:nvSpPr>
        <p:spPr>
          <a:xfrm>
            <a:off x="457200" y="4343400"/>
            <a:ext cx="8382000" cy="685800"/>
          </a:xfrm>
          <a:prstGeom prst="roundRect">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r>
              <a:rPr lang="en-IN" sz="2400" i="1" dirty="0">
                <a:solidFill>
                  <a:schemeClr val="tx1"/>
                </a:solidFill>
              </a:rPr>
              <a:t>What other examples can you think of</a:t>
            </a:r>
            <a:r>
              <a:rPr lang="en-IN" sz="2400" i="1" dirty="0" smtClean="0">
                <a:solidFill>
                  <a:schemeClr val="tx1"/>
                </a:solidFill>
              </a:rPr>
              <a:t>? Let’s discuss.</a:t>
            </a:r>
            <a:endParaRPr lang="en-IN" sz="2400" i="1" dirty="0">
              <a:solidFill>
                <a:schemeClr val="tx1"/>
              </a:solidFill>
            </a:endParaRPr>
          </a:p>
        </p:txBody>
      </p:sp>
    </p:spTree>
    <p:extLst>
      <p:ext uri="{BB962C8B-B14F-4D97-AF65-F5344CB8AC3E}">
        <p14:creationId xmlns:p14="http://schemas.microsoft.com/office/powerpoint/2010/main" val="2924944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2. Tapping a Common Labor Pool</a:t>
            </a:r>
            <a:endParaRPr lang="en-US" dirty="0"/>
          </a:p>
        </p:txBody>
      </p:sp>
      <p:sp>
        <p:nvSpPr>
          <p:cNvPr id="14" name="Content Placeholder 13"/>
          <p:cNvSpPr>
            <a:spLocks noGrp="1"/>
          </p:cNvSpPr>
          <p:nvPr>
            <p:ph idx="1"/>
          </p:nvPr>
        </p:nvSpPr>
        <p:spPr>
          <a:xfrm>
            <a:off x="364388" y="1655807"/>
            <a:ext cx="8627211" cy="4287793"/>
          </a:xfrm>
        </p:spPr>
        <p:txBody>
          <a:bodyPr/>
          <a:lstStyle/>
          <a:p>
            <a:pPr marL="0" indent="0">
              <a:buNone/>
            </a:pPr>
            <a:r>
              <a:rPr lang="en-US" b="1" i="1" dirty="0" smtClean="0"/>
              <a:t>The second </a:t>
            </a:r>
            <a:r>
              <a:rPr lang="en-US" b="1" i="1" dirty="0"/>
              <a:t>type of </a:t>
            </a:r>
            <a:r>
              <a:rPr lang="en-US" b="1" i="1" dirty="0" smtClean="0"/>
              <a:t>agglomeration economy discusses how some firms cluster to share a pool of workers </a:t>
            </a:r>
            <a:r>
              <a:rPr lang="en-IN" b="1" i="1" dirty="0"/>
              <a:t>to reduce the costs of transferring workers from unsuccessful firms to successful firms</a:t>
            </a:r>
            <a:r>
              <a:rPr lang="en-IN" b="1" i="1" dirty="0" smtClean="0"/>
              <a:t>.</a:t>
            </a:r>
            <a:endParaRPr lang="en-US" b="1" i="1" dirty="0" smtClean="0"/>
          </a:p>
          <a:p>
            <a:r>
              <a:rPr lang="en-US" dirty="0" smtClean="0"/>
              <a:t>Market conditions </a:t>
            </a:r>
            <a:r>
              <a:rPr lang="en-US" dirty="0"/>
              <a:t>for this type of agglomeration </a:t>
            </a:r>
            <a:r>
              <a:rPr lang="en-US" dirty="0" smtClean="0"/>
              <a:t>economy are as follows:</a:t>
            </a:r>
            <a:endParaRPr lang="en-US" dirty="0"/>
          </a:p>
          <a:p>
            <a:pPr lvl="1"/>
            <a:r>
              <a:rPr lang="en-US" dirty="0"/>
              <a:t>Demand per firm varies from one period to the </a:t>
            </a:r>
            <a:r>
              <a:rPr lang="en-US" dirty="0" smtClean="0"/>
              <a:t>next.</a:t>
            </a:r>
            <a:endParaRPr lang="en-US" dirty="0"/>
          </a:p>
          <a:p>
            <a:pPr lvl="1"/>
            <a:r>
              <a:rPr lang="en-US" dirty="0"/>
              <a:t>Workers move from declining firms to rising </a:t>
            </a:r>
            <a:r>
              <a:rPr lang="en-US" dirty="0" smtClean="0"/>
              <a:t>firms.</a:t>
            </a:r>
            <a:endParaRPr lang="en-US" dirty="0"/>
          </a:p>
          <a:p>
            <a:pPr lvl="1"/>
            <a:r>
              <a:rPr lang="en-US" dirty="0"/>
              <a:t>Total market demand is constant over </a:t>
            </a:r>
            <a:r>
              <a:rPr lang="en-US" dirty="0" smtClean="0"/>
              <a:t>time.</a:t>
            </a:r>
            <a:endParaRPr lang="en-US" dirty="0"/>
          </a:p>
          <a:p>
            <a:r>
              <a:rPr lang="en-US" dirty="0" smtClean="0"/>
              <a:t>Clusters facilitate </a:t>
            </a:r>
            <a:r>
              <a:rPr lang="en-US" dirty="0"/>
              <a:t>transfer of </a:t>
            </a:r>
            <a:r>
              <a:rPr lang="en-US" dirty="0" smtClean="0"/>
              <a:t>workers for lower </a:t>
            </a:r>
            <a:r>
              <a:rPr lang="en-US" dirty="0"/>
              <a:t>search </a:t>
            </a:r>
            <a:r>
              <a:rPr lang="en-US" dirty="0" smtClean="0"/>
              <a:t>and relocation cost.</a:t>
            </a:r>
          </a:p>
        </p:txBody>
      </p:sp>
    </p:spTree>
    <p:extLst>
      <p:ext uri="{BB962C8B-B14F-4D97-AF65-F5344CB8AC3E}">
        <p14:creationId xmlns:p14="http://schemas.microsoft.com/office/powerpoint/2010/main" val="274966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21" descr="Labor pooling generates a lower wage&#10;On a line graph, horizontal axis shows income in dollars, listing 100, 121, and 144. Vertical axis shows utility in utils, listing 10, 11, and 12. The switch cost is from income = 144 to income = 100. The curve rises through A (100, 10), b (121, 11), and c (144, 12).&#10;"/>
          <p:cNvPicPr>
            <a:picLocks noGrp="1" noChangeAspect="1"/>
          </p:cNvPicPr>
          <p:nvPr>
            <p:ph idx="1"/>
          </p:nvPr>
        </p:nvPicPr>
        <p:blipFill>
          <a:blip r:embed="rId3"/>
          <a:stretch>
            <a:fillRect/>
          </a:stretch>
        </p:blipFill>
        <p:spPr>
          <a:xfrm>
            <a:off x="4648200" y="1614565"/>
            <a:ext cx="4342793" cy="4762500"/>
          </a:xfrm>
          <a:prstGeom prst="rect">
            <a:avLst/>
          </a:prstGeom>
        </p:spPr>
      </p:pic>
      <p:sp>
        <p:nvSpPr>
          <p:cNvPr id="10" name="Title 9" descr="Nash equilibrium for workplace choice: Labor Pooling Generates a Lower Wage &#10;This graph uses the concept of expected utility to show the logic of a lower wage in a cluster. On the x-axis, is the income and on the y-axis, is the utility. The worker’s utility curve is concave, indicating diminishing marginal utility of income. In this example, the utility function is u(income) = w1/2. There is a 50 percent chance of being fired from either firm. Suppose for the isolated firm, the wage is w = $144 and switching cost is $44. The favorable outcome (keep the job) is shown by point c, with net income w − s = $144 and utility = 12 utils. The unfavorable outcome (get fired and incur a $44 switch cost) is shown by point a, with net income w − s = $100 and utility = 10 utils. The expected utility is the average of 12 utils and 10 utils, or 11 utils.&#10;&#10;"/>
          <p:cNvSpPr>
            <a:spLocks noGrp="1"/>
          </p:cNvSpPr>
          <p:nvPr>
            <p:ph type="title"/>
          </p:nvPr>
        </p:nvSpPr>
        <p:spPr>
          <a:xfrm>
            <a:off x="0" y="228599"/>
            <a:ext cx="9144000" cy="1192509"/>
          </a:xfrm>
        </p:spPr>
        <p:txBody>
          <a:bodyPr/>
          <a:lstStyle/>
          <a:p>
            <a:r>
              <a:rPr lang="en-US" dirty="0" smtClean="0"/>
              <a:t>Tapping </a:t>
            </a:r>
            <a:r>
              <a:rPr lang="en-US" dirty="0"/>
              <a:t>a Common Labor </a:t>
            </a:r>
            <a:r>
              <a:rPr lang="en-US" dirty="0" smtClean="0"/>
              <a:t>Pool: </a:t>
            </a:r>
            <a:br>
              <a:rPr lang="en-US" dirty="0" smtClean="0"/>
            </a:br>
            <a:r>
              <a:rPr lang="en-US" dirty="0" smtClean="0"/>
              <a:t>Labor </a:t>
            </a:r>
            <a:r>
              <a:rPr lang="en-US" dirty="0"/>
              <a:t>Pooling Generates a Lower Wage </a:t>
            </a:r>
          </a:p>
        </p:txBody>
      </p:sp>
      <p:grpSp>
        <p:nvGrpSpPr>
          <p:cNvPr id="8" name="Group 7"/>
          <p:cNvGrpSpPr/>
          <p:nvPr/>
        </p:nvGrpSpPr>
        <p:grpSpPr>
          <a:xfrm>
            <a:off x="609600" y="1807031"/>
            <a:ext cx="3929062" cy="4041937"/>
            <a:chOff x="479258" y="5988127"/>
            <a:chExt cx="8474450" cy="3031106"/>
          </a:xfrm>
        </p:grpSpPr>
        <p:sp>
          <p:nvSpPr>
            <p:cNvPr id="9" name="Rounded Rectangle 8"/>
            <p:cNvSpPr/>
            <p:nvPr/>
          </p:nvSpPr>
          <p:spPr>
            <a:xfrm>
              <a:off x="479258" y="5988127"/>
              <a:ext cx="8382000" cy="3031106"/>
            </a:xfrm>
            <a:prstGeom prst="roundRect">
              <a:avLst/>
            </a:prstGeom>
            <a:solidFill>
              <a:schemeClr val="bg1"/>
            </a:solid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1" algn="ctr"/>
              <a:endParaRPr lang="en-US" dirty="0">
                <a:solidFill>
                  <a:schemeClr val="tx1"/>
                </a:solidFill>
              </a:endParaRPr>
            </a:p>
          </p:txBody>
        </p:sp>
        <p:sp>
          <p:nvSpPr>
            <p:cNvPr id="11" name="Rectangle 10"/>
            <p:cNvSpPr/>
            <p:nvPr/>
          </p:nvSpPr>
          <p:spPr>
            <a:xfrm>
              <a:off x="571708" y="6111712"/>
              <a:ext cx="8382000" cy="2838914"/>
            </a:xfrm>
            <a:prstGeom prst="rect">
              <a:avLst/>
            </a:prstGeom>
          </p:spPr>
          <p:txBody>
            <a:bodyPr wrap="square">
              <a:spAutoFit/>
            </a:bodyPr>
            <a:lstStyle/>
            <a:p>
              <a:pPr marL="342900" indent="-342900">
                <a:buFont typeface="Arial" panose="020B0604020202020204" pitchFamily="34" charset="0"/>
                <a:buChar char="•"/>
              </a:pPr>
              <a:r>
                <a:rPr lang="en-US" sz="2400" i="1" dirty="0"/>
                <a:t>For workers mobile between cities, what is required to achieve a Nash equilibrium in workplace choice?</a:t>
              </a:r>
            </a:p>
            <a:p>
              <a:pPr marL="342900" indent="-342900">
                <a:buFont typeface="Arial" panose="020B0604020202020204" pitchFamily="34" charset="0"/>
                <a:buChar char="•"/>
              </a:pPr>
              <a:r>
                <a:rPr lang="en-US" sz="2400" i="1" dirty="0"/>
                <a:t>How can we use </a:t>
              </a:r>
              <a:r>
                <a:rPr lang="en-IN" sz="2400" i="1" dirty="0"/>
                <a:t>the concept of certainty equivalent to translate the expected utility of the risky isolated job into dollars? </a:t>
              </a:r>
              <a:endParaRPr lang="en-US" sz="2400" i="1" dirty="0"/>
            </a:p>
          </p:txBody>
        </p:sp>
      </p:grpSp>
    </p:spTree>
    <p:extLst>
      <p:ext uri="{BB962C8B-B14F-4D97-AF65-F5344CB8AC3E}">
        <p14:creationId xmlns:p14="http://schemas.microsoft.com/office/powerpoint/2010/main" val="3855892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3. Improving Skills Matching</a:t>
            </a:r>
            <a:endParaRPr lang="en-US" dirty="0"/>
          </a:p>
        </p:txBody>
      </p:sp>
      <p:sp>
        <p:nvSpPr>
          <p:cNvPr id="11" name="Content Placeholder 10"/>
          <p:cNvSpPr>
            <a:spLocks noGrp="1"/>
          </p:cNvSpPr>
          <p:nvPr>
            <p:ph idx="1"/>
          </p:nvPr>
        </p:nvSpPr>
        <p:spPr>
          <a:xfrm>
            <a:off x="388960" y="1616120"/>
            <a:ext cx="8450240" cy="4556080"/>
          </a:xfrm>
        </p:spPr>
        <p:txBody>
          <a:bodyPr/>
          <a:lstStyle/>
          <a:p>
            <a:pPr marL="0" indent="0">
              <a:buNone/>
            </a:pPr>
            <a:r>
              <a:rPr lang="en-IN" b="1" i="1" dirty="0"/>
              <a:t>The third type of agglomeration </a:t>
            </a:r>
            <a:r>
              <a:rPr lang="en-IN" b="1" i="1" dirty="0" smtClean="0"/>
              <a:t>economy </a:t>
            </a:r>
            <a:r>
              <a:rPr lang="en-IN" b="1" i="1" dirty="0"/>
              <a:t>is related to the matching of workers </a:t>
            </a:r>
            <a:r>
              <a:rPr lang="en-IN" b="1" i="1" dirty="0" smtClean="0"/>
              <a:t>and jobs</a:t>
            </a:r>
            <a:r>
              <a:rPr lang="en-IN" b="1" i="1" dirty="0"/>
              <a:t>.</a:t>
            </a:r>
            <a:r>
              <a:rPr lang="en-US" b="1" i="1" dirty="0" smtClean="0"/>
              <a:t> </a:t>
            </a:r>
          </a:p>
          <a:p>
            <a:r>
              <a:rPr lang="en-US" dirty="0" smtClean="0"/>
              <a:t>Workers </a:t>
            </a:r>
            <a:r>
              <a:rPr lang="en-US" dirty="0"/>
              <a:t>and firms are not always perfectly </a:t>
            </a:r>
            <a:r>
              <a:rPr lang="en-US" dirty="0" smtClean="0"/>
              <a:t>matched. Skill </a:t>
            </a:r>
            <a:r>
              <a:rPr lang="en-US" dirty="0"/>
              <a:t>mismatches require </a:t>
            </a:r>
            <a:r>
              <a:rPr lang="en-US" dirty="0" smtClean="0"/>
              <a:t>expensive </a:t>
            </a:r>
            <a:r>
              <a:rPr lang="en-US" dirty="0"/>
              <a:t>worker training to better match workers and jobs. </a:t>
            </a:r>
            <a:endParaRPr lang="en-US" dirty="0" smtClean="0"/>
          </a:p>
          <a:p>
            <a:r>
              <a:rPr lang="en-US" dirty="0" smtClean="0"/>
              <a:t>Key assumptions of classic model of labor matching include:</a:t>
            </a:r>
          </a:p>
          <a:p>
            <a:pPr lvl="1"/>
            <a:r>
              <a:rPr lang="en-US" dirty="0" smtClean="0"/>
              <a:t>variation </a:t>
            </a:r>
            <a:r>
              <a:rPr lang="en-US" dirty="0"/>
              <a:t>in worker skills </a:t>
            </a:r>
            <a:endParaRPr lang="en-US" dirty="0" smtClean="0"/>
          </a:p>
          <a:p>
            <a:pPr lvl="1"/>
            <a:r>
              <a:rPr lang="en-US" dirty="0" smtClean="0"/>
              <a:t>economies </a:t>
            </a:r>
            <a:r>
              <a:rPr lang="en-US" dirty="0"/>
              <a:t>of scale in production </a:t>
            </a:r>
            <a:endParaRPr lang="en-US" dirty="0" smtClean="0"/>
          </a:p>
          <a:p>
            <a:pPr lvl="1"/>
            <a:r>
              <a:rPr lang="en-US" dirty="0" smtClean="0"/>
              <a:t>firm skill requirements </a:t>
            </a:r>
          </a:p>
          <a:p>
            <a:pPr lvl="1"/>
            <a:r>
              <a:rPr lang="en-US" dirty="0" smtClean="0"/>
              <a:t>training </a:t>
            </a:r>
            <a:r>
              <a:rPr lang="en-US" dirty="0"/>
              <a:t>cost </a:t>
            </a:r>
          </a:p>
          <a:p>
            <a:pPr lvl="1"/>
            <a:endParaRPr lang="en-US" dirty="0" smtClean="0"/>
          </a:p>
          <a:p>
            <a:pPr lvl="1"/>
            <a:endParaRPr lang="en-US" dirty="0"/>
          </a:p>
          <a:p>
            <a:endParaRPr lang="en-US" dirty="0"/>
          </a:p>
        </p:txBody>
      </p:sp>
    </p:spTree>
    <p:extLst>
      <p:ext uri="{BB962C8B-B14F-4D97-AF65-F5344CB8AC3E}">
        <p14:creationId xmlns:p14="http://schemas.microsoft.com/office/powerpoint/2010/main" val="85993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CHAPTER 1</Template>
  <TotalTime>6615</TotalTime>
  <Words>4686</Words>
  <Application>Microsoft Office PowerPoint</Application>
  <PresentationFormat>On-screen Show (4:3)</PresentationFormat>
  <Paragraphs>339</Paragraphs>
  <Slides>27</Slides>
  <Notes>27</Notes>
  <HiddenSlides>0</HiddenSlides>
  <MMClips>0</MMClips>
  <ScaleCrop>false</ScaleCrop>
  <HeadingPairs>
    <vt:vector size="4" baseType="variant">
      <vt:variant>
        <vt:lpstr>Theme</vt:lpstr>
      </vt:variant>
      <vt:variant>
        <vt:i4>9</vt:i4>
      </vt:variant>
      <vt:variant>
        <vt:lpstr>Slide Titles</vt:lpstr>
      </vt:variant>
      <vt:variant>
        <vt:i4>27</vt:i4>
      </vt:variant>
    </vt:vector>
  </HeadingPairs>
  <TitlesOfParts>
    <vt:vector size="36" baseType="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CHAPTER 4</vt:lpstr>
      <vt:lpstr>Agglomeration Economies: Introduction</vt:lpstr>
      <vt:lpstr>Types of Agglomeration Economies</vt:lpstr>
      <vt:lpstr>1. Sharing Intermediate Input Producers </vt:lpstr>
      <vt:lpstr> Sharing an Intermediate Input: Average Cost of an Intermediate Input </vt:lpstr>
      <vt:lpstr>Sharing Intermediate Input Producers:  Example</vt:lpstr>
      <vt:lpstr>2. Tapping a Common Labor Pool</vt:lpstr>
      <vt:lpstr>Tapping a Common Labor Pool:  Labor Pooling Generates a Lower Wage </vt:lpstr>
      <vt:lpstr>3. Improving Skills Matching</vt:lpstr>
      <vt:lpstr>Agglomeration Economies:  Labor Skills Matching </vt:lpstr>
      <vt:lpstr>3. Improving Skills Matching (cont.)</vt:lpstr>
      <vt:lpstr>4. Sharing Knowledge</vt:lpstr>
      <vt:lpstr>Benefits of Urban Size</vt:lpstr>
      <vt:lpstr>Equilibrium Size of a Cluster</vt:lpstr>
      <vt:lpstr>Equilibrium vs. Efficient Cluster Size Profit and Cluster Size</vt:lpstr>
      <vt:lpstr>Equilibrium vs. Efficient Cluster Size </vt:lpstr>
      <vt:lpstr>Evidence for Agglomeration Economies</vt:lpstr>
      <vt:lpstr>Economic Impacts of Million-Dollar Plants</vt:lpstr>
      <vt:lpstr>Knowledge Spillovers</vt:lpstr>
      <vt:lpstr>Single Industry Clusters</vt:lpstr>
      <vt:lpstr>Industry Clusters (1 of 3)</vt:lpstr>
      <vt:lpstr>Industry Clusters (2 of 3)</vt:lpstr>
      <vt:lpstr>Industry Clusters (3 of 3)</vt:lpstr>
      <vt:lpstr>Corporate Headquarters and Functional Specialization</vt:lpstr>
      <vt:lpstr>Corporate Headquarters and Functional Specialization (cont.)</vt:lpstr>
      <vt:lpstr>Agglomeration and the Product Cycle:  The Radio Industry in New York</vt:lpstr>
      <vt:lpstr>Nursery Cities</vt:lpstr>
    </vt:vector>
  </TitlesOfParts>
  <Company>Cenveo Publishers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Economics, Ninth Edition, Chapter 4</dc:title>
  <dc:subject>Economics</dc:subject>
  <dc:creator>Arthur O'Sullivan</dc:creator>
  <cp:keywords>Economic, Urban Economics; Agglomeration Economies</cp:keywords>
  <cp:lastModifiedBy>Connaughton, John</cp:lastModifiedBy>
  <cp:revision>874</cp:revision>
  <dcterms:created xsi:type="dcterms:W3CDTF">2017-12-22T08:31:54Z</dcterms:created>
  <dcterms:modified xsi:type="dcterms:W3CDTF">2018-03-26T17:33:05Z</dcterms:modified>
  <cp:category>Economics</cp:category>
</cp:coreProperties>
</file>