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7.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8.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859" r:id="rId2"/>
    <p:sldMasterId id="2147483744" r:id="rId3"/>
    <p:sldMasterId id="2147483780" r:id="rId4"/>
    <p:sldMasterId id="2147483838" r:id="rId5"/>
    <p:sldMasterId id="2147483713" r:id="rId6"/>
    <p:sldMasterId id="2147483674" r:id="rId7"/>
    <p:sldMasterId id="2147483897" r:id="rId8"/>
    <p:sldMasterId id="2147483960" r:id="rId9"/>
  </p:sldMasterIdLst>
  <p:notesMasterIdLst>
    <p:notesMasterId r:id="rId27"/>
  </p:notesMasterIdLst>
  <p:handoutMasterIdLst>
    <p:handoutMasterId r:id="rId28"/>
  </p:handoutMasterIdLst>
  <p:sldIdLst>
    <p:sldId id="256" r:id="rId10"/>
    <p:sldId id="337" r:id="rId11"/>
    <p:sldId id="304" r:id="rId12"/>
    <p:sldId id="302" r:id="rId13"/>
    <p:sldId id="303" r:id="rId14"/>
    <p:sldId id="271" r:id="rId15"/>
    <p:sldId id="319" r:id="rId16"/>
    <p:sldId id="321" r:id="rId17"/>
    <p:sldId id="322" r:id="rId18"/>
    <p:sldId id="323" r:id="rId19"/>
    <p:sldId id="339" r:id="rId20"/>
    <p:sldId id="325" r:id="rId21"/>
    <p:sldId id="327" r:id="rId22"/>
    <p:sldId id="328" r:id="rId23"/>
    <p:sldId id="332" r:id="rId24"/>
    <p:sldId id="333" r:id="rId25"/>
    <p:sldId id="334"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2" orient="horz" pos="3792" userDrawn="1">
          <p15:clr>
            <a:srgbClr val="A4A3A4"/>
          </p15:clr>
        </p15:guide>
        <p15:guide id="3" orient="horz" pos="1104" userDrawn="1">
          <p15:clr>
            <a:srgbClr val="A4A3A4"/>
          </p15:clr>
        </p15:guide>
        <p15:guide id="5" pos="5568" userDrawn="1">
          <p15:clr>
            <a:srgbClr val="A4A3A4"/>
          </p15:clr>
        </p15:guide>
        <p15:guide id="6" pos="288" userDrawn="1">
          <p15:clr>
            <a:srgbClr val="A4A3A4"/>
          </p15:clr>
        </p15:guide>
        <p15:guide id="7" pos="144"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White, Kevin" initials="WK [3]" lastIdx="1" clrIdx="6">
    <p:extLst/>
  </p:cmAuthor>
  <p:cmAuthor id="1" name="Chawla, Sujata" initials="CS" lastIdx="10" clrIdx="0">
    <p:extLst/>
  </p:cmAuthor>
  <p:cmAuthor id="8" name="White, Kevin" initials="WK [4]" lastIdx="1" clrIdx="7">
    <p:extLst/>
  </p:cmAuthor>
  <p:cmAuthor id="2" name="Vaingankar, Prajakta" initials="VP" lastIdx="24" clrIdx="1">
    <p:extLst/>
  </p:cmAuthor>
  <p:cmAuthor id="3" name="Cenveo Editor" initials="CE" lastIdx="80" clrIdx="2">
    <p:extLst/>
  </p:cmAuthor>
  <p:cmAuthor id="4" name="Rohini Gupta" initials="RG" lastIdx="19" clrIdx="3">
    <p:extLst/>
  </p:cmAuthor>
  <p:cmAuthor id="5" name="White, Kevin" initials="WK" lastIdx="2" clrIdx="4">
    <p:extLst/>
  </p:cmAuthor>
  <p:cmAuthor id="6" name="White, Kevin" initials="WK [2]"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6A6A"/>
    <a:srgbClr val="E66618"/>
    <a:srgbClr val="3070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32" autoAdjust="0"/>
    <p:restoredTop sz="70380" autoAdjust="0"/>
  </p:normalViewPr>
  <p:slideViewPr>
    <p:cSldViewPr>
      <p:cViewPr>
        <p:scale>
          <a:sx n="67" d="100"/>
          <a:sy n="67" d="100"/>
        </p:scale>
        <p:origin x="-2126" y="-58"/>
      </p:cViewPr>
      <p:guideLst>
        <p:guide orient="horz" pos="3792"/>
        <p:guide orient="horz" pos="1104"/>
        <p:guide pos="5568"/>
        <p:guide pos="288"/>
        <p:guide pos="14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199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handoutMaster" Target="handoutMasters/handout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notesMaster" Target="notesMasters/notesMaster1.xml"/><Relationship Id="rId30"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18-01-17T12:25:57.014" idx="64">
    <p:pos x="4938" y="2372"/>
    <p:text>Query for Kevin: This second use of "cost" in this sentence is in the book, but we think it is an error and should be deleted or else the words "cost of" earlier in the sentence should be deleted. Your thoughts?</p:text>
    <p:extLst mod="1">
      <p:ext uri="{C676402C-5697-4E1C-873F-D02D1690AC5C}">
        <p15:threadingInfo xmlns:p15="http://schemas.microsoft.com/office/powerpoint/2012/main" timeZoneBias="300"/>
      </p:ext>
    </p:extLst>
  </p:cm>
  <p:cm authorId="5" dt="2018-01-19T13:48:35.422" idx="2">
    <p:pos x="4938" y="2468"/>
    <p:text>OK to delete second "cost"</p:text>
    <p:extLst mod="1">
      <p:ext uri="{C676402C-5697-4E1C-873F-D02D1690AC5C}">
        <p15:threadingInfo xmlns:p15="http://schemas.microsoft.com/office/powerpoint/2012/main" timeZoneBias="360">
          <p15:parentCm authorId="3" idx="64"/>
        </p15:threadingInfo>
      </p:ext>
    </p:extLst>
  </p:cm>
  <p:cm authorId="3" dt="2018-01-22T15:29:52.051" idx="80">
    <p:pos x="4938" y="2564"/>
    <p:text>Done.</p:text>
    <p:extLst>
      <p:ext uri="{C676402C-5697-4E1C-873F-D02D1690AC5C}">
        <p15:threadingInfo xmlns:p15="http://schemas.microsoft.com/office/powerpoint/2012/main" timeZoneBias="-330">
          <p15:parentCm authorId="3" idx="64"/>
        </p15:threadingInfo>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24CCBF-31CF-4FCA-A5B4-50142834420A}" type="datetimeFigureOut">
              <a:rPr lang="en-US" smtClean="0"/>
              <a:t>3/26/2018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895618-5249-4F12-80E4-2F3A0FD18481}" type="slidenum">
              <a:rPr lang="en-US" smtClean="0"/>
              <a:t>‹#›</a:t>
            </a:fld>
            <a:endParaRPr lang="en-US" dirty="0"/>
          </a:p>
        </p:txBody>
      </p:sp>
    </p:spTree>
    <p:extLst>
      <p:ext uri="{BB962C8B-B14F-4D97-AF65-F5344CB8AC3E}">
        <p14:creationId xmlns:p14="http://schemas.microsoft.com/office/powerpoint/2010/main" val="472110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84B720-C9F6-4BFC-BC5C-B1B8D70204DA}" type="datetimeFigureOut">
              <a:rPr lang="en-US" smtClean="0"/>
              <a:t>3/26/2018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003D02-7E89-4EBF-B123-9C334E1BFEF7}" type="slidenum">
              <a:rPr lang="en-US" smtClean="0"/>
              <a:t>‹#›</a:t>
            </a:fld>
            <a:endParaRPr lang="en-US" dirty="0"/>
          </a:p>
        </p:txBody>
      </p:sp>
    </p:spTree>
    <p:extLst>
      <p:ext uri="{BB962C8B-B14F-4D97-AF65-F5344CB8AC3E}">
        <p14:creationId xmlns:p14="http://schemas.microsoft.com/office/powerpoint/2010/main" val="618904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a:t>
            </a:fld>
            <a:endParaRPr lang="en-US" dirty="0"/>
          </a:p>
        </p:txBody>
      </p:sp>
    </p:spTree>
    <p:extLst>
      <p:ext uri="{BB962C8B-B14F-4D97-AF65-F5344CB8AC3E}">
        <p14:creationId xmlns:p14="http://schemas.microsoft.com/office/powerpoint/2010/main" val="785676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bar graph plots the number of factories in five cities along a highway. There are 2 factories in city A, 4 in city B, 1 each in cities M and C, and 9 in city D. The first four cities are equidistant from each other, while the city D is at a large distance from city C.</a:t>
            </a:r>
          </a:p>
          <a:p>
            <a:endParaRPr lang="en-US" b="1" dirty="0"/>
          </a:p>
          <a:p>
            <a:r>
              <a:rPr lang="en-US" b="1" dirty="0"/>
              <a:t>Presenter Note: </a:t>
            </a:r>
            <a:r>
              <a:rPr lang="en-US" dirty="0"/>
              <a:t>There are two</a:t>
            </a:r>
            <a:r>
              <a:rPr lang="en-US" baseline="0" dirty="0"/>
              <a:t> </a:t>
            </a:r>
            <a:r>
              <a:rPr lang="en-US" dirty="0"/>
              <a:t>factories in city A, eight factories in city B, one factory in city M, one factory in city</a:t>
            </a:r>
            <a:r>
              <a:rPr lang="en-US" baseline="0" dirty="0"/>
              <a:t> </a:t>
            </a:r>
            <a:r>
              <a:rPr lang="en-US" dirty="0"/>
              <a:t>C, and nine factories in city D. Cities A, B, M, and C are 20 miles apart, and city D</a:t>
            </a:r>
            <a:r>
              <a:rPr lang="en-US" baseline="0" dirty="0"/>
              <a:t> </a:t>
            </a:r>
            <a:r>
              <a:rPr lang="en-US" dirty="0"/>
              <a:t>is 100 miles from city C. Fixit will minimize the total travel distance by locating in city M, the median</a:t>
            </a:r>
            <a:r>
              <a:rPr lang="en-US" baseline="0" dirty="0"/>
              <a:t> </a:t>
            </a:r>
            <a:r>
              <a:rPr lang="en-US" dirty="0"/>
              <a:t>location. City M is the median because there are 10 customers to the west (in cities</a:t>
            </a:r>
            <a:r>
              <a:rPr lang="en-US" baseline="0" dirty="0"/>
              <a:t> </a:t>
            </a:r>
            <a:r>
              <a:rPr lang="en-US" dirty="0"/>
              <a:t>A and B) and 10 customers to the east (in cities C and D). To show the superiority of</a:t>
            </a:r>
            <a:r>
              <a:rPr lang="en-US" baseline="0" dirty="0"/>
              <a:t> </a:t>
            </a:r>
            <a:r>
              <a:rPr lang="en-US" dirty="0"/>
              <a:t>the median location, suppose Fixit starts in city M, and then moves 20 miles east to</a:t>
            </a:r>
            <a:r>
              <a:rPr lang="en-US" baseline="0" dirty="0"/>
              <a:t> </a:t>
            </a:r>
            <a:r>
              <a:rPr lang="en-US" dirty="0"/>
              <a:t>city C. The move reduces the travel distance to factories to the east (in cities</a:t>
            </a:r>
            <a:r>
              <a:rPr lang="en-US" baseline="0" dirty="0"/>
              <a:t> </a:t>
            </a:r>
            <a:r>
              <a:rPr lang="en-US" dirty="0"/>
              <a:t>C and</a:t>
            </a:r>
            <a:r>
              <a:rPr lang="en-US" baseline="0" dirty="0"/>
              <a:t> </a:t>
            </a:r>
            <a:r>
              <a:rPr lang="en-US" dirty="0"/>
              <a:t>D) by 200 miles (10 factories times 20 miles) but increases the travel distance to factories</a:t>
            </a:r>
            <a:r>
              <a:rPr lang="en-US" baseline="0" dirty="0"/>
              <a:t> </a:t>
            </a:r>
            <a:r>
              <a:rPr lang="en-US" dirty="0"/>
              <a:t>to the west (in cities A, B, and M) by 220 miles (11 factories times 20 miles).</a:t>
            </a:r>
            <a:r>
              <a:rPr lang="en-US" baseline="0" dirty="0"/>
              <a:t> </a:t>
            </a:r>
            <a:r>
              <a:rPr lang="en-US" dirty="0"/>
              <a:t>The total travel distance increases because Fixit moves closer to 10 factories but</a:t>
            </a:r>
            <a:r>
              <a:rPr lang="en-US" baseline="0" dirty="0"/>
              <a:t> </a:t>
            </a:r>
            <a:r>
              <a:rPr lang="en-US" dirty="0"/>
              <a:t>farther from 11 factories. In general, any move away from the median location will</a:t>
            </a:r>
            <a:r>
              <a:rPr lang="en-US" baseline="0" dirty="0"/>
              <a:t> </a:t>
            </a:r>
            <a:r>
              <a:rPr lang="en-US" dirty="0"/>
              <a:t>increase travel distances for the majority of factories, so the total travel distance</a:t>
            </a:r>
            <a:r>
              <a:rPr lang="en-US" baseline="0" dirty="0"/>
              <a:t> </a:t>
            </a:r>
            <a:r>
              <a:rPr lang="en-US" dirty="0"/>
              <a:t>increases.</a:t>
            </a:r>
          </a:p>
        </p:txBody>
      </p:sp>
      <p:sp>
        <p:nvSpPr>
          <p:cNvPr id="4" name="Slide Number Placeholder 3"/>
          <p:cNvSpPr>
            <a:spLocks noGrp="1"/>
          </p:cNvSpPr>
          <p:nvPr>
            <p:ph type="sldNum" sz="quarter" idx="10"/>
          </p:nvPr>
        </p:nvSpPr>
        <p:spPr/>
        <p:txBody>
          <a:bodyPr/>
          <a:lstStyle/>
          <a:p>
            <a:fld id="{5D003D02-7E89-4EBF-B123-9C334E1BFEF7}" type="slidenum">
              <a:rPr lang="en-US" smtClean="0"/>
              <a:t>10</a:t>
            </a:fld>
            <a:endParaRPr lang="en-US" dirty="0"/>
          </a:p>
        </p:txBody>
      </p:sp>
    </p:spTree>
    <p:extLst>
      <p:ext uri="{BB962C8B-B14F-4D97-AF65-F5344CB8AC3E}">
        <p14:creationId xmlns:p14="http://schemas.microsoft.com/office/powerpoint/2010/main" val="2119050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bar graph plots the number of factories in five cities along a highway. There are 2 factories in city A, 8 in city B, 1 each in cities M and C, and 13 in city D. The first four cities are equidistant from each other, while the city D is at a large distance from city C.</a:t>
            </a:r>
          </a:p>
          <a:p>
            <a:endParaRPr lang="en-US" b="1" dirty="0"/>
          </a:p>
          <a:p>
            <a:r>
              <a:rPr lang="en-US" b="1" dirty="0"/>
              <a:t>Presenter</a:t>
            </a:r>
            <a:r>
              <a:rPr lang="en-US" b="1" baseline="0" dirty="0"/>
              <a:t> Note: </a:t>
            </a:r>
            <a:r>
              <a:rPr lang="en-US" dirty="0"/>
              <a:t>The principle of median location provides another explanation of why large cities</a:t>
            </a:r>
            <a:r>
              <a:rPr lang="en-US" baseline="0" dirty="0"/>
              <a:t> </a:t>
            </a:r>
            <a:r>
              <a:rPr lang="en-US" dirty="0"/>
              <a:t>become larger. In the</a:t>
            </a:r>
            <a:r>
              <a:rPr lang="en-US" baseline="0" dirty="0"/>
              <a:t> graph</a:t>
            </a:r>
            <a:r>
              <a:rPr lang="en-US" dirty="0"/>
              <a:t>, suppose the number of factories in city D increases</a:t>
            </a:r>
            <a:r>
              <a:rPr lang="en-US" baseline="0" dirty="0"/>
              <a:t> </a:t>
            </a:r>
            <a:r>
              <a:rPr lang="en-US" dirty="0"/>
              <a:t>to 13 from the 9 in the prior figure. Now city D is the median location, and Fixit will minimize total travel cost</a:t>
            </a:r>
            <a:r>
              <a:rPr lang="en-US" baseline="0" dirty="0"/>
              <a:t> </a:t>
            </a:r>
            <a:r>
              <a:rPr lang="en-US" dirty="0"/>
              <a:t>by locating there. If Fixit starts in M and then moves eastward toward D, travel cost</a:t>
            </a:r>
            <a:r>
              <a:rPr lang="en-US" baseline="0" dirty="0"/>
              <a:t> </a:t>
            </a:r>
            <a:r>
              <a:rPr lang="en-US" dirty="0"/>
              <a:t>increases for a minority of customers (11 factories in A, B, and M) and decreases</a:t>
            </a:r>
            <a:r>
              <a:rPr lang="en-US" baseline="0" dirty="0"/>
              <a:t> </a:t>
            </a:r>
            <a:r>
              <a:rPr lang="en-US" dirty="0"/>
              <a:t>for a majority (14 factories in C and D), so the total travel cost decreases. Moving</a:t>
            </a:r>
            <a:r>
              <a:rPr lang="en-US" baseline="0" dirty="0"/>
              <a:t> </a:t>
            </a:r>
            <a:r>
              <a:rPr lang="en-US" dirty="0"/>
              <a:t>eastward beyond C, the travel cost to western cities increases for 12 factories and</a:t>
            </a:r>
            <a:r>
              <a:rPr lang="en-US" baseline="0" dirty="0"/>
              <a:t> </a:t>
            </a:r>
            <a:r>
              <a:rPr lang="en-US" dirty="0"/>
              <a:t>decrease for 13 factories. Total travel cost is minimized in city D, the median location.</a:t>
            </a:r>
          </a:p>
          <a:p>
            <a:endParaRPr lang="en-US" dirty="0"/>
          </a:p>
          <a:p>
            <a:r>
              <a:rPr lang="en-US" dirty="0"/>
              <a:t>The lesson from this example is that the concentration of demand in large cities</a:t>
            </a:r>
            <a:r>
              <a:rPr lang="en-US" baseline="0" dirty="0"/>
              <a:t> </a:t>
            </a:r>
            <a:r>
              <a:rPr lang="en-US" dirty="0"/>
              <a:t>causes large cities to grow.</a:t>
            </a:r>
          </a:p>
        </p:txBody>
      </p:sp>
      <p:sp>
        <p:nvSpPr>
          <p:cNvPr id="4" name="Slide Number Placeholder 3"/>
          <p:cNvSpPr>
            <a:spLocks noGrp="1"/>
          </p:cNvSpPr>
          <p:nvPr>
            <p:ph type="sldNum" sz="quarter" idx="10"/>
          </p:nvPr>
        </p:nvSpPr>
        <p:spPr/>
        <p:txBody>
          <a:bodyPr/>
          <a:lstStyle/>
          <a:p>
            <a:fld id="{5D003D02-7E89-4EBF-B123-9C334E1BFEF7}" type="slidenum">
              <a:rPr lang="en-US" smtClean="0"/>
              <a:t>11</a:t>
            </a:fld>
            <a:endParaRPr lang="en-US" dirty="0"/>
          </a:p>
        </p:txBody>
      </p:sp>
    </p:spTree>
    <p:extLst>
      <p:ext uri="{BB962C8B-B14F-4D97-AF65-F5344CB8AC3E}">
        <p14:creationId xmlns:p14="http://schemas.microsoft.com/office/powerpoint/2010/main" val="3767115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An illustration shows inputs from sources F and G shipped to the port. The monetary weight of each input is $6. The inputs are transported to market from the port. The monetary weight at the market is $9.</a:t>
            </a:r>
          </a:p>
          <a:p>
            <a:endParaRPr lang="en-US" b="1" dirty="0"/>
          </a:p>
          <a:p>
            <a:r>
              <a:rPr lang="en-US" b="1" dirty="0"/>
              <a:t>Presenter</a:t>
            </a:r>
            <a:r>
              <a:rPr lang="en-US" b="1" baseline="0" dirty="0"/>
              <a:t> Note: </a:t>
            </a:r>
            <a:r>
              <a:rPr lang="en-US" dirty="0"/>
              <a:t>A furniture factory</a:t>
            </a:r>
            <a:r>
              <a:rPr lang="en-US" baseline="0" dirty="0"/>
              <a:t> </a:t>
            </a:r>
            <a:r>
              <a:rPr lang="en-US" dirty="0"/>
              <a:t>gets wood from a forest at input</a:t>
            </a:r>
            <a:r>
              <a:rPr lang="en-US" baseline="0" dirty="0"/>
              <a:t> source</a:t>
            </a:r>
            <a:r>
              <a:rPr lang="en-US" dirty="0"/>
              <a:t> F and cloth from another firm at input</a:t>
            </a:r>
            <a:r>
              <a:rPr lang="en-US" baseline="0" dirty="0"/>
              <a:t> source</a:t>
            </a:r>
            <a:r>
              <a:rPr lang="en-US" dirty="0"/>
              <a:t> G. To simplify,</a:t>
            </a:r>
            <a:r>
              <a:rPr lang="en-US" baseline="0" dirty="0"/>
              <a:t> </a:t>
            </a:r>
            <a:r>
              <a:rPr lang="en-US" dirty="0"/>
              <a:t>assume that the monetary weights of the two inputs are equal. The firm processes the</a:t>
            </a:r>
            <a:r>
              <a:rPr lang="en-US" baseline="0" dirty="0"/>
              <a:t> </a:t>
            </a:r>
            <a:r>
              <a:rPr lang="en-US" dirty="0"/>
              <a:t>wood and cloth into furniture in its factory and sells its furniture in an overseas market</a:t>
            </a:r>
            <a:r>
              <a:rPr lang="en-US" baseline="0" dirty="0"/>
              <a:t> </a:t>
            </a:r>
            <a:r>
              <a:rPr lang="en-US" dirty="0"/>
              <a:t>at site M. Highways connect input sites F and G to the port, and ships travel from the port to the market at M. Furniture-making</a:t>
            </a:r>
            <a:r>
              <a:rPr lang="en-US" baseline="0" dirty="0"/>
              <a:t> </a:t>
            </a:r>
            <a:r>
              <a:rPr lang="en-US" dirty="0"/>
              <a:t>is a weight-losing activity: The monetary</a:t>
            </a:r>
            <a:r>
              <a:rPr lang="en-US" baseline="0" dirty="0"/>
              <a:t> </a:t>
            </a:r>
            <a:r>
              <a:rPr lang="en-US" dirty="0"/>
              <a:t>weights of the inputs ($12=$6+$6) exceeds the $9 monetary weight of the output.</a:t>
            </a:r>
            <a:r>
              <a:rPr lang="en-US" baseline="0" dirty="0"/>
              <a:t> </a:t>
            </a:r>
            <a:r>
              <a:rPr lang="en-US" dirty="0"/>
              <a:t>Where will the firm locate its factory? Although there is no true median location,</a:t>
            </a:r>
            <a:r>
              <a:rPr lang="en-US" baseline="0" dirty="0"/>
              <a:t> </a:t>
            </a:r>
            <a:r>
              <a:rPr lang="en-US" dirty="0"/>
              <a:t>the port is the closest to a median location. If the firm starts at the port, it could</a:t>
            </a:r>
            <a:r>
              <a:rPr lang="en-US" baseline="0" dirty="0"/>
              <a:t> </a:t>
            </a:r>
            <a:r>
              <a:rPr lang="en-US" dirty="0"/>
              <a:t>move either toward one of its input sources or to its market.</a:t>
            </a:r>
          </a:p>
          <a:p>
            <a:r>
              <a:rPr lang="en-US" dirty="0"/>
              <a:t>1. Toward an Input Source. A one-kilometer move from the port toward input</a:t>
            </a:r>
            <a:r>
              <a:rPr lang="en-US" baseline="0" dirty="0"/>
              <a:t> source </a:t>
            </a:r>
            <a:r>
              <a:rPr lang="en-US" dirty="0"/>
              <a:t>F will</a:t>
            </a:r>
            <a:r>
              <a:rPr lang="en-US" baseline="0" dirty="0"/>
              <a:t> </a:t>
            </a:r>
            <a:r>
              <a:rPr lang="en-US" dirty="0"/>
              <a:t>cause offsetting changes in input transport costs: the cost of transporting wood</a:t>
            </a:r>
            <a:r>
              <a:rPr lang="en-US" baseline="0" dirty="0"/>
              <a:t> </a:t>
            </a:r>
            <a:r>
              <a:rPr lang="en-US" dirty="0"/>
              <a:t>decreases, but the cost of transporting cloth increases. At the same time, the cost</a:t>
            </a:r>
            <a:r>
              <a:rPr lang="en-US" baseline="0" dirty="0"/>
              <a:t> </a:t>
            </a:r>
            <a:r>
              <a:rPr lang="en-US" dirty="0"/>
              <a:t>of transporting output would increase by $9. Therefore, the port site is superior</a:t>
            </a:r>
            <a:r>
              <a:rPr lang="en-US" baseline="0" dirty="0"/>
              <a:t> </a:t>
            </a:r>
            <a:r>
              <a:rPr lang="en-US" dirty="0"/>
              <a:t>to locations between the port and input source G. The same logic applies for a</a:t>
            </a:r>
            <a:r>
              <a:rPr lang="en-US" baseline="0" dirty="0"/>
              <a:t> </a:t>
            </a:r>
            <a:r>
              <a:rPr lang="en-US" dirty="0"/>
              <a:t>move from the port toward input source G. 2. Output Market. A move from the port to the output market M will decrease output</a:t>
            </a:r>
            <a:r>
              <a:rPr lang="en-US" baseline="0" dirty="0"/>
              <a:t> </a:t>
            </a:r>
            <a:r>
              <a:rPr lang="en-US" dirty="0"/>
              <a:t>transport cost by $9 (the monetary weight of output) times the distance between</a:t>
            </a:r>
            <a:r>
              <a:rPr lang="en-US" baseline="0" dirty="0"/>
              <a:t> </a:t>
            </a:r>
            <a:r>
              <a:rPr lang="en-US" dirty="0"/>
              <a:t>the market and the port, and increase input transport cost by $12 (the monetary</a:t>
            </a:r>
            <a:r>
              <a:rPr lang="en-US" baseline="0" dirty="0"/>
              <a:t> </a:t>
            </a:r>
            <a:r>
              <a:rPr lang="en-US" dirty="0"/>
              <a:t>weight of the inputs) times the distance. For this weight-losing activity, the port</a:t>
            </a:r>
            <a:r>
              <a:rPr lang="en-US" baseline="0" dirty="0"/>
              <a:t> </a:t>
            </a:r>
            <a:r>
              <a:rPr lang="en-US" dirty="0"/>
              <a:t>site is superior to the market site.</a:t>
            </a:r>
          </a:p>
        </p:txBody>
      </p:sp>
      <p:sp>
        <p:nvSpPr>
          <p:cNvPr id="4" name="Slide Number Placeholder 3"/>
          <p:cNvSpPr>
            <a:spLocks noGrp="1"/>
          </p:cNvSpPr>
          <p:nvPr>
            <p:ph type="sldNum" sz="quarter" idx="10"/>
          </p:nvPr>
        </p:nvSpPr>
        <p:spPr/>
        <p:txBody>
          <a:bodyPr/>
          <a:lstStyle/>
          <a:p>
            <a:fld id="{5D003D02-7E89-4EBF-B123-9C334E1BFEF7}" type="slidenum">
              <a:rPr lang="en-US" smtClean="0"/>
              <a:t>12</a:t>
            </a:fld>
            <a:endParaRPr lang="en-US" dirty="0"/>
          </a:p>
        </p:txBody>
      </p:sp>
    </p:spTree>
    <p:extLst>
      <p:ext uri="{BB962C8B-B14F-4D97-AF65-F5344CB8AC3E}">
        <p14:creationId xmlns:p14="http://schemas.microsoft.com/office/powerpoint/2010/main" val="3657764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a:t>
            </a:r>
          </a:p>
          <a:p>
            <a:r>
              <a:rPr lang="en-US" dirty="0"/>
              <a:t>1. Transportation technology. The development of fast ocean ships and container</a:t>
            </a:r>
            <a:r>
              <a:rPr lang="en-US" baseline="0" dirty="0"/>
              <a:t> </a:t>
            </a:r>
            <a:r>
              <a:rPr lang="en-US" dirty="0"/>
              <a:t>technology decreased shipping costs, while improvements in railroads and</a:t>
            </a:r>
            <a:r>
              <a:rPr lang="en-US" baseline="0" dirty="0"/>
              <a:t> </a:t>
            </a:r>
            <a:r>
              <a:rPr lang="en-US" dirty="0"/>
              <a:t>trucks lowered the cost of overland travel. Faster and more efficient aircraft decreased the cost of air travel.</a:t>
            </a:r>
          </a:p>
          <a:p>
            <a:r>
              <a:rPr lang="en-US" dirty="0"/>
              <a:t>2. Production technology. Improvements in production techniques decreased the</a:t>
            </a:r>
            <a:r>
              <a:rPr lang="en-US" baseline="0" dirty="0"/>
              <a:t> </a:t>
            </a:r>
            <a:r>
              <a:rPr lang="en-US" dirty="0"/>
              <a:t>physical weight of inputs. For example, the amount of coal and ore required to produce one ton of steel has decreased steadily, a result of improved production</a:t>
            </a:r>
            <a:r>
              <a:rPr lang="en-US" baseline="0" dirty="0"/>
              <a:t> </a:t>
            </a:r>
            <a:r>
              <a:rPr lang="en-US" dirty="0"/>
              <a:t>methods and the use of scrap metal (a local input) instead of iron ore (a transportable</a:t>
            </a:r>
            <a:r>
              <a:rPr lang="en-US" baseline="0" dirty="0"/>
              <a:t> </a:t>
            </a:r>
            <a:r>
              <a:rPr lang="en-US" dirty="0"/>
              <a:t>input).</a:t>
            </a:r>
          </a:p>
        </p:txBody>
      </p:sp>
      <p:sp>
        <p:nvSpPr>
          <p:cNvPr id="4" name="Slide Number Placeholder 3"/>
          <p:cNvSpPr>
            <a:spLocks noGrp="1"/>
          </p:cNvSpPr>
          <p:nvPr>
            <p:ph type="sldNum" sz="quarter" idx="10"/>
          </p:nvPr>
        </p:nvSpPr>
        <p:spPr/>
        <p:txBody>
          <a:bodyPr/>
          <a:lstStyle/>
          <a:p>
            <a:fld id="{5D003D02-7E89-4EBF-B123-9C334E1BFEF7}" type="slidenum">
              <a:rPr lang="en-US" smtClean="0"/>
              <a:t>13</a:t>
            </a:fld>
            <a:endParaRPr lang="en-US" dirty="0"/>
          </a:p>
        </p:txBody>
      </p:sp>
    </p:spTree>
    <p:extLst>
      <p:ext uri="{BB962C8B-B14F-4D97-AF65-F5344CB8AC3E}">
        <p14:creationId xmlns:p14="http://schemas.microsoft.com/office/powerpoint/2010/main" val="1639605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14</a:t>
            </a:fld>
            <a:endParaRPr lang="en-US" dirty="0"/>
          </a:p>
        </p:txBody>
      </p:sp>
    </p:spTree>
    <p:extLst>
      <p:ext uri="{BB962C8B-B14F-4D97-AF65-F5344CB8AC3E}">
        <p14:creationId xmlns:p14="http://schemas.microsoft.com/office/powerpoint/2010/main" val="308791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5D003D02-7E89-4EBF-B123-9C334E1BFEF7}" type="slidenum">
              <a:rPr lang="en-US" smtClean="0"/>
              <a:t>15</a:t>
            </a:fld>
            <a:endParaRPr lang="en-US" dirty="0"/>
          </a:p>
        </p:txBody>
      </p:sp>
    </p:spTree>
    <p:extLst>
      <p:ext uri="{BB962C8B-B14F-4D97-AF65-F5344CB8AC3E}">
        <p14:creationId xmlns:p14="http://schemas.microsoft.com/office/powerpoint/2010/main" val="897767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16</a:t>
            </a:fld>
            <a:endParaRPr lang="en-US" dirty="0"/>
          </a:p>
        </p:txBody>
      </p:sp>
    </p:spTree>
    <p:extLst>
      <p:ext uri="{BB962C8B-B14F-4D97-AF65-F5344CB8AC3E}">
        <p14:creationId xmlns:p14="http://schemas.microsoft.com/office/powerpoint/2010/main" val="23385846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17</a:t>
            </a:fld>
            <a:endParaRPr lang="en-US" dirty="0"/>
          </a:p>
        </p:txBody>
      </p:sp>
    </p:spTree>
    <p:extLst>
      <p:ext uri="{BB962C8B-B14F-4D97-AF65-F5344CB8AC3E}">
        <p14:creationId xmlns:p14="http://schemas.microsoft.com/office/powerpoint/2010/main" val="4106495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a:t>
            </a:r>
          </a:p>
          <a:p>
            <a:r>
              <a:rPr lang="en-US" dirty="0"/>
              <a:t>The location decisions of profit-maximizing firms cause the development of cities in different locations. A firm’s location decision is the outcome of a multidimensional tug-of-war. This chapter explores the economic forces pulling a firm in different directions, including low transport costs, productive workers, other firms that generate external economies in production, and low energy costs. The analysis provides important insights into the </a:t>
            </a:r>
            <a:r>
              <a:rPr lang="en-US" i="1" dirty="0"/>
              <a:t>where</a:t>
            </a:r>
            <a:r>
              <a:rPr lang="en-US" dirty="0"/>
              <a:t> of urban development.</a:t>
            </a:r>
          </a:p>
        </p:txBody>
      </p:sp>
      <p:sp>
        <p:nvSpPr>
          <p:cNvPr id="4" name="Slide Number Placeholder 3"/>
          <p:cNvSpPr>
            <a:spLocks noGrp="1"/>
          </p:cNvSpPr>
          <p:nvPr>
            <p:ph type="sldNum" sz="quarter" idx="10"/>
          </p:nvPr>
        </p:nvSpPr>
        <p:spPr/>
        <p:txBody>
          <a:bodyPr/>
          <a:lstStyle/>
          <a:p>
            <a:fld id="{5D003D02-7E89-4EBF-B123-9C334E1BFEF7}" type="slidenum">
              <a:rPr lang="en-US" smtClean="0"/>
              <a:t>2</a:t>
            </a:fld>
            <a:endParaRPr lang="en-US" dirty="0"/>
          </a:p>
        </p:txBody>
      </p:sp>
    </p:spTree>
    <p:extLst>
      <p:ext uri="{BB962C8B-B14F-4D97-AF65-F5344CB8AC3E}">
        <p14:creationId xmlns:p14="http://schemas.microsoft.com/office/powerpoint/2010/main" val="3197793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a:t>
            </a:r>
            <a:r>
              <a:rPr lang="en-US" b="1" baseline="0" dirty="0"/>
              <a:t> </a:t>
            </a:r>
          </a:p>
          <a:p>
            <a:r>
              <a:rPr lang="en-US" b="0" baseline="0" dirty="0"/>
              <a:t>1. Single transportable output. The firm produces a fixed quantity of a single product, which is transported from the production facility to an output market.</a:t>
            </a:r>
          </a:p>
          <a:p>
            <a:r>
              <a:rPr lang="en-US" b="0" baseline="0" dirty="0"/>
              <a:t>2. Single transportable input. The firm may use several inputs, but only one input is transported from an input source to the firm’s production facility. All other inputs are ubiquitous, meaning that they are available at all locations at the same price.</a:t>
            </a:r>
          </a:p>
          <a:p>
            <a:r>
              <a:rPr lang="en-US" b="0" baseline="0" dirty="0"/>
              <a:t>3. Fixed-factor proportions. The firm produces its fixed quantity with fixed amounts of each input. In other words, the firm uses a single recipe to produce its good, regardless of the prices of its inputs. There is no factor substitution.</a:t>
            </a:r>
          </a:p>
          <a:p>
            <a:r>
              <a:rPr lang="en-US" b="0" baseline="0" dirty="0"/>
              <a:t>4. Fixed prices. The firm is so small that it has no effect on the prices of its inputs or its product.</a:t>
            </a:r>
          </a:p>
          <a:p>
            <a:endParaRPr lang="en-US" b="0" baseline="0" dirty="0"/>
          </a:p>
        </p:txBody>
      </p:sp>
      <p:sp>
        <p:nvSpPr>
          <p:cNvPr id="4" name="Slide Number Placeholder 3"/>
          <p:cNvSpPr>
            <a:spLocks noGrp="1"/>
          </p:cNvSpPr>
          <p:nvPr>
            <p:ph type="sldNum" sz="quarter" idx="10"/>
          </p:nvPr>
        </p:nvSpPr>
        <p:spPr/>
        <p:txBody>
          <a:bodyPr/>
          <a:lstStyle/>
          <a:p>
            <a:fld id="{5D003D02-7E89-4EBF-B123-9C334E1BFEF7}" type="slidenum">
              <a:rPr lang="en-US" smtClean="0"/>
              <a:t>3</a:t>
            </a:fld>
            <a:endParaRPr lang="en-US" dirty="0"/>
          </a:p>
        </p:txBody>
      </p:sp>
    </p:spTree>
    <p:extLst>
      <p:ext uri="{BB962C8B-B14F-4D97-AF65-F5344CB8AC3E}">
        <p14:creationId xmlns:p14="http://schemas.microsoft.com/office/powerpoint/2010/main" val="2168138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Alt-Text: </a:t>
            </a:r>
            <a:r>
              <a:rPr lang="en-US" dirty="0"/>
              <a:t>A table lists monetary weight of the material (wood) and output (bats). Data from the table, presented in the format, transport feature: material (wood), output (bats), are as follows. Row 1. Physical weight (tons): 5, 1. Row 2. Transport cost rate (in dollars per ton per mile): $1, $2. Row 3. Monetary weight = weight times rate: $5, $2.</a:t>
            </a:r>
          </a:p>
          <a:p>
            <a:endParaRPr lang="en-US" dirty="0"/>
          </a:p>
          <a:p>
            <a:r>
              <a:rPr lang="en-US" b="1" dirty="0"/>
              <a:t>Presenter Note</a:t>
            </a:r>
            <a:r>
              <a:rPr lang="en-US" dirty="0"/>
              <a:t>: The firm uses 5 tons of wood to produce 1 ton of bats, so the firm is involved in a weight-losing activity. Its output is lighter than its materials because the firm shaves logs to make bats. The outcome of the locational tug-of-war is determined by the monetary weights of the firm’s inputs and outputs. The monetary weight of the input equals the physical weight of the input (5 tons) times the transport cost rate ($1 per ton per mile), or $5 per mile. Similarly, the monetary weight of the output is 1 ton times $2, or $2 per mile. </a:t>
            </a:r>
          </a:p>
          <a:p>
            <a:endParaRPr lang="en-US" dirty="0"/>
          </a:p>
          <a:p>
            <a:r>
              <a:rPr lang="en-US" dirty="0"/>
              <a:t>This firm is resource-oriented because the monetary weight of its transportable input exceeds the monetary weight of its output. Although the unit cost of transporting output is higher (because finished bats must be packed carefully, but logs can be tossed onto a truck), the weight loss in the production process dominates the difference in the transport rate, so the monetary weight for the output is lower.</a:t>
            </a:r>
          </a:p>
        </p:txBody>
      </p:sp>
      <p:sp>
        <p:nvSpPr>
          <p:cNvPr id="4" name="Slide Number Placeholder 3"/>
          <p:cNvSpPr>
            <a:spLocks noGrp="1"/>
          </p:cNvSpPr>
          <p:nvPr>
            <p:ph type="sldNum" sz="quarter" idx="10"/>
          </p:nvPr>
        </p:nvSpPr>
        <p:spPr/>
        <p:txBody>
          <a:bodyPr/>
          <a:lstStyle/>
          <a:p>
            <a:fld id="{5D003D02-7E89-4EBF-B123-9C334E1BFEF7}" type="slidenum">
              <a:rPr lang="en-US" smtClean="0"/>
              <a:t>4</a:t>
            </a:fld>
            <a:endParaRPr lang="en-US" dirty="0"/>
          </a:p>
        </p:txBody>
      </p:sp>
    </p:spTree>
    <p:extLst>
      <p:ext uri="{BB962C8B-B14F-4D97-AF65-F5344CB8AC3E}">
        <p14:creationId xmlns:p14="http://schemas.microsoft.com/office/powerpoint/2010/main" val="1056608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a:t>
            </a:r>
            <a:r>
              <a:rPr lang="en-US" b="0" dirty="0"/>
              <a:t> A line graph plots input, output, and total transport costs of a resource-oriented firm at the input source. Horizontal axis shows x, ranging from 0 to 10. X = Distance to output market. 10 minus x = distance to input source. Vertical axis shows cost in dollars, listing, 0, 20, and 50. The line for input transport cost goes down from </a:t>
            </a:r>
            <a:r>
              <a:rPr lang="en-US" b="0" i="1" dirty="0"/>
              <a:t>m</a:t>
            </a:r>
            <a:r>
              <a:rPr lang="en-US" b="0" dirty="0"/>
              <a:t> (0, 50) to (10, 0). The line for output transport cost goes up from (0, 0) to</a:t>
            </a:r>
            <a:r>
              <a:rPr lang="en-US" b="0" i="1" dirty="0"/>
              <a:t> </a:t>
            </a:r>
            <a:r>
              <a:rPr lang="en-US" b="0" i="1" dirty="0" err="1"/>
              <a:t>i</a:t>
            </a:r>
            <a:r>
              <a:rPr lang="en-US" b="0" i="1" dirty="0"/>
              <a:t> </a:t>
            </a:r>
            <a:r>
              <a:rPr lang="en-US" b="0" dirty="0"/>
              <a:t>(10, 20). The line for total transport cost goes down from </a:t>
            </a:r>
            <a:r>
              <a:rPr lang="en-US" b="0" i="1" dirty="0"/>
              <a:t>m</a:t>
            </a:r>
            <a:r>
              <a:rPr lang="en-US" b="0" dirty="0"/>
              <a:t> (0, 50) to </a:t>
            </a:r>
            <a:r>
              <a:rPr lang="en-US" b="0" i="1" dirty="0" err="1"/>
              <a:t>i</a:t>
            </a:r>
            <a:r>
              <a:rPr lang="en-US" b="0" i="1" dirty="0"/>
              <a:t> </a:t>
            </a:r>
            <a:r>
              <a:rPr lang="en-US" b="0" dirty="0"/>
              <a:t>(10, 20).</a:t>
            </a:r>
          </a:p>
          <a:p>
            <a:endParaRPr lang="en-US" b="1" dirty="0"/>
          </a:p>
          <a:p>
            <a:r>
              <a:rPr lang="en-US" b="1" dirty="0"/>
              <a:t>Presenter Note:</a:t>
            </a:r>
            <a:r>
              <a:rPr lang="en-US" b="0" baseline="0" dirty="0"/>
              <a:t> </a:t>
            </a:r>
            <a:r>
              <a:rPr lang="en-US" b="0" dirty="0"/>
              <a:t>The graph shows the firm’s transport costs. The variable x measures the distance from the factory to the output market in a city. If the forest is 10 kilometers from the output market, the distance from the factory to the forest is 10 minus x. The input transport cost equals the monetary weight of the input (the physical weight wi times the transport cost rate ti) times the distance between forest and factory:</a:t>
            </a:r>
          </a:p>
          <a:p>
            <a:pPr algn="ctr"/>
            <a:r>
              <a:rPr lang="en-US" b="0" dirty="0"/>
              <a:t>Input transport cost = </a:t>
            </a:r>
            <a:r>
              <a:rPr lang="en-US" b="0" dirty="0" err="1"/>
              <a:t>wi</a:t>
            </a:r>
            <a:r>
              <a:rPr lang="en-US" b="0" dirty="0"/>
              <a:t> · </a:t>
            </a:r>
            <a:r>
              <a:rPr lang="en-US" b="0" dirty="0" err="1"/>
              <a:t>ti</a:t>
            </a:r>
            <a:r>
              <a:rPr lang="en-US" b="0" dirty="0"/>
              <a:t> · (10 − x)</a:t>
            </a:r>
          </a:p>
          <a:p>
            <a:pPr algn="ctr"/>
            <a:endParaRPr lang="en-US" b="0" dirty="0"/>
          </a:p>
          <a:p>
            <a:r>
              <a:rPr lang="en-US" b="0" dirty="0"/>
              <a:t>In the graph, the input transport cost is $50 in the city and decreases at a rate of $5 per km (the monetary weight of the input) to zero at the forest. The firm’s output transport costs are computed in an analogous way. The output transport cost equals the monetary weight of the output (weight wQ times unit transport cost rate </a:t>
            </a:r>
            <a:r>
              <a:rPr lang="en-US" b="0" dirty="0" err="1"/>
              <a:t>tQ</a:t>
            </a:r>
            <a:r>
              <a:rPr lang="en-US" b="0" dirty="0"/>
              <a:t>) times the distance from the factory to the market:</a:t>
            </a:r>
          </a:p>
          <a:p>
            <a:pPr algn="ctr"/>
            <a:r>
              <a:rPr lang="en-US" b="0" dirty="0"/>
              <a:t>Output transport cost = </a:t>
            </a:r>
            <a:r>
              <a:rPr lang="en-US" b="0" dirty="0" err="1"/>
              <a:t>wQ</a:t>
            </a:r>
            <a:r>
              <a:rPr lang="en-US" b="0" dirty="0"/>
              <a:t> · </a:t>
            </a:r>
            <a:r>
              <a:rPr lang="en-US" b="0" dirty="0" err="1"/>
              <a:t>tQ</a:t>
            </a:r>
            <a:r>
              <a:rPr lang="en-US" b="0" dirty="0"/>
              <a:t> · x</a:t>
            </a:r>
          </a:p>
          <a:p>
            <a:pPr algn="ctr"/>
            <a:endParaRPr lang="en-US" b="0" dirty="0"/>
          </a:p>
          <a:p>
            <a:r>
              <a:rPr lang="en-US" b="0" dirty="0"/>
              <a:t>In the graph, output transport cost is $0 at the market and increases at a rate of $2 per km (the monetary weight of the output). At the forest, the output transport cost is $20.</a:t>
            </a:r>
            <a:r>
              <a:rPr lang="en-US" b="0" baseline="0" dirty="0"/>
              <a:t> </a:t>
            </a:r>
            <a:r>
              <a:rPr lang="en-US" b="0" dirty="0"/>
              <a:t>Total transport cost is the sum of input and output transport costs. In the graph, total transport cost is minimized at the forest site at $20. Starting at any location except the forest, a 1-kilometer move toward the forest would decrease input transport cost by $5 (the monetary weight of the input) and increase output transport cost by $2 (the monetary weight of the output), for a net reduction of $3. The firm’s total transport cost is minimized at the input source because the monetary weight of the input exceeds the monetary weight of the output.</a:t>
            </a:r>
          </a:p>
          <a:p>
            <a:endParaRPr lang="en-US" b="0" dirty="0"/>
          </a:p>
        </p:txBody>
      </p:sp>
      <p:sp>
        <p:nvSpPr>
          <p:cNvPr id="4" name="Slide Number Placeholder 3"/>
          <p:cNvSpPr>
            <a:spLocks noGrp="1"/>
          </p:cNvSpPr>
          <p:nvPr>
            <p:ph type="sldNum" sz="quarter" idx="10"/>
          </p:nvPr>
        </p:nvSpPr>
        <p:spPr/>
        <p:txBody>
          <a:bodyPr/>
          <a:lstStyle/>
          <a:p>
            <a:fld id="{5D003D02-7E89-4EBF-B123-9C334E1BFEF7}" type="slidenum">
              <a:rPr lang="en-US" smtClean="0"/>
              <a:t>5</a:t>
            </a:fld>
            <a:endParaRPr lang="en-US" dirty="0"/>
          </a:p>
        </p:txBody>
      </p:sp>
    </p:spTree>
    <p:extLst>
      <p:ext uri="{BB962C8B-B14F-4D97-AF65-F5344CB8AC3E}">
        <p14:creationId xmlns:p14="http://schemas.microsoft.com/office/powerpoint/2010/main" val="459725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a:t>
            </a:r>
            <a:r>
              <a:rPr lang="en-US" b="1" baseline="0" dirty="0"/>
              <a:t> </a:t>
            </a:r>
            <a:r>
              <a:rPr lang="en-US" b="0" baseline="0" dirty="0"/>
              <a:t>A table lists monetary weight of the material (sugar) and output (beverages). Data from the table, presented in the format, transport feature: material (sugar), output (beverages), are as follows. Row 1. Physical weight (tons): 1, 5. Row 2. Transport cost rate (in dollars per ton per mile): $2, $2. Row 3. Monetary weight = weight times rate: $2, $10.</a:t>
            </a:r>
            <a:endParaRPr lang="en-US" b="0" dirty="0"/>
          </a:p>
          <a:p>
            <a:endParaRPr lang="en-US" b="1" dirty="0"/>
          </a:p>
          <a:p>
            <a:r>
              <a:rPr lang="en-US" b="1" dirty="0"/>
              <a:t>Presenter Note: </a:t>
            </a:r>
            <a:r>
              <a:rPr lang="en-US" b="0" dirty="0"/>
              <a:t>The firm uses one ton of sugar and four tons of water (a ubiquitous input) to produce five tons of bottled beverages. It is involved in a weight-gaining activity in the sense that its output is heavier than its transportable input. The monetary weight of the output exceeds the monetary weight of the input, so the market-oriented firm will locate near its market.</a:t>
            </a:r>
          </a:p>
          <a:p>
            <a:pPr marL="0" indent="0">
              <a:buFont typeface="Arial" panose="020B0604020202020204" pitchFamily="34" charset="0"/>
              <a:buNone/>
            </a:pPr>
            <a:endParaRPr lang="en-US" b="0" dirty="0"/>
          </a:p>
        </p:txBody>
      </p:sp>
      <p:sp>
        <p:nvSpPr>
          <p:cNvPr id="4" name="Slide Number Placeholder 3"/>
          <p:cNvSpPr>
            <a:spLocks noGrp="1"/>
          </p:cNvSpPr>
          <p:nvPr>
            <p:ph type="sldNum" sz="quarter" idx="10"/>
          </p:nvPr>
        </p:nvSpPr>
        <p:spPr/>
        <p:txBody>
          <a:bodyPr/>
          <a:lstStyle/>
          <a:p>
            <a:fld id="{5D003D02-7E89-4EBF-B123-9C334E1BFEF7}" type="slidenum">
              <a:rPr lang="en-US" smtClean="0"/>
              <a:t>6</a:t>
            </a:fld>
            <a:endParaRPr lang="en-US" dirty="0"/>
          </a:p>
        </p:txBody>
      </p:sp>
    </p:spTree>
    <p:extLst>
      <p:ext uri="{BB962C8B-B14F-4D97-AF65-F5344CB8AC3E}">
        <p14:creationId xmlns:p14="http://schemas.microsoft.com/office/powerpoint/2010/main" val="1246671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line graph plots input, output, and total transport costs of a market-oriented firm at the market. Horizontal axis shows x, ranging from 0 to 10. X = Distance to output market. 10 minus x = distance to input source. Vertical axis shows cost in dollars, listing, 0, 20, and 100. The line for input transport cost goes down from </a:t>
            </a:r>
            <a:r>
              <a:rPr lang="en-US" b="0" i="1" dirty="0"/>
              <a:t>m</a:t>
            </a:r>
            <a:r>
              <a:rPr lang="en-US" b="0" dirty="0"/>
              <a:t> (0, 20) to (10, 0). The line for output transport cost goes up from (0, 0) to </a:t>
            </a:r>
            <a:r>
              <a:rPr lang="en-US" b="0" i="1" dirty="0" err="1"/>
              <a:t>i</a:t>
            </a:r>
            <a:r>
              <a:rPr lang="en-US" b="0" dirty="0"/>
              <a:t> (10, 100). The line for total transport cost goes down from </a:t>
            </a:r>
            <a:r>
              <a:rPr lang="en-US" b="0" i="1" dirty="0"/>
              <a:t>m</a:t>
            </a:r>
            <a:r>
              <a:rPr lang="en-US" b="0" dirty="0"/>
              <a:t> (0, 20) to </a:t>
            </a:r>
            <a:r>
              <a:rPr lang="en-US" b="0" i="1" dirty="0" err="1"/>
              <a:t>i</a:t>
            </a:r>
            <a:r>
              <a:rPr lang="en-US" b="0" dirty="0"/>
              <a:t> (10, 100).</a:t>
            </a:r>
          </a:p>
          <a:p>
            <a:endParaRPr lang="en-US" b="1" dirty="0"/>
          </a:p>
          <a:p>
            <a:r>
              <a:rPr lang="en-US" b="1" dirty="0"/>
              <a:t>Presenter Note:</a:t>
            </a:r>
            <a:r>
              <a:rPr lang="en-US" b="1" baseline="0" dirty="0"/>
              <a:t> </a:t>
            </a:r>
            <a:r>
              <a:rPr lang="en-US" b="0" dirty="0"/>
              <a:t>As shown in the</a:t>
            </a:r>
            <a:r>
              <a:rPr lang="en-US" b="0" baseline="0" dirty="0"/>
              <a:t> graph,</a:t>
            </a:r>
            <a:r>
              <a:rPr lang="en-US" b="0" dirty="0"/>
              <a:t> a market-oriented firm’s transport cost is minimized at the market. Because the monetary weight of the output exceeds the monetary weight of the input, a one-mile move away from the market increases output transport cost by more than it decreases input transport cost. Specifically, such a move increases output transport cost by $10 but decreases input transport cost by only $2, for a net increase in cost of $8. For this weight-gaining activity, the tug-of-war between input source and market is won by the market because there is more physical weight on the market side.</a:t>
            </a:r>
          </a:p>
        </p:txBody>
      </p:sp>
      <p:sp>
        <p:nvSpPr>
          <p:cNvPr id="4" name="Slide Number Placeholder 3"/>
          <p:cNvSpPr>
            <a:spLocks noGrp="1"/>
          </p:cNvSpPr>
          <p:nvPr>
            <p:ph type="sldNum" sz="quarter" idx="10"/>
          </p:nvPr>
        </p:nvSpPr>
        <p:spPr/>
        <p:txBody>
          <a:bodyPr/>
          <a:lstStyle/>
          <a:p>
            <a:fld id="{5D003D02-7E89-4EBF-B123-9C334E1BFEF7}" type="slidenum">
              <a:rPr lang="en-US" smtClean="0"/>
              <a:t>7</a:t>
            </a:fld>
            <a:endParaRPr lang="en-US" dirty="0"/>
          </a:p>
        </p:txBody>
      </p:sp>
    </p:spTree>
    <p:extLst>
      <p:ext uri="{BB962C8B-B14F-4D97-AF65-F5344CB8AC3E}">
        <p14:creationId xmlns:p14="http://schemas.microsoft.com/office/powerpoint/2010/main" val="1099022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sz="quarter" idx="10"/>
          </p:nvPr>
        </p:nvSpPr>
        <p:spPr/>
        <p:txBody>
          <a:bodyPr/>
          <a:lstStyle/>
          <a:p>
            <a:fld id="{5D003D02-7E89-4EBF-B123-9C334E1BFEF7}" type="slidenum">
              <a:rPr lang="en-US" smtClean="0"/>
              <a:t>8</a:t>
            </a:fld>
            <a:endParaRPr lang="en-US" dirty="0"/>
          </a:p>
        </p:txBody>
      </p:sp>
    </p:spTree>
    <p:extLst>
      <p:ext uri="{BB962C8B-B14F-4D97-AF65-F5344CB8AC3E}">
        <p14:creationId xmlns:p14="http://schemas.microsoft.com/office/powerpoint/2010/main" val="1240307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9</a:t>
            </a:fld>
            <a:endParaRPr lang="en-US" dirty="0"/>
          </a:p>
        </p:txBody>
      </p:sp>
    </p:spTree>
    <p:extLst>
      <p:ext uri="{BB962C8B-B14F-4D97-AF65-F5344CB8AC3E}">
        <p14:creationId xmlns:p14="http://schemas.microsoft.com/office/powerpoint/2010/main" val="2906187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115602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1069168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407617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7"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4235527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2229479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695569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80104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p:ext uri="{DCECCB84-F9BA-43D5-87BE-67443E8EF086}">
      <p15:sldGuideLst xmlns:p15="http://schemas.microsoft.com/office/powerpoint/2012/main" xmlns="">
        <p15:guide id="1" pos="144" userDrawn="1">
          <p15:clr>
            <a:srgbClr val="FBAE40"/>
          </p15:clr>
        </p15:guide>
        <p15:guide id="2" pos="288" userDrawn="1">
          <p15:clr>
            <a:srgbClr val="FBAE40"/>
          </p15:clr>
        </p15:guide>
        <p15:guide id="3" orient="horz" pos="1104" userDrawn="1">
          <p15:clr>
            <a:srgbClr val="FBAE40"/>
          </p15:clr>
        </p15:guide>
        <p15:guide id="4" pos="5568" userDrawn="1">
          <p15:clr>
            <a:srgbClr val="FBAE40"/>
          </p15:clr>
        </p15:guide>
        <p15:guide id="5" orient="horz" pos="3792"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hoto Credit"/>
          <p:cNvSpPr>
            <a:spLocks noGrp="1"/>
          </p:cNvSpPr>
          <p:nvPr>
            <p:ph type="body" sz="quarter" idx="16"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562023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1187976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2"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8740734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Jump Link"/>
          <p:cNvSpPr>
            <a:spLocks noGrp="1"/>
          </p:cNvSpPr>
          <p:nvPr>
            <p:ph type="body" sz="quarter" idx="16" hasCustomPrompt="1"/>
          </p:nvPr>
        </p:nvSpPr>
        <p:spPr>
          <a:xfrm>
            <a:off x="3817620" y="59960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587377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9"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4806866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544512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8"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9750495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232727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4910042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o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Jump Link"/>
          <p:cNvSpPr>
            <a:spLocks noGrp="1"/>
          </p:cNvSpPr>
          <p:nvPr>
            <p:ph type="body" sz="quarter" idx="16" hasCustomPrompt="1"/>
          </p:nvPr>
        </p:nvSpPr>
        <p:spPr>
          <a:xfrm>
            <a:off x="3886200" y="508165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326611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1"/>
          <p:cNvSpPr>
            <a:spLocks noGrp="1"/>
          </p:cNvSpPr>
          <p:nvPr>
            <p:ph type="media" sz="quarter" idx="11"/>
          </p:nvPr>
        </p:nvSpPr>
        <p:spPr>
          <a:xfrm>
            <a:off x="0" y="1066799"/>
            <a:ext cx="9144000" cy="5315957"/>
          </a:xfrm>
          <a:prstGeom prst="rect">
            <a:avLst/>
          </a:prstGeom>
        </p:spPr>
        <p:txBody>
          <a:bodyPr/>
          <a:lstStyle/>
          <a:p>
            <a:endParaRPr lang="en-US" dirty="0"/>
          </a:p>
        </p:txBody>
      </p:sp>
      <p:sp>
        <p:nvSpPr>
          <p:cNvPr id="5" name="Video Credit"/>
          <p:cNvSpPr>
            <a:spLocks noGrp="1"/>
          </p:cNvSpPr>
          <p:nvPr>
            <p:ph type="body" sz="quarter" idx="12"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Video Credit Here</a:t>
            </a:r>
          </a:p>
        </p:txBody>
      </p:sp>
    </p:spTree>
    <p:extLst>
      <p:ext uri="{BB962C8B-B14F-4D97-AF65-F5344CB8AC3E}">
        <p14:creationId xmlns:p14="http://schemas.microsoft.com/office/powerpoint/2010/main" val="198741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p15:clr>
            <a:srgbClr val="FBAE40"/>
          </p15:clr>
        </p15:guide>
        <p15:guide id="2" pos="528">
          <p15:clr>
            <a:srgbClr val="FBAE40"/>
          </p15:clr>
        </p15:guide>
        <p15:guide id="3" pos="513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86265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ed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hoto Credit"/>
          <p:cNvSpPr>
            <a:spLocks noGrp="1"/>
          </p:cNvSpPr>
          <p:nvPr>
            <p:ph type="body" sz="quarter" idx="16"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624449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d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0"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194019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ed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2"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7505567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ed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Jump Link"/>
          <p:cNvSpPr>
            <a:spLocks noGrp="1"/>
          </p:cNvSpPr>
          <p:nvPr>
            <p:ph type="body" sz="quarter" idx="16" hasCustomPrompt="1"/>
          </p:nvPr>
        </p:nvSpPr>
        <p:spPr>
          <a:xfrm>
            <a:off x="3817620" y="59960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207924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d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544512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8"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485390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Tagline-Gray BG, Title-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336828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d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232727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164351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ed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Jump Link"/>
          <p:cNvSpPr>
            <a:spLocks noGrp="1"/>
          </p:cNvSpPr>
          <p:nvPr>
            <p:ph type="body" sz="quarter" idx="16" hasCustomPrompt="1"/>
          </p:nvPr>
        </p:nvSpPr>
        <p:spPr>
          <a:xfrm>
            <a:off x="3886200" y="508165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1579501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d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5"/>
          <p:cNvSpPr>
            <a:spLocks noGrp="1"/>
          </p:cNvSpPr>
          <p:nvPr>
            <p:ph type="media" sz="quarter" idx="11"/>
          </p:nvPr>
        </p:nvSpPr>
        <p:spPr>
          <a:xfrm>
            <a:off x="0" y="1066799"/>
            <a:ext cx="9144000" cy="5315957"/>
          </a:xfrm>
          <a:prstGeom prst="rect">
            <a:avLst/>
          </a:prstGeom>
        </p:spPr>
        <p:txBody>
          <a:bodyPr/>
          <a:lstStyle/>
          <a:p>
            <a:endParaRPr lang="en-US" dirty="0"/>
          </a:p>
        </p:txBody>
      </p:sp>
      <p:sp>
        <p:nvSpPr>
          <p:cNvPr id="5" name="Video Credit"/>
          <p:cNvSpPr>
            <a:spLocks noGrp="1"/>
          </p:cNvSpPr>
          <p:nvPr>
            <p:ph type="body" sz="quarter" idx="12"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Video Credit Here</a:t>
            </a:r>
          </a:p>
        </p:txBody>
      </p:sp>
    </p:spTree>
    <p:extLst>
      <p:ext uri="{BB962C8B-B14F-4D97-AF65-F5344CB8AC3E}">
        <p14:creationId xmlns:p14="http://schemas.microsoft.com/office/powerpoint/2010/main" val="246929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p15:clr>
            <a:srgbClr val="FBAE40"/>
          </p15:clr>
        </p15:guide>
        <p15:guide id="2" pos="528">
          <p15:clr>
            <a:srgbClr val="FBAE40"/>
          </p15:clr>
        </p15:guide>
        <p15:guide id="3" pos="5136">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No 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o 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o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o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o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3"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Tagline-Gray BG, Title-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6" name="Text Photo Credit3"/>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28335032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mallRedBar-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mallRedBar-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mallRedBar-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mallRedBar-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mallRedBar-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ue Slide Title above text">
    <p:spTree>
      <p:nvGrpSpPr>
        <p:cNvPr id="1" name=""/>
        <p:cNvGrpSpPr/>
        <p:nvPr/>
      </p:nvGrpSpPr>
      <p:grpSpPr>
        <a:xfrm>
          <a:off x="0" y="0"/>
          <a:ext cx="0" cy="0"/>
          <a:chOff x="0" y="0"/>
          <a:chExt cx="0" cy="0"/>
        </a:xfrm>
      </p:grpSpPr>
      <p:sp>
        <p:nvSpPr>
          <p:cNvPr id="2" name="Slide Title"/>
          <p:cNvSpPr>
            <a:spLocks noGrp="1"/>
          </p:cNvSpPr>
          <p:nvPr>
            <p:ph type="ctrTitle"/>
          </p:nvPr>
        </p:nvSpPr>
        <p:spPr>
          <a:xfrm>
            <a:off x="1066800" y="1524000"/>
            <a:ext cx="7048500" cy="1470025"/>
          </a:xfrm>
          <a:prstGeom prst="rect">
            <a:avLst/>
          </a:prstGeom>
        </p:spPr>
        <p:txBody>
          <a:bodyPr/>
          <a:lstStyle>
            <a:lvl1pPr algn="l">
              <a:defRPr sz="4400">
                <a:solidFill>
                  <a:schemeClr val="bg1"/>
                </a:solidFill>
              </a:defRPr>
            </a:lvl1pPr>
          </a:lstStyle>
          <a:p>
            <a:r>
              <a:rPr lang="en-US" dirty="0"/>
              <a:t>Click to edit Master title style</a:t>
            </a:r>
          </a:p>
        </p:txBody>
      </p:sp>
      <p:sp>
        <p:nvSpPr>
          <p:cNvPr id="3" name="Subtitle 1"/>
          <p:cNvSpPr>
            <a:spLocks noGrp="1"/>
          </p:cNvSpPr>
          <p:nvPr>
            <p:ph type="subTitle" idx="1"/>
          </p:nvPr>
        </p:nvSpPr>
        <p:spPr>
          <a:xfrm>
            <a:off x="1066800" y="2971800"/>
            <a:ext cx="6400800" cy="1752600"/>
          </a:xfrm>
          <a:prstGeom prst="rect">
            <a:avLst/>
          </a:prstGeo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3887237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Blue Slide 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722313" y="2643186"/>
            <a:ext cx="7202487" cy="1362075"/>
          </a:xfrm>
          <a:prstGeom prst="rect">
            <a:avLst/>
          </a:prstGeom>
        </p:spPr>
        <p:txBody>
          <a:bodyPr anchor="t"/>
          <a:lstStyle>
            <a:lvl1pPr algn="l">
              <a:defRPr sz="4400" b="1" cap="all">
                <a:solidFill>
                  <a:schemeClr val="bg1"/>
                </a:solidFill>
              </a:defRPr>
            </a:lvl1pPr>
          </a:lstStyle>
          <a:p>
            <a:r>
              <a:rPr lang="en-US" dirty="0"/>
              <a:t>Click to edit Master title style</a:t>
            </a:r>
          </a:p>
        </p:txBody>
      </p:sp>
      <p:sp>
        <p:nvSpPr>
          <p:cNvPr id="3" name="Text Placeholder 1"/>
          <p:cNvSpPr>
            <a:spLocks noGrp="1"/>
          </p:cNvSpPr>
          <p:nvPr>
            <p:ph type="body" idx="1"/>
          </p:nvPr>
        </p:nvSpPr>
        <p:spPr>
          <a:xfrm>
            <a:off x="722313" y="1143000"/>
            <a:ext cx="7202487" cy="1500187"/>
          </a:xfrm>
          <a:prstGeom prst="rect">
            <a:avLst/>
          </a:prstGeo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7053150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lain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5" name="Jump Link"/>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
        <p:nvSpPr>
          <p:cNvPr id="8" name="Text Placeholder 1"/>
          <p:cNvSpPr>
            <a:spLocks noGrp="1"/>
          </p:cNvSpPr>
          <p:nvPr>
            <p:ph type="body" sz="quarter" idx="12"/>
          </p:nvPr>
        </p:nvSpPr>
        <p:spPr>
          <a:xfrm>
            <a:off x="457200" y="1066800"/>
            <a:ext cx="8229600" cy="55626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Tree>
    <p:extLst>
      <p:ext uri="{BB962C8B-B14F-4D97-AF65-F5344CB8AC3E}">
        <p14:creationId xmlns:p14="http://schemas.microsoft.com/office/powerpoint/2010/main" val="70175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859920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lain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3" name="Jump link"/>
          <p:cNvSpPr>
            <a:spLocks noGrp="1"/>
          </p:cNvSpPr>
          <p:nvPr>
            <p:ph type="body" sz="quarter" idx="13"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Tree>
    <p:extLst>
      <p:ext uri="{BB962C8B-B14F-4D97-AF65-F5344CB8AC3E}">
        <p14:creationId xmlns:p14="http://schemas.microsoft.com/office/powerpoint/2010/main" val="39492145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lain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457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3434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4648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3434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8" name="Jump Link"/>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Tree>
    <p:extLst>
      <p:ext uri="{BB962C8B-B14F-4D97-AF65-F5344CB8AC3E}">
        <p14:creationId xmlns:p14="http://schemas.microsoft.com/office/powerpoint/2010/main" val="36562608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Red Bar Footer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5" name="Jump Link"/>
          <p:cNvSpPr>
            <a:spLocks noGrp="1"/>
          </p:cNvSpPr>
          <p:nvPr>
            <p:ph type="body" sz="quarter" idx="11"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
        <p:nvSpPr>
          <p:cNvPr id="8" name="Text Placeholder 1"/>
          <p:cNvSpPr>
            <a:spLocks noGrp="1"/>
          </p:cNvSpPr>
          <p:nvPr>
            <p:ph type="body" sz="quarter" idx="12"/>
          </p:nvPr>
        </p:nvSpPr>
        <p:spPr>
          <a:xfrm>
            <a:off x="457200" y="990600"/>
            <a:ext cx="8229600" cy="54102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Tree>
    <p:extLst>
      <p:ext uri="{BB962C8B-B14F-4D97-AF65-F5344CB8AC3E}">
        <p14:creationId xmlns:p14="http://schemas.microsoft.com/office/powerpoint/2010/main" val="267836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Red Bar Footer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3" name="Jump link"/>
          <p:cNvSpPr>
            <a:spLocks noGrp="1"/>
          </p:cNvSpPr>
          <p:nvPr>
            <p:ph type="body" sz="quarter" idx="13"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Tree>
    <p:extLst>
      <p:ext uri="{BB962C8B-B14F-4D97-AF65-F5344CB8AC3E}">
        <p14:creationId xmlns:p14="http://schemas.microsoft.com/office/powerpoint/2010/main" val="10997478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Red Bar Footer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457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2672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4648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2672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8" name="Jump Link"/>
          <p:cNvSpPr>
            <a:spLocks noGrp="1"/>
          </p:cNvSpPr>
          <p:nvPr>
            <p:ph type="body" sz="quarter" idx="11"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Tree>
    <p:extLst>
      <p:ext uri="{BB962C8B-B14F-4D97-AF65-F5344CB8AC3E}">
        <p14:creationId xmlns:p14="http://schemas.microsoft.com/office/powerpoint/2010/main" val="3112378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1075564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307410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05600"/>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4004973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05600"/>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2384814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3.gif"/><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theme" Target="../theme/theme3.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theme" Target="../theme/theme4.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48.xml"/><Relationship Id="rId1" Type="http://schemas.openxmlformats.org/officeDocument/2006/relationships/slideLayout" Target="../slideLayouts/slideLayout47.xml"/><Relationship Id="rId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slideLayout" Target="../slideLayouts/slideLayout50.xml"/><Relationship Id="rId1" Type="http://schemas.openxmlformats.org/officeDocument/2006/relationships/slideLayout" Target="../slideLayouts/slideLayout49.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slideLayout" Target="../slideLayouts/slideLayout53.xml"/><Relationship Id="rId1" Type="http://schemas.openxmlformats.org/officeDocument/2006/relationships/slideLayout" Target="../slideLayouts/slideLayout52.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
        <p:nvSpPr>
          <p:cNvPr id="13" name="Red Bar"/>
          <p:cNvSpPr/>
          <p:nvPr userDrawn="1"/>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pic>
        <p:nvPicPr>
          <p:cNvPr id="12" name="MH Tagline" descr="Tagline: Because learning changes everythi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3481" y="6351925"/>
            <a:ext cx="3223119" cy="272375"/>
          </a:xfrm>
          <a:prstGeom prst="rect">
            <a:avLst/>
          </a:prstGeom>
        </p:spPr>
      </p:pic>
    </p:spTree>
    <p:extLst>
      <p:ext uri="{BB962C8B-B14F-4D97-AF65-F5344CB8AC3E}">
        <p14:creationId xmlns:p14="http://schemas.microsoft.com/office/powerpoint/2010/main" val="106623559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33" r:id="rId5"/>
    <p:sldLayoutId id="2147483734" r:id="rId6"/>
    <p:sldLayoutId id="2147483914"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marR="0" indent="0" algn="r" defTabSz="914400" rtl="0" eaLnBrk="1" fontAlgn="auto" latinLnBrk="0" hangingPunct="1">
        <a:lnSpc>
          <a:spcPct val="100000"/>
        </a:lnSpc>
        <a:spcBef>
          <a:spcPts val="0"/>
        </a:spcBef>
        <a:spcAft>
          <a:spcPts val="0"/>
        </a:spcAft>
        <a:buClrTx/>
        <a:buSzTx/>
        <a:buFontTx/>
        <a:buNone/>
        <a:tabLst/>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pic>
        <p:nvPicPr>
          <p:cNvPr id="2" name="MH Tagline" descr="Tag line: Because learning changes everythi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6257775"/>
            <a:ext cx="3371850" cy="476250"/>
          </a:xfrm>
          <a:prstGeom prst="rect">
            <a:avLst/>
          </a:prstGeom>
        </p:spPr>
      </p:pic>
    </p:spTree>
    <p:extLst>
      <p:ext uri="{BB962C8B-B14F-4D97-AF65-F5344CB8AC3E}">
        <p14:creationId xmlns:p14="http://schemas.microsoft.com/office/powerpoint/2010/main" val="1460950632"/>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spTree>
    <p:extLst>
      <p:ext uri="{BB962C8B-B14F-4D97-AF65-F5344CB8AC3E}">
        <p14:creationId xmlns:p14="http://schemas.microsoft.com/office/powerpoint/2010/main" val="1192571768"/>
      </p:ext>
    </p:extLst>
  </p:cSld>
  <p:clrMap bg1="lt1" tx1="dk1" bg2="lt2" tx2="dk2" accent1="accent1" accent2="accent2" accent3="accent3" accent4="accent4" accent5="accent5" accent6="accent6" hlink="hlink" folHlink="folHlink"/>
  <p:sldLayoutIdLst>
    <p:sldLayoutId id="2147483751" r:id="rId1"/>
    <p:sldLayoutId id="2147483896" r:id="rId2"/>
    <p:sldLayoutId id="2147483753" r:id="rId3"/>
    <p:sldLayoutId id="2147483908" r:id="rId4"/>
    <p:sldLayoutId id="2147483950" r:id="rId5"/>
    <p:sldLayoutId id="2147483757" r:id="rId6"/>
    <p:sldLayoutId id="2147483877" r:id="rId7"/>
    <p:sldLayoutId id="2147483761" r:id="rId8"/>
    <p:sldLayoutId id="2147483800"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0" name="Copyright" descr="©McGraw-Hill Education&#10;"/>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bg1"/>
                </a:solidFill>
                <a:effectLst/>
                <a:latin typeface="+mn-lt"/>
                <a:ea typeface="+mn-ea"/>
                <a:cs typeface="+mn-cs"/>
              </a:rPr>
              <a:t>©McGraw-Hill Education.</a:t>
            </a:r>
          </a:p>
        </p:txBody>
      </p:sp>
    </p:spTree>
    <p:extLst>
      <p:ext uri="{BB962C8B-B14F-4D97-AF65-F5344CB8AC3E}">
        <p14:creationId xmlns:p14="http://schemas.microsoft.com/office/powerpoint/2010/main" val="1283304046"/>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Copyright" descr="©McGraw-Hill Education&#10;"/>
          <p:cNvSpPr txBox="1"/>
          <p:nvPr userDrawn="1"/>
        </p:nvSpPr>
        <p:spPr>
          <a:xfrm>
            <a:off x="0" y="6642556"/>
            <a:ext cx="1295400" cy="215444"/>
          </a:xfrm>
          <a:prstGeom prst="rect">
            <a:avLst/>
          </a:prstGeom>
          <a:noFill/>
        </p:spPr>
        <p:txBody>
          <a:bodyPr wrap="square" rtlCol="0">
            <a:spAutoFit/>
          </a:bodyPr>
          <a:lstStyle/>
          <a:p>
            <a:r>
              <a:rPr lang="en-US" sz="800" dirty="0">
                <a:solidFill>
                  <a:srgbClr val="6A6A6A"/>
                </a:solidFill>
              </a:rPr>
              <a:t>©McGraw-Hill Education</a:t>
            </a:r>
          </a:p>
        </p:txBody>
      </p:sp>
    </p:spTree>
    <p:extLst>
      <p:ext uri="{BB962C8B-B14F-4D97-AF65-F5344CB8AC3E}">
        <p14:creationId xmlns:p14="http://schemas.microsoft.com/office/powerpoint/2010/main" val="857642538"/>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629400"/>
            <a:ext cx="9144000" cy="2286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5"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a:solidFill>
                  <a:schemeClr val="bg1"/>
                </a:solidFill>
              </a:rPr>
              <a:t>©McGraw-Hill EducationCopy</a:t>
            </a:r>
          </a:p>
        </p:txBody>
      </p:sp>
    </p:spTree>
    <p:extLst>
      <p:ext uri="{BB962C8B-B14F-4D97-AF65-F5344CB8AC3E}">
        <p14:creationId xmlns:p14="http://schemas.microsoft.com/office/powerpoint/2010/main" val="520106136"/>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9144000" cy="6858000"/>
          </a:xfrm>
          <a:prstGeom prst="rect">
            <a:avLst/>
          </a:prstGeom>
          <a:solidFill>
            <a:srgbClr val="3070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MH BG Image"/>
          <p:cNvPicPr>
            <a:picLocks noChangeAspect="1"/>
          </p:cNvPicPr>
          <p:nvPr userDrawn="1"/>
        </p:nvPicPr>
        <p:blipFill rotWithShape="1">
          <a:blip r:embed="rId4" cstate="screen">
            <a:alphaModFix amt="25000"/>
            <a:extLst>
              <a:ext uri="{28A0092B-C50C-407E-A947-70E740481C1C}">
                <a14:useLocalDpi xmlns:a14="http://schemas.microsoft.com/office/drawing/2010/main"/>
              </a:ext>
            </a:extLst>
          </a:blip>
          <a:srcRect r="28644" b="27282"/>
          <a:stretch/>
        </p:blipFill>
        <p:spPr>
          <a:xfrm>
            <a:off x="461821" y="1943668"/>
            <a:ext cx="8682180" cy="4914333"/>
          </a:xfrm>
          <a:prstGeom prst="rect">
            <a:avLst/>
          </a:prstGeom>
        </p:spPr>
      </p:pic>
      <p:sp>
        <p:nvSpPr>
          <p:cNvPr id="8"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a:solidFill>
                  <a:schemeClr val="bg1"/>
                </a:solidFill>
              </a:rPr>
              <a:t>©McGraw-Hill Education</a:t>
            </a:r>
          </a:p>
        </p:txBody>
      </p:sp>
    </p:spTree>
    <p:extLst>
      <p:ext uri="{BB962C8B-B14F-4D97-AF65-F5344CB8AC3E}">
        <p14:creationId xmlns:p14="http://schemas.microsoft.com/office/powerpoint/2010/main" val="263611861"/>
      </p:ext>
    </p:extLst>
  </p:cSld>
  <p:clrMap bg1="lt1" tx1="dk1" bg2="lt2" tx2="dk2" accent1="accent1" accent2="accent2" accent3="accent3" accent4="accent4" accent5="accent5" accent6="accent6" hlink="hlink" folHlink="folHlink"/>
  <p:sldLayoutIdLst>
    <p:sldLayoutId id="2147483677" r:id="rId1"/>
    <p:sldLayoutId id="214748376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spTree>
    <p:extLst>
      <p:ext uri="{BB962C8B-B14F-4D97-AF65-F5344CB8AC3E}">
        <p14:creationId xmlns:p14="http://schemas.microsoft.com/office/powerpoint/2010/main" val="782738187"/>
      </p:ext>
    </p:extLst>
  </p:cSld>
  <p:clrMap bg1="lt1" tx1="dk1" bg2="lt2" tx2="dk2" accent1="accent1" accent2="accent2" accent3="accent3" accent4="accent4" accent5="accent5" accent6="accent6" hlink="hlink" folHlink="folHlink"/>
  <p:sldLayoutIdLst>
    <p:sldLayoutId id="2147483902" r:id="rId1"/>
    <p:sldLayoutId id="2147483906" r:id="rId2"/>
    <p:sldLayoutId id="2147483755"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bg1"/>
                </a:solidFill>
                <a:effectLst/>
                <a:latin typeface="+mn-lt"/>
                <a:ea typeface="+mn-ea"/>
                <a:cs typeface="+mn-cs"/>
              </a:rPr>
              <a:t>©McGraw-Hill Education.</a:t>
            </a:r>
          </a:p>
        </p:txBody>
      </p:sp>
    </p:spTree>
    <p:extLst>
      <p:ext uri="{BB962C8B-B14F-4D97-AF65-F5344CB8AC3E}">
        <p14:creationId xmlns:p14="http://schemas.microsoft.com/office/powerpoint/2010/main" val="236652239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a:t>CHAPTER 5</a:t>
            </a:r>
          </a:p>
        </p:txBody>
      </p:sp>
      <p:sp>
        <p:nvSpPr>
          <p:cNvPr id="3" name="Text Placeholder 2" descr="Chapter 3 Trading and Factory Towns&#10;Textbook cover&#10;"/>
          <p:cNvSpPr>
            <a:spLocks noGrp="1"/>
          </p:cNvSpPr>
          <p:nvPr>
            <p:ph type="body" sz="quarter" idx="10"/>
          </p:nvPr>
        </p:nvSpPr>
        <p:spPr>
          <a:xfrm>
            <a:off x="457200" y="4114800"/>
            <a:ext cx="5105400" cy="685800"/>
          </a:xfrm>
        </p:spPr>
        <p:txBody>
          <a:bodyPr/>
          <a:lstStyle/>
          <a:p>
            <a:pPr algn="ctr"/>
            <a:r>
              <a:rPr lang="en-US" sz="2400" dirty="0"/>
              <a:t>Where Do Cities Develop?</a:t>
            </a:r>
          </a:p>
        </p:txBody>
      </p:sp>
      <p:pic>
        <p:nvPicPr>
          <p:cNvPr id="5" name="Picture 4" descr="Textbook cover for Urban Economics, Ninth Edition by Arthur O'Sullivan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1447800"/>
            <a:ext cx="3276600" cy="4572000"/>
          </a:xfrm>
          <a:prstGeom prst="rect">
            <a:avLst/>
          </a:prstGeom>
        </p:spPr>
      </p:pic>
    </p:spTree>
    <p:extLst>
      <p:ext uri="{BB962C8B-B14F-4D97-AF65-F5344CB8AC3E}">
        <p14:creationId xmlns:p14="http://schemas.microsoft.com/office/powerpoint/2010/main" val="1776670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066800"/>
          </a:xfrm>
        </p:spPr>
        <p:txBody>
          <a:bodyPr/>
          <a:lstStyle/>
          <a:p>
            <a:r>
              <a:rPr lang="en-US" dirty="0"/>
              <a:t>The Principle of Median Location: Intercity Location Choice (cont.)</a:t>
            </a:r>
          </a:p>
        </p:txBody>
      </p:sp>
      <p:sp>
        <p:nvSpPr>
          <p:cNvPr id="7" name="Content Placeholder 13"/>
          <p:cNvSpPr txBox="1">
            <a:spLocks/>
          </p:cNvSpPr>
          <p:nvPr/>
        </p:nvSpPr>
        <p:spPr>
          <a:xfrm>
            <a:off x="6324600" y="2438400"/>
            <a:ext cx="2514600" cy="3048000"/>
          </a:xfrm>
          <a:prstGeom prst="roundRect">
            <a:avLst>
              <a:gd name="adj" fmla="val 11294"/>
            </a:avLst>
          </a:prstGeom>
          <a:noFill/>
          <a:ln w="28575" cap="flat" cmpd="sng" algn="ctr">
            <a:solidFill>
              <a:srgbClr val="0070C0"/>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lvl1pPr marL="342900" indent="-342900" algn="l" defTabSz="457200" rtl="0" eaLnBrk="1" latinLnBrk="0" hangingPunct="1">
              <a:spcBef>
                <a:spcPct val="20000"/>
              </a:spcBef>
              <a:spcAft>
                <a:spcPts val="800"/>
              </a:spcAft>
              <a:buFont typeface="Arial"/>
              <a:buChar char="•"/>
              <a:defRPr sz="2400" kern="1200">
                <a:solidFill>
                  <a:schemeClr val="lt1"/>
                </a:solidFill>
                <a:latin typeface="+mn-lt"/>
                <a:ea typeface="+mn-ea"/>
                <a:cs typeface="+mn-cs"/>
              </a:defRPr>
            </a:lvl1pPr>
            <a:lvl2pPr marL="742950" indent="-285750" algn="l" defTabSz="457200" rtl="0" eaLnBrk="1" latinLnBrk="0" hangingPunct="1">
              <a:spcBef>
                <a:spcPct val="20000"/>
              </a:spcBef>
              <a:spcAft>
                <a:spcPts val="800"/>
              </a:spcAft>
              <a:buFont typeface="Arial"/>
              <a:buChar char="–"/>
              <a:defRPr sz="2000" kern="1200">
                <a:solidFill>
                  <a:schemeClr val="lt1"/>
                </a:solidFill>
                <a:latin typeface="+mn-lt"/>
                <a:ea typeface="+mn-ea"/>
                <a:cs typeface="+mn-cs"/>
              </a:defRPr>
            </a:lvl2pPr>
            <a:lvl3pPr marL="1143000" indent="-228600" algn="l" defTabSz="457200" rtl="0" eaLnBrk="1" latinLnBrk="0" hangingPunct="1">
              <a:spcBef>
                <a:spcPct val="20000"/>
              </a:spcBef>
              <a:spcAft>
                <a:spcPts val="800"/>
              </a:spcAft>
              <a:buFont typeface="Arial"/>
              <a:buChar char="•"/>
              <a:defRPr sz="1800" kern="1200">
                <a:solidFill>
                  <a:schemeClr val="lt1"/>
                </a:solidFill>
                <a:latin typeface="+mn-lt"/>
                <a:ea typeface="+mn-ea"/>
                <a:cs typeface="+mn-cs"/>
              </a:defRPr>
            </a:lvl3pPr>
            <a:lvl4pPr marL="1600200" indent="-228600" algn="l" defTabSz="457200" rtl="0" eaLnBrk="1" latinLnBrk="0" hangingPunct="1">
              <a:spcBef>
                <a:spcPct val="20000"/>
              </a:spcBef>
              <a:spcAft>
                <a:spcPts val="800"/>
              </a:spcAft>
              <a:buFont typeface="Arial"/>
              <a:buChar char="–"/>
              <a:defRPr sz="1600" kern="1200">
                <a:solidFill>
                  <a:schemeClr val="lt1"/>
                </a:solidFill>
                <a:latin typeface="+mn-lt"/>
                <a:ea typeface="+mn-ea"/>
                <a:cs typeface="+mn-cs"/>
              </a:defRPr>
            </a:lvl4pPr>
            <a:lvl5pPr marL="2057400" indent="-228600" algn="l" defTabSz="457200" rtl="0" eaLnBrk="1" latinLnBrk="0" hangingPunct="1">
              <a:spcBef>
                <a:spcPct val="20000"/>
              </a:spcBef>
              <a:spcAft>
                <a:spcPts val="800"/>
              </a:spcAft>
              <a:buFont typeface="Arial"/>
              <a:buChar char="»"/>
              <a:defRPr sz="16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a:buNone/>
            </a:pPr>
            <a:r>
              <a:rPr lang="en-US" i="1" dirty="0">
                <a:solidFill>
                  <a:schemeClr val="tx1"/>
                </a:solidFill>
              </a:rPr>
              <a:t>Using the example of Fixit’s objective to minimize total travel distance, discuss the principle of median location.</a:t>
            </a:r>
          </a:p>
        </p:txBody>
      </p:sp>
      <p:pic>
        <p:nvPicPr>
          <p:cNvPr id="8" name="Content Placeholder 7" descr="Principle of Median Location&#10;A bar graph plots the number of factories in five cities along a highway. There are 2 factories in city A, 4 in city B, 1 each in cities M and C, and 9 in city D. The first four cities are equidistant from each other, while the city D is at a large distance from city C.&#10;"/>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63311" y="1676399"/>
            <a:ext cx="5885089" cy="4776305"/>
          </a:xfrm>
        </p:spPr>
      </p:pic>
    </p:spTree>
    <p:extLst>
      <p:ext uri="{BB962C8B-B14F-4D97-AF65-F5344CB8AC3E}">
        <p14:creationId xmlns:p14="http://schemas.microsoft.com/office/powerpoint/2010/main" val="160225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066800"/>
          </a:xfrm>
        </p:spPr>
        <p:txBody>
          <a:bodyPr/>
          <a:lstStyle/>
          <a:p>
            <a:r>
              <a:rPr lang="en-US" dirty="0"/>
              <a:t>Median Location and Large Cities: </a:t>
            </a:r>
            <a:br>
              <a:rPr lang="en-US" dirty="0"/>
            </a:br>
            <a:r>
              <a:rPr lang="en-US" dirty="0"/>
              <a:t>Why Do Big Cities Get Bigger?</a:t>
            </a:r>
          </a:p>
        </p:txBody>
      </p:sp>
      <p:pic>
        <p:nvPicPr>
          <p:cNvPr id="14" name="Content Placeholder 13" descr="Why Do Big Cities Get Bigger?&#10;A bar graph plots the number of factories in five cities along a highway. There are 2 factories in city A, 8 in city B, 1 each in cities M and C, and 13 in city D. The first four cities are equidistant from each other, while the city D is at a large distance from city C.&#10;"/>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76548" y="1561010"/>
            <a:ext cx="5638800" cy="5141259"/>
          </a:xfrm>
        </p:spPr>
      </p:pic>
    </p:spTree>
    <p:extLst>
      <p:ext uri="{BB962C8B-B14F-4D97-AF65-F5344CB8AC3E}">
        <p14:creationId xmlns:p14="http://schemas.microsoft.com/office/powerpoint/2010/main" val="293104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219200"/>
          </a:xfrm>
        </p:spPr>
        <p:txBody>
          <a:bodyPr/>
          <a:lstStyle/>
          <a:p>
            <a:r>
              <a:rPr lang="en-US" dirty="0"/>
              <a:t>Transshipment Points and Port Cities:</a:t>
            </a:r>
            <a:br>
              <a:rPr lang="en-US" dirty="0"/>
            </a:br>
            <a:r>
              <a:rPr lang="en-US" dirty="0"/>
              <a:t>Port Location—Transshipment Point</a:t>
            </a:r>
          </a:p>
        </p:txBody>
      </p:sp>
      <p:sp>
        <p:nvSpPr>
          <p:cNvPr id="11" name="Content Placeholder 10"/>
          <p:cNvSpPr>
            <a:spLocks noGrp="1"/>
          </p:cNvSpPr>
          <p:nvPr>
            <p:ph idx="1"/>
          </p:nvPr>
        </p:nvSpPr>
        <p:spPr>
          <a:xfrm>
            <a:off x="441650" y="1626642"/>
            <a:ext cx="8382001" cy="762000"/>
          </a:xfrm>
        </p:spPr>
        <p:txBody>
          <a:bodyPr/>
          <a:lstStyle/>
          <a:p>
            <a:pPr marL="0" indent="0">
              <a:buNone/>
            </a:pPr>
            <a:r>
              <a:rPr lang="en-US" b="1" i="1" dirty="0"/>
              <a:t>A transshipment point is defined as a place where a good is transferred from one transport mode to another. </a:t>
            </a:r>
          </a:p>
          <a:p>
            <a:pPr marL="0" indent="0">
              <a:buNone/>
            </a:pPr>
            <a:endParaRPr lang="en-US" dirty="0"/>
          </a:p>
        </p:txBody>
      </p:sp>
      <p:pic>
        <p:nvPicPr>
          <p:cNvPr id="2" name="Picture 1" descr="Port Location: Trans-Shipment Point&#10;An illustration shows inputs from sources F and G shipped to the port. The monetary weight of each input is $6. The inputs are transported to market from the port. The monetary weight at the market is $9.&#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330" y="2667000"/>
            <a:ext cx="5228167" cy="3619500"/>
          </a:xfrm>
          <a:prstGeom prst="rect">
            <a:avLst/>
          </a:prstGeom>
        </p:spPr>
      </p:pic>
      <p:sp>
        <p:nvSpPr>
          <p:cNvPr id="6" name="Content Placeholder 4"/>
          <p:cNvSpPr txBox="1">
            <a:spLocks/>
          </p:cNvSpPr>
          <p:nvPr/>
        </p:nvSpPr>
        <p:spPr>
          <a:xfrm>
            <a:off x="5943600" y="3156860"/>
            <a:ext cx="2895600" cy="2786740"/>
          </a:xfrm>
          <a:prstGeom prst="roundRect">
            <a:avLst>
              <a:gd name="adj" fmla="val 11294"/>
            </a:avLst>
          </a:prstGeom>
          <a:noFill/>
          <a:ln w="28575" cap="flat" cmpd="sng" algn="ctr">
            <a:solidFill>
              <a:srgbClr val="0070C0"/>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lvl1pPr marL="342900" indent="-342900" algn="l" defTabSz="457200" rtl="0" eaLnBrk="1" latinLnBrk="0" hangingPunct="1">
              <a:spcBef>
                <a:spcPct val="20000"/>
              </a:spcBef>
              <a:spcAft>
                <a:spcPts val="800"/>
              </a:spcAft>
              <a:buFont typeface="Arial"/>
              <a:buChar char="•"/>
              <a:defRPr sz="2400" kern="1200">
                <a:solidFill>
                  <a:schemeClr val="lt1"/>
                </a:solidFill>
                <a:latin typeface="+mn-lt"/>
                <a:ea typeface="+mn-ea"/>
                <a:cs typeface="+mn-cs"/>
              </a:defRPr>
            </a:lvl1pPr>
            <a:lvl2pPr marL="742950" indent="-285750" algn="l" defTabSz="457200" rtl="0" eaLnBrk="1" latinLnBrk="0" hangingPunct="1">
              <a:spcBef>
                <a:spcPct val="20000"/>
              </a:spcBef>
              <a:spcAft>
                <a:spcPts val="800"/>
              </a:spcAft>
              <a:buFont typeface="Arial"/>
              <a:buChar char="–"/>
              <a:defRPr sz="2000" kern="1200">
                <a:solidFill>
                  <a:schemeClr val="lt1"/>
                </a:solidFill>
                <a:latin typeface="+mn-lt"/>
                <a:ea typeface="+mn-ea"/>
                <a:cs typeface="+mn-cs"/>
              </a:defRPr>
            </a:lvl2pPr>
            <a:lvl3pPr marL="1143000" indent="-228600" algn="l" defTabSz="457200" rtl="0" eaLnBrk="1" latinLnBrk="0" hangingPunct="1">
              <a:spcBef>
                <a:spcPct val="20000"/>
              </a:spcBef>
              <a:spcAft>
                <a:spcPts val="800"/>
              </a:spcAft>
              <a:buFont typeface="Arial"/>
              <a:buChar char="•"/>
              <a:defRPr sz="1800" kern="1200">
                <a:solidFill>
                  <a:schemeClr val="lt1"/>
                </a:solidFill>
                <a:latin typeface="+mn-lt"/>
                <a:ea typeface="+mn-ea"/>
                <a:cs typeface="+mn-cs"/>
              </a:defRPr>
            </a:lvl3pPr>
            <a:lvl4pPr marL="1600200" indent="-228600" algn="l" defTabSz="457200" rtl="0" eaLnBrk="1" latinLnBrk="0" hangingPunct="1">
              <a:spcBef>
                <a:spcPct val="20000"/>
              </a:spcBef>
              <a:spcAft>
                <a:spcPts val="800"/>
              </a:spcAft>
              <a:buFont typeface="Arial"/>
              <a:buChar char="–"/>
              <a:defRPr sz="1600" kern="1200">
                <a:solidFill>
                  <a:schemeClr val="lt1"/>
                </a:solidFill>
                <a:latin typeface="+mn-lt"/>
                <a:ea typeface="+mn-ea"/>
                <a:cs typeface="+mn-cs"/>
              </a:defRPr>
            </a:lvl4pPr>
            <a:lvl5pPr marL="2057400" indent="-228600" algn="l" defTabSz="457200" rtl="0" eaLnBrk="1" latinLnBrk="0" hangingPunct="1">
              <a:spcBef>
                <a:spcPct val="20000"/>
              </a:spcBef>
              <a:spcAft>
                <a:spcPts val="800"/>
              </a:spcAft>
              <a:buFont typeface="Arial"/>
              <a:buChar char="»"/>
              <a:defRPr sz="16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a:buNone/>
            </a:pPr>
            <a:r>
              <a:rPr lang="en-US" i="1" dirty="0">
                <a:solidFill>
                  <a:schemeClr val="tx1"/>
                </a:solidFill>
              </a:rPr>
              <a:t>Using the example of the furniture factory, discuss why some industrial firms locate at transshipment points.</a:t>
            </a:r>
          </a:p>
        </p:txBody>
      </p:sp>
    </p:spTree>
    <p:extLst>
      <p:ext uri="{BB962C8B-B14F-4D97-AF65-F5344CB8AC3E}">
        <p14:creationId xmlns:p14="http://schemas.microsoft.com/office/powerpoint/2010/main" val="2755443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990600"/>
          </a:xfrm>
        </p:spPr>
        <p:txBody>
          <a:bodyPr/>
          <a:lstStyle/>
          <a:p>
            <a:r>
              <a:rPr lang="en-US" dirty="0"/>
              <a:t>Labor, Energy, and </a:t>
            </a:r>
            <a:br>
              <a:rPr lang="en-US" dirty="0"/>
            </a:br>
            <a:r>
              <a:rPr lang="en-US" dirty="0"/>
              <a:t>Agglomeration Economies</a:t>
            </a:r>
          </a:p>
        </p:txBody>
      </p:sp>
      <p:sp>
        <p:nvSpPr>
          <p:cNvPr id="11" name="Content Placeholder 10"/>
          <p:cNvSpPr>
            <a:spLocks noGrp="1"/>
          </p:cNvSpPr>
          <p:nvPr>
            <p:ph idx="1"/>
          </p:nvPr>
        </p:nvSpPr>
        <p:spPr>
          <a:xfrm>
            <a:off x="381000" y="1600199"/>
            <a:ext cx="8229600" cy="3352801"/>
          </a:xfrm>
        </p:spPr>
        <p:txBody>
          <a:bodyPr/>
          <a:lstStyle/>
          <a:p>
            <a:r>
              <a:rPr lang="en-US" dirty="0"/>
              <a:t>In many historically resource-oriented or market-oriented industries, firms now locate far from their input sources and markets. </a:t>
            </a:r>
          </a:p>
          <a:p>
            <a:r>
              <a:rPr lang="en-US" dirty="0"/>
              <a:t>These changes in locational orientation resulted from innovations in transportation and production that decreased transport costs. </a:t>
            </a:r>
          </a:p>
          <a:p>
            <a:pPr marL="914400" lvl="1" indent="-457200">
              <a:buFont typeface="+mj-lt"/>
              <a:buAutoNum type="arabicPeriod"/>
            </a:pPr>
            <a:r>
              <a:rPr lang="en-US" dirty="0"/>
              <a:t>Transportation technology</a:t>
            </a:r>
          </a:p>
          <a:p>
            <a:pPr marL="914400" lvl="1" indent="-457200">
              <a:buFont typeface="+mj-lt"/>
              <a:buAutoNum type="arabicPeriod"/>
            </a:pPr>
            <a:r>
              <a:rPr lang="en-US" dirty="0"/>
              <a:t>Production technology </a:t>
            </a:r>
          </a:p>
        </p:txBody>
      </p:sp>
    </p:spTree>
    <p:extLst>
      <p:ext uri="{BB962C8B-B14F-4D97-AF65-F5344CB8AC3E}">
        <p14:creationId xmlns:p14="http://schemas.microsoft.com/office/powerpoint/2010/main" val="4074829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609600"/>
          </a:xfrm>
        </p:spPr>
        <p:txBody>
          <a:bodyPr/>
          <a:lstStyle/>
          <a:p>
            <a:r>
              <a:rPr lang="en-US" dirty="0"/>
              <a:t>Labor Cost</a:t>
            </a:r>
          </a:p>
        </p:txBody>
      </p:sp>
      <p:sp>
        <p:nvSpPr>
          <p:cNvPr id="11" name="Content Placeholder 10"/>
          <p:cNvSpPr>
            <a:spLocks noGrp="1"/>
          </p:cNvSpPr>
          <p:nvPr>
            <p:ph idx="1"/>
          </p:nvPr>
        </p:nvSpPr>
        <p:spPr>
          <a:xfrm>
            <a:off x="383458" y="1600200"/>
            <a:ext cx="8229600" cy="2895600"/>
          </a:xfrm>
        </p:spPr>
        <p:txBody>
          <a:bodyPr/>
          <a:lstStyle/>
          <a:p>
            <a:r>
              <a:rPr lang="en-US" dirty="0"/>
              <a:t>On average, labor is responsible for about three-fourths of the cost of production.</a:t>
            </a:r>
          </a:p>
          <a:p>
            <a:r>
              <a:rPr lang="en-US" dirty="0"/>
              <a:t>Labor is a local input in the sense that it is impractical for workers to commute outside of metropolitan areas.</a:t>
            </a:r>
          </a:p>
          <a:p>
            <a:r>
              <a:rPr lang="en-US" dirty="0"/>
              <a:t>The long-term trend of declining transportation costs has contributed to the shift in location patterns to areas with relatively low labor costs.</a:t>
            </a:r>
          </a:p>
          <a:p>
            <a:pPr marL="0" indent="0">
              <a:buNone/>
            </a:pPr>
            <a:endParaRPr lang="en-US" dirty="0"/>
          </a:p>
          <a:p>
            <a:pPr marL="914400" lvl="2" indent="0">
              <a:buNone/>
            </a:pPr>
            <a:endParaRPr lang="en-US" dirty="0"/>
          </a:p>
        </p:txBody>
      </p:sp>
      <p:sp>
        <p:nvSpPr>
          <p:cNvPr id="4" name="Rounded Rectangle 3"/>
          <p:cNvSpPr/>
          <p:nvPr/>
        </p:nvSpPr>
        <p:spPr>
          <a:xfrm>
            <a:off x="457200" y="4722218"/>
            <a:ext cx="8382000" cy="1473930"/>
          </a:xfrm>
          <a:prstGeom prst="roundRect">
            <a:avLst>
              <a:gd name="adj" fmla="val 11294"/>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a:solidFill>
                  <a:schemeClr val="tx1"/>
                </a:solidFill>
              </a:rPr>
              <a:t>Discuss how</a:t>
            </a:r>
          </a:p>
          <a:p>
            <a:pPr marL="342900" indent="-342900">
              <a:buFont typeface="Arial" panose="020B0604020202020204" pitchFamily="34" charset="0"/>
              <a:buChar char="•"/>
            </a:pPr>
            <a:r>
              <a:rPr lang="en-US" sz="2400" dirty="0">
                <a:solidFill>
                  <a:schemeClr val="tx1"/>
                </a:solidFill>
              </a:rPr>
              <a:t>wages affect local decisions at the metropolitan level</a:t>
            </a:r>
          </a:p>
          <a:p>
            <a:pPr marL="342900" indent="-342900">
              <a:buFont typeface="Arial" panose="020B0604020202020204" pitchFamily="34" charset="0"/>
              <a:buChar char="•"/>
            </a:pPr>
            <a:r>
              <a:rPr lang="en-US" sz="2400" dirty="0">
                <a:solidFill>
                  <a:schemeClr val="tx1"/>
                </a:solidFill>
              </a:rPr>
              <a:t>weather affects location patterns through its influence on wages</a:t>
            </a:r>
          </a:p>
        </p:txBody>
      </p:sp>
    </p:spTree>
    <p:extLst>
      <p:ext uri="{BB962C8B-B14F-4D97-AF65-F5344CB8AC3E}">
        <p14:creationId xmlns:p14="http://schemas.microsoft.com/office/powerpoint/2010/main" val="1289521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Energy Technology</a:t>
            </a:r>
          </a:p>
        </p:txBody>
      </p:sp>
      <p:sp>
        <p:nvSpPr>
          <p:cNvPr id="11" name="Content Placeholder 10"/>
          <p:cNvSpPr>
            <a:spLocks noGrp="1"/>
          </p:cNvSpPr>
          <p:nvPr>
            <p:ph idx="1"/>
          </p:nvPr>
        </p:nvSpPr>
        <p:spPr>
          <a:xfrm>
            <a:off x="383458" y="1639389"/>
            <a:ext cx="8229600" cy="3429000"/>
          </a:xfrm>
        </p:spPr>
        <p:txBody>
          <a:bodyPr/>
          <a:lstStyle/>
          <a:p>
            <a:r>
              <a:rPr lang="en-US" dirty="0"/>
              <a:t>In the first half of the 19th century, energy was a local input, defined as an input that cannot be transported.</a:t>
            </a:r>
          </a:p>
          <a:p>
            <a:r>
              <a:rPr lang="en-US" dirty="0"/>
              <a:t>The refinement of the steam engine in the second half of the 19th century made energy a transportable input.</a:t>
            </a:r>
          </a:p>
          <a:p>
            <a:r>
              <a:rPr lang="en-US" dirty="0"/>
              <a:t>The development of electricity changed the location patterns of factories.</a:t>
            </a:r>
          </a:p>
          <a:p>
            <a:r>
              <a:rPr lang="en-US" dirty="0"/>
              <a:t>For some production facilities, the availability of cheap energy is still an important location factor.</a:t>
            </a:r>
          </a:p>
        </p:txBody>
      </p:sp>
    </p:spTree>
    <p:extLst>
      <p:ext uri="{BB962C8B-B14F-4D97-AF65-F5344CB8AC3E}">
        <p14:creationId xmlns:p14="http://schemas.microsoft.com/office/powerpoint/2010/main" val="2697700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199" y="228600"/>
            <a:ext cx="8382001" cy="609600"/>
          </a:xfrm>
        </p:spPr>
        <p:txBody>
          <a:bodyPr/>
          <a:lstStyle/>
          <a:p>
            <a:r>
              <a:rPr lang="en-US" dirty="0"/>
              <a:t>Agglomeration Economies</a:t>
            </a:r>
          </a:p>
        </p:txBody>
      </p:sp>
      <p:sp>
        <p:nvSpPr>
          <p:cNvPr id="11" name="Content Placeholder 10"/>
          <p:cNvSpPr>
            <a:spLocks noGrp="1"/>
          </p:cNvSpPr>
          <p:nvPr>
            <p:ph idx="1"/>
          </p:nvPr>
        </p:nvSpPr>
        <p:spPr>
          <a:xfrm>
            <a:off x="381000" y="1600200"/>
            <a:ext cx="8229600" cy="2590800"/>
          </a:xfrm>
        </p:spPr>
        <p:txBody>
          <a:bodyPr/>
          <a:lstStyle/>
          <a:p>
            <a:r>
              <a:rPr lang="en-US" dirty="0"/>
              <a:t>Firms cluster to exploit agglomeration economies.</a:t>
            </a:r>
          </a:p>
          <a:p>
            <a:r>
              <a:rPr lang="en-US" dirty="0"/>
              <a:t>Although locating in a cluster may generate higher wages and other costs, the benefits from agglomeration more than offsets the higher costs.</a:t>
            </a:r>
          </a:p>
          <a:p>
            <a:r>
              <a:rPr lang="en-US" dirty="0"/>
              <a:t>Agglomeration economies increase firm births and total employment.</a:t>
            </a:r>
          </a:p>
        </p:txBody>
      </p:sp>
    </p:spTree>
    <p:extLst>
      <p:ext uri="{BB962C8B-B14F-4D97-AF65-F5344CB8AC3E}">
        <p14:creationId xmlns:p14="http://schemas.microsoft.com/office/powerpoint/2010/main" val="1024471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066800"/>
          </a:xfrm>
        </p:spPr>
        <p:txBody>
          <a:bodyPr/>
          <a:lstStyle/>
          <a:p>
            <a:r>
              <a:rPr lang="en-US" dirty="0"/>
              <a:t>U.S. Manufacturing Belt: </a:t>
            </a:r>
            <a:br>
              <a:rPr lang="en-US" dirty="0"/>
            </a:br>
            <a:r>
              <a:rPr lang="en-US" dirty="0"/>
              <a:t>Growth and Decline</a:t>
            </a:r>
          </a:p>
        </p:txBody>
      </p:sp>
      <p:sp>
        <p:nvSpPr>
          <p:cNvPr id="11" name="Content Placeholder 10"/>
          <p:cNvSpPr>
            <a:spLocks noGrp="1"/>
          </p:cNvSpPr>
          <p:nvPr>
            <p:ph idx="1"/>
          </p:nvPr>
        </p:nvSpPr>
        <p:spPr>
          <a:xfrm>
            <a:off x="381000" y="1600200"/>
            <a:ext cx="8229600" cy="3124200"/>
          </a:xfrm>
        </p:spPr>
        <p:txBody>
          <a:bodyPr/>
          <a:lstStyle/>
          <a:p>
            <a:r>
              <a:rPr lang="en-US" dirty="0"/>
              <a:t>The U.S. manufacturing belt developed in the second half of the 19th century. It had a natural advantage in its access to relatively immobile resources, so manufacturing was concentrated there.</a:t>
            </a:r>
          </a:p>
          <a:p>
            <a:r>
              <a:rPr lang="en-US" dirty="0"/>
              <a:t>As late as 1947, the manufacturing belt contained 70 percent of the nation’s manufacturing employment. By the year 2000, the manufacturing belt contained only about 40 percent of the nation’s manufacturing employment.</a:t>
            </a:r>
          </a:p>
          <a:p>
            <a:pPr marL="0" indent="0">
              <a:buNone/>
            </a:pPr>
            <a:endParaRPr lang="en-US" dirty="0"/>
          </a:p>
        </p:txBody>
      </p:sp>
      <p:sp>
        <p:nvSpPr>
          <p:cNvPr id="4" name="Content Placeholder 13"/>
          <p:cNvSpPr txBox="1">
            <a:spLocks/>
          </p:cNvSpPr>
          <p:nvPr/>
        </p:nvSpPr>
        <p:spPr>
          <a:xfrm>
            <a:off x="459783" y="5029200"/>
            <a:ext cx="8382000" cy="762000"/>
          </a:xfrm>
          <a:prstGeom prst="roundRect">
            <a:avLst>
              <a:gd name="adj" fmla="val 11294"/>
            </a:avLst>
          </a:prstGeom>
          <a:noFill/>
          <a:ln w="28575" cap="flat" cmpd="sng" algn="ctr">
            <a:solidFill>
              <a:srgbClr val="0070C0"/>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lvl1pPr marL="342900" indent="-342900" algn="l" defTabSz="457200" rtl="0" eaLnBrk="1" latinLnBrk="0" hangingPunct="1">
              <a:spcBef>
                <a:spcPct val="20000"/>
              </a:spcBef>
              <a:spcAft>
                <a:spcPts val="800"/>
              </a:spcAft>
              <a:buFont typeface="Arial"/>
              <a:buChar char="•"/>
              <a:defRPr sz="2400" kern="1200">
                <a:solidFill>
                  <a:schemeClr val="lt1"/>
                </a:solidFill>
                <a:latin typeface="+mn-lt"/>
                <a:ea typeface="+mn-ea"/>
                <a:cs typeface="+mn-cs"/>
              </a:defRPr>
            </a:lvl1pPr>
            <a:lvl2pPr marL="742950" indent="-285750" algn="l" defTabSz="457200" rtl="0" eaLnBrk="1" latinLnBrk="0" hangingPunct="1">
              <a:spcBef>
                <a:spcPct val="20000"/>
              </a:spcBef>
              <a:spcAft>
                <a:spcPts val="800"/>
              </a:spcAft>
              <a:buFont typeface="Arial"/>
              <a:buChar char="–"/>
              <a:defRPr sz="2000" kern="1200">
                <a:solidFill>
                  <a:schemeClr val="lt1"/>
                </a:solidFill>
                <a:latin typeface="+mn-lt"/>
                <a:ea typeface="+mn-ea"/>
                <a:cs typeface="+mn-cs"/>
              </a:defRPr>
            </a:lvl2pPr>
            <a:lvl3pPr marL="1143000" indent="-228600" algn="l" defTabSz="457200" rtl="0" eaLnBrk="1" latinLnBrk="0" hangingPunct="1">
              <a:spcBef>
                <a:spcPct val="20000"/>
              </a:spcBef>
              <a:spcAft>
                <a:spcPts val="800"/>
              </a:spcAft>
              <a:buFont typeface="Arial"/>
              <a:buChar char="•"/>
              <a:defRPr sz="1800" kern="1200">
                <a:solidFill>
                  <a:schemeClr val="lt1"/>
                </a:solidFill>
                <a:latin typeface="+mn-lt"/>
                <a:ea typeface="+mn-ea"/>
                <a:cs typeface="+mn-cs"/>
              </a:defRPr>
            </a:lvl3pPr>
            <a:lvl4pPr marL="1600200" indent="-228600" algn="l" defTabSz="457200" rtl="0" eaLnBrk="1" latinLnBrk="0" hangingPunct="1">
              <a:spcBef>
                <a:spcPct val="20000"/>
              </a:spcBef>
              <a:spcAft>
                <a:spcPts val="800"/>
              </a:spcAft>
              <a:buFont typeface="Arial"/>
              <a:buChar char="–"/>
              <a:defRPr sz="1600" kern="1200">
                <a:solidFill>
                  <a:schemeClr val="lt1"/>
                </a:solidFill>
                <a:latin typeface="+mn-lt"/>
                <a:ea typeface="+mn-ea"/>
                <a:cs typeface="+mn-cs"/>
              </a:defRPr>
            </a:lvl4pPr>
            <a:lvl5pPr marL="2057400" indent="-228600" algn="l" defTabSz="457200" rtl="0" eaLnBrk="1" latinLnBrk="0" hangingPunct="1">
              <a:spcBef>
                <a:spcPct val="20000"/>
              </a:spcBef>
              <a:spcAft>
                <a:spcPts val="800"/>
              </a:spcAft>
              <a:buFont typeface="Arial"/>
              <a:buChar char="»"/>
              <a:defRPr sz="16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a:buFont typeface="Arial"/>
              <a:buNone/>
            </a:pPr>
            <a:r>
              <a:rPr lang="en-US" i="1" dirty="0">
                <a:solidFill>
                  <a:schemeClr val="tx1"/>
                </a:solidFill>
              </a:rPr>
              <a:t>Discuss the decline of the manufacturing belt in the United States.</a:t>
            </a:r>
          </a:p>
        </p:txBody>
      </p:sp>
    </p:spTree>
    <p:extLst>
      <p:ext uri="{BB962C8B-B14F-4D97-AF65-F5344CB8AC3E}">
        <p14:creationId xmlns:p14="http://schemas.microsoft.com/office/powerpoint/2010/main" val="3119026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Transport-Intensive Firms</a:t>
            </a:r>
          </a:p>
        </p:txBody>
      </p:sp>
      <p:sp>
        <p:nvSpPr>
          <p:cNvPr id="11" name="Content Placeholder 10"/>
          <p:cNvSpPr>
            <a:spLocks noGrp="1"/>
          </p:cNvSpPr>
          <p:nvPr>
            <p:ph idx="1"/>
          </p:nvPr>
        </p:nvSpPr>
        <p:spPr>
          <a:xfrm>
            <a:off x="381000" y="1600200"/>
            <a:ext cx="8397498" cy="3048000"/>
          </a:xfrm>
        </p:spPr>
        <p:txBody>
          <a:bodyPr/>
          <a:lstStyle/>
          <a:p>
            <a:pPr marL="0" indent="0">
              <a:buNone/>
            </a:pPr>
            <a:r>
              <a:rPr lang="en-US" b="1" i="1" dirty="0"/>
              <a:t>A transport-intensive firm is defined as a firm for which transport costs are responsible for a relatively large fraction of total cost. </a:t>
            </a:r>
          </a:p>
          <a:p>
            <a:r>
              <a:rPr lang="en-US" dirty="0"/>
              <a:t>For a transport-intensive firm, the dominant location factor is the cost of transporting inputs and outputs. </a:t>
            </a:r>
          </a:p>
          <a:p>
            <a:r>
              <a:rPr lang="en-US" dirty="0"/>
              <a:t>The firm’s objective is to choose the location that minimizes total transport costs and output transport cost.</a:t>
            </a:r>
          </a:p>
        </p:txBody>
      </p:sp>
    </p:spTree>
    <p:extLst>
      <p:ext uri="{BB962C8B-B14F-4D97-AF65-F5344CB8AC3E}">
        <p14:creationId xmlns:p14="http://schemas.microsoft.com/office/powerpoint/2010/main" val="185106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609600"/>
          </a:xfrm>
        </p:spPr>
        <p:txBody>
          <a:bodyPr/>
          <a:lstStyle/>
          <a:p>
            <a:r>
              <a:rPr lang="en-US" dirty="0"/>
              <a:t>Transport-Intensive Firms: Assumptions</a:t>
            </a:r>
          </a:p>
        </p:txBody>
      </p:sp>
      <p:sp>
        <p:nvSpPr>
          <p:cNvPr id="11" name="Content Placeholder 10"/>
          <p:cNvSpPr>
            <a:spLocks noGrp="1"/>
          </p:cNvSpPr>
          <p:nvPr>
            <p:ph idx="1"/>
          </p:nvPr>
        </p:nvSpPr>
        <p:spPr>
          <a:xfrm>
            <a:off x="391332" y="1600200"/>
            <a:ext cx="8447868" cy="3048000"/>
          </a:xfrm>
        </p:spPr>
        <p:txBody>
          <a:bodyPr/>
          <a:lstStyle/>
          <a:p>
            <a:r>
              <a:rPr lang="en-US" dirty="0"/>
              <a:t>The classic model of a transport-intensive firm has four assumptions that make transportation cost the dominant location factor:</a:t>
            </a:r>
          </a:p>
          <a:p>
            <a:pPr marL="914400" lvl="1" indent="-457200">
              <a:buFont typeface="+mj-lt"/>
              <a:buAutoNum type="arabicPeriod"/>
            </a:pPr>
            <a:r>
              <a:rPr lang="en-US" dirty="0"/>
              <a:t>Single transportable output</a:t>
            </a:r>
          </a:p>
          <a:p>
            <a:pPr marL="914400" lvl="1" indent="-457200">
              <a:buFont typeface="+mj-lt"/>
              <a:buAutoNum type="arabicPeriod"/>
            </a:pPr>
            <a:r>
              <a:rPr lang="en-US" dirty="0"/>
              <a:t>Single transportable input</a:t>
            </a:r>
          </a:p>
          <a:p>
            <a:pPr marL="914400" lvl="1" indent="-457200">
              <a:buFont typeface="+mj-lt"/>
              <a:buAutoNum type="arabicPeriod"/>
            </a:pPr>
            <a:r>
              <a:rPr lang="en-US" dirty="0"/>
              <a:t>Fixed-factor proportions</a:t>
            </a:r>
          </a:p>
          <a:p>
            <a:pPr marL="914400" lvl="1" indent="-457200">
              <a:buFont typeface="+mj-lt"/>
              <a:buAutoNum type="arabicPeriod"/>
            </a:pPr>
            <a:r>
              <a:rPr lang="en-US" dirty="0"/>
              <a:t>Fixed prices</a:t>
            </a:r>
          </a:p>
        </p:txBody>
      </p:sp>
      <p:sp>
        <p:nvSpPr>
          <p:cNvPr id="4" name="Rounded Rectangle 3"/>
          <p:cNvSpPr/>
          <p:nvPr/>
        </p:nvSpPr>
        <p:spPr>
          <a:xfrm>
            <a:off x="457200" y="4953000"/>
            <a:ext cx="8382000" cy="990600"/>
          </a:xfrm>
          <a:prstGeom prst="roundRect">
            <a:avLst>
              <a:gd name="adj" fmla="val 11294"/>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a:solidFill>
                  <a:schemeClr val="tx1"/>
                </a:solidFill>
              </a:rPr>
              <a:t>Using these assumptions, discuss how a firm maximizes its profit by minimizing its transportation costs. </a:t>
            </a:r>
          </a:p>
        </p:txBody>
      </p:sp>
    </p:spTree>
    <p:extLst>
      <p:ext uri="{BB962C8B-B14F-4D97-AF65-F5344CB8AC3E}">
        <p14:creationId xmlns:p14="http://schemas.microsoft.com/office/powerpoint/2010/main" val="1579164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599"/>
            <a:ext cx="8382000" cy="1094839"/>
          </a:xfrm>
        </p:spPr>
        <p:txBody>
          <a:bodyPr/>
          <a:lstStyle/>
          <a:p>
            <a:r>
              <a:rPr lang="en-US" dirty="0"/>
              <a:t>Resource-Oriented Firms: Monetary Weights for a Resource-Oriented Firm</a:t>
            </a:r>
          </a:p>
        </p:txBody>
      </p:sp>
      <p:sp>
        <p:nvSpPr>
          <p:cNvPr id="11" name="Content Placeholder 10"/>
          <p:cNvSpPr>
            <a:spLocks noGrp="1"/>
          </p:cNvSpPr>
          <p:nvPr>
            <p:ph idx="1"/>
          </p:nvPr>
        </p:nvSpPr>
        <p:spPr>
          <a:xfrm>
            <a:off x="409413" y="1600200"/>
            <a:ext cx="8077200" cy="838200"/>
          </a:xfrm>
        </p:spPr>
        <p:txBody>
          <a:bodyPr/>
          <a:lstStyle/>
          <a:p>
            <a:pPr marL="0" indent="0">
              <a:buNone/>
            </a:pPr>
            <a:r>
              <a:rPr lang="en-US" b="1" i="1" dirty="0"/>
              <a:t>A resource-oriented firm is a firm that has a relatively high cost of transporting its input.</a:t>
            </a:r>
          </a:p>
          <a:p>
            <a:pPr marL="0" indent="0">
              <a:buNone/>
            </a:pPr>
            <a:endParaRPr lang="en-US" dirty="0"/>
          </a:p>
        </p:txBody>
      </p:sp>
      <p:sp>
        <p:nvSpPr>
          <p:cNvPr id="6" name="Rounded Rectangle 5"/>
          <p:cNvSpPr/>
          <p:nvPr/>
        </p:nvSpPr>
        <p:spPr>
          <a:xfrm>
            <a:off x="464949" y="2628827"/>
            <a:ext cx="8374251" cy="970478"/>
          </a:xfrm>
          <a:prstGeom prst="roundRect">
            <a:avLst>
              <a:gd name="adj" fmla="val 11294"/>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a:solidFill>
                  <a:schemeClr val="tx1"/>
                </a:solidFill>
              </a:rPr>
              <a:t>Using the example of a firm that produces baseball bats, discuss the functioning of a resource-oriented firm.</a:t>
            </a:r>
          </a:p>
        </p:txBody>
      </p:sp>
      <p:pic>
        <p:nvPicPr>
          <p:cNvPr id="4" name="Picture 3" descr="Monetary Weights for Resource-Oriented Firm&#10;A table lists monetary weight of the material (wood) and output (bats). Data from the table, presented in the format, transport feature: material (wood), output (bats), are as follows. Row 1. Physical weight (tons): 5, 1. Row 2. Transport cost rate (in dollars per ton per mile): $1, $2. Row 3. Monetary weight = weight times rate: $5, $2.&#10;"/>
          <p:cNvPicPr>
            <a:picLocks noChangeAspect="1"/>
          </p:cNvPicPr>
          <p:nvPr/>
        </p:nvPicPr>
        <p:blipFill>
          <a:blip r:embed="rId3"/>
          <a:stretch>
            <a:fillRect/>
          </a:stretch>
        </p:blipFill>
        <p:spPr>
          <a:xfrm>
            <a:off x="377458" y="4038600"/>
            <a:ext cx="8461742" cy="1961535"/>
          </a:xfrm>
          <a:prstGeom prst="rect">
            <a:avLst/>
          </a:prstGeom>
        </p:spPr>
      </p:pic>
    </p:spTree>
    <p:extLst>
      <p:ext uri="{BB962C8B-B14F-4D97-AF65-F5344CB8AC3E}">
        <p14:creationId xmlns:p14="http://schemas.microsoft.com/office/powerpoint/2010/main" val="1741018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143000"/>
          </a:xfrm>
        </p:spPr>
        <p:txBody>
          <a:bodyPr/>
          <a:lstStyle/>
          <a:p>
            <a:r>
              <a:rPr lang="en-US" dirty="0"/>
              <a:t>Resource-Oriented Firms: A Resource-Oriented Firm at the Input Source</a:t>
            </a:r>
          </a:p>
        </p:txBody>
      </p:sp>
      <p:pic>
        <p:nvPicPr>
          <p:cNvPr id="3" name="Content Placeholder 2" descr="A Resource-Oriented Firm at the Input Source&#10;A line graph plots input, output, and total transport costs of a resource-oriented firm at the input source. Horizontal axis shows x, ranging from 0 to 10. &#10;X = Distance to output market. &#10;10 minus x = distance to input source. Vertical axis shows cost in dollars, listing, 0, 20, and 50. The line for input transport cost goes down from m (0, 50) to (10, 0). The line for output transport cost goes up from (0, 0) to i (10, 20). The line for total transport cost goes down from m (0, 50) to i (10, 20).&#10;"/>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66636" y="1600200"/>
            <a:ext cx="6163128" cy="5050761"/>
          </a:xfrm>
        </p:spPr>
      </p:pic>
    </p:spTree>
    <p:extLst>
      <p:ext uri="{BB962C8B-B14F-4D97-AF65-F5344CB8AC3E}">
        <p14:creationId xmlns:p14="http://schemas.microsoft.com/office/powerpoint/2010/main" val="105186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143000"/>
          </a:xfrm>
        </p:spPr>
        <p:txBody>
          <a:bodyPr/>
          <a:lstStyle/>
          <a:p>
            <a:r>
              <a:rPr lang="en-US" dirty="0"/>
              <a:t>Market-Oriented Firms: Monetary Weights for a Market-Oriented Firm</a:t>
            </a:r>
          </a:p>
        </p:txBody>
      </p:sp>
      <p:sp>
        <p:nvSpPr>
          <p:cNvPr id="11" name="Content Placeholder 10"/>
          <p:cNvSpPr>
            <a:spLocks noGrp="1"/>
          </p:cNvSpPr>
          <p:nvPr>
            <p:ph idx="1"/>
          </p:nvPr>
        </p:nvSpPr>
        <p:spPr>
          <a:xfrm>
            <a:off x="375833" y="1600200"/>
            <a:ext cx="8455617" cy="914400"/>
          </a:xfrm>
        </p:spPr>
        <p:txBody>
          <a:bodyPr/>
          <a:lstStyle/>
          <a:p>
            <a:pPr marL="0" indent="0">
              <a:buNone/>
            </a:pPr>
            <a:r>
              <a:rPr lang="en-US" b="1" i="1" dirty="0"/>
              <a:t>A market-oriented firm is a firm that has relatively high costs for transporting its output to the market.</a:t>
            </a:r>
          </a:p>
          <a:p>
            <a:pPr marL="0" indent="0">
              <a:buNone/>
            </a:pPr>
            <a:endParaRPr lang="en-US" dirty="0"/>
          </a:p>
          <a:p>
            <a:pPr marL="0" indent="0">
              <a:buNone/>
            </a:pPr>
            <a:endParaRPr lang="en-US" dirty="0"/>
          </a:p>
        </p:txBody>
      </p:sp>
      <p:sp>
        <p:nvSpPr>
          <p:cNvPr id="4" name="Rounded Rectangle 3"/>
          <p:cNvSpPr/>
          <p:nvPr/>
        </p:nvSpPr>
        <p:spPr>
          <a:xfrm>
            <a:off x="471737" y="2647405"/>
            <a:ext cx="8396207" cy="857796"/>
          </a:xfrm>
          <a:prstGeom prst="roundRect">
            <a:avLst>
              <a:gd name="adj" fmla="val 11294"/>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a:solidFill>
                  <a:schemeClr val="tx1"/>
                </a:solidFill>
              </a:rPr>
              <a:t>Using the example of a bottling firm, discuss the functioning of a market-oriented firm.</a:t>
            </a:r>
          </a:p>
        </p:txBody>
      </p:sp>
      <p:pic>
        <p:nvPicPr>
          <p:cNvPr id="2" name="Picture 1" descr="Monetary Weights for a Market-Oriented Firm&#10;A table lists monetary weight of the material (sugar) and output (beverages). Data from the table, presented in the format, transport feature: material (sugar), output (beverages), are as follows. Row 1. Physical weight (tons): 1, 5. Row 2. Transport cost rate (in dollars per ton per mile): $2, $2. Row 3. Monetary weight = weight times rate: $2, $10.&#10;"/>
          <p:cNvPicPr>
            <a:picLocks noChangeAspect="1"/>
          </p:cNvPicPr>
          <p:nvPr/>
        </p:nvPicPr>
        <p:blipFill rotWithShape="1">
          <a:blip r:embed="rId3"/>
          <a:srcRect l="3136" r="1965"/>
          <a:stretch/>
        </p:blipFill>
        <p:spPr>
          <a:xfrm>
            <a:off x="356239" y="3807822"/>
            <a:ext cx="8605027" cy="1905000"/>
          </a:xfrm>
          <a:prstGeom prst="rect">
            <a:avLst/>
          </a:prstGeom>
        </p:spPr>
      </p:pic>
    </p:spTree>
    <p:extLst>
      <p:ext uri="{BB962C8B-B14F-4D97-AF65-F5344CB8AC3E}">
        <p14:creationId xmlns:p14="http://schemas.microsoft.com/office/powerpoint/2010/main" val="859931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066800"/>
          </a:xfrm>
        </p:spPr>
        <p:txBody>
          <a:bodyPr/>
          <a:lstStyle/>
          <a:p>
            <a:r>
              <a:rPr lang="en-US" dirty="0"/>
              <a:t>Market-Oriented Firms: A Market-Oriented Firm at the Market</a:t>
            </a:r>
          </a:p>
        </p:txBody>
      </p:sp>
      <p:pic>
        <p:nvPicPr>
          <p:cNvPr id="4" name="Content Placeholder 3" descr="A Market-Oriented Firm at the Market&#10;A line graph plots input, output, and total transport costs of a market-oriented firm at the market. Horizontal axis shows x, ranging from 0 to 10. X = Distance to output market. 10 minus x = distance to input source. Vertical axis shows cost in dollars, listing, 0, 20, and 100. The line for input transport cost goes down from m (0, 20) to (10, 0). The line for output transport cost goes up from (0, 0) to i (10, 100). The line for total transport cost goes down from m (0, 20) to i (10, 100).&#10;"/>
          <p:cNvPicPr>
            <a:picLocks noGrp="1" noChangeAspect="1"/>
          </p:cNvPicPr>
          <p:nvPr>
            <p:ph idx="1"/>
          </p:nvPr>
        </p:nvPicPr>
        <p:blipFill>
          <a:blip r:embed="rId3"/>
          <a:stretch>
            <a:fillRect/>
          </a:stretch>
        </p:blipFill>
        <p:spPr>
          <a:xfrm>
            <a:off x="1523729" y="1524000"/>
            <a:ext cx="6551310" cy="4953000"/>
          </a:xfrm>
          <a:prstGeom prst="rect">
            <a:avLst/>
          </a:prstGeom>
        </p:spPr>
      </p:pic>
    </p:spTree>
    <p:extLst>
      <p:ext uri="{BB962C8B-B14F-4D97-AF65-F5344CB8AC3E}">
        <p14:creationId xmlns:p14="http://schemas.microsoft.com/office/powerpoint/2010/main" val="3643589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609600"/>
          </a:xfrm>
        </p:spPr>
        <p:txBody>
          <a:bodyPr/>
          <a:lstStyle/>
          <a:p>
            <a:r>
              <a:rPr lang="en-US" dirty="0"/>
              <a:t>The Principle of Median Location</a:t>
            </a:r>
          </a:p>
        </p:txBody>
      </p:sp>
      <p:sp>
        <p:nvSpPr>
          <p:cNvPr id="11" name="Content Placeholder 10"/>
          <p:cNvSpPr>
            <a:spLocks noGrp="1"/>
          </p:cNvSpPr>
          <p:nvPr>
            <p:ph idx="1"/>
          </p:nvPr>
        </p:nvSpPr>
        <p:spPr>
          <a:xfrm>
            <a:off x="381000" y="1600200"/>
            <a:ext cx="8458200" cy="3733800"/>
          </a:xfrm>
        </p:spPr>
        <p:txBody>
          <a:bodyPr/>
          <a:lstStyle/>
          <a:p>
            <a:pPr marL="0" indent="0">
              <a:buNone/>
            </a:pPr>
            <a:r>
              <a:rPr lang="en-US" b="1" i="1" dirty="0"/>
              <a:t>According to the principle of median location, firms that have multiple inputs or markets will have a median location that minimizes total travel distance.</a:t>
            </a:r>
          </a:p>
          <a:p>
            <a:r>
              <a:rPr lang="en-US" dirty="0"/>
              <a:t>The principle of median location can be used to predict where a firm will locate in complex cases involving multiple inputs or markets.</a:t>
            </a:r>
          </a:p>
          <a:p>
            <a:r>
              <a:rPr lang="en-US" dirty="0"/>
              <a:t>The median location splits the number of destinations into two equal halves, with half of the destinations in one direction and half in the other direction.</a:t>
            </a:r>
          </a:p>
          <a:p>
            <a:pPr marL="0" indent="0">
              <a:buNone/>
            </a:pPr>
            <a:endParaRPr lang="en-US" b="1" i="1" dirty="0"/>
          </a:p>
        </p:txBody>
      </p:sp>
    </p:spTree>
    <p:extLst>
      <p:ext uri="{BB962C8B-B14F-4D97-AF65-F5344CB8AC3E}">
        <p14:creationId xmlns:p14="http://schemas.microsoft.com/office/powerpoint/2010/main" val="1375519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066800"/>
          </a:xfrm>
        </p:spPr>
        <p:txBody>
          <a:bodyPr/>
          <a:lstStyle/>
          <a:p>
            <a:r>
              <a:rPr lang="en-US" dirty="0"/>
              <a:t>The Principle of Median Location: Intercity Location Choice</a:t>
            </a:r>
          </a:p>
        </p:txBody>
      </p:sp>
      <p:sp>
        <p:nvSpPr>
          <p:cNvPr id="11" name="Content Placeholder 10"/>
          <p:cNvSpPr>
            <a:spLocks noGrp="1"/>
          </p:cNvSpPr>
          <p:nvPr>
            <p:ph idx="1"/>
          </p:nvPr>
        </p:nvSpPr>
        <p:spPr>
          <a:xfrm>
            <a:off x="354874" y="1637211"/>
            <a:ext cx="8229600" cy="3733800"/>
          </a:xfrm>
        </p:spPr>
        <p:txBody>
          <a:bodyPr/>
          <a:lstStyle/>
          <a:p>
            <a:r>
              <a:rPr lang="en-US" dirty="0"/>
              <a:t>Fixit repairs machinery in factories that are located in five cities strung along a highway.</a:t>
            </a:r>
          </a:p>
          <a:p>
            <a:r>
              <a:rPr lang="en-US" dirty="0"/>
              <a:t>Under the following assumptions, Fixit’s objective is to minimize the total travel distance.</a:t>
            </a:r>
          </a:p>
          <a:p>
            <a:pPr marL="914400" lvl="1" indent="-457200">
              <a:buFont typeface="+mj-lt"/>
              <a:buAutoNum type="arabicPeriod"/>
            </a:pPr>
            <a:r>
              <a:rPr lang="en-US" dirty="0"/>
              <a:t>All inputs (tools and parts) are ubiquitous (available at all locations for the same price), so the cost of transporting inputs </a:t>
            </a:r>
            <a:r>
              <a:rPr lang="en-US" dirty="0" smtClean="0"/>
              <a:t>is </a:t>
            </a:r>
            <a:r>
              <a:rPr lang="en-US" dirty="0"/>
              <a:t>zero.</a:t>
            </a:r>
          </a:p>
          <a:p>
            <a:pPr marL="914400" lvl="1" indent="-457200">
              <a:buFont typeface="+mj-lt"/>
              <a:buAutoNum type="arabicPeriod"/>
            </a:pPr>
            <a:r>
              <a:rPr lang="en-US" dirty="0"/>
              <a:t>The price of repair service is fixed, and Fixit visits each factory once per week.</a:t>
            </a:r>
          </a:p>
          <a:p>
            <a:pPr marL="914400" lvl="1" indent="-457200">
              <a:buFont typeface="+mj-lt"/>
              <a:buAutoNum type="arabicPeriod"/>
            </a:pPr>
            <a:r>
              <a:rPr lang="en-US" dirty="0"/>
              <a:t>Each repair trip to a factory requires a separate trip.</a:t>
            </a:r>
          </a:p>
        </p:txBody>
      </p:sp>
    </p:spTree>
    <p:extLst>
      <p:ext uri="{BB962C8B-B14F-4D97-AF65-F5344CB8AC3E}">
        <p14:creationId xmlns:p14="http://schemas.microsoft.com/office/powerpoint/2010/main" val="1892517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IRST, BREAK, LAST slides ">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ternate FIRST, BREAK, LAST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lain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Red bar footer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LAIN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RED FOOTER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LUE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Plain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Red Bar Footer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CHAPTER 1</Template>
  <TotalTime>6459</TotalTime>
  <Words>3238</Words>
  <Application>Microsoft Office PowerPoint</Application>
  <PresentationFormat>On-screen Show (4:3)</PresentationFormat>
  <Paragraphs>121</Paragraphs>
  <Slides>17</Slides>
  <Notes>17</Notes>
  <HiddenSlides>0</HiddenSlides>
  <MMClips>0</MMClips>
  <ScaleCrop>false</ScaleCrop>
  <HeadingPairs>
    <vt:vector size="4" baseType="variant">
      <vt:variant>
        <vt:lpstr>Theme</vt:lpstr>
      </vt:variant>
      <vt:variant>
        <vt:i4>9</vt:i4>
      </vt:variant>
      <vt:variant>
        <vt:lpstr>Slide Titles</vt:lpstr>
      </vt:variant>
      <vt:variant>
        <vt:i4>17</vt:i4>
      </vt:variant>
    </vt:vector>
  </HeadingPairs>
  <TitlesOfParts>
    <vt:vector size="26" baseType="lpstr">
      <vt:lpstr>FIRST, BREAK, LAST slides </vt:lpstr>
      <vt:lpstr>Alternate FIRST, BREAK, LAST slides</vt:lpstr>
      <vt:lpstr>Plain BODY/MAIN CONTENT</vt:lpstr>
      <vt:lpstr>Red bar footer BODY/MAIN CONTENT</vt:lpstr>
      <vt:lpstr>PLAIN Section Divider, Quotes, Callouts</vt:lpstr>
      <vt:lpstr>RED FOOTER Section Divider, Quotes, Callouts</vt:lpstr>
      <vt:lpstr>BLUE Section Divider, Quotes, Callouts</vt:lpstr>
      <vt:lpstr>Plain_APPENDIX</vt:lpstr>
      <vt:lpstr>Red Bar Footer_APPENDIX</vt:lpstr>
      <vt:lpstr>CHAPTER 5</vt:lpstr>
      <vt:lpstr>Transport-Intensive Firms</vt:lpstr>
      <vt:lpstr>Transport-Intensive Firms: Assumptions</vt:lpstr>
      <vt:lpstr>Resource-Oriented Firms: Monetary Weights for a Resource-Oriented Firm</vt:lpstr>
      <vt:lpstr>Resource-Oriented Firms: A Resource-Oriented Firm at the Input Source</vt:lpstr>
      <vt:lpstr>Market-Oriented Firms: Monetary Weights for a Market-Oriented Firm</vt:lpstr>
      <vt:lpstr>Market-Oriented Firms: A Market-Oriented Firm at the Market</vt:lpstr>
      <vt:lpstr>The Principle of Median Location</vt:lpstr>
      <vt:lpstr>The Principle of Median Location: Intercity Location Choice</vt:lpstr>
      <vt:lpstr>The Principle of Median Location: Intercity Location Choice (cont.)</vt:lpstr>
      <vt:lpstr>Median Location and Large Cities:  Why Do Big Cities Get Bigger?</vt:lpstr>
      <vt:lpstr>Transshipment Points and Port Cities: Port Location—Transshipment Point</vt:lpstr>
      <vt:lpstr>Labor, Energy, and  Agglomeration Economies</vt:lpstr>
      <vt:lpstr>Labor Cost</vt:lpstr>
      <vt:lpstr>Energy Technology</vt:lpstr>
      <vt:lpstr>Agglomeration Economies</vt:lpstr>
      <vt:lpstr>U.S. Manufacturing Belt:  Growth and Decline</vt:lpstr>
    </vt:vector>
  </TitlesOfParts>
  <Company>Cenveo Publishers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Urban Economics, Ninth Edition, Chapter 5</dc:title>
  <dc:subject>Economics</dc:subject>
  <dc:creator>Arthur O'Sullivan</dc:creator>
  <cp:keywords>Economics, Urban Economics; Where Do Cities Develop; Transport Intensive Firms; The Principle of Median Location</cp:keywords>
  <cp:lastModifiedBy>Connaughton, John</cp:lastModifiedBy>
  <cp:revision>1055</cp:revision>
  <dcterms:created xsi:type="dcterms:W3CDTF">2017-12-22T08:31:54Z</dcterms:created>
  <dcterms:modified xsi:type="dcterms:W3CDTF">2018-03-26T17:33:44Z</dcterms:modified>
  <cp:category>Economics</cp:category>
</cp:coreProperties>
</file>