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9"/>
  </p:notesMasterIdLst>
  <p:handoutMasterIdLst>
    <p:handoutMasterId r:id="rId30"/>
  </p:handoutMasterIdLst>
  <p:sldIdLst>
    <p:sldId id="256" r:id="rId10"/>
    <p:sldId id="304" r:id="rId11"/>
    <p:sldId id="313" r:id="rId12"/>
    <p:sldId id="319" r:id="rId13"/>
    <p:sldId id="303" r:id="rId14"/>
    <p:sldId id="258" r:id="rId15"/>
    <p:sldId id="271" r:id="rId16"/>
    <p:sldId id="315" r:id="rId17"/>
    <p:sldId id="316" r:id="rId18"/>
    <p:sldId id="320" r:id="rId19"/>
    <p:sldId id="272" r:id="rId20"/>
    <p:sldId id="321" r:id="rId21"/>
    <p:sldId id="322" r:id="rId22"/>
    <p:sldId id="324" r:id="rId23"/>
    <p:sldId id="325" r:id="rId24"/>
    <p:sldId id="278" r:id="rId25"/>
    <p:sldId id="317" r:id="rId26"/>
    <p:sldId id="323" r:id="rId27"/>
    <p:sldId id="3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94"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82438" autoAdjust="0"/>
  </p:normalViewPr>
  <p:slideViewPr>
    <p:cSldViewPr>
      <p:cViewPr>
        <p:scale>
          <a:sx n="79" d="100"/>
          <a:sy n="79" d="100"/>
        </p:scale>
        <p:origin x="-1766" y="-4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Alt-text: </a:t>
            </a:r>
            <a:r>
              <a:rPr lang="en-US" b="0" dirty="0" smtClean="0"/>
              <a:t>A line graph shows demand in large and small cities, and average cost. Horizontal axis plots quantity and vertical axis plots cost. The line for demand in large city goes down from moderately high cost and very small quantity to low cost and very large quantity. The curve for average cost goes down from moderate cost and very small quantity to very low cost and very large quantity. The line for demand in small city goes down from moderately low cost and very small quantity to very low cost and moderate quantity.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 </a:t>
            </a:r>
            <a:r>
              <a:rPr lang="en-US" b="0" dirty="0" smtClean="0"/>
              <a:t>This graph illustrates the demand of a product that is sold in a large city but not in a small city.</a:t>
            </a:r>
            <a:r>
              <a:rPr lang="en-US" sz="1200" b="0" i="0" u="none" strike="noStrike" kern="1200" baseline="0" dirty="0" smtClean="0">
                <a:solidFill>
                  <a:schemeClr val="tx1"/>
                </a:solidFill>
                <a:latin typeface="+mn-lt"/>
                <a:ea typeface="+mn-ea"/>
                <a:cs typeface="+mn-cs"/>
              </a:rPr>
              <a:t> As per the graph, a large city has sufficient demand to make production profitable for at least one firm: the demand curve lies above the average-cost curve. In contrast, the demand curve for a small city lies below the average-cost curve, so the city does not have sufficient demand to support a firm.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07155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b="0" dirty="0" smtClean="0"/>
              <a:t>W</a:t>
            </a:r>
            <a:r>
              <a:rPr lang="en-US" sz="1200" b="0" i="0" u="none" strike="noStrike" kern="1200" baseline="0" dirty="0" smtClean="0">
                <a:solidFill>
                  <a:schemeClr val="tx1"/>
                </a:solidFill>
                <a:latin typeface="+mn-lt"/>
                <a:ea typeface="+mn-ea"/>
                <a:cs typeface="+mn-cs"/>
              </a:rPr>
              <a:t>e have seen that firms providing some types of consumer goods and services can survive only in large cities. As a result, consumer interests tend to make large cities larger: the presence of a large workforce and consumer base attracts museums, theaters, sports teams, and specialized medical facilities. Over the last few decades, the cities with the greatest product variety have grown relative to other cities. Using data from the United States and France, Glaeser, Kolko, and Saiz (2001) show that cities with relatively large numbers of live-performance venues (per capita) grew faster on average. They found the same positive correlation between population growth and the number of restaurants per capita. In contrast, they found a negative correlation between population growth and the numbers of movie theaters and bowling alleys. They argue that cities are “entertainment machines” and that in the last few decades the most productive entertainment machines—including New York, Chicago, and San Francisco—have experienced the most rapid growth.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58092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b="0" i="0" u="none" strike="noStrike" kern="1200" baseline="0" dirty="0" smtClean="0">
                <a:solidFill>
                  <a:schemeClr val="tx1"/>
                </a:solidFill>
                <a:latin typeface="+mn-lt"/>
                <a:ea typeface="+mn-ea"/>
                <a:cs typeface="+mn-cs"/>
              </a:rPr>
              <a:t>Central place theory predicts a hierarchical system of cities in the regional economy. At the top of the hierarchy are large cities that have a complete set of goods and services. As we move down through the hierarchy, cities become progressively smaller and provide progressively fewer goods and services. The simple punchline is that you can get anything you want in a large city, but not in a small city.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60536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 </a:t>
            </a:r>
            <a:r>
              <a:rPr lang="en-US" dirty="0" smtClean="0"/>
              <a:t>The model focuses attention on the location choices of market-oriented firms, defined as firms that base their location decisions on access to consumers.</a:t>
            </a:r>
            <a:r>
              <a:rPr lang="en-US" baseline="0" dirty="0" smtClean="0"/>
              <a:t> </a:t>
            </a:r>
            <a:r>
              <a:rPr lang="en-US" sz="1200" b="0" i="0" u="none" strike="noStrike" kern="1200" baseline="0" dirty="0" smtClean="0">
                <a:solidFill>
                  <a:schemeClr val="tx1"/>
                </a:solidFill>
                <a:latin typeface="+mn-lt"/>
                <a:ea typeface="+mn-ea"/>
                <a:cs typeface="+mn-cs"/>
              </a:rPr>
              <a:t>The first two assumptions are essential to the model. </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50127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8203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59034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bar graph shows that at locations 8 and 40, the city population is moderate, higher than the surrounding locations, and at location 24, the population is very high.</a:t>
            </a:r>
          </a:p>
          <a:p>
            <a:endParaRPr lang="en-US" b="1" dirty="0" smtClean="0"/>
          </a:p>
          <a:p>
            <a:r>
              <a:rPr lang="en-US" b="1" dirty="0" smtClean="0"/>
              <a:t>Presenter Note:</a:t>
            </a:r>
            <a:r>
              <a:rPr lang="en-US" b="1" baseline="0" dirty="0" smtClean="0"/>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Imagine that we start with a uniform population density in the region. In addition, imagine that consumers are located along a line, so we have a one-dimensional region. In the graph, the region is 48 miles long, and initially there are 1,000 consumers per mile. This linear approach simplifies the explanation without affecting the basic results.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firms will choose locations that minimize the distances to their customers. The single clothing store chooses the median location, which is at the center because population density is uniform. The clothing store employs workers who live nearby, so the location of the clothing store increases population density in the area around the clothing store. In this figure, a city—a place with a relatively high population density—develops at the center of the region, shown by the tallest bar.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next the location decisions of the four grocery stores. If the region’s population density were uniform, the grocery stores would divide the region into four equal market areas, and each store would have a 12-mile territory. But because population density is higher in the city centered on the location of the clothing store, there will be sufficient demand to support more than one grocery store. Suppose the city and the surrounding area has enough demand to support two grocery stores. In that case, there will be two remaining grocery stores for the rest of the region. Here, the two grocery stores split the rest of the region into two equal market areas, and each locates at the median location of its market area. Grocery workers will live near the stores, causing the development of two additional cities, shown as mid-sized bars to the west and east of the regional center.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finally the location of the 16 barbers. Some barbers will locate in the cities, where population density is relatively high, and the rest will divide the remainder of the region into small market areas with populations of 3,000. Suppose that the big city is large enough to support four barbers and each of the two medium-sized cities is large enough to support two barbers. That leaves eight barbers for the rest of the region, causing the development of eight additional cities, shown as short bars.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region has a total of 11 cities that differ in size and the variety of consumer goods. The large city has one clothing store, two grocery stores, and four barbers. It has a wide variety of goods because it is large: its large population can support all three types of firms. And the city is large because it has a wide variety of goods, and is home to people who work in clothing stores, grocery stores, and barber shops. At the other extreme, the small city has only barbershops. In the middle, the mid-sized city has barbershops and grocery stores, but no clothing stores.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simple central-place model generates a hierarchy of cities. At the top of the hierarchy, the largest city provides a full set of goods. At the bottom of the hierarchy, the smallest cities provide a single good. Each city exports goods to lower ranked cities: the large city exports clothing to medium and small cities and exports groceries to nearby small cities. In the middle of the hierarchy, the medium cities export groceries to small cities. At the low end, the small cities import goods: their consumers travel to larger cities for groceries and clothing. </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400904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65094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b="0" dirty="0" smtClean="0"/>
              <a:t>A three-dimensional bar chart shows a cluster of bars rising from the center. One of them is very tall. In regions northwest and northeast to the central portion, smaller bar cluster rises, with one tall bar in each region. In other regions, there are small bar clusters with shorter bars.</a:t>
            </a:r>
          </a:p>
          <a:p>
            <a:endParaRPr lang="en-US" b="1" dirty="0" smtClean="0"/>
          </a:p>
          <a:p>
            <a:r>
              <a:rPr lang="en-US" b="1" dirty="0" smtClean="0"/>
              <a:t>Presenter Note: </a:t>
            </a:r>
            <a:r>
              <a:rPr lang="en-US" b="0" dirty="0" smtClean="0"/>
              <a:t>The 3D image </a:t>
            </a:r>
            <a:r>
              <a:rPr lang="en-US" sz="1200" b="0" i="0" u="none" strike="noStrike" kern="1200" baseline="0" dirty="0" smtClean="0">
                <a:solidFill>
                  <a:schemeClr val="tx1"/>
                </a:solidFill>
                <a:latin typeface="+mn-lt"/>
                <a:ea typeface="+mn-ea"/>
                <a:cs typeface="+mn-cs"/>
              </a:rPr>
              <a:t>shows cities of varying sizes in the state of Indiana in 2014. The map shows census tracts as jigsaw pieces, which are extruded (pushed up) to a height equal to employment density, the number of workers per hectare. The largest concentration of employment is the Indianapolis metropolitan area, which is close to the geographic center of the state. Indianapolis has a relatively large mass of jobs, as indicated by the relatively large footprint (areas over which census tracts are extruded) and relatively tall bars (high employment density). The other concentrations of employment are in cities of varying size, as indicated by their footprints and job densities. The map illustrates the notion of central place theory, with an urban hierarchy of cities of different sizes distributed across the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6951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b="0" i="0" u="none" strike="noStrike" kern="1200" baseline="0" dirty="0" smtClean="0">
                <a:solidFill>
                  <a:schemeClr val="tx1"/>
                </a:solidFill>
                <a:latin typeface="+mn-lt"/>
                <a:ea typeface="+mn-ea"/>
                <a:cs typeface="+mn-cs"/>
              </a:rPr>
              <a:t>Several of the assumptions of the simple central place theory are unrealistic.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135825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b="0" dirty="0" smtClean="0"/>
              <a:t>In this chapter w</a:t>
            </a:r>
            <a:r>
              <a:rPr lang="en-US" sz="1200" b="0" i="0" u="none" strike="noStrike" kern="1200" baseline="0" dirty="0" smtClean="0">
                <a:solidFill>
                  <a:schemeClr val="tx1"/>
                </a:solidFill>
                <a:latin typeface="+mn-lt"/>
                <a:ea typeface="+mn-ea"/>
                <a:cs typeface="+mn-cs"/>
              </a:rPr>
              <a:t>e look from the perspective of consumers and explore the role of cities as markets for consumer goods and services. We’ll see how consumer decisions generate cities of varying size and product variety, with larger cities offering a wider variety of consumer goods and services.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b="0" dirty="0" smtClean="0"/>
              <a:t>The model of monopolistic competition is based on two key assumptions: </a:t>
            </a:r>
          </a:p>
          <a:p>
            <a:r>
              <a:rPr lang="en-US" b="0" dirty="0" smtClean="0"/>
              <a:t>1. </a:t>
            </a:r>
            <a:r>
              <a:rPr lang="en-US" sz="1200" b="0" i="0" u="none" strike="noStrike" kern="1200" baseline="0" dirty="0" smtClean="0">
                <a:solidFill>
                  <a:schemeClr val="tx1"/>
                </a:solidFill>
                <a:latin typeface="+mn-lt"/>
                <a:ea typeface="+mn-ea"/>
                <a:cs typeface="+mn-cs"/>
              </a:rPr>
              <a:t>No artificial barriers to entry. There are no patents or regulations that prevent a firm from entering the market. Entry into the market does have a cost, which we will model as a fixed setup cost. For example, if you want to enter the restaurant business, there are costs associated with buying or renting space and equipment.</a:t>
            </a:r>
          </a:p>
          <a:p>
            <a:r>
              <a:rPr lang="en-US" sz="1200" b="0" i="0" u="none" strike="noStrike" kern="1200" baseline="0" dirty="0" smtClean="0">
                <a:solidFill>
                  <a:schemeClr val="tx1"/>
                </a:solidFill>
                <a:latin typeface="+mn-lt"/>
                <a:ea typeface="+mn-ea"/>
                <a:cs typeface="+mn-cs"/>
              </a:rPr>
              <a:t>2. Product differentiation. Firms in the market make products that are close but not perfect substitutes. In other words, each firm differentiates its product in some way. In a spatial context, firms differentiate their products with respect to location and accessibility to consumers. For example, a centrally located restaurant is more accessible than a restaurant located on the fringe.</a:t>
            </a:r>
          </a:p>
          <a:p>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66573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52304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solidFill>
                  <a:schemeClr val="bg2"/>
                </a:solidFill>
              </a:rPr>
              <a:t>A graph plots monopoly outcome. The graph shows quantity in the horizontal axis marking </a:t>
            </a:r>
            <a:r>
              <a:rPr lang="en-US" b="0" i="1" dirty="0" smtClean="0">
                <a:solidFill>
                  <a:schemeClr val="bg2"/>
                </a:solidFill>
              </a:rPr>
              <a:t>q</a:t>
            </a:r>
            <a:r>
              <a:rPr lang="en-US" b="0" dirty="0" smtClean="0">
                <a:solidFill>
                  <a:schemeClr val="bg2"/>
                </a:solidFill>
              </a:rPr>
              <a:t> prime, and cost in dollars in the vertical axis marking ac prime and </a:t>
            </a:r>
            <a:r>
              <a:rPr lang="en-US" b="0" i="1" dirty="0" smtClean="0">
                <a:solidFill>
                  <a:schemeClr val="bg2"/>
                </a:solidFill>
              </a:rPr>
              <a:t>p </a:t>
            </a:r>
            <a:r>
              <a:rPr lang="en-US" b="0" dirty="0" smtClean="0">
                <a:solidFill>
                  <a:schemeClr val="bg2"/>
                </a:solidFill>
              </a:rPr>
              <a:t>prime. The gap between </a:t>
            </a:r>
            <a:r>
              <a:rPr lang="en-US" b="0" i="1" dirty="0" smtClean="0">
                <a:solidFill>
                  <a:schemeClr val="bg2"/>
                </a:solidFill>
              </a:rPr>
              <a:t>ac</a:t>
            </a:r>
            <a:r>
              <a:rPr lang="en-US" b="0" dirty="0" smtClean="0">
                <a:solidFill>
                  <a:schemeClr val="bg2"/>
                </a:solidFill>
              </a:rPr>
              <a:t> prime and </a:t>
            </a:r>
            <a:r>
              <a:rPr lang="en-US" b="0" i="1" dirty="0" smtClean="0">
                <a:solidFill>
                  <a:schemeClr val="bg2"/>
                </a:solidFill>
              </a:rPr>
              <a:t>p </a:t>
            </a:r>
            <a:r>
              <a:rPr lang="en-US" b="0" dirty="0" smtClean="0">
                <a:solidFill>
                  <a:schemeClr val="bg2"/>
                </a:solidFill>
              </a:rPr>
              <a:t>prime is large. Marginal cost is a line parallel to the horizontal axis at low cost. Two lines slope downward from very high cost and very small quantity. The line d subscript 1: monopolist goes down through </a:t>
            </a:r>
            <a:r>
              <a:rPr lang="en-US" b="0" i="1" dirty="0" smtClean="0">
                <a:solidFill>
                  <a:schemeClr val="bg2"/>
                </a:solidFill>
              </a:rPr>
              <a:t>b (q</a:t>
            </a:r>
            <a:r>
              <a:rPr lang="en-US" b="0" dirty="0" smtClean="0">
                <a:solidFill>
                  <a:schemeClr val="bg2"/>
                </a:solidFill>
              </a:rPr>
              <a:t> prime, </a:t>
            </a:r>
            <a:r>
              <a:rPr lang="en-US" b="0" i="1" dirty="0" smtClean="0">
                <a:solidFill>
                  <a:schemeClr val="bg2"/>
                </a:solidFill>
              </a:rPr>
              <a:t>p</a:t>
            </a:r>
            <a:r>
              <a:rPr lang="en-US" b="0" dirty="0" smtClean="0">
                <a:solidFill>
                  <a:schemeClr val="bg2"/>
                </a:solidFill>
              </a:rPr>
              <a:t> prime). The line </a:t>
            </a:r>
            <a:r>
              <a:rPr lang="en-US" b="0" i="1" dirty="0" smtClean="0">
                <a:solidFill>
                  <a:schemeClr val="bg2"/>
                </a:solidFill>
              </a:rPr>
              <a:t>m r</a:t>
            </a:r>
            <a:r>
              <a:rPr lang="en-US" b="0" dirty="0" smtClean="0">
                <a:solidFill>
                  <a:schemeClr val="bg2"/>
                </a:solidFill>
              </a:rPr>
              <a:t> subscript 1: monopolist goes down through </a:t>
            </a:r>
            <a:r>
              <a:rPr lang="en-US" b="0" i="1" dirty="0" smtClean="0">
                <a:solidFill>
                  <a:schemeClr val="bg2"/>
                </a:solidFill>
              </a:rPr>
              <a:t>a</a:t>
            </a:r>
            <a:r>
              <a:rPr lang="en-US" b="0" dirty="0" smtClean="0">
                <a:solidFill>
                  <a:schemeClr val="bg2"/>
                </a:solidFill>
              </a:rPr>
              <a:t> (</a:t>
            </a:r>
            <a:r>
              <a:rPr lang="en-US" b="0" i="1" dirty="0" smtClean="0">
                <a:solidFill>
                  <a:schemeClr val="bg2"/>
                </a:solidFill>
              </a:rPr>
              <a:t>q</a:t>
            </a:r>
            <a:r>
              <a:rPr lang="en-US" b="0" dirty="0" smtClean="0">
                <a:solidFill>
                  <a:schemeClr val="bg2"/>
                </a:solidFill>
              </a:rPr>
              <a:t> prime, marginal cost). The steepness of the second line is greater than that of the first line. The curve for average cost goes down from moderate cost and very small quantity through </a:t>
            </a:r>
            <a:r>
              <a:rPr lang="en-US" b="0" i="1" dirty="0" smtClean="0">
                <a:solidFill>
                  <a:schemeClr val="bg2"/>
                </a:solidFill>
              </a:rPr>
              <a:t>c</a:t>
            </a:r>
            <a:r>
              <a:rPr lang="en-US" b="0" dirty="0" smtClean="0">
                <a:solidFill>
                  <a:schemeClr val="bg2"/>
                </a:solidFill>
              </a:rPr>
              <a:t> (</a:t>
            </a:r>
            <a:r>
              <a:rPr lang="en-US" b="0" i="1" dirty="0" smtClean="0">
                <a:solidFill>
                  <a:schemeClr val="bg2"/>
                </a:solidFill>
              </a:rPr>
              <a:t>q</a:t>
            </a:r>
            <a:r>
              <a:rPr lang="en-US" b="0" dirty="0" smtClean="0">
                <a:solidFill>
                  <a:schemeClr val="bg2"/>
                </a:solidFill>
              </a:rPr>
              <a:t> prime, </a:t>
            </a:r>
            <a:r>
              <a:rPr lang="en-US" b="0" i="1" dirty="0" smtClean="0">
                <a:solidFill>
                  <a:schemeClr val="bg2"/>
                </a:solidFill>
              </a:rPr>
              <a:t>ac</a:t>
            </a:r>
            <a:r>
              <a:rPr lang="en-US" b="0" dirty="0" smtClean="0">
                <a:solidFill>
                  <a:schemeClr val="bg2"/>
                </a:solidFill>
              </a:rPr>
              <a:t> prime).</a:t>
            </a:r>
          </a:p>
          <a:p>
            <a:endParaRPr lang="en-US" b="0" dirty="0" smtClean="0"/>
          </a:p>
          <a:p>
            <a:r>
              <a:rPr lang="en-US" b="1" dirty="0" smtClean="0"/>
              <a:t>Presenter Note: </a:t>
            </a:r>
            <a:r>
              <a:rPr lang="en-US" b="0" dirty="0" smtClean="0"/>
              <a:t>This graph illustrates the concept of monopoly. </a:t>
            </a:r>
            <a:r>
              <a:rPr lang="en-US" sz="1200" b="0" i="0" u="none" strike="noStrike" kern="1200" baseline="0" dirty="0" smtClean="0">
                <a:solidFill>
                  <a:schemeClr val="tx1"/>
                </a:solidFill>
                <a:latin typeface="+mn-lt"/>
                <a:ea typeface="+mn-ea"/>
                <a:cs typeface="+mn-cs"/>
              </a:rPr>
              <a:t>Here, the long-run average-cost curve is negatively sloped and is asymptotic to the horizontal-marginal cost curve. Imagine that we start with a single firm in the market, so we have a monopoly. The demand curve for the firm is the market demand curve. Applying the marginal principle (marginal benefit = marginal cost), the firm chooses the quantity at which marginal revenue equals marginal cost. The profit-maximizing choice is shown by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with a quantity </a:t>
            </a:r>
            <a:r>
              <a:rPr lang="en-US" sz="1200" b="0" i="1"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and average cost </a:t>
            </a:r>
            <a:r>
              <a:rPr lang="en-US" sz="1200" b="0" i="1" u="none" strike="noStrike" kern="1200" baseline="0" dirty="0" smtClean="0">
                <a:solidFill>
                  <a:schemeClr val="tx1"/>
                </a:solidFill>
                <a:latin typeface="+mn-lt"/>
                <a:ea typeface="+mn-ea"/>
                <a:cs typeface="+mn-cs"/>
              </a:rPr>
              <a:t>ac′</a:t>
            </a:r>
            <a:r>
              <a:rPr lang="en-US" sz="1200" b="0" i="0" u="none" strike="noStrike" kern="1200" baseline="0" dirty="0" smtClean="0">
                <a:solidFill>
                  <a:schemeClr val="tx1"/>
                </a:solidFill>
                <a:latin typeface="+mn-lt"/>
                <a:ea typeface="+mn-ea"/>
                <a:cs typeface="+mn-cs"/>
              </a:rPr>
              <a:t>. At this quantity, the firm charges the price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as shown by the demand curve at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 firm’s economic profit is shown by the shaded rectangle: the height is the gap between the price and average cost, and the width is the quantity produced.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there are no barriers to entry into this market, the situation is not a long-run equilibrium. The monopolist is earning a positive economic profit, and other firms will enter the lucrative market. In the model of monopolistic competition, each firm will enter the market with a slightly differentiated product.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88292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Alt-text: </a:t>
            </a:r>
            <a:r>
              <a:rPr lang="en-US" b="0" dirty="0" smtClean="0"/>
              <a:t>Two graphs plot entry and monopolistic competition. In the first graph, horizontal axis shows quantity listing </a:t>
            </a:r>
            <a:r>
              <a:rPr lang="en-US" b="0" i="1" dirty="0" smtClean="0"/>
              <a:t>q </a:t>
            </a:r>
            <a:r>
              <a:rPr lang="en-US" b="0" dirty="0" smtClean="0"/>
              <a:t>double prime and vertical axis shows cost in dollars listing </a:t>
            </a:r>
            <a:r>
              <a:rPr lang="en-US" b="0" i="1" dirty="0" smtClean="0"/>
              <a:t>ac</a:t>
            </a:r>
            <a:r>
              <a:rPr lang="en-US" b="0" dirty="0" smtClean="0"/>
              <a:t> double prime and </a:t>
            </a:r>
            <a:r>
              <a:rPr lang="en-US" b="0" i="1" dirty="0" smtClean="0"/>
              <a:t>p</a:t>
            </a:r>
            <a:r>
              <a:rPr lang="en-US" b="0" dirty="0" smtClean="0"/>
              <a:t> double prime. The gap between </a:t>
            </a:r>
            <a:r>
              <a:rPr lang="en-US" b="0" i="1" dirty="0" smtClean="0"/>
              <a:t>ac</a:t>
            </a:r>
            <a:r>
              <a:rPr lang="en-US" b="0" dirty="0" smtClean="0"/>
              <a:t> double prime and </a:t>
            </a:r>
            <a:r>
              <a:rPr lang="en-US" b="0" i="1" dirty="0" smtClean="0"/>
              <a:t>p</a:t>
            </a:r>
            <a:r>
              <a:rPr lang="en-US" b="0" dirty="0" smtClean="0"/>
              <a:t> double prime is small. Marginal cost is a line parallel to the horizontal axis at low cost. Two lines slope downward from very high cost and very small quantity. The line </a:t>
            </a:r>
            <a:r>
              <a:rPr lang="en-US" b="0" i="1" dirty="0" smtClean="0"/>
              <a:t>d</a:t>
            </a:r>
            <a:r>
              <a:rPr lang="en-US" b="0" dirty="0" smtClean="0"/>
              <a:t> subscript 2: duopolist goes down through </a:t>
            </a:r>
            <a:r>
              <a:rPr lang="en-US" b="0" i="1" dirty="0" smtClean="0"/>
              <a:t>f </a:t>
            </a:r>
            <a:r>
              <a:rPr lang="en-US" b="0" dirty="0" smtClean="0"/>
              <a:t>(</a:t>
            </a:r>
            <a:r>
              <a:rPr lang="en-US" b="0" i="1" dirty="0" smtClean="0"/>
              <a:t>q</a:t>
            </a:r>
            <a:r>
              <a:rPr lang="en-US" b="0" dirty="0" smtClean="0"/>
              <a:t> double prime, </a:t>
            </a:r>
            <a:r>
              <a:rPr lang="en-US" b="0" i="1" dirty="0" smtClean="0"/>
              <a:t>p</a:t>
            </a:r>
            <a:r>
              <a:rPr lang="en-US" b="0" dirty="0" smtClean="0"/>
              <a:t> double prime). The line </a:t>
            </a:r>
            <a:r>
              <a:rPr lang="en-US" b="0" i="1" dirty="0" smtClean="0"/>
              <a:t>m r</a:t>
            </a:r>
            <a:r>
              <a:rPr lang="en-US" b="0" dirty="0" smtClean="0"/>
              <a:t> subscript 2: duopolist goes down through </a:t>
            </a:r>
            <a:r>
              <a:rPr lang="en-US" b="0" i="1" dirty="0" smtClean="0"/>
              <a:t>d</a:t>
            </a:r>
            <a:r>
              <a:rPr lang="en-US" b="0" dirty="0" smtClean="0"/>
              <a:t> (</a:t>
            </a:r>
            <a:r>
              <a:rPr lang="en-US" b="0" i="1" dirty="0" smtClean="0"/>
              <a:t>q</a:t>
            </a:r>
            <a:r>
              <a:rPr lang="en-US" b="0" dirty="0" smtClean="0"/>
              <a:t> double prime, marginal cost). The steepness of the second line is greater than that of the first line. The curve for average cost goes down from moderately high cost and very small quantity through </a:t>
            </a:r>
            <a:r>
              <a:rPr lang="en-US" b="0" i="1" dirty="0" smtClean="0"/>
              <a:t>e </a:t>
            </a:r>
            <a:r>
              <a:rPr lang="en-US" b="0" dirty="0" smtClean="0"/>
              <a:t>(</a:t>
            </a:r>
            <a:r>
              <a:rPr lang="en-US" b="0" i="1" dirty="0" smtClean="0"/>
              <a:t>q</a:t>
            </a:r>
            <a:r>
              <a:rPr lang="en-US" b="0" dirty="0" smtClean="0"/>
              <a:t> double prime, </a:t>
            </a:r>
            <a:r>
              <a:rPr lang="en-US" b="0" i="1" dirty="0" smtClean="0"/>
              <a:t>ac</a:t>
            </a:r>
            <a:r>
              <a:rPr lang="en-US" b="0" dirty="0" smtClean="0"/>
              <a:t> double prime). In the second graph, horizontal axis shows quantity listing </a:t>
            </a:r>
            <a:r>
              <a:rPr lang="en-US" b="0" i="1" dirty="0" smtClean="0"/>
              <a:t>q</a:t>
            </a:r>
            <a:r>
              <a:rPr lang="en-US" b="0" dirty="0" smtClean="0"/>
              <a:t> asterisk and vertical axis shows cost in dollars listing </a:t>
            </a:r>
            <a:r>
              <a:rPr lang="en-US" b="0" i="1" dirty="0" smtClean="0"/>
              <a:t>p</a:t>
            </a:r>
            <a:r>
              <a:rPr lang="en-US" b="0" dirty="0" smtClean="0"/>
              <a:t> asterisk. Marginal cost is a line parallel to the horizontal axis at low cost. Two lines slope downward from moderately high cost and very small quantity. The line </a:t>
            </a:r>
            <a:r>
              <a:rPr lang="en-US" b="0" i="1" dirty="0" smtClean="0"/>
              <a:t>d</a:t>
            </a:r>
            <a:r>
              <a:rPr lang="en-US" b="0" dirty="0" smtClean="0"/>
              <a:t> subscript 4: quadopolist goes down through </a:t>
            </a:r>
            <a:r>
              <a:rPr lang="en-US" b="0" i="1" dirty="0" smtClean="0"/>
              <a:t>h (q</a:t>
            </a:r>
            <a:r>
              <a:rPr lang="en-US" b="0" dirty="0" smtClean="0"/>
              <a:t> asterisk, </a:t>
            </a:r>
            <a:r>
              <a:rPr lang="en-US" b="0" i="1" dirty="0" smtClean="0"/>
              <a:t>p</a:t>
            </a:r>
            <a:r>
              <a:rPr lang="en-US" b="0" dirty="0" smtClean="0"/>
              <a:t> asterisk). The line </a:t>
            </a:r>
            <a:r>
              <a:rPr lang="en-US" b="0" i="1" dirty="0" smtClean="0"/>
              <a:t>m r</a:t>
            </a:r>
            <a:r>
              <a:rPr lang="en-US" b="0" dirty="0" smtClean="0"/>
              <a:t> subscript 4 goes down through </a:t>
            </a:r>
            <a:r>
              <a:rPr lang="en-US" b="0" i="1" dirty="0" smtClean="0"/>
              <a:t>g</a:t>
            </a:r>
            <a:r>
              <a:rPr lang="en-US" b="0" dirty="0" smtClean="0"/>
              <a:t> (</a:t>
            </a:r>
            <a:r>
              <a:rPr lang="en-US" b="0" i="1" dirty="0" smtClean="0"/>
              <a:t>q</a:t>
            </a:r>
            <a:r>
              <a:rPr lang="en-US" b="0" dirty="0" smtClean="0"/>
              <a:t> asterisk, marginal cost). The steepness of the second line is greater than that of the first line. The curve for average cost goes down from very high cost and very small quantity through </a:t>
            </a:r>
            <a:r>
              <a:rPr lang="en-US" b="0" i="1" dirty="0" smtClean="0"/>
              <a:t>h</a:t>
            </a:r>
            <a:r>
              <a:rPr lang="en-US" b="0" dirty="0" smtClean="0"/>
              <a:t> (</a:t>
            </a:r>
            <a:r>
              <a:rPr lang="en-US" b="0" i="1" dirty="0" smtClean="0"/>
              <a:t>q </a:t>
            </a:r>
            <a:r>
              <a:rPr lang="en-US" b="0" dirty="0" smtClean="0"/>
              <a:t>asterisk, </a:t>
            </a:r>
            <a:r>
              <a:rPr lang="en-US" b="0" i="1" dirty="0" smtClean="0"/>
              <a:t>p</a:t>
            </a:r>
            <a:r>
              <a:rPr lang="en-US" b="0" dirty="0" smtClean="0"/>
              <a:t> asterisk).</a:t>
            </a:r>
          </a:p>
          <a:p>
            <a:endParaRPr lang="en-US" b="0" dirty="0" smtClean="0"/>
          </a:p>
          <a:p>
            <a:endParaRPr lang="en-US" b="0" dirty="0" smtClean="0"/>
          </a:p>
          <a:p>
            <a:r>
              <a:rPr lang="en-US" b="1" dirty="0" smtClean="0"/>
              <a:t>Presenter Note: </a:t>
            </a:r>
            <a:r>
              <a:rPr lang="en-US" b="0" dirty="0" smtClean="0"/>
              <a:t>This graph illustrates the </a:t>
            </a:r>
            <a:r>
              <a:rPr lang="en-US" sz="1200" b="0" i="0" u="none" strike="noStrike" kern="1200" baseline="0" dirty="0" smtClean="0">
                <a:solidFill>
                  <a:schemeClr val="tx1"/>
                </a:solidFill>
                <a:latin typeface="+mn-lt"/>
                <a:ea typeface="+mn-ea"/>
                <a:cs typeface="+mn-cs"/>
              </a:rPr>
              <a:t>transition from monopoly to monopolistic competition.</a:t>
            </a:r>
            <a:r>
              <a:rPr lang="en-US" b="0" baseline="0" dirty="0" smtClean="0"/>
              <a:t> </a:t>
            </a:r>
            <a:r>
              <a:rPr lang="en-US" sz="1200" b="0" i="0" u="none" strike="noStrike" kern="1200" baseline="0" dirty="0" smtClean="0">
                <a:solidFill>
                  <a:schemeClr val="tx1"/>
                </a:solidFill>
                <a:latin typeface="+mn-lt"/>
                <a:ea typeface="+mn-ea"/>
                <a:cs typeface="+mn-cs"/>
              </a:rPr>
              <a:t>Starting from the monopoly outcome shown in the previous slide, the entry of a second firm shifts the demand curve of the typical firm (also known as the residual demand curve) to the left.</a:t>
            </a:r>
            <a:r>
              <a:rPr lang="en-US" b="0" baseline="0" dirty="0" smtClean="0"/>
              <a:t> </a:t>
            </a:r>
            <a:r>
              <a:rPr lang="en-US" sz="1200" b="0" i="0" u="none" strike="noStrike" kern="1200" baseline="0" dirty="0" smtClean="0">
                <a:solidFill>
                  <a:schemeClr val="tx1"/>
                </a:solidFill>
                <a:latin typeface="+mn-lt"/>
                <a:ea typeface="+mn-ea"/>
                <a:cs typeface="+mn-cs"/>
              </a:rPr>
              <a:t>A second firm enters the lucrative market, shifting the residual demand curve to the left: at each price, the typical duopolist will sell a smaller quantity than a monopolist. The shift of the residual demand curve shifts the marginal-revenue curve in the same direction. Each duopolist produces </a:t>
            </a:r>
            <a:r>
              <a:rPr lang="en-US" sz="1200" b="0" i="1" u="none" strike="noStrike" kern="1200" baseline="0" dirty="0"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units of output at price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and average cost </a:t>
            </a:r>
            <a:r>
              <a:rPr lang="en-US" sz="1200" b="0" i="1" u="none" strike="noStrike" kern="1200" baseline="0" dirty="0" smtClean="0">
                <a:solidFill>
                  <a:schemeClr val="tx1"/>
                </a:solidFill>
                <a:latin typeface="+mn-lt"/>
                <a:ea typeface="+mn-ea"/>
                <a:cs typeface="+mn-cs"/>
              </a:rPr>
              <a:t>ac″</a:t>
            </a:r>
            <a:r>
              <a:rPr lang="en-US" sz="1200" b="0" i="0" u="none" strike="noStrike" kern="1200" baseline="0" dirty="0" smtClean="0">
                <a:solidFill>
                  <a:schemeClr val="tx1"/>
                </a:solidFill>
                <a:latin typeface="+mn-lt"/>
                <a:ea typeface="+mn-ea"/>
                <a:cs typeface="+mn-cs"/>
              </a:rPr>
              <a:t>. Entry squeezes profit from above (lower price), the right (smaller quantity per firm), and below (higher average cost).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second graph depicts the </a:t>
            </a:r>
            <a:r>
              <a:rPr lang="en-US" sz="1200" b="1" i="0" u="none" strike="noStrike" kern="1200" baseline="0" dirty="0" smtClean="0">
                <a:solidFill>
                  <a:schemeClr val="tx1"/>
                </a:solidFill>
                <a:latin typeface="+mn-lt"/>
                <a:ea typeface="+mn-ea"/>
                <a:cs typeface="+mn-cs"/>
              </a:rPr>
              <a:t>l</a:t>
            </a:r>
            <a:r>
              <a:rPr lang="en-US" sz="1200" b="0" i="0" u="none" strike="noStrike" kern="1200" baseline="0" dirty="0" smtClean="0">
                <a:solidFill>
                  <a:schemeClr val="tx1"/>
                </a:solidFill>
                <a:latin typeface="+mn-lt"/>
                <a:ea typeface="+mn-ea"/>
                <a:cs typeface="+mn-cs"/>
              </a:rPr>
              <a:t>ong-run equilibrium that is achieved when more firms join the market. Entry continues until economic profit is zero. Entry shifts the residual demand curve to the left, along with the marginal-revenue curve. In this case, the market is a </a:t>
            </a:r>
            <a:r>
              <a:rPr lang="en-US" sz="1200" b="0" i="0" u="none" strike="noStrike" kern="1200" baseline="0" dirty="0" err="1" smtClean="0">
                <a:solidFill>
                  <a:schemeClr val="tx1"/>
                </a:solidFill>
                <a:latin typeface="+mn-lt"/>
                <a:ea typeface="+mn-ea"/>
                <a:cs typeface="+mn-cs"/>
              </a:rPr>
              <a:t>quadopoly</a:t>
            </a:r>
            <a:r>
              <a:rPr lang="en-US" sz="1200" b="0" i="0" u="none" strike="noStrike" kern="1200" baseline="0" dirty="0" smtClean="0">
                <a:solidFill>
                  <a:schemeClr val="tx1"/>
                </a:solidFill>
                <a:latin typeface="+mn-lt"/>
                <a:ea typeface="+mn-ea"/>
                <a:cs typeface="+mn-cs"/>
              </a:rPr>
              <a:t>, with four firms. This is a Nash equilibrium because there is no incentive for unilateral deviation. For each firm, marginal revenue equals marginal cost, meaning that each firm is maximizing its profit. The market price equals average cost, meaning that each firm earns zero economic profit. Therefore, firms in the market do not have an incentive to exit, and other firms do not have an incentive to enter the market.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73229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24667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b="0" i="0" u="none" strike="noStrike" kern="1200" baseline="0" dirty="0" smtClean="0">
                <a:solidFill>
                  <a:schemeClr val="tx1"/>
                </a:solidFill>
                <a:latin typeface="+mn-lt"/>
                <a:ea typeface="+mn-ea"/>
                <a:cs typeface="+mn-cs"/>
              </a:rPr>
              <a:t>The model of monopolistic competition provides some important insights into the role of cities as markets for consumer goods and services. A larger city supports a wider variety of goods and services. Just as trading cities and production cities attract firms in search of profit, a consumer city attracts consumers in search of a favorable mix of goods and services.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55418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graph plots high and low demand, and average cost of large and small economies of scale. Horizontal axis shows quantity and vertical axis shows cost. The line for high demand goes down from very high cost and moderately small quantity to moderate cost and very large quantity. The curve for average cost of large economies of scale goes down from very high cost and small quantity to moderately low cost and very large quantity. The line for low demand goes down from moderately low cost and very small quantity to very low cost and moderate quantity. The curve for average cost of small economies of scale goes down from low cost and very small quantity to very low cost and moderate quantity.</a:t>
            </a:r>
          </a:p>
          <a:p>
            <a:endParaRPr lang="en-US" b="1" dirty="0" smtClean="0"/>
          </a:p>
          <a:p>
            <a:r>
              <a:rPr lang="en-US" b="1" dirty="0" smtClean="0"/>
              <a:t>Presenter Note: </a:t>
            </a:r>
            <a:r>
              <a:rPr lang="en-US" b="0" dirty="0" smtClean="0"/>
              <a:t>This graph </a:t>
            </a:r>
            <a:r>
              <a:rPr lang="en-US" sz="1200" b="0" i="0" u="none" strike="noStrike" kern="1200" baseline="0" dirty="0" smtClean="0">
                <a:solidFill>
                  <a:schemeClr val="tx1"/>
                </a:solidFill>
                <a:latin typeface="+mn-lt"/>
                <a:ea typeface="+mn-ea"/>
                <a:cs typeface="+mn-cs"/>
              </a:rPr>
              <a:t>illustrates the notion of minimum market size.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scale economies are relatively large, it takes a relatively large market demand to support at least one firm. In the case of high setup cost and large economies of scale, the average-cost curve will be relatively high, and it takes a relatively large market demand to support at least one firm. In other words, the market demand curve must be high enough to lie at least partly above the relatively high average-cost curve. Demand could be relatively high because of high per-capita demand, a large population, or both. In the case of low setup cost and small economies of scale, a market can support at least one firm even if the market demand is relatively low. The general lesson from the graph is that a market will support at least one firm if market demand is large relative to the economies of scale in production. </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416680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6</a:t>
            </a:r>
            <a:endParaRPr lang="en-US" sz="3200" dirty="0"/>
          </a:p>
        </p:txBody>
      </p:sp>
      <p:sp>
        <p:nvSpPr>
          <p:cNvPr id="3" name="Text Placeholder 2"/>
          <p:cNvSpPr>
            <a:spLocks noGrp="1"/>
          </p:cNvSpPr>
          <p:nvPr>
            <p:ph type="body" sz="quarter" idx="10"/>
          </p:nvPr>
        </p:nvSpPr>
        <p:spPr>
          <a:xfrm>
            <a:off x="457200" y="4114800"/>
            <a:ext cx="5105400" cy="838200"/>
          </a:xfrm>
        </p:spPr>
        <p:txBody>
          <a:bodyPr/>
          <a:lstStyle/>
          <a:p>
            <a:pPr algn="ctr"/>
            <a:r>
              <a:rPr lang="en-US" sz="2400" dirty="0" smtClean="0"/>
              <a:t>Consumer Cities and </a:t>
            </a:r>
          </a:p>
          <a:p>
            <a:pPr algn="ctr"/>
            <a:r>
              <a:rPr lang="en-US" sz="2400" dirty="0" smtClean="0"/>
              <a:t>Central Places</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599"/>
            <a:ext cx="9144000" cy="1245375"/>
          </a:xfrm>
        </p:spPr>
        <p:txBody>
          <a:bodyPr/>
          <a:lstStyle/>
          <a:p>
            <a:r>
              <a:rPr lang="en-US" dirty="0" smtClean="0"/>
              <a:t>A </a:t>
            </a:r>
            <a:r>
              <a:rPr lang="en-US" dirty="0"/>
              <a:t>Product Sold in a Large City, </a:t>
            </a:r>
            <a:r>
              <a:rPr lang="en-US" dirty="0" smtClean="0"/>
              <a:t/>
            </a:r>
            <a:br>
              <a:rPr lang="en-US" dirty="0" smtClean="0"/>
            </a:br>
            <a:r>
              <a:rPr lang="en-US" dirty="0" smtClean="0"/>
              <a:t>But </a:t>
            </a:r>
            <a:r>
              <a:rPr lang="en-US" dirty="0"/>
              <a:t>Not </a:t>
            </a:r>
            <a:r>
              <a:rPr lang="en-US" dirty="0" smtClean="0"/>
              <a:t>in a </a:t>
            </a:r>
            <a:r>
              <a:rPr lang="en-US" dirty="0"/>
              <a:t>Small City </a:t>
            </a:r>
          </a:p>
        </p:txBody>
      </p:sp>
      <p:pic>
        <p:nvPicPr>
          <p:cNvPr id="4" name="Content Placeholder 3" descr="A Product sold in a large city, but not in a small city&#10;A line graph shows demand in large and small cities, and average cost. Horizontal axis plots quantity and vertical axis plots cost. The line for demand in large city goes down from moderately high cost and very small quantity to low cost and very large quantity. The curve for average cost goes down from moderate cost and very small quantity to very low cost and very large quantity. The line for demand in small city goes down from moderately low cost and very small quantity to very low cost and moderate quantity.&#10;"/>
          <p:cNvPicPr>
            <a:picLocks noGrp="1" noChangeAspect="1"/>
          </p:cNvPicPr>
          <p:nvPr>
            <p:ph idx="1"/>
          </p:nvPr>
        </p:nvPicPr>
        <p:blipFill>
          <a:blip r:embed="rId3"/>
          <a:stretch>
            <a:fillRect/>
          </a:stretch>
        </p:blipFill>
        <p:spPr>
          <a:xfrm>
            <a:off x="4572000" y="1807031"/>
            <a:ext cx="4267200" cy="4478824"/>
          </a:xfrm>
          <a:prstGeom prst="rect">
            <a:avLst/>
          </a:prstGeom>
        </p:spPr>
      </p:pic>
      <p:sp>
        <p:nvSpPr>
          <p:cNvPr id="8" name="Rounded Rectangle 7"/>
          <p:cNvSpPr/>
          <p:nvPr/>
        </p:nvSpPr>
        <p:spPr>
          <a:xfrm>
            <a:off x="491836" y="1981200"/>
            <a:ext cx="4080163" cy="3873628"/>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For a good with a relatively low per-capita demand, a relatively large population is needed to support a firm. </a:t>
            </a:r>
          </a:p>
          <a:p>
            <a:pPr marL="342900" indent="-342900">
              <a:buFont typeface="Arial" panose="020B0604020202020204" pitchFamily="34" charset="0"/>
              <a:buChar char="•"/>
            </a:pPr>
            <a:r>
              <a:rPr lang="en-US" sz="2400" i="1" dirty="0">
                <a:solidFill>
                  <a:schemeClr val="tx1"/>
                </a:solidFill>
              </a:rPr>
              <a:t>What other examples can you think of to highlight the difference in large city/small city demand?</a:t>
            </a:r>
          </a:p>
        </p:txBody>
      </p:sp>
    </p:spTree>
    <p:extLst>
      <p:ext uri="{BB962C8B-B14F-4D97-AF65-F5344CB8AC3E}">
        <p14:creationId xmlns:p14="http://schemas.microsoft.com/office/powerpoint/2010/main" val="5850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Cities as Entertainment Machines</a:t>
            </a:r>
          </a:p>
        </p:txBody>
      </p:sp>
      <p:sp>
        <p:nvSpPr>
          <p:cNvPr id="11" name="Content Placeholder 10"/>
          <p:cNvSpPr>
            <a:spLocks noGrp="1"/>
          </p:cNvSpPr>
          <p:nvPr>
            <p:ph idx="1"/>
          </p:nvPr>
        </p:nvSpPr>
        <p:spPr>
          <a:xfrm>
            <a:off x="380999" y="2895600"/>
            <a:ext cx="8441267" cy="2286000"/>
          </a:xfrm>
        </p:spPr>
        <p:txBody>
          <a:bodyPr/>
          <a:lstStyle/>
          <a:p>
            <a:r>
              <a:rPr lang="en-US" dirty="0" smtClean="0"/>
              <a:t>Agglomeration </a:t>
            </a:r>
            <a:r>
              <a:rPr lang="en-US" dirty="0"/>
              <a:t>economies in </a:t>
            </a:r>
            <a:r>
              <a:rPr lang="en-US" dirty="0" smtClean="0"/>
              <a:t>production generate large workforces.</a:t>
            </a:r>
            <a:endParaRPr lang="en-US" dirty="0"/>
          </a:p>
          <a:p>
            <a:r>
              <a:rPr lang="en-US" dirty="0"/>
              <a:t>Large </a:t>
            </a:r>
            <a:r>
              <a:rPr lang="en-US" dirty="0" smtClean="0"/>
              <a:t>populations support </a:t>
            </a:r>
            <a:r>
              <a:rPr lang="en-US" dirty="0"/>
              <a:t>goods with low per-capita </a:t>
            </a:r>
            <a:r>
              <a:rPr lang="en-US" dirty="0" smtClean="0"/>
              <a:t>demand.</a:t>
            </a:r>
            <a:endParaRPr lang="en-US" dirty="0"/>
          </a:p>
          <a:p>
            <a:r>
              <a:rPr lang="en-US" dirty="0"/>
              <a:t>Cities with </a:t>
            </a:r>
            <a:r>
              <a:rPr lang="en-US" dirty="0" smtClean="0"/>
              <a:t>the greatest </a:t>
            </a:r>
            <a:r>
              <a:rPr lang="en-US" dirty="0"/>
              <a:t>product variety </a:t>
            </a:r>
            <a:r>
              <a:rPr lang="en-US" dirty="0" smtClean="0"/>
              <a:t>experience </a:t>
            </a:r>
            <a:r>
              <a:rPr lang="en-US" dirty="0"/>
              <a:t>relatively rapid </a:t>
            </a:r>
            <a:r>
              <a:rPr lang="en-US" dirty="0" smtClean="0"/>
              <a:t>growth.</a:t>
            </a:r>
            <a:endParaRPr lang="en-US" dirty="0"/>
          </a:p>
          <a:p>
            <a:pPr lvl="0"/>
            <a:endParaRPr lang="en-US" dirty="0">
              <a:solidFill>
                <a:prstClr val="black"/>
              </a:solidFill>
            </a:endParaRPr>
          </a:p>
          <a:p>
            <a:pPr marL="457200" lvl="1" indent="0">
              <a:buNone/>
            </a:pPr>
            <a:endParaRPr lang="en-US" dirty="0" smtClean="0"/>
          </a:p>
          <a:p>
            <a:pPr lvl="1"/>
            <a:endParaRPr lang="en-US" dirty="0"/>
          </a:p>
          <a:p>
            <a:endParaRPr lang="en-US" dirty="0"/>
          </a:p>
        </p:txBody>
      </p:sp>
      <p:sp>
        <p:nvSpPr>
          <p:cNvPr id="7" name="Rounded Rectangle 6"/>
          <p:cNvSpPr/>
          <p:nvPr/>
        </p:nvSpPr>
        <p:spPr>
          <a:xfrm>
            <a:off x="457201" y="1727201"/>
            <a:ext cx="8365066" cy="711199"/>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Consumer interests tend to make large cities larger. How?</a:t>
            </a:r>
          </a:p>
        </p:txBody>
      </p:sp>
    </p:spTree>
    <p:extLst>
      <p:ext uri="{BB962C8B-B14F-4D97-AF65-F5344CB8AC3E}">
        <p14:creationId xmlns:p14="http://schemas.microsoft.com/office/powerpoint/2010/main" val="27714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smtClean="0"/>
              <a:t>Central Place Theory</a:t>
            </a:r>
            <a:endParaRPr lang="en-US" dirty="0"/>
          </a:p>
        </p:txBody>
      </p:sp>
      <p:sp>
        <p:nvSpPr>
          <p:cNvPr id="11" name="Content Placeholder 10"/>
          <p:cNvSpPr>
            <a:spLocks noGrp="1"/>
          </p:cNvSpPr>
          <p:nvPr>
            <p:ph idx="1"/>
          </p:nvPr>
        </p:nvSpPr>
        <p:spPr>
          <a:xfrm>
            <a:off x="381000" y="1600200"/>
            <a:ext cx="8229600" cy="1905000"/>
          </a:xfrm>
        </p:spPr>
        <p:txBody>
          <a:bodyPr/>
          <a:lstStyle/>
          <a:p>
            <a:r>
              <a:rPr lang="en-US" dirty="0" smtClean="0"/>
              <a:t>Central </a:t>
            </a:r>
            <a:r>
              <a:rPr lang="en-US" dirty="0"/>
              <a:t>place theory is based on a regional perspective and addresses </a:t>
            </a:r>
            <a:r>
              <a:rPr lang="en-US" dirty="0" smtClean="0"/>
              <a:t>the following two questions: </a:t>
            </a:r>
            <a:endParaRPr lang="en-US" dirty="0"/>
          </a:p>
          <a:p>
            <a:pPr marL="914400" lvl="1" indent="-457200">
              <a:buFont typeface="+mj-lt"/>
              <a:buAutoNum type="arabicPeriod"/>
            </a:pPr>
            <a:r>
              <a:rPr lang="en-US" dirty="0"/>
              <a:t>How many cities will develop? </a:t>
            </a:r>
          </a:p>
          <a:p>
            <a:pPr marL="914400" lvl="1" indent="-457200">
              <a:buFont typeface="+mj-lt"/>
              <a:buAutoNum type="arabicPeriod"/>
            </a:pPr>
            <a:r>
              <a:rPr lang="en-US" dirty="0"/>
              <a:t>How do cities vary in size and in the variety of consumer goods? </a:t>
            </a:r>
            <a:endParaRPr lang="en-US" dirty="0" smtClean="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32787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smtClean="0"/>
              <a:t>Central Place Theory: Assumptions</a:t>
            </a:r>
            <a:endParaRPr lang="en-US" dirty="0"/>
          </a:p>
        </p:txBody>
      </p:sp>
      <p:sp>
        <p:nvSpPr>
          <p:cNvPr id="11" name="Content Placeholder 10"/>
          <p:cNvSpPr>
            <a:spLocks noGrp="1"/>
          </p:cNvSpPr>
          <p:nvPr>
            <p:ph idx="1"/>
          </p:nvPr>
        </p:nvSpPr>
        <p:spPr>
          <a:xfrm>
            <a:off x="381000" y="1600200"/>
            <a:ext cx="8458200" cy="3124200"/>
          </a:xfrm>
        </p:spPr>
        <p:txBody>
          <a:bodyPr/>
          <a:lstStyle/>
          <a:p>
            <a:r>
              <a:rPr lang="en-US" dirty="0" smtClean="0"/>
              <a:t>Central </a:t>
            </a:r>
            <a:r>
              <a:rPr lang="en-US" dirty="0"/>
              <a:t>place theory is based on a number of simplifying </a:t>
            </a:r>
            <a:r>
              <a:rPr lang="en-US" dirty="0" smtClean="0"/>
              <a:t>assumptions</a:t>
            </a:r>
            <a:r>
              <a:rPr lang="en-US" dirty="0"/>
              <a:t>:</a:t>
            </a:r>
            <a:endParaRPr lang="en-US" sz="6000" dirty="0"/>
          </a:p>
          <a:p>
            <a:pPr lvl="1"/>
            <a:r>
              <a:rPr lang="en-US" dirty="0" smtClean="0"/>
              <a:t>fixed </a:t>
            </a:r>
            <a:r>
              <a:rPr lang="en-US" dirty="0"/>
              <a:t>population</a:t>
            </a:r>
          </a:p>
          <a:p>
            <a:pPr lvl="1"/>
            <a:r>
              <a:rPr lang="en-US" dirty="0" smtClean="0"/>
              <a:t>ubiquitous </a:t>
            </a:r>
            <a:r>
              <a:rPr lang="en-US" dirty="0"/>
              <a:t>inputs</a:t>
            </a:r>
          </a:p>
          <a:p>
            <a:pPr lvl="1"/>
            <a:r>
              <a:rPr lang="en-US" dirty="0" smtClean="0"/>
              <a:t>uniform </a:t>
            </a:r>
            <a:r>
              <a:rPr lang="en-US" dirty="0"/>
              <a:t>demand</a:t>
            </a:r>
          </a:p>
          <a:p>
            <a:pPr lvl="1"/>
            <a:r>
              <a:rPr lang="en-US" dirty="0" smtClean="0"/>
              <a:t>perfect </a:t>
            </a:r>
            <a:r>
              <a:rPr lang="en-US" dirty="0"/>
              <a:t>substitutes</a:t>
            </a:r>
          </a:p>
          <a:p>
            <a:pPr lvl="1"/>
            <a:r>
              <a:rPr lang="en-US" dirty="0" smtClean="0"/>
              <a:t>no </a:t>
            </a:r>
            <a:r>
              <a:rPr lang="en-US" dirty="0"/>
              <a:t>complementarity between </a:t>
            </a:r>
            <a:r>
              <a:rPr lang="en-US" dirty="0" smtClean="0"/>
              <a:t>goods.</a:t>
            </a:r>
            <a:endParaRPr lang="en-US" dirty="0"/>
          </a:p>
          <a:p>
            <a:pPr lvl="1"/>
            <a:endParaRPr lang="en-US" dirty="0" smtClean="0"/>
          </a:p>
          <a:p>
            <a:pPr lvl="1"/>
            <a:endParaRPr lang="en-US" dirty="0"/>
          </a:p>
          <a:p>
            <a:pPr marL="0" lvl="0" indent="0">
              <a:buNone/>
            </a:pPr>
            <a:endParaRPr lang="en-US" sz="2400" dirty="0" smtClean="0">
              <a:solidFill>
                <a:prstClr val="black"/>
              </a:solidFill>
            </a:endParaRPr>
          </a:p>
          <a:p>
            <a:pPr lvl="0"/>
            <a:endParaRPr lang="en-US" dirty="0">
              <a:solidFill>
                <a:prstClr val="black"/>
              </a:solidFill>
            </a:endParaRPr>
          </a:p>
          <a:p>
            <a:pPr marL="457200" lvl="1" indent="0">
              <a:buNone/>
            </a:pPr>
            <a:endParaRPr lang="en-US" dirty="0" smtClean="0"/>
          </a:p>
          <a:p>
            <a:pPr lvl="1"/>
            <a:endParaRPr lang="en-US" dirty="0"/>
          </a:p>
          <a:p>
            <a:endParaRPr lang="en-US" dirty="0"/>
          </a:p>
        </p:txBody>
      </p:sp>
      <p:sp>
        <p:nvSpPr>
          <p:cNvPr id="7" name="Rounded Rectangle 6"/>
          <p:cNvSpPr/>
          <p:nvPr/>
        </p:nvSpPr>
        <p:spPr>
          <a:xfrm>
            <a:off x="486834" y="4861951"/>
            <a:ext cx="8365066" cy="1157849"/>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smtClean="0">
              <a:solidFill>
                <a:schemeClr val="tx1"/>
              </a:solidFill>
            </a:endParaRPr>
          </a:p>
          <a:p>
            <a:r>
              <a:rPr lang="en-US" sz="2400" i="1" dirty="0" smtClean="0">
                <a:solidFill>
                  <a:schemeClr val="tx1"/>
                </a:solidFill>
              </a:rPr>
              <a:t>Using </a:t>
            </a:r>
            <a:r>
              <a:rPr lang="en-US" sz="2400" i="1" dirty="0">
                <a:solidFill>
                  <a:schemeClr val="tx1"/>
                </a:solidFill>
              </a:rPr>
              <a:t>a region with a population of 48,000 with three goods that differ in their per-capita demand relative to economies of scale, discuss the theory of central places. </a:t>
            </a:r>
          </a:p>
          <a:p>
            <a:endParaRPr lang="en-US" sz="2400" dirty="0">
              <a:solidFill>
                <a:schemeClr val="tx1"/>
              </a:solidFill>
            </a:endParaRPr>
          </a:p>
        </p:txBody>
      </p:sp>
    </p:spTree>
    <p:extLst>
      <p:ext uri="{BB962C8B-B14F-4D97-AF65-F5344CB8AC3E}">
        <p14:creationId xmlns:p14="http://schemas.microsoft.com/office/powerpoint/2010/main" val="1230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smtClean="0"/>
              <a:t>Central Place Hierarchy: Example (1 of 3)</a:t>
            </a:r>
            <a:endParaRPr lang="en-US" dirty="0"/>
          </a:p>
        </p:txBody>
      </p:sp>
      <p:sp>
        <p:nvSpPr>
          <p:cNvPr id="11" name="Content Placeholder 10"/>
          <p:cNvSpPr>
            <a:spLocks noGrp="1"/>
          </p:cNvSpPr>
          <p:nvPr>
            <p:ph idx="1"/>
          </p:nvPr>
        </p:nvSpPr>
        <p:spPr>
          <a:xfrm>
            <a:off x="381000" y="1600200"/>
            <a:ext cx="8458200" cy="4419600"/>
          </a:xfrm>
        </p:spPr>
        <p:txBody>
          <a:bodyPr/>
          <a:lstStyle/>
          <a:p>
            <a:pPr marL="0" indent="0">
              <a:buNone/>
            </a:pPr>
            <a:r>
              <a:rPr lang="en-US" b="1" i="1" dirty="0" smtClean="0"/>
              <a:t>Consider </a:t>
            </a:r>
            <a:r>
              <a:rPr lang="en-US" b="1" i="1" dirty="0"/>
              <a:t>a region with a population of 48,000. Three goods differ in their per-capita demand relative to economies of scale. </a:t>
            </a:r>
            <a:endParaRPr lang="en-US" b="1" i="1" dirty="0" smtClean="0"/>
          </a:p>
          <a:p>
            <a:r>
              <a:rPr lang="en-US" dirty="0" smtClean="0"/>
              <a:t>Location </a:t>
            </a:r>
            <a:r>
              <a:rPr lang="en-US" dirty="0"/>
              <a:t>choice: </a:t>
            </a:r>
            <a:r>
              <a:rPr lang="en-US" dirty="0" smtClean="0"/>
              <a:t>single clothing </a:t>
            </a:r>
            <a:r>
              <a:rPr lang="en-US" dirty="0"/>
              <a:t>store</a:t>
            </a:r>
          </a:p>
          <a:p>
            <a:pPr lvl="1"/>
            <a:r>
              <a:rPr lang="en-US" sz="1800" dirty="0"/>
              <a:t>Per-capita demand </a:t>
            </a:r>
            <a:r>
              <a:rPr lang="en-US" sz="1800" dirty="0" smtClean="0"/>
              <a:t>is low </a:t>
            </a:r>
            <a:r>
              <a:rPr lang="en-US" sz="1800" dirty="0"/>
              <a:t>relative to economies of scale, so single </a:t>
            </a:r>
            <a:r>
              <a:rPr lang="en-US" sz="1800" dirty="0" smtClean="0"/>
              <a:t>firm.</a:t>
            </a:r>
            <a:endParaRPr lang="en-US" sz="1800" dirty="0"/>
          </a:p>
          <a:p>
            <a:pPr lvl="1"/>
            <a:r>
              <a:rPr lang="en-US" sz="1800" dirty="0"/>
              <a:t>Median location is center of </a:t>
            </a:r>
            <a:r>
              <a:rPr lang="en-US" sz="1800" dirty="0" smtClean="0"/>
              <a:t>region.</a:t>
            </a:r>
            <a:endParaRPr lang="en-US" sz="1800" dirty="0"/>
          </a:p>
          <a:p>
            <a:pPr lvl="1"/>
            <a:r>
              <a:rPr lang="en-US" sz="1800" dirty="0"/>
              <a:t>Workers bid up </a:t>
            </a:r>
            <a:r>
              <a:rPr lang="en-US" sz="1800" dirty="0" smtClean="0"/>
              <a:t>the price </a:t>
            </a:r>
            <a:r>
              <a:rPr lang="en-US" sz="1800" dirty="0"/>
              <a:t>of land, increasing density and generating a </a:t>
            </a:r>
            <a:r>
              <a:rPr lang="en-US" sz="1800" dirty="0" smtClean="0"/>
              <a:t>city.</a:t>
            </a:r>
            <a:endParaRPr lang="en-US" sz="1800" dirty="0"/>
          </a:p>
          <a:p>
            <a:r>
              <a:rPr lang="en-US" dirty="0"/>
              <a:t>Location choices: f</a:t>
            </a:r>
            <a:r>
              <a:rPr lang="en-US" dirty="0" smtClean="0"/>
              <a:t>our grocery </a:t>
            </a:r>
            <a:r>
              <a:rPr lang="en-US" dirty="0"/>
              <a:t>stores</a:t>
            </a:r>
          </a:p>
          <a:p>
            <a:pPr lvl="1"/>
            <a:r>
              <a:rPr lang="en-US" sz="1800" dirty="0"/>
              <a:t>Per-capita demand </a:t>
            </a:r>
            <a:r>
              <a:rPr lang="en-US" sz="1800" dirty="0" smtClean="0"/>
              <a:t>is medium </a:t>
            </a:r>
            <a:r>
              <a:rPr lang="en-US" sz="1800" dirty="0"/>
              <a:t>relative to economies of </a:t>
            </a:r>
            <a:r>
              <a:rPr lang="en-US" sz="1800" dirty="0" smtClean="0"/>
              <a:t>scale, so four firms.</a:t>
            </a:r>
          </a:p>
          <a:p>
            <a:pPr lvl="1"/>
            <a:r>
              <a:rPr lang="en-US" sz="1800" dirty="0" smtClean="0"/>
              <a:t>Clothing-store </a:t>
            </a:r>
            <a:r>
              <a:rPr lang="en-US" sz="1800" dirty="0"/>
              <a:t>city has enough demand to support </a:t>
            </a:r>
            <a:r>
              <a:rPr lang="en-US" sz="1800" dirty="0" smtClean="0"/>
              <a:t>two grocery stores.</a:t>
            </a:r>
            <a:endParaRPr lang="en-US" sz="1800" dirty="0"/>
          </a:p>
          <a:p>
            <a:pPr lvl="1"/>
            <a:r>
              <a:rPr lang="en-US" sz="1800" dirty="0"/>
              <a:t>Remaining grocery stores cause development of </a:t>
            </a:r>
            <a:r>
              <a:rPr lang="en-US" sz="1800" dirty="0" smtClean="0"/>
              <a:t>two </a:t>
            </a:r>
            <a:r>
              <a:rPr lang="en-US" sz="1800" dirty="0"/>
              <a:t>additional </a:t>
            </a:r>
            <a:r>
              <a:rPr lang="en-US" sz="1800" dirty="0" smtClean="0"/>
              <a:t>cities.</a:t>
            </a:r>
            <a:endParaRPr lang="en-US" sz="1800" dirty="0"/>
          </a:p>
          <a:p>
            <a:pPr lvl="1"/>
            <a:endParaRPr lang="en-US" dirty="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8632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Central Place </a:t>
            </a:r>
            <a:r>
              <a:rPr lang="en-US" dirty="0" smtClean="0"/>
              <a:t>Hierarchy: </a:t>
            </a:r>
            <a:r>
              <a:rPr lang="en-US" dirty="0"/>
              <a:t>Example </a:t>
            </a:r>
            <a:r>
              <a:rPr lang="en-US" dirty="0" smtClean="0"/>
              <a:t>(2 </a:t>
            </a:r>
            <a:r>
              <a:rPr lang="en-US" dirty="0"/>
              <a:t>of </a:t>
            </a:r>
            <a:r>
              <a:rPr lang="en-US" dirty="0" smtClean="0"/>
              <a:t>3)</a:t>
            </a:r>
            <a:endParaRPr lang="en-US" dirty="0"/>
          </a:p>
        </p:txBody>
      </p:sp>
      <p:sp>
        <p:nvSpPr>
          <p:cNvPr id="11" name="Content Placeholder 10"/>
          <p:cNvSpPr>
            <a:spLocks noGrp="1"/>
          </p:cNvSpPr>
          <p:nvPr>
            <p:ph idx="1"/>
          </p:nvPr>
        </p:nvSpPr>
        <p:spPr>
          <a:xfrm>
            <a:off x="381000" y="1600200"/>
            <a:ext cx="8229600" cy="4419600"/>
          </a:xfrm>
        </p:spPr>
        <p:txBody>
          <a:bodyPr/>
          <a:lstStyle/>
          <a:p>
            <a:r>
              <a:rPr lang="en-US" dirty="0"/>
              <a:t>Location choices: 16 </a:t>
            </a:r>
            <a:r>
              <a:rPr lang="en-US" dirty="0" smtClean="0"/>
              <a:t>barbers</a:t>
            </a:r>
            <a:endParaRPr lang="en-US" dirty="0"/>
          </a:p>
          <a:p>
            <a:pPr lvl="1"/>
            <a:r>
              <a:rPr lang="en-US" dirty="0"/>
              <a:t>Per-capita demand </a:t>
            </a:r>
            <a:r>
              <a:rPr lang="en-US" dirty="0" smtClean="0"/>
              <a:t>is high </a:t>
            </a:r>
            <a:r>
              <a:rPr lang="en-US" dirty="0"/>
              <a:t>relative to economies of scale, so 16 </a:t>
            </a:r>
            <a:r>
              <a:rPr lang="en-US" dirty="0" smtClean="0"/>
              <a:t>firms.</a:t>
            </a:r>
            <a:endParaRPr lang="en-US" dirty="0"/>
          </a:p>
          <a:p>
            <a:pPr lvl="1"/>
            <a:r>
              <a:rPr lang="en-US" dirty="0"/>
              <a:t>Clothing-store </a:t>
            </a:r>
            <a:r>
              <a:rPr lang="en-US" dirty="0" smtClean="0"/>
              <a:t>city has </a:t>
            </a:r>
            <a:r>
              <a:rPr lang="en-US" dirty="0"/>
              <a:t>enough demand to support </a:t>
            </a:r>
            <a:r>
              <a:rPr lang="en-US" dirty="0" smtClean="0"/>
              <a:t>four barbers.</a:t>
            </a:r>
            <a:endParaRPr lang="en-US" dirty="0"/>
          </a:p>
          <a:p>
            <a:pPr lvl="1"/>
            <a:r>
              <a:rPr lang="en-US" dirty="0"/>
              <a:t>Each grocery-store city has enough demand to support </a:t>
            </a:r>
            <a:r>
              <a:rPr lang="en-US" dirty="0" smtClean="0"/>
              <a:t>two barbers.</a:t>
            </a:r>
            <a:endParaRPr lang="en-US" dirty="0"/>
          </a:p>
          <a:p>
            <a:pPr lvl="1"/>
            <a:r>
              <a:rPr lang="en-US" dirty="0" smtClean="0"/>
              <a:t>The remaining eight barbers </a:t>
            </a:r>
            <a:r>
              <a:rPr lang="en-US" dirty="0"/>
              <a:t>generate </a:t>
            </a:r>
            <a:r>
              <a:rPr lang="en-US" dirty="0" smtClean="0"/>
              <a:t>eight barbershop cities.</a:t>
            </a:r>
            <a:endParaRPr lang="en-US" dirty="0"/>
          </a:p>
          <a:p>
            <a:r>
              <a:rPr lang="en-US" dirty="0" smtClean="0"/>
              <a:t>Result (see graph on next slide)</a:t>
            </a:r>
            <a:endParaRPr lang="en-US" dirty="0"/>
          </a:p>
          <a:p>
            <a:pPr lvl="1"/>
            <a:r>
              <a:rPr lang="en-US" dirty="0"/>
              <a:t>Single large city has all three </a:t>
            </a:r>
            <a:r>
              <a:rPr lang="en-US" dirty="0" smtClean="0"/>
              <a:t>goods.</a:t>
            </a:r>
            <a:endParaRPr lang="en-US" dirty="0"/>
          </a:p>
          <a:p>
            <a:pPr lvl="1"/>
            <a:r>
              <a:rPr lang="en-US" dirty="0"/>
              <a:t>Two </a:t>
            </a:r>
            <a:r>
              <a:rPr lang="en-US" dirty="0" smtClean="0"/>
              <a:t>medium-size </a:t>
            </a:r>
            <a:r>
              <a:rPr lang="en-US" dirty="0"/>
              <a:t>cities have two </a:t>
            </a:r>
            <a:r>
              <a:rPr lang="en-US" dirty="0" smtClean="0"/>
              <a:t>goods.</a:t>
            </a:r>
            <a:endParaRPr lang="en-US" dirty="0"/>
          </a:p>
          <a:p>
            <a:pPr lvl="1"/>
            <a:r>
              <a:rPr lang="en-US" dirty="0"/>
              <a:t>Eight small cities </a:t>
            </a:r>
            <a:r>
              <a:rPr lang="en-US" dirty="0" smtClean="0"/>
              <a:t>have </a:t>
            </a:r>
            <a:r>
              <a:rPr lang="en-US" dirty="0"/>
              <a:t>one </a:t>
            </a:r>
            <a:r>
              <a:rPr lang="en-US" dirty="0" smtClean="0"/>
              <a:t>good.</a:t>
            </a:r>
            <a:endParaRPr lang="en-US" dirty="0"/>
          </a:p>
          <a:p>
            <a:pPr lvl="1"/>
            <a:endParaRPr lang="en-US" dirty="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242396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Central Place </a:t>
            </a:r>
            <a:r>
              <a:rPr lang="en-US" dirty="0"/>
              <a:t>Hierarchy: Example </a:t>
            </a:r>
            <a:r>
              <a:rPr lang="en-US" dirty="0" smtClean="0"/>
              <a:t>(3 </a:t>
            </a:r>
            <a:r>
              <a:rPr lang="en-US" dirty="0"/>
              <a:t>of 3)</a:t>
            </a:r>
          </a:p>
        </p:txBody>
      </p:sp>
      <p:pic>
        <p:nvPicPr>
          <p:cNvPr id="4" name="Content Placeholder 3" descr="Central Place Heirarchy&#10;A bar graph shows that at locations 8 and 40, the city population is moderate, higher than the surrounding locations, and at location 24, the population is very high."/>
          <p:cNvPicPr>
            <a:picLocks noGrp="1" noChangeAspect="1"/>
          </p:cNvPicPr>
          <p:nvPr>
            <p:ph idx="1"/>
          </p:nvPr>
        </p:nvPicPr>
        <p:blipFill>
          <a:blip r:embed="rId3"/>
          <a:stretch>
            <a:fillRect/>
          </a:stretch>
        </p:blipFill>
        <p:spPr>
          <a:xfrm>
            <a:off x="1643346" y="990600"/>
            <a:ext cx="5857307" cy="5562600"/>
          </a:xfrm>
          <a:prstGeom prst="rect">
            <a:avLst/>
          </a:prstGeom>
        </p:spPr>
      </p:pic>
    </p:spTree>
    <p:extLst>
      <p:ext uri="{BB962C8B-B14F-4D97-AF65-F5344CB8AC3E}">
        <p14:creationId xmlns:p14="http://schemas.microsoft.com/office/powerpoint/2010/main" val="21173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Insights from Central Place Theory </a:t>
            </a:r>
          </a:p>
        </p:txBody>
      </p:sp>
      <p:sp>
        <p:nvSpPr>
          <p:cNvPr id="11" name="Content Placeholder 10"/>
          <p:cNvSpPr>
            <a:spLocks noGrp="1"/>
          </p:cNvSpPr>
          <p:nvPr>
            <p:ph idx="1"/>
          </p:nvPr>
        </p:nvSpPr>
        <p:spPr>
          <a:xfrm>
            <a:off x="381000" y="1600200"/>
            <a:ext cx="8229600" cy="2286000"/>
          </a:xfrm>
        </p:spPr>
        <p:txBody>
          <a:bodyPr/>
          <a:lstStyle/>
          <a:p>
            <a:r>
              <a:rPr lang="en-US" dirty="0" smtClean="0"/>
              <a:t>The </a:t>
            </a:r>
            <a:r>
              <a:rPr lang="en-US" dirty="0"/>
              <a:t>simple central place model provides some important insights into the features of a regional system of </a:t>
            </a:r>
            <a:r>
              <a:rPr lang="en-US" dirty="0" smtClean="0"/>
              <a:t>cities: </a:t>
            </a:r>
          </a:p>
          <a:p>
            <a:pPr lvl="1"/>
            <a:r>
              <a:rPr lang="en-US" dirty="0" smtClean="0"/>
              <a:t>differences </a:t>
            </a:r>
            <a:r>
              <a:rPr lang="en-US" dirty="0"/>
              <a:t>in size and variety</a:t>
            </a:r>
          </a:p>
          <a:p>
            <a:pPr lvl="1"/>
            <a:r>
              <a:rPr lang="en-US" dirty="0" smtClean="0"/>
              <a:t>large </a:t>
            </a:r>
            <a:r>
              <a:rPr lang="en-US" dirty="0"/>
              <a:t>means few</a:t>
            </a:r>
          </a:p>
          <a:p>
            <a:pPr lvl="1"/>
            <a:r>
              <a:rPr lang="en-US" dirty="0" smtClean="0"/>
              <a:t>shopping paths.</a:t>
            </a:r>
            <a:endParaRPr lang="en-US" dirty="0"/>
          </a:p>
          <a:p>
            <a:pPr lvl="0"/>
            <a:endParaRPr lang="en-US" dirty="0">
              <a:solidFill>
                <a:prstClr val="black"/>
              </a:solidFill>
            </a:endParaRPr>
          </a:p>
          <a:p>
            <a:endParaRPr lang="en-US" dirty="0"/>
          </a:p>
        </p:txBody>
      </p:sp>
      <p:sp>
        <p:nvSpPr>
          <p:cNvPr id="7" name="Rounded Rectangle 6"/>
          <p:cNvSpPr/>
          <p:nvPr/>
        </p:nvSpPr>
        <p:spPr>
          <a:xfrm>
            <a:off x="474134" y="4343400"/>
            <a:ext cx="8365066" cy="1270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example of employment density in the state of Indiana in the year 2014, discuss the central place theory.  </a:t>
            </a:r>
            <a:r>
              <a:rPr lang="en-US" sz="2400" dirty="0">
                <a:solidFill>
                  <a:schemeClr val="tx1"/>
                </a:solidFill>
              </a:rPr>
              <a:t>  </a:t>
            </a:r>
          </a:p>
        </p:txBody>
      </p:sp>
    </p:spTree>
    <p:extLst>
      <p:ext uri="{BB962C8B-B14F-4D97-AF65-F5344CB8AC3E}">
        <p14:creationId xmlns:p14="http://schemas.microsoft.com/office/powerpoint/2010/main" val="34752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smtClean="0"/>
              <a:t>Central Places in Indiana, 2014</a:t>
            </a:r>
            <a:endParaRPr lang="en-US" dirty="0"/>
          </a:p>
        </p:txBody>
      </p:sp>
      <p:pic>
        <p:nvPicPr>
          <p:cNvPr id="2" name="Content Placeholder 1" descr="A three-dimensional bar chart shows a cluster of bars rising from the center. One of them is very tall. Central Places in Indiana, 2014&#10;In regions northwest and northeast to the central portion, smaller bar cluster rises, with one tall bar in each region. In other regions, there are small bar clusters with shorter bars.&#10;&#10;"/>
          <p:cNvPicPr>
            <a:picLocks noGrp="1" noChangeAspect="1"/>
          </p:cNvPicPr>
          <p:nvPr>
            <p:ph idx="1"/>
          </p:nvPr>
        </p:nvPicPr>
        <p:blipFill>
          <a:blip r:embed="rId3"/>
          <a:stretch>
            <a:fillRect/>
          </a:stretch>
        </p:blipFill>
        <p:spPr>
          <a:xfrm>
            <a:off x="1295400" y="1108009"/>
            <a:ext cx="6451026" cy="5292791"/>
          </a:xfrm>
          <a:prstGeom prst="rect">
            <a:avLst/>
          </a:prstGeom>
        </p:spPr>
      </p:pic>
    </p:spTree>
    <p:extLst>
      <p:ext uri="{BB962C8B-B14F-4D97-AF65-F5344CB8AC3E}">
        <p14:creationId xmlns:p14="http://schemas.microsoft.com/office/powerpoint/2010/main" val="120679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smtClean="0"/>
              <a:t>Relaxing the Assumptions</a:t>
            </a:r>
            <a:endParaRPr lang="en-US" dirty="0"/>
          </a:p>
        </p:txBody>
      </p:sp>
      <p:sp>
        <p:nvSpPr>
          <p:cNvPr id="11" name="Content Placeholder 10"/>
          <p:cNvSpPr>
            <a:spLocks noGrp="1"/>
          </p:cNvSpPr>
          <p:nvPr>
            <p:ph idx="1"/>
          </p:nvPr>
        </p:nvSpPr>
        <p:spPr>
          <a:xfrm>
            <a:off x="381000" y="1600200"/>
            <a:ext cx="8483600" cy="3505200"/>
          </a:xfrm>
        </p:spPr>
        <p:txBody>
          <a:bodyPr/>
          <a:lstStyle/>
          <a:p>
            <a:r>
              <a:rPr lang="en-US" dirty="0" smtClean="0"/>
              <a:t>Several </a:t>
            </a:r>
            <a:r>
              <a:rPr lang="en-US" dirty="0"/>
              <a:t>of the simple central place </a:t>
            </a:r>
            <a:r>
              <a:rPr lang="en-US" dirty="0" smtClean="0"/>
              <a:t>theory assumptions are </a:t>
            </a:r>
            <a:r>
              <a:rPr lang="en-US" dirty="0"/>
              <a:t>unrealistic. </a:t>
            </a:r>
            <a:endParaRPr lang="en-US" dirty="0" smtClean="0"/>
          </a:p>
          <a:p>
            <a:r>
              <a:rPr lang="en-US" dirty="0" smtClean="0"/>
              <a:t>Some of these assumptions can be relaxed, </a:t>
            </a:r>
            <a:r>
              <a:rPr lang="en-US" dirty="0"/>
              <a:t>exploring the implications for the equilibrium number and size of cities in the urban hierarchy. </a:t>
            </a:r>
            <a:r>
              <a:rPr lang="en-US" dirty="0" smtClean="0"/>
              <a:t>These assumptions include: </a:t>
            </a:r>
            <a:endParaRPr lang="en-US" dirty="0"/>
          </a:p>
          <a:p>
            <a:pPr lvl="1"/>
            <a:r>
              <a:rPr lang="en-US" dirty="0"/>
              <a:t>Imperfect substitutes: </a:t>
            </a:r>
            <a:r>
              <a:rPr lang="en-US" dirty="0" smtClean="0"/>
              <a:t>Comparison </a:t>
            </a:r>
            <a:r>
              <a:rPr lang="en-US" dirty="0"/>
              <a:t>shopping encourages </a:t>
            </a:r>
            <a:r>
              <a:rPr lang="en-US" dirty="0" smtClean="0"/>
              <a:t>clustering.</a:t>
            </a:r>
            <a:endParaRPr lang="en-US" dirty="0"/>
          </a:p>
          <a:p>
            <a:pPr lvl="1"/>
            <a:r>
              <a:rPr lang="en-US" dirty="0"/>
              <a:t>Complementary </a:t>
            </a:r>
            <a:r>
              <a:rPr lang="en-US" dirty="0" smtClean="0"/>
              <a:t>goods: Multi-purpose </a:t>
            </a:r>
            <a:r>
              <a:rPr lang="en-US" dirty="0"/>
              <a:t>shopping encourages </a:t>
            </a:r>
            <a:r>
              <a:rPr lang="en-US" dirty="0" smtClean="0"/>
              <a:t>clustering.</a:t>
            </a:r>
          </a:p>
          <a:p>
            <a:pPr lvl="1"/>
            <a:r>
              <a:rPr lang="en-US" dirty="0"/>
              <a:t>Difference in per-capita demand: Country music, NASCAR, </a:t>
            </a:r>
            <a:r>
              <a:rPr lang="en-US" dirty="0" smtClean="0"/>
              <a:t>opera.</a:t>
            </a:r>
            <a:endParaRPr lang="en-US" dirty="0"/>
          </a:p>
          <a:p>
            <a:pPr lvl="1"/>
            <a:endParaRPr lang="en-US" dirty="0" smtClean="0"/>
          </a:p>
          <a:p>
            <a:pPr marL="457200" lvl="1" indent="0">
              <a:buNone/>
            </a:pPr>
            <a:endParaRPr lang="en-US" dirty="0" smtClean="0"/>
          </a:p>
          <a:p>
            <a:pPr lvl="1"/>
            <a:endParaRPr lang="en-US" dirty="0"/>
          </a:p>
          <a:p>
            <a:endParaRPr lang="en-US" dirty="0"/>
          </a:p>
        </p:txBody>
      </p:sp>
      <p:sp>
        <p:nvSpPr>
          <p:cNvPr id="7" name="Rounded Rectangle 6"/>
          <p:cNvSpPr/>
          <p:nvPr/>
        </p:nvSpPr>
        <p:spPr>
          <a:xfrm>
            <a:off x="457200" y="5257800"/>
            <a:ext cx="8365066" cy="762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t> </a:t>
            </a:r>
            <a:r>
              <a:rPr lang="en-US" sz="2400" i="1" dirty="0">
                <a:solidFill>
                  <a:schemeClr val="tx1"/>
                </a:solidFill>
              </a:rPr>
              <a:t>Discuss these assumptions in detail.  </a:t>
            </a:r>
            <a:r>
              <a:rPr lang="en-US" sz="2400" dirty="0">
                <a:solidFill>
                  <a:schemeClr val="tx1"/>
                </a:solidFill>
              </a:rPr>
              <a:t>  </a:t>
            </a:r>
          </a:p>
        </p:txBody>
      </p:sp>
    </p:spTree>
    <p:extLst>
      <p:ext uri="{BB962C8B-B14F-4D97-AF65-F5344CB8AC3E}">
        <p14:creationId xmlns:p14="http://schemas.microsoft.com/office/powerpoint/2010/main" val="330541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11" name="Content Placeholder 10"/>
          <p:cNvSpPr>
            <a:spLocks noGrp="1"/>
          </p:cNvSpPr>
          <p:nvPr>
            <p:ph idx="1"/>
          </p:nvPr>
        </p:nvSpPr>
        <p:spPr>
          <a:xfrm>
            <a:off x="375312" y="1625600"/>
            <a:ext cx="8229600" cy="2489200"/>
          </a:xfrm>
        </p:spPr>
        <p:txBody>
          <a:bodyPr/>
          <a:lstStyle/>
          <a:p>
            <a:r>
              <a:rPr lang="en-US" dirty="0" smtClean="0"/>
              <a:t>This chapter explores the: </a:t>
            </a:r>
          </a:p>
          <a:p>
            <a:pPr lvl="1"/>
            <a:r>
              <a:rPr lang="en-US" dirty="0" smtClean="0"/>
              <a:t>role </a:t>
            </a:r>
            <a:r>
              <a:rPr lang="en-US" dirty="0"/>
              <a:t>of cities as markets for consumer goods and </a:t>
            </a:r>
            <a:r>
              <a:rPr lang="en-US" dirty="0" smtClean="0"/>
              <a:t>services</a:t>
            </a:r>
          </a:p>
          <a:p>
            <a:pPr lvl="1"/>
            <a:r>
              <a:rPr lang="en-US" dirty="0" smtClean="0"/>
              <a:t>role of consumer decisions in  generating </a:t>
            </a:r>
            <a:r>
              <a:rPr lang="en-US" dirty="0"/>
              <a:t>cities of varying size and product </a:t>
            </a:r>
            <a:r>
              <a:rPr lang="en-US" dirty="0" smtClean="0"/>
              <a:t>variety</a:t>
            </a:r>
          </a:p>
          <a:p>
            <a:pPr lvl="1"/>
            <a:r>
              <a:rPr lang="en-US" dirty="0" smtClean="0"/>
              <a:t>role of larger cities in offering </a:t>
            </a:r>
            <a:r>
              <a:rPr lang="en-US" dirty="0"/>
              <a:t>a wider variety of consumer goods and services.</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Monopolistic Competition: In Location</a:t>
            </a:r>
            <a:endParaRPr lang="en-US" dirty="0"/>
          </a:p>
        </p:txBody>
      </p:sp>
      <p:sp>
        <p:nvSpPr>
          <p:cNvPr id="11" name="Content Placeholder 10"/>
          <p:cNvSpPr>
            <a:spLocks noGrp="1"/>
          </p:cNvSpPr>
          <p:nvPr>
            <p:ph idx="1"/>
          </p:nvPr>
        </p:nvSpPr>
        <p:spPr>
          <a:xfrm>
            <a:off x="375312" y="1625600"/>
            <a:ext cx="8463888" cy="2717800"/>
          </a:xfrm>
        </p:spPr>
        <p:txBody>
          <a:bodyPr/>
          <a:lstStyle/>
          <a:p>
            <a:pPr marL="0" indent="0">
              <a:buNone/>
            </a:pPr>
            <a:r>
              <a:rPr lang="en-US" b="1" i="1" dirty="0" smtClean="0"/>
              <a:t>The analysis </a:t>
            </a:r>
            <a:r>
              <a:rPr lang="en-US" b="1" i="1" dirty="0"/>
              <a:t>of consumer cities starts with the model of monopolistic </a:t>
            </a:r>
            <a:r>
              <a:rPr lang="en-US" b="1" i="1" dirty="0" smtClean="0"/>
              <a:t>competition. </a:t>
            </a:r>
          </a:p>
          <a:p>
            <a:r>
              <a:rPr lang="en-US" dirty="0" smtClean="0"/>
              <a:t>The model </a:t>
            </a:r>
            <a:r>
              <a:rPr lang="en-US" dirty="0"/>
              <a:t>of monopolistic </a:t>
            </a:r>
            <a:r>
              <a:rPr lang="en-US" dirty="0" smtClean="0"/>
              <a:t>competition is based on two key assumptions: </a:t>
            </a:r>
          </a:p>
          <a:p>
            <a:pPr marL="914400" lvl="1" indent="-457200">
              <a:buFont typeface="+mj-lt"/>
              <a:buAutoNum type="arabicPeriod"/>
            </a:pPr>
            <a:r>
              <a:rPr lang="en-US" dirty="0" smtClean="0"/>
              <a:t>No </a:t>
            </a:r>
            <a:r>
              <a:rPr lang="en-US" dirty="0"/>
              <a:t>artificial barriers to </a:t>
            </a:r>
            <a:r>
              <a:rPr lang="en-US" dirty="0" smtClean="0"/>
              <a:t>entry</a:t>
            </a:r>
            <a:endParaRPr lang="en-US" dirty="0"/>
          </a:p>
          <a:p>
            <a:pPr marL="914400" lvl="1" indent="-457200">
              <a:buFont typeface="+mj-lt"/>
              <a:buAutoNum type="arabicPeriod"/>
            </a:pPr>
            <a:r>
              <a:rPr lang="en-US" dirty="0" smtClean="0"/>
              <a:t>Product differentiation</a:t>
            </a:r>
          </a:p>
          <a:p>
            <a:pPr marL="0" indent="0">
              <a:buNone/>
            </a:pPr>
            <a:endParaRPr lang="en-US" dirty="0"/>
          </a:p>
        </p:txBody>
      </p:sp>
      <p:sp>
        <p:nvSpPr>
          <p:cNvPr id="7" name="Rounded Rectangle 6"/>
          <p:cNvSpPr/>
          <p:nvPr/>
        </p:nvSpPr>
        <p:spPr>
          <a:xfrm>
            <a:off x="457200" y="5113215"/>
            <a:ext cx="8382000" cy="906585"/>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suitable examples, discuss the assumptions in detail.</a:t>
            </a:r>
          </a:p>
        </p:txBody>
      </p:sp>
    </p:spTree>
    <p:extLst>
      <p:ext uri="{BB962C8B-B14F-4D97-AF65-F5344CB8AC3E}">
        <p14:creationId xmlns:p14="http://schemas.microsoft.com/office/powerpoint/2010/main" val="8547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Monopolistic Competition: Structure</a:t>
            </a:r>
          </a:p>
        </p:txBody>
      </p:sp>
      <p:sp>
        <p:nvSpPr>
          <p:cNvPr id="11" name="Content Placeholder 10"/>
          <p:cNvSpPr>
            <a:spLocks noGrp="1"/>
          </p:cNvSpPr>
          <p:nvPr>
            <p:ph idx="1"/>
          </p:nvPr>
        </p:nvSpPr>
        <p:spPr>
          <a:xfrm>
            <a:off x="375312" y="1625600"/>
            <a:ext cx="8229600" cy="3228871"/>
          </a:xfrm>
        </p:spPr>
        <p:txBody>
          <a:bodyPr/>
          <a:lstStyle/>
          <a:p>
            <a:r>
              <a:rPr lang="en-US" dirty="0" smtClean="0"/>
              <a:t>In </a:t>
            </a:r>
            <a:r>
              <a:rPr lang="en-US" dirty="0"/>
              <a:t>a model of a market subject to firm entry and exit, it is natural to use </a:t>
            </a:r>
            <a:r>
              <a:rPr lang="en-US" b="1" i="1" dirty="0"/>
              <a:t>long-run cost curves</a:t>
            </a:r>
            <a:r>
              <a:rPr lang="en-US" dirty="0"/>
              <a:t>, which show production cost when firms are perfectly flexible in choosing their inputs</a:t>
            </a:r>
            <a:r>
              <a:rPr lang="en-US" dirty="0" smtClean="0"/>
              <a:t>.</a:t>
            </a:r>
          </a:p>
          <a:p>
            <a:r>
              <a:rPr lang="en-US" dirty="0" smtClean="0"/>
              <a:t>The </a:t>
            </a:r>
            <a:r>
              <a:rPr lang="en-US" dirty="0"/>
              <a:t>expressions for total and average cost are</a:t>
            </a:r>
          </a:p>
          <a:p>
            <a:pPr marL="0" indent="0">
              <a:buNone/>
            </a:pPr>
            <a:r>
              <a:rPr lang="en-US" dirty="0" smtClean="0"/>
              <a:t>        </a:t>
            </a:r>
            <a:r>
              <a:rPr lang="en-US" i="1" dirty="0" smtClean="0"/>
              <a:t>C </a:t>
            </a:r>
            <a:r>
              <a:rPr lang="en-US" i="1" dirty="0"/>
              <a:t>(q) = k + cq </a:t>
            </a:r>
            <a:r>
              <a:rPr lang="en-US" i="1" dirty="0" smtClean="0"/>
              <a:t>                      ac </a:t>
            </a:r>
            <a:r>
              <a:rPr lang="en-US" i="1" dirty="0"/>
              <a:t>(q) = </a:t>
            </a:r>
            <a:r>
              <a:rPr lang="en-US" i="1" dirty="0" smtClean="0"/>
              <a:t>k/q </a:t>
            </a:r>
            <a:r>
              <a:rPr lang="en-US" i="1" dirty="0"/>
              <a:t>+ </a:t>
            </a:r>
            <a:r>
              <a:rPr lang="en-US" i="1" dirty="0" smtClean="0"/>
              <a:t>c</a:t>
            </a:r>
          </a:p>
          <a:p>
            <a:r>
              <a:rPr lang="en-US" dirty="0" smtClean="0"/>
              <a:t>Here, </a:t>
            </a:r>
            <a:r>
              <a:rPr lang="en-US" i="1" dirty="0" smtClean="0"/>
              <a:t>q</a:t>
            </a:r>
            <a:r>
              <a:rPr lang="en-US" dirty="0" smtClean="0"/>
              <a:t> </a:t>
            </a:r>
            <a:r>
              <a:rPr lang="en-US" dirty="0"/>
              <a:t>is the quantity produced by a firm. The setup cost of a firm is </a:t>
            </a:r>
            <a:r>
              <a:rPr lang="en-US" i="1" dirty="0"/>
              <a:t>k</a:t>
            </a:r>
            <a:r>
              <a:rPr lang="en-US" dirty="0"/>
              <a:t>, and the marginal cost of production is </a:t>
            </a:r>
            <a:r>
              <a:rPr lang="en-US" i="1" dirty="0"/>
              <a:t>c</a:t>
            </a:r>
            <a:r>
              <a:rPr lang="en-US" i="1" dirty="0" smtClean="0"/>
              <a:t>.</a:t>
            </a:r>
            <a:endParaRPr lang="en-US" i="1" dirty="0"/>
          </a:p>
        </p:txBody>
      </p:sp>
      <p:sp>
        <p:nvSpPr>
          <p:cNvPr id="7" name="Rounded Rectangle 6"/>
          <p:cNvSpPr/>
          <p:nvPr/>
        </p:nvSpPr>
        <p:spPr>
          <a:xfrm>
            <a:off x="457200" y="5113215"/>
            <a:ext cx="8382000" cy="906585"/>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With the help of a graph, discuss the long-run cost curve. </a:t>
            </a:r>
          </a:p>
        </p:txBody>
      </p:sp>
    </p:spTree>
    <p:extLst>
      <p:ext uri="{BB962C8B-B14F-4D97-AF65-F5344CB8AC3E}">
        <p14:creationId xmlns:p14="http://schemas.microsoft.com/office/powerpoint/2010/main" val="200894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599"/>
            <a:ext cx="9144000" cy="609601"/>
          </a:xfrm>
        </p:spPr>
        <p:txBody>
          <a:bodyPr/>
          <a:lstStyle/>
          <a:p>
            <a:r>
              <a:rPr lang="en-US" dirty="0" smtClean="0"/>
              <a:t>Monopoly Outcome</a:t>
            </a:r>
            <a:endParaRPr lang="en-US" dirty="0"/>
          </a:p>
        </p:txBody>
      </p:sp>
      <p:pic>
        <p:nvPicPr>
          <p:cNvPr id="4" name="Picture 3" descr="Monopoly Outcome&#10;A graph plots monopoly outcome. The graph shows quantity in the horizontal axis marking q prime, and cost in dollars in the vertical axis marking AC prime and p prime. The gap between AC prime and p prime is large. Marginal cost is a line parallel to the horizontal axis at low cost. Two lines slope downward from very high cost and very small quantity. The line d subscript 1: monopolist goes down through b (q prime, p prime). The line m r subscript 1: monopolist goes down through A (q prime, marginal cost). The steepness of the second line is greater than that of the first line. The curve for average cost goes down from moderate cost and very small quantity through c (q prime, AC prime).&#10;"/>
          <p:cNvPicPr>
            <a:picLocks noChangeAspect="1"/>
          </p:cNvPicPr>
          <p:nvPr/>
        </p:nvPicPr>
        <p:blipFill>
          <a:blip r:embed="rId3"/>
          <a:stretch>
            <a:fillRect/>
          </a:stretch>
        </p:blipFill>
        <p:spPr>
          <a:xfrm>
            <a:off x="2209801" y="954472"/>
            <a:ext cx="5344580" cy="5598728"/>
          </a:xfrm>
          <a:prstGeom prst="rect">
            <a:avLst/>
          </a:prstGeom>
        </p:spPr>
      </p:pic>
    </p:spTree>
    <p:extLst>
      <p:ext uri="{BB962C8B-B14F-4D97-AF65-F5344CB8AC3E}">
        <p14:creationId xmlns:p14="http://schemas.microsoft.com/office/powerpoint/2010/main" val="10518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713" y="228600"/>
            <a:ext cx="9185426" cy="1066800"/>
          </a:xfrm>
        </p:spPr>
        <p:txBody>
          <a:bodyPr/>
          <a:lstStyle/>
          <a:p>
            <a:r>
              <a:rPr lang="en-US" dirty="0" smtClean="0"/>
              <a:t>Effects of Market Entry: </a:t>
            </a:r>
            <a:br>
              <a:rPr lang="en-US" dirty="0" smtClean="0"/>
            </a:br>
            <a:r>
              <a:rPr lang="en-US" dirty="0" smtClean="0"/>
              <a:t>Entry and Monopolistic Competition </a:t>
            </a:r>
            <a:endParaRPr lang="en-US" dirty="0"/>
          </a:p>
        </p:txBody>
      </p:sp>
      <p:pic>
        <p:nvPicPr>
          <p:cNvPr id="7" name="Content Placeholder 6" descr="Entry and monopolistic competition &#10;Two graphs plot entry and monopolistic competition. In the first graph, horizontal axis shows quantity listing q double prime and vertical axis shows cost in dollars listing AC double prime and p double prime. The gap between AC prime and p prime is small. Marginal cost is a line parallel to the horizontal axis at low cost. Two lines slope downward from very high cost and very small quantity. The line d subscript 2: duopolist goes down through f (q double prime, p double prime). The line m r subscript 2: duopolist goes down through d (q double prime, marginal cost). The steepness of the second line is greater than that of the first line. The curve for average cost goes down from moderately high cost and very small quantity through e (q double prime, AC double prime). "/>
          <p:cNvPicPr>
            <a:picLocks noGrp="1" noChangeAspect="1"/>
          </p:cNvPicPr>
          <p:nvPr>
            <p:ph sz="half" idx="2"/>
          </p:nvPr>
        </p:nvPicPr>
        <p:blipFill>
          <a:blip r:embed="rId3"/>
          <a:stretch>
            <a:fillRect/>
          </a:stretch>
        </p:blipFill>
        <p:spPr>
          <a:xfrm>
            <a:off x="167612" y="2338538"/>
            <a:ext cx="4329776" cy="3681262"/>
          </a:xfrm>
          <a:prstGeom prst="rect">
            <a:avLst/>
          </a:prstGeom>
        </p:spPr>
      </p:pic>
      <p:pic>
        <p:nvPicPr>
          <p:cNvPr id="9" name="Content Placeholder 6" descr="Entry and monopolistic competition&#10;In the second graph, horizontal axis shows quantity listing q asterisk and vertical axis shows cost in dollars listing p asterisk. Marginal cost is a line parallel to the horizontal axis at low cost. Two lines slope downward from moderately high cost and very small quantity. The line d subscript 4: quadopolist goes down through h (q asterisk, p asterisk). The line m r subscript 4 goes down through g (q asterisk, marginal cost). The steepness of the second line is greater than that of the first line. The curve for average cost goes down from very high cost and very small quantity through h (q asterisk, p asterisk).&#10;"/>
          <p:cNvPicPr>
            <a:picLocks noGrp="1" noChangeAspect="1"/>
          </p:cNvPicPr>
          <p:nvPr>
            <p:ph sz="quarter" idx="4"/>
          </p:nvPr>
        </p:nvPicPr>
        <p:blipFill>
          <a:blip r:embed="rId4"/>
          <a:stretch>
            <a:fillRect/>
          </a:stretch>
        </p:blipFill>
        <p:spPr>
          <a:xfrm>
            <a:off x="4645026" y="2286000"/>
            <a:ext cx="4350396" cy="3581400"/>
          </a:xfrm>
          <a:prstGeom prst="rect">
            <a:avLst/>
          </a:prstGeom>
        </p:spPr>
      </p:pic>
    </p:spTree>
    <p:extLst>
      <p:ext uri="{BB962C8B-B14F-4D97-AF65-F5344CB8AC3E}">
        <p14:creationId xmlns:p14="http://schemas.microsoft.com/office/powerpoint/2010/main" val="274966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Entry and Monopolistic Competition</a:t>
            </a:r>
            <a:br>
              <a:rPr lang="en-US" dirty="0"/>
            </a:br>
            <a:r>
              <a:rPr lang="en-US" dirty="0" smtClean="0"/>
              <a:t>(cont</a:t>
            </a:r>
            <a:r>
              <a:rPr lang="en-US" dirty="0"/>
              <a:t>.)</a:t>
            </a:r>
          </a:p>
        </p:txBody>
      </p:sp>
      <p:sp>
        <p:nvSpPr>
          <p:cNvPr id="11" name="Content Placeholder 10"/>
          <p:cNvSpPr>
            <a:spLocks noGrp="1"/>
          </p:cNvSpPr>
          <p:nvPr>
            <p:ph idx="1"/>
          </p:nvPr>
        </p:nvSpPr>
        <p:spPr>
          <a:xfrm>
            <a:off x="381000" y="1600199"/>
            <a:ext cx="8458200" cy="1447801"/>
          </a:xfrm>
        </p:spPr>
        <p:txBody>
          <a:bodyPr/>
          <a:lstStyle/>
          <a:p>
            <a:r>
              <a:rPr lang="en-US" dirty="0" smtClean="0"/>
              <a:t>The </a:t>
            </a:r>
            <a:r>
              <a:rPr lang="en-US" dirty="0"/>
              <a:t>equilibrium number of firms equals the market quantity Q* divided by the quantity per firm q*:</a:t>
            </a:r>
          </a:p>
          <a:p>
            <a:pPr marL="0" indent="0">
              <a:buNone/>
            </a:pPr>
            <a:r>
              <a:rPr lang="en-US" dirty="0" smtClean="0"/>
              <a:t>               n</a:t>
            </a:r>
            <a:r>
              <a:rPr lang="en-US" dirty="0"/>
              <a:t>* = Q</a:t>
            </a:r>
            <a:r>
              <a:rPr lang="en-US" dirty="0" smtClean="0"/>
              <a:t>*/q</a:t>
            </a:r>
            <a:r>
              <a:rPr lang="en-US" dirty="0"/>
              <a:t>* </a:t>
            </a:r>
          </a:p>
          <a:p>
            <a:pPr marL="0" indent="0">
              <a:buNone/>
            </a:pPr>
            <a:endParaRPr lang="en-US" dirty="0" smtClean="0"/>
          </a:p>
        </p:txBody>
      </p:sp>
      <p:sp>
        <p:nvSpPr>
          <p:cNvPr id="12" name="Rounded Rectangle 11"/>
          <p:cNvSpPr/>
          <p:nvPr/>
        </p:nvSpPr>
        <p:spPr>
          <a:xfrm>
            <a:off x="457200" y="3810000"/>
            <a:ext cx="8382000" cy="2002393"/>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implications of the model of monopolistic competition.</a:t>
            </a:r>
          </a:p>
          <a:p>
            <a:pPr marL="342900" indent="-342900">
              <a:buFont typeface="Arial" panose="020B0604020202020204" pitchFamily="34" charset="0"/>
              <a:buChar char="•"/>
            </a:pPr>
            <a:r>
              <a:rPr lang="en-US" sz="2400" i="1" dirty="0">
                <a:solidFill>
                  <a:schemeClr val="tx1"/>
                </a:solidFill>
              </a:rPr>
              <a:t>Using a suitable example, explain how we can relate the notion of monopolistic competition to a spatial context.</a:t>
            </a:r>
          </a:p>
        </p:txBody>
      </p:sp>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smtClean="0"/>
              <a:t>Cities as Entertainment Machines</a:t>
            </a:r>
            <a:endParaRPr lang="en-US" dirty="0"/>
          </a:p>
        </p:txBody>
      </p:sp>
      <p:sp>
        <p:nvSpPr>
          <p:cNvPr id="11" name="Content Placeholder 10"/>
          <p:cNvSpPr>
            <a:spLocks noGrp="1"/>
          </p:cNvSpPr>
          <p:nvPr>
            <p:ph idx="1"/>
          </p:nvPr>
        </p:nvSpPr>
        <p:spPr>
          <a:xfrm>
            <a:off x="381000" y="1616119"/>
            <a:ext cx="8229600" cy="1203281"/>
          </a:xfrm>
        </p:spPr>
        <p:txBody>
          <a:bodyPr/>
          <a:lstStyle/>
          <a:p>
            <a:pPr marL="0" indent="0">
              <a:buNone/>
            </a:pPr>
            <a:r>
              <a:rPr lang="en-US" b="1" i="1" dirty="0" smtClean="0"/>
              <a:t>When a </a:t>
            </a:r>
            <a:r>
              <a:rPr lang="en-US" b="1" i="1" dirty="0"/>
              <a:t>fixed setup cost </a:t>
            </a:r>
            <a:r>
              <a:rPr lang="en-US" b="1" i="1" dirty="0" smtClean="0"/>
              <a:t>is associated </a:t>
            </a:r>
            <a:r>
              <a:rPr lang="en-US" b="1" i="1" dirty="0"/>
              <a:t>with producing a particular product, </a:t>
            </a:r>
            <a:r>
              <a:rPr lang="en-US" b="1" i="1" dirty="0" smtClean="0"/>
              <a:t>a </a:t>
            </a:r>
            <a:r>
              <a:rPr lang="en-US" b="1" i="1" dirty="0"/>
              <a:t>minimum market size </a:t>
            </a:r>
            <a:r>
              <a:rPr lang="en-US" b="1" i="1" dirty="0" smtClean="0"/>
              <a:t>is required </a:t>
            </a:r>
            <a:r>
              <a:rPr lang="en-US" b="1" i="1" dirty="0"/>
              <a:t>to support a firm. </a:t>
            </a:r>
            <a:endParaRPr lang="en-US" b="1" i="1" dirty="0" smtClean="0"/>
          </a:p>
          <a:p>
            <a:pPr marL="0" indent="0">
              <a:buNone/>
            </a:pPr>
            <a:endParaRPr lang="en-US" dirty="0" smtClean="0"/>
          </a:p>
          <a:p>
            <a:pPr marL="0" indent="0">
              <a:spcBef>
                <a:spcPts val="0"/>
              </a:spcBef>
              <a:spcAft>
                <a:spcPts val="0"/>
              </a:spcAft>
              <a:buNone/>
            </a:pPr>
            <a:r>
              <a:rPr lang="en-US" dirty="0" smtClean="0"/>
              <a:t>     </a:t>
            </a:r>
          </a:p>
        </p:txBody>
      </p:sp>
      <p:sp>
        <p:nvSpPr>
          <p:cNvPr id="8" name="Rounded Rectangle 7"/>
          <p:cNvSpPr/>
          <p:nvPr/>
        </p:nvSpPr>
        <p:spPr>
          <a:xfrm>
            <a:off x="457200" y="3810000"/>
            <a:ext cx="8382000" cy="2002393"/>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implications of a varying setup cost on </a:t>
            </a:r>
          </a:p>
          <a:p>
            <a:r>
              <a:rPr lang="en-US" sz="2400" i="1" dirty="0">
                <a:solidFill>
                  <a:schemeClr val="tx1"/>
                </a:solidFill>
              </a:rPr>
              <a:t>     economies of scale. </a:t>
            </a:r>
          </a:p>
          <a:p>
            <a:pPr marL="342900" indent="-342900">
              <a:buFont typeface="Arial" panose="020B0604020202020204" pitchFamily="34" charset="0"/>
              <a:buChar char="•"/>
            </a:pPr>
            <a:r>
              <a:rPr lang="en-US" sz="2400" i="1" dirty="0">
                <a:solidFill>
                  <a:schemeClr val="tx1"/>
                </a:solidFill>
              </a:rPr>
              <a:t>Discuss how a market will support at least one firm if market demand is large relative to the economies of scale in production</a:t>
            </a:r>
          </a:p>
        </p:txBody>
      </p:sp>
    </p:spTree>
    <p:extLst>
      <p:ext uri="{BB962C8B-B14F-4D97-AF65-F5344CB8AC3E}">
        <p14:creationId xmlns:p14="http://schemas.microsoft.com/office/powerpoint/2010/main" val="23876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599"/>
            <a:ext cx="9144000" cy="1245375"/>
          </a:xfrm>
        </p:spPr>
        <p:txBody>
          <a:bodyPr/>
          <a:lstStyle/>
          <a:p>
            <a:r>
              <a:rPr lang="en-US" dirty="0" smtClean="0"/>
              <a:t>Economies </a:t>
            </a:r>
            <a:r>
              <a:rPr lang="en-US" dirty="0"/>
              <a:t>of Scale and </a:t>
            </a:r>
            <a:r>
              <a:rPr lang="en-US" dirty="0" smtClean="0"/>
              <a:t/>
            </a:r>
            <a:br>
              <a:rPr lang="en-US" dirty="0" smtClean="0"/>
            </a:br>
            <a:r>
              <a:rPr lang="en-US" dirty="0" smtClean="0"/>
              <a:t>Minimum </a:t>
            </a:r>
            <a:r>
              <a:rPr lang="en-US" dirty="0"/>
              <a:t>Market Size </a:t>
            </a:r>
          </a:p>
        </p:txBody>
      </p:sp>
      <p:pic>
        <p:nvPicPr>
          <p:cNvPr id="4" name="Content Placeholder 3" descr="Economies of scale and minimum market size&#10;A graph plots high and low demand, and average cost of large and small economies of scale. Horizontal axis shows quantity and vertical axis shows cost. The line for high demand goes down from very high cost and moderately small quantity to moderate cost and very large quantity. The curve for average cost of large economies of scale goes down from very high cost and small quantity to moderately low cost and very large quantity. The line for low demand goes down from moderately low cost and very small quantity to very low cost and moderate quantity. The curve for average cost of small economies of scale goes down from low cost and very small quantity to very low cost and moderate quantity.&#10;"/>
          <p:cNvPicPr>
            <a:picLocks noGrp="1" noChangeAspect="1"/>
          </p:cNvPicPr>
          <p:nvPr>
            <p:ph idx="1"/>
          </p:nvPr>
        </p:nvPicPr>
        <p:blipFill>
          <a:blip r:embed="rId3"/>
          <a:stretch>
            <a:fillRect/>
          </a:stretch>
        </p:blipFill>
        <p:spPr>
          <a:xfrm>
            <a:off x="3962400" y="1473974"/>
            <a:ext cx="4419600" cy="5102499"/>
          </a:xfrm>
          <a:prstGeom prst="rect">
            <a:avLst/>
          </a:prstGeom>
        </p:spPr>
      </p:pic>
      <p:sp>
        <p:nvSpPr>
          <p:cNvPr id="7" name="Rounded Rectangle 6"/>
          <p:cNvSpPr/>
          <p:nvPr/>
        </p:nvSpPr>
        <p:spPr>
          <a:xfrm>
            <a:off x="491837" y="2562092"/>
            <a:ext cx="3470564" cy="2987131"/>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How can a producer earn profit in a relatively large setup cost?</a:t>
            </a:r>
          </a:p>
          <a:p>
            <a:pPr marL="342900" indent="-342900">
              <a:buFont typeface="Arial" panose="020B0604020202020204" pitchFamily="34" charset="0"/>
              <a:buChar char="•"/>
            </a:pPr>
            <a:r>
              <a:rPr lang="en-US" sz="2400" i="1" dirty="0">
                <a:solidFill>
                  <a:schemeClr val="tx1"/>
                </a:solidFill>
              </a:rPr>
              <a:t>How is the citywide demand for a product calculated? </a:t>
            </a:r>
          </a:p>
        </p:txBody>
      </p:sp>
    </p:spTree>
    <p:extLst>
      <p:ext uri="{BB962C8B-B14F-4D97-AF65-F5344CB8AC3E}">
        <p14:creationId xmlns:p14="http://schemas.microsoft.com/office/powerpoint/2010/main" val="32290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6128</TotalTime>
  <Words>3807</Words>
  <Application>Microsoft Office PowerPoint</Application>
  <PresentationFormat>On-screen Show (4:3)</PresentationFormat>
  <Paragraphs>178</Paragraphs>
  <Slides>19</Slides>
  <Notes>19</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6</vt:lpstr>
      <vt:lpstr>Introduction</vt:lpstr>
      <vt:lpstr>Monopolistic Competition: In Location</vt:lpstr>
      <vt:lpstr>Monopolistic Competition: Structure</vt:lpstr>
      <vt:lpstr>Monopoly Outcome</vt:lpstr>
      <vt:lpstr>Effects of Market Entry:  Entry and Monopolistic Competition </vt:lpstr>
      <vt:lpstr>Entry and Monopolistic Competition (cont.)</vt:lpstr>
      <vt:lpstr>Cities as Entertainment Machines</vt:lpstr>
      <vt:lpstr>Economies of Scale and  Minimum Market Size </vt:lpstr>
      <vt:lpstr>A Product Sold in a Large City,  But Not in a Small City </vt:lpstr>
      <vt:lpstr>Cities as Entertainment Machines</vt:lpstr>
      <vt:lpstr>Central Place Theory</vt:lpstr>
      <vt:lpstr>Central Place Theory: Assumptions</vt:lpstr>
      <vt:lpstr>Central Place Hierarchy: Example (1 of 3)</vt:lpstr>
      <vt:lpstr>Central Place Hierarchy: Example (2 of 3)</vt:lpstr>
      <vt:lpstr>Central Place Hierarchy: Example (3 of 3)</vt:lpstr>
      <vt:lpstr>Insights from Central Place Theory </vt:lpstr>
      <vt:lpstr>Central Places in Indiana, 2014</vt:lpstr>
      <vt:lpstr>Relaxing the Assumptions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dc:title>
  <dc:subject>Economics</dc:subject>
  <dc:creator>Arthur O'Sullivan</dc:creator>
  <cp:keywords>Economic, Urban Economics</cp:keywords>
  <cp:lastModifiedBy>Connaughton, John</cp:lastModifiedBy>
  <cp:revision>846</cp:revision>
  <dcterms:created xsi:type="dcterms:W3CDTF">2017-12-22T08:31:54Z</dcterms:created>
  <dcterms:modified xsi:type="dcterms:W3CDTF">2018-03-26T17:34:08Z</dcterms:modified>
  <cp:category>Economics</cp:category>
</cp:coreProperties>
</file>