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27"/>
  </p:notesMasterIdLst>
  <p:handoutMasterIdLst>
    <p:handoutMasterId r:id="rId28"/>
  </p:handoutMasterIdLst>
  <p:sldIdLst>
    <p:sldId id="256" r:id="rId10"/>
    <p:sldId id="323" r:id="rId11"/>
    <p:sldId id="318" r:id="rId12"/>
    <p:sldId id="337" r:id="rId13"/>
    <p:sldId id="319" r:id="rId14"/>
    <p:sldId id="320" r:id="rId15"/>
    <p:sldId id="321" r:id="rId16"/>
    <p:sldId id="322" r:id="rId17"/>
    <p:sldId id="324" r:id="rId18"/>
    <p:sldId id="326" r:id="rId19"/>
    <p:sldId id="338" r:id="rId20"/>
    <p:sldId id="327" r:id="rId21"/>
    <p:sldId id="328" r:id="rId22"/>
    <p:sldId id="329" r:id="rId23"/>
    <p:sldId id="330" r:id="rId24"/>
    <p:sldId id="331" r:id="rId25"/>
    <p:sldId id="335"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orient="horz" pos="3792" userDrawn="1">
          <p15:clr>
            <a:srgbClr val="A4A3A4"/>
          </p15:clr>
        </p15:guide>
        <p15:guide id="3" orient="horz" pos="1104" userDrawn="1">
          <p15:clr>
            <a:srgbClr val="A4A3A4"/>
          </p15:clr>
        </p15:guide>
        <p15:guide id="5" pos="5568" userDrawn="1">
          <p15:clr>
            <a:srgbClr val="A4A3A4"/>
          </p15:clr>
        </p15:guide>
        <p15:guide id="7" pos="144" userDrawn="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White, Kevin" initials="WK [3]" lastIdx="1" clrIdx="6">
    <p:extLst/>
  </p:cmAuthor>
  <p:cmAuthor id="1" name="Chawla, Sujata" initials="CS" lastIdx="10" clrIdx="0">
    <p:extLst/>
  </p:cmAuthor>
  <p:cmAuthor id="8" name="White, Kevin" initials="WK [4]" lastIdx="1" clrIdx="7">
    <p:extLst/>
  </p:cmAuthor>
  <p:cmAuthor id="2" name="Vaingankar, Prajakta" initials="VP" lastIdx="24" clrIdx="1">
    <p:extLst/>
  </p:cmAuthor>
  <p:cmAuthor id="3" name="Cenveo Editor" initials="CE" lastIdx="118" clrIdx="2">
    <p:extLst/>
  </p:cmAuthor>
  <p:cmAuthor id="4" name="Rohini Gupta" initials="RG" lastIdx="19" clrIdx="3">
    <p:extLst/>
  </p:cmAuthor>
  <p:cmAuthor id="5" name="White, Kevin" initials="WK" lastIdx="1" clrIdx="4">
    <p:extLst/>
  </p:cmAuthor>
  <p:cmAuthor id="6" name="White, Kevin" initials="WK [2]"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85BAE6"/>
    <a:srgbClr val="159FAD"/>
    <a:srgbClr val="6A6A6A"/>
    <a:srgbClr val="E66618"/>
    <a:srgbClr val="3070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24" autoAdjust="0"/>
    <p:restoredTop sz="87062" autoAdjust="0"/>
  </p:normalViewPr>
  <p:slideViewPr>
    <p:cSldViewPr>
      <p:cViewPr>
        <p:scale>
          <a:sx n="83" d="100"/>
          <a:sy n="83" d="100"/>
        </p:scale>
        <p:origin x="-1646" y="-48"/>
      </p:cViewPr>
      <p:guideLst>
        <p:guide orient="horz" pos="3792"/>
        <p:guide orient="horz" pos="1104"/>
        <p:guide pos="5568"/>
        <p:guide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3/26/2018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dirty="0"/>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3/26/2018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dirty="0"/>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dirty="0"/>
          </a:p>
        </p:txBody>
      </p:sp>
    </p:spTree>
    <p:extLst>
      <p:ext uri="{BB962C8B-B14F-4D97-AF65-F5344CB8AC3E}">
        <p14:creationId xmlns:p14="http://schemas.microsoft.com/office/powerpoint/2010/main" val="7856762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11</a:t>
            </a:fld>
            <a:endParaRPr lang="en-US" dirty="0"/>
          </a:p>
        </p:txBody>
      </p:sp>
    </p:spTree>
    <p:extLst>
      <p:ext uri="{BB962C8B-B14F-4D97-AF65-F5344CB8AC3E}">
        <p14:creationId xmlns:p14="http://schemas.microsoft.com/office/powerpoint/2010/main" val="1486294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the horizontal axis shows the number of workers in millions, listing 4, 6, and 12. The vertical axis shows utility, listing </a:t>
            </a:r>
            <a:r>
              <a:rPr lang="en-US" b="0" i="1" dirty="0" smtClean="0"/>
              <a:t>u</a:t>
            </a:r>
            <a:r>
              <a:rPr lang="en-US" b="0" dirty="0" smtClean="0"/>
              <a:t> asterisk. All data are approximate. The first curve rises from zero workers and moderately low utility level, reaches a peak at 2 million workers and moderate utility level above </a:t>
            </a:r>
            <a:r>
              <a:rPr lang="en-US" b="0" i="1" dirty="0" smtClean="0"/>
              <a:t>u</a:t>
            </a:r>
            <a:r>
              <a:rPr lang="en-US" b="0" dirty="0" smtClean="0"/>
              <a:t> asterisk, and then falls through point </a:t>
            </a:r>
            <a:r>
              <a:rPr lang="en-US" b="0" i="1" dirty="0" smtClean="0"/>
              <a:t>s</a:t>
            </a:r>
            <a:r>
              <a:rPr lang="en-US" b="0" dirty="0" smtClean="0"/>
              <a:t> (4, </a:t>
            </a:r>
            <a:r>
              <a:rPr lang="en-US" b="0" i="1" dirty="0" smtClean="0"/>
              <a:t>u</a:t>
            </a:r>
            <a:r>
              <a:rPr lang="en-US" b="0" dirty="0" smtClean="0"/>
              <a:t> asterisk). The second curve rises from zero workers and moderately low utility level, reaches a peak at 3 million workers and moderately high utility level above </a:t>
            </a:r>
            <a:r>
              <a:rPr lang="en-US" b="0" i="1" dirty="0" smtClean="0"/>
              <a:t>u</a:t>
            </a:r>
            <a:r>
              <a:rPr lang="en-US" b="0" dirty="0" smtClean="0"/>
              <a:t> asterisk, and then falls through point </a:t>
            </a:r>
            <a:r>
              <a:rPr lang="en-US" b="0" i="1" dirty="0" smtClean="0"/>
              <a:t>m</a:t>
            </a:r>
            <a:r>
              <a:rPr lang="en-US" b="0" dirty="0" smtClean="0"/>
              <a:t> (6, </a:t>
            </a:r>
            <a:r>
              <a:rPr lang="en-US" b="0" i="1" dirty="0" smtClean="0"/>
              <a:t>u</a:t>
            </a:r>
            <a:r>
              <a:rPr lang="en-US" b="0" dirty="0" smtClean="0"/>
              <a:t> asterisk). The third curve rises from zero workers and moderate utility level, reaches a peak at 5 million workers and high utility level above </a:t>
            </a:r>
            <a:r>
              <a:rPr lang="en-US" b="0" i="1" dirty="0" smtClean="0"/>
              <a:t>u</a:t>
            </a:r>
            <a:r>
              <a:rPr lang="en-US" b="0" dirty="0" smtClean="0"/>
              <a:t> asterisk, and then falls through point </a:t>
            </a:r>
            <a:r>
              <a:rPr lang="en-US" b="0" i="1" dirty="0" smtClean="0"/>
              <a:t>b </a:t>
            </a:r>
            <a:r>
              <a:rPr lang="en-US" b="0" dirty="0" smtClean="0"/>
              <a:t>(12, </a:t>
            </a:r>
            <a:r>
              <a:rPr lang="en-US" b="0" i="1" dirty="0" smtClean="0"/>
              <a:t>u</a:t>
            </a:r>
            <a:r>
              <a:rPr lang="en-US" b="0" dirty="0" smtClean="0"/>
              <a:t> asterisk).</a:t>
            </a:r>
          </a:p>
          <a:p>
            <a:endParaRPr lang="en-US" dirty="0" smtClean="0"/>
          </a:p>
          <a:p>
            <a:r>
              <a:rPr lang="en-US" b="1" dirty="0" smtClean="0"/>
              <a:t>Presenter Note: </a:t>
            </a:r>
            <a:r>
              <a:rPr lang="en-US" dirty="0" smtClean="0"/>
              <a:t>We can use utility curves to explain the development of cities of different sizes.</a:t>
            </a:r>
            <a:r>
              <a:rPr lang="en-US" baseline="0" dirty="0" smtClean="0"/>
              <a:t> </a:t>
            </a:r>
            <a:r>
              <a:rPr lang="en-US" dirty="0" smtClean="0"/>
              <a:t>In this</a:t>
            </a:r>
            <a:r>
              <a:rPr lang="en-US" baseline="0" dirty="0" smtClean="0"/>
              <a:t> figure</a:t>
            </a:r>
            <a:r>
              <a:rPr lang="en-US" dirty="0" smtClean="0"/>
              <a:t>, the utility curve that includes point </a:t>
            </a:r>
            <a:r>
              <a:rPr lang="en-US" i="1" dirty="0" smtClean="0"/>
              <a:t>s</a:t>
            </a:r>
            <a:r>
              <a:rPr lang="en-US" dirty="0" smtClean="0"/>
              <a:t> is for a city that experiences</a:t>
            </a:r>
            <a:r>
              <a:rPr lang="en-US" baseline="0" dirty="0" smtClean="0"/>
              <a:t> </a:t>
            </a:r>
            <a:r>
              <a:rPr lang="en-US" dirty="0" smtClean="0"/>
              <a:t>relatively small agglomeration economies in production and consumption. As</a:t>
            </a:r>
            <a:r>
              <a:rPr lang="en-US" baseline="0" dirty="0" smtClean="0"/>
              <a:t> </a:t>
            </a:r>
            <a:r>
              <a:rPr lang="en-US" dirty="0" smtClean="0"/>
              <a:t>the workforce increases, agglomeration diseconomies quickly overwhelm agglomeration</a:t>
            </a:r>
            <a:r>
              <a:rPr lang="en-US" baseline="0" dirty="0" smtClean="0"/>
              <a:t> </a:t>
            </a:r>
            <a:r>
              <a:rPr lang="en-US" dirty="0" smtClean="0"/>
              <a:t>economies, so the peak of the utility curve occurs with a relatively small</a:t>
            </a:r>
            <a:r>
              <a:rPr lang="en-US" baseline="0" dirty="0" smtClean="0"/>
              <a:t> </a:t>
            </a:r>
            <a:r>
              <a:rPr lang="en-US" dirty="0" smtClean="0"/>
              <a:t>workforce. For the city represented by the utility curve that includes point </a:t>
            </a:r>
            <a:r>
              <a:rPr lang="en-US" i="1" dirty="0" smtClean="0"/>
              <a:t>m</a:t>
            </a:r>
            <a:r>
              <a:rPr lang="en-US" dirty="0" smtClean="0"/>
              <a:t>, agglomeration</a:t>
            </a:r>
            <a:r>
              <a:rPr lang="en-US" baseline="0" dirty="0" smtClean="0"/>
              <a:t> </a:t>
            </a:r>
            <a:r>
              <a:rPr lang="en-US" dirty="0" smtClean="0"/>
              <a:t>economies are moderate, and the peak utility occurs with a medium</a:t>
            </a:r>
            <a:r>
              <a:rPr lang="en-US" baseline="0" dirty="0" smtClean="0"/>
              <a:t> </a:t>
            </a:r>
            <a:r>
              <a:rPr lang="en-US" dirty="0" smtClean="0"/>
              <a:t>workforce. For the city represented by the utility curve that includes point </a:t>
            </a:r>
            <a:r>
              <a:rPr lang="en-US" i="1" dirty="0" smtClean="0"/>
              <a:t>b</a:t>
            </a:r>
            <a:r>
              <a:rPr lang="en-US" dirty="0" smtClean="0"/>
              <a:t>, agglomeration</a:t>
            </a:r>
            <a:r>
              <a:rPr lang="en-US" baseline="0" dirty="0" smtClean="0"/>
              <a:t> </a:t>
            </a:r>
            <a:r>
              <a:rPr lang="en-US" dirty="0" smtClean="0"/>
              <a:t>economies are relatively large, and the peak utility occurs with a large</a:t>
            </a:r>
            <a:r>
              <a:rPr lang="en-US" baseline="0" dirty="0" smtClean="0"/>
              <a:t> </a:t>
            </a:r>
            <a:r>
              <a:rPr lang="en-US" dirty="0" smtClean="0"/>
              <a:t>workforce.</a:t>
            </a:r>
          </a:p>
          <a:p>
            <a:endParaRPr lang="en-US" dirty="0" smtClean="0"/>
          </a:p>
          <a:p>
            <a:r>
              <a:rPr lang="en-US" dirty="0" smtClean="0"/>
              <a:t>In the equilibrium allocation of workers across cities in the regional economy,</a:t>
            </a:r>
            <a:r>
              <a:rPr lang="en-US" baseline="0" dirty="0" smtClean="0"/>
              <a:t> </a:t>
            </a:r>
            <a:r>
              <a:rPr lang="en-US" dirty="0" smtClean="0"/>
              <a:t>workers are indifferent between the three cities and every worker has a workplace.</a:t>
            </a:r>
          </a:p>
          <a:p>
            <a:r>
              <a:rPr lang="en-US" dirty="0" smtClean="0"/>
              <a:t>There are two conditions for locational equilibrium.</a:t>
            </a:r>
          </a:p>
          <a:p>
            <a:r>
              <a:rPr lang="en-US" dirty="0" smtClean="0"/>
              <a:t>1. Nash equilibrium: Equal utility across cities. Workers in the three cities achieve</a:t>
            </a:r>
            <a:r>
              <a:rPr lang="en-US" baseline="0" dirty="0" smtClean="0"/>
              <a:t> </a:t>
            </a:r>
            <a:r>
              <a:rPr lang="en-US" dirty="0" smtClean="0"/>
              <a:t>the same utility level, so there is no incentive for unilateral deviation.</a:t>
            </a:r>
          </a:p>
          <a:p>
            <a:r>
              <a:rPr lang="en-US" dirty="0" smtClean="0"/>
              <a:t>2. Adding up. The sum of the workers in the three cities adds up to the fixed regional</a:t>
            </a:r>
            <a:r>
              <a:rPr lang="en-US" baseline="0" dirty="0" smtClean="0"/>
              <a:t> </a:t>
            </a:r>
            <a:r>
              <a:rPr lang="en-US" dirty="0" smtClean="0"/>
              <a:t>workforce.</a:t>
            </a:r>
          </a:p>
          <a:p>
            <a:r>
              <a:rPr lang="en-US" dirty="0" smtClean="0"/>
              <a:t>Suppose the region has a total of 22 million workers. In the</a:t>
            </a:r>
            <a:r>
              <a:rPr lang="en-US" baseline="0" dirty="0" smtClean="0"/>
              <a:t> figure</a:t>
            </a:r>
            <a:r>
              <a:rPr lang="en-US" dirty="0" smtClean="0"/>
              <a:t>, points </a:t>
            </a:r>
            <a:r>
              <a:rPr lang="en-US" i="1" dirty="0" smtClean="0"/>
              <a:t>s, m</a:t>
            </a:r>
            <a:r>
              <a:rPr lang="en-US" dirty="0" smtClean="0"/>
              <a:t>, and </a:t>
            </a:r>
            <a:r>
              <a:rPr lang="en-US" i="1" dirty="0" smtClean="0"/>
              <a:t>b</a:t>
            </a:r>
            <a:r>
              <a:rPr lang="en-US" baseline="0" dirty="0" smtClean="0"/>
              <a:t> </a:t>
            </a:r>
            <a:r>
              <a:rPr lang="en-US" dirty="0" smtClean="0"/>
              <a:t>show an equilibrium. The utility level </a:t>
            </a:r>
            <a:r>
              <a:rPr lang="en-US" i="1" dirty="0" smtClean="0"/>
              <a:t>u*</a:t>
            </a:r>
            <a:r>
              <a:rPr lang="en-US" dirty="0" smtClean="0"/>
              <a:t> is the same in all three cities, and the city workforces</a:t>
            </a:r>
            <a:r>
              <a:rPr lang="en-US" baseline="0" dirty="0" smtClean="0"/>
              <a:t> </a:t>
            </a:r>
            <a:r>
              <a:rPr lang="en-US" dirty="0" smtClean="0"/>
              <a:t>(4 million in the small city, 6 million in the medium-sized city, and 12 million in</a:t>
            </a:r>
            <a:r>
              <a:rPr lang="en-US" baseline="0" dirty="0" smtClean="0"/>
              <a:t> </a:t>
            </a:r>
            <a:r>
              <a:rPr lang="en-US" dirty="0" smtClean="0"/>
              <a:t>the big city) add up to the regional workforce (22 million). This equilibrium is a stable</a:t>
            </a:r>
            <a:r>
              <a:rPr lang="en-US" baseline="0" dirty="0" smtClean="0"/>
              <a:t> </a:t>
            </a:r>
            <a:r>
              <a:rPr lang="en-US" dirty="0" smtClean="0"/>
              <a:t>equilibrium because each city is on the negatively sloped portion of its utility curve.</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12</a:t>
            </a:fld>
            <a:endParaRPr lang="en-US" dirty="0"/>
          </a:p>
        </p:txBody>
      </p:sp>
    </p:spTree>
    <p:extLst>
      <p:ext uri="{BB962C8B-B14F-4D97-AF65-F5344CB8AC3E}">
        <p14:creationId xmlns:p14="http://schemas.microsoft.com/office/powerpoint/2010/main" val="20033705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dirty="0" smtClean="0"/>
              <a:t>R equals c divided by N to the power of b</a:t>
            </a:r>
          </a:p>
        </p:txBody>
      </p:sp>
      <p:sp>
        <p:nvSpPr>
          <p:cNvPr id="4" name="Slide Number Placeholder 3"/>
          <p:cNvSpPr>
            <a:spLocks noGrp="1"/>
          </p:cNvSpPr>
          <p:nvPr>
            <p:ph type="sldNum" sz="quarter" idx="10"/>
          </p:nvPr>
        </p:nvSpPr>
        <p:spPr/>
        <p:txBody>
          <a:bodyPr/>
          <a:lstStyle/>
          <a:p>
            <a:fld id="{5D003D02-7E89-4EBF-B123-9C334E1BFEF7}" type="slidenum">
              <a:rPr lang="en-US" smtClean="0"/>
              <a:t>14</a:t>
            </a:fld>
            <a:endParaRPr lang="en-US" dirty="0"/>
          </a:p>
        </p:txBody>
      </p:sp>
    </p:spTree>
    <p:extLst>
      <p:ext uri="{BB962C8B-B14F-4D97-AF65-F5344CB8AC3E}">
        <p14:creationId xmlns:p14="http://schemas.microsoft.com/office/powerpoint/2010/main" val="2941379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p>
          <a:p>
            <a:pPr marL="171450" indent="-171450">
              <a:buFont typeface="Arial" panose="020B0604020202020204" pitchFamily="34" charset="0"/>
              <a:buChar char="•"/>
            </a:pPr>
            <a:r>
              <a:rPr lang="en-US" b="0" dirty="0" smtClean="0"/>
              <a:t>Capital deepening. Physical capital includes the objects made by humans to</a:t>
            </a:r>
            <a:r>
              <a:rPr lang="en-US" b="0" baseline="0" dirty="0" smtClean="0"/>
              <a:t> </a:t>
            </a:r>
            <a:r>
              <a:rPr lang="en-US" b="0" dirty="0" smtClean="0"/>
              <a:t>produce goods and services, such as machines, equipment, and buildings. Capital</a:t>
            </a:r>
            <a:r>
              <a:rPr lang="en-US" b="0" baseline="0" dirty="0" smtClean="0"/>
              <a:t> </a:t>
            </a:r>
            <a:r>
              <a:rPr lang="en-US" b="0" dirty="0" smtClean="0"/>
              <a:t>deepening is defined as an increase in the amount of capital per worker.</a:t>
            </a:r>
            <a:r>
              <a:rPr lang="en-US" b="0" baseline="0" dirty="0" smtClean="0"/>
              <a:t> </a:t>
            </a:r>
            <a:r>
              <a:rPr lang="en-US" b="0" dirty="0" smtClean="0"/>
              <a:t>Capital deepening provides workers with more capital, so it increases productivity</a:t>
            </a:r>
            <a:r>
              <a:rPr lang="en-US" b="0" baseline="0" dirty="0" smtClean="0"/>
              <a:t> </a:t>
            </a:r>
            <a:r>
              <a:rPr lang="en-US" b="0" dirty="0" smtClean="0"/>
              <a:t>and income.</a:t>
            </a:r>
          </a:p>
          <a:p>
            <a:pPr marL="171450" indent="-171450">
              <a:buFont typeface="Arial" panose="020B0604020202020204" pitchFamily="34" charset="0"/>
              <a:buChar char="•"/>
            </a:pPr>
            <a:r>
              <a:rPr lang="en-US" b="0" dirty="0" smtClean="0"/>
              <a:t>Increases in human capital. A person’s human capital includes the knowledge</a:t>
            </a:r>
            <a:r>
              <a:rPr lang="en-US" b="0" baseline="0" dirty="0" smtClean="0"/>
              <a:t> </a:t>
            </a:r>
            <a:r>
              <a:rPr lang="en-US" b="0" dirty="0" smtClean="0"/>
              <a:t>and skills acquired through education and experience. An increase in human</a:t>
            </a:r>
            <a:r>
              <a:rPr lang="en-US" b="0" baseline="0" dirty="0" smtClean="0"/>
              <a:t> </a:t>
            </a:r>
            <a:r>
              <a:rPr lang="en-US" b="0" dirty="0" smtClean="0"/>
              <a:t>capital increases productivity and income.</a:t>
            </a:r>
          </a:p>
          <a:p>
            <a:pPr marL="171450" indent="-171450">
              <a:buFont typeface="Arial" panose="020B0604020202020204" pitchFamily="34" charset="0"/>
              <a:buChar char="•"/>
            </a:pPr>
            <a:r>
              <a:rPr lang="en-US" b="0" dirty="0" smtClean="0"/>
              <a:t>Technological progress. Any idea that increases productivity—from a worker’s</a:t>
            </a:r>
            <a:r>
              <a:rPr lang="en-US" b="0" baseline="0" dirty="0" smtClean="0"/>
              <a:t> </a:t>
            </a:r>
            <a:r>
              <a:rPr lang="en-US" b="0" dirty="0" smtClean="0"/>
              <a:t>commonsense idea about how to better organize production, to a scientist’s invention</a:t>
            </a:r>
            <a:r>
              <a:rPr lang="en-US" b="0" baseline="0" dirty="0" smtClean="0"/>
              <a:t> </a:t>
            </a:r>
            <a:r>
              <a:rPr lang="en-US" b="0" dirty="0" smtClean="0"/>
              <a:t>of a faster microprocessor—is a form of technological progress. The resulting</a:t>
            </a:r>
            <a:r>
              <a:rPr lang="en-US" b="0" baseline="0" dirty="0" smtClean="0"/>
              <a:t> </a:t>
            </a:r>
            <a:r>
              <a:rPr lang="en-US" b="0" dirty="0" smtClean="0"/>
              <a:t>increase in productivity increases income per worker.</a:t>
            </a:r>
          </a:p>
          <a:p>
            <a:pPr marL="171450" indent="-171450">
              <a:buFont typeface="Arial" panose="020B0604020202020204" pitchFamily="34" charset="0"/>
              <a:buChar char="•"/>
            </a:pPr>
            <a:r>
              <a:rPr lang="en-US" b="0" dirty="0" smtClean="0"/>
              <a:t>Agglomeration economies. Physical proximity increases productivity as firms</a:t>
            </a:r>
            <a:r>
              <a:rPr lang="en-US" b="0" baseline="0" dirty="0" smtClean="0"/>
              <a:t> </a:t>
            </a:r>
            <a:r>
              <a:rPr lang="en-US" b="0" dirty="0" smtClean="0"/>
              <a:t>share suppliers of intermediate inputs, tap common labor pools, improve skills</a:t>
            </a:r>
            <a:r>
              <a:rPr lang="en-US" b="0" baseline="0" dirty="0" smtClean="0"/>
              <a:t> </a:t>
            </a:r>
            <a:r>
              <a:rPr lang="en-US" b="0" dirty="0" smtClean="0"/>
              <a:t>matching, and benefit from knowledge spillovers. Cities increase productivity</a:t>
            </a:r>
            <a:r>
              <a:rPr lang="en-US" b="0" baseline="0" dirty="0" smtClean="0"/>
              <a:t> </a:t>
            </a:r>
            <a:r>
              <a:rPr lang="en-US" b="0" dirty="0" smtClean="0"/>
              <a:t>and income because they bring together the inputs to the production process</a:t>
            </a:r>
            <a:r>
              <a:rPr lang="en-US" b="0" baseline="0" dirty="0" smtClean="0"/>
              <a:t> </a:t>
            </a:r>
            <a:r>
              <a:rPr lang="en-US" b="0" dirty="0" smtClean="0"/>
              <a:t>and facilitate face-to-face communication. In the words of Lucas (2001), cities</a:t>
            </a:r>
            <a:r>
              <a:rPr lang="en-US" b="0" baseline="0" dirty="0" smtClean="0"/>
              <a:t> </a:t>
            </a:r>
            <a:r>
              <a:rPr lang="en-US" b="0" dirty="0" smtClean="0"/>
              <a:t>are the “engines of economic</a:t>
            </a:r>
            <a:r>
              <a:rPr lang="en-US" b="0" baseline="0" dirty="0" smtClean="0"/>
              <a:t> </a:t>
            </a:r>
            <a:r>
              <a:rPr lang="en-US" b="0" dirty="0" smtClean="0"/>
              <a:t>growth.”</a:t>
            </a:r>
          </a:p>
        </p:txBody>
      </p:sp>
      <p:sp>
        <p:nvSpPr>
          <p:cNvPr id="4" name="Slide Number Placeholder 3"/>
          <p:cNvSpPr>
            <a:spLocks noGrp="1"/>
          </p:cNvSpPr>
          <p:nvPr>
            <p:ph type="sldNum" sz="quarter" idx="10"/>
          </p:nvPr>
        </p:nvSpPr>
        <p:spPr/>
        <p:txBody>
          <a:bodyPr/>
          <a:lstStyle/>
          <a:p>
            <a:fld id="{5D003D02-7E89-4EBF-B123-9C334E1BFEF7}" type="slidenum">
              <a:rPr lang="en-US" smtClean="0"/>
              <a:t>15</a:t>
            </a:fld>
            <a:endParaRPr lang="en-US" dirty="0"/>
          </a:p>
        </p:txBody>
      </p:sp>
    </p:spTree>
    <p:extLst>
      <p:ext uri="{BB962C8B-B14F-4D97-AF65-F5344CB8AC3E}">
        <p14:creationId xmlns:p14="http://schemas.microsoft.com/office/powerpoint/2010/main" val="424751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b="0" baseline="0" dirty="0" smtClean="0"/>
              <a:t>On a line graph, the horizontal axis shows the number of workers in millions, listing 5, 6, and 7. The vertical axis shows utility, listing </a:t>
            </a:r>
            <a:r>
              <a:rPr lang="en-US" b="0" i="1" baseline="0" dirty="0" smtClean="0"/>
              <a:t>u</a:t>
            </a:r>
            <a:r>
              <a:rPr lang="en-US" b="0" baseline="0" dirty="0" smtClean="0"/>
              <a:t> asterisk, </a:t>
            </a:r>
            <a:r>
              <a:rPr lang="en-US" b="0" i="1" baseline="0" dirty="0" smtClean="0"/>
              <a:t>u </a:t>
            </a:r>
            <a:r>
              <a:rPr lang="en-US" b="0" baseline="0" dirty="0" smtClean="0"/>
              <a:t>double asterisk, and </a:t>
            </a:r>
            <a:r>
              <a:rPr lang="en-US" b="0" i="1" baseline="0" dirty="0" smtClean="0"/>
              <a:t>u</a:t>
            </a:r>
            <a:r>
              <a:rPr lang="en-US" b="0" baseline="0" dirty="0" smtClean="0"/>
              <a:t> double prime. All data are approximate. The first curve rises from 0.5 million workers and moderately low utility level, reaches a peak above </a:t>
            </a:r>
            <a:r>
              <a:rPr lang="en-US" b="0" i="1" baseline="0" dirty="0" smtClean="0"/>
              <a:t>u</a:t>
            </a:r>
            <a:r>
              <a:rPr lang="en-US" b="0" baseline="0" dirty="0" smtClean="0"/>
              <a:t> double asterisk, and falls through point </a:t>
            </a:r>
            <a:r>
              <a:rPr lang="en-US" b="0" i="1" baseline="0" dirty="0" smtClean="0"/>
              <a:t>c</a:t>
            </a:r>
            <a:r>
              <a:rPr lang="en-US" b="0" baseline="0" dirty="0" smtClean="0"/>
              <a:t> (5, </a:t>
            </a:r>
            <a:r>
              <a:rPr lang="en-US" b="0" i="1" baseline="0" dirty="0" smtClean="0"/>
              <a:t>u</a:t>
            </a:r>
            <a:r>
              <a:rPr lang="en-US" b="0" baseline="0" dirty="0" smtClean="0"/>
              <a:t> double asterisk) and point </a:t>
            </a:r>
            <a:r>
              <a:rPr lang="en-US" b="0" i="1" baseline="0" dirty="0" smtClean="0"/>
              <a:t>a </a:t>
            </a:r>
            <a:r>
              <a:rPr lang="en-US" b="0" baseline="0" dirty="0" smtClean="0"/>
              <a:t>(6, </a:t>
            </a:r>
            <a:r>
              <a:rPr lang="en-US" b="0" i="1" baseline="0" dirty="0" smtClean="0"/>
              <a:t>u</a:t>
            </a:r>
            <a:r>
              <a:rPr lang="en-US" b="0" baseline="0" dirty="0" smtClean="0"/>
              <a:t> asterisk). The second curve rises from 1.5 million workers and moderate utility level, reaches a peak above </a:t>
            </a:r>
            <a:r>
              <a:rPr lang="en-US" b="0" i="1" baseline="0" dirty="0" smtClean="0"/>
              <a:t>u</a:t>
            </a:r>
            <a:r>
              <a:rPr lang="en-US" b="0" baseline="0" dirty="0" smtClean="0"/>
              <a:t> double prime, and falls through point </a:t>
            </a:r>
            <a:r>
              <a:rPr lang="en-US" b="0" i="1" baseline="0" dirty="0" smtClean="0"/>
              <a:t>b</a:t>
            </a:r>
            <a:r>
              <a:rPr lang="en-US" b="0" baseline="0" dirty="0" smtClean="0"/>
              <a:t> (6, </a:t>
            </a:r>
            <a:r>
              <a:rPr lang="en-US" b="0" i="1" baseline="0" dirty="0" smtClean="0"/>
              <a:t>u</a:t>
            </a:r>
            <a:r>
              <a:rPr lang="en-US" b="0" baseline="0" dirty="0" smtClean="0"/>
              <a:t> double prime) and point </a:t>
            </a:r>
            <a:r>
              <a:rPr lang="en-US" b="0" i="1" baseline="0" dirty="0" smtClean="0"/>
              <a:t>d</a:t>
            </a:r>
            <a:r>
              <a:rPr lang="en-US" b="0" baseline="0" dirty="0" smtClean="0"/>
              <a:t> (7, </a:t>
            </a:r>
            <a:r>
              <a:rPr lang="en-US" b="0" i="1" baseline="0" dirty="0" smtClean="0"/>
              <a:t>u</a:t>
            </a:r>
            <a:r>
              <a:rPr lang="en-US" b="0" baseline="0" dirty="0" smtClean="0"/>
              <a:t> double asterisk).</a:t>
            </a:r>
          </a:p>
          <a:p>
            <a:endParaRPr lang="en-US" dirty="0" smtClean="0"/>
          </a:p>
          <a:p>
            <a:r>
              <a:rPr lang="en-US" b="1" dirty="0" smtClean="0"/>
              <a:t>Presenter Note: </a:t>
            </a:r>
            <a:r>
              <a:rPr lang="en-US" dirty="0" smtClean="0"/>
              <a:t>Consider a region of 12 million workers and two identical cities,</a:t>
            </a:r>
            <a:r>
              <a:rPr lang="en-US" baseline="0" dirty="0" smtClean="0"/>
              <a:t> </a:t>
            </a:r>
            <a:r>
              <a:rPr lang="en-US" dirty="0" smtClean="0"/>
              <a:t>each with 6 million workers. In the</a:t>
            </a:r>
            <a:r>
              <a:rPr lang="en-US" baseline="0" dirty="0" smtClean="0"/>
              <a:t> figure</a:t>
            </a:r>
            <a:r>
              <a:rPr lang="en-US" dirty="0" smtClean="0"/>
              <a:t>, the initial utility curve has the familiar</a:t>
            </a:r>
            <a:r>
              <a:rPr lang="en-US" baseline="0" dirty="0" smtClean="0"/>
              <a:t> </a:t>
            </a:r>
            <a:r>
              <a:rPr lang="en-US" dirty="0" smtClean="0"/>
              <a:t>hill shape, reflecting the tension between agglomeration economies and diseconomies.</a:t>
            </a:r>
            <a:r>
              <a:rPr lang="en-US" baseline="0" dirty="0" smtClean="0"/>
              <a:t> </a:t>
            </a:r>
            <a:r>
              <a:rPr lang="en-US" dirty="0" smtClean="0"/>
              <a:t>The two cities have the same initial utility curve, and the initial equilibrium</a:t>
            </a:r>
            <a:r>
              <a:rPr lang="en-US" baseline="0" dirty="0" smtClean="0"/>
              <a:t> </a:t>
            </a:r>
            <a:r>
              <a:rPr lang="en-US" dirty="0" smtClean="0"/>
              <a:t>is shown by point </a:t>
            </a:r>
            <a:r>
              <a:rPr lang="en-US" i="1" dirty="0" smtClean="0"/>
              <a:t>a</a:t>
            </a:r>
            <a:r>
              <a:rPr lang="en-US" dirty="0" smtClean="0"/>
              <a:t>. The region’s workforce is split equally between two cities of 6 million</a:t>
            </a:r>
            <a:r>
              <a:rPr lang="en-US" baseline="0" dirty="0" smtClean="0"/>
              <a:t> </a:t>
            </a:r>
            <a:r>
              <a:rPr lang="en-US" dirty="0" smtClean="0"/>
              <a:t>workers, and the common utility level is </a:t>
            </a:r>
            <a:r>
              <a:rPr lang="en-US" i="1" dirty="0" smtClean="0"/>
              <a:t>u*</a:t>
            </a:r>
            <a:r>
              <a:rPr lang="en-US" dirty="0" smtClean="0"/>
              <a:t>. Suppose one of the two cities experiences technological progress that increases</a:t>
            </a:r>
            <a:r>
              <a:rPr lang="en-US" baseline="0" dirty="0" smtClean="0"/>
              <a:t> </a:t>
            </a:r>
            <a:r>
              <a:rPr lang="en-US" dirty="0" smtClean="0"/>
              <a:t>worker productivity. The city’s utility curve shifts upward, with a higher productivity</a:t>
            </a:r>
            <a:r>
              <a:rPr lang="en-US" baseline="0" dirty="0" smtClean="0"/>
              <a:t> </a:t>
            </a:r>
            <a:r>
              <a:rPr lang="en-US" dirty="0" smtClean="0"/>
              <a:t>(and utility) for each workforce. For example, for a workforce of 6 million in the</a:t>
            </a:r>
            <a:r>
              <a:rPr lang="en-US" baseline="0" dirty="0" smtClean="0"/>
              <a:t> </a:t>
            </a:r>
            <a:r>
              <a:rPr lang="en-US" dirty="0" smtClean="0"/>
              <a:t>innovative city, the utility level increases from </a:t>
            </a:r>
            <a:r>
              <a:rPr lang="en-US" i="1" dirty="0" smtClean="0"/>
              <a:t>u*</a:t>
            </a:r>
            <a:r>
              <a:rPr lang="en-US" dirty="0" smtClean="0"/>
              <a:t> (point </a:t>
            </a:r>
            <a:r>
              <a:rPr lang="en-US" i="1" dirty="0" smtClean="0"/>
              <a:t>a</a:t>
            </a:r>
            <a:r>
              <a:rPr lang="en-US" dirty="0" smtClean="0"/>
              <a:t>) to </a:t>
            </a:r>
            <a:r>
              <a:rPr lang="en-US" i="1" dirty="0" smtClean="0"/>
              <a:t>u″</a:t>
            </a:r>
            <a:r>
              <a:rPr lang="en-US" dirty="0" smtClean="0"/>
              <a:t> (point </a:t>
            </a:r>
            <a:r>
              <a:rPr lang="en-US" i="1" dirty="0" smtClean="0"/>
              <a:t>b</a:t>
            </a:r>
            <a:r>
              <a:rPr lang="en-US" dirty="0" smtClean="0"/>
              <a:t>). So in the</a:t>
            </a:r>
            <a:r>
              <a:rPr lang="en-US" baseline="0" dirty="0" smtClean="0"/>
              <a:t> </a:t>
            </a:r>
            <a:r>
              <a:rPr lang="en-US" dirty="0" smtClean="0"/>
              <a:t>absence of migration, utility in the innovative city would exceed utility in the other</a:t>
            </a:r>
            <a:r>
              <a:rPr lang="en-US" baseline="0" dirty="0" smtClean="0"/>
              <a:t> </a:t>
            </a:r>
            <a:r>
              <a:rPr lang="en-US" dirty="0" smtClean="0"/>
              <a:t>city by </a:t>
            </a:r>
            <a:r>
              <a:rPr lang="en-US" i="1" dirty="0" smtClean="0"/>
              <a:t>u″</a:t>
            </a:r>
            <a:r>
              <a:rPr lang="en-US" dirty="0" smtClean="0"/>
              <a:t> − </a:t>
            </a:r>
            <a:r>
              <a:rPr lang="en-US" i="1" dirty="0" smtClean="0"/>
              <a:t>u*</a:t>
            </a:r>
            <a:r>
              <a:rPr lang="en-US" dirty="0" smtClean="0"/>
              <a:t>. In response to the utility gap, workers will migrate to the innovative</a:t>
            </a:r>
            <a:r>
              <a:rPr lang="en-US" baseline="0" dirty="0" smtClean="0"/>
              <a:t> </a:t>
            </a:r>
            <a:r>
              <a:rPr lang="en-US" dirty="0" smtClean="0"/>
              <a:t>city, and migration will continue until utility is equalized across the two cities.</a:t>
            </a:r>
          </a:p>
          <a:p>
            <a:endParaRPr lang="en-US" dirty="0" smtClean="0"/>
          </a:p>
          <a:p>
            <a:r>
              <a:rPr lang="en-US" dirty="0" smtClean="0"/>
              <a:t>The new equilibrium is shown by points </a:t>
            </a:r>
            <a:r>
              <a:rPr lang="en-US" i="1" dirty="0" smtClean="0"/>
              <a:t>c</a:t>
            </a:r>
            <a:r>
              <a:rPr lang="en-US" dirty="0" smtClean="0"/>
              <a:t> and </a:t>
            </a:r>
            <a:r>
              <a:rPr lang="en-US" i="1" dirty="0" smtClean="0"/>
              <a:t>d</a:t>
            </a:r>
            <a:r>
              <a:rPr lang="en-US" dirty="0" smtClean="0"/>
              <a:t>. This is a locational equilibrium</a:t>
            </a:r>
            <a:r>
              <a:rPr lang="en-US" baseline="0" dirty="0" smtClean="0"/>
              <a:t> </a:t>
            </a:r>
            <a:r>
              <a:rPr lang="en-US" dirty="0" smtClean="0"/>
              <a:t>because both cities have the same utility level </a:t>
            </a:r>
            <a:r>
              <a:rPr lang="en-US" i="1" dirty="0" smtClean="0"/>
              <a:t>u**</a:t>
            </a:r>
            <a:r>
              <a:rPr lang="en-US" dirty="0" smtClean="0"/>
              <a:t>, and the workforces in the two</a:t>
            </a:r>
            <a:r>
              <a:rPr lang="en-US" baseline="0" dirty="0" smtClean="0"/>
              <a:t> </a:t>
            </a:r>
            <a:r>
              <a:rPr lang="en-US" dirty="0" smtClean="0"/>
              <a:t>cities add up to the fixed regional workforce. The innovative city (shown by point </a:t>
            </a:r>
            <a:r>
              <a:rPr lang="en-US" i="1" dirty="0" smtClean="0"/>
              <a:t>d</a:t>
            </a:r>
            <a:r>
              <a:rPr lang="en-US" dirty="0" smtClean="0"/>
              <a:t>)</a:t>
            </a:r>
            <a:r>
              <a:rPr lang="en-US" baseline="0" dirty="0" smtClean="0"/>
              <a:t> </a:t>
            </a:r>
            <a:r>
              <a:rPr lang="en-US" dirty="0" smtClean="0"/>
              <a:t>gains 1 million workers, while the other city (shown by point </a:t>
            </a:r>
            <a:r>
              <a:rPr lang="en-US" i="1" dirty="0" smtClean="0"/>
              <a:t>c</a:t>
            </a:r>
            <a:r>
              <a:rPr lang="en-US" dirty="0" smtClean="0"/>
              <a:t>) loses 1 million workers. Utility increases from </a:t>
            </a:r>
            <a:r>
              <a:rPr lang="en-US" i="1" dirty="0" smtClean="0"/>
              <a:t>u*</a:t>
            </a:r>
            <a:r>
              <a:rPr lang="en-US" dirty="0" smtClean="0"/>
              <a:t> to </a:t>
            </a:r>
            <a:r>
              <a:rPr lang="en-US" i="1" dirty="0" smtClean="0"/>
              <a:t>u**</a:t>
            </a:r>
            <a:r>
              <a:rPr lang="en-US" dirty="0" smtClean="0"/>
              <a:t> in both cities, meaning that workers in both</a:t>
            </a:r>
            <a:r>
              <a:rPr lang="en-US" baseline="0" dirty="0" smtClean="0"/>
              <a:t> </a:t>
            </a:r>
            <a:r>
              <a:rPr lang="en-US" dirty="0" smtClean="0"/>
              <a:t>cities benefit from innovation in one city. Workers in the other city benefit because</a:t>
            </a:r>
            <a:r>
              <a:rPr lang="en-US" baseline="0" dirty="0" smtClean="0"/>
              <a:t> </a:t>
            </a:r>
            <a:r>
              <a:rPr lang="en-US" dirty="0" smtClean="0"/>
              <a:t>the decrease in population causes the city to move upward along its negatively sloped</a:t>
            </a:r>
            <a:r>
              <a:rPr lang="en-US" baseline="0" dirty="0" smtClean="0"/>
              <a:t> </a:t>
            </a:r>
            <a:r>
              <a:rPr lang="en-US" dirty="0" smtClean="0"/>
              <a:t>utility curve, from point </a:t>
            </a:r>
            <a:r>
              <a:rPr lang="en-US" i="1" dirty="0" smtClean="0"/>
              <a:t>a</a:t>
            </a:r>
            <a:r>
              <a:rPr lang="en-US" dirty="0" smtClean="0"/>
              <a:t> to point </a:t>
            </a:r>
            <a:r>
              <a:rPr lang="en-US" i="1" dirty="0" smtClean="0"/>
              <a:t>c</a:t>
            </a:r>
            <a:r>
              <a:rPr lang="en-US" dirty="0" smtClean="0"/>
              <a:t>, where </a:t>
            </a:r>
            <a:r>
              <a:rPr lang="en-US" i="1" dirty="0" smtClean="0"/>
              <a:t>u**</a:t>
            </a:r>
            <a:r>
              <a:rPr lang="en-US" dirty="0" smtClean="0"/>
              <a:t> &gt; </a:t>
            </a:r>
            <a:r>
              <a:rPr lang="en-US" i="1" dirty="0" smtClean="0"/>
              <a:t>u*</a:t>
            </a:r>
            <a:r>
              <a:rPr lang="en-US" dirty="0" smtClean="0"/>
              <a:t>.</a:t>
            </a:r>
          </a:p>
          <a:p>
            <a:endParaRPr lang="en-US" dirty="0" smtClean="0"/>
          </a:p>
          <a:p>
            <a:r>
              <a:rPr lang="en-US" dirty="0" smtClean="0"/>
              <a:t>We’ve seen that the benefits of technological progress in a one city spread to</a:t>
            </a:r>
            <a:r>
              <a:rPr lang="en-US" baseline="0" dirty="0" smtClean="0"/>
              <a:t> </a:t>
            </a:r>
            <a:r>
              <a:rPr lang="en-US" dirty="0" smtClean="0"/>
              <a:t>other cities in the region. Any initial gap in utility will be eliminated by labor migration to the city with the higher utility level, and migration will continue until the utility</a:t>
            </a:r>
            <a:r>
              <a:rPr lang="en-US" baseline="0" dirty="0" smtClean="0"/>
              <a:t> </a:t>
            </a:r>
            <a:r>
              <a:rPr lang="en-US" dirty="0" smtClean="0"/>
              <a:t>gap is eliminated. In our two-city region, the initial utility gap (shown by points </a:t>
            </a:r>
            <a:r>
              <a:rPr lang="en-US" i="1" dirty="0" smtClean="0"/>
              <a:t>a</a:t>
            </a:r>
            <a:r>
              <a:rPr lang="en-US" baseline="0" dirty="0" smtClean="0"/>
              <a:t> </a:t>
            </a:r>
            <a:r>
              <a:rPr lang="en-US" dirty="0" smtClean="0"/>
              <a:t>and </a:t>
            </a:r>
            <a:r>
              <a:rPr lang="en-US" i="1" dirty="0" smtClean="0"/>
              <a:t>b</a:t>
            </a:r>
            <a:r>
              <a:rPr lang="en-US" dirty="0" smtClean="0"/>
              <a:t>) is (</a:t>
            </a:r>
            <a:r>
              <a:rPr lang="en-US" i="1" dirty="0" smtClean="0"/>
              <a:t>u″</a:t>
            </a:r>
            <a:r>
              <a:rPr lang="en-US" dirty="0" smtClean="0"/>
              <a:t> − </a:t>
            </a:r>
            <a:r>
              <a:rPr lang="en-US" i="1" dirty="0" smtClean="0"/>
              <a:t>u*</a:t>
            </a:r>
            <a:r>
              <a:rPr lang="en-US" dirty="0" smtClean="0"/>
              <a:t>) and in equilibrium, workers in each city experience an increase in</a:t>
            </a:r>
            <a:r>
              <a:rPr lang="en-US" baseline="0" dirty="0" smtClean="0"/>
              <a:t> </a:t>
            </a:r>
            <a:r>
              <a:rPr lang="en-US" dirty="0" smtClean="0"/>
              <a:t>utility equal to roughly half this initial gap: (</a:t>
            </a:r>
            <a:r>
              <a:rPr lang="en-US" i="1" dirty="0" smtClean="0"/>
              <a:t>u** </a:t>
            </a:r>
            <a:r>
              <a:rPr lang="en-US" dirty="0" smtClean="0"/>
              <a:t>− </a:t>
            </a:r>
            <a:r>
              <a:rPr lang="en-US" i="1" dirty="0" smtClean="0"/>
              <a:t>u*</a:t>
            </a:r>
            <a:r>
              <a:rPr lang="en-US" dirty="0" smtClean="0"/>
              <a:t>) is roughly half of (</a:t>
            </a:r>
            <a:r>
              <a:rPr lang="en-US" i="1" dirty="0" smtClean="0"/>
              <a:t>u″</a:t>
            </a:r>
            <a:r>
              <a:rPr lang="en-US" dirty="0" smtClean="0"/>
              <a:t> − </a:t>
            </a:r>
            <a:r>
              <a:rPr lang="en-US" i="1" dirty="0" smtClean="0"/>
              <a:t>u*</a:t>
            </a:r>
            <a:r>
              <a:rPr lang="en-US" dirty="0" smtClean="0"/>
              <a:t>).</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16</a:t>
            </a:fld>
            <a:endParaRPr lang="en-US" dirty="0"/>
          </a:p>
        </p:txBody>
      </p:sp>
    </p:spTree>
    <p:extLst>
      <p:ext uri="{BB962C8B-B14F-4D97-AF65-F5344CB8AC3E}">
        <p14:creationId xmlns:p14="http://schemas.microsoft.com/office/powerpoint/2010/main" val="240915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p>
          <a:p>
            <a:pPr marL="171450" indent="-171450">
              <a:buFont typeface="Arial" panose="020B0604020202020204" pitchFamily="34" charset="0"/>
              <a:buChar char="•"/>
            </a:pPr>
            <a:r>
              <a:rPr lang="en-US" dirty="0" smtClean="0"/>
              <a:t>Higher wage. The worker’s productivity increases, and competition among employers</a:t>
            </a:r>
            <a:r>
              <a:rPr lang="en-US" baseline="0" dirty="0" smtClean="0"/>
              <a:t> </a:t>
            </a:r>
            <a:r>
              <a:rPr lang="en-US" dirty="0" smtClean="0"/>
              <a:t>increases the wage to match the worker’s higher productivity.</a:t>
            </a:r>
          </a:p>
          <a:p>
            <a:pPr marL="171450" indent="-171450">
              <a:buFont typeface="Arial" panose="020B0604020202020204" pitchFamily="34" charset="0"/>
              <a:buChar char="•"/>
            </a:pPr>
            <a:r>
              <a:rPr lang="en-US" dirty="0" smtClean="0"/>
              <a:t>Spillover benefits. Workers learn from one another by sharing knowledge in</a:t>
            </a:r>
            <a:r>
              <a:rPr lang="en-US" baseline="0" dirty="0" smtClean="0"/>
              <a:t> </a:t>
            </a:r>
            <a:r>
              <a:rPr lang="en-US" dirty="0" smtClean="0"/>
              <a:t>both formal and informal settings. A worker with more human capital has</a:t>
            </a:r>
            <a:r>
              <a:rPr lang="en-US" baseline="0" dirty="0" smtClean="0"/>
              <a:t> </a:t>
            </a:r>
            <a:r>
              <a:rPr lang="en-US" dirty="0" smtClean="0"/>
              <a:t>more knowledge to share and is better equipped to share the skills.</a:t>
            </a:r>
          </a:p>
          <a:p>
            <a:pPr marL="171450" indent="-171450">
              <a:buFont typeface="Arial" panose="020B0604020202020204" pitchFamily="34" charset="0"/>
              <a:buChar char="•"/>
            </a:pPr>
            <a:r>
              <a:rPr lang="en-US" dirty="0" smtClean="0"/>
              <a:t>Technological progress. An increase in human capital increases the rate of technological</a:t>
            </a:r>
            <a:r>
              <a:rPr lang="en-US" baseline="0" dirty="0" smtClean="0"/>
              <a:t> </a:t>
            </a:r>
            <a:r>
              <a:rPr lang="en-US" dirty="0" smtClean="0"/>
              <a:t>innovation, which increases productivity and income.</a:t>
            </a:r>
          </a:p>
          <a:p>
            <a:endParaRPr lang="en-US" dirty="0" smtClean="0"/>
          </a:p>
          <a:p>
            <a:r>
              <a:rPr lang="en-US" dirty="0" smtClean="0"/>
              <a:t>There is evidence that the largest beneficiaries of human-capital spillovers are</a:t>
            </a:r>
            <a:r>
              <a:rPr lang="en-US" baseline="0" dirty="0" smtClean="0"/>
              <a:t> </a:t>
            </a:r>
            <a:r>
              <a:rPr lang="en-US" dirty="0" smtClean="0"/>
              <a:t>less-skilled workers. One study estimated that a 1 percent increase in a city’s share of</a:t>
            </a:r>
            <a:r>
              <a:rPr lang="en-US" baseline="0" dirty="0" smtClean="0"/>
              <a:t> </a:t>
            </a:r>
            <a:r>
              <a:rPr lang="en-US" dirty="0" smtClean="0"/>
              <a:t>college-educated workers increases the wage of high-school dropouts by 1.9 percent,</a:t>
            </a:r>
            <a:r>
              <a:rPr lang="en-US" baseline="0" dirty="0" smtClean="0"/>
              <a:t> </a:t>
            </a:r>
            <a:r>
              <a:rPr lang="en-US" dirty="0" smtClean="0"/>
              <a:t>increases the wage of high-school graduates by 1.6 percent, and increases the wage of college graduates by 0.4 percent (Moretti, 2004). This is consistent with the</a:t>
            </a:r>
            <a:r>
              <a:rPr lang="en-US" baseline="0" dirty="0" smtClean="0"/>
              <a:t> </a:t>
            </a:r>
            <a:r>
              <a:rPr lang="en-US" dirty="0" smtClean="0"/>
              <a:t>general observation that urban economic growth tends to reduce income inequality (Wheeler, 2004).</a:t>
            </a:r>
            <a:r>
              <a:rPr lang="en-US" baseline="0" dirty="0" smtClean="0"/>
              <a:t> </a:t>
            </a:r>
            <a:r>
              <a:rPr lang="en-US" dirty="0" smtClean="0"/>
              <a:t>A study of the biotechnology industry shows that physical proximity to</a:t>
            </a:r>
            <a:r>
              <a:rPr lang="en-US" baseline="0" dirty="0" smtClean="0"/>
              <a:t> </a:t>
            </a:r>
            <a:r>
              <a:rPr lang="en-US" dirty="0" smtClean="0"/>
              <a:t>top-notch “star” researchers is an important factor in the birth of biotechnology</a:t>
            </a:r>
            <a:r>
              <a:rPr lang="en-US" baseline="0" dirty="0" smtClean="0"/>
              <a:t> </a:t>
            </a:r>
            <a:r>
              <a:rPr lang="en-US" dirty="0" smtClean="0"/>
              <a:t>firms (Zucker, Darby, and Brewer, 1998). The new biotechnology firms located close</a:t>
            </a:r>
            <a:r>
              <a:rPr lang="en-US" baseline="0" dirty="0" smtClean="0"/>
              <a:t> </a:t>
            </a:r>
            <a:r>
              <a:rPr lang="en-US" dirty="0" smtClean="0"/>
              <a:t>to scientists with specific human capital (those involved in the discovery of genetic</a:t>
            </a:r>
            <a:r>
              <a:rPr lang="en-US" baseline="0" dirty="0" smtClean="0"/>
              <a:t> </a:t>
            </a:r>
            <a:r>
              <a:rPr lang="en-US" dirty="0" smtClean="0"/>
              <a:t>sequences). Although many of the scientists were connected to universities and research</a:t>
            </a:r>
            <a:r>
              <a:rPr lang="en-US" baseline="0" dirty="0" smtClean="0"/>
              <a:t> </a:t>
            </a:r>
            <a:r>
              <a:rPr lang="en-US" dirty="0" smtClean="0"/>
              <a:t>centers, the key location factor was the human capital of the scientists, not the</a:t>
            </a:r>
            <a:r>
              <a:rPr lang="en-US" baseline="0" dirty="0" smtClean="0"/>
              <a:t> </a:t>
            </a:r>
            <a:r>
              <a:rPr lang="en-US" dirty="0" smtClean="0"/>
              <a:t>presence of a university or research center.</a:t>
            </a:r>
          </a:p>
          <a:p>
            <a:endParaRPr lang="en-US" dirty="0" smtClean="0"/>
          </a:p>
          <a:p>
            <a:r>
              <a:rPr lang="en-US" dirty="0" smtClean="0"/>
              <a:t>In less-developed countries, secondary (high-school) education is an important</a:t>
            </a:r>
            <a:r>
              <a:rPr lang="en-US" baseline="0" dirty="0" smtClean="0"/>
              <a:t> </a:t>
            </a:r>
            <a:r>
              <a:rPr lang="en-US" dirty="0" smtClean="0"/>
              <a:t>factor in income growth. According to a study of Chinese cities (Mody and</a:t>
            </a:r>
            <a:r>
              <a:rPr lang="en-US" baseline="0" dirty="0" smtClean="0"/>
              <a:t> </a:t>
            </a:r>
            <a:r>
              <a:rPr lang="en-US" dirty="0" smtClean="0"/>
              <a:t>Wang, 1997), when enrollment in secondary education increases from 30 percent to</a:t>
            </a:r>
            <a:r>
              <a:rPr lang="en-US" baseline="0" dirty="0" smtClean="0"/>
              <a:t> </a:t>
            </a:r>
            <a:r>
              <a:rPr lang="en-US" dirty="0" smtClean="0"/>
              <a:t>35 percent of the eligible population in a city, the growth rate of total output increases</a:t>
            </a:r>
            <a:r>
              <a:rPr lang="en-US" baseline="0" dirty="0" smtClean="0"/>
              <a:t> </a:t>
            </a:r>
            <a:r>
              <a:rPr lang="en-US" dirty="0" smtClean="0"/>
              <a:t>by 5 percentage points. This effect diminishes as the enrollment rate increases further: an</a:t>
            </a:r>
            <a:r>
              <a:rPr lang="en-US" baseline="0" dirty="0" smtClean="0"/>
              <a:t> </a:t>
            </a:r>
            <a:r>
              <a:rPr lang="en-US" dirty="0" smtClean="0"/>
              <a:t>increase in the enrollment rate from 55 percent to 60 percent increases the growth</a:t>
            </a:r>
            <a:r>
              <a:rPr lang="en-US" baseline="0" dirty="0" smtClean="0"/>
              <a:t> </a:t>
            </a:r>
            <a:r>
              <a:rPr lang="en-US" dirty="0" smtClean="0"/>
              <a:t>rate by only 3 percentage points. The largest productivity boost from secondary education</a:t>
            </a:r>
            <a:r>
              <a:rPr lang="en-US" baseline="0" dirty="0" smtClean="0"/>
              <a:t> </a:t>
            </a:r>
            <a:r>
              <a:rPr lang="en-US" dirty="0" smtClean="0"/>
              <a:t>occurs in cities with relatively high levels of foreign investment, suggesting</a:t>
            </a:r>
            <a:r>
              <a:rPr lang="en-US" baseline="0" dirty="0" smtClean="0"/>
              <a:t> </a:t>
            </a:r>
            <a:r>
              <a:rPr lang="en-US" dirty="0" smtClean="0"/>
              <a:t>that foreign investment and human-capital investments are complementary inputs.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17</a:t>
            </a:fld>
            <a:endParaRPr lang="en-US" dirty="0"/>
          </a:p>
        </p:txBody>
      </p:sp>
    </p:spTree>
    <p:extLst>
      <p:ext uri="{BB962C8B-B14F-4D97-AF65-F5344CB8AC3E}">
        <p14:creationId xmlns:p14="http://schemas.microsoft.com/office/powerpoint/2010/main" val="1120504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3</a:t>
            </a:fld>
            <a:endParaRPr lang="en-US" dirty="0"/>
          </a:p>
        </p:txBody>
      </p:sp>
    </p:spTree>
    <p:extLst>
      <p:ext uri="{BB962C8B-B14F-4D97-AF65-F5344CB8AC3E}">
        <p14:creationId xmlns:p14="http://schemas.microsoft.com/office/powerpoint/2010/main" val="1772858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a:t>
            </a:r>
            <a:r>
              <a:rPr lang="en-US" b="1" baseline="0" dirty="0" smtClean="0"/>
              <a:t> </a:t>
            </a:r>
          </a:p>
          <a:p>
            <a:r>
              <a:rPr lang="en-US" dirty="0" smtClean="0"/>
              <a:t>An increase in total employment generates two sorts of agglomeration economies that provide upward pressure on worker utility.</a:t>
            </a:r>
          </a:p>
          <a:p>
            <a:pPr marL="228600" indent="-228600">
              <a:buFont typeface="Arial" panose="020B0604020202020204" pitchFamily="34" charset="0"/>
              <a:buChar char="•"/>
            </a:pPr>
            <a:r>
              <a:rPr lang="en-US" dirty="0" smtClean="0"/>
              <a:t>Agglomeration economies in production. As we saw in Chapter 3, an increase in the workforce generates agglomeration economies as firms share suppliers of intermediate inputs, tap common labor pools, improve skills matching, and benefit from knowledge spillovers. These agglomeration economies increase labor productivity and wages, increasing worker utility.</a:t>
            </a:r>
          </a:p>
          <a:p>
            <a:pPr marL="228600" indent="-228600">
              <a:buFont typeface="Arial" panose="020B0604020202020204" pitchFamily="34" charset="0"/>
              <a:buChar char="•"/>
            </a:pPr>
            <a:r>
              <a:rPr lang="en-US" dirty="0" smtClean="0"/>
              <a:t>Agglomeration economies in consumption. As we saw in Chapter 5, an increase in population increases the variety of consumer goods, which increases consumer utility.</a:t>
            </a:r>
          </a:p>
          <a:p>
            <a:endParaRPr lang="en-US" dirty="0" smtClean="0"/>
          </a:p>
          <a:p>
            <a:r>
              <a:rPr lang="en-US" dirty="0" smtClean="0"/>
              <a:t>The three sorts of agglomeration diseconomies that provide downward pressure on worker utility.</a:t>
            </a:r>
          </a:p>
          <a:p>
            <a:pPr marL="228600" indent="-228600">
              <a:buFont typeface="Arial" panose="020B0604020202020204" pitchFamily="34" charset="0"/>
              <a:buChar char="•"/>
            </a:pPr>
            <a:r>
              <a:rPr lang="en-US" dirty="0" smtClean="0"/>
              <a:t>Commuting and housing cost. As we saw in Chapter 3, an increase in the workforce increases the unit cost of housing (building up) and/or increases the average commuting distance (building out), so worker utility decreases.</a:t>
            </a:r>
          </a:p>
          <a:p>
            <a:pPr marL="228600" indent="-228600">
              <a:buFont typeface="Arial" panose="020B0604020202020204" pitchFamily="34" charset="0"/>
              <a:buChar char="•"/>
            </a:pPr>
            <a:r>
              <a:rPr lang="en-US" dirty="0" smtClean="0"/>
              <a:t>Disease. As late as the early 1900s, living in a large city in the United States reduced life expectancy by roughly five years. Before the development of modern water and sanitation systems, high-density living facilitated the spread of germs and bacteria, with deadly results. Since then, improvements in water and sanitation systems have reversed the life-expectancy gap: in many of the nation’s largest cities (New York, Boston, and San Francisco), life expectancy exceeds the national average. In contrast, in many less developed countries, inferior sanitation systems generate lower life expectancies in cities.</a:t>
            </a:r>
          </a:p>
          <a:p>
            <a:pPr marL="228600" indent="-228600">
              <a:buFont typeface="Arial" panose="020B0604020202020204" pitchFamily="34" charset="0"/>
              <a:buChar char="•"/>
            </a:pPr>
            <a:r>
              <a:rPr lang="en-US" dirty="0" smtClean="0"/>
              <a:t>Pollution. If an increase in a city’s workforce increases air or water pollution, worker utility decreases.</a:t>
            </a:r>
          </a:p>
        </p:txBody>
      </p:sp>
      <p:sp>
        <p:nvSpPr>
          <p:cNvPr id="4" name="Slide Number Placeholder 3"/>
          <p:cNvSpPr>
            <a:spLocks noGrp="1"/>
          </p:cNvSpPr>
          <p:nvPr>
            <p:ph type="sldNum" sz="quarter" idx="10"/>
          </p:nvPr>
        </p:nvSpPr>
        <p:spPr/>
        <p:txBody>
          <a:bodyPr/>
          <a:lstStyle/>
          <a:p>
            <a:fld id="{5D003D02-7E89-4EBF-B123-9C334E1BFEF7}" type="slidenum">
              <a:rPr lang="en-US" smtClean="0"/>
              <a:t>4</a:t>
            </a:fld>
            <a:endParaRPr lang="en-US" dirty="0"/>
          </a:p>
        </p:txBody>
      </p:sp>
    </p:spTree>
    <p:extLst>
      <p:ext uri="{BB962C8B-B14F-4D97-AF65-F5344CB8AC3E}">
        <p14:creationId xmlns:p14="http://schemas.microsoft.com/office/powerpoint/2010/main" val="384361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1" baseline="0" dirty="0" smtClean="0"/>
              <a:t> </a:t>
            </a:r>
            <a:r>
              <a:rPr lang="en-US" b="0" baseline="0" dirty="0" smtClean="0"/>
              <a:t>On a line graph, the horizontal axis shows the number of workers in millions, listing 2, 4, and 6. The vertical axis shows utility, listing </a:t>
            </a:r>
            <a:r>
              <a:rPr lang="en-US" b="0" i="1" baseline="0" dirty="0" smtClean="0"/>
              <a:t>u</a:t>
            </a:r>
            <a:r>
              <a:rPr lang="en-US" b="0" baseline="0" dirty="0" smtClean="0"/>
              <a:t> prime, </a:t>
            </a:r>
            <a:r>
              <a:rPr lang="en-US" b="0" i="1" baseline="0" dirty="0" smtClean="0"/>
              <a:t>u </a:t>
            </a:r>
            <a:r>
              <a:rPr lang="en-US" b="0" baseline="0" dirty="0" smtClean="0"/>
              <a:t>double prime, and </a:t>
            </a:r>
            <a:r>
              <a:rPr lang="en-US" b="0" i="1" baseline="0" dirty="0" smtClean="0"/>
              <a:t>u</a:t>
            </a:r>
            <a:r>
              <a:rPr lang="en-US" b="0" baseline="0" dirty="0" smtClean="0"/>
              <a:t> asterisk. The curve rises through point </a:t>
            </a:r>
            <a:r>
              <a:rPr lang="en-US" b="0" i="1" baseline="0" dirty="0" smtClean="0"/>
              <a:t>h</a:t>
            </a:r>
            <a:r>
              <a:rPr lang="en-US" b="0" baseline="0" dirty="0" smtClean="0"/>
              <a:t> (2, </a:t>
            </a:r>
            <a:r>
              <a:rPr lang="en-US" b="0" i="1" baseline="0" dirty="0" smtClean="0"/>
              <a:t>u</a:t>
            </a:r>
            <a:r>
              <a:rPr lang="en-US" b="0" baseline="0" dirty="0" smtClean="0"/>
              <a:t> prime) and point </a:t>
            </a:r>
            <a:r>
              <a:rPr lang="en-US" b="0" i="1" baseline="0" dirty="0" smtClean="0"/>
              <a:t>i</a:t>
            </a:r>
            <a:r>
              <a:rPr lang="en-US" b="0" baseline="0" dirty="0" smtClean="0"/>
              <a:t> (4, </a:t>
            </a:r>
            <a:r>
              <a:rPr lang="en-US" b="0" i="1" baseline="0" dirty="0" smtClean="0"/>
              <a:t>u</a:t>
            </a:r>
            <a:r>
              <a:rPr lang="en-US" b="0" baseline="0" dirty="0" smtClean="0"/>
              <a:t> asterisk), and then falls to point </a:t>
            </a:r>
            <a:r>
              <a:rPr lang="en-US" b="0" i="1" baseline="0" dirty="0" smtClean="0"/>
              <a:t>j </a:t>
            </a:r>
            <a:r>
              <a:rPr lang="en-US" b="0" baseline="0" dirty="0" smtClean="0"/>
              <a:t>(6, </a:t>
            </a:r>
            <a:r>
              <a:rPr lang="en-US" b="0" i="1" baseline="0" dirty="0" smtClean="0"/>
              <a:t>u</a:t>
            </a:r>
            <a:r>
              <a:rPr lang="en-US" b="0" baseline="0" dirty="0" smtClean="0"/>
              <a:t> double prime). </a:t>
            </a:r>
          </a:p>
          <a:p>
            <a:endParaRPr lang="en-US" baseline="0" dirty="0" smtClean="0"/>
          </a:p>
          <a:p>
            <a:r>
              <a:rPr lang="en-US" b="1" baseline="0" dirty="0" smtClean="0"/>
              <a:t>Presenter Note: </a:t>
            </a:r>
            <a:r>
              <a:rPr lang="en-US" baseline="0" dirty="0" smtClean="0"/>
              <a:t>The figure represents the tradeoffs associated with city size. The urban utility curve shows worker utility as a function of the number of workers. Over the positively sloped portion up to point </a:t>
            </a:r>
            <a:r>
              <a:rPr lang="en-US" i="1" baseline="0" dirty="0" smtClean="0"/>
              <a:t>i</a:t>
            </a:r>
            <a:r>
              <a:rPr lang="en-US" baseline="0" dirty="0" smtClean="0"/>
              <a:t>, as the number of workers increases, the benefits of a larger city (agglomeration economies in production and greater product variety) dominate the costs (agglomeration diseconomies from higher housing cost, longer commuting distance, disease, and pollution) and utility increases. Over the negatively sloped portion beyond point </a:t>
            </a:r>
            <a:r>
              <a:rPr lang="en-US" i="1" baseline="0" dirty="0" smtClean="0"/>
              <a:t>i, </a:t>
            </a:r>
            <a:r>
              <a:rPr lang="en-US" baseline="0" dirty="0" smtClean="0"/>
              <a:t>the agglomeration diseconomies dominate the agglomeration economies, so utility decreases.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5</a:t>
            </a:fld>
            <a:endParaRPr lang="en-US" dirty="0"/>
          </a:p>
        </p:txBody>
      </p:sp>
    </p:spTree>
    <p:extLst>
      <p:ext uri="{BB962C8B-B14F-4D97-AF65-F5344CB8AC3E}">
        <p14:creationId xmlns:p14="http://schemas.microsoft.com/office/powerpoint/2010/main" val="167864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a:t>
            </a:r>
            <a:r>
              <a:rPr lang="en-US" b="1" baseline="0" dirty="0" smtClean="0"/>
              <a:t> Note: </a:t>
            </a:r>
            <a:r>
              <a:rPr lang="en-US" baseline="0" dirty="0" smtClean="0"/>
              <a:t>Suppose for the moment that all cities in a regional economy are identical. The question is whether the region will have a large number of small cities, a small number of large cities, or something between the extremes.</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6</a:t>
            </a:fld>
            <a:endParaRPr lang="en-US" dirty="0"/>
          </a:p>
        </p:txBody>
      </p:sp>
    </p:spTree>
    <p:extLst>
      <p:ext uri="{BB962C8B-B14F-4D97-AF65-F5344CB8AC3E}">
        <p14:creationId xmlns:p14="http://schemas.microsoft.com/office/powerpoint/2010/main" val="3435327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the horizontal axis shows the number of workers in millions, listing 1.5, 2, 2.5, and 4. The vertical axis shows utility, listing </a:t>
            </a:r>
            <a:r>
              <a:rPr lang="en-US" b="0" i="1" dirty="0" smtClean="0"/>
              <a:t>u</a:t>
            </a:r>
            <a:r>
              <a:rPr lang="en-US" b="0" dirty="0" smtClean="0"/>
              <a:t> triple prime, </a:t>
            </a:r>
            <a:r>
              <a:rPr lang="en-US" b="0" i="1" dirty="0" smtClean="0"/>
              <a:t>u</a:t>
            </a:r>
            <a:r>
              <a:rPr lang="en-US" b="0" dirty="0" smtClean="0"/>
              <a:t> prime, </a:t>
            </a:r>
            <a:r>
              <a:rPr lang="en-US" b="0" i="1" dirty="0" smtClean="0"/>
              <a:t>u</a:t>
            </a:r>
            <a:r>
              <a:rPr lang="en-US" b="0" dirty="0" smtClean="0"/>
              <a:t> double prime, and </a:t>
            </a:r>
            <a:r>
              <a:rPr lang="en-US" b="0" i="1" dirty="0" smtClean="0"/>
              <a:t>u</a:t>
            </a:r>
            <a:r>
              <a:rPr lang="en-US" b="0" dirty="0" smtClean="0"/>
              <a:t> asterisk. The curve rises through point </a:t>
            </a:r>
            <a:r>
              <a:rPr lang="en-US" b="0" i="1" dirty="0" smtClean="0"/>
              <a:t>s</a:t>
            </a:r>
            <a:r>
              <a:rPr lang="en-US" b="0" dirty="0" smtClean="0"/>
              <a:t> (1.5, </a:t>
            </a:r>
            <a:r>
              <a:rPr lang="en-US" b="0" i="1" dirty="0" smtClean="0"/>
              <a:t>u</a:t>
            </a:r>
            <a:r>
              <a:rPr lang="en-US" b="0" dirty="0" smtClean="0"/>
              <a:t> triple prime), point </a:t>
            </a:r>
            <a:r>
              <a:rPr lang="en-US" b="0" i="1" dirty="0" smtClean="0"/>
              <a:t>h</a:t>
            </a:r>
            <a:r>
              <a:rPr lang="en-US" b="0" dirty="0" smtClean="0"/>
              <a:t> (2, u prime), point </a:t>
            </a:r>
            <a:r>
              <a:rPr lang="en-US" b="0" i="1" dirty="0" smtClean="0"/>
              <a:t>g</a:t>
            </a:r>
            <a:r>
              <a:rPr lang="en-US" b="0" dirty="0" smtClean="0"/>
              <a:t> (2.5, </a:t>
            </a:r>
            <a:r>
              <a:rPr lang="en-US" b="0" i="1" dirty="0" smtClean="0"/>
              <a:t>u</a:t>
            </a:r>
            <a:r>
              <a:rPr lang="en-US" b="0" dirty="0" smtClean="0"/>
              <a:t> double prime), and point </a:t>
            </a:r>
            <a:r>
              <a:rPr lang="en-US" b="0" i="1" dirty="0" smtClean="0"/>
              <a:t>i</a:t>
            </a:r>
            <a:r>
              <a:rPr lang="en-US" b="0" dirty="0" smtClean="0"/>
              <a:t> (4, </a:t>
            </a:r>
            <a:r>
              <a:rPr lang="en-US" b="0" i="1" dirty="0" smtClean="0"/>
              <a:t>u</a:t>
            </a:r>
            <a:r>
              <a:rPr lang="en-US" b="0" dirty="0" smtClean="0"/>
              <a:t> asterisk), and then falls. </a:t>
            </a:r>
          </a:p>
          <a:p>
            <a:endParaRPr lang="en-US" dirty="0" smtClean="0"/>
          </a:p>
          <a:p>
            <a:r>
              <a:rPr lang="en-US" b="1" dirty="0" smtClean="0"/>
              <a:t>Presenter Note: </a:t>
            </a:r>
            <a:r>
              <a:rPr lang="en-US" dirty="0" smtClean="0"/>
              <a:t>In this</a:t>
            </a:r>
            <a:r>
              <a:rPr lang="en-US" baseline="0" dirty="0" smtClean="0"/>
              <a:t> figure</a:t>
            </a:r>
            <a:r>
              <a:rPr lang="en-US" dirty="0" smtClean="0"/>
              <a:t>, the common utility level with 2 million workers is</a:t>
            </a:r>
            <a:r>
              <a:rPr lang="en-US" i="1" dirty="0" smtClean="0"/>
              <a:t> u′ </a:t>
            </a:r>
            <a:r>
              <a:rPr lang="en-US" dirty="0" smtClean="0"/>
              <a:t>(shown by point </a:t>
            </a:r>
            <a:r>
              <a:rPr lang="en-US" i="1" dirty="0" smtClean="0"/>
              <a:t>h</a:t>
            </a:r>
            <a:r>
              <a:rPr lang="en-US" dirty="0" smtClean="0"/>
              <a:t>). This is an equilibrium: every worker in the region achieves the same utility level, so no one has an incentive to move. But this equilibrium is unstable because a small deviation will cause the economy to move to a different configuration. Imagine that some workers move from city D to city A. The growing city (A) moves upward along the utility curve from point h</a:t>
            </a:r>
            <a:r>
              <a:rPr lang="en-US" baseline="0" dirty="0" smtClean="0"/>
              <a:t> </a:t>
            </a:r>
            <a:r>
              <a:rPr lang="en-US" dirty="0" smtClean="0"/>
              <a:t>to point </a:t>
            </a:r>
            <a:r>
              <a:rPr lang="en-US" i="1" dirty="0" smtClean="0"/>
              <a:t>g</a:t>
            </a:r>
            <a:r>
              <a:rPr lang="en-US" dirty="0" smtClean="0"/>
              <a:t>, and utility increases to </a:t>
            </a:r>
            <a:r>
              <a:rPr lang="en-US" i="1" dirty="0" smtClean="0"/>
              <a:t>u″</a:t>
            </a:r>
            <a:r>
              <a:rPr lang="en-US" dirty="0" smtClean="0"/>
              <a:t>. In contrast, the shrinking city (D) moves downward along the utility curve from point </a:t>
            </a:r>
            <a:r>
              <a:rPr lang="en-US" i="1" dirty="0" smtClean="0"/>
              <a:t>h</a:t>
            </a:r>
            <a:r>
              <a:rPr lang="en-US" dirty="0" smtClean="0"/>
              <a:t> to point </a:t>
            </a:r>
            <a:r>
              <a:rPr lang="en-US" i="1" dirty="0" smtClean="0"/>
              <a:t>s</a:t>
            </a:r>
            <a:r>
              <a:rPr lang="en-US" dirty="0" smtClean="0"/>
              <a:t>, and utility decreases to </a:t>
            </a:r>
            <a:r>
              <a:rPr lang="en-US" i="1" dirty="0" smtClean="0"/>
              <a:t>u″′. </a:t>
            </a:r>
            <a:r>
              <a:rPr lang="en-US" dirty="0" smtClean="0"/>
              <a:t>Utility is now higher in the growing city, and the utility gap encourages other workers to move from city D to city A. As migration proceeds, the utility gap grows, and city D will eventually disappear. The population of city A will double and its utility level will reach </a:t>
            </a:r>
            <a:r>
              <a:rPr lang="en-US" i="1" dirty="0" smtClean="0"/>
              <a:t>u*.</a:t>
            </a:r>
            <a:endParaRPr lang="en-US" i="1" dirty="0"/>
          </a:p>
        </p:txBody>
      </p:sp>
      <p:sp>
        <p:nvSpPr>
          <p:cNvPr id="4" name="Slide Number Placeholder 3"/>
          <p:cNvSpPr>
            <a:spLocks noGrp="1"/>
          </p:cNvSpPr>
          <p:nvPr>
            <p:ph type="sldNum" sz="quarter" idx="10"/>
          </p:nvPr>
        </p:nvSpPr>
        <p:spPr/>
        <p:txBody>
          <a:bodyPr/>
          <a:lstStyle/>
          <a:p>
            <a:fld id="{5D003D02-7E89-4EBF-B123-9C334E1BFEF7}" type="slidenum">
              <a:rPr lang="en-US" smtClean="0"/>
              <a:t>7</a:t>
            </a:fld>
            <a:endParaRPr lang="en-US" dirty="0"/>
          </a:p>
        </p:txBody>
      </p:sp>
    </p:spTree>
    <p:extLst>
      <p:ext uri="{BB962C8B-B14F-4D97-AF65-F5344CB8AC3E}">
        <p14:creationId xmlns:p14="http://schemas.microsoft.com/office/powerpoint/2010/main" val="151291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 </a:t>
            </a:r>
            <a:r>
              <a:rPr lang="en-US" b="0" dirty="0" smtClean="0"/>
              <a:t>On a line graph, the horizontal axis shows the number of workers in millions, listing 4, 5.5, 6, and 6.5. The vertical axis shows utility, listing </a:t>
            </a:r>
            <a:r>
              <a:rPr lang="en-US" b="0" i="1" dirty="0" smtClean="0"/>
              <a:t>u</a:t>
            </a:r>
            <a:r>
              <a:rPr lang="en-US" b="0" dirty="0" smtClean="0"/>
              <a:t> double prime and </a:t>
            </a:r>
            <a:r>
              <a:rPr lang="en-US" b="0" i="1" dirty="0" smtClean="0"/>
              <a:t>u</a:t>
            </a:r>
            <a:r>
              <a:rPr lang="en-US" b="0" dirty="0" smtClean="0"/>
              <a:t> asterisk. The curve rises and then falls through points </a:t>
            </a:r>
            <a:r>
              <a:rPr lang="en-US" b="0" i="1" dirty="0" smtClean="0"/>
              <a:t>i</a:t>
            </a:r>
            <a:r>
              <a:rPr lang="en-US" b="0" dirty="0" smtClean="0"/>
              <a:t> (4, </a:t>
            </a:r>
            <a:r>
              <a:rPr lang="en-US" b="0" i="1" dirty="0" smtClean="0"/>
              <a:t>u</a:t>
            </a:r>
            <a:r>
              <a:rPr lang="en-US" b="0" dirty="0" smtClean="0"/>
              <a:t> asterisk), points </a:t>
            </a:r>
            <a:r>
              <a:rPr lang="en-US" b="0" i="1" dirty="0" smtClean="0"/>
              <a:t>s</a:t>
            </a:r>
            <a:r>
              <a:rPr lang="en-US" b="0" i="1" baseline="0" dirty="0" smtClean="0"/>
              <a:t> and</a:t>
            </a:r>
            <a:r>
              <a:rPr lang="en-US" b="0" i="1" dirty="0" smtClean="0"/>
              <a:t> j </a:t>
            </a:r>
            <a:r>
              <a:rPr lang="en-US" b="0" dirty="0" smtClean="0"/>
              <a:t>(6, </a:t>
            </a:r>
            <a:r>
              <a:rPr lang="en-US" b="0" i="1" dirty="0" smtClean="0"/>
              <a:t>u</a:t>
            </a:r>
            <a:r>
              <a:rPr lang="en-US" b="0" dirty="0" smtClean="0"/>
              <a:t> double prime), and point </a:t>
            </a:r>
            <a:r>
              <a:rPr lang="en-US" b="0" i="1" dirty="0" smtClean="0"/>
              <a:t>g</a:t>
            </a:r>
            <a:r>
              <a:rPr lang="en-US" b="0" dirty="0" smtClean="0"/>
              <a:t>. Point </a:t>
            </a:r>
            <a:r>
              <a:rPr lang="en-US" b="0" i="1" dirty="0" smtClean="0"/>
              <a:t>s</a:t>
            </a:r>
            <a:r>
              <a:rPr lang="en-US" b="0" dirty="0" smtClean="0"/>
              <a:t> is at 5.5 million workers and at a utility level between </a:t>
            </a:r>
            <a:r>
              <a:rPr lang="en-US" b="0" i="1" dirty="0" smtClean="0"/>
              <a:t>u</a:t>
            </a:r>
            <a:r>
              <a:rPr lang="en-US" b="0" dirty="0" smtClean="0"/>
              <a:t> asterisk and </a:t>
            </a:r>
            <a:r>
              <a:rPr lang="en-US" b="0" i="1" dirty="0" smtClean="0"/>
              <a:t>u</a:t>
            </a:r>
            <a:r>
              <a:rPr lang="en-US" b="0" dirty="0" smtClean="0"/>
              <a:t> double prime. Point </a:t>
            </a:r>
            <a:r>
              <a:rPr lang="en-US" b="0" i="1" dirty="0" smtClean="0"/>
              <a:t>g</a:t>
            </a:r>
            <a:r>
              <a:rPr lang="en-US" b="0" dirty="0" smtClean="0"/>
              <a:t> is at 6.5 million workers and at a utility level below </a:t>
            </a:r>
            <a:r>
              <a:rPr lang="en-US" b="0" i="1" dirty="0" smtClean="0"/>
              <a:t>u</a:t>
            </a:r>
            <a:r>
              <a:rPr lang="en-US" b="0" dirty="0" smtClean="0"/>
              <a:t> double prime.</a:t>
            </a:r>
          </a:p>
          <a:p>
            <a:endParaRPr lang="en-US" b="1" dirty="0" smtClean="0"/>
          </a:p>
          <a:p>
            <a:r>
              <a:rPr lang="en-US" b="1" dirty="0" smtClean="0"/>
              <a:t>Presenter</a:t>
            </a:r>
            <a:r>
              <a:rPr lang="en-US" b="1" baseline="0" dirty="0" smtClean="0"/>
              <a:t> Note: </a:t>
            </a:r>
            <a:r>
              <a:rPr lang="en-US" b="0" baseline="0" dirty="0" smtClean="0"/>
              <a:t>The two-city configuration is shown by point </a:t>
            </a:r>
            <a:r>
              <a:rPr lang="en-US" b="0" i="1" baseline="0" dirty="0" smtClean="0"/>
              <a:t>j</a:t>
            </a:r>
            <a:r>
              <a:rPr lang="en-US" b="0" baseline="0" dirty="0" smtClean="0"/>
              <a:t> in this figure. This is an equilibrium: All workers achieve the same utility level </a:t>
            </a:r>
            <a:r>
              <a:rPr lang="en-US" b="0" i="1" baseline="0" dirty="0" smtClean="0"/>
              <a:t>u″, </a:t>
            </a:r>
            <a:r>
              <a:rPr lang="en-US" b="0" baseline="0" dirty="0" smtClean="0"/>
              <a:t>so there is no incentive to move. To test for stability, imagine that some workers move from B to A. The city that has grown (A) moves downward along the utility curve from point </a:t>
            </a:r>
            <a:r>
              <a:rPr lang="en-US" b="0" i="1" baseline="0" dirty="0" smtClean="0"/>
              <a:t>j</a:t>
            </a:r>
            <a:r>
              <a:rPr lang="en-US" b="0" baseline="0" dirty="0" smtClean="0"/>
              <a:t> to point </a:t>
            </a:r>
            <a:r>
              <a:rPr lang="en-US" b="0" i="1" baseline="0" dirty="0" smtClean="0"/>
              <a:t>g</a:t>
            </a:r>
            <a:r>
              <a:rPr lang="en-US" b="0" baseline="0" dirty="0" smtClean="0"/>
              <a:t>, and utility decreases to a utility level below </a:t>
            </a:r>
            <a:r>
              <a:rPr lang="en-US" b="0" i="1" baseline="0" dirty="0" smtClean="0"/>
              <a:t>u″. </a:t>
            </a:r>
            <a:r>
              <a:rPr lang="en-US" b="0" baseline="0" dirty="0" smtClean="0"/>
              <a:t>The city that has shrunk (B) moves upward along the utility curve from point </a:t>
            </a:r>
            <a:r>
              <a:rPr lang="en-US" b="0" i="1" baseline="0" dirty="0" smtClean="0"/>
              <a:t>j </a:t>
            </a:r>
            <a:r>
              <a:rPr lang="en-US" b="0" baseline="0" dirty="0" smtClean="0"/>
              <a:t>to point </a:t>
            </a:r>
            <a:r>
              <a:rPr lang="en-US" b="0" i="1" baseline="0" dirty="0" smtClean="0"/>
              <a:t>s,</a:t>
            </a:r>
            <a:r>
              <a:rPr lang="en-US" b="0" baseline="0" dirty="0" smtClean="0"/>
              <a:t> and utility increases to a level above </a:t>
            </a:r>
            <a:r>
              <a:rPr lang="en-US" b="0" i="1" baseline="0" dirty="0" smtClean="0"/>
              <a:t>u″</a:t>
            </a:r>
            <a:r>
              <a:rPr lang="en-US" b="0" baseline="0" dirty="0" smtClean="0"/>
              <a:t>. In this case, utility is higher in the smaller city, so workers will reverse the earlier moves: A will grow and B will shrink, and the migration will continue until each city returns to the original workforce of 6 million and original utility </a:t>
            </a:r>
            <a:r>
              <a:rPr lang="en-US" b="0" i="1" baseline="0" dirty="0" smtClean="0"/>
              <a:t>u″.</a:t>
            </a:r>
            <a:endParaRPr lang="en-US" b="0" i="1" dirty="0" smtClean="0"/>
          </a:p>
        </p:txBody>
      </p:sp>
      <p:sp>
        <p:nvSpPr>
          <p:cNvPr id="4" name="Slide Number Placeholder 3"/>
          <p:cNvSpPr>
            <a:spLocks noGrp="1"/>
          </p:cNvSpPr>
          <p:nvPr>
            <p:ph type="sldNum" sz="quarter" idx="10"/>
          </p:nvPr>
        </p:nvSpPr>
        <p:spPr/>
        <p:txBody>
          <a:bodyPr/>
          <a:lstStyle/>
          <a:p>
            <a:fld id="{5D003D02-7E89-4EBF-B123-9C334E1BFEF7}" type="slidenum">
              <a:rPr lang="en-US" smtClean="0"/>
              <a:t>8</a:t>
            </a:fld>
            <a:endParaRPr lang="en-US" dirty="0"/>
          </a:p>
        </p:txBody>
      </p:sp>
    </p:spTree>
    <p:extLst>
      <p:ext uri="{BB962C8B-B14F-4D97-AF65-F5344CB8AC3E}">
        <p14:creationId xmlns:p14="http://schemas.microsoft.com/office/powerpoint/2010/main" val="148524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Presenter Note: </a:t>
            </a:r>
            <a:endParaRPr lang="en-US" sz="1200" b="1" i="0" u="none" strike="noStrike" kern="1200" baseline="0" dirty="0" smtClean="0">
              <a:solidFill>
                <a:schemeClr val="tx1"/>
              </a:solidFill>
              <a:latin typeface="+mn-lt"/>
              <a:ea typeface="+mn-ea"/>
              <a:cs typeface="+mn-cs"/>
            </a:endParaRPr>
          </a:p>
          <a:p>
            <a:r>
              <a:rPr lang="en-IN" sz="1200" b="0" i="0" u="none" strike="noStrike" kern="1200" baseline="0" dirty="0" smtClean="0">
                <a:solidFill>
                  <a:schemeClr val="tx1"/>
                </a:solidFill>
                <a:latin typeface="+mn-lt"/>
                <a:ea typeface="+mn-ea"/>
                <a:cs typeface="+mn-cs"/>
              </a:rPr>
              <a:t>The stability of the efficient configuration is determined by the slope of the utility curve around its peak. </a:t>
            </a:r>
          </a:p>
          <a:p>
            <a:endParaRPr lang="en-IN" sz="1200" b="0" i="0" u="none" strike="noStrike" kern="1200" baseline="0" dirty="0" smtClean="0">
              <a:solidFill>
                <a:schemeClr val="tx1"/>
              </a:solidFill>
              <a:latin typeface="+mn-lt"/>
              <a:ea typeface="+mn-ea"/>
              <a:cs typeface="+mn-cs"/>
            </a:endParaRPr>
          </a:p>
          <a:p>
            <a:r>
              <a:rPr lang="en-IN" sz="1200" b="1" i="0" u="none" strike="noStrike" kern="1200" baseline="0" dirty="0" smtClean="0">
                <a:solidFill>
                  <a:schemeClr val="tx1"/>
                </a:solidFill>
                <a:latin typeface="+mn-lt"/>
                <a:ea typeface="+mn-ea"/>
                <a:cs typeface="+mn-cs"/>
              </a:rPr>
              <a:t>Stability. </a:t>
            </a:r>
            <a:r>
              <a:rPr lang="en-IN" sz="1200" b="0" i="0" u="none" strike="noStrike" kern="1200" baseline="0" dirty="0" smtClean="0">
                <a:solidFill>
                  <a:schemeClr val="tx1"/>
                </a:solidFill>
                <a:latin typeface="+mn-lt"/>
                <a:ea typeface="+mn-ea"/>
                <a:cs typeface="+mn-cs"/>
              </a:rPr>
              <a:t>The configuration is stable if the utility curve is steeper to the right of the peak (larger workforce) than it is to the left of the peak (smaller workforce). In this case, the decrease in utility triggered by in-migration is larger than the decrease in utility from out-migration, so utility in the growing city is less than utility in the shrinking city. Migrants regret their moves and move back, restoring the original workforces. </a:t>
            </a:r>
          </a:p>
          <a:p>
            <a:r>
              <a:rPr lang="en-IN" sz="1200" b="1" i="0" u="none" strike="noStrike" kern="1200" baseline="0" dirty="0" smtClean="0">
                <a:solidFill>
                  <a:schemeClr val="tx1"/>
                </a:solidFill>
                <a:latin typeface="+mn-lt"/>
                <a:ea typeface="+mn-ea"/>
                <a:cs typeface="+mn-cs"/>
              </a:rPr>
              <a:t>Instability. </a:t>
            </a:r>
            <a:r>
              <a:rPr lang="en-IN" sz="1200" b="0" i="0" u="none" strike="noStrike" kern="1200" baseline="0" dirty="0" smtClean="0">
                <a:solidFill>
                  <a:schemeClr val="tx1"/>
                </a:solidFill>
                <a:latin typeface="+mn-lt"/>
                <a:ea typeface="+mn-ea"/>
                <a:cs typeface="+mn-cs"/>
              </a:rPr>
              <a:t>The configuration is unstable if the utility curve is flatter to the right of the peak than it is to the left of the peak. In this case, out-migration generates a larger reduction in utility, so the growing city has higher utility than the shrinking city. Migration is self-reinforcing, so the growing city continues to grow and the shrinking city continues to shrink. In the case of instability, it is difficult to predict the ultimate outcome in terms of the size and number of cities unless we know more about the slope and position of the utility curve. </a:t>
            </a:r>
          </a:p>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9</a:t>
            </a:fld>
            <a:endParaRPr lang="en-US" dirty="0"/>
          </a:p>
        </p:txBody>
      </p:sp>
    </p:spTree>
    <p:extLst>
      <p:ext uri="{BB962C8B-B14F-4D97-AF65-F5344CB8AC3E}">
        <p14:creationId xmlns:p14="http://schemas.microsoft.com/office/powerpoint/2010/main" val="4244265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Alt-Text</a:t>
            </a:r>
            <a:r>
              <a:rPr lang="en-US" b="0" dirty="0" smtClean="0"/>
              <a:t>:</a:t>
            </a:r>
            <a:r>
              <a:rPr lang="en-US" b="0" baseline="0" dirty="0" smtClean="0"/>
              <a:t> All data in both graphs are approximate. The first is a bar graph, in which the horizontal axis shows rank, listing 1, 25 and 50, and the vertical axis shows population in millions, ranging from 0 to 20 in increments of 5. The population of the top 3 metropolitan cities are 19 million, 13 million, and 9.5 million. The population decreases gradually, from 6 million, in city with rank 4, to 1 million, in city with rank 50. The second is a histogram, in which the horizontal axis shows rank, listing 1, 180, and 360, and the vertical axis shows population in millions, ranging from 0 to 20 in increments of 5. The population decreases gradually, from 13 million, in city with rank 1, to 0.1 million in city with rank 360.</a:t>
            </a:r>
          </a:p>
          <a:p>
            <a:endParaRPr lang="en-US" dirty="0" smtClean="0"/>
          </a:p>
          <a:p>
            <a:r>
              <a:rPr lang="en-US" b="1" dirty="0" smtClean="0"/>
              <a:t>Presenter</a:t>
            </a:r>
            <a:r>
              <a:rPr lang="en-US" b="1" baseline="0" dirty="0" smtClean="0"/>
              <a:t> Note: </a:t>
            </a:r>
            <a:r>
              <a:rPr lang="en-IN" sz="1200" b="0" i="0" u="none" strike="noStrike" kern="1200" baseline="0" dirty="0" smtClean="0">
                <a:solidFill>
                  <a:schemeClr val="tx1"/>
                </a:solidFill>
                <a:latin typeface="+mn-lt"/>
                <a:ea typeface="+mn-ea"/>
                <a:cs typeface="+mn-cs"/>
              </a:rPr>
              <a:t>The utility curve that includes point </a:t>
            </a:r>
            <a:r>
              <a:rPr lang="en-IN" sz="1200" b="0" i="1" u="none" strike="noStrike" kern="1200" baseline="0" dirty="0" smtClean="0">
                <a:solidFill>
                  <a:schemeClr val="tx1"/>
                </a:solidFill>
                <a:latin typeface="+mn-lt"/>
                <a:ea typeface="+mn-ea"/>
                <a:cs typeface="+mn-cs"/>
              </a:rPr>
              <a:t>s</a:t>
            </a:r>
            <a:r>
              <a:rPr lang="en-IN" sz="1200" b="0" i="0" u="none" strike="noStrike" kern="1200" baseline="0" dirty="0" smtClean="0">
                <a:solidFill>
                  <a:schemeClr val="tx1"/>
                </a:solidFill>
                <a:latin typeface="+mn-lt"/>
                <a:ea typeface="+mn-ea"/>
                <a:cs typeface="+mn-cs"/>
              </a:rPr>
              <a:t> is for a city that experiences relatively small agglomeration economies in production and consumption. As the workforce increases, agglomeration diseconomies quickly overwhelm agglomeration economies, so the peak of the utility curve occurs with a relatively small workforce. For the city represented by the utility curve that includes point m, agglomeration economies are moderate, and the peak utility occurs with a medium workforce. For the city represented by the utility curve that includes point b, agglomeration economies are relatively large, and the peak utility occurs with a large workforce. </a:t>
            </a:r>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10</a:t>
            </a:fld>
            <a:endParaRPr lang="en-US" dirty="0"/>
          </a:p>
        </p:txBody>
      </p:sp>
    </p:spTree>
    <p:extLst>
      <p:ext uri="{BB962C8B-B14F-4D97-AF65-F5344CB8AC3E}">
        <p14:creationId xmlns:p14="http://schemas.microsoft.com/office/powerpoint/2010/main" val="1978654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156028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7"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extLst>
    <p:ext uri="{DCECCB84-F9BA-43D5-87BE-67443E8EF086}">
      <p15:sldGuideLst xmlns:p15="http://schemas.microsoft.com/office/powerpoint/2012/main" xmlns="">
        <p15:guide id="1" pos="144" userDrawn="1">
          <p15:clr>
            <a:srgbClr val="FBAE40"/>
          </p15:clr>
        </p15:guide>
        <p15:guide id="2" pos="288" userDrawn="1">
          <p15:clr>
            <a:srgbClr val="FBAE40"/>
          </p15:clr>
        </p15:guide>
        <p15:guide id="3" orient="horz" pos="1104" userDrawn="1">
          <p15:clr>
            <a:srgbClr val="FBAE40"/>
          </p15:clr>
        </p15:guide>
        <p15:guide id="4" pos="5568" userDrawn="1">
          <p15:clr>
            <a:srgbClr val="FBAE40"/>
          </p15:clr>
        </p15:guide>
        <p15:guide id="5" orient="horz" pos="3792"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56202352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118797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87407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5873770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9"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48068660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975049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491004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32661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Video Credit Here</a:t>
            </a:r>
            <a:endParaRPr lang="en-US" dirty="0"/>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86265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ed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smtClean="0"/>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6244490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smtClean="0"/>
              <a:t>Jump to long image description(s)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36828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smtClean="0"/>
              <a:t>Click to edit Master title style</a:t>
            </a:r>
            <a:endParaRPr lang="en-US" dirty="0"/>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smtClean="0"/>
              <a:t>Jump to long image description</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smtClean="0"/>
              <a:t>Insert Photo Credit Here</a:t>
            </a:r>
            <a:endParaRPr lang="en-US" dirty="0"/>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smtClean="0"/>
              <a:t>Click to edit Master title style</a:t>
            </a:r>
            <a:endParaRPr lang="en-US" dirty="0"/>
          </a:p>
        </p:txBody>
      </p:sp>
      <p:sp>
        <p:nvSpPr>
          <p:cNvPr id="6" name="Text Photo Credit3"/>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8335032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smtClean="0"/>
              <a:t>Click to edit Master title style</a:t>
            </a:r>
            <a:endParaRPr lang="en-US" dirty="0"/>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smtClean="0"/>
              <a:t>Click to edit Master title style</a:t>
            </a:r>
            <a:endParaRPr lang="en-US" dirty="0"/>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705315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859920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94921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656260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5"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smtClean="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
        <p:nvSpPr>
          <p:cNvPr id="13" name="Jump link"/>
          <p:cNvSpPr>
            <a:spLocks noGrp="1"/>
          </p:cNvSpPr>
          <p:nvPr>
            <p:ph type="body" sz="quarter" idx="13"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1099747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smtClean="0"/>
              <a:t>Click to edit Master title style</a:t>
            </a:r>
            <a:endParaRPr lang="en-US" dirty="0"/>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endParaRPr lang="en-US" dirty="0"/>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smtClean="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smtClean="0"/>
              <a:t>Click to edit Master text styles</a:t>
            </a:r>
            <a:endParaRPr lang="en-US" dirty="0"/>
          </a:p>
        </p:txBody>
      </p:sp>
      <p:sp>
        <p:nvSpPr>
          <p:cNvPr id="18" name="Jump Link"/>
          <p:cNvSpPr>
            <a:spLocks noGrp="1"/>
          </p:cNvSpPr>
          <p:nvPr>
            <p:ph type="body" sz="quarter" idx="11" hasCustomPrompt="1"/>
          </p:nvPr>
        </p:nvSpPr>
        <p:spPr>
          <a:xfrm>
            <a:off x="3467100" y="6477000"/>
            <a:ext cx="2209800" cy="152400"/>
          </a:xfrm>
          <a:prstGeom prst="rect">
            <a:avLst/>
          </a:prstGeom>
        </p:spPr>
        <p:txBody>
          <a:bodyPr/>
          <a:lstStyle>
            <a:lvl1pPr marL="0" indent="0" algn="ctr">
              <a:buNone/>
              <a:defRPr sz="800" baseline="0">
                <a:solidFill>
                  <a:srgbClr val="6A6A6A"/>
                </a:solidFill>
              </a:defRPr>
            </a:lvl1pPr>
          </a:lstStyle>
          <a:p>
            <a:pPr lvl="0"/>
            <a:r>
              <a:rPr lang="en-US" dirty="0" smtClean="0"/>
              <a:t>Jump back to slide containing original image</a:t>
            </a:r>
          </a:p>
        </p:txBody>
      </p:sp>
    </p:spTree>
    <p:extLst>
      <p:ext uri="{BB962C8B-B14F-4D97-AF65-F5344CB8AC3E}">
        <p14:creationId xmlns:p14="http://schemas.microsoft.com/office/powerpoint/2010/main" val="311237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107556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smtClean="0"/>
              <a:t>Click to edit Master title style</a:t>
            </a:r>
            <a:endParaRPr lang="en-US" dirty="0"/>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prstClr val="white"/>
                </a:solidFill>
                <a:effectLst/>
                <a:uLnTx/>
                <a:uFillTx/>
                <a:latin typeface="+mn-lt"/>
                <a:ea typeface="+mn-ea"/>
                <a:cs typeface="+mn-cs"/>
              </a:rPr>
              <a:t>Insert Photo Credit Here</a:t>
            </a:r>
          </a:p>
        </p:txBody>
      </p:sp>
      <p:sp>
        <p:nvSpPr>
          <p:cNvPr id="5"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3307410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400497328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smtClean="0"/>
              <a:t>Click to edit Master title style</a:t>
            </a:r>
            <a:endParaRPr lang="en-US" dirty="0"/>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smtClean="0"/>
              <a:t>Insert Photo Credit Here</a:t>
            </a:r>
            <a:endParaRPr lang="en-US" dirty="0"/>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©McGraw-Hill Education. All rights reserved. Authorized </a:t>
            </a:r>
            <a:r>
              <a:rPr lang="en-US" sz="3200" kern="1200" dirty="0" smtClean="0">
                <a:solidFill>
                  <a:srgbClr val="6A6A6A"/>
                </a:solidFill>
                <a:effectLst/>
                <a:latin typeface="+mn-lt"/>
                <a:ea typeface="+mn-ea"/>
                <a:cs typeface="+mn-cs"/>
              </a:rPr>
              <a:t>only </a:t>
            </a:r>
            <a:r>
              <a:rPr kumimoji="0" lang="en-US" sz="3200" b="0" i="0" u="none" strike="noStrike" kern="1200" cap="none" spc="0" normalizeH="0" baseline="0" noProof="0" dirty="0" smtClean="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Calibri"/>
              <a:ea typeface="+mn-ea"/>
              <a:cs typeface="+mn-cs"/>
            </a:endParaRPr>
          </a:p>
        </p:txBody>
      </p:sp>
    </p:spTree>
    <p:extLst>
      <p:ext uri="{BB962C8B-B14F-4D97-AF65-F5344CB8AC3E}">
        <p14:creationId xmlns:p14="http://schemas.microsoft.com/office/powerpoint/2010/main" val="2384814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3.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4.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1.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753" r:id="rId3"/>
    <p:sldLayoutId id="2147483908" r:id="rId4"/>
    <p:sldLayoutId id="2147483950" r:id="rId5"/>
    <p:sldLayoutId id="2147483757" r:id="rId6"/>
    <p:sldLayoutId id="2147483877" r:id="rId7"/>
    <p:sldLayoutId id="2147483761" r:id="rId8"/>
    <p:sldLayoutId id="2147483800" r:id="rId9"/>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smtClean="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iming>
    <p:tnLst>
      <p:par>
        <p:cTn id="1" dur="indefinite" restart="never" nodeType="tmRoot"/>
      </p:par>
    </p:tnLst>
  </p:timing>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EducationCopy</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smtClean="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rgbClr val="6A6A6A"/>
                </a:solidFill>
                <a:effectLst/>
                <a:latin typeface="+mn-lt"/>
                <a:ea typeface="+mn-ea"/>
                <a:cs typeface="+mn-cs"/>
              </a:rPr>
              <a:t>©McGraw-Hill Education.</a:t>
            </a:r>
            <a:endParaRPr lang="en-US" sz="3200" kern="1200" dirty="0">
              <a:solidFill>
                <a:srgbClr val="6A6A6A"/>
              </a:solidFill>
              <a:effectLst/>
              <a:latin typeface="+mn-lt"/>
              <a:ea typeface="+mn-ea"/>
              <a:cs typeface="+mn-cs"/>
            </a:endParaRP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smtClean="0">
                <a:solidFill>
                  <a:schemeClr val="bg1"/>
                </a:solidFill>
                <a:effectLst/>
                <a:latin typeface="+mn-lt"/>
                <a:ea typeface="+mn-ea"/>
                <a:cs typeface="+mn-cs"/>
              </a:rPr>
              <a:t>©McGraw-Hill Education.</a:t>
            </a:r>
            <a:endParaRPr lang="en-US" sz="3200" kern="1200" dirty="0">
              <a:solidFill>
                <a:schemeClr val="bg1"/>
              </a:solidFill>
              <a:effectLst/>
              <a:latin typeface="+mn-lt"/>
              <a:ea typeface="+mn-ea"/>
              <a:cs typeface="+mn-cs"/>
            </a:endParaRP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a:t>CHAPTER </a:t>
            </a:r>
            <a:r>
              <a:rPr lang="en-US" sz="3200" dirty="0" smtClean="0"/>
              <a:t>7</a:t>
            </a:r>
            <a:endParaRPr lang="en-US" sz="3200" dirty="0"/>
          </a:p>
        </p:txBody>
      </p:sp>
      <p:sp>
        <p:nvSpPr>
          <p:cNvPr id="3" name="Text Placeholder 2" descr="Chapter 3 Trading and Factory Towns&#10;Textbook cover&#10;"/>
          <p:cNvSpPr>
            <a:spLocks noGrp="1"/>
          </p:cNvSpPr>
          <p:nvPr>
            <p:ph type="body" sz="quarter" idx="10"/>
          </p:nvPr>
        </p:nvSpPr>
        <p:spPr>
          <a:xfrm>
            <a:off x="228600" y="4114800"/>
            <a:ext cx="5105400" cy="762000"/>
          </a:xfrm>
        </p:spPr>
        <p:txBody>
          <a:bodyPr/>
          <a:lstStyle/>
          <a:p>
            <a:pPr algn="ctr"/>
            <a:r>
              <a:rPr lang="en-US" sz="2400" dirty="0"/>
              <a:t>Cities in a </a:t>
            </a:r>
            <a:r>
              <a:rPr lang="en-US" sz="2400" dirty="0" smtClean="0"/>
              <a:t>Regional Economy</a:t>
            </a:r>
            <a:endParaRPr lang="en-US" sz="2400" dirty="0"/>
          </a:p>
        </p:txBody>
      </p:sp>
      <p:pic>
        <p:nvPicPr>
          <p:cNvPr id="5" name="Picture 4" descr="Textbook cover for Urban Economics, Ninth Edition by Arthur O'Sulliva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1447800"/>
            <a:ext cx="3276600" cy="4572000"/>
          </a:xfrm>
          <a:prstGeom prst="rect">
            <a:avLst/>
          </a:prstGeom>
        </p:spPr>
      </p:pic>
    </p:spTree>
    <p:extLst>
      <p:ext uri="{BB962C8B-B14F-4D97-AF65-F5344CB8AC3E}">
        <p14:creationId xmlns:p14="http://schemas.microsoft.com/office/powerpoint/2010/main" val="1776670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sz="3200" dirty="0"/>
              <a:t>Equilibrium City Sizes in a Regional Economy</a:t>
            </a:r>
            <a:r>
              <a:rPr lang="en-US" sz="3200" dirty="0" smtClean="0"/>
              <a:t>: </a:t>
            </a:r>
            <a:br>
              <a:rPr lang="en-US" sz="3200" dirty="0" smtClean="0"/>
            </a:br>
            <a:r>
              <a:rPr lang="en-US" sz="3200" dirty="0" smtClean="0"/>
              <a:t>Size </a:t>
            </a:r>
            <a:r>
              <a:rPr lang="en-US" sz="3200" dirty="0"/>
              <a:t>Distribution of U.S. Metropolitan Areas, 2000</a:t>
            </a:r>
          </a:p>
        </p:txBody>
      </p:sp>
      <p:pic>
        <p:nvPicPr>
          <p:cNvPr id="4" name="Content Placeholder 3" descr="Size Distribution of U.S Metropolitan Areas, 2000&#10;All data in both graphs are approximate. The first is a bar graph, in which horizontal axis shows rank, listing 1, 25 and 50, and vertical axis shows population in millions, ranging from 0 to 20 in increments of 5. The population of the top 3 metropolitan cities are 19 million, 13 million, and 9.5 million. The population decreases gradually, from 6 million, in city with rank 4, to 1 million, in city with rank 50. The second is a histogram, in which horizontal axis shows rank, listing 1, 180, and 360, and vertical axis shows population in millions, ranging from 0 to 20 in increments of 5. The population decreases gradually, from 13 million, in city with rank 1, to 0.1 million in city with rank 360.&#10;"/>
          <p:cNvPicPr>
            <a:picLocks noGrp="1" noChangeAspect="1"/>
          </p:cNvPicPr>
          <p:nvPr>
            <p:ph idx="1"/>
          </p:nvPr>
        </p:nvPicPr>
        <p:blipFill>
          <a:blip r:embed="rId3"/>
          <a:stretch>
            <a:fillRect/>
          </a:stretch>
        </p:blipFill>
        <p:spPr>
          <a:xfrm>
            <a:off x="562708" y="2589047"/>
            <a:ext cx="7924800" cy="4046214"/>
          </a:xfrm>
          <a:prstGeom prst="rect">
            <a:avLst/>
          </a:prstGeom>
        </p:spPr>
      </p:pic>
      <p:sp>
        <p:nvSpPr>
          <p:cNvPr id="2" name="Rectangle 1"/>
          <p:cNvSpPr/>
          <p:nvPr/>
        </p:nvSpPr>
        <p:spPr>
          <a:xfrm>
            <a:off x="371445" y="1603103"/>
            <a:ext cx="8526370" cy="830997"/>
          </a:xfrm>
          <a:prstGeom prst="rect">
            <a:avLst/>
          </a:prstGeom>
        </p:spPr>
        <p:txBody>
          <a:bodyPr wrap="square">
            <a:spAutoFit/>
          </a:bodyPr>
          <a:lstStyle/>
          <a:p>
            <a:r>
              <a:rPr lang="en-US" sz="2400" b="1" i="1" dirty="0" smtClean="0"/>
              <a:t>Utility curves can be used to explain the development of cities of different sizes. </a:t>
            </a:r>
            <a:endParaRPr lang="en-US" sz="2400" b="1" i="1" dirty="0"/>
          </a:p>
        </p:txBody>
      </p:sp>
    </p:spTree>
    <p:extLst>
      <p:ext uri="{BB962C8B-B14F-4D97-AF65-F5344CB8AC3E}">
        <p14:creationId xmlns:p14="http://schemas.microsoft.com/office/powerpoint/2010/main" val="163951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Differences in City Size</a:t>
            </a:r>
          </a:p>
        </p:txBody>
      </p:sp>
      <p:sp>
        <p:nvSpPr>
          <p:cNvPr id="11" name="Content Placeholder 10"/>
          <p:cNvSpPr>
            <a:spLocks noGrp="1"/>
          </p:cNvSpPr>
          <p:nvPr>
            <p:ph idx="1"/>
          </p:nvPr>
        </p:nvSpPr>
        <p:spPr>
          <a:xfrm>
            <a:off x="392723" y="1635370"/>
            <a:ext cx="8458200" cy="2971800"/>
          </a:xfrm>
        </p:spPr>
        <p:txBody>
          <a:bodyPr/>
          <a:lstStyle/>
          <a:p>
            <a:pPr marL="0" indent="0">
              <a:buNone/>
            </a:pPr>
            <a:r>
              <a:rPr lang="en-IN" b="1" i="1" dirty="0"/>
              <a:t>In the equilibrium allocation of workers across cities in the regional economy</a:t>
            </a:r>
            <a:r>
              <a:rPr lang="en-IN" b="1" i="1" dirty="0" smtClean="0"/>
              <a:t>, workers </a:t>
            </a:r>
            <a:r>
              <a:rPr lang="en-IN" b="1" i="1" dirty="0"/>
              <a:t>are indifferent between the three cities and every worker has a workplace</a:t>
            </a:r>
            <a:r>
              <a:rPr lang="en-IN" b="1" i="1" dirty="0" smtClean="0"/>
              <a:t>. </a:t>
            </a:r>
            <a:endParaRPr lang="en-IN" b="1" i="1" dirty="0"/>
          </a:p>
          <a:p>
            <a:r>
              <a:rPr lang="en-IN" dirty="0"/>
              <a:t>There are two conditions for locational equilibrium.</a:t>
            </a:r>
          </a:p>
          <a:p>
            <a:pPr lvl="1"/>
            <a:r>
              <a:rPr lang="en-IN" dirty="0" smtClean="0"/>
              <a:t>Nash </a:t>
            </a:r>
            <a:r>
              <a:rPr lang="en-IN" dirty="0"/>
              <a:t>equilibrium: </a:t>
            </a:r>
            <a:r>
              <a:rPr lang="en-IN" dirty="0" smtClean="0"/>
              <a:t>There is equal </a:t>
            </a:r>
            <a:r>
              <a:rPr lang="en-IN" dirty="0"/>
              <a:t>utility across </a:t>
            </a:r>
            <a:r>
              <a:rPr lang="en-IN" dirty="0" smtClean="0"/>
              <a:t>cities. </a:t>
            </a:r>
            <a:endParaRPr lang="en-IN" dirty="0"/>
          </a:p>
          <a:p>
            <a:pPr lvl="1"/>
            <a:r>
              <a:rPr lang="en-IN" dirty="0" smtClean="0"/>
              <a:t>Adding up: The sum </a:t>
            </a:r>
            <a:r>
              <a:rPr lang="en-IN" dirty="0"/>
              <a:t>of </a:t>
            </a:r>
            <a:r>
              <a:rPr lang="en-IN" dirty="0" smtClean="0"/>
              <a:t>workers </a:t>
            </a:r>
            <a:r>
              <a:rPr lang="en-IN" dirty="0"/>
              <a:t>in the three cities adds up to the fixed </a:t>
            </a:r>
            <a:r>
              <a:rPr lang="en-IN" dirty="0" smtClean="0"/>
              <a:t>regional workforce.</a:t>
            </a:r>
            <a:endParaRPr lang="en-US" dirty="0"/>
          </a:p>
        </p:txBody>
      </p:sp>
      <p:sp>
        <p:nvSpPr>
          <p:cNvPr id="14" name="Rounded Rectangle 13"/>
          <p:cNvSpPr/>
          <p:nvPr/>
        </p:nvSpPr>
        <p:spPr>
          <a:xfrm>
            <a:off x="491783" y="4876800"/>
            <a:ext cx="8359140" cy="838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Discuss locational equilibrium using the line graph on the following slide.</a:t>
            </a:r>
            <a:endParaRPr lang="en-US" sz="2400" i="1" dirty="0">
              <a:solidFill>
                <a:schemeClr val="tx1"/>
              </a:solidFill>
            </a:endParaRPr>
          </a:p>
        </p:txBody>
      </p:sp>
    </p:spTree>
    <p:extLst>
      <p:ext uri="{BB962C8B-B14F-4D97-AF65-F5344CB8AC3E}">
        <p14:creationId xmlns:p14="http://schemas.microsoft.com/office/powerpoint/2010/main" val="3845397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143000"/>
          </a:xfrm>
        </p:spPr>
        <p:txBody>
          <a:bodyPr/>
          <a:lstStyle/>
          <a:p>
            <a:r>
              <a:rPr lang="en-US" dirty="0"/>
              <a:t>Equilibrium City Sizes in a </a:t>
            </a:r>
            <a:r>
              <a:rPr lang="en-US" dirty="0" smtClean="0"/>
              <a:t>Regional Economy</a:t>
            </a:r>
            <a:r>
              <a:rPr lang="en-US" dirty="0"/>
              <a:t>: </a:t>
            </a:r>
            <a:r>
              <a:rPr lang="en-US" dirty="0" smtClean="0"/>
              <a:t>Differences </a:t>
            </a:r>
            <a:r>
              <a:rPr lang="en-US" dirty="0"/>
              <a:t>in City Size</a:t>
            </a:r>
          </a:p>
        </p:txBody>
      </p:sp>
      <p:pic>
        <p:nvPicPr>
          <p:cNvPr id="14" name="Content Placeholder 13" descr="Differences in City Size&#10;On a line graph, the horizontal axis shows the number of workers in millions, listing 4, 6, and 12. The vertical axis shows utility, listing u asterisk. All data are approximate. The first curve rises from zero workers and moderately low utility level, reaches a peak at 2 million workers and moderate utility level above u asterisk, and then falls through point s (4, u asterisk). The second curve rises from zero workers and moderately low utility level, reaches a peak at 3 million workers and moderately high utility level above u asterisk, and then falls through point m (6, u asterisk). The third curve rises from zero workers and moderate utility level, reaches a peak at 5 million workers and high utility level above u asterisk, and then falls through point b (12, u asterisk).&#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992178" y="1766807"/>
            <a:ext cx="5159644" cy="4805084"/>
          </a:xfrm>
        </p:spPr>
      </p:pic>
    </p:spTree>
    <p:extLst>
      <p:ext uri="{BB962C8B-B14F-4D97-AF65-F5344CB8AC3E}">
        <p14:creationId xmlns:p14="http://schemas.microsoft.com/office/powerpoint/2010/main" val="25436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Rank-Size </a:t>
            </a:r>
            <a:r>
              <a:rPr lang="en-US" dirty="0" smtClean="0"/>
              <a:t>Rule (1 of 2)</a:t>
            </a:r>
            <a:endParaRPr lang="en-US" dirty="0"/>
          </a:p>
        </p:txBody>
      </p:sp>
      <p:sp>
        <p:nvSpPr>
          <p:cNvPr id="11" name="Content Placeholder 10"/>
          <p:cNvSpPr>
            <a:spLocks noGrp="1"/>
          </p:cNvSpPr>
          <p:nvPr>
            <p:ph idx="1"/>
          </p:nvPr>
        </p:nvSpPr>
        <p:spPr>
          <a:xfrm>
            <a:off x="381000" y="1635368"/>
            <a:ext cx="8458200" cy="4384431"/>
          </a:xfrm>
        </p:spPr>
        <p:txBody>
          <a:bodyPr/>
          <a:lstStyle/>
          <a:p>
            <a:pPr marL="0" indent="0">
              <a:buNone/>
            </a:pPr>
            <a:r>
              <a:rPr lang="en-IN" b="1" i="1" dirty="0"/>
              <a:t>Geographers and economists have estimated the size distribution of cities, </a:t>
            </a:r>
            <a:r>
              <a:rPr lang="en-IN" b="1" i="1" dirty="0" smtClean="0"/>
              <a:t>focusing on </a:t>
            </a:r>
            <a:r>
              <a:rPr lang="en-IN" b="1" i="1" dirty="0"/>
              <a:t>the relationship between city rank and size. </a:t>
            </a:r>
            <a:endParaRPr lang="en-IN" b="1" i="1" dirty="0" smtClean="0"/>
          </a:p>
          <a:p>
            <a:pPr marL="0" indent="0">
              <a:buNone/>
            </a:pPr>
            <a:r>
              <a:rPr lang="en-IN" b="1" i="1" dirty="0" smtClean="0"/>
              <a:t>One </a:t>
            </a:r>
            <a:r>
              <a:rPr lang="en-IN" b="1" i="1" dirty="0"/>
              <a:t>possibility is that the </a:t>
            </a:r>
            <a:r>
              <a:rPr lang="en-IN" b="1" i="1" dirty="0" smtClean="0"/>
              <a:t>relationship follows </a:t>
            </a:r>
            <a:r>
              <a:rPr lang="en-IN" b="1" i="1" dirty="0"/>
              <a:t>the rank-size rule</a:t>
            </a:r>
            <a:r>
              <a:rPr lang="en-IN" b="1" i="1" dirty="0" smtClean="0"/>
              <a:t>: </a:t>
            </a:r>
            <a:r>
              <a:rPr lang="en-US" b="1" i="1" dirty="0" smtClean="0"/>
              <a:t>Rank </a:t>
            </a:r>
            <a:r>
              <a:rPr lang="en-US" b="1" i="1" dirty="0"/>
              <a:t>times population is constant across </a:t>
            </a:r>
            <a:r>
              <a:rPr lang="en-US" b="1" i="1" dirty="0" smtClean="0"/>
              <a:t>cities.</a:t>
            </a:r>
          </a:p>
          <a:p>
            <a:pPr marL="0" indent="0">
              <a:buNone/>
            </a:pPr>
            <a:r>
              <a:rPr lang="en-US" dirty="0" smtClean="0"/>
              <a:t>Example: </a:t>
            </a:r>
          </a:p>
          <a:p>
            <a:r>
              <a:rPr lang="en-US" dirty="0" smtClean="0"/>
              <a:t>If the </a:t>
            </a:r>
            <a:r>
              <a:rPr lang="en-US" dirty="0"/>
              <a:t>largest city (rank 1) has a population of 12 </a:t>
            </a:r>
            <a:r>
              <a:rPr lang="en-US" dirty="0" smtClean="0"/>
              <a:t>million </a:t>
            </a:r>
          </a:p>
          <a:p>
            <a:pPr lvl="1"/>
            <a:r>
              <a:rPr lang="en-US" dirty="0" smtClean="0"/>
              <a:t>the second largest </a:t>
            </a:r>
            <a:r>
              <a:rPr lang="en-US" dirty="0"/>
              <a:t>city will have a population of </a:t>
            </a:r>
            <a:r>
              <a:rPr lang="en-US" dirty="0" smtClean="0"/>
              <a:t>six </a:t>
            </a:r>
            <a:r>
              <a:rPr lang="en-US" dirty="0"/>
              <a:t>million </a:t>
            </a:r>
            <a:r>
              <a:rPr lang="en-US" dirty="0" smtClean="0"/>
              <a:t/>
            </a:r>
            <a:br>
              <a:rPr lang="en-US" dirty="0" smtClean="0"/>
            </a:br>
            <a:r>
              <a:rPr lang="en-US" dirty="0" smtClean="0"/>
              <a:t>(</a:t>
            </a:r>
            <a:r>
              <a:rPr lang="en-US" dirty="0"/>
              <a:t>2 × 6m = </a:t>
            </a:r>
            <a:r>
              <a:rPr lang="en-US" dirty="0" smtClean="0"/>
              <a:t>12m)</a:t>
            </a:r>
          </a:p>
          <a:p>
            <a:pPr lvl="1"/>
            <a:r>
              <a:rPr lang="en-US" dirty="0" smtClean="0"/>
              <a:t>the </a:t>
            </a:r>
            <a:r>
              <a:rPr lang="en-US" dirty="0"/>
              <a:t>third </a:t>
            </a:r>
            <a:r>
              <a:rPr lang="en-US" dirty="0" smtClean="0"/>
              <a:t>largest will </a:t>
            </a:r>
            <a:r>
              <a:rPr lang="en-US" dirty="0"/>
              <a:t>have a population of </a:t>
            </a:r>
            <a:r>
              <a:rPr lang="en-US" dirty="0" smtClean="0"/>
              <a:t>four </a:t>
            </a:r>
            <a:r>
              <a:rPr lang="en-US" dirty="0"/>
              <a:t>million (3 × 4m = 12m), and so </a:t>
            </a:r>
            <a:r>
              <a:rPr lang="en-US" dirty="0" smtClean="0"/>
              <a:t>on.</a:t>
            </a:r>
          </a:p>
          <a:p>
            <a:pPr marL="0" indent="0">
              <a:buNone/>
            </a:pPr>
            <a:endParaRPr lang="en-US" dirty="0"/>
          </a:p>
        </p:txBody>
      </p:sp>
    </p:spTree>
    <p:extLst>
      <p:ext uri="{BB962C8B-B14F-4D97-AF65-F5344CB8AC3E}">
        <p14:creationId xmlns:p14="http://schemas.microsoft.com/office/powerpoint/2010/main" val="211923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The Rank-Size </a:t>
            </a:r>
            <a:r>
              <a:rPr lang="en-US" dirty="0" smtClean="0"/>
              <a:t>Rule (2 of 2)</a:t>
            </a:r>
            <a:endParaRPr lang="en-US" dirty="0"/>
          </a:p>
        </p:txBody>
      </p:sp>
      <p:sp>
        <p:nvSpPr>
          <p:cNvPr id="11" name="Content Placeholder 10"/>
          <p:cNvSpPr>
            <a:spLocks noGrp="1"/>
          </p:cNvSpPr>
          <p:nvPr>
            <p:ph idx="1"/>
          </p:nvPr>
        </p:nvSpPr>
        <p:spPr>
          <a:xfrm>
            <a:off x="357554" y="1670538"/>
            <a:ext cx="8481646" cy="3892062"/>
          </a:xfrm>
        </p:spPr>
        <p:txBody>
          <a:bodyPr/>
          <a:lstStyle/>
          <a:p>
            <a:r>
              <a:rPr lang="en-US" dirty="0"/>
              <a:t>Nitsche (2005) summarizes the results of 29 studies of the rank-size </a:t>
            </a:r>
            <a:r>
              <a:rPr lang="en-US" dirty="0" smtClean="0"/>
              <a:t>relationship, using data </a:t>
            </a:r>
            <a:r>
              <a:rPr lang="en-US" dirty="0"/>
              <a:t>from countries around the world</a:t>
            </a:r>
            <a:r>
              <a:rPr lang="en-US" dirty="0" smtClean="0"/>
              <a:t>.</a:t>
            </a:r>
          </a:p>
          <a:p>
            <a:r>
              <a:rPr lang="en-US" dirty="0"/>
              <a:t>The hypothesized relationship </a:t>
            </a:r>
            <a:r>
              <a:rPr lang="en-US" dirty="0" smtClean="0"/>
              <a:t>is:</a:t>
            </a:r>
            <a:endParaRPr lang="en-US" dirty="0"/>
          </a:p>
          <a:p>
            <a:pPr lvl="1"/>
            <a:r>
              <a:rPr lang="en-IN" dirty="0" smtClean="0"/>
              <a:t>Here </a:t>
            </a:r>
            <a:r>
              <a:rPr lang="en-IN" i="1" dirty="0"/>
              <a:t>c</a:t>
            </a:r>
            <a:r>
              <a:rPr lang="en-IN" dirty="0"/>
              <a:t> is a constant, </a:t>
            </a:r>
            <a:r>
              <a:rPr lang="en-IN" i="1" dirty="0"/>
              <a:t>N</a:t>
            </a:r>
            <a:r>
              <a:rPr lang="en-IN" dirty="0"/>
              <a:t> is population, and the exponent </a:t>
            </a:r>
            <a:r>
              <a:rPr lang="en-IN" i="1" dirty="0"/>
              <a:t>b</a:t>
            </a:r>
            <a:r>
              <a:rPr lang="en-IN" dirty="0"/>
              <a:t> is to be estimated from </a:t>
            </a:r>
            <a:r>
              <a:rPr lang="en-IN" dirty="0" smtClean="0"/>
              <a:t>the data </a:t>
            </a:r>
            <a:r>
              <a:rPr lang="en-IN" dirty="0"/>
              <a:t>on rank and population</a:t>
            </a:r>
            <a:r>
              <a:rPr lang="en-IN" dirty="0" smtClean="0"/>
              <a:t>. </a:t>
            </a:r>
          </a:p>
          <a:p>
            <a:pPr lvl="1"/>
            <a:r>
              <a:rPr lang="en-IN" dirty="0" smtClean="0"/>
              <a:t>If </a:t>
            </a:r>
            <a:r>
              <a:rPr lang="en-IN" i="1" dirty="0" smtClean="0"/>
              <a:t>b</a:t>
            </a:r>
            <a:r>
              <a:rPr lang="en-IN" dirty="0" smtClean="0"/>
              <a:t> = 1.0, the rank-size rule holds.</a:t>
            </a:r>
          </a:p>
          <a:p>
            <a:r>
              <a:rPr lang="en-IN" dirty="0"/>
              <a:t>It is important to note that many of the studies of the rank-size rule use </a:t>
            </a:r>
            <a:r>
              <a:rPr lang="en-IN" dirty="0" smtClean="0"/>
              <a:t>political rather than economic definitions </a:t>
            </a:r>
            <a:r>
              <a:rPr lang="en-IN" dirty="0"/>
              <a:t>of </a:t>
            </a:r>
            <a:r>
              <a:rPr lang="en-IN" dirty="0" smtClean="0"/>
              <a:t>cities. </a:t>
            </a:r>
          </a:p>
        </p:txBody>
      </p:sp>
      <p:pic>
        <p:nvPicPr>
          <p:cNvPr id="2" name="Picture 1" descr="R equals c divided by N to the power of b"/>
          <p:cNvPicPr>
            <a:picLocks noChangeAspect="1"/>
          </p:cNvPicPr>
          <p:nvPr/>
        </p:nvPicPr>
        <p:blipFill rotWithShape="1">
          <a:blip r:embed="rId3"/>
          <a:srcRect l="14287" t="16667" r="4761" b="16667"/>
          <a:stretch/>
        </p:blipFill>
        <p:spPr>
          <a:xfrm>
            <a:off x="5029200" y="2590800"/>
            <a:ext cx="1143000" cy="537882"/>
          </a:xfrm>
          <a:prstGeom prst="rect">
            <a:avLst/>
          </a:prstGeom>
        </p:spPr>
      </p:pic>
    </p:spTree>
    <p:extLst>
      <p:ext uri="{BB962C8B-B14F-4D97-AF65-F5344CB8AC3E}">
        <p14:creationId xmlns:p14="http://schemas.microsoft.com/office/powerpoint/2010/main" val="95641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Urban Economic Growth</a:t>
            </a:r>
            <a:endParaRPr lang="en-US" dirty="0"/>
          </a:p>
        </p:txBody>
      </p:sp>
      <p:sp>
        <p:nvSpPr>
          <p:cNvPr id="11" name="Content Placeholder 10"/>
          <p:cNvSpPr>
            <a:spLocks noGrp="1"/>
          </p:cNvSpPr>
          <p:nvPr>
            <p:ph idx="1"/>
          </p:nvPr>
        </p:nvSpPr>
        <p:spPr>
          <a:xfrm>
            <a:off x="381000" y="1647092"/>
            <a:ext cx="8458200" cy="4038599"/>
          </a:xfrm>
        </p:spPr>
        <p:txBody>
          <a:bodyPr/>
          <a:lstStyle/>
          <a:p>
            <a:pPr marL="0" indent="0">
              <a:buNone/>
            </a:pPr>
            <a:r>
              <a:rPr lang="en-US" b="1" i="1" dirty="0"/>
              <a:t>I</a:t>
            </a:r>
            <a:r>
              <a:rPr lang="en-US" b="1" i="1" dirty="0" smtClean="0"/>
              <a:t>n </a:t>
            </a:r>
            <a:r>
              <a:rPr lang="en-US" b="1" i="1" dirty="0"/>
              <a:t>an urban context, economic growth is defined as an increase in the utility level of the typical </a:t>
            </a:r>
            <a:r>
              <a:rPr lang="en-US" b="1" i="1" dirty="0" smtClean="0"/>
              <a:t>resident.</a:t>
            </a:r>
          </a:p>
          <a:p>
            <a:r>
              <a:rPr lang="en-US" dirty="0" smtClean="0"/>
              <a:t>The four sources of economic growth </a:t>
            </a:r>
            <a:r>
              <a:rPr lang="en-IN" dirty="0" smtClean="0"/>
              <a:t>comprise three </a:t>
            </a:r>
            <a:r>
              <a:rPr lang="en-IN" dirty="0"/>
              <a:t>traditional (</a:t>
            </a:r>
            <a:r>
              <a:rPr lang="en-IN" dirty="0" smtClean="0"/>
              <a:t>nongeographic</a:t>
            </a:r>
            <a:r>
              <a:rPr lang="en-IN" dirty="0"/>
              <a:t>) factors and one </a:t>
            </a:r>
            <a:r>
              <a:rPr lang="en-IN" dirty="0" smtClean="0"/>
              <a:t>geographical factor.</a:t>
            </a:r>
            <a:endParaRPr lang="en-US" dirty="0" smtClean="0"/>
          </a:p>
          <a:p>
            <a:pPr lvl="1"/>
            <a:r>
              <a:rPr lang="en-US" dirty="0" smtClean="0"/>
              <a:t>capital deepening</a:t>
            </a:r>
          </a:p>
          <a:p>
            <a:pPr lvl="1"/>
            <a:r>
              <a:rPr lang="en-US" dirty="0" smtClean="0"/>
              <a:t>increase in human capital</a:t>
            </a:r>
          </a:p>
          <a:p>
            <a:pPr lvl="1"/>
            <a:r>
              <a:rPr lang="en-US" dirty="0" smtClean="0"/>
              <a:t>technological progress</a:t>
            </a:r>
          </a:p>
          <a:p>
            <a:pPr lvl="1"/>
            <a:r>
              <a:rPr lang="en-US" dirty="0" smtClean="0"/>
              <a:t>agglomeration economies.</a:t>
            </a:r>
          </a:p>
        </p:txBody>
      </p:sp>
    </p:spTree>
    <p:extLst>
      <p:ext uri="{BB962C8B-B14F-4D97-AF65-F5344CB8AC3E}">
        <p14:creationId xmlns:p14="http://schemas.microsoft.com/office/powerpoint/2010/main" val="287961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533400"/>
          </a:xfrm>
        </p:spPr>
        <p:txBody>
          <a:bodyPr/>
          <a:lstStyle/>
          <a:p>
            <a:r>
              <a:rPr lang="en-US" sz="3200" dirty="0" smtClean="0"/>
              <a:t>Technological Progress and Utility</a:t>
            </a:r>
            <a:endParaRPr lang="en-US" sz="3200" dirty="0"/>
          </a:p>
        </p:txBody>
      </p:sp>
      <p:pic>
        <p:nvPicPr>
          <p:cNvPr id="14" name="Content Placeholder 13" descr="Innovation in One City Increases Regionwide Unity&#10;On a line graph, the horizontal axis shows the number of workers in millions, listing 5, 6, and 7. The vertical axis shows utility, listing u asterisk, u double asterisk, and u double prime. All data are approximate. The first curve rises from 0.5 million workers and moderately low utility level, reaches a peak above u double asterisk, and falls through point c (5, u double asterisk) and point a (6, u asterisk). The second curve rises from 1.5 million workers and moderate utility level, reaches a peak above u double prime, and falls through point b (6, u double prime) and point d (7, u double asterisk).&#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55501" y="1447801"/>
            <a:ext cx="5642314" cy="5181600"/>
          </a:xfrm>
        </p:spPr>
      </p:pic>
      <p:sp>
        <p:nvSpPr>
          <p:cNvPr id="2" name="Rounded Rectangle 1"/>
          <p:cNvSpPr/>
          <p:nvPr/>
        </p:nvSpPr>
        <p:spPr>
          <a:xfrm>
            <a:off x="410308" y="2667000"/>
            <a:ext cx="2739686" cy="2819400"/>
          </a:xfrm>
          <a:prstGeom prst="roundRect">
            <a:avLst>
              <a:gd name="adj" fmla="val 9240"/>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2400" i="1" dirty="0" smtClean="0">
                <a:solidFill>
                  <a:schemeClr val="tx1"/>
                </a:solidFill>
              </a:rPr>
              <a:t>Using the graph, discuss the connection </a:t>
            </a:r>
            <a:r>
              <a:rPr lang="en-IN" sz="2400" i="1" dirty="0">
                <a:solidFill>
                  <a:schemeClr val="tx1"/>
                </a:solidFill>
              </a:rPr>
              <a:t>between technological</a:t>
            </a:r>
          </a:p>
          <a:p>
            <a:r>
              <a:rPr lang="en-IN" sz="2400" i="1" dirty="0">
                <a:solidFill>
                  <a:schemeClr val="tx1"/>
                </a:solidFill>
              </a:rPr>
              <a:t>progress and </a:t>
            </a:r>
            <a:r>
              <a:rPr lang="en-IN" sz="2400" i="1" dirty="0" smtClean="0">
                <a:solidFill>
                  <a:schemeClr val="tx1"/>
                </a:solidFill>
              </a:rPr>
              <a:t>utility.</a:t>
            </a:r>
            <a:endParaRPr lang="en-US" sz="2400" i="1" dirty="0">
              <a:solidFill>
                <a:schemeClr val="tx1"/>
              </a:solidFill>
            </a:endParaRPr>
          </a:p>
        </p:txBody>
      </p:sp>
    </p:spTree>
    <p:extLst>
      <p:ext uri="{BB962C8B-B14F-4D97-AF65-F5344CB8AC3E}">
        <p14:creationId xmlns:p14="http://schemas.microsoft.com/office/powerpoint/2010/main" val="3947202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Human Capital and Economic Growth</a:t>
            </a:r>
          </a:p>
        </p:txBody>
      </p:sp>
      <p:sp>
        <p:nvSpPr>
          <p:cNvPr id="11" name="Content Placeholder 10"/>
          <p:cNvSpPr>
            <a:spLocks noGrp="1"/>
          </p:cNvSpPr>
          <p:nvPr>
            <p:ph idx="1"/>
          </p:nvPr>
        </p:nvSpPr>
        <p:spPr>
          <a:xfrm>
            <a:off x="381000" y="1600200"/>
            <a:ext cx="8229600" cy="3048000"/>
          </a:xfrm>
        </p:spPr>
        <p:txBody>
          <a:bodyPr/>
          <a:lstStyle/>
          <a:p>
            <a:pPr marL="0" indent="0">
              <a:buNone/>
            </a:pPr>
            <a:r>
              <a:rPr lang="en-IN" b="1" i="1" dirty="0"/>
              <a:t>Urban economists </a:t>
            </a:r>
            <a:r>
              <a:rPr lang="en-IN" b="1" i="1" dirty="0" smtClean="0"/>
              <a:t>have explored </a:t>
            </a:r>
            <a:r>
              <a:rPr lang="en-IN" b="1" i="1" dirty="0"/>
              <a:t>the effects of human capital on urban productivity and income.</a:t>
            </a:r>
            <a:endParaRPr lang="en-US" b="1" i="1" dirty="0" smtClean="0"/>
          </a:p>
          <a:p>
            <a:r>
              <a:rPr lang="en-US" dirty="0" smtClean="0"/>
              <a:t>An increase in </a:t>
            </a:r>
            <a:r>
              <a:rPr lang="en-US" dirty="0"/>
              <a:t>the education or job skills of a specific worker has three </a:t>
            </a:r>
            <a:r>
              <a:rPr lang="en-US" dirty="0" smtClean="0"/>
              <a:t>effects:</a:t>
            </a:r>
            <a:endParaRPr lang="en-US" dirty="0"/>
          </a:p>
          <a:p>
            <a:pPr lvl="1"/>
            <a:r>
              <a:rPr lang="en-US" dirty="0" smtClean="0"/>
              <a:t>higher wages</a:t>
            </a:r>
          </a:p>
          <a:p>
            <a:pPr lvl="1"/>
            <a:r>
              <a:rPr lang="en-US" dirty="0" smtClean="0"/>
              <a:t>spillover benefits</a:t>
            </a:r>
          </a:p>
          <a:p>
            <a:pPr lvl="1"/>
            <a:r>
              <a:rPr lang="en-US" dirty="0" smtClean="0"/>
              <a:t>technological progress.</a:t>
            </a:r>
          </a:p>
        </p:txBody>
      </p:sp>
      <p:sp>
        <p:nvSpPr>
          <p:cNvPr id="2" name="Rounded Rectangle 1"/>
          <p:cNvSpPr/>
          <p:nvPr/>
        </p:nvSpPr>
        <p:spPr>
          <a:xfrm>
            <a:off x="474785" y="5105400"/>
            <a:ext cx="8382000" cy="914400"/>
          </a:xfrm>
          <a:prstGeom prst="roundRect">
            <a:avLst>
              <a:gd name="adj" fmla="val 11173"/>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i="1" dirty="0" smtClean="0">
                <a:solidFill>
                  <a:schemeClr val="tx1"/>
                </a:solidFill>
              </a:rPr>
              <a:t>Discuss whether </a:t>
            </a:r>
            <a:r>
              <a:rPr lang="en-IN" sz="2400" i="1" dirty="0">
                <a:solidFill>
                  <a:schemeClr val="tx1"/>
                </a:solidFill>
              </a:rPr>
              <a:t>urban economic growth </a:t>
            </a:r>
            <a:r>
              <a:rPr lang="en-IN" sz="2400" i="1" dirty="0" smtClean="0">
                <a:solidFill>
                  <a:schemeClr val="tx1"/>
                </a:solidFill>
              </a:rPr>
              <a:t>could reduce </a:t>
            </a:r>
            <a:r>
              <a:rPr lang="en-IN" sz="2400" i="1" dirty="0">
                <a:solidFill>
                  <a:schemeClr val="tx1"/>
                </a:solidFill>
              </a:rPr>
              <a:t>income </a:t>
            </a:r>
            <a:r>
              <a:rPr lang="en-IN" sz="2400" i="1" dirty="0" smtClean="0">
                <a:solidFill>
                  <a:schemeClr val="tx1"/>
                </a:solidFill>
              </a:rPr>
              <a:t>inequality and why</a:t>
            </a:r>
            <a:r>
              <a:rPr lang="en-IN" sz="2400" i="1" dirty="0">
                <a:solidFill>
                  <a:schemeClr val="tx1"/>
                </a:solidFill>
              </a:rPr>
              <a:t>.</a:t>
            </a:r>
            <a:endParaRPr lang="en-US" sz="2400" i="1" dirty="0">
              <a:solidFill>
                <a:schemeClr val="tx1"/>
              </a:solidFill>
            </a:endParaRPr>
          </a:p>
        </p:txBody>
      </p:sp>
    </p:spTree>
    <p:extLst>
      <p:ext uri="{BB962C8B-B14F-4D97-AF65-F5344CB8AC3E}">
        <p14:creationId xmlns:p14="http://schemas.microsoft.com/office/powerpoint/2010/main" val="42206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Introduction</a:t>
            </a:r>
            <a:endParaRPr lang="en-US" dirty="0"/>
          </a:p>
        </p:txBody>
      </p:sp>
      <p:sp>
        <p:nvSpPr>
          <p:cNvPr id="11" name="Content Placeholder 10"/>
          <p:cNvSpPr>
            <a:spLocks noGrp="1"/>
          </p:cNvSpPr>
          <p:nvPr>
            <p:ph idx="1"/>
          </p:nvPr>
        </p:nvSpPr>
        <p:spPr>
          <a:xfrm>
            <a:off x="381000" y="1621466"/>
            <a:ext cx="8229600" cy="2036134"/>
          </a:xfrm>
        </p:spPr>
        <p:txBody>
          <a:bodyPr/>
          <a:lstStyle/>
          <a:p>
            <a:r>
              <a:rPr lang="en-US" dirty="0" smtClean="0"/>
              <a:t>The </a:t>
            </a:r>
            <a:r>
              <a:rPr lang="en-US" dirty="0"/>
              <a:t>typical regional economy has many </a:t>
            </a:r>
            <a:r>
              <a:rPr lang="en-US" dirty="0" smtClean="0"/>
              <a:t>interconnected </a:t>
            </a:r>
            <a:r>
              <a:rPr lang="en-US" dirty="0"/>
              <a:t>cities that vary in size and economic scope. </a:t>
            </a:r>
            <a:endParaRPr lang="en-US" dirty="0" smtClean="0"/>
          </a:p>
          <a:p>
            <a:r>
              <a:rPr lang="en-US" dirty="0" smtClean="0"/>
              <a:t>A </a:t>
            </a:r>
            <a:r>
              <a:rPr lang="en-US" dirty="0"/>
              <a:t>key assumption underlying the long-run analysis of a regional economy is that workers and firms are perfectly mobile between cities</a:t>
            </a:r>
            <a:r>
              <a:rPr lang="en-US" dirty="0" smtClean="0"/>
              <a:t>.</a:t>
            </a:r>
          </a:p>
          <a:p>
            <a:pPr marL="0" indent="0">
              <a:buNone/>
            </a:pPr>
            <a:endParaRPr lang="en-US" dirty="0"/>
          </a:p>
        </p:txBody>
      </p:sp>
      <p:sp>
        <p:nvSpPr>
          <p:cNvPr id="4" name="Rounded Rectangle 3"/>
          <p:cNvSpPr/>
          <p:nvPr/>
        </p:nvSpPr>
        <p:spPr>
          <a:xfrm>
            <a:off x="480060" y="3839308"/>
            <a:ext cx="8359140" cy="8382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What are the economic forces that shape a regional system of cities?</a:t>
            </a:r>
            <a:endParaRPr lang="en-US" sz="2400" i="1" dirty="0">
              <a:solidFill>
                <a:schemeClr val="tx1"/>
              </a:solidFill>
            </a:endParaRPr>
          </a:p>
        </p:txBody>
      </p:sp>
    </p:spTree>
    <p:extLst>
      <p:ext uri="{BB962C8B-B14F-4D97-AF65-F5344CB8AC3E}">
        <p14:creationId xmlns:p14="http://schemas.microsoft.com/office/powerpoint/2010/main" val="271098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smtClean="0"/>
              <a:t>Urban Utility and City Size</a:t>
            </a:r>
            <a:endParaRPr lang="en-US" dirty="0"/>
          </a:p>
        </p:txBody>
      </p:sp>
      <p:sp>
        <p:nvSpPr>
          <p:cNvPr id="4" name="Content Placeholder 3"/>
          <p:cNvSpPr>
            <a:spLocks noGrp="1"/>
          </p:cNvSpPr>
          <p:nvPr>
            <p:ph idx="1"/>
          </p:nvPr>
        </p:nvSpPr>
        <p:spPr>
          <a:xfrm>
            <a:off x="382769" y="1676400"/>
            <a:ext cx="8456431" cy="1584251"/>
          </a:xfrm>
        </p:spPr>
        <p:txBody>
          <a:bodyPr/>
          <a:lstStyle/>
          <a:p>
            <a:pPr marL="0" indent="0">
              <a:buNone/>
            </a:pPr>
            <a:r>
              <a:rPr lang="en-IN" b="1" i="1" dirty="0"/>
              <a:t>Cities in a regional economy are linked through the labor </a:t>
            </a:r>
            <a:r>
              <a:rPr lang="en-IN" b="1" i="1" dirty="0" smtClean="0"/>
              <a:t>market.  In </a:t>
            </a:r>
            <a:r>
              <a:rPr lang="en-IN" b="1" i="1" dirty="0"/>
              <a:t>the long </a:t>
            </a:r>
            <a:r>
              <a:rPr lang="en-IN" b="1" i="1" dirty="0" smtClean="0"/>
              <a:t>run, </a:t>
            </a:r>
            <a:r>
              <a:rPr lang="en-IN" b="1" i="1" dirty="0"/>
              <a:t>workers are perfectly mobile between cities. </a:t>
            </a:r>
            <a:r>
              <a:rPr lang="en-IN" b="1" i="1" dirty="0" smtClean="0"/>
              <a:t>This mobility means changes </a:t>
            </a:r>
            <a:r>
              <a:rPr lang="en-IN" b="1" i="1" dirty="0"/>
              <a:t>in one city spill over to other cities in the regional </a:t>
            </a:r>
            <a:r>
              <a:rPr lang="en-IN" b="1" i="1" dirty="0" smtClean="0"/>
              <a:t>economy.</a:t>
            </a:r>
          </a:p>
          <a:p>
            <a:pPr marL="0" indent="0">
              <a:buNone/>
            </a:pPr>
            <a:endParaRPr lang="en-US" b="1" i="1" dirty="0"/>
          </a:p>
        </p:txBody>
      </p:sp>
      <p:sp>
        <p:nvSpPr>
          <p:cNvPr id="6" name="Rounded Rectangle 5"/>
          <p:cNvSpPr/>
          <p:nvPr/>
        </p:nvSpPr>
        <p:spPr>
          <a:xfrm>
            <a:off x="457200" y="3429000"/>
            <a:ext cx="8382000" cy="990600"/>
          </a:xfrm>
          <a:prstGeom prst="roundRect">
            <a:avLst>
              <a:gd name="adj" fmla="val 11593"/>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Using the urban utility curve, discuss how an increase in total employment in a city affects the utility level of the typical worker.</a:t>
            </a:r>
            <a:endParaRPr lang="en-US" sz="2400" i="1" dirty="0">
              <a:solidFill>
                <a:schemeClr val="tx1"/>
              </a:solidFill>
            </a:endParaRPr>
          </a:p>
        </p:txBody>
      </p:sp>
    </p:spTree>
    <p:extLst>
      <p:ext uri="{BB962C8B-B14F-4D97-AF65-F5344CB8AC3E}">
        <p14:creationId xmlns:p14="http://schemas.microsoft.com/office/powerpoint/2010/main" val="31804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1066800"/>
          </a:xfrm>
        </p:spPr>
        <p:txBody>
          <a:bodyPr/>
          <a:lstStyle/>
          <a:p>
            <a:r>
              <a:rPr lang="en-US" dirty="0"/>
              <a:t>Urban Utility and City </a:t>
            </a:r>
            <a:r>
              <a:rPr lang="en-US" dirty="0" smtClean="0"/>
              <a:t>Size:</a:t>
            </a:r>
            <a:br>
              <a:rPr lang="en-US" dirty="0" smtClean="0"/>
            </a:br>
            <a:r>
              <a:rPr lang="en-US" dirty="0" smtClean="0"/>
              <a:t>The Urban Utility Curve (1 of 2)</a:t>
            </a:r>
            <a:endParaRPr lang="en-US" dirty="0"/>
          </a:p>
        </p:txBody>
      </p:sp>
      <p:sp>
        <p:nvSpPr>
          <p:cNvPr id="4" name="Content Placeholder 3"/>
          <p:cNvSpPr>
            <a:spLocks noGrp="1"/>
          </p:cNvSpPr>
          <p:nvPr>
            <p:ph idx="1"/>
          </p:nvPr>
        </p:nvSpPr>
        <p:spPr>
          <a:xfrm>
            <a:off x="382769" y="1676400"/>
            <a:ext cx="8456431" cy="4648200"/>
          </a:xfrm>
        </p:spPr>
        <p:txBody>
          <a:bodyPr/>
          <a:lstStyle/>
          <a:p>
            <a:r>
              <a:rPr lang="en-US" dirty="0" smtClean="0"/>
              <a:t>Positive effects of </a:t>
            </a:r>
            <a:r>
              <a:rPr lang="en-IN" dirty="0"/>
              <a:t>an increase in a city’s </a:t>
            </a:r>
            <a:r>
              <a:rPr lang="en-IN" dirty="0" smtClean="0"/>
              <a:t>workforce:</a:t>
            </a:r>
          </a:p>
          <a:p>
            <a:pPr lvl="1"/>
            <a:r>
              <a:rPr lang="en-IN" dirty="0"/>
              <a:t>An increase in total employment generates two sorts of agglomeration economies that provide upward pressure on worker </a:t>
            </a:r>
            <a:r>
              <a:rPr lang="en-IN" dirty="0" smtClean="0"/>
              <a:t>utility.</a:t>
            </a:r>
          </a:p>
          <a:p>
            <a:pPr marL="1257300" lvl="2" indent="-342900">
              <a:buFont typeface="+mj-lt"/>
              <a:buAutoNum type="arabicPeriod"/>
            </a:pPr>
            <a:r>
              <a:rPr lang="en-US" dirty="0"/>
              <a:t>Agglomeration economies in </a:t>
            </a:r>
            <a:r>
              <a:rPr lang="en-US" dirty="0" smtClean="0"/>
              <a:t>production</a:t>
            </a:r>
          </a:p>
          <a:p>
            <a:pPr marL="1257300" lvl="2" indent="-342900">
              <a:buFont typeface="+mj-lt"/>
              <a:buAutoNum type="arabicPeriod"/>
            </a:pPr>
            <a:r>
              <a:rPr lang="en-US" dirty="0"/>
              <a:t>Agglomeration economies </a:t>
            </a:r>
            <a:r>
              <a:rPr lang="en-US" dirty="0" smtClean="0"/>
              <a:t>in consumption</a:t>
            </a:r>
          </a:p>
          <a:p>
            <a:r>
              <a:rPr lang="en-IN" dirty="0" smtClean="0"/>
              <a:t>Negative effects of an increase in a city’s workforce:</a:t>
            </a:r>
          </a:p>
          <a:p>
            <a:pPr lvl="1"/>
            <a:r>
              <a:rPr lang="en-IN" dirty="0"/>
              <a:t>Three types of agglomeration diseconomies provide downward pressure on worker </a:t>
            </a:r>
            <a:r>
              <a:rPr lang="en-IN" dirty="0" smtClean="0"/>
              <a:t>utility.</a:t>
            </a:r>
            <a:endParaRPr lang="en-IN" dirty="0"/>
          </a:p>
          <a:p>
            <a:pPr marL="1257300" lvl="2" indent="-342900">
              <a:buFont typeface="+mj-lt"/>
              <a:buAutoNum type="arabicPeriod"/>
            </a:pPr>
            <a:r>
              <a:rPr lang="en-IN" dirty="0"/>
              <a:t>Commuting and housing cost</a:t>
            </a:r>
          </a:p>
          <a:p>
            <a:pPr marL="1257300" lvl="2" indent="-342900">
              <a:buFont typeface="+mj-lt"/>
              <a:buAutoNum type="arabicPeriod"/>
            </a:pPr>
            <a:r>
              <a:rPr lang="en-IN" dirty="0"/>
              <a:t>Disease</a:t>
            </a:r>
          </a:p>
          <a:p>
            <a:pPr marL="1257300" lvl="2" indent="-342900">
              <a:buFont typeface="+mj-lt"/>
              <a:buAutoNum type="arabicPeriod"/>
            </a:pPr>
            <a:r>
              <a:rPr lang="en-IN" dirty="0"/>
              <a:t>Pollution</a:t>
            </a:r>
            <a:endParaRPr lang="en-US" dirty="0"/>
          </a:p>
        </p:txBody>
      </p:sp>
    </p:spTree>
    <p:extLst>
      <p:ext uri="{BB962C8B-B14F-4D97-AF65-F5344CB8AC3E}">
        <p14:creationId xmlns:p14="http://schemas.microsoft.com/office/powerpoint/2010/main" val="3040189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599"/>
            <a:ext cx="8382000" cy="1158724"/>
          </a:xfrm>
        </p:spPr>
        <p:txBody>
          <a:bodyPr/>
          <a:lstStyle/>
          <a:p>
            <a:r>
              <a:rPr lang="en-US" dirty="0"/>
              <a:t>Urban </a:t>
            </a:r>
            <a:r>
              <a:rPr lang="en-US" dirty="0" smtClean="0"/>
              <a:t>Utility </a:t>
            </a:r>
            <a:r>
              <a:rPr lang="en-US" dirty="0"/>
              <a:t>and City </a:t>
            </a:r>
            <a:r>
              <a:rPr lang="en-US" dirty="0" smtClean="0"/>
              <a:t>Size: </a:t>
            </a:r>
            <a:br>
              <a:rPr lang="en-US" dirty="0" smtClean="0"/>
            </a:br>
            <a:r>
              <a:rPr lang="en-US" dirty="0" smtClean="0"/>
              <a:t>The Urban </a:t>
            </a:r>
            <a:r>
              <a:rPr lang="en-US" dirty="0"/>
              <a:t>Utility </a:t>
            </a:r>
            <a:r>
              <a:rPr lang="en-US" dirty="0" smtClean="0"/>
              <a:t>Curve (2 of 2)</a:t>
            </a:r>
            <a:endParaRPr lang="en-US" dirty="0"/>
          </a:p>
        </p:txBody>
      </p:sp>
      <p:pic>
        <p:nvPicPr>
          <p:cNvPr id="3" name="Content Placeholder 2" descr="The Urban Utility Curve&#10; On a line graph, the horizontal axis shows the number of workers in millions, listing 2, 4, and 6. The vertical axis shows utility, listing u prime, u double prime, and u asterisk. The curve rises through point h (2, u prime) and point i (4, u asterisk), and then falls to point j (6, u double prim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48000" y="1560333"/>
            <a:ext cx="5688984" cy="5276402"/>
          </a:xfrm>
        </p:spPr>
      </p:pic>
      <p:sp>
        <p:nvSpPr>
          <p:cNvPr id="2" name="Rounded Rectangle 1"/>
          <p:cNvSpPr/>
          <p:nvPr/>
        </p:nvSpPr>
        <p:spPr>
          <a:xfrm>
            <a:off x="457200" y="2971800"/>
            <a:ext cx="2362200" cy="1905000"/>
          </a:xfrm>
          <a:prstGeom prst="roundRect">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2400" i="1" dirty="0" smtClean="0">
                <a:solidFill>
                  <a:schemeClr val="tx1"/>
                </a:solidFill>
              </a:rPr>
              <a:t>What are the tradeoffs associated with a city’s size?</a:t>
            </a:r>
            <a:endParaRPr lang="en-US" sz="2400" i="1" dirty="0">
              <a:solidFill>
                <a:schemeClr val="tx1"/>
              </a:solidFill>
            </a:endParaRPr>
          </a:p>
        </p:txBody>
      </p:sp>
    </p:spTree>
    <p:extLst>
      <p:ext uri="{BB962C8B-B14F-4D97-AF65-F5344CB8AC3E}">
        <p14:creationId xmlns:p14="http://schemas.microsoft.com/office/powerpoint/2010/main" val="345300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Regional </a:t>
            </a:r>
            <a:r>
              <a:rPr lang="en-US" dirty="0" smtClean="0"/>
              <a:t>Equilibrium</a:t>
            </a:r>
            <a:endParaRPr lang="en-US" dirty="0"/>
          </a:p>
        </p:txBody>
      </p:sp>
      <p:sp>
        <p:nvSpPr>
          <p:cNvPr id="11" name="Content Placeholder 10"/>
          <p:cNvSpPr>
            <a:spLocks noGrp="1"/>
          </p:cNvSpPr>
          <p:nvPr>
            <p:ph idx="1"/>
          </p:nvPr>
        </p:nvSpPr>
        <p:spPr>
          <a:xfrm>
            <a:off x="381000" y="1644863"/>
            <a:ext cx="8229600" cy="1295400"/>
          </a:xfrm>
        </p:spPr>
        <p:txBody>
          <a:bodyPr/>
          <a:lstStyle/>
          <a:p>
            <a:r>
              <a:rPr lang="en-IN" dirty="0" smtClean="0"/>
              <a:t>Assume that </a:t>
            </a:r>
            <a:r>
              <a:rPr lang="en-IN" dirty="0"/>
              <a:t>all cities in a regional economy are identical</a:t>
            </a:r>
            <a:r>
              <a:rPr lang="en-IN" dirty="0" smtClean="0"/>
              <a:t>.</a:t>
            </a:r>
          </a:p>
          <a:p>
            <a:pPr lvl="1"/>
            <a:r>
              <a:rPr lang="en-US" dirty="0" smtClean="0"/>
              <a:t>Will that region have a large number of small cities, </a:t>
            </a:r>
            <a:r>
              <a:rPr lang="en-IN" dirty="0"/>
              <a:t>a small number of large cities, or something between the extremes</a:t>
            </a:r>
            <a:r>
              <a:rPr lang="en-US" dirty="0" smtClean="0"/>
              <a:t>?</a:t>
            </a:r>
          </a:p>
        </p:txBody>
      </p:sp>
      <p:sp>
        <p:nvSpPr>
          <p:cNvPr id="2" name="Rounded Rectangle 1"/>
          <p:cNvSpPr/>
          <p:nvPr/>
        </p:nvSpPr>
        <p:spPr>
          <a:xfrm>
            <a:off x="457200" y="3276600"/>
            <a:ext cx="8382000" cy="2743200"/>
          </a:xfrm>
          <a:prstGeom prst="roundRect">
            <a:avLst>
              <a:gd name="adj" fmla="val 1160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IN" sz="2400" i="1" dirty="0">
                <a:solidFill>
                  <a:schemeClr val="tx1"/>
                </a:solidFill>
              </a:rPr>
              <a:t>Consider three possible configurations of a workforce of 12 million </a:t>
            </a:r>
            <a:r>
              <a:rPr lang="en-IN" sz="2400" i="1" dirty="0" smtClean="0">
                <a:solidFill>
                  <a:schemeClr val="tx1"/>
                </a:solidFill>
              </a:rPr>
              <a:t>workers:</a:t>
            </a:r>
          </a:p>
          <a:p>
            <a:endParaRPr lang="en-IN" sz="2400" i="1" dirty="0">
              <a:solidFill>
                <a:schemeClr val="tx1"/>
              </a:solidFill>
            </a:endParaRPr>
          </a:p>
          <a:p>
            <a:pPr marL="342900" indent="-342900">
              <a:buFont typeface="Arial" panose="020B0604020202020204" pitchFamily="34" charset="0"/>
              <a:buChar char="•"/>
            </a:pPr>
            <a:r>
              <a:rPr lang="en-IN" sz="2400" dirty="0" smtClean="0">
                <a:solidFill>
                  <a:schemeClr val="tx1"/>
                </a:solidFill>
              </a:rPr>
              <a:t>Case 1: Six cities (A, B, C, D, E, F), </a:t>
            </a:r>
            <a:r>
              <a:rPr lang="en-IN" sz="2400" dirty="0">
                <a:solidFill>
                  <a:schemeClr val="tx1"/>
                </a:solidFill>
              </a:rPr>
              <a:t>each with </a:t>
            </a:r>
            <a:r>
              <a:rPr lang="en-IN" sz="2400" dirty="0" smtClean="0">
                <a:solidFill>
                  <a:schemeClr val="tx1"/>
                </a:solidFill>
              </a:rPr>
              <a:t>two </a:t>
            </a:r>
            <a:r>
              <a:rPr lang="en-IN" sz="2400" dirty="0">
                <a:solidFill>
                  <a:schemeClr val="tx1"/>
                </a:solidFill>
              </a:rPr>
              <a:t>million </a:t>
            </a:r>
            <a:r>
              <a:rPr lang="en-IN" sz="2400" dirty="0" smtClean="0">
                <a:solidFill>
                  <a:schemeClr val="tx1"/>
                </a:solidFill>
              </a:rPr>
              <a:t>workers</a:t>
            </a:r>
            <a:endParaRPr lang="en-IN" sz="2400" dirty="0">
              <a:solidFill>
                <a:schemeClr val="tx1"/>
              </a:solidFill>
            </a:endParaRPr>
          </a:p>
          <a:p>
            <a:pPr marL="342900" indent="-342900">
              <a:buFont typeface="Arial" panose="020B0604020202020204" pitchFamily="34" charset="0"/>
              <a:buChar char="•"/>
            </a:pPr>
            <a:r>
              <a:rPr lang="en-IN" sz="2400" dirty="0">
                <a:solidFill>
                  <a:schemeClr val="tx1"/>
                </a:solidFill>
              </a:rPr>
              <a:t>Case </a:t>
            </a:r>
            <a:r>
              <a:rPr lang="en-IN" sz="2400" dirty="0" smtClean="0">
                <a:solidFill>
                  <a:schemeClr val="tx1"/>
                </a:solidFill>
              </a:rPr>
              <a:t>2: Two cities (A, B), </a:t>
            </a:r>
            <a:r>
              <a:rPr lang="en-IN" sz="2400" dirty="0">
                <a:solidFill>
                  <a:schemeClr val="tx1"/>
                </a:solidFill>
              </a:rPr>
              <a:t>each with </a:t>
            </a:r>
            <a:r>
              <a:rPr lang="en-IN" sz="2400" dirty="0" smtClean="0">
                <a:solidFill>
                  <a:schemeClr val="tx1"/>
                </a:solidFill>
              </a:rPr>
              <a:t>six </a:t>
            </a:r>
            <a:r>
              <a:rPr lang="en-IN" sz="2400" dirty="0">
                <a:solidFill>
                  <a:schemeClr val="tx1"/>
                </a:solidFill>
              </a:rPr>
              <a:t>million </a:t>
            </a:r>
            <a:r>
              <a:rPr lang="en-IN" sz="2400" dirty="0" smtClean="0">
                <a:solidFill>
                  <a:schemeClr val="tx1"/>
                </a:solidFill>
              </a:rPr>
              <a:t>workers</a:t>
            </a:r>
          </a:p>
          <a:p>
            <a:pPr marL="342900" indent="-342900">
              <a:buFont typeface="Arial" panose="020B0604020202020204" pitchFamily="34" charset="0"/>
              <a:buChar char="•"/>
            </a:pPr>
            <a:r>
              <a:rPr lang="en-IN" sz="2400" dirty="0">
                <a:solidFill>
                  <a:schemeClr val="tx1"/>
                </a:solidFill>
              </a:rPr>
              <a:t>Case </a:t>
            </a:r>
            <a:r>
              <a:rPr lang="en-IN" sz="2400" dirty="0" smtClean="0">
                <a:solidFill>
                  <a:schemeClr val="tx1"/>
                </a:solidFill>
              </a:rPr>
              <a:t>3: Three cities (A, B, C), </a:t>
            </a:r>
            <a:r>
              <a:rPr lang="en-IN" sz="2400" dirty="0">
                <a:solidFill>
                  <a:schemeClr val="tx1"/>
                </a:solidFill>
              </a:rPr>
              <a:t>each with </a:t>
            </a:r>
            <a:r>
              <a:rPr lang="en-IN" sz="2400" dirty="0" smtClean="0">
                <a:solidFill>
                  <a:schemeClr val="tx1"/>
                </a:solidFill>
              </a:rPr>
              <a:t>four </a:t>
            </a:r>
            <a:r>
              <a:rPr lang="en-IN" sz="2400" dirty="0">
                <a:solidFill>
                  <a:schemeClr val="tx1"/>
                </a:solidFill>
              </a:rPr>
              <a:t>million </a:t>
            </a:r>
            <a:r>
              <a:rPr lang="en-IN" sz="2400" dirty="0" smtClean="0">
                <a:solidFill>
                  <a:schemeClr val="tx1"/>
                </a:solidFill>
              </a:rPr>
              <a:t>workers</a:t>
            </a:r>
            <a:endParaRPr lang="en-IN" sz="2400" dirty="0">
              <a:solidFill>
                <a:schemeClr val="tx1"/>
              </a:solidFill>
            </a:endParaRPr>
          </a:p>
        </p:txBody>
      </p:sp>
    </p:spTree>
    <p:extLst>
      <p:ext uri="{BB962C8B-B14F-4D97-AF65-F5344CB8AC3E}">
        <p14:creationId xmlns:p14="http://schemas.microsoft.com/office/powerpoint/2010/main" val="179029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533400"/>
          </a:xfrm>
        </p:spPr>
        <p:txBody>
          <a:bodyPr/>
          <a:lstStyle/>
          <a:p>
            <a:r>
              <a:rPr lang="en-US" dirty="0"/>
              <a:t>Regional </a:t>
            </a:r>
            <a:r>
              <a:rPr lang="en-US" dirty="0" smtClean="0"/>
              <a:t>Equilibrium: Case 1</a:t>
            </a:r>
            <a:endParaRPr lang="en-US" dirty="0"/>
          </a:p>
        </p:txBody>
      </p:sp>
      <p:sp>
        <p:nvSpPr>
          <p:cNvPr id="15" name="Rounded Rectangle 14"/>
          <p:cNvSpPr/>
          <p:nvPr/>
        </p:nvSpPr>
        <p:spPr>
          <a:xfrm>
            <a:off x="457201" y="3048000"/>
            <a:ext cx="2133600" cy="17526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Why would a six-city configuration be unstable?</a:t>
            </a:r>
            <a:endParaRPr lang="en-US" sz="2400" i="1" dirty="0">
              <a:solidFill>
                <a:schemeClr val="tx1"/>
              </a:solidFill>
            </a:endParaRPr>
          </a:p>
        </p:txBody>
      </p:sp>
      <p:pic>
        <p:nvPicPr>
          <p:cNvPr id="4" name="Content Placeholder 3" descr="Cities Are Not Too Small&#10;On a line graph, the horizontal axis shows the number of workers in millions, listing 1.5, 2, 2.5, and 4. The vertical axis shows utility, listing u triple prime, u prime, u double prime, and u asterisk. The curve rises through point s (1.5, u triple prime), point h (2, u prime), point g (2.5, u double prime), and point i (4, u asterisk), and then falls.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883418" y="1600200"/>
            <a:ext cx="5803382" cy="5257800"/>
          </a:xfrm>
        </p:spPr>
      </p:pic>
    </p:spTree>
    <p:extLst>
      <p:ext uri="{BB962C8B-B14F-4D97-AF65-F5344CB8AC3E}">
        <p14:creationId xmlns:p14="http://schemas.microsoft.com/office/powerpoint/2010/main" val="768267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Regional </a:t>
            </a:r>
            <a:r>
              <a:rPr lang="en-US" dirty="0" smtClean="0"/>
              <a:t>Equilibrium: Case 2</a:t>
            </a:r>
            <a:endParaRPr lang="en-US" dirty="0"/>
          </a:p>
        </p:txBody>
      </p:sp>
      <p:pic>
        <p:nvPicPr>
          <p:cNvPr id="2" name="Picture 1" descr="Cities May Be Too Large&#10;On a line graph, the horizontal axis shows the number of workers in millions, listing 4, 5.5, 6, and 6.5. The vertical axis shows utility, listing u double prime and u asterisk. The curve rises and then falls through point i (4, u asterisk), points s and j (6, u double prime), and point g. Point s is at 5.5 million workers and at a utility level between u asterisk and u double prime. Point g is at 6.5 million workers and at a utility level below u double prime.&#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1600200"/>
            <a:ext cx="5685692" cy="5153361"/>
          </a:xfrm>
          <a:prstGeom prst="rect">
            <a:avLst/>
          </a:prstGeom>
        </p:spPr>
      </p:pic>
      <p:sp>
        <p:nvSpPr>
          <p:cNvPr id="6" name="Rounded Rectangle 5"/>
          <p:cNvSpPr/>
          <p:nvPr/>
        </p:nvSpPr>
        <p:spPr>
          <a:xfrm>
            <a:off x="457200" y="3048000"/>
            <a:ext cx="2057400" cy="1676400"/>
          </a:xfrm>
          <a:prstGeom prst="roundRect">
            <a:avLst>
              <a:gd name="adj" fmla="val 11294"/>
            </a:avLst>
          </a:prstGeom>
          <a:noFill/>
          <a:ln w="28575">
            <a:solidFill>
              <a:srgbClr val="0070C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400" i="1" dirty="0" smtClean="0">
                <a:solidFill>
                  <a:schemeClr val="tx1"/>
                </a:solidFill>
              </a:rPr>
              <a:t>Why would a two-city configuration be stable?</a:t>
            </a:r>
            <a:endParaRPr lang="en-US" sz="2400" i="1" dirty="0">
              <a:solidFill>
                <a:schemeClr val="tx1"/>
              </a:solidFill>
            </a:endParaRPr>
          </a:p>
        </p:txBody>
      </p:sp>
    </p:spTree>
    <p:extLst>
      <p:ext uri="{BB962C8B-B14F-4D97-AF65-F5344CB8AC3E}">
        <p14:creationId xmlns:p14="http://schemas.microsoft.com/office/powerpoint/2010/main" val="2829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57200" y="228600"/>
            <a:ext cx="8382000" cy="609600"/>
          </a:xfrm>
        </p:spPr>
        <p:txBody>
          <a:bodyPr/>
          <a:lstStyle/>
          <a:p>
            <a:r>
              <a:rPr lang="en-US" dirty="0"/>
              <a:t>Regional </a:t>
            </a:r>
            <a:r>
              <a:rPr lang="en-US" dirty="0" smtClean="0"/>
              <a:t>Equilibrium: Case 3 </a:t>
            </a:r>
            <a:endParaRPr lang="en-US" dirty="0"/>
          </a:p>
        </p:txBody>
      </p:sp>
      <p:sp>
        <p:nvSpPr>
          <p:cNvPr id="11" name="Content Placeholder 10"/>
          <p:cNvSpPr>
            <a:spLocks noGrp="1"/>
          </p:cNvSpPr>
          <p:nvPr>
            <p:ph idx="1"/>
          </p:nvPr>
        </p:nvSpPr>
        <p:spPr>
          <a:xfrm>
            <a:off x="381000" y="1621162"/>
            <a:ext cx="8159858" cy="1157207"/>
          </a:xfrm>
        </p:spPr>
        <p:txBody>
          <a:bodyPr/>
          <a:lstStyle/>
          <a:p>
            <a:pPr marL="0" indent="0">
              <a:buNone/>
            </a:pPr>
            <a:r>
              <a:rPr lang="en-US" b="1" i="1" dirty="0" smtClean="0"/>
              <a:t>For this case, assume that all </a:t>
            </a:r>
            <a:r>
              <a:rPr lang="en-US" b="1" i="1" dirty="0"/>
              <a:t>three cities </a:t>
            </a:r>
            <a:r>
              <a:rPr lang="en-US" b="1" i="1" dirty="0" smtClean="0"/>
              <a:t>are at </a:t>
            </a:r>
            <a:r>
              <a:rPr lang="en-US" b="1" i="1" dirty="0"/>
              <a:t>the peak of </a:t>
            </a:r>
            <a:r>
              <a:rPr lang="en-US" b="1" i="1" dirty="0" smtClean="0"/>
              <a:t>the utility </a:t>
            </a:r>
            <a:r>
              <a:rPr lang="en-US" b="1" i="1" dirty="0"/>
              <a:t>curve at point i. </a:t>
            </a:r>
            <a:r>
              <a:rPr lang="en-US" b="1" i="1" dirty="0" smtClean="0"/>
              <a:t>This </a:t>
            </a:r>
            <a:r>
              <a:rPr lang="en-US" b="1" i="1" dirty="0"/>
              <a:t>is an equilibrium because all workers achieve the </a:t>
            </a:r>
            <a:r>
              <a:rPr lang="en-US" b="1" i="1" dirty="0" smtClean="0"/>
              <a:t>same utility </a:t>
            </a:r>
            <a:r>
              <a:rPr lang="en-US" b="1" i="1" dirty="0"/>
              <a:t>level u</a:t>
            </a:r>
            <a:r>
              <a:rPr lang="en-US" b="1" i="1" dirty="0" smtClean="0"/>
              <a:t>* (maximum utility).</a:t>
            </a:r>
          </a:p>
          <a:p>
            <a:r>
              <a:rPr lang="en-IN" dirty="0"/>
              <a:t>Imagine that some workers move from city B to city A.</a:t>
            </a:r>
          </a:p>
          <a:p>
            <a:pPr lvl="1"/>
            <a:r>
              <a:rPr lang="en-IN" dirty="0"/>
              <a:t>The growing city (A) moves downward along the utility curve to the right, so utility decreases.</a:t>
            </a:r>
          </a:p>
          <a:p>
            <a:pPr lvl="1"/>
            <a:r>
              <a:rPr lang="en-IN" dirty="0"/>
              <a:t>The shrinking city (B) moves downward along the utility curve to the left, so utility decreases.</a:t>
            </a:r>
            <a:endParaRPr lang="en-US" dirty="0"/>
          </a:p>
          <a:p>
            <a:pPr marL="0" indent="0">
              <a:buNone/>
            </a:pPr>
            <a:endParaRPr lang="en-US" sz="2000" b="1" i="1" dirty="0" smtClean="0"/>
          </a:p>
          <a:p>
            <a:pPr marL="0" indent="0">
              <a:buNone/>
            </a:pPr>
            <a:endParaRPr lang="en-US" sz="2000" dirty="0" smtClean="0"/>
          </a:p>
          <a:p>
            <a:pPr marL="0" indent="0">
              <a:buNone/>
            </a:pPr>
            <a:endParaRPr lang="en-US" dirty="0"/>
          </a:p>
        </p:txBody>
      </p:sp>
      <p:sp>
        <p:nvSpPr>
          <p:cNvPr id="8" name="Content Placeholder 15"/>
          <p:cNvSpPr txBox="1">
            <a:spLocks/>
          </p:cNvSpPr>
          <p:nvPr/>
        </p:nvSpPr>
        <p:spPr>
          <a:xfrm>
            <a:off x="457200" y="5081155"/>
            <a:ext cx="8382000" cy="885092"/>
          </a:xfrm>
          <a:prstGeom prst="roundRect">
            <a:avLst>
              <a:gd name="adj" fmla="val 7098"/>
            </a:avLst>
          </a:prstGeom>
          <a:noFill/>
          <a:ln w="28575" cap="flat" cmpd="sng" algn="ctr">
            <a:solidFill>
              <a:srgbClr val="0070C0"/>
            </a:solid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lvl1pPr marL="342900" indent="-342900" algn="l" defTabSz="457200" rtl="0" eaLnBrk="1" latinLnBrk="0" hangingPunct="1">
              <a:spcBef>
                <a:spcPct val="20000"/>
              </a:spcBef>
              <a:spcAft>
                <a:spcPts val="800"/>
              </a:spcAft>
              <a:buFont typeface="Arial"/>
              <a:buChar char="•"/>
              <a:defRPr sz="2400" kern="1200">
                <a:solidFill>
                  <a:schemeClr val="lt1"/>
                </a:solidFill>
                <a:latin typeface="+mn-lt"/>
                <a:ea typeface="+mn-ea"/>
                <a:cs typeface="+mn-cs"/>
              </a:defRPr>
            </a:lvl1pPr>
            <a:lvl2pPr marL="742950" indent="-285750" algn="l" defTabSz="457200" rtl="0" eaLnBrk="1" latinLnBrk="0" hangingPunct="1">
              <a:spcBef>
                <a:spcPct val="20000"/>
              </a:spcBef>
              <a:spcAft>
                <a:spcPts val="800"/>
              </a:spcAft>
              <a:buFont typeface="Arial"/>
              <a:buChar char="–"/>
              <a:defRPr sz="2000" kern="1200">
                <a:solidFill>
                  <a:schemeClr val="lt1"/>
                </a:solidFill>
                <a:latin typeface="+mn-lt"/>
                <a:ea typeface="+mn-ea"/>
                <a:cs typeface="+mn-cs"/>
              </a:defRPr>
            </a:lvl2pPr>
            <a:lvl3pPr marL="1143000" indent="-228600" algn="l" defTabSz="457200" rtl="0" eaLnBrk="1" latinLnBrk="0" hangingPunct="1">
              <a:spcBef>
                <a:spcPct val="20000"/>
              </a:spcBef>
              <a:spcAft>
                <a:spcPts val="800"/>
              </a:spcAft>
              <a:buFont typeface="Arial"/>
              <a:buChar char="•"/>
              <a:defRPr sz="1800" kern="1200">
                <a:solidFill>
                  <a:schemeClr val="lt1"/>
                </a:solidFill>
                <a:latin typeface="+mn-lt"/>
                <a:ea typeface="+mn-ea"/>
                <a:cs typeface="+mn-cs"/>
              </a:defRPr>
            </a:lvl3pPr>
            <a:lvl4pPr marL="16002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4pPr>
            <a:lvl5pPr marL="2057400" indent="-228600" algn="l" defTabSz="457200" rtl="0" eaLnBrk="1" latinLnBrk="0" hangingPunct="1">
              <a:spcBef>
                <a:spcPct val="20000"/>
              </a:spcBef>
              <a:spcAft>
                <a:spcPts val="800"/>
              </a:spcAft>
              <a:buFont typeface="Arial"/>
              <a:buChar char="»"/>
              <a:defRPr sz="16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indent="0">
              <a:buFont typeface="Arial"/>
              <a:buNone/>
            </a:pPr>
            <a:r>
              <a:rPr lang="en-US" i="1" dirty="0" smtClean="0">
                <a:solidFill>
                  <a:schemeClr val="tx1"/>
                </a:solidFill>
              </a:rPr>
              <a:t>Discuss how to best determine the stability of the efficient configuration.</a:t>
            </a:r>
            <a:endParaRPr lang="en-US" i="1" dirty="0">
              <a:solidFill>
                <a:schemeClr val="tx1"/>
              </a:solidFill>
            </a:endParaRPr>
          </a:p>
        </p:txBody>
      </p:sp>
    </p:spTree>
    <p:extLst>
      <p:ext uri="{BB962C8B-B14F-4D97-AF65-F5344CB8AC3E}">
        <p14:creationId xmlns:p14="http://schemas.microsoft.com/office/powerpoint/2010/main" val="168374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0070C0"/>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CHAPTER 1</Template>
  <TotalTime>7226</TotalTime>
  <Words>4088</Words>
  <Application>Microsoft Office PowerPoint</Application>
  <PresentationFormat>On-screen Show (4:3)</PresentationFormat>
  <Paragraphs>151</Paragraphs>
  <Slides>17</Slides>
  <Notes>15</Notes>
  <HiddenSlides>0</HiddenSlides>
  <MMClips>0</MMClips>
  <ScaleCrop>false</ScaleCrop>
  <HeadingPairs>
    <vt:vector size="4" baseType="variant">
      <vt:variant>
        <vt:lpstr>Theme</vt:lpstr>
      </vt:variant>
      <vt:variant>
        <vt:i4>9</vt:i4>
      </vt:variant>
      <vt:variant>
        <vt:lpstr>Slide Titles</vt:lpstr>
      </vt:variant>
      <vt:variant>
        <vt:i4>17</vt:i4>
      </vt:variant>
    </vt:vector>
  </HeadingPairs>
  <TitlesOfParts>
    <vt:vector size="26" baseType="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CHAPTER 7</vt:lpstr>
      <vt:lpstr>Introduction</vt:lpstr>
      <vt:lpstr>Urban Utility and City Size</vt:lpstr>
      <vt:lpstr>Urban Utility and City Size: The Urban Utility Curve (1 of 2)</vt:lpstr>
      <vt:lpstr>Urban Utility and City Size:  The Urban Utility Curve (2 of 2)</vt:lpstr>
      <vt:lpstr>Regional Equilibrium</vt:lpstr>
      <vt:lpstr>Regional Equilibrium: Case 1</vt:lpstr>
      <vt:lpstr>Regional Equilibrium: Case 2</vt:lpstr>
      <vt:lpstr>Regional Equilibrium: Case 3 </vt:lpstr>
      <vt:lpstr>Equilibrium City Sizes in a Regional Economy:  Size Distribution of U.S. Metropolitan Areas, 2000</vt:lpstr>
      <vt:lpstr>Differences in City Size</vt:lpstr>
      <vt:lpstr>Equilibrium City Sizes in a Regional Economy: Differences in City Size</vt:lpstr>
      <vt:lpstr>The Rank-Size Rule (1 of 2)</vt:lpstr>
      <vt:lpstr>The Rank-Size Rule (2 of 2)</vt:lpstr>
      <vt:lpstr>Urban Economic Growth</vt:lpstr>
      <vt:lpstr>Technological Progress and Utility</vt:lpstr>
      <vt:lpstr>Human Capital and Economic Growth</vt:lpstr>
    </vt:vector>
  </TitlesOfParts>
  <Company>Cenveo Publishers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Economics, Ninth Edition, Chapter 7</dc:title>
  <dc:subject>Economics</dc:subject>
  <dc:creator>Arthur O'Sullivan</dc:creator>
  <cp:keywords>Economics; Urban Economics; Urban Utility Curve; Differences in City Size</cp:keywords>
  <cp:lastModifiedBy>Connaughton, John</cp:lastModifiedBy>
  <cp:revision>1198</cp:revision>
  <dcterms:created xsi:type="dcterms:W3CDTF">2017-12-22T08:31:54Z</dcterms:created>
  <dcterms:modified xsi:type="dcterms:W3CDTF">2018-03-26T17:34:38Z</dcterms:modified>
  <cp:category>Economics</cp:category>
</cp:coreProperties>
</file>