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35"/>
  </p:notesMasterIdLst>
  <p:handoutMasterIdLst>
    <p:handoutMasterId r:id="rId36"/>
  </p:handoutMasterIdLst>
  <p:sldIdLst>
    <p:sldId id="256" r:id="rId10"/>
    <p:sldId id="304" r:id="rId11"/>
    <p:sldId id="313" r:id="rId12"/>
    <p:sldId id="303" r:id="rId13"/>
    <p:sldId id="338" r:id="rId14"/>
    <p:sldId id="314" r:id="rId15"/>
    <p:sldId id="339" r:id="rId16"/>
    <p:sldId id="271" r:id="rId17"/>
    <p:sldId id="326" r:id="rId18"/>
    <p:sldId id="337" r:id="rId19"/>
    <p:sldId id="332" r:id="rId20"/>
    <p:sldId id="316" r:id="rId21"/>
    <p:sldId id="272" r:id="rId22"/>
    <p:sldId id="340" r:id="rId23"/>
    <p:sldId id="321" r:id="rId24"/>
    <p:sldId id="327" r:id="rId25"/>
    <p:sldId id="341" r:id="rId26"/>
    <p:sldId id="329" r:id="rId27"/>
    <p:sldId id="333" r:id="rId28"/>
    <p:sldId id="330" r:id="rId29"/>
    <p:sldId id="325" r:id="rId30"/>
    <p:sldId id="342" r:id="rId31"/>
    <p:sldId id="335" r:id="rId32"/>
    <p:sldId id="336" r:id="rId33"/>
    <p:sldId id="33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3792" userDrawn="1">
          <p15:clr>
            <a:srgbClr val="A4A3A4"/>
          </p15:clr>
        </p15:guide>
        <p15:guide id="3" orient="horz" pos="1104" userDrawn="1">
          <p15:clr>
            <a:srgbClr val="A4A3A4"/>
          </p15:clr>
        </p15:guide>
        <p15:guide id="5" pos="5568" userDrawn="1">
          <p15:clr>
            <a:srgbClr val="A4A3A4"/>
          </p15:clr>
        </p15:guide>
        <p15:guide id="6" pos="288" userDrawn="1">
          <p15:clr>
            <a:srgbClr val="A4A3A4"/>
          </p15:clr>
        </p15:guide>
        <p15:guide id="7" pos="144"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hite, Kevin" initials="WK [3]" lastIdx="1" clrIdx="6">
    <p:extLst/>
  </p:cmAuthor>
  <p:cmAuthor id="1" name="Chawla, Sujata" initials="CS" lastIdx="10" clrIdx="0">
    <p:extLst/>
  </p:cmAuthor>
  <p:cmAuthor id="8" name="White, Kevin" initials="WK [4]" lastIdx="1" clrIdx="7">
    <p:extLst/>
  </p:cmAuthor>
  <p:cmAuthor id="2" name="Vaingankar, Prajakta" initials="VP" lastIdx="24" clrIdx="1">
    <p:extLst/>
  </p:cmAuthor>
  <p:cmAuthor id="3" name="Cenveo Editor" initials="CE" lastIdx="100" clrIdx="2">
    <p:extLst/>
  </p:cmAuthor>
  <p:cmAuthor id="4" name="Rohini Gupta" initials="RG" lastIdx="19" clrIdx="3">
    <p:extLst/>
  </p:cmAuthor>
  <p:cmAuthor id="5" name="White, Kevin" initials="WK" lastIdx="3" clrIdx="4">
    <p:extLst/>
  </p:cmAuthor>
  <p:cmAuthor id="6" name="White, Kevin" initials="WK [2]"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AE6"/>
    <a:srgbClr val="0070C0"/>
    <a:srgbClr val="6A6A6A"/>
    <a:srgbClr val="E66618"/>
    <a:srgbClr val="30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2" autoAdjust="0"/>
    <p:restoredTop sz="91451" autoAdjust="0"/>
  </p:normalViewPr>
  <p:slideViewPr>
    <p:cSldViewPr>
      <p:cViewPr>
        <p:scale>
          <a:sx n="88" d="100"/>
          <a:sy n="88" d="100"/>
        </p:scale>
        <p:origin x="-1502" y="-24"/>
      </p:cViewPr>
      <p:guideLst>
        <p:guide orient="horz" pos="3792"/>
        <p:guide orient="horz" pos="1104"/>
        <p:guide pos="5568"/>
        <p:guide pos="288"/>
        <p:guide pos="1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3/26/2018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3/26/2018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78567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traditional approach, input-output analysis, requires a full accounting of the transactions between all firms and households. This accounting exercise reveals the interactions (spending and re-spending) between different sectors of the economy. An alternative approach is to estimate multipliers from the data on the actual employment experiences of cities. The key question is how past changes in export employment affected local employment and total employment. Because this approach is based on actual employment data, it incorporates both the wage and productivity effects of changes in total employment. </a:t>
            </a:r>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286523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Alt-text: </a:t>
            </a:r>
            <a:r>
              <a:rPr lang="en-US" sz="1200" b="0" i="0" u="none" strike="noStrike" kern="1200" baseline="0" dirty="0">
                <a:solidFill>
                  <a:schemeClr val="tx1"/>
                </a:solidFill>
                <a:latin typeface="+mn-lt"/>
                <a:ea typeface="+mn-ea"/>
                <a:cs typeface="+mn-cs"/>
              </a:rPr>
              <a:t>A table lists the multiplier process for initial employment (1000) and new employment (1000). Data from the table, presented in the format, Employment: initial (1000), and Employment: new (1000), are as follows. Row 1. Export: 100, 112. Row 2. Local: 500, 520. Row 3. Total: 600, 632.</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Presenter Note:</a:t>
            </a:r>
          </a:p>
          <a:p>
            <a:r>
              <a:rPr lang="en-US" sz="1200" b="0" i="0" u="none" strike="noStrike" kern="1200" baseline="0" dirty="0">
                <a:solidFill>
                  <a:schemeClr val="tx1"/>
                </a:solidFill>
                <a:latin typeface="+mn-lt"/>
                <a:ea typeface="+mn-ea"/>
                <a:cs typeface="+mn-cs"/>
              </a:rPr>
              <a:t>In the table</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suppose a city starts with total employment of 600,000, with 100,000 export jobs and 500,000 local jobs. If export employment increases by 12 percent to 112,000, local employment will increase by 4 percent to 520,000, and total employment will increase by just over 5 percent. The change in total employment (+32,000) is about 2.6 times the change in export employment (12,000). </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839342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On a line graph, the horizontal axis shows labor in thousands, listing 100, 110, 126, and 135. The</a:t>
            </a:r>
            <a:r>
              <a:rPr lang="en-US" b="0" baseline="0" dirty="0"/>
              <a:t> v</a:t>
            </a:r>
            <a:r>
              <a:rPr lang="en-US" b="0" dirty="0"/>
              <a:t>ertical axis shows cost in dollars, listing w asterisk and </a:t>
            </a:r>
            <a:r>
              <a:rPr lang="en-US" b="0" i="1" dirty="0"/>
              <a:t>w</a:t>
            </a:r>
            <a:r>
              <a:rPr lang="en-US" b="0" dirty="0"/>
              <a:t> double asterisk. The line for labor supply rises through point </a:t>
            </a:r>
            <a:r>
              <a:rPr lang="en-US" b="0" i="1" dirty="0"/>
              <a:t>a</a:t>
            </a:r>
            <a:r>
              <a:rPr lang="en-US" b="0" dirty="0"/>
              <a:t> (100, </a:t>
            </a:r>
            <a:r>
              <a:rPr lang="en-US" b="0" i="1" dirty="0"/>
              <a:t>w</a:t>
            </a:r>
            <a:r>
              <a:rPr lang="en-US" b="0" dirty="0"/>
              <a:t> asterisk) and point </a:t>
            </a:r>
            <a:r>
              <a:rPr lang="en-US" b="0" i="1" dirty="0"/>
              <a:t>d</a:t>
            </a:r>
            <a:r>
              <a:rPr lang="en-US" b="0" dirty="0"/>
              <a:t> (126, </a:t>
            </a:r>
            <a:r>
              <a:rPr lang="en-US" b="0" i="1" dirty="0"/>
              <a:t>w </a:t>
            </a:r>
            <a:r>
              <a:rPr lang="en-US" b="0" dirty="0"/>
              <a:t>double asterisk). There are three parallel lines, shifting from left to right as follows: </a:t>
            </a:r>
            <a:r>
              <a:rPr lang="en-US" b="0" i="1" dirty="0"/>
              <a:t>D</a:t>
            </a:r>
            <a:r>
              <a:rPr lang="en-US" b="0" dirty="0"/>
              <a:t> prime falling through point </a:t>
            </a:r>
            <a:r>
              <a:rPr lang="en-US" b="0" i="1" dirty="0"/>
              <a:t>a</a:t>
            </a:r>
            <a:r>
              <a:rPr lang="en-US" b="0" dirty="0"/>
              <a:t> (100, w asterisk), </a:t>
            </a:r>
            <a:r>
              <a:rPr lang="en-US" b="0" i="1" dirty="0"/>
              <a:t>D</a:t>
            </a:r>
            <a:r>
              <a:rPr lang="en-US" b="0" dirty="0"/>
              <a:t> double prime falling through point </a:t>
            </a:r>
            <a:r>
              <a:rPr lang="en-US" b="0" i="1" dirty="0"/>
              <a:t>b</a:t>
            </a:r>
            <a:r>
              <a:rPr lang="en-US" b="0" dirty="0"/>
              <a:t> (110, w asterisk), and </a:t>
            </a:r>
            <a:r>
              <a:rPr lang="en-US" b="0" i="1" dirty="0"/>
              <a:t>D </a:t>
            </a:r>
            <a:r>
              <a:rPr lang="en-US" b="0" dirty="0"/>
              <a:t>triple prime, falling through point </a:t>
            </a:r>
            <a:r>
              <a:rPr lang="en-US" b="0" i="1" dirty="0"/>
              <a:t>d</a:t>
            </a:r>
            <a:r>
              <a:rPr lang="en-US" b="0" dirty="0"/>
              <a:t> (126, w double asterisk) and point </a:t>
            </a:r>
            <a:r>
              <a:rPr lang="en-US" b="0" i="1" dirty="0"/>
              <a:t>c</a:t>
            </a:r>
            <a:r>
              <a:rPr lang="en-US" b="0" dirty="0"/>
              <a:t> (135, w asterisk).</a:t>
            </a:r>
          </a:p>
          <a:p>
            <a:endParaRPr lang="en-US" b="1" dirty="0"/>
          </a:p>
          <a:p>
            <a:r>
              <a:rPr lang="en-US" b="1" dirty="0"/>
              <a:t>Presenter Note: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figure illustrates the multiplier process. In the initial equilibrium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the equilibrium wage is </a:t>
            </a:r>
            <a:r>
              <a:rPr lang="en-US" sz="1200" b="0" i="1" u="none" strike="noStrike" kern="1200" baseline="0" dirty="0">
                <a:solidFill>
                  <a:schemeClr val="tx1"/>
                </a:solidFill>
                <a:latin typeface="+mn-lt"/>
                <a:ea typeface="+mn-ea"/>
                <a:cs typeface="+mn-cs"/>
              </a:rPr>
              <a:t>w*</a:t>
            </a:r>
            <a:r>
              <a:rPr lang="en-US" sz="1200" b="0" i="0" u="none" strike="noStrike" kern="1200" baseline="0" dirty="0">
                <a:solidFill>
                  <a:schemeClr val="tx1"/>
                </a:solidFill>
                <a:latin typeface="+mn-lt"/>
                <a:ea typeface="+mn-ea"/>
                <a:cs typeface="+mn-cs"/>
              </a:rPr>
              <a:t> and equilibrium quantity of labor is 100,000 units. An increase in the demand for a city’s export good increases labor demand in a two-step process.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Increase in demand. An increase in export production increases the demand for export workers, shifting the demand curve to the right, from </a:t>
            </a:r>
            <a:r>
              <a:rPr lang="en-US" sz="1200" b="0" i="1" u="none" strike="noStrike" kern="1200" baseline="0" dirty="0">
                <a:solidFill>
                  <a:schemeClr val="tx1"/>
                </a:solidFill>
                <a:latin typeface="+mn-lt"/>
                <a:ea typeface="+mn-ea"/>
                <a:cs typeface="+mn-cs"/>
              </a:rPr>
              <a:t>D′</a:t>
            </a:r>
            <a:r>
              <a:rPr lang="en-US" sz="1200" b="0" i="0" u="none" strike="noStrike" kern="1200" baseline="0" dirty="0">
                <a:solidFill>
                  <a:schemeClr val="tx1"/>
                </a:solidFill>
                <a:latin typeface="+mn-lt"/>
                <a:ea typeface="+mn-ea"/>
                <a:cs typeface="+mn-cs"/>
              </a:rPr>
              <a:t> to </a:t>
            </a:r>
            <a:r>
              <a:rPr lang="en-US" sz="1200" b="0" i="1" u="none" strike="noStrike" kern="1200" baseline="0" dirty="0">
                <a:solidFill>
                  <a:schemeClr val="tx1"/>
                </a:solidFill>
                <a:latin typeface="+mn-lt"/>
                <a:ea typeface="+mn-ea"/>
                <a:cs typeface="+mn-cs"/>
              </a:rPr>
              <a:t>D</a:t>
            </a:r>
            <a:r>
              <a:rPr lang="en-US" sz="1200" b="0" i="0" u="none" strike="noStrike" kern="1200" baseline="0" dirty="0">
                <a:solidFill>
                  <a:schemeClr val="tx1"/>
                </a:solidFill>
                <a:latin typeface="+mn-lt"/>
                <a:ea typeface="+mn-ea"/>
                <a:cs typeface="+mn-cs"/>
              </a:rPr>
              <a:t>″. At the initial wage, the quantity of labor demanded increases from 100,000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to 110,000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2. Multiplier effect. The increase in local production and local labor demand shifts the demand curve to right, from </a:t>
            </a:r>
            <a:r>
              <a:rPr lang="en-US" sz="1200" b="0" i="1" u="none" strike="noStrike" kern="1200" baseline="0" dirty="0">
                <a:solidFill>
                  <a:schemeClr val="tx1"/>
                </a:solidFill>
                <a:latin typeface="+mn-lt"/>
                <a:ea typeface="+mn-ea"/>
                <a:cs typeface="+mn-cs"/>
              </a:rPr>
              <a:t>D″</a:t>
            </a:r>
            <a:r>
              <a:rPr lang="en-US" sz="1200" b="0" i="0" u="none" strike="noStrike" kern="1200" baseline="0" dirty="0">
                <a:solidFill>
                  <a:schemeClr val="tx1"/>
                </a:solidFill>
                <a:latin typeface="+mn-lt"/>
                <a:ea typeface="+mn-ea"/>
                <a:cs typeface="+mn-cs"/>
              </a:rPr>
              <a:t> to </a:t>
            </a:r>
            <a:r>
              <a:rPr lang="en-US" sz="1200" b="0" i="1" u="none" strike="noStrike" kern="1200" baseline="0" dirty="0">
                <a:solidFill>
                  <a:schemeClr val="tx1"/>
                </a:solidFill>
                <a:latin typeface="+mn-lt"/>
                <a:ea typeface="+mn-ea"/>
                <a:cs typeface="+mn-cs"/>
              </a:rPr>
              <a:t>D′″. </a:t>
            </a:r>
            <a:r>
              <a:rPr lang="en-US" sz="1200" b="0" i="0" u="none" strike="noStrike" kern="1200" baseline="0" dirty="0">
                <a:solidFill>
                  <a:schemeClr val="tx1"/>
                </a:solidFill>
                <a:latin typeface="+mn-lt"/>
                <a:ea typeface="+mn-ea"/>
                <a:cs typeface="+mn-cs"/>
              </a:rPr>
              <a:t>At the initial wage, the quantity of labor demanded increases from 110,000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to 135,000 (point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two-step increase in labor demand causes excess demand for labor in the city. The excess demand increases the city’s wage, and equilibrium is restored at point </a:t>
            </a:r>
            <a:r>
              <a:rPr lang="en-US" sz="1200" b="0" i="1" u="none" strike="noStrike" kern="1200" baseline="0" dirty="0">
                <a:solidFill>
                  <a:schemeClr val="tx1"/>
                </a:solidFill>
                <a:latin typeface="+mn-lt"/>
                <a:ea typeface="+mn-ea"/>
                <a:cs typeface="+mn-cs"/>
              </a:rPr>
              <a:t>d</a:t>
            </a:r>
            <a:r>
              <a:rPr lang="en-US" sz="1200" b="0" i="0" u="none" strike="noStrike" kern="1200" baseline="0" dirty="0">
                <a:solidFill>
                  <a:schemeClr val="tx1"/>
                </a:solidFill>
                <a:latin typeface="+mn-lt"/>
                <a:ea typeface="+mn-ea"/>
                <a:cs typeface="+mn-cs"/>
              </a:rPr>
              <a:t>. The increase in the demand for the city’s export good increases the equilibrium wage (</a:t>
            </a:r>
            <a:r>
              <a:rPr lang="en-US" sz="1200" b="0" i="1" u="none" strike="noStrike" kern="1200" baseline="0" dirty="0">
                <a:solidFill>
                  <a:schemeClr val="tx1"/>
                </a:solidFill>
                <a:latin typeface="+mn-lt"/>
                <a:ea typeface="+mn-ea"/>
                <a:cs typeface="+mn-cs"/>
              </a:rPr>
              <a:t>w** &gt; w*) </a:t>
            </a:r>
            <a:r>
              <a:rPr lang="en-US" sz="1200" b="0" i="0" u="none" strike="noStrike" kern="1200" baseline="0" dirty="0">
                <a:solidFill>
                  <a:schemeClr val="tx1"/>
                </a:solidFill>
                <a:latin typeface="+mn-lt"/>
                <a:ea typeface="+mn-ea"/>
                <a:cs typeface="+mn-cs"/>
              </a:rPr>
              <a:t>and increases the equilibrium quantity of labor from 100,000 to 126,0000. In this example, the employment multiplier is 2.60 = 26,000/10,000. </a:t>
            </a:r>
          </a:p>
          <a:p>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4166808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dirty="0"/>
          </a:p>
        </p:txBody>
      </p:sp>
    </p:spTree>
    <p:extLst>
      <p:ext uri="{BB962C8B-B14F-4D97-AF65-F5344CB8AC3E}">
        <p14:creationId xmlns:p14="http://schemas.microsoft.com/office/powerpoint/2010/main" val="1580926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dirty="0"/>
          </a:p>
        </p:txBody>
      </p:sp>
    </p:spTree>
    <p:extLst>
      <p:ext uri="{BB962C8B-B14F-4D97-AF65-F5344CB8AC3E}">
        <p14:creationId xmlns:p14="http://schemas.microsoft.com/office/powerpoint/2010/main" val="742419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Alt-text: </a:t>
            </a:r>
            <a:r>
              <a:rPr lang="en-US" sz="1200" b="0" i="0" u="none" strike="noStrike" kern="1200" baseline="0" dirty="0">
                <a:solidFill>
                  <a:schemeClr val="tx1"/>
                </a:solidFill>
                <a:latin typeface="+mn-lt"/>
                <a:ea typeface="+mn-ea"/>
                <a:cs typeface="+mn-cs"/>
              </a:rPr>
              <a:t>percent sign capital delta w asterisk times equals percent sign capital delta _ D _ e _ m _ a _ n _ d _ divided by e subscript S minus e subscript D</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Alt-text: </a:t>
            </a:r>
            <a:r>
              <a:rPr lang="en-US" sz="1200" b="0" i="0" u="none" strike="noStrike" kern="1200" baseline="0" dirty="0">
                <a:solidFill>
                  <a:schemeClr val="tx1"/>
                </a:solidFill>
                <a:latin typeface="+mn-lt"/>
                <a:ea typeface="+mn-ea"/>
                <a:cs typeface="+mn-cs"/>
              </a:rPr>
              <a:t>percent sign capital delta N asterisk times equals e subscript s times percent sign capital delta w asterisk times</a:t>
            </a:r>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3605364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On a line graph, the horizontal axis shows labor in thousands, listing 100, 125, and 130. The</a:t>
            </a:r>
            <a:r>
              <a:rPr lang="en-US" b="0" baseline="0" dirty="0"/>
              <a:t> v</a:t>
            </a:r>
            <a:r>
              <a:rPr lang="en-US" b="0" dirty="0"/>
              <a:t>ertical axis shows cost in dollars, listing 100 and 105. The line for labor supply rises through point </a:t>
            </a:r>
            <a:r>
              <a:rPr lang="en-US" b="0" i="1" dirty="0"/>
              <a:t>a</a:t>
            </a:r>
            <a:r>
              <a:rPr lang="en-US" b="0" dirty="0"/>
              <a:t> (100, 100) and point </a:t>
            </a:r>
            <a:r>
              <a:rPr lang="en-US" b="0" i="1" dirty="0"/>
              <a:t>c </a:t>
            </a:r>
            <a:r>
              <a:rPr lang="en-US" b="0" dirty="0"/>
              <a:t>(125, 105). The line for initial demand falls through point </a:t>
            </a:r>
            <a:r>
              <a:rPr lang="en-US" b="0" i="1" dirty="0"/>
              <a:t>a </a:t>
            </a:r>
            <a:r>
              <a:rPr lang="en-US" b="0" dirty="0"/>
              <a:t>(100, 100). The line for new demand has shifted right and falls through point </a:t>
            </a:r>
            <a:r>
              <a:rPr lang="en-US" b="0" i="1" dirty="0"/>
              <a:t>c</a:t>
            </a:r>
            <a:r>
              <a:rPr lang="en-US" b="0" dirty="0"/>
              <a:t> (125, 105) and point </a:t>
            </a:r>
            <a:r>
              <a:rPr lang="en-US" b="0" i="1" dirty="0"/>
              <a:t>b</a:t>
            </a:r>
            <a:r>
              <a:rPr lang="en-US" b="0" dirty="0"/>
              <a:t> (130, 100).</a:t>
            </a:r>
          </a:p>
          <a:p>
            <a:endParaRPr lang="en-US" b="0" dirty="0"/>
          </a:p>
          <a:p>
            <a:r>
              <a:rPr lang="en-US" b="1" dirty="0"/>
              <a:t>Presenter Note:</a:t>
            </a:r>
            <a:r>
              <a:rPr lang="en-US" b="1" baseline="0" dirty="0"/>
              <a:t> </a:t>
            </a:r>
            <a:r>
              <a:rPr lang="en-US" b="0" baseline="0" dirty="0"/>
              <a:t>The f</a:t>
            </a:r>
            <a:r>
              <a:rPr lang="en-US" sz="1200" b="0" i="0" u="none" strike="noStrike" kern="1200" baseline="0" dirty="0">
                <a:solidFill>
                  <a:schemeClr val="tx1"/>
                </a:solidFill>
                <a:latin typeface="+mn-lt"/>
                <a:ea typeface="+mn-ea"/>
                <a:cs typeface="+mn-cs"/>
              </a:rPr>
              <a:t>igure shows the effects of an increase in export sales on the urban labor market. Suppose the demand for export workers increases by 10,000 workers and because of the multiplier process, the demand for local workers increases by 20,000. In this case, the demand curve shifts to the right by 30,000 workers, or 30 percent. As the population of the city increases, the prices of housing and land increase, requiring an increase in the wage to compensate workers for the higher cost of living. In other words, the city moves upward along its supply curve. The equilibrium wage rises from $100 per day to $105, and the equilibrium number of laborers increases from 100,000 to 125,000.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dirty="0"/>
          </a:p>
        </p:txBody>
      </p:sp>
    </p:spTree>
    <p:extLst>
      <p:ext uri="{BB962C8B-B14F-4D97-AF65-F5344CB8AC3E}">
        <p14:creationId xmlns:p14="http://schemas.microsoft.com/office/powerpoint/2010/main" val="1353312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Alt-text:</a:t>
            </a:r>
            <a:r>
              <a:rPr lang="en-US" sz="1200" b="0" i="0" u="none" strike="noStrike" kern="1200" baseline="0" dirty="0">
                <a:solidFill>
                  <a:schemeClr val="tx1"/>
                </a:solidFill>
                <a:latin typeface="+mn-lt"/>
                <a:ea typeface="+mn-ea"/>
                <a:cs typeface="+mn-cs"/>
              </a:rPr>
              <a:t> percent sign capital delta w asterisk times equals percent sign capital delta S u p l y divided by e subscript S minus e subscript D</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Alt-text: </a:t>
            </a:r>
            <a:r>
              <a:rPr lang="en-US" sz="1200" b="0" i="0" u="none" strike="noStrike" kern="1200" baseline="0" dirty="0">
                <a:solidFill>
                  <a:schemeClr val="tx1"/>
                </a:solidFill>
                <a:latin typeface="+mn-lt"/>
                <a:ea typeface="+mn-ea"/>
                <a:cs typeface="+mn-cs"/>
              </a:rPr>
              <a:t>percent sign capital delta w asterisk times equals e subscript S divided by e subscript S minus e subscript D times percent sign capital delta W T A</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Presenter Note:</a:t>
            </a:r>
            <a:r>
              <a:rPr lang="en-US" sz="1200" b="0" i="0" u="none" strike="noStrike" kern="1200" baseline="0" dirty="0">
                <a:solidFill>
                  <a:schemeClr val="tx1"/>
                </a:solidFill>
                <a:latin typeface="+mn-lt"/>
                <a:ea typeface="+mn-ea"/>
                <a:cs typeface="+mn-cs"/>
              </a:rPr>
              <a:t> We can use a simple formula to predict the effect of a change in labor supply on a city’s equilibrium wage and employment. In the formula for the change in the equilibrium wage, %</a:t>
            </a:r>
            <a:r>
              <a:rPr lang="en-US" sz="1200" b="0" i="0" u="none" strike="noStrike" kern="1200" baseline="0" dirty="0" err="1">
                <a:solidFill>
                  <a:schemeClr val="tx1"/>
                </a:solidFill>
                <a:latin typeface="+mn-lt"/>
                <a:ea typeface="+mn-ea"/>
                <a:cs typeface="+mn-cs"/>
              </a:rPr>
              <a:t>ΔSupply</a:t>
            </a:r>
            <a:r>
              <a:rPr lang="en-US" sz="1200" b="0" i="0" u="none" strike="noStrike" kern="1200" baseline="0" dirty="0">
                <a:solidFill>
                  <a:schemeClr val="tx1"/>
                </a:solidFill>
                <a:latin typeface="+mn-lt"/>
                <a:ea typeface="+mn-ea"/>
                <a:cs typeface="+mn-cs"/>
              </a:rPr>
              <a:t> is the percentage horizontal shift of the supply curve, </a:t>
            </a:r>
            <a:r>
              <a:rPr lang="en-US" sz="1200" b="0" i="0" u="none" strike="noStrike" kern="1200" baseline="0" dirty="0" err="1">
                <a:solidFill>
                  <a:schemeClr val="tx1"/>
                </a:solidFill>
                <a:latin typeface="+mn-lt"/>
                <a:ea typeface="+mn-ea"/>
                <a:cs typeface="+mn-cs"/>
              </a:rPr>
              <a:t>eS</a:t>
            </a:r>
            <a:r>
              <a:rPr lang="en-US" sz="1200" b="0" i="0" u="none" strike="noStrike" kern="1200" baseline="0" dirty="0">
                <a:solidFill>
                  <a:schemeClr val="tx1"/>
                </a:solidFill>
                <a:latin typeface="+mn-lt"/>
                <a:ea typeface="+mn-ea"/>
                <a:cs typeface="+mn-cs"/>
              </a:rPr>
              <a:t> is the wage elasticity of labor supply, and </a:t>
            </a:r>
            <a:r>
              <a:rPr lang="en-US" sz="1200" b="0" i="0" u="none" strike="noStrike" kern="1200" baseline="0" dirty="0" err="1">
                <a:solidFill>
                  <a:schemeClr val="tx1"/>
                </a:solidFill>
                <a:latin typeface="+mn-lt"/>
                <a:ea typeface="+mn-ea"/>
                <a:cs typeface="+mn-cs"/>
              </a:rPr>
              <a:t>eD</a:t>
            </a:r>
            <a:r>
              <a:rPr lang="en-US" sz="1200" b="0" i="0" u="none" strike="noStrike" kern="1200" baseline="0" dirty="0">
                <a:solidFill>
                  <a:schemeClr val="tx1"/>
                </a:solidFill>
                <a:latin typeface="+mn-lt"/>
                <a:ea typeface="+mn-ea"/>
                <a:cs typeface="+mn-cs"/>
              </a:rPr>
              <a:t> is the wage elasticity of labor demand (a negative number).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the formula for the change in the equilibrium wage, w* is the equilibrium wage and %ΔWTA is the percentage change in workers willingness to accept (the percentage vertical shift of the supply curve). </a:t>
            </a:r>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dirty="0"/>
          </a:p>
        </p:txBody>
      </p:sp>
    </p:spTree>
    <p:extLst>
      <p:ext uri="{BB962C8B-B14F-4D97-AF65-F5344CB8AC3E}">
        <p14:creationId xmlns:p14="http://schemas.microsoft.com/office/powerpoint/2010/main" val="4111388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a:t>
            </a:r>
            <a:r>
              <a:rPr lang="en-US" b="1" baseline="0" dirty="0"/>
              <a:t> </a:t>
            </a:r>
            <a:r>
              <a:rPr lang="en-US" b="0" baseline="0" dirty="0"/>
              <a:t>On a line graph, the horizontal axis shows labor, listing </a:t>
            </a:r>
            <a:r>
              <a:rPr lang="en-US" b="0" i="1" baseline="0" dirty="0"/>
              <a:t>L </a:t>
            </a:r>
            <a:r>
              <a:rPr lang="en-US" b="0" baseline="0" dirty="0"/>
              <a:t>asterisk and </a:t>
            </a:r>
            <a:r>
              <a:rPr lang="en-US" b="0" i="1" baseline="0" dirty="0"/>
              <a:t>L</a:t>
            </a:r>
            <a:r>
              <a:rPr lang="en-US" b="0" baseline="0" dirty="0"/>
              <a:t> double asterisk. The vertical axis shows the cost in dollars, listing </a:t>
            </a:r>
            <a:r>
              <a:rPr lang="en-US" b="0" i="1" baseline="0" dirty="0"/>
              <a:t>w</a:t>
            </a:r>
            <a:r>
              <a:rPr lang="en-US" b="0" baseline="0" dirty="0"/>
              <a:t> double asterisk and </a:t>
            </a:r>
            <a:r>
              <a:rPr lang="en-US" b="0" i="1" baseline="0" dirty="0"/>
              <a:t>w</a:t>
            </a:r>
            <a:r>
              <a:rPr lang="en-US" b="0" baseline="0" dirty="0"/>
              <a:t> asterisk. The line for demand falls through point </a:t>
            </a:r>
            <a:r>
              <a:rPr lang="en-US" b="0" i="1" baseline="0" dirty="0"/>
              <a:t>a</a:t>
            </a:r>
            <a:r>
              <a:rPr lang="en-US" b="0" baseline="0" dirty="0"/>
              <a:t> (</a:t>
            </a:r>
            <a:r>
              <a:rPr lang="en-US" b="0" i="1" baseline="0" dirty="0"/>
              <a:t>L</a:t>
            </a:r>
            <a:r>
              <a:rPr lang="en-US" b="0" baseline="0" dirty="0"/>
              <a:t> asterisk, </a:t>
            </a:r>
            <a:r>
              <a:rPr lang="en-US" b="0" i="1" baseline="0" dirty="0"/>
              <a:t>w</a:t>
            </a:r>
            <a:r>
              <a:rPr lang="en-US" b="0" baseline="0" dirty="0"/>
              <a:t> asterisk) and point </a:t>
            </a:r>
            <a:r>
              <a:rPr lang="en-US" b="0" i="1" baseline="0" dirty="0"/>
              <a:t>b</a:t>
            </a:r>
            <a:r>
              <a:rPr lang="en-US" b="0" baseline="0" dirty="0"/>
              <a:t> (</a:t>
            </a:r>
            <a:r>
              <a:rPr lang="en-US" b="0" i="1" baseline="0" dirty="0"/>
              <a:t>L </a:t>
            </a:r>
            <a:r>
              <a:rPr lang="en-US" b="0" baseline="0" dirty="0"/>
              <a:t>double asterisk, </a:t>
            </a:r>
            <a:r>
              <a:rPr lang="en-US" b="0" i="1" baseline="0" dirty="0"/>
              <a:t>w</a:t>
            </a:r>
            <a:r>
              <a:rPr lang="en-US" b="0" baseline="0" dirty="0"/>
              <a:t> double asterisk). The line for initial supply rises through point </a:t>
            </a:r>
            <a:r>
              <a:rPr lang="en-US" b="0" i="1" baseline="0" dirty="0"/>
              <a:t>a </a:t>
            </a:r>
            <a:r>
              <a:rPr lang="en-US" b="0" baseline="0" dirty="0"/>
              <a:t>(</a:t>
            </a:r>
            <a:r>
              <a:rPr lang="en-US" b="0" i="1" baseline="0" dirty="0"/>
              <a:t>L </a:t>
            </a:r>
            <a:r>
              <a:rPr lang="en-US" b="0" baseline="0" dirty="0"/>
              <a:t>asterisk, </a:t>
            </a:r>
            <a:r>
              <a:rPr lang="en-US" b="0" i="1" baseline="0" dirty="0"/>
              <a:t>w</a:t>
            </a:r>
            <a:r>
              <a:rPr lang="en-US" b="0" baseline="0" dirty="0"/>
              <a:t> asterisk). The line for new supply has shifted down and rises through point </a:t>
            </a:r>
            <a:r>
              <a:rPr lang="en-US" b="0" i="1" baseline="0" dirty="0"/>
              <a:t>b</a:t>
            </a:r>
            <a:r>
              <a:rPr lang="en-US" b="0" baseline="0" dirty="0"/>
              <a:t> (</a:t>
            </a:r>
            <a:r>
              <a:rPr lang="en-US" b="0" i="1" baseline="0" dirty="0"/>
              <a:t>L</a:t>
            </a:r>
            <a:r>
              <a:rPr lang="en-US" b="0" baseline="0" dirty="0"/>
              <a:t> double asterisk, </a:t>
            </a:r>
            <a:r>
              <a:rPr lang="en-US" b="0" i="1" baseline="0" dirty="0"/>
              <a:t>w</a:t>
            </a:r>
            <a:r>
              <a:rPr lang="en-US" b="0" baseline="0" dirty="0"/>
              <a:t> double asterisk).</a:t>
            </a:r>
            <a:endParaRPr lang="en-US" b="0" dirty="0"/>
          </a:p>
          <a:p>
            <a:endParaRPr lang="en-US" b="1" dirty="0"/>
          </a:p>
          <a:p>
            <a:r>
              <a:rPr lang="en-US" b="1" dirty="0"/>
              <a:t>Presenter Note:</a:t>
            </a:r>
            <a:r>
              <a:rPr lang="en-US" b="1" baseline="0" dirty="0"/>
              <a: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can also use the figure to illustrate the effects of other favorable changes on the supply side of the market. For example, a decrease in a city’s crime rate increases the relative attractiveness of the city, and the labor-supply curve shifts to the right. As a result, the equilibrium employment increases while the equilibrium wage decreases. Workers accept lower wages in cities with relatively low crime rates. </a:t>
            </a:r>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dirty="0"/>
          </a:p>
        </p:txBody>
      </p:sp>
    </p:spTree>
    <p:extLst>
      <p:ext uri="{BB962C8B-B14F-4D97-AF65-F5344CB8AC3E}">
        <p14:creationId xmlns:p14="http://schemas.microsoft.com/office/powerpoint/2010/main" val="3836391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Decrease in labor demand. The tax increases the production cost of steel producers: firms either pay the tax or incur an abatement cost as they switch to alternative inputs and install abatement equipment. Steel producers respond by passing on the increased production cost to consumers in the form of a higher price. Consumers outside the city respond by purchasing less steel, and the decrease in the quantity of steel produced decreases the demand for labor. The decrease in demand generates pressure to decrease the equilibrium wage and decrease the equilibrium quantity of labor. </a:t>
            </a:r>
          </a:p>
          <a:p>
            <a:r>
              <a:rPr lang="en-US" sz="1200" b="0" i="0" u="none" strike="noStrike" kern="1200" baseline="0" dirty="0">
                <a:solidFill>
                  <a:schemeClr val="tx1"/>
                </a:solidFill>
                <a:latin typeface="+mn-lt"/>
                <a:ea typeface="+mn-ea"/>
                <a:cs typeface="+mn-cs"/>
              </a:rPr>
              <a:t>2. Increase in labor supply. The tax decreases the volume of pollution as (i) the quantity of steel produced decreases and (ii) steel producers adopt pollution-control methods that decreases the volume of pollution per ton of steel. The improvement of the city’s air quality increases the relative attractiveness of the city, causing workers to migrate to the cleaner city. The increase in supply generates pressure to decrease the equilibrium wage and increase the equilibrium quantity of labor.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dirty="0"/>
          </a:p>
        </p:txBody>
      </p:sp>
    </p:spTree>
    <p:extLst>
      <p:ext uri="{BB962C8B-B14F-4D97-AF65-F5344CB8AC3E}">
        <p14:creationId xmlns:p14="http://schemas.microsoft.com/office/powerpoint/2010/main" val="187666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sz="1200" b="0" i="0" u="none" strike="noStrike" kern="1200" baseline="0" dirty="0">
                <a:solidFill>
                  <a:schemeClr val="tx1"/>
                </a:solidFill>
                <a:latin typeface="+mn-lt"/>
                <a:ea typeface="+mn-ea"/>
                <a:cs typeface="+mn-cs"/>
              </a:rPr>
              <a:t>This chapter explores the workings of the urban labor market. We discuss the economic forces that determine equilibrium wages and total employment in an urban area and explore the effects of various public policies on wages and employment. </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2784146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a:t>
            </a:r>
            <a:r>
              <a:rPr lang="en-US" b="0" baseline="0" dirty="0"/>
              <a:t> </a:t>
            </a:r>
            <a:r>
              <a:rPr lang="en-US" b="0" dirty="0"/>
              <a:t>On the first of two line graphs, the horizontal axis shows labor, listing </a:t>
            </a:r>
            <a:r>
              <a:rPr lang="en-US" b="0" i="1" dirty="0"/>
              <a:t>L</a:t>
            </a:r>
            <a:r>
              <a:rPr lang="en-US" b="0" dirty="0"/>
              <a:t> asterisk and </a:t>
            </a:r>
            <a:r>
              <a:rPr lang="en-US" b="0" i="1" dirty="0"/>
              <a:t>L</a:t>
            </a:r>
            <a:r>
              <a:rPr lang="en-US" b="0" dirty="0"/>
              <a:t> double asterisk. The</a:t>
            </a:r>
            <a:r>
              <a:rPr lang="en-US" b="0" baseline="0" dirty="0"/>
              <a:t> v</a:t>
            </a:r>
            <a:r>
              <a:rPr lang="en-US" b="0" dirty="0"/>
              <a:t>ertical axis shows cost in dollars, listing </a:t>
            </a:r>
            <a:r>
              <a:rPr lang="en-US" b="0" i="1" dirty="0"/>
              <a:t>w</a:t>
            </a:r>
            <a:r>
              <a:rPr lang="en-US" b="0" dirty="0"/>
              <a:t> double asterisk and </a:t>
            </a:r>
            <a:r>
              <a:rPr lang="en-US" b="0" i="1" dirty="0"/>
              <a:t>w</a:t>
            </a:r>
            <a:r>
              <a:rPr lang="en-US" b="0" dirty="0"/>
              <a:t> asterisk. There are two points: </a:t>
            </a:r>
            <a:r>
              <a:rPr lang="en-US" b="0" i="1" dirty="0"/>
              <a:t>a</a:t>
            </a:r>
            <a:r>
              <a:rPr lang="en-US" b="0" dirty="0"/>
              <a:t> (L asterisk, w asterisk) and </a:t>
            </a:r>
            <a:r>
              <a:rPr lang="en-US" b="0" i="1" dirty="0"/>
              <a:t>b</a:t>
            </a:r>
            <a:r>
              <a:rPr lang="en-US" b="0" dirty="0"/>
              <a:t> (</a:t>
            </a:r>
            <a:r>
              <a:rPr lang="en-US" b="0" i="1" dirty="0"/>
              <a:t>L </a:t>
            </a:r>
            <a:r>
              <a:rPr lang="en-US" b="0" dirty="0"/>
              <a:t>double asterisk, </a:t>
            </a:r>
            <a:r>
              <a:rPr lang="en-US" b="0" i="1" dirty="0"/>
              <a:t>w</a:t>
            </a:r>
            <a:r>
              <a:rPr lang="en-US" b="0" dirty="0"/>
              <a:t> double asterisk). The line for tax demand falls through point </a:t>
            </a:r>
            <a:r>
              <a:rPr lang="en-US" b="0" i="1" dirty="0"/>
              <a:t>b</a:t>
            </a:r>
            <a:r>
              <a:rPr lang="en-US" b="0" dirty="0"/>
              <a:t>. The line for initial demand has shifted right and falls through point </a:t>
            </a:r>
            <a:r>
              <a:rPr lang="en-US" b="0" i="1" dirty="0"/>
              <a:t>a</a:t>
            </a:r>
            <a:r>
              <a:rPr lang="en-US" b="0" dirty="0"/>
              <a:t>. The line for initial supply rises through point </a:t>
            </a:r>
            <a:r>
              <a:rPr lang="en-US" b="0" i="1" dirty="0"/>
              <a:t>a.</a:t>
            </a:r>
            <a:r>
              <a:rPr lang="en-US" b="0" dirty="0"/>
              <a:t> The line for tax supply has shifted down and rises through point </a:t>
            </a:r>
            <a:r>
              <a:rPr lang="en-US" b="0" i="1" dirty="0"/>
              <a:t>b</a:t>
            </a:r>
            <a:r>
              <a:rPr lang="en-US" b="0" dirty="0"/>
              <a:t>. On the second of two line graphs, the horizontal axis shows labor, listing </a:t>
            </a:r>
            <a:r>
              <a:rPr lang="en-US" b="0" i="1" dirty="0"/>
              <a:t>L</a:t>
            </a:r>
            <a:r>
              <a:rPr lang="en-US" b="0" dirty="0"/>
              <a:t> triple asterisk and </a:t>
            </a:r>
            <a:r>
              <a:rPr lang="en-US" b="0" i="1" dirty="0"/>
              <a:t>L</a:t>
            </a:r>
            <a:r>
              <a:rPr lang="en-US" b="0" dirty="0"/>
              <a:t> asterisk. The</a:t>
            </a:r>
            <a:r>
              <a:rPr lang="en-US" b="0" baseline="0" dirty="0"/>
              <a:t> v</a:t>
            </a:r>
            <a:r>
              <a:rPr lang="en-US" b="0" dirty="0"/>
              <a:t>ertical axis shows cost in dollars, listing </a:t>
            </a:r>
            <a:r>
              <a:rPr lang="en-US" b="0" i="1" dirty="0"/>
              <a:t>w</a:t>
            </a:r>
            <a:r>
              <a:rPr lang="en-US" b="0" dirty="0"/>
              <a:t> triple asterisk and </a:t>
            </a:r>
            <a:r>
              <a:rPr lang="en-US" b="0" i="1" dirty="0"/>
              <a:t>w</a:t>
            </a:r>
            <a:r>
              <a:rPr lang="en-US" b="0" dirty="0"/>
              <a:t> asterisk. There are two points: </a:t>
            </a:r>
            <a:r>
              <a:rPr lang="en-US" b="0" i="1" dirty="0"/>
              <a:t>a</a:t>
            </a:r>
            <a:r>
              <a:rPr lang="en-US" b="0" dirty="0"/>
              <a:t> (</a:t>
            </a:r>
            <a:r>
              <a:rPr lang="en-US" b="0" i="1" dirty="0"/>
              <a:t>L</a:t>
            </a:r>
            <a:r>
              <a:rPr lang="en-US" b="0" dirty="0"/>
              <a:t> asterisk, </a:t>
            </a:r>
            <a:r>
              <a:rPr lang="en-US" b="0" i="1" dirty="0"/>
              <a:t>w</a:t>
            </a:r>
            <a:r>
              <a:rPr lang="en-US" b="0" dirty="0"/>
              <a:t> asterisk) and </a:t>
            </a:r>
            <a:r>
              <a:rPr lang="en-US" b="0" i="1" dirty="0"/>
              <a:t>c (L</a:t>
            </a:r>
            <a:r>
              <a:rPr lang="en-US" b="0" dirty="0"/>
              <a:t> triple asterisk, </a:t>
            </a:r>
            <a:r>
              <a:rPr lang="en-US" b="0" i="1" dirty="0"/>
              <a:t>w</a:t>
            </a:r>
            <a:r>
              <a:rPr lang="en-US" b="0" dirty="0"/>
              <a:t> triple asterisk). The line for tax demand falls through point </a:t>
            </a:r>
            <a:r>
              <a:rPr lang="en-US" b="0" i="1" dirty="0"/>
              <a:t>c</a:t>
            </a:r>
            <a:r>
              <a:rPr lang="en-US" b="0" dirty="0"/>
              <a:t>. The line for initial demand has shifted right and falls through point </a:t>
            </a:r>
            <a:r>
              <a:rPr lang="en-US" b="0" i="1" dirty="0"/>
              <a:t>a.</a:t>
            </a:r>
            <a:r>
              <a:rPr lang="en-US" b="0" dirty="0"/>
              <a:t> The line for initial supply rises through point </a:t>
            </a:r>
            <a:r>
              <a:rPr lang="en-US" b="0" i="1" dirty="0"/>
              <a:t>a.</a:t>
            </a:r>
            <a:r>
              <a:rPr lang="en-US" b="0" dirty="0"/>
              <a:t> The line for tax supply has shifted down and rises through point </a:t>
            </a:r>
            <a:r>
              <a:rPr lang="en-US" b="0" i="1" dirty="0"/>
              <a:t>c.</a:t>
            </a:r>
          </a:p>
          <a:p>
            <a:endParaRPr lang="en-US" b="1" dirty="0"/>
          </a:p>
          <a:p>
            <a:r>
              <a:rPr lang="en-US" b="1" dirty="0"/>
              <a:t>Presenter Note:</a:t>
            </a:r>
            <a:r>
              <a:rPr lang="en-US" b="1" baseline="0" dirty="0"/>
              <a: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figure shows that a pollution tax could either increase or decrease the equilibrium employment.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Left panel. Increase equilibrium employment. The increase in supply is larger than the decrease in demand. This case applies when (i) the increase in production cost triggered by the tax is relatively small, (ii) the demand for the export good is relatively inelastic, (iii) the improvement in environmental quality is relatively large, and (iv) workers are relatively sensitive to changes in environmental quality.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Right panel. Decrease equilibrium employment. The decrease in demand is larger than the increase in supply, which happens when (i) the increase in production cost triggered by the tax is relatively large, (ii) the demand for the export good is relatively elastic, (iii) the improvement in environmental quality is relatively small, and (iv) workers are relatively insensitive to changes in environmental quality.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pollution tax has conflicting effects on production cost. The direct effect (higher taxes and abatement cost) is at least partly offset by a decrease in labor cost from the decrease in the city’s wage. For some firms, the decrease in labor cost dominates, so production cost decreases. This is the case for relatively “clean” firms, so employment in “clean” industries increases at the expense of employment in polluting industries. </a:t>
            </a:r>
          </a:p>
        </p:txBody>
      </p:sp>
      <p:sp>
        <p:nvSpPr>
          <p:cNvPr id="4" name="Slide Number Placeholder 3"/>
          <p:cNvSpPr>
            <a:spLocks noGrp="1"/>
          </p:cNvSpPr>
          <p:nvPr>
            <p:ph type="sldNum" sz="quarter" idx="10"/>
          </p:nvPr>
        </p:nvSpPr>
        <p:spPr/>
        <p:txBody>
          <a:bodyPr/>
          <a:lstStyle/>
          <a:p>
            <a:fld id="{5D003D02-7E89-4EBF-B123-9C334E1BFEF7}" type="slidenum">
              <a:rPr lang="en-US" smtClean="0"/>
              <a:t>20</a:t>
            </a:fld>
            <a:endParaRPr lang="en-US" dirty="0"/>
          </a:p>
        </p:txBody>
      </p:sp>
    </p:spTree>
    <p:extLst>
      <p:ext uri="{BB962C8B-B14F-4D97-AF65-F5344CB8AC3E}">
        <p14:creationId xmlns:p14="http://schemas.microsoft.com/office/powerpoint/2010/main" val="3402211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 </a:t>
            </a:r>
            <a:r>
              <a:rPr lang="en-US" sz="1200" b="0" i="0" u="none" strike="noStrike" kern="1200" baseline="0" dirty="0">
                <a:solidFill>
                  <a:schemeClr val="tx1"/>
                </a:solidFill>
                <a:latin typeface="+mn-lt"/>
                <a:ea typeface="+mn-ea"/>
                <a:cs typeface="+mn-cs"/>
              </a:rPr>
              <a:t>The elasticity of business activity with respect to tax liabilities is defined as the percentage change in business activity divided by the percentage change in tax liabilities. </a:t>
            </a:r>
          </a:p>
          <a:p>
            <a:r>
              <a:rPr lang="en-US" sz="1200" b="0" i="0" u="none" strike="noStrike" kern="1200" baseline="0" dirty="0">
                <a:solidFill>
                  <a:schemeClr val="tx1"/>
                </a:solidFill>
                <a:latin typeface="+mn-lt"/>
                <a:ea typeface="+mn-ea"/>
                <a:cs typeface="+mn-cs"/>
              </a:rPr>
              <a:t>Interstate (inter-regional) location decisions. The elasticity is around −0.20, meaning that a 10 percent increase in state taxes decreases business activity in the state by about 2 percent. </a:t>
            </a:r>
          </a:p>
          <a:p>
            <a:r>
              <a:rPr lang="en-US" sz="1200" b="0" i="0" u="none" strike="noStrike" kern="1200" baseline="0" dirty="0">
                <a:solidFill>
                  <a:schemeClr val="tx1"/>
                </a:solidFill>
                <a:latin typeface="+mn-lt"/>
                <a:ea typeface="+mn-ea"/>
                <a:cs typeface="+mn-cs"/>
              </a:rPr>
              <a:t>Intrastate (intra-regional) location decisions. The elasticity is around −1.5, meaning that a 10 percent increase in the taxes in a jurisdiction within a state (for example a city or county) decreases business activity in the jurisdiction by about 15 percent.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elasticity for the intrastate decision is larger because firms are more mobile within states than between them. Alternative locations within a state are better substitutes than alternative locations in different states. </a:t>
            </a:r>
          </a:p>
        </p:txBody>
      </p:sp>
      <p:sp>
        <p:nvSpPr>
          <p:cNvPr id="4" name="Slide Number Placeholder 3"/>
          <p:cNvSpPr>
            <a:spLocks noGrp="1"/>
          </p:cNvSpPr>
          <p:nvPr>
            <p:ph type="sldNum" sz="quarter" idx="10"/>
          </p:nvPr>
        </p:nvSpPr>
        <p:spPr/>
        <p:txBody>
          <a:bodyPr/>
          <a:lstStyle/>
          <a:p>
            <a:fld id="{5D003D02-7E89-4EBF-B123-9C334E1BFEF7}" type="slidenum">
              <a:rPr lang="en-US" smtClean="0"/>
              <a:t>21</a:t>
            </a:fld>
            <a:endParaRPr lang="en-US" dirty="0"/>
          </a:p>
        </p:txBody>
      </p:sp>
    </p:spTree>
    <p:extLst>
      <p:ext uri="{BB962C8B-B14F-4D97-AF65-F5344CB8AC3E}">
        <p14:creationId xmlns:p14="http://schemas.microsoft.com/office/powerpoint/2010/main" val="2590344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 </a:t>
            </a:r>
            <a:r>
              <a:rPr lang="en-US" sz="1200" b="0" i="0" u="none" strike="noStrike" kern="1200" baseline="0" dirty="0">
                <a:solidFill>
                  <a:schemeClr val="tx1"/>
                </a:solidFill>
                <a:latin typeface="+mn-lt"/>
                <a:ea typeface="+mn-ea"/>
                <a:cs typeface="+mn-cs"/>
              </a:rPr>
              <a:t>The elasticity of business activity with respect to tax liabilities is defined as the percentage change in business activity divided by the percentage change in tax liabilities.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Interstate (inter-regional) location decisions. The elasticity is around −0.20, meaning that a 10 percent increase in state taxes decreases business activity in the state by about 2 percent. </a:t>
            </a:r>
          </a:p>
          <a:p>
            <a:r>
              <a:rPr lang="en-US" sz="1200" b="0" i="0" u="none" strike="noStrike" kern="1200" baseline="0" dirty="0">
                <a:solidFill>
                  <a:schemeClr val="tx1"/>
                </a:solidFill>
                <a:latin typeface="+mn-lt"/>
                <a:ea typeface="+mn-ea"/>
                <a:cs typeface="+mn-cs"/>
              </a:rPr>
              <a:t>2. Intrastate (intra-regional) location decisions. The elasticity is around −1.5, meaning that a 10 percent increase in the taxes in a jurisdiction within a state (for example a city or county) decreases business activity in the jurisdiction by about 15 percent.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elasticity for the intrastate decision is larger because firms are more mobile within states than between them. Alternative locations within a state are better substitutes than alternative locations in different states. </a:t>
            </a:r>
          </a:p>
        </p:txBody>
      </p:sp>
      <p:sp>
        <p:nvSpPr>
          <p:cNvPr id="4" name="Slide Number Placeholder 3"/>
          <p:cNvSpPr>
            <a:spLocks noGrp="1"/>
          </p:cNvSpPr>
          <p:nvPr>
            <p:ph type="sldNum" sz="quarter" idx="10"/>
          </p:nvPr>
        </p:nvSpPr>
        <p:spPr/>
        <p:txBody>
          <a:bodyPr/>
          <a:lstStyle/>
          <a:p>
            <a:fld id="{5D003D02-7E89-4EBF-B123-9C334E1BFEF7}" type="slidenum">
              <a:rPr lang="en-US" smtClean="0"/>
              <a:t>22</a:t>
            </a:fld>
            <a:endParaRPr lang="en-US" dirty="0"/>
          </a:p>
        </p:txBody>
      </p:sp>
    </p:spTree>
    <p:extLst>
      <p:ext uri="{BB962C8B-B14F-4D97-AF65-F5344CB8AC3E}">
        <p14:creationId xmlns:p14="http://schemas.microsoft.com/office/powerpoint/2010/main" val="499429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23</a:t>
            </a:fld>
            <a:endParaRPr lang="en-US" dirty="0"/>
          </a:p>
        </p:txBody>
      </p:sp>
    </p:spTree>
    <p:extLst>
      <p:ext uri="{BB962C8B-B14F-4D97-AF65-F5344CB8AC3E}">
        <p14:creationId xmlns:p14="http://schemas.microsoft.com/office/powerpoint/2010/main" val="2551147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Presenter Note</a:t>
            </a:r>
            <a:r>
              <a:rPr lang="en-US" sz="1200" b="0" i="0" u="none" strike="noStrike" kern="1200" baseline="0" dirty="0">
                <a:solidFill>
                  <a:schemeClr val="tx1"/>
                </a:solidFill>
                <a:latin typeface="+mn-lt"/>
                <a:ea typeface="+mn-ea"/>
                <a:cs typeface="+mn-cs"/>
              </a:rPr>
              <a:t>: </a:t>
            </a:r>
            <a:r>
              <a:rPr lang="en-US" b="0" i="0" dirty="0"/>
              <a:t>Cities and states use a number of other programs to promote economic development.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24</a:t>
            </a:fld>
            <a:endParaRPr lang="en-US" dirty="0"/>
          </a:p>
        </p:txBody>
      </p:sp>
    </p:spTree>
    <p:extLst>
      <p:ext uri="{BB962C8B-B14F-4D97-AF65-F5344CB8AC3E}">
        <p14:creationId xmlns:p14="http://schemas.microsoft.com/office/powerpoint/2010/main" val="3330509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 </a:t>
            </a:r>
            <a:r>
              <a:rPr lang="en-US" sz="1200" b="0" i="0" u="none" strike="noStrike" kern="1200" baseline="0" dirty="0">
                <a:solidFill>
                  <a:schemeClr val="tx1"/>
                </a:solidFill>
                <a:latin typeface="+mn-lt"/>
                <a:ea typeface="+mn-ea"/>
                <a:cs typeface="+mn-cs"/>
              </a:rPr>
              <a:t>The employment effects of stadiums are relatively small because professional sports for the most part are a local good, not an export good. A large fraction of sports fans live in the metropolitan area.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economic effects of the Super Bowl and other mega-events are relatively small for three reasons: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Local substitution. Some people spend money on mega-events that they would have otherwise spent elsewhere in the local economy. Even visitors to the host metropolitan area may choose a mega-event instead of some other local spending opportunity. </a:t>
            </a:r>
          </a:p>
          <a:p>
            <a:r>
              <a:rPr lang="en-US" sz="1200" b="0" i="0" u="none" strike="noStrike" kern="1200" baseline="0" dirty="0">
                <a:solidFill>
                  <a:schemeClr val="tx1"/>
                </a:solidFill>
                <a:latin typeface="+mn-lt"/>
                <a:ea typeface="+mn-ea"/>
                <a:cs typeface="+mn-cs"/>
              </a:rPr>
              <a:t>2. Crowding out. A mega-event causes crowding out in the local economy. For example, hotels may be filled with football fans rather than tourists. </a:t>
            </a:r>
          </a:p>
          <a:p>
            <a:r>
              <a:rPr lang="en-US" sz="1200" b="0" i="0" u="none" strike="noStrike" kern="1200" baseline="0" dirty="0">
                <a:solidFill>
                  <a:schemeClr val="tx1"/>
                </a:solidFill>
                <a:latin typeface="+mn-lt"/>
                <a:ea typeface="+mn-ea"/>
                <a:cs typeface="+mn-cs"/>
              </a:rPr>
              <a:t>3. Leakage. A large fraction of the money spent on mega-events goes to people who live outside the metropolitan area. This leakage decreases the multiplier effects. For example, few of the athletes and coaches in the Super Bowl live in the host city, so most of the money paid to athletes and coaches generates multiplier effects elsewhere.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same logic applies to other sports mega-events such as the World Cup, the Olympics, and All-Star games. The widely publicized estimates of economic impacts do not account for the three factors listed above, so they typically overstate the economic impacts by a large margin. </a:t>
            </a:r>
          </a:p>
        </p:txBody>
      </p:sp>
      <p:sp>
        <p:nvSpPr>
          <p:cNvPr id="4" name="Slide Number Placeholder 3"/>
          <p:cNvSpPr>
            <a:spLocks noGrp="1"/>
          </p:cNvSpPr>
          <p:nvPr>
            <p:ph type="sldNum" sz="quarter" idx="10"/>
          </p:nvPr>
        </p:nvSpPr>
        <p:spPr/>
        <p:txBody>
          <a:bodyPr/>
          <a:lstStyle/>
          <a:p>
            <a:fld id="{5D003D02-7E89-4EBF-B123-9C334E1BFEF7}" type="slidenum">
              <a:rPr lang="en-US" smtClean="0"/>
              <a:t>25</a:t>
            </a:fld>
            <a:endParaRPr lang="en-US" dirty="0"/>
          </a:p>
        </p:txBody>
      </p:sp>
    </p:spTree>
    <p:extLst>
      <p:ext uri="{BB962C8B-B14F-4D97-AF65-F5344CB8AC3E}">
        <p14:creationId xmlns:p14="http://schemas.microsoft.com/office/powerpoint/2010/main" val="81727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sz="1200" b="0" i="0" u="none" strike="noStrike" kern="1200" baseline="0" dirty="0">
                <a:solidFill>
                  <a:schemeClr val="tx1"/>
                </a:solidFill>
                <a:latin typeface="+mn-lt"/>
                <a:ea typeface="+mn-ea"/>
                <a:cs typeface="+mn-cs"/>
              </a:rPr>
              <a:t> We take a long-run perspective. We assume that the metropolitan area is part of a larger regional economy in which households and firms are perfectly mobile between cities in the region. </a:t>
            </a:r>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3</a:t>
            </a:fld>
            <a:endParaRPr lang="en-US" dirty="0"/>
          </a:p>
        </p:txBody>
      </p:sp>
    </p:spTree>
    <p:extLst>
      <p:ext uri="{BB962C8B-B14F-4D97-AF65-F5344CB8AC3E}">
        <p14:creationId xmlns:p14="http://schemas.microsoft.com/office/powerpoint/2010/main" val="665738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On a line graph, the horizontal axis shows labor as the number of workers in thousands, listing 200 and 220. The vertical axis shows cost in dollars, listing 100 and 102. The line for urban labor supply rises through</a:t>
            </a:r>
            <a:r>
              <a:rPr lang="en-US" b="0" baseline="0" dirty="0"/>
              <a:t> point</a:t>
            </a:r>
            <a:r>
              <a:rPr lang="en-US" b="0" dirty="0"/>
              <a:t> </a:t>
            </a:r>
            <a:r>
              <a:rPr lang="en-US" b="0" i="1" dirty="0"/>
              <a:t>a</a:t>
            </a:r>
            <a:r>
              <a:rPr lang="en-US" b="0" dirty="0"/>
              <a:t> (200, 100) and point </a:t>
            </a:r>
            <a:r>
              <a:rPr lang="en-US" b="0" i="1" dirty="0"/>
              <a:t>b</a:t>
            </a:r>
            <a:r>
              <a:rPr lang="en-US" b="0" dirty="0"/>
              <a:t> (220, 102).</a:t>
            </a:r>
          </a:p>
          <a:p>
            <a:endParaRPr lang="en-US" b="0" dirty="0"/>
          </a:p>
          <a:p>
            <a:r>
              <a:rPr lang="en-US" b="1" dirty="0"/>
              <a:t>Presenter Note: </a:t>
            </a:r>
            <a:r>
              <a:rPr lang="en-US" b="0" dirty="0"/>
              <a:t>The f</a:t>
            </a:r>
            <a:r>
              <a:rPr lang="en-US" sz="1200" b="0" i="0" u="none" strike="noStrike" kern="1200" baseline="0" dirty="0">
                <a:solidFill>
                  <a:schemeClr val="tx1"/>
                </a:solidFill>
                <a:latin typeface="+mn-lt"/>
                <a:ea typeface="+mn-ea"/>
                <a:cs typeface="+mn-cs"/>
              </a:rPr>
              <a:t>igure shows the supply curve for an urban labor market. The labor supply curve is positively sloped, indicating that an increase in the wage increases the quantity of labor supplied. An increase in a city’s wage increases the quantity of labor supplied because the higher wage attracts more workers to the city.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Why is the supply curve positively sloped? An increase in total employment in a city increases the total demand for housing and land, increasing their prices. To ensure locational equilibrium in the labor market, a larger city must offer a higher wage to compensate workers for the higher cost of living. </a:t>
            </a:r>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4</a:t>
            </a:fld>
            <a:endParaRPr lang="en-US" dirty="0"/>
          </a:p>
        </p:txBody>
      </p:sp>
    </p:spTree>
    <p:extLst>
      <p:ext uri="{BB962C8B-B14F-4D97-AF65-F5344CB8AC3E}">
        <p14:creationId xmlns:p14="http://schemas.microsoft.com/office/powerpoint/2010/main" val="188292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Presenter Note: </a:t>
            </a:r>
            <a:r>
              <a:rPr lang="en-US" sz="1200" b="0" i="0" u="none" strike="noStrike" kern="1200" baseline="0" dirty="0">
                <a:solidFill>
                  <a:schemeClr val="tx1"/>
                </a:solidFill>
                <a:latin typeface="+mn-lt"/>
                <a:ea typeface="+mn-ea"/>
                <a:cs typeface="+mn-cs"/>
              </a:rPr>
              <a:t> </a:t>
            </a:r>
            <a:r>
              <a:rPr lang="en-US" dirty="0"/>
              <a:t>The position of the supply curve is determined by the following factors:</a:t>
            </a:r>
          </a:p>
          <a:p>
            <a:pPr marL="0" indent="0">
              <a:buNone/>
            </a:pPr>
            <a:endParaRPr lang="en-US" dirty="0"/>
          </a:p>
          <a:p>
            <a:pPr marL="0" indent="0">
              <a:buNone/>
            </a:pPr>
            <a:r>
              <a:rPr lang="en-US" dirty="0"/>
              <a:t>1. Amenities. Any change that increases the relative attractiveness of the city (other than a change in the wage) shifts the supply curve to the right. For example, an improvement in air or water quality causes migration that increases the supply of labor.</a:t>
            </a:r>
          </a:p>
          <a:p>
            <a:pPr marL="0" indent="0">
              <a:buNone/>
            </a:pPr>
            <a:r>
              <a:rPr lang="en-US" dirty="0"/>
              <a:t>2. Disamenities. Any change that decreases the relative attractiveness of a city (other than a change in the wage) decreases labor supply and shifts the supply curve to the left. For example, an increase in crime causes people to flee the city, decreasing labor supply.</a:t>
            </a:r>
          </a:p>
          <a:p>
            <a:pPr marL="0" indent="0">
              <a:buNone/>
            </a:pPr>
            <a:r>
              <a:rPr lang="en-US" dirty="0"/>
              <a:t>3. Residential taxes. An increase in residential taxes (without a corresponding change in public services) decreases the relative attractiveness of the city, causing out-migration that shifts the supply curve to the left.</a:t>
            </a:r>
          </a:p>
          <a:p>
            <a:pPr marL="0" indent="0">
              <a:buNone/>
            </a:pPr>
            <a:r>
              <a:rPr lang="en-US" dirty="0"/>
              <a:t>4. Residential public services. An increase in the quality of residential public services (without a corresponding increase in taxes) increases the relative attractiveness of the city, causing in-migration that shifts the supply curve to the right.</a:t>
            </a:r>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dirty="0"/>
          </a:p>
        </p:txBody>
      </p:sp>
    </p:spTree>
    <p:extLst>
      <p:ext uri="{BB962C8B-B14F-4D97-AF65-F5344CB8AC3E}">
        <p14:creationId xmlns:p14="http://schemas.microsoft.com/office/powerpoint/2010/main" val="2586831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Alt-text: </a:t>
            </a:r>
            <a:r>
              <a:rPr lang="en-US" b="0" dirty="0"/>
              <a:t>On a line graph, the horizontal axis shows labor as the number of workers, listing </a:t>
            </a:r>
            <a:r>
              <a:rPr lang="en-US" b="0" i="1" dirty="0"/>
              <a:t>L</a:t>
            </a:r>
            <a:r>
              <a:rPr lang="en-US" b="0" dirty="0"/>
              <a:t> prime and </a:t>
            </a:r>
            <a:r>
              <a:rPr lang="en-US" b="0" i="1" dirty="0"/>
              <a:t>L</a:t>
            </a:r>
            <a:r>
              <a:rPr lang="en-US" b="0" dirty="0"/>
              <a:t> double prime. The</a:t>
            </a:r>
            <a:r>
              <a:rPr lang="en-US" b="0" baseline="0" dirty="0"/>
              <a:t> v</a:t>
            </a:r>
            <a:r>
              <a:rPr lang="en-US" b="0" dirty="0"/>
              <a:t>ertical axis shows cost in dollars, listing </a:t>
            </a:r>
            <a:r>
              <a:rPr lang="en-US" b="0" i="1" dirty="0"/>
              <a:t>w</a:t>
            </a:r>
            <a:r>
              <a:rPr lang="en-US" b="0" dirty="0"/>
              <a:t> double prime and </a:t>
            </a:r>
            <a:r>
              <a:rPr lang="en-US" b="0" i="1" dirty="0"/>
              <a:t>w</a:t>
            </a:r>
            <a:r>
              <a:rPr lang="en-US" b="0" dirty="0"/>
              <a:t> prime. The line for labor demand falls through point </a:t>
            </a:r>
            <a:r>
              <a:rPr lang="en-US" b="0" i="1" dirty="0"/>
              <a:t>a</a:t>
            </a:r>
            <a:r>
              <a:rPr lang="en-US" b="0" dirty="0"/>
              <a:t> (L prime, w prime) and point </a:t>
            </a:r>
            <a:r>
              <a:rPr lang="en-US" b="0" i="1" dirty="0"/>
              <a:t>b</a:t>
            </a:r>
            <a:r>
              <a:rPr lang="en-US" b="0" dirty="0"/>
              <a:t> (L double prime, w double prime).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Presenter Note: </a:t>
            </a:r>
            <a:r>
              <a:rPr lang="en-US" sz="1200" b="0" i="0" u="none" strike="noStrike" kern="1200" baseline="0" dirty="0">
                <a:solidFill>
                  <a:schemeClr val="tx1"/>
                </a:solidFill>
                <a:latin typeface="+mn-lt"/>
                <a:ea typeface="+mn-ea"/>
                <a:cs typeface="+mn-cs"/>
              </a:rPr>
              <a:t>This figure shows the market demand curve for an urban economy. The labor demand curves are negatively sloped. A decrease in the market wage increases the quantity of labor demand. </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dirty="0"/>
          </a:p>
        </p:txBody>
      </p:sp>
    </p:spTree>
    <p:extLst>
      <p:ext uri="{BB962C8B-B14F-4D97-AF65-F5344CB8AC3E}">
        <p14:creationId xmlns:p14="http://schemas.microsoft.com/office/powerpoint/2010/main" val="865565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Presenter Note: </a:t>
            </a:r>
            <a:r>
              <a:rPr lang="en-US" sz="1200" b="0" i="0" u="none" strike="noStrike" kern="1200" baseline="0" dirty="0">
                <a:solidFill>
                  <a:schemeClr val="tx1"/>
                </a:solidFill>
                <a:latin typeface="+mn-lt"/>
                <a:ea typeface="+mn-ea"/>
                <a:cs typeface="+mn-cs"/>
              </a:rPr>
              <a:t> </a:t>
            </a:r>
            <a:r>
              <a:rPr lang="en-US" dirty="0"/>
              <a:t>A labor demand curve shows the relationship between the quantity of labor demanded and the market wage. What causes the demand curve to shift to the right or the left? As in the case of other demand curves, a change in something other than the price (the wage) shifts the entire curve. The following factors determine the position of the curve:</a:t>
            </a:r>
          </a:p>
          <a:p>
            <a:pPr marL="0" indent="0">
              <a:buNone/>
            </a:pPr>
            <a:endParaRPr lang="en-US" dirty="0"/>
          </a:p>
          <a:p>
            <a:pPr marL="0" indent="0">
              <a:buNone/>
            </a:pPr>
            <a:r>
              <a:rPr lang="en-US" dirty="0"/>
              <a:t>1. Demand for exports. An increase in the demand for the city’s exports increases export production and shifts the demand curve to the right: at every wage, more workers will be demanded.</a:t>
            </a:r>
          </a:p>
          <a:p>
            <a:pPr marL="0" indent="0">
              <a:buNone/>
            </a:pPr>
            <a:r>
              <a:rPr lang="en-US" dirty="0"/>
              <a:t>2. Labor productivity. An increase in labor productivity decreases production costs, allowing firms to cut prices, increase output, and hire more workers. As we saw in an earlier chapter, labor productivity increases with capital deepening, technological progress, increases in human capital, and agglomeration economies.</a:t>
            </a:r>
          </a:p>
          <a:p>
            <a:pPr marL="0" indent="0">
              <a:buNone/>
            </a:pPr>
            <a:r>
              <a:rPr lang="en-US" dirty="0"/>
              <a:t>3. Business taxes. An increase in business taxes (without a corresponding change in public services) increases production costs, which increases prices and decreases the quantity produced and sold, ultimately decreasing the demand for labor.</a:t>
            </a:r>
          </a:p>
          <a:p>
            <a:pPr marL="0" indent="0">
              <a:buNone/>
            </a:pPr>
            <a:r>
              <a:rPr lang="en-US" dirty="0"/>
              <a:t>4. Industrial public services. An increase in the quality of industrial public services (without a corresponding increase in taxes) decreases production costs and thus increases output and labor demand.</a:t>
            </a:r>
          </a:p>
          <a:p>
            <a:pPr marL="0" indent="0">
              <a:buNone/>
            </a:pPr>
            <a:r>
              <a:rPr lang="en-US" dirty="0"/>
              <a:t>5. Land-use policies. Industrial firms require production sites that (i) are accessible to the intracity and intercity transportation networks, and (ii) have a full set of public services (water, sewers, electricity). By coordinating its land-use and infrastructure policies to ensure an adequate supply of industrial land, a city can accommodate existing firms that want to expand their operations and new firms that want to locate in the city.</a:t>
            </a:r>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3466290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Presenter Note: </a:t>
            </a:r>
            <a:r>
              <a:rPr lang="en-US" sz="1200" b="0" i="0" u="none" strike="noStrike" kern="1200" baseline="0" dirty="0">
                <a:solidFill>
                  <a:schemeClr val="tx1"/>
                </a:solidFill>
                <a:latin typeface="+mn-lt"/>
                <a:ea typeface="+mn-ea"/>
                <a:cs typeface="+mn-cs"/>
              </a:rPr>
              <a:t>We can divide a city’s economy into two types of jobs. </a:t>
            </a:r>
            <a:r>
              <a:rPr lang="en-US" b="0" i="0" dirty="0"/>
              <a:t>Total employment in a city is the sum of export employment and local employment.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People who work in export industries produce goods that are sold to people who live outside the city. To illustrate, consider Providence, Rhode Island, the center of the costume-jewelry industry and a regional center for medical care. </a:t>
            </a:r>
          </a:p>
          <a:p>
            <a:r>
              <a:rPr lang="en-US" sz="1200" b="0" i="0" u="none" strike="noStrike" kern="1200" baseline="0" dirty="0">
                <a:solidFill>
                  <a:schemeClr val="tx1"/>
                </a:solidFill>
                <a:latin typeface="+mn-lt"/>
                <a:ea typeface="+mn-ea"/>
                <a:cs typeface="+mn-cs"/>
              </a:rPr>
              <a:t>1. Costume-jewelry workers. Almost all the costume jewelry produced in Providence is sold to people who live in other cities, so jewelry workers are counted as export workers. </a:t>
            </a:r>
          </a:p>
          <a:p>
            <a:r>
              <a:rPr lang="en-US" sz="1200" b="0" i="0" u="none" strike="noStrike" kern="1200" baseline="0" dirty="0">
                <a:solidFill>
                  <a:schemeClr val="tx1"/>
                </a:solidFill>
                <a:latin typeface="+mn-lt"/>
                <a:ea typeface="+mn-ea"/>
                <a:cs typeface="+mn-cs"/>
              </a:rPr>
              <a:t>2. Medical workers. If two-thirds of the patients served by Rhode Island Hospital live in other cities, two-thirds of the hospital workers are counted as export workers.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count a city’s export workers, add up all the workers who produce goods that are sold to people who live elsewhere. Another label for export goods is “tradeable goods.”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People who produce goods and services that are sold to local residents are considered local workers. In some cases, it is obvious that a worker produces a local good. For example, almost all barbers in Providence cut local hair, so all barbers would be counted as local workers. In other cases, the distinction between export and local workers is more subtle. In our example, the one-third of hospital workers who serve local residents would count as local workers. Another label for local goods is “nontradeable goods.” </a:t>
            </a:r>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dirty="0"/>
          </a:p>
        </p:txBody>
      </p:sp>
    </p:spTree>
    <p:extLst>
      <p:ext uri="{BB962C8B-B14F-4D97-AF65-F5344CB8AC3E}">
        <p14:creationId xmlns:p14="http://schemas.microsoft.com/office/powerpoint/2010/main" val="1246671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1472885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15:guide id="1" pos="144" userDrawn="1">
          <p15:clr>
            <a:srgbClr val="FBAE40"/>
          </p15:clr>
        </p15:guide>
        <p15:guide id="2" pos="288" userDrawn="1">
          <p15:clr>
            <a:srgbClr val="FBAE40"/>
          </p15:clr>
        </p15:guide>
        <p15:guide id="3" orient="horz" pos="1104" userDrawn="1">
          <p15:clr>
            <a:srgbClr val="FBAE40"/>
          </p15:clr>
        </p15:guide>
        <p15:guide id="4" pos="5568" userDrawn="1">
          <p15:clr>
            <a:srgbClr val="FBAE40"/>
          </p15:clr>
        </p15:guide>
        <p15:guide id="5" orient="horz" pos="37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9492145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656260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10997478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11237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7556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CHAPTER </a:t>
            </a:r>
            <a:r>
              <a:rPr lang="en-US" sz="3200" dirty="0" smtClean="0"/>
              <a:t>8</a:t>
            </a:r>
            <a:endParaRPr lang="en-US" sz="3200" dirty="0"/>
          </a:p>
        </p:txBody>
      </p:sp>
      <p:sp>
        <p:nvSpPr>
          <p:cNvPr id="3" name="Text Placeholder 2"/>
          <p:cNvSpPr>
            <a:spLocks noGrp="1"/>
          </p:cNvSpPr>
          <p:nvPr>
            <p:ph type="body" sz="quarter" idx="10"/>
          </p:nvPr>
        </p:nvSpPr>
        <p:spPr>
          <a:xfrm>
            <a:off x="457200" y="4114800"/>
            <a:ext cx="5105400" cy="533400"/>
          </a:xfrm>
        </p:spPr>
        <p:txBody>
          <a:bodyPr/>
          <a:lstStyle/>
          <a:p>
            <a:pPr algn="ctr"/>
            <a:r>
              <a:rPr lang="en-US" sz="2400" dirty="0"/>
              <a:t>The Urban Labor Market</a:t>
            </a:r>
          </a:p>
        </p:txBody>
      </p:sp>
      <p:pic>
        <p:nvPicPr>
          <p:cNvPr id="5" name="Picture 4" descr="Textbook cover for Urban Economics, Ninth Edition by Arthur O'Sullivan.&#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752600"/>
            <a:ext cx="3276600" cy="4343400"/>
          </a:xfrm>
          <a:prstGeom prst="rect">
            <a:avLst/>
          </a:prstGeom>
        </p:spPr>
      </p:pic>
    </p:spTree>
    <p:extLst>
      <p:ext uri="{BB962C8B-B14F-4D97-AF65-F5344CB8AC3E}">
        <p14:creationId xmlns:p14="http://schemas.microsoft.com/office/powerpoint/2010/main" val="1776670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dirty="0"/>
              <a:t>The Employment Multiplier (3 of 3)</a:t>
            </a:r>
          </a:p>
        </p:txBody>
      </p:sp>
      <p:sp>
        <p:nvSpPr>
          <p:cNvPr id="11" name="Content Placeholder 10"/>
          <p:cNvSpPr>
            <a:spLocks noGrp="1"/>
          </p:cNvSpPr>
          <p:nvPr>
            <p:ph idx="1"/>
          </p:nvPr>
        </p:nvSpPr>
        <p:spPr>
          <a:xfrm>
            <a:off x="378177" y="1617136"/>
            <a:ext cx="8382000" cy="2269064"/>
          </a:xfrm>
        </p:spPr>
        <p:txBody>
          <a:bodyPr/>
          <a:lstStyle/>
          <a:p>
            <a:pPr marL="0" indent="0">
              <a:buNone/>
            </a:pPr>
            <a:r>
              <a:rPr lang="en-US" dirty="0"/>
              <a:t>Economists use two techniques to estimate employment multipliers. </a:t>
            </a:r>
          </a:p>
          <a:p>
            <a:r>
              <a:rPr lang="en-US" dirty="0"/>
              <a:t>The traditional alternative uses input-output analysis.</a:t>
            </a:r>
          </a:p>
          <a:p>
            <a:r>
              <a:rPr lang="en-US" dirty="0"/>
              <a:t>The modern alternative estimates multipliers based on actual experience.</a:t>
            </a:r>
          </a:p>
          <a:p>
            <a:pPr marL="0" indent="0">
              <a:buNone/>
            </a:pPr>
            <a:r>
              <a:rPr lang="en-US" sz="2000" dirty="0"/>
              <a:t> </a:t>
            </a:r>
          </a:p>
        </p:txBody>
      </p:sp>
      <p:sp>
        <p:nvSpPr>
          <p:cNvPr id="2" name="Rounded Rectangle 1"/>
          <p:cNvSpPr/>
          <p:nvPr/>
        </p:nvSpPr>
        <p:spPr>
          <a:xfrm>
            <a:off x="457200" y="4186772"/>
            <a:ext cx="8382000" cy="613828"/>
          </a:xfrm>
          <a:prstGeom prst="roundRect">
            <a:avLst>
              <a:gd name="adj" fmla="val 10318"/>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why the input-output approach is considered problematic.</a:t>
            </a:r>
          </a:p>
        </p:txBody>
      </p:sp>
    </p:spTree>
    <p:extLst>
      <p:ext uri="{BB962C8B-B14F-4D97-AF65-F5344CB8AC3E}">
        <p14:creationId xmlns:p14="http://schemas.microsoft.com/office/powerpoint/2010/main" val="183436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228600"/>
            <a:ext cx="9144000" cy="1143000"/>
          </a:xfrm>
        </p:spPr>
        <p:txBody>
          <a:bodyPr/>
          <a:lstStyle/>
          <a:p>
            <a:r>
              <a:rPr lang="en-US" dirty="0"/>
              <a:t>The Employment Multiplier: </a:t>
            </a:r>
            <a:br>
              <a:rPr lang="en-US" dirty="0"/>
            </a:br>
            <a:r>
              <a:rPr lang="en-US" dirty="0"/>
              <a:t>The Multiplier Process</a:t>
            </a:r>
          </a:p>
        </p:txBody>
      </p:sp>
      <p:sp>
        <p:nvSpPr>
          <p:cNvPr id="8" name="Content Placeholder 7"/>
          <p:cNvSpPr>
            <a:spLocks noGrp="1"/>
          </p:cNvSpPr>
          <p:nvPr>
            <p:ph idx="1"/>
          </p:nvPr>
        </p:nvSpPr>
        <p:spPr>
          <a:xfrm>
            <a:off x="457200" y="1752600"/>
            <a:ext cx="8382000" cy="9144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buNone/>
            </a:pPr>
            <a:r>
              <a:rPr lang="en-US" sz="2400" i="1" dirty="0">
                <a:solidFill>
                  <a:schemeClr val="tx1"/>
                </a:solidFill>
              </a:rPr>
              <a:t>Using the following example, discuss the implications of the employment multiplier process.</a:t>
            </a:r>
          </a:p>
        </p:txBody>
      </p:sp>
      <p:pic>
        <p:nvPicPr>
          <p:cNvPr id="2" name="Picture 1" descr="The Multiplier Process&#10;A table lists the multiplier process for initial employment (1000) and new employment (1000). Data from the table, presented in the format, Employment: initial (1000), and Employment: new (1000), are as follows. Row 1. Export: 100, 112. Row 2. Local: 500, 520. Row 3. Total: 600, 632."/>
          <p:cNvPicPr>
            <a:picLocks noChangeAspect="1"/>
          </p:cNvPicPr>
          <p:nvPr/>
        </p:nvPicPr>
        <p:blipFill>
          <a:blip r:embed="rId3"/>
          <a:stretch>
            <a:fillRect/>
          </a:stretch>
        </p:blipFill>
        <p:spPr>
          <a:xfrm>
            <a:off x="461433" y="3002844"/>
            <a:ext cx="8343900" cy="2495550"/>
          </a:xfrm>
          <a:prstGeom prst="rect">
            <a:avLst/>
          </a:prstGeom>
        </p:spPr>
      </p:pic>
    </p:spTree>
    <p:extLst>
      <p:ext uri="{BB962C8B-B14F-4D97-AF65-F5344CB8AC3E}">
        <p14:creationId xmlns:p14="http://schemas.microsoft.com/office/powerpoint/2010/main" val="277226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599"/>
            <a:ext cx="9144000" cy="1066801"/>
          </a:xfrm>
        </p:spPr>
        <p:txBody>
          <a:bodyPr/>
          <a:lstStyle/>
          <a:p>
            <a:r>
              <a:rPr lang="en-US" dirty="0"/>
              <a:t>The Employment Multiplier: </a:t>
            </a:r>
            <a:br>
              <a:rPr lang="en-US" dirty="0"/>
            </a:br>
            <a:r>
              <a:rPr lang="en-US" dirty="0"/>
              <a:t>Multiplier Effects of an Increase in Exports </a:t>
            </a:r>
          </a:p>
        </p:txBody>
      </p:sp>
      <p:pic>
        <p:nvPicPr>
          <p:cNvPr id="3" name="Content Placeholder 2" descr="Multiplier effects of an increase in exports&#10;On a line graph, the horizontal axis shows labor in thousands, listing 100, 110, 126, and 135. The vertical axis shows cost in dollars, listing w asterisk and w double asterisk. The line for labor supply rises through point a (100, w asterisk) and point d (126, w double asterisk). There are three parallel lines, shifting from left to right as follows: D prime falling through point a (100, w asterisk), D double prime falling through point b (110, w asterisk), and D triple prime, falling through point d (126, w double asterisk) and point c (135, w asterisk)."/>
          <p:cNvPicPr>
            <a:picLocks noGrp="1" noChangeAspect="1"/>
          </p:cNvPicPr>
          <p:nvPr>
            <p:ph idx="1"/>
          </p:nvPr>
        </p:nvPicPr>
        <p:blipFill>
          <a:blip r:embed="rId3"/>
          <a:stretch>
            <a:fillRect/>
          </a:stretch>
        </p:blipFill>
        <p:spPr>
          <a:xfrm>
            <a:off x="762000" y="1524000"/>
            <a:ext cx="4953000" cy="5224180"/>
          </a:xfrm>
          <a:prstGeom prst="rect">
            <a:avLst/>
          </a:prstGeom>
        </p:spPr>
      </p:pic>
      <p:sp>
        <p:nvSpPr>
          <p:cNvPr id="4" name="Rounded Rectangle 3"/>
          <p:cNvSpPr/>
          <p:nvPr/>
        </p:nvSpPr>
        <p:spPr>
          <a:xfrm>
            <a:off x="5867400" y="2819400"/>
            <a:ext cx="2895600" cy="2667000"/>
          </a:xfrm>
          <a:prstGeom prst="roundRect">
            <a:avLst>
              <a:gd name="adj" fmla="val 10318"/>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N" sz="2400" i="1" dirty="0">
                <a:solidFill>
                  <a:schemeClr val="tx1"/>
                </a:solidFill>
              </a:rPr>
              <a:t>Discuss how an increase in the demand for a city’s export good increases labor demand in a two-step process.</a:t>
            </a:r>
            <a:endParaRPr lang="en-US" sz="2400" i="1" dirty="0">
              <a:solidFill>
                <a:schemeClr val="tx1"/>
              </a:solidFill>
            </a:endParaRPr>
          </a:p>
        </p:txBody>
      </p:sp>
    </p:spTree>
    <p:extLst>
      <p:ext uri="{BB962C8B-B14F-4D97-AF65-F5344CB8AC3E}">
        <p14:creationId xmlns:p14="http://schemas.microsoft.com/office/powerpoint/2010/main" val="322905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066800"/>
          </a:xfrm>
        </p:spPr>
        <p:txBody>
          <a:bodyPr/>
          <a:lstStyle/>
          <a:p>
            <a:r>
              <a:rPr lang="en-US" dirty="0"/>
              <a:t>Multipliers in Small </a:t>
            </a:r>
            <a:br>
              <a:rPr lang="en-US" dirty="0"/>
            </a:br>
            <a:r>
              <a:rPr lang="en-US" dirty="0"/>
              <a:t>and Large Cities (1 of 2)</a:t>
            </a:r>
          </a:p>
        </p:txBody>
      </p:sp>
      <p:sp>
        <p:nvSpPr>
          <p:cNvPr id="11" name="Content Placeholder 10"/>
          <p:cNvSpPr>
            <a:spLocks noGrp="1"/>
          </p:cNvSpPr>
          <p:nvPr>
            <p:ph idx="1"/>
          </p:nvPr>
        </p:nvSpPr>
        <p:spPr>
          <a:xfrm>
            <a:off x="366888" y="1626728"/>
            <a:ext cx="8534400" cy="1078088"/>
          </a:xfrm>
        </p:spPr>
        <p:txBody>
          <a:bodyPr/>
          <a:lstStyle/>
          <a:p>
            <a:pPr marL="0" indent="0">
              <a:buNone/>
            </a:pPr>
            <a:r>
              <a:rPr lang="en-US" b="1" i="1" dirty="0"/>
              <a:t>The multiplier process occurs in cities of all sizes, but the multiplication through spending and re-spending is larger in large cities. </a:t>
            </a:r>
          </a:p>
        </p:txBody>
      </p:sp>
      <p:graphicFrame>
        <p:nvGraphicFramePr>
          <p:cNvPr id="2" name="Table 1"/>
          <p:cNvGraphicFramePr>
            <a:graphicFrameLocks noGrp="1"/>
          </p:cNvGraphicFramePr>
          <p:nvPr>
            <p:extLst>
              <p:ext uri="{D42A27DB-BD31-4B8C-83A1-F6EECF244321}">
                <p14:modId xmlns:p14="http://schemas.microsoft.com/office/powerpoint/2010/main" val="2605518101"/>
              </p:ext>
            </p:extLst>
          </p:nvPr>
        </p:nvGraphicFramePr>
        <p:xfrm>
          <a:off x="482600" y="2946964"/>
          <a:ext cx="8356600" cy="2480171"/>
        </p:xfrm>
        <a:graphic>
          <a:graphicData uri="http://schemas.openxmlformats.org/drawingml/2006/table">
            <a:tbl>
              <a:tblPr firstRow="1" bandRow="1">
                <a:tableStyleId>{5C22544A-7EE6-4342-B048-85BDC9FD1C3A}</a:tableStyleId>
              </a:tblPr>
              <a:tblGrid>
                <a:gridCol w="4178300">
                  <a:extLst>
                    <a:ext uri="{9D8B030D-6E8A-4147-A177-3AD203B41FA5}">
                      <a16:colId xmlns:a16="http://schemas.microsoft.com/office/drawing/2014/main" xmlns="" val="20000"/>
                    </a:ext>
                  </a:extLst>
                </a:gridCol>
                <a:gridCol w="4178300">
                  <a:extLst>
                    <a:ext uri="{9D8B030D-6E8A-4147-A177-3AD203B41FA5}">
                      <a16:colId xmlns:a16="http://schemas.microsoft.com/office/drawing/2014/main" xmlns="" val="20001"/>
                    </a:ext>
                  </a:extLst>
                </a:gridCol>
              </a:tblGrid>
              <a:tr h="468491">
                <a:tc>
                  <a:txBody>
                    <a:bodyPr/>
                    <a:lstStyle/>
                    <a:p>
                      <a:pPr algn="ctr"/>
                      <a:r>
                        <a:rPr lang="en-US" sz="2000" dirty="0">
                          <a:solidFill>
                            <a:schemeClr val="tx1"/>
                          </a:solidFill>
                        </a:rPr>
                        <a:t>Large Cities</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85BAE6"/>
                    </a:solidFill>
                  </a:tcPr>
                </a:tc>
                <a:tc>
                  <a:txBody>
                    <a:bodyPr/>
                    <a:lstStyle/>
                    <a:p>
                      <a:pPr algn="ctr"/>
                      <a:r>
                        <a:rPr lang="en-US" sz="2000" dirty="0">
                          <a:solidFill>
                            <a:schemeClr val="tx1"/>
                          </a:solidFill>
                        </a:rPr>
                        <a:t>Small Cities</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85BAE6"/>
                    </a:solidFill>
                  </a:tcPr>
                </a:tc>
                <a:extLst>
                  <a:ext uri="{0D108BD9-81ED-4DB2-BD59-A6C34878D82A}">
                    <a16:rowId xmlns:a16="http://schemas.microsoft.com/office/drawing/2014/main" xmlns="" val="10000"/>
                  </a:ext>
                </a:extLst>
              </a:tr>
              <a:tr h="642338">
                <a:tc>
                  <a:txBody>
                    <a:bodyPr/>
                    <a:lstStyle/>
                    <a:p>
                      <a:r>
                        <a:rPr lang="en-IN" sz="2000" b="0" i="0" u="none" strike="noStrike" kern="1200" baseline="0" dirty="0">
                          <a:solidFill>
                            <a:schemeClr val="dk1"/>
                          </a:solidFill>
                          <a:latin typeface="+mn-lt"/>
                          <a:ea typeface="+mn-ea"/>
                          <a:cs typeface="+mn-cs"/>
                        </a:rPr>
                        <a:t>Have a wider variety of consumer goods because they have more consumers </a:t>
                      </a:r>
                      <a:endParaRPr 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IN" sz="2000" dirty="0"/>
                        <a:t>Have smaller employment multipliers because they provide a</a:t>
                      </a:r>
                    </a:p>
                    <a:p>
                      <a:r>
                        <a:rPr lang="en-IN" sz="2000" dirty="0"/>
                        <a:t>smaller variety of local goods</a:t>
                      </a:r>
                      <a:endParaRPr 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642338">
                <a:tc>
                  <a:txBody>
                    <a:bodyPr/>
                    <a:lstStyle/>
                    <a:p>
                      <a:r>
                        <a:rPr lang="en-IN" sz="2000" b="0" i="0" u="none" strike="noStrike" kern="1200" baseline="0" dirty="0">
                          <a:solidFill>
                            <a:schemeClr val="dk1"/>
                          </a:solidFill>
                          <a:latin typeface="+mn-lt"/>
                          <a:ea typeface="+mn-ea"/>
                          <a:cs typeface="+mn-cs"/>
                        </a:rPr>
                        <a:t>Have enough total demand to support firms selling products with relatively low per-capita demand </a:t>
                      </a:r>
                      <a:endParaRPr 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IN" sz="2000" dirty="0"/>
                        <a:t>Do not have enough total demand to</a:t>
                      </a:r>
                    </a:p>
                    <a:p>
                      <a:r>
                        <a:rPr lang="en-IN" sz="2000" dirty="0"/>
                        <a:t>support firms selling goods with relatively low per-capita demand</a:t>
                      </a:r>
                      <a:endParaRPr 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77141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066800"/>
          </a:xfrm>
        </p:spPr>
        <p:txBody>
          <a:bodyPr/>
          <a:lstStyle/>
          <a:p>
            <a:r>
              <a:rPr lang="en-US" dirty="0"/>
              <a:t>Multipliers in Small </a:t>
            </a:r>
            <a:br>
              <a:rPr lang="en-US" dirty="0"/>
            </a:br>
            <a:r>
              <a:rPr lang="en-US" dirty="0"/>
              <a:t>and Large Cities (2 of 2)</a:t>
            </a:r>
          </a:p>
        </p:txBody>
      </p:sp>
      <p:graphicFrame>
        <p:nvGraphicFramePr>
          <p:cNvPr id="2" name="Table 1"/>
          <p:cNvGraphicFramePr>
            <a:graphicFrameLocks noGrp="1"/>
          </p:cNvGraphicFramePr>
          <p:nvPr>
            <p:extLst>
              <p:ext uri="{D42A27DB-BD31-4B8C-83A1-F6EECF244321}">
                <p14:modId xmlns:p14="http://schemas.microsoft.com/office/powerpoint/2010/main" val="2080046904"/>
              </p:ext>
            </p:extLst>
          </p:nvPr>
        </p:nvGraphicFramePr>
        <p:xfrm>
          <a:off x="457200" y="1789289"/>
          <a:ext cx="8356600" cy="2998331"/>
        </p:xfrm>
        <a:graphic>
          <a:graphicData uri="http://schemas.openxmlformats.org/drawingml/2006/table">
            <a:tbl>
              <a:tblPr firstRow="1" bandRow="1">
                <a:tableStyleId>{5C22544A-7EE6-4342-B048-85BDC9FD1C3A}</a:tableStyleId>
              </a:tblPr>
              <a:tblGrid>
                <a:gridCol w="4178300">
                  <a:extLst>
                    <a:ext uri="{9D8B030D-6E8A-4147-A177-3AD203B41FA5}">
                      <a16:colId xmlns:a16="http://schemas.microsoft.com/office/drawing/2014/main" xmlns="" val="20000"/>
                    </a:ext>
                  </a:extLst>
                </a:gridCol>
                <a:gridCol w="4178300">
                  <a:extLst>
                    <a:ext uri="{9D8B030D-6E8A-4147-A177-3AD203B41FA5}">
                      <a16:colId xmlns:a16="http://schemas.microsoft.com/office/drawing/2014/main" xmlns="" val="20001"/>
                    </a:ext>
                  </a:extLst>
                </a:gridCol>
              </a:tblGrid>
              <a:tr h="468491">
                <a:tc>
                  <a:txBody>
                    <a:bodyPr/>
                    <a:lstStyle/>
                    <a:p>
                      <a:pPr algn="ctr"/>
                      <a:r>
                        <a:rPr lang="en-US" sz="2000" dirty="0">
                          <a:solidFill>
                            <a:schemeClr val="tx1"/>
                          </a:solidFill>
                        </a:rPr>
                        <a:t>Large Cities</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85BAE6"/>
                    </a:solidFill>
                  </a:tcPr>
                </a:tc>
                <a:tc>
                  <a:txBody>
                    <a:bodyPr/>
                    <a:lstStyle/>
                    <a:p>
                      <a:pPr algn="ctr"/>
                      <a:r>
                        <a:rPr lang="en-US" sz="2000" dirty="0">
                          <a:solidFill>
                            <a:schemeClr val="tx1"/>
                          </a:solidFill>
                        </a:rPr>
                        <a:t>Small Cities</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85BAE6"/>
                    </a:solidFill>
                  </a:tcPr>
                </a:tc>
                <a:extLst>
                  <a:ext uri="{0D108BD9-81ED-4DB2-BD59-A6C34878D82A}">
                    <a16:rowId xmlns:a16="http://schemas.microsoft.com/office/drawing/2014/main" xmlns="" val="10000"/>
                  </a:ext>
                </a:extLst>
              </a:tr>
              <a:tr h="642338">
                <a:tc>
                  <a:txBody>
                    <a:bodyPr/>
                    <a:lstStyle/>
                    <a:p>
                      <a:r>
                        <a:rPr lang="en-IN" sz="2000" b="0" i="0" u="none" strike="noStrike" kern="1200" baseline="0" dirty="0">
                          <a:solidFill>
                            <a:schemeClr val="dk1"/>
                          </a:solidFill>
                          <a:latin typeface="+mn-lt"/>
                          <a:ea typeface="+mn-ea"/>
                          <a:cs typeface="+mn-cs"/>
                        </a:rPr>
                        <a:t>As a result, when an export industry in a large city expands by hiring more workers and injects more income into the urban economy, a relatively large fraction of the additional income will be spent in the local economy because consumers buy most consumer goods in their own city. </a:t>
                      </a:r>
                      <a:endParaRPr 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IN" sz="2000" dirty="0"/>
                        <a:t>As a result, the injection of money from additional export employment</a:t>
                      </a:r>
                    </a:p>
                    <a:p>
                      <a:r>
                        <a:rPr lang="en-IN" sz="2000" dirty="0"/>
                        <a:t>will have a relatively small effect on the local economy because a large</a:t>
                      </a:r>
                    </a:p>
                    <a:p>
                      <a:r>
                        <a:rPr lang="en-IN" sz="2000" dirty="0"/>
                        <a:t>fraction of the new money will “leak” out of the small city to be spent elsewhere.</a:t>
                      </a:r>
                      <a:endParaRPr 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61245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066800"/>
          </a:xfrm>
        </p:spPr>
        <p:txBody>
          <a:bodyPr/>
          <a:lstStyle/>
          <a:p>
            <a:r>
              <a:rPr lang="en-US" dirty="0"/>
              <a:t>Comparative Statics: </a:t>
            </a:r>
            <a:br>
              <a:rPr lang="en-US" dirty="0"/>
            </a:br>
            <a:r>
              <a:rPr lang="en-US" dirty="0"/>
              <a:t>Changes in Demand Supply </a:t>
            </a:r>
          </a:p>
        </p:txBody>
      </p:sp>
      <p:sp>
        <p:nvSpPr>
          <p:cNvPr id="11" name="Content Placeholder 10"/>
          <p:cNvSpPr>
            <a:spLocks noGrp="1"/>
          </p:cNvSpPr>
          <p:nvPr>
            <p:ph idx="1"/>
          </p:nvPr>
        </p:nvSpPr>
        <p:spPr>
          <a:xfrm>
            <a:off x="365760" y="1630679"/>
            <a:ext cx="8473440" cy="3880485"/>
          </a:xfrm>
        </p:spPr>
        <p:txBody>
          <a:bodyPr/>
          <a:lstStyle/>
          <a:p>
            <a:pPr marL="0" indent="0">
              <a:buNone/>
            </a:pPr>
            <a:r>
              <a:rPr lang="en-US" b="1" i="1" dirty="0"/>
              <a:t>The model of the urban labor market can be used to explore the effects of changes on either side of the market on the city’s equilibrium wages and total employment. </a:t>
            </a:r>
          </a:p>
          <a:p>
            <a:r>
              <a:rPr lang="en-US" sz="2400" dirty="0">
                <a:solidFill>
                  <a:prstClr val="black"/>
                </a:solidFill>
              </a:rPr>
              <a:t>Two formulas can be used to </a:t>
            </a:r>
            <a:r>
              <a:rPr lang="en-IN" dirty="0"/>
              <a:t>predict the effect of an increase in demand on a city’s equilibrium wage and employment. </a:t>
            </a:r>
          </a:p>
          <a:p>
            <a:pPr lvl="1"/>
            <a:r>
              <a:rPr lang="en-IN" dirty="0"/>
              <a:t>The formula for the change in the equilibrium wage is:</a:t>
            </a:r>
          </a:p>
          <a:p>
            <a:pPr marL="457200" lvl="1" indent="0">
              <a:buNone/>
            </a:pPr>
            <a:endParaRPr lang="en-IN" dirty="0"/>
          </a:p>
          <a:p>
            <a:pPr lvl="1"/>
            <a:r>
              <a:rPr lang="en-IN" dirty="0"/>
              <a:t>The formula to predict the change in the equilibrium quantity is: </a:t>
            </a:r>
          </a:p>
          <a:p>
            <a:pPr marL="0" indent="0">
              <a:buNone/>
            </a:pPr>
            <a:endParaRPr lang="en-IN" dirty="0"/>
          </a:p>
          <a:p>
            <a:pPr marL="0" indent="0">
              <a:buNone/>
            </a:pPr>
            <a:endParaRPr lang="en-IN" sz="2400" dirty="0">
              <a:solidFill>
                <a:prstClr val="black"/>
              </a:solidFill>
            </a:endParaRPr>
          </a:p>
          <a:p>
            <a:pPr marL="0" indent="0">
              <a:buNone/>
            </a:pPr>
            <a:endParaRPr lang="en-US" sz="2400" dirty="0">
              <a:solidFill>
                <a:prstClr val="black"/>
              </a:solidFill>
            </a:endParaRPr>
          </a:p>
          <a:p>
            <a:pPr lvl="0"/>
            <a:endParaRPr lang="en-US" dirty="0">
              <a:solidFill>
                <a:prstClr val="black"/>
              </a:solidFill>
            </a:endParaRPr>
          </a:p>
          <a:p>
            <a:pPr marL="457200" lvl="1" indent="0">
              <a:buNone/>
            </a:pPr>
            <a:endParaRPr lang="en-US" dirty="0"/>
          </a:p>
          <a:p>
            <a:pPr lvl="1"/>
            <a:endParaRPr lang="en-US" dirty="0"/>
          </a:p>
          <a:p>
            <a:endParaRPr lang="en-US" dirty="0"/>
          </a:p>
        </p:txBody>
      </p:sp>
      <p:pic>
        <p:nvPicPr>
          <p:cNvPr id="2" name="Picture 1" descr="percent sign capital delta w asterisk times equals percent sign capital delta _ D _ e _ m _ a _ n _ d _ divided by e subscript S minus e subscript D"/>
          <p:cNvPicPr>
            <a:picLocks noChangeAspect="1"/>
          </p:cNvPicPr>
          <p:nvPr/>
        </p:nvPicPr>
        <p:blipFill>
          <a:blip r:embed="rId3"/>
          <a:stretch>
            <a:fillRect/>
          </a:stretch>
        </p:blipFill>
        <p:spPr>
          <a:xfrm>
            <a:off x="3276600" y="4156605"/>
            <a:ext cx="2057400" cy="566738"/>
          </a:xfrm>
          <a:prstGeom prst="rect">
            <a:avLst/>
          </a:prstGeom>
        </p:spPr>
      </p:pic>
      <p:pic>
        <p:nvPicPr>
          <p:cNvPr id="3" name="Picture 2" descr="percent sign capital delta N asterisk times equals e subscript s times percent sign capital delta w asterisk times"/>
          <p:cNvPicPr>
            <a:picLocks noChangeAspect="1"/>
          </p:cNvPicPr>
          <p:nvPr/>
        </p:nvPicPr>
        <p:blipFill>
          <a:blip r:embed="rId4"/>
          <a:stretch>
            <a:fillRect/>
          </a:stretch>
        </p:blipFill>
        <p:spPr>
          <a:xfrm>
            <a:off x="3276601" y="5123653"/>
            <a:ext cx="2362200" cy="386040"/>
          </a:xfrm>
          <a:prstGeom prst="rect">
            <a:avLst/>
          </a:prstGeom>
        </p:spPr>
      </p:pic>
    </p:spTree>
    <p:extLst>
      <p:ext uri="{BB962C8B-B14F-4D97-AF65-F5344CB8AC3E}">
        <p14:creationId xmlns:p14="http://schemas.microsoft.com/office/powerpoint/2010/main" val="327874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533400"/>
          </a:xfrm>
        </p:spPr>
        <p:txBody>
          <a:bodyPr/>
          <a:lstStyle/>
          <a:p>
            <a:r>
              <a:rPr lang="en-US" dirty="0"/>
              <a:t>Market Effects of Increase in Labor Demand </a:t>
            </a:r>
          </a:p>
        </p:txBody>
      </p:sp>
      <p:pic>
        <p:nvPicPr>
          <p:cNvPr id="3" name="Content Placeholder 2" descr="Market effects of increase in labor demand&#10;On a line graph, the horizontal axis shows labor in thousands, listing 100, 125, and 130. The vertical axis shows cost in dollars, listing 100 and 105. The line for labor supply rises through point a (100, 100) and point c (125, 105). The line for initial demand falls through point a (100, 100). The line for new demand has shifted right and falls through point c (125, 105) and point b (130, 100)."/>
          <p:cNvPicPr>
            <a:picLocks noGrp="1" noChangeAspect="1"/>
          </p:cNvPicPr>
          <p:nvPr>
            <p:ph idx="1"/>
          </p:nvPr>
        </p:nvPicPr>
        <p:blipFill>
          <a:blip r:embed="rId3"/>
          <a:stretch>
            <a:fillRect/>
          </a:stretch>
        </p:blipFill>
        <p:spPr>
          <a:xfrm>
            <a:off x="3612136" y="1066800"/>
            <a:ext cx="5227064" cy="5486400"/>
          </a:xfrm>
          <a:prstGeom prst="rect">
            <a:avLst/>
          </a:prstGeom>
        </p:spPr>
      </p:pic>
      <p:sp>
        <p:nvSpPr>
          <p:cNvPr id="4" name="Content Placeholder 7"/>
          <p:cNvSpPr txBox="1">
            <a:spLocks/>
          </p:cNvSpPr>
          <p:nvPr/>
        </p:nvSpPr>
        <p:spPr>
          <a:xfrm>
            <a:off x="487101" y="2819220"/>
            <a:ext cx="2895600" cy="1981559"/>
          </a:xfrm>
          <a:prstGeom prst="roundRect">
            <a:avLst>
              <a:gd name="adj" fmla="val 11294"/>
            </a:avLst>
          </a:prstGeom>
          <a:noFill/>
          <a:ln w="28575" cap="flat" cmpd="sng" algn="ctr">
            <a:solidFill>
              <a:srgbClr val="0070C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342900" indent="-342900" algn="l" defTabSz="457200" rtl="0" eaLnBrk="1" latinLnBrk="0" hangingPunct="1">
              <a:spcBef>
                <a:spcPct val="20000"/>
              </a:spcBef>
              <a:spcAft>
                <a:spcPts val="800"/>
              </a:spcAft>
              <a:buFont typeface="Arial"/>
              <a:buChar char="•"/>
              <a:defRPr sz="2400" kern="1200">
                <a:solidFill>
                  <a:schemeClr val="lt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lt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lt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lt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r>
              <a:rPr lang="en-US" i="1" dirty="0">
                <a:solidFill>
                  <a:schemeClr val="tx1"/>
                </a:solidFill>
              </a:rPr>
              <a:t>Using this example, discuss how an increase in export sales affects an urban labor market. </a:t>
            </a:r>
          </a:p>
        </p:txBody>
      </p:sp>
    </p:spTree>
    <p:extLst>
      <p:ext uri="{BB962C8B-B14F-4D97-AF65-F5344CB8AC3E}">
        <p14:creationId xmlns:p14="http://schemas.microsoft.com/office/powerpoint/2010/main" val="107247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r>
              <a:rPr lang="en-US" dirty="0"/>
              <a:t>Market Effects of </a:t>
            </a:r>
            <a:br>
              <a:rPr lang="en-US" dirty="0"/>
            </a:br>
            <a:r>
              <a:rPr lang="en-US" dirty="0"/>
              <a:t>an Increase in Labor Supply (1 of 2)</a:t>
            </a:r>
          </a:p>
        </p:txBody>
      </p:sp>
      <p:sp>
        <p:nvSpPr>
          <p:cNvPr id="5" name="Content Placeholder 4"/>
          <p:cNvSpPr>
            <a:spLocks noGrp="1"/>
          </p:cNvSpPr>
          <p:nvPr>
            <p:ph idx="1"/>
          </p:nvPr>
        </p:nvSpPr>
        <p:spPr>
          <a:xfrm>
            <a:off x="362675" y="1610808"/>
            <a:ext cx="8229600" cy="4485192"/>
          </a:xfrm>
        </p:spPr>
        <p:txBody>
          <a:bodyPr/>
          <a:lstStyle/>
          <a:p>
            <a:r>
              <a:rPr lang="en-IN" dirty="0"/>
              <a:t>The position of the urban labor supply curve is determined by a number of factors that affect the relative attractiveness of a city. </a:t>
            </a:r>
          </a:p>
          <a:p>
            <a:r>
              <a:rPr lang="en-IN" dirty="0"/>
              <a:t>A formula to predict the effect of a change in labor supply on a city’s equilibrium wage is: </a:t>
            </a:r>
          </a:p>
          <a:p>
            <a:endParaRPr lang="en-US" dirty="0"/>
          </a:p>
          <a:p>
            <a:r>
              <a:rPr lang="en-IN" dirty="0"/>
              <a:t>Measuring a change in labor supply as the vertical shift of the labor-supply curve might be more convenient. In this case, the formula for the change in the equilibrium wage is:</a:t>
            </a:r>
          </a:p>
          <a:p>
            <a:pPr marL="0" indent="0">
              <a:buNone/>
            </a:pPr>
            <a:r>
              <a:rPr lang="en-IN" dirty="0"/>
              <a:t> </a:t>
            </a:r>
            <a:endParaRPr lang="en-US" dirty="0"/>
          </a:p>
        </p:txBody>
      </p:sp>
      <p:pic>
        <p:nvPicPr>
          <p:cNvPr id="6" name="Picture 5" descr="percent sign capital delta w asterisk times equals percent sign capital delta S u p p l y divided by e subscript S minus e subscript D"/>
          <p:cNvPicPr>
            <a:picLocks noChangeAspect="1"/>
          </p:cNvPicPr>
          <p:nvPr/>
        </p:nvPicPr>
        <p:blipFill>
          <a:blip r:embed="rId3"/>
          <a:stretch>
            <a:fillRect/>
          </a:stretch>
        </p:blipFill>
        <p:spPr>
          <a:xfrm>
            <a:off x="3429000" y="3713570"/>
            <a:ext cx="2057400" cy="600700"/>
          </a:xfrm>
          <a:prstGeom prst="rect">
            <a:avLst/>
          </a:prstGeom>
        </p:spPr>
      </p:pic>
      <p:pic>
        <p:nvPicPr>
          <p:cNvPr id="7" name="Picture 6" descr="percent sign capital delta w asterisk times equals e subscript S divided by e subscript S minus e subscript D times percent sign capital delta W T A"/>
          <p:cNvPicPr>
            <a:picLocks noChangeAspect="1"/>
          </p:cNvPicPr>
          <p:nvPr/>
        </p:nvPicPr>
        <p:blipFill>
          <a:blip r:embed="rId4"/>
          <a:stretch>
            <a:fillRect/>
          </a:stretch>
        </p:blipFill>
        <p:spPr>
          <a:xfrm>
            <a:off x="2814575" y="5497975"/>
            <a:ext cx="3400425" cy="683683"/>
          </a:xfrm>
          <a:prstGeom prst="rect">
            <a:avLst/>
          </a:prstGeom>
        </p:spPr>
      </p:pic>
    </p:spTree>
    <p:extLst>
      <p:ext uri="{BB962C8B-B14F-4D97-AF65-F5344CB8AC3E}">
        <p14:creationId xmlns:p14="http://schemas.microsoft.com/office/powerpoint/2010/main" val="353214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Market Effects of </a:t>
            </a:r>
            <a:br>
              <a:rPr lang="en-US" dirty="0"/>
            </a:br>
            <a:r>
              <a:rPr lang="en-US" dirty="0"/>
              <a:t>an Increase in Labor Supply (2 of 2)</a:t>
            </a:r>
          </a:p>
        </p:txBody>
      </p:sp>
      <p:pic>
        <p:nvPicPr>
          <p:cNvPr id="3" name="Content Placeholder 2" descr="Market effects of an increase in labor supply&#10;On a line graph, the horizontal axis shows labor, listing L asterisk and L double asterisk. The vertical axis shows the cost in dollars, listing w double asterisk and w asterisk. The line for demand falls through point a (L asterisk, w asterisk) and point b (L double asterisk, w double asterisk). The line for initial supply rises through point a (L asterisk, w asterisk). The line for new supply has shifted down and rises through point b (L double asterisk, w double asterisk)."/>
          <p:cNvPicPr>
            <a:picLocks noGrp="1" noChangeAspect="1"/>
          </p:cNvPicPr>
          <p:nvPr>
            <p:ph idx="1"/>
          </p:nvPr>
        </p:nvPicPr>
        <p:blipFill>
          <a:blip r:embed="rId3"/>
          <a:stretch>
            <a:fillRect/>
          </a:stretch>
        </p:blipFill>
        <p:spPr>
          <a:xfrm>
            <a:off x="1717231" y="1547150"/>
            <a:ext cx="5964188" cy="5105400"/>
          </a:xfrm>
          <a:prstGeom prst="rect">
            <a:avLst/>
          </a:prstGeom>
        </p:spPr>
      </p:pic>
    </p:spTree>
    <p:extLst>
      <p:ext uri="{BB962C8B-B14F-4D97-AF65-F5344CB8AC3E}">
        <p14:creationId xmlns:p14="http://schemas.microsoft.com/office/powerpoint/2010/main" val="114470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066800"/>
          </a:xfrm>
        </p:spPr>
        <p:txBody>
          <a:bodyPr/>
          <a:lstStyle/>
          <a:p>
            <a:r>
              <a:rPr lang="en-US" dirty="0"/>
              <a:t> Simultaneous Changes in </a:t>
            </a:r>
            <a:br>
              <a:rPr lang="en-US" dirty="0"/>
            </a:br>
            <a:r>
              <a:rPr lang="en-US" dirty="0"/>
              <a:t>Demand and Supply </a:t>
            </a:r>
          </a:p>
        </p:txBody>
      </p:sp>
      <p:sp>
        <p:nvSpPr>
          <p:cNvPr id="11" name="Content Placeholder 10"/>
          <p:cNvSpPr>
            <a:spLocks noGrp="1"/>
          </p:cNvSpPr>
          <p:nvPr>
            <p:ph idx="1"/>
          </p:nvPr>
        </p:nvSpPr>
        <p:spPr>
          <a:xfrm>
            <a:off x="381000" y="1600200"/>
            <a:ext cx="8458200" cy="2895600"/>
          </a:xfrm>
        </p:spPr>
        <p:txBody>
          <a:bodyPr/>
          <a:lstStyle/>
          <a:p>
            <a:pPr marL="0" indent="0">
              <a:buNone/>
            </a:pPr>
            <a:r>
              <a:rPr lang="en-US" b="1" i="1" dirty="0"/>
              <a:t>What are the employment effects of local environmental policy? </a:t>
            </a:r>
          </a:p>
          <a:p>
            <a:r>
              <a:rPr lang="en-US" dirty="0"/>
              <a:t>Consider a city with two industries, a polluting steel industry and a clean industry. </a:t>
            </a:r>
          </a:p>
          <a:p>
            <a:r>
              <a:rPr lang="en-US" dirty="0"/>
              <a:t>A pollution tax affects both sides of the urban labor market: </a:t>
            </a:r>
          </a:p>
          <a:p>
            <a:pPr lvl="1"/>
            <a:r>
              <a:rPr lang="en-US" dirty="0"/>
              <a:t>decrease in labor demand </a:t>
            </a:r>
          </a:p>
          <a:p>
            <a:pPr lvl="1"/>
            <a:r>
              <a:rPr lang="en-US" dirty="0"/>
              <a:t>increase in labor supply </a:t>
            </a:r>
          </a:p>
          <a:p>
            <a:pPr lvl="1"/>
            <a:endParaRPr lang="en-US" dirty="0"/>
          </a:p>
          <a:p>
            <a:pPr lvl="1"/>
            <a:endParaRPr lang="en-US" dirty="0"/>
          </a:p>
          <a:p>
            <a:pPr marL="0" lvl="0" indent="0">
              <a:buNone/>
            </a:pPr>
            <a:endParaRPr lang="en-US" sz="2400" dirty="0">
              <a:solidFill>
                <a:prstClr val="black"/>
              </a:solidFill>
            </a:endParaRPr>
          </a:p>
          <a:p>
            <a:pPr lvl="0"/>
            <a:endParaRPr lang="en-US" dirty="0">
              <a:solidFill>
                <a:prstClr val="black"/>
              </a:solidFill>
            </a:endParaRPr>
          </a:p>
          <a:p>
            <a:pPr marL="457200" lvl="1" indent="0">
              <a:buNone/>
            </a:pPr>
            <a:endParaRPr lang="en-US" dirty="0"/>
          </a:p>
          <a:p>
            <a:pPr lvl="1"/>
            <a:endParaRPr lang="en-US" dirty="0"/>
          </a:p>
          <a:p>
            <a:endParaRPr lang="en-US" dirty="0"/>
          </a:p>
        </p:txBody>
      </p:sp>
      <p:sp>
        <p:nvSpPr>
          <p:cNvPr id="7" name="Content Placeholder 7"/>
          <p:cNvSpPr txBox="1">
            <a:spLocks/>
          </p:cNvSpPr>
          <p:nvPr/>
        </p:nvSpPr>
        <p:spPr>
          <a:xfrm>
            <a:off x="457200" y="4800600"/>
            <a:ext cx="8382000" cy="838200"/>
          </a:xfrm>
          <a:prstGeom prst="roundRect">
            <a:avLst>
              <a:gd name="adj" fmla="val 11294"/>
            </a:avLst>
          </a:prstGeom>
          <a:noFill/>
          <a:ln w="28575" cap="flat" cmpd="sng" algn="ctr">
            <a:solidFill>
              <a:srgbClr val="0070C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342900" indent="-342900" algn="l" defTabSz="457200" rtl="0" eaLnBrk="1" latinLnBrk="0" hangingPunct="1">
              <a:spcBef>
                <a:spcPct val="20000"/>
              </a:spcBef>
              <a:spcAft>
                <a:spcPts val="800"/>
              </a:spcAft>
              <a:buFont typeface="Arial"/>
              <a:buChar char="•"/>
              <a:defRPr sz="2400" kern="1200">
                <a:solidFill>
                  <a:schemeClr val="lt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lt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lt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lt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r>
              <a:rPr lang="en-US" i="1" dirty="0">
                <a:solidFill>
                  <a:schemeClr val="tx1"/>
                </a:solidFill>
              </a:rPr>
              <a:t>Discuss how a pollution tax shifts both the supply curve and the demand curve. </a:t>
            </a:r>
            <a:r>
              <a:rPr lang="en-US" dirty="0"/>
              <a:t>wage and employment. </a:t>
            </a:r>
            <a:endParaRPr lang="en-US" i="1" dirty="0">
              <a:solidFill>
                <a:schemeClr val="tx1"/>
              </a:solidFill>
            </a:endParaRPr>
          </a:p>
        </p:txBody>
      </p:sp>
    </p:spTree>
    <p:extLst>
      <p:ext uri="{BB962C8B-B14F-4D97-AF65-F5344CB8AC3E}">
        <p14:creationId xmlns:p14="http://schemas.microsoft.com/office/powerpoint/2010/main" val="403594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Introduction</a:t>
            </a:r>
          </a:p>
        </p:txBody>
      </p:sp>
      <p:sp>
        <p:nvSpPr>
          <p:cNvPr id="11" name="Content Placeholder 10"/>
          <p:cNvSpPr>
            <a:spLocks noGrp="1"/>
          </p:cNvSpPr>
          <p:nvPr>
            <p:ph idx="1"/>
          </p:nvPr>
        </p:nvSpPr>
        <p:spPr>
          <a:xfrm>
            <a:off x="375312" y="1625600"/>
            <a:ext cx="8229600" cy="2260600"/>
          </a:xfrm>
        </p:spPr>
        <p:txBody>
          <a:bodyPr/>
          <a:lstStyle/>
          <a:p>
            <a:r>
              <a:rPr lang="en-IN" dirty="0"/>
              <a:t>This chapter explores the workings of the urban labor market. </a:t>
            </a:r>
          </a:p>
          <a:p>
            <a:pPr lvl="1"/>
            <a:r>
              <a:rPr lang="en-US" dirty="0"/>
              <a:t>Who benefits from an increase in total employment?</a:t>
            </a:r>
          </a:p>
          <a:p>
            <a:pPr lvl="1"/>
            <a:r>
              <a:rPr lang="en-US" dirty="0"/>
              <a:t>How does tax policy affect total employment?</a:t>
            </a:r>
          </a:p>
          <a:p>
            <a:pPr lvl="1"/>
            <a:r>
              <a:rPr lang="en-US" dirty="0"/>
              <a:t>What are the economic effects of professional sports teams and mega-events such as the World Cup?</a:t>
            </a:r>
          </a:p>
        </p:txBody>
      </p:sp>
    </p:spTree>
    <p:extLst>
      <p:ext uri="{BB962C8B-B14F-4D97-AF65-F5344CB8AC3E}">
        <p14:creationId xmlns:p14="http://schemas.microsoft.com/office/powerpoint/2010/main" val="157916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0713" y="228600"/>
            <a:ext cx="9185426" cy="1143000"/>
          </a:xfrm>
        </p:spPr>
        <p:txBody>
          <a:bodyPr/>
          <a:lstStyle/>
          <a:p>
            <a:r>
              <a:rPr lang="en-US" sz="3400" dirty="0"/>
              <a:t>Simultaneous Changes in Demand and Supply: </a:t>
            </a:r>
            <a:br>
              <a:rPr lang="en-US" sz="3400" dirty="0"/>
            </a:br>
            <a:r>
              <a:rPr lang="en-US" sz="3400" dirty="0"/>
              <a:t>Environmental Policy and Employment </a:t>
            </a:r>
            <a:r>
              <a:rPr lang="en-US" dirty="0"/>
              <a:t/>
            </a:r>
            <a:br>
              <a:rPr lang="en-US" dirty="0"/>
            </a:br>
            <a:endParaRPr lang="en-US" dirty="0"/>
          </a:p>
        </p:txBody>
      </p:sp>
      <p:pic>
        <p:nvPicPr>
          <p:cNvPr id="4" name="Content Placeholder 3" descr="Environmental Policy and employment&#10;On the first of two line graphs, the horizontal axis shows labor, listing L asterisk and L double asterisk. The vertical axis shows cost in dollars, listing w double asterisk and w asterisk. There are two points: a (L asterisk, w asterisk) and b (L double asterisk, w double asterisk). The line for tax demand falls through point b. The line for initial demand has shifted right and falls through point a. The line for initial supply rises through point a. The line for tax supply has shifted down and rises through point b. "/>
          <p:cNvPicPr>
            <a:picLocks noGrp="1" noChangeAspect="1"/>
          </p:cNvPicPr>
          <p:nvPr>
            <p:ph sz="half" idx="2"/>
          </p:nvPr>
        </p:nvPicPr>
        <p:blipFill>
          <a:blip r:embed="rId3"/>
          <a:stretch>
            <a:fillRect/>
          </a:stretch>
        </p:blipFill>
        <p:spPr>
          <a:xfrm>
            <a:off x="141891" y="2286000"/>
            <a:ext cx="4355498" cy="3429000"/>
          </a:xfrm>
          <a:prstGeom prst="rect">
            <a:avLst/>
          </a:prstGeom>
        </p:spPr>
      </p:pic>
      <p:pic>
        <p:nvPicPr>
          <p:cNvPr id="9" name="Content Placeholder 3" descr="Environmental policy and employment&#10;&#10;On the second of two line graphs, the horizontal axis shows labor, listing L triple asterisk and L asterisk. The vertical axis shows cost in dollars, listing w triple asterisk and w asterisk. There are two points: a (L asterisk, w asterisk) and c (L triple asterisk, w triple asterisk). The line for tax demand falls through point c. The line for initial demand has shifted right and falls through point a. The line for initial supply rises through point a. The line for tax supply has shifted down and rises through point c."/>
          <p:cNvPicPr>
            <a:picLocks noGrp="1" noChangeAspect="1"/>
          </p:cNvPicPr>
          <p:nvPr>
            <p:ph sz="quarter" idx="4"/>
          </p:nvPr>
        </p:nvPicPr>
        <p:blipFill>
          <a:blip r:embed="rId4"/>
          <a:stretch>
            <a:fillRect/>
          </a:stretch>
        </p:blipFill>
        <p:spPr>
          <a:xfrm>
            <a:off x="4497389" y="2057400"/>
            <a:ext cx="4341811" cy="3532481"/>
          </a:xfrm>
          <a:prstGeom prst="rect">
            <a:avLst/>
          </a:prstGeom>
        </p:spPr>
      </p:pic>
    </p:spTree>
    <p:extLst>
      <p:ext uri="{BB962C8B-B14F-4D97-AF65-F5344CB8AC3E}">
        <p14:creationId xmlns:p14="http://schemas.microsoft.com/office/powerpoint/2010/main" val="2743383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066800"/>
          </a:xfrm>
        </p:spPr>
        <p:txBody>
          <a:bodyPr/>
          <a:lstStyle/>
          <a:p>
            <a:r>
              <a:rPr lang="en-US" dirty="0"/>
              <a:t>Public Tax Policies: </a:t>
            </a:r>
            <a:br>
              <a:rPr lang="en-US" dirty="0"/>
            </a:br>
            <a:r>
              <a:rPr lang="en-US" dirty="0"/>
              <a:t>Firm Location Choices (1 of 2) </a:t>
            </a:r>
          </a:p>
        </p:txBody>
      </p:sp>
      <p:sp>
        <p:nvSpPr>
          <p:cNvPr id="11" name="Content Placeholder 10"/>
          <p:cNvSpPr>
            <a:spLocks noGrp="1"/>
          </p:cNvSpPr>
          <p:nvPr>
            <p:ph idx="1"/>
          </p:nvPr>
        </p:nvSpPr>
        <p:spPr>
          <a:xfrm>
            <a:off x="381000" y="1600200"/>
            <a:ext cx="8458200" cy="4419600"/>
          </a:xfrm>
        </p:spPr>
        <p:txBody>
          <a:bodyPr/>
          <a:lstStyle/>
          <a:p>
            <a:pPr marL="0" indent="0">
              <a:buNone/>
            </a:pPr>
            <a:r>
              <a:rPr lang="en-IN" b="1" i="1" dirty="0"/>
              <a:t>Local governments can shift the demand curve for labor in a number of ways. Taxes can greatly affect a firm’s location decisions and urban employment.</a:t>
            </a:r>
            <a:endParaRPr lang="en-US" b="1" i="1" dirty="0"/>
          </a:p>
          <a:p>
            <a:r>
              <a:rPr lang="en-US" dirty="0"/>
              <a:t>Local taxes have a strong negative effect on employment growth. </a:t>
            </a:r>
          </a:p>
          <a:p>
            <a:pPr lvl="1"/>
            <a:r>
              <a:rPr lang="en-US" dirty="0"/>
              <a:t>A high-tax city will grow at a slower rate than a low-tax city, all else (such as public services) being equal. </a:t>
            </a:r>
          </a:p>
          <a:p>
            <a:r>
              <a:rPr lang="en-US" dirty="0"/>
              <a:t>There are two types of business location decisions: </a:t>
            </a:r>
          </a:p>
          <a:p>
            <a:pPr lvl="1"/>
            <a:r>
              <a:rPr lang="en-US" dirty="0"/>
              <a:t>interstate</a:t>
            </a:r>
          </a:p>
          <a:p>
            <a:pPr lvl="1"/>
            <a:r>
              <a:rPr lang="en-US" dirty="0"/>
              <a:t>intrastate.</a:t>
            </a:r>
          </a:p>
          <a:p>
            <a:pPr lvl="1"/>
            <a:endParaRPr lang="en-US" dirty="0"/>
          </a:p>
          <a:p>
            <a:pPr lvl="1"/>
            <a:endParaRPr lang="en-US" dirty="0"/>
          </a:p>
          <a:p>
            <a:pPr marL="0" lvl="0" indent="0">
              <a:buNone/>
            </a:pPr>
            <a:endParaRPr lang="en-US" sz="2400" dirty="0">
              <a:solidFill>
                <a:prstClr val="black"/>
              </a:solidFill>
            </a:endParaRPr>
          </a:p>
          <a:p>
            <a:pPr lvl="0"/>
            <a:endParaRPr lang="en-US" dirty="0">
              <a:solidFill>
                <a:prstClr val="black"/>
              </a:solidFill>
            </a:endParaRPr>
          </a:p>
          <a:p>
            <a:pPr marL="457200" lvl="1" indent="0">
              <a:buNone/>
            </a:pPr>
            <a:endParaRPr lang="en-US" dirty="0"/>
          </a:p>
          <a:p>
            <a:pPr lvl="1"/>
            <a:endParaRPr lang="en-US" dirty="0"/>
          </a:p>
          <a:p>
            <a:endParaRPr lang="en-US" dirty="0"/>
          </a:p>
        </p:txBody>
      </p:sp>
    </p:spTree>
    <p:extLst>
      <p:ext uri="{BB962C8B-B14F-4D97-AF65-F5344CB8AC3E}">
        <p14:creationId xmlns:p14="http://schemas.microsoft.com/office/powerpoint/2010/main" val="242396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066800"/>
          </a:xfrm>
        </p:spPr>
        <p:txBody>
          <a:bodyPr/>
          <a:lstStyle/>
          <a:p>
            <a:r>
              <a:rPr lang="en-US" dirty="0"/>
              <a:t>Public Tax Policies: </a:t>
            </a:r>
            <a:br>
              <a:rPr lang="en-US" dirty="0"/>
            </a:br>
            <a:r>
              <a:rPr lang="en-US" dirty="0"/>
              <a:t>Firm Location Choices (2 of 2) </a:t>
            </a:r>
          </a:p>
        </p:txBody>
      </p:sp>
      <p:sp>
        <p:nvSpPr>
          <p:cNvPr id="11" name="Content Placeholder 10"/>
          <p:cNvSpPr>
            <a:spLocks noGrp="1"/>
          </p:cNvSpPr>
          <p:nvPr>
            <p:ph idx="1"/>
          </p:nvPr>
        </p:nvSpPr>
        <p:spPr>
          <a:xfrm>
            <a:off x="381000" y="1600200"/>
            <a:ext cx="8458200" cy="2667000"/>
          </a:xfrm>
        </p:spPr>
        <p:txBody>
          <a:bodyPr/>
          <a:lstStyle/>
          <a:p>
            <a:pPr marL="0" indent="0">
              <a:buNone/>
            </a:pPr>
            <a:r>
              <a:rPr lang="en-IN" b="1" i="1" dirty="0"/>
              <a:t>The elasticity of business activity with respect to tax liabilities is defined as the percentage change in business activity divided by the percentage change in tax liabilities.</a:t>
            </a:r>
          </a:p>
          <a:p>
            <a:r>
              <a:rPr lang="en-IN" dirty="0"/>
              <a:t>What is the elasticity of business activity in the context of interstate and intrastate location decisions?</a:t>
            </a:r>
          </a:p>
          <a:p>
            <a:r>
              <a:rPr lang="en-IN" dirty="0"/>
              <a:t>Why is the elasticity for the intrastate decision larger?</a:t>
            </a:r>
            <a:endParaRPr lang="en-US" dirty="0"/>
          </a:p>
          <a:p>
            <a:pPr lvl="1"/>
            <a:endParaRPr lang="en-US" dirty="0"/>
          </a:p>
          <a:p>
            <a:pPr marL="0" lvl="0" indent="0">
              <a:buNone/>
            </a:pPr>
            <a:endParaRPr lang="en-US" sz="2400" dirty="0">
              <a:solidFill>
                <a:prstClr val="black"/>
              </a:solidFill>
            </a:endParaRPr>
          </a:p>
          <a:p>
            <a:pPr lvl="0"/>
            <a:endParaRPr lang="en-US" dirty="0">
              <a:solidFill>
                <a:prstClr val="black"/>
              </a:solidFill>
            </a:endParaRPr>
          </a:p>
          <a:p>
            <a:pPr marL="457200" lvl="1" indent="0">
              <a:buNone/>
            </a:pPr>
            <a:endParaRPr lang="en-US" dirty="0"/>
          </a:p>
          <a:p>
            <a:pPr lvl="1"/>
            <a:endParaRPr lang="en-US" dirty="0"/>
          </a:p>
          <a:p>
            <a:endParaRPr lang="en-US" dirty="0"/>
          </a:p>
        </p:txBody>
      </p:sp>
    </p:spTree>
    <p:extLst>
      <p:ext uri="{BB962C8B-B14F-4D97-AF65-F5344CB8AC3E}">
        <p14:creationId xmlns:p14="http://schemas.microsoft.com/office/powerpoint/2010/main" val="385150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r>
              <a:rPr lang="en-US" dirty="0"/>
              <a:t>Public Tax Policies: </a:t>
            </a:r>
            <a:br>
              <a:rPr lang="en-US" dirty="0"/>
            </a:br>
            <a:r>
              <a:rPr lang="en-US" dirty="0"/>
              <a:t>Tax Incentive Programs </a:t>
            </a:r>
          </a:p>
        </p:txBody>
      </p:sp>
      <p:sp>
        <p:nvSpPr>
          <p:cNvPr id="11" name="Content Placeholder 10"/>
          <p:cNvSpPr>
            <a:spLocks noGrp="1"/>
          </p:cNvSpPr>
          <p:nvPr>
            <p:ph idx="1"/>
          </p:nvPr>
        </p:nvSpPr>
        <p:spPr>
          <a:xfrm>
            <a:off x="381000" y="1600200"/>
            <a:ext cx="8458200" cy="1371600"/>
          </a:xfrm>
        </p:spPr>
        <p:txBody>
          <a:bodyPr/>
          <a:lstStyle/>
          <a:p>
            <a:pPr marL="0" indent="0">
              <a:buNone/>
            </a:pPr>
            <a:r>
              <a:rPr lang="en-US" b="1" i="1" dirty="0"/>
              <a:t>Many cities try to attract new firms by offering tax incentives such as relatively low tax rates over some period, sometimes known as tax holidays. </a:t>
            </a:r>
          </a:p>
          <a:p>
            <a:pPr marL="0" lvl="0" indent="0">
              <a:buNone/>
            </a:pPr>
            <a:endParaRPr lang="en-US" sz="2400" dirty="0">
              <a:solidFill>
                <a:prstClr val="black"/>
              </a:solidFill>
            </a:endParaRPr>
          </a:p>
          <a:p>
            <a:pPr lvl="0"/>
            <a:endParaRPr lang="en-US" dirty="0">
              <a:solidFill>
                <a:prstClr val="black"/>
              </a:solidFill>
            </a:endParaRPr>
          </a:p>
          <a:p>
            <a:pPr marL="457200" lvl="1" indent="0">
              <a:buNone/>
            </a:pPr>
            <a:endParaRPr lang="en-US" dirty="0"/>
          </a:p>
          <a:p>
            <a:pPr lvl="1"/>
            <a:endParaRPr lang="en-US" dirty="0"/>
          </a:p>
          <a:p>
            <a:endParaRPr lang="en-US" dirty="0"/>
          </a:p>
        </p:txBody>
      </p:sp>
      <p:sp>
        <p:nvSpPr>
          <p:cNvPr id="4" name="Content Placeholder 7"/>
          <p:cNvSpPr txBox="1">
            <a:spLocks/>
          </p:cNvSpPr>
          <p:nvPr/>
        </p:nvSpPr>
        <p:spPr>
          <a:xfrm>
            <a:off x="473242" y="3200400"/>
            <a:ext cx="8382000" cy="1981200"/>
          </a:xfrm>
          <a:prstGeom prst="roundRect">
            <a:avLst>
              <a:gd name="adj" fmla="val 11294"/>
            </a:avLst>
          </a:prstGeom>
          <a:noFill/>
          <a:ln w="28575" cap="flat" cmpd="sng" algn="ctr">
            <a:solidFill>
              <a:srgbClr val="0070C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342900" indent="-342900" algn="l" defTabSz="457200" rtl="0" eaLnBrk="1" latinLnBrk="0" hangingPunct="1">
              <a:spcBef>
                <a:spcPct val="20000"/>
              </a:spcBef>
              <a:spcAft>
                <a:spcPts val="800"/>
              </a:spcAft>
              <a:buFont typeface="Arial"/>
              <a:buChar char="•"/>
              <a:defRPr sz="2400" kern="1200">
                <a:solidFill>
                  <a:schemeClr val="lt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lt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lt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lt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342900" lvl="1" indent="-342900">
              <a:buFont typeface="Arial"/>
              <a:buChar char="•"/>
            </a:pPr>
            <a:r>
              <a:rPr lang="en-US" sz="2400" i="1" dirty="0">
                <a:solidFill>
                  <a:schemeClr val="tx1"/>
                </a:solidFill>
              </a:rPr>
              <a:t>Discuss a typical tax-incentive package provided by state and local governments. </a:t>
            </a:r>
          </a:p>
          <a:p>
            <a:r>
              <a:rPr lang="en-US" sz="2400" i="1" dirty="0">
                <a:solidFill>
                  <a:schemeClr val="tx1"/>
                </a:solidFill>
              </a:rPr>
              <a:t>Discuss the </a:t>
            </a:r>
            <a:r>
              <a:rPr lang="en-US" i="1" dirty="0">
                <a:solidFill>
                  <a:schemeClr val="tx1"/>
                </a:solidFill>
              </a:rPr>
              <a:t>effects of the Michigan Economic Growth Authority (MEGA) tax-incentive program. </a:t>
            </a:r>
          </a:p>
        </p:txBody>
      </p:sp>
    </p:spTree>
    <p:extLst>
      <p:ext uri="{BB962C8B-B14F-4D97-AF65-F5344CB8AC3E}">
        <p14:creationId xmlns:p14="http://schemas.microsoft.com/office/powerpoint/2010/main" val="264572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r>
              <a:rPr lang="en-US" dirty="0"/>
              <a:t>Geographically Targeted Subsidies: Empowerment and Enterprise Zones </a:t>
            </a:r>
          </a:p>
        </p:txBody>
      </p:sp>
      <p:sp>
        <p:nvSpPr>
          <p:cNvPr id="11" name="Content Placeholder 10"/>
          <p:cNvSpPr>
            <a:spLocks noGrp="1"/>
          </p:cNvSpPr>
          <p:nvPr>
            <p:ph idx="1"/>
          </p:nvPr>
        </p:nvSpPr>
        <p:spPr>
          <a:xfrm>
            <a:off x="381000" y="1600200"/>
            <a:ext cx="8458200" cy="1143000"/>
          </a:xfrm>
        </p:spPr>
        <p:txBody>
          <a:bodyPr/>
          <a:lstStyle/>
          <a:p>
            <a:pPr marL="0" indent="0">
              <a:buNone/>
            </a:pPr>
            <a:r>
              <a:rPr lang="en-US" b="1" i="1" dirty="0"/>
              <a:t>Enterprise zones (within cities) are defined as areas where firms pay low taxes, receive subsidies for worker training, and are exempt from some local regulations. </a:t>
            </a:r>
            <a:endParaRPr lang="en-US" dirty="0"/>
          </a:p>
        </p:txBody>
      </p:sp>
      <p:sp>
        <p:nvSpPr>
          <p:cNvPr id="4" name="Content Placeholder 7"/>
          <p:cNvSpPr txBox="1">
            <a:spLocks/>
          </p:cNvSpPr>
          <p:nvPr/>
        </p:nvSpPr>
        <p:spPr>
          <a:xfrm>
            <a:off x="474617" y="5072416"/>
            <a:ext cx="8382000" cy="933736"/>
          </a:xfrm>
          <a:prstGeom prst="roundRect">
            <a:avLst>
              <a:gd name="adj" fmla="val 11294"/>
            </a:avLst>
          </a:prstGeom>
          <a:noFill/>
          <a:ln w="28575" cap="flat" cmpd="sng" algn="ctr">
            <a:solidFill>
              <a:srgbClr val="0070C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342900" indent="-342900" algn="l" defTabSz="457200" rtl="0" eaLnBrk="1" latinLnBrk="0" hangingPunct="1">
              <a:spcBef>
                <a:spcPct val="20000"/>
              </a:spcBef>
              <a:spcAft>
                <a:spcPts val="800"/>
              </a:spcAft>
              <a:buFont typeface="Arial"/>
              <a:buChar char="•"/>
              <a:defRPr sz="2400" kern="1200">
                <a:solidFill>
                  <a:schemeClr val="lt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lt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lt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lt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r>
              <a:rPr lang="en-US" i="1" dirty="0">
                <a:solidFill>
                  <a:schemeClr val="tx1"/>
                </a:solidFill>
              </a:rPr>
              <a:t>Discuss the benefits of the Empowerment Zone (EZ) program funded by the federal government.</a:t>
            </a:r>
          </a:p>
        </p:txBody>
      </p:sp>
      <p:sp>
        <p:nvSpPr>
          <p:cNvPr id="5" name="Content Placeholder 7"/>
          <p:cNvSpPr txBox="1">
            <a:spLocks/>
          </p:cNvSpPr>
          <p:nvPr/>
        </p:nvSpPr>
        <p:spPr>
          <a:xfrm>
            <a:off x="463042" y="2856193"/>
            <a:ext cx="8382000" cy="629671"/>
          </a:xfrm>
          <a:prstGeom prst="roundRect">
            <a:avLst>
              <a:gd name="adj" fmla="val 11294"/>
            </a:avLst>
          </a:prstGeom>
          <a:noFill/>
          <a:ln w="28575" cap="flat" cmpd="sng" algn="ctr">
            <a:solidFill>
              <a:srgbClr val="0070C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342900" indent="-342900" algn="l" defTabSz="457200" rtl="0" eaLnBrk="1" latinLnBrk="0" hangingPunct="1">
              <a:spcBef>
                <a:spcPct val="20000"/>
              </a:spcBef>
              <a:spcAft>
                <a:spcPts val="800"/>
              </a:spcAft>
              <a:buFont typeface="Arial"/>
              <a:buChar char="•"/>
              <a:defRPr sz="2400" kern="1200">
                <a:solidFill>
                  <a:schemeClr val="lt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lt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lt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lt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r>
              <a:rPr lang="en-US" i="1" dirty="0">
                <a:solidFill>
                  <a:schemeClr val="tx1"/>
                </a:solidFill>
              </a:rPr>
              <a:t>Discuss the benefits of enterprise zones.</a:t>
            </a:r>
          </a:p>
        </p:txBody>
      </p:sp>
      <p:sp>
        <p:nvSpPr>
          <p:cNvPr id="6" name="Content Placeholder 10"/>
          <p:cNvSpPr txBox="1">
            <a:spLocks/>
          </p:cNvSpPr>
          <p:nvPr/>
        </p:nvSpPr>
        <p:spPr>
          <a:xfrm>
            <a:off x="424942" y="3700816"/>
            <a:ext cx="8458200" cy="1143000"/>
          </a:xfrm>
          <a:prstGeom prst="rect">
            <a:avLst/>
          </a:prstGeom>
        </p:spPr>
        <p:txBody>
          <a:bodyPr/>
          <a:lstStyle>
            <a:lvl1pPr marL="342900" indent="-342900" algn="l" defTabSz="457200" rtl="0" eaLnBrk="1" latinLnBrk="0" hangingPunct="1">
              <a:spcBef>
                <a:spcPct val="20000"/>
              </a:spcBef>
              <a:spcAft>
                <a:spcPts val="8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spcAft>
                <a:spcPts val="0"/>
              </a:spcAft>
              <a:buNone/>
              <a:defRPr/>
            </a:pPr>
            <a:r>
              <a:rPr lang="en-US" b="1" i="1" dirty="0"/>
              <a:t>Empowerment zones are economically distressed areas. The firms that locate in these areas receive tax credits on wages paid to workers who live within the zone boundaries.</a:t>
            </a:r>
          </a:p>
        </p:txBody>
      </p:sp>
    </p:spTree>
    <p:extLst>
      <p:ext uri="{BB962C8B-B14F-4D97-AF65-F5344CB8AC3E}">
        <p14:creationId xmlns:p14="http://schemas.microsoft.com/office/powerpoint/2010/main" val="10372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85800"/>
          </a:xfrm>
        </p:spPr>
        <p:txBody>
          <a:bodyPr/>
          <a:lstStyle/>
          <a:p>
            <a:r>
              <a:rPr lang="en-US" dirty="0"/>
              <a:t>Sport Stadiums and Mega-Events </a:t>
            </a:r>
          </a:p>
        </p:txBody>
      </p:sp>
      <p:sp>
        <p:nvSpPr>
          <p:cNvPr id="11" name="Content Placeholder 10"/>
          <p:cNvSpPr>
            <a:spLocks noGrp="1"/>
          </p:cNvSpPr>
          <p:nvPr>
            <p:ph idx="1"/>
          </p:nvPr>
        </p:nvSpPr>
        <p:spPr>
          <a:xfrm>
            <a:off x="381000" y="1600200"/>
            <a:ext cx="8229600" cy="1143000"/>
          </a:xfrm>
        </p:spPr>
        <p:txBody>
          <a:bodyPr/>
          <a:lstStyle/>
          <a:p>
            <a:pPr marL="0" indent="0">
              <a:buNone/>
            </a:pPr>
            <a:r>
              <a:rPr lang="en-US" b="1" i="1" dirty="0"/>
              <a:t>Many cities subsidize the construction of facilities for professional sports, building stadiums that cost $200 million or more.</a:t>
            </a:r>
            <a:endParaRPr lang="en-US" dirty="0">
              <a:solidFill>
                <a:prstClr val="black"/>
              </a:solidFill>
            </a:endParaRPr>
          </a:p>
          <a:p>
            <a:pPr marL="457200" lvl="1" indent="0">
              <a:buNone/>
            </a:pPr>
            <a:endParaRPr lang="en-US" dirty="0"/>
          </a:p>
          <a:p>
            <a:pPr lvl="1"/>
            <a:endParaRPr lang="en-US" dirty="0"/>
          </a:p>
          <a:p>
            <a:endParaRPr lang="en-US" dirty="0"/>
          </a:p>
        </p:txBody>
      </p:sp>
      <p:sp>
        <p:nvSpPr>
          <p:cNvPr id="4" name="Content Placeholder 7"/>
          <p:cNvSpPr txBox="1">
            <a:spLocks/>
          </p:cNvSpPr>
          <p:nvPr/>
        </p:nvSpPr>
        <p:spPr>
          <a:xfrm>
            <a:off x="468884" y="3048000"/>
            <a:ext cx="8347166" cy="1496786"/>
          </a:xfrm>
          <a:prstGeom prst="roundRect">
            <a:avLst>
              <a:gd name="adj" fmla="val 11294"/>
            </a:avLst>
          </a:prstGeom>
          <a:noFill/>
          <a:ln w="28575" cap="flat" cmpd="sng" algn="ctr">
            <a:solidFill>
              <a:srgbClr val="0070C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342900" indent="-342900" algn="l" defTabSz="457200" rtl="0" eaLnBrk="1" latinLnBrk="0" hangingPunct="1">
              <a:spcBef>
                <a:spcPct val="20000"/>
              </a:spcBef>
              <a:spcAft>
                <a:spcPts val="800"/>
              </a:spcAft>
              <a:buFont typeface="Arial"/>
              <a:buChar char="•"/>
              <a:defRPr sz="2400" kern="1200">
                <a:solidFill>
                  <a:schemeClr val="lt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lt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lt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lt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r>
              <a:rPr lang="en-US" i="1" dirty="0">
                <a:solidFill>
                  <a:schemeClr val="tx1"/>
                </a:solidFill>
              </a:rPr>
              <a:t>Discuss the employment effects of sport stadiums. </a:t>
            </a:r>
          </a:p>
          <a:p>
            <a:r>
              <a:rPr lang="en-US" i="1" dirty="0">
                <a:solidFill>
                  <a:schemeClr val="tx1"/>
                </a:solidFill>
              </a:rPr>
              <a:t>Discuss the economic effects of super bowl and other mega-events. </a:t>
            </a:r>
          </a:p>
        </p:txBody>
      </p:sp>
    </p:spTree>
    <p:extLst>
      <p:ext uri="{BB962C8B-B14F-4D97-AF65-F5344CB8AC3E}">
        <p14:creationId xmlns:p14="http://schemas.microsoft.com/office/powerpoint/2010/main" val="235202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Urban Labor Supply and Demand </a:t>
            </a:r>
          </a:p>
        </p:txBody>
      </p:sp>
      <p:sp>
        <p:nvSpPr>
          <p:cNvPr id="11" name="Content Placeholder 10"/>
          <p:cNvSpPr>
            <a:spLocks noGrp="1"/>
          </p:cNvSpPr>
          <p:nvPr>
            <p:ph idx="1"/>
          </p:nvPr>
        </p:nvSpPr>
        <p:spPr>
          <a:xfrm>
            <a:off x="375312" y="1625600"/>
            <a:ext cx="8463888" cy="3327400"/>
          </a:xfrm>
        </p:spPr>
        <p:txBody>
          <a:bodyPr/>
          <a:lstStyle/>
          <a:p>
            <a:pPr marL="0" indent="0">
              <a:buNone/>
            </a:pPr>
            <a:r>
              <a:rPr lang="en-US" b="1" i="1" dirty="0"/>
              <a:t>The urban labor market model can be used to explore the market forces that determine equilibrium wages and total employment in a city</a:t>
            </a:r>
            <a:r>
              <a:rPr lang="en-US" dirty="0"/>
              <a:t>. </a:t>
            </a:r>
          </a:p>
          <a:p>
            <a:r>
              <a:rPr lang="en-IN" dirty="0"/>
              <a:t>For this chapter, use the following assumptions:</a:t>
            </a:r>
          </a:p>
          <a:p>
            <a:pPr lvl="1"/>
            <a:r>
              <a:rPr lang="en-IN" dirty="0"/>
              <a:t>The metropolitan area is part of a larger regional economy in which households and firms are perfectly mobile between cities in the region.</a:t>
            </a:r>
            <a:endParaRPr lang="en-US" dirty="0"/>
          </a:p>
          <a:p>
            <a:pPr lvl="1"/>
            <a:r>
              <a:rPr lang="en-US" dirty="0"/>
              <a:t>The demand for labor comes from firms in the city, while the labor supply comes from households living in the city.</a:t>
            </a:r>
          </a:p>
        </p:txBody>
      </p:sp>
    </p:spTree>
    <p:extLst>
      <p:ext uri="{BB962C8B-B14F-4D97-AF65-F5344CB8AC3E}">
        <p14:creationId xmlns:p14="http://schemas.microsoft.com/office/powerpoint/2010/main" val="85471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599"/>
            <a:ext cx="9144000" cy="1143001"/>
          </a:xfrm>
        </p:spPr>
        <p:txBody>
          <a:bodyPr/>
          <a:lstStyle/>
          <a:p>
            <a:r>
              <a:rPr lang="en-US" dirty="0"/>
              <a:t>Urban Labor Supply and Demand:</a:t>
            </a:r>
            <a:br>
              <a:rPr lang="en-US" dirty="0"/>
            </a:br>
            <a:r>
              <a:rPr lang="en-US" dirty="0"/>
              <a:t>The Labor Supply Curve</a:t>
            </a:r>
            <a:br>
              <a:rPr lang="en-US" dirty="0"/>
            </a:br>
            <a:r>
              <a:rPr lang="en-US" dirty="0"/>
              <a:t/>
            </a:r>
            <a:br>
              <a:rPr lang="en-US" dirty="0"/>
            </a:br>
            <a:endParaRPr lang="en-US" dirty="0"/>
          </a:p>
        </p:txBody>
      </p:sp>
      <p:pic>
        <p:nvPicPr>
          <p:cNvPr id="2" name="Picture 1" descr="Urban Labor Supply&#10;On a line graph, the horizontal axis shows labor as the number of workers in thousands, listing 200 and 220. The vertical axis shows cost in dollars, listing 100 and 102. The line for urban labor supply rises through point a (200, 100) and point b (220, 102)."/>
          <p:cNvPicPr>
            <a:picLocks noChangeAspect="1"/>
          </p:cNvPicPr>
          <p:nvPr/>
        </p:nvPicPr>
        <p:blipFill rotWithShape="1">
          <a:blip r:embed="rId3"/>
          <a:srcRect/>
          <a:stretch/>
        </p:blipFill>
        <p:spPr>
          <a:xfrm>
            <a:off x="4191000" y="1600200"/>
            <a:ext cx="4803549" cy="4728157"/>
          </a:xfrm>
          <a:prstGeom prst="rect">
            <a:avLst/>
          </a:prstGeom>
          <a:ln>
            <a:noFill/>
          </a:ln>
        </p:spPr>
      </p:pic>
      <p:sp>
        <p:nvSpPr>
          <p:cNvPr id="5" name="Rounded Rectangle 4"/>
          <p:cNvSpPr/>
          <p:nvPr/>
        </p:nvSpPr>
        <p:spPr>
          <a:xfrm>
            <a:off x="228600" y="1820334"/>
            <a:ext cx="3886200" cy="42672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this graph, discuss the </a:t>
            </a:r>
          </a:p>
          <a:p>
            <a:pPr marL="342900" indent="-342900">
              <a:buFont typeface="Arial" panose="020B0604020202020204" pitchFamily="34" charset="0"/>
              <a:buChar char="•"/>
            </a:pPr>
            <a:r>
              <a:rPr lang="en-US" sz="2400" dirty="0">
                <a:solidFill>
                  <a:schemeClr val="tx1"/>
                </a:solidFill>
              </a:rPr>
              <a:t>assumptions in drawing the supply curve </a:t>
            </a:r>
          </a:p>
          <a:p>
            <a:pPr marL="342900" indent="-342900">
              <a:buFont typeface="Arial" panose="020B0604020202020204" pitchFamily="34" charset="0"/>
              <a:buChar char="•"/>
            </a:pPr>
            <a:r>
              <a:rPr lang="en-US" sz="2400" dirty="0">
                <a:solidFill>
                  <a:schemeClr val="tx1"/>
                </a:solidFill>
              </a:rPr>
              <a:t>estimated elasticity of the cost of living with respect to the size of the workforce</a:t>
            </a:r>
          </a:p>
          <a:p>
            <a:pPr marL="342900" indent="-342900">
              <a:buFont typeface="Arial" panose="020B0604020202020204" pitchFamily="34" charset="0"/>
              <a:buChar char="•"/>
            </a:pPr>
            <a:r>
              <a:rPr lang="en-US" sz="2400" dirty="0">
                <a:solidFill>
                  <a:schemeClr val="tx1"/>
                </a:solidFill>
              </a:rPr>
              <a:t>reasons for the supply curve to be positively sloped or to  shift to the right or left.</a:t>
            </a:r>
          </a:p>
        </p:txBody>
      </p:sp>
    </p:spTree>
    <p:extLst>
      <p:ext uri="{BB962C8B-B14F-4D97-AF65-F5344CB8AC3E}">
        <p14:creationId xmlns:p14="http://schemas.microsoft.com/office/powerpoint/2010/main" val="105186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066800"/>
          </a:xfrm>
        </p:spPr>
        <p:txBody>
          <a:bodyPr/>
          <a:lstStyle/>
          <a:p>
            <a:r>
              <a:rPr lang="en-US" dirty="0"/>
              <a:t> Factors that Determine the Position </a:t>
            </a:r>
            <a:br>
              <a:rPr lang="en-US" dirty="0"/>
            </a:br>
            <a:r>
              <a:rPr lang="en-US" dirty="0"/>
              <a:t>of the Labor Supply Curve </a:t>
            </a:r>
          </a:p>
        </p:txBody>
      </p:sp>
      <p:sp>
        <p:nvSpPr>
          <p:cNvPr id="11" name="Content Placeholder 10"/>
          <p:cNvSpPr>
            <a:spLocks noGrp="1"/>
          </p:cNvSpPr>
          <p:nvPr>
            <p:ph idx="1"/>
          </p:nvPr>
        </p:nvSpPr>
        <p:spPr>
          <a:xfrm>
            <a:off x="375312" y="1625600"/>
            <a:ext cx="8463888" cy="3098800"/>
          </a:xfrm>
        </p:spPr>
        <p:txBody>
          <a:bodyPr/>
          <a:lstStyle/>
          <a:p>
            <a:pPr marL="0" indent="0">
              <a:buNone/>
            </a:pPr>
            <a:r>
              <a:rPr lang="en-US" dirty="0"/>
              <a:t>The position of the supply curve is determined by the following factors:</a:t>
            </a:r>
          </a:p>
          <a:p>
            <a:r>
              <a:rPr lang="en-US" dirty="0"/>
              <a:t>amenities</a:t>
            </a:r>
          </a:p>
          <a:p>
            <a:r>
              <a:rPr lang="en-US" dirty="0"/>
              <a:t>disamenities</a:t>
            </a:r>
          </a:p>
          <a:p>
            <a:r>
              <a:rPr lang="en-US" dirty="0"/>
              <a:t>residential taxes</a:t>
            </a:r>
          </a:p>
          <a:p>
            <a:r>
              <a:rPr lang="en-US" dirty="0"/>
              <a:t>residential public services.</a:t>
            </a:r>
          </a:p>
        </p:txBody>
      </p:sp>
    </p:spTree>
    <p:extLst>
      <p:ext uri="{BB962C8B-B14F-4D97-AF65-F5344CB8AC3E}">
        <p14:creationId xmlns:p14="http://schemas.microsoft.com/office/powerpoint/2010/main" val="331850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228600"/>
            <a:ext cx="9144000" cy="1066800"/>
          </a:xfrm>
        </p:spPr>
        <p:txBody>
          <a:bodyPr/>
          <a:lstStyle/>
          <a:p>
            <a:r>
              <a:rPr lang="en-US" dirty="0"/>
              <a:t>Urban Labor Supply and Demand: </a:t>
            </a:r>
            <a:br>
              <a:rPr lang="en-US" dirty="0"/>
            </a:br>
            <a:r>
              <a:rPr lang="en-US" dirty="0"/>
              <a:t>The Labor Demand Curve</a:t>
            </a:r>
            <a:br>
              <a:rPr lang="en-US" dirty="0"/>
            </a:br>
            <a:endParaRPr lang="en-US" dirty="0"/>
          </a:p>
        </p:txBody>
      </p:sp>
      <p:pic>
        <p:nvPicPr>
          <p:cNvPr id="3" name="Content Placeholder 2" descr="Urban Labor Demand&#10;On a line graph, the horizontal axis shows labor as the number of workers, listing L prime and L double prime. The vertical axis shows cost in dollars, listing w double prime and w prime. The line for labor demand falls through point a (L prime, w prime) and point b (L double prime, w double prime). "/>
          <p:cNvPicPr>
            <a:picLocks noGrp="1" noChangeAspect="1"/>
          </p:cNvPicPr>
          <p:nvPr>
            <p:ph idx="1"/>
          </p:nvPr>
        </p:nvPicPr>
        <p:blipFill>
          <a:blip r:embed="rId3"/>
          <a:stretch>
            <a:fillRect/>
          </a:stretch>
        </p:blipFill>
        <p:spPr>
          <a:xfrm>
            <a:off x="3886200" y="1524612"/>
            <a:ext cx="5029200" cy="4966244"/>
          </a:xfrm>
          <a:prstGeom prst="rect">
            <a:avLst/>
          </a:prstGeom>
        </p:spPr>
      </p:pic>
      <p:sp>
        <p:nvSpPr>
          <p:cNvPr id="6" name="Rounded Rectangle 5"/>
          <p:cNvSpPr/>
          <p:nvPr/>
        </p:nvSpPr>
        <p:spPr>
          <a:xfrm>
            <a:off x="414620" y="1831623"/>
            <a:ext cx="3395380" cy="4188178"/>
          </a:xfrm>
          <a:prstGeom prst="roundRect">
            <a:avLst>
              <a:gd name="adj" fmla="val 6932"/>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this graph, discuss </a:t>
            </a:r>
          </a:p>
          <a:p>
            <a:pPr marL="342900" indent="-342900">
              <a:buFont typeface="Arial" panose="020B0604020202020204" pitchFamily="34" charset="0"/>
              <a:buChar char="•"/>
            </a:pPr>
            <a:r>
              <a:rPr lang="en-US" sz="2400" dirty="0">
                <a:solidFill>
                  <a:schemeClr val="tx1"/>
                </a:solidFill>
              </a:rPr>
              <a:t>the labor demand curve</a:t>
            </a:r>
          </a:p>
          <a:p>
            <a:pPr marL="342900" indent="-342900">
              <a:buFont typeface="Arial" panose="020B0604020202020204" pitchFamily="34" charset="0"/>
              <a:buChar char="•"/>
            </a:pPr>
            <a:r>
              <a:rPr lang="en-US" sz="2400" dirty="0">
                <a:solidFill>
                  <a:schemeClr val="tx1"/>
                </a:solidFill>
              </a:rPr>
              <a:t>why a decrease in market wage increases the quantity of labor demand</a:t>
            </a:r>
          </a:p>
          <a:p>
            <a:pPr marL="342900" indent="-342900">
              <a:buFont typeface="Arial" panose="020B0604020202020204" pitchFamily="34" charset="0"/>
              <a:buChar char="•"/>
            </a:pPr>
            <a:r>
              <a:rPr lang="en-US" sz="2400" dirty="0">
                <a:solidFill>
                  <a:schemeClr val="tx1"/>
                </a:solidFill>
              </a:rPr>
              <a:t>what causes the demand curve to shift to the right or left.</a:t>
            </a:r>
            <a:endParaRPr lang="en-US" sz="2400" i="1" dirty="0">
              <a:solidFill>
                <a:schemeClr val="tx1"/>
              </a:solidFill>
            </a:endParaRPr>
          </a:p>
        </p:txBody>
      </p:sp>
    </p:spTree>
    <p:extLst>
      <p:ext uri="{BB962C8B-B14F-4D97-AF65-F5344CB8AC3E}">
        <p14:creationId xmlns:p14="http://schemas.microsoft.com/office/powerpoint/2010/main" val="10028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066800"/>
          </a:xfrm>
        </p:spPr>
        <p:txBody>
          <a:bodyPr/>
          <a:lstStyle/>
          <a:p>
            <a:r>
              <a:rPr lang="en-US" dirty="0"/>
              <a:t> Factors that Determine the Position </a:t>
            </a:r>
            <a:br>
              <a:rPr lang="en-US" dirty="0"/>
            </a:br>
            <a:r>
              <a:rPr lang="en-US" dirty="0"/>
              <a:t>of the Labor Demand Curve</a:t>
            </a:r>
          </a:p>
        </p:txBody>
      </p:sp>
      <p:sp>
        <p:nvSpPr>
          <p:cNvPr id="11" name="Content Placeholder 10"/>
          <p:cNvSpPr>
            <a:spLocks noGrp="1"/>
          </p:cNvSpPr>
          <p:nvPr>
            <p:ph idx="1"/>
          </p:nvPr>
        </p:nvSpPr>
        <p:spPr>
          <a:xfrm>
            <a:off x="375312" y="1625600"/>
            <a:ext cx="8463888" cy="3175000"/>
          </a:xfrm>
        </p:spPr>
        <p:txBody>
          <a:bodyPr/>
          <a:lstStyle/>
          <a:p>
            <a:pPr marL="0" indent="0">
              <a:buNone/>
            </a:pPr>
            <a:r>
              <a:rPr lang="en-US" dirty="0"/>
              <a:t>The position of the labor demand curve is determined by the:</a:t>
            </a:r>
          </a:p>
          <a:p>
            <a:r>
              <a:rPr lang="en-US" dirty="0"/>
              <a:t>demand for exports</a:t>
            </a:r>
          </a:p>
          <a:p>
            <a:r>
              <a:rPr lang="en-US" dirty="0"/>
              <a:t>labor productivity</a:t>
            </a:r>
          </a:p>
          <a:p>
            <a:r>
              <a:rPr lang="en-US" dirty="0"/>
              <a:t>business taxes</a:t>
            </a:r>
          </a:p>
          <a:p>
            <a:r>
              <a:rPr lang="en-US" dirty="0"/>
              <a:t>industrial public services</a:t>
            </a:r>
          </a:p>
          <a:p>
            <a:r>
              <a:rPr lang="en-US" dirty="0"/>
              <a:t>land-use policies.</a:t>
            </a:r>
          </a:p>
        </p:txBody>
      </p:sp>
    </p:spTree>
    <p:extLst>
      <p:ext uri="{BB962C8B-B14F-4D97-AF65-F5344CB8AC3E}">
        <p14:creationId xmlns:p14="http://schemas.microsoft.com/office/powerpoint/2010/main" val="427336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dirty="0"/>
              <a:t>The Employment Multiplier (1 of 3)</a:t>
            </a:r>
          </a:p>
        </p:txBody>
      </p:sp>
      <p:sp>
        <p:nvSpPr>
          <p:cNvPr id="11" name="Content Placeholder 10"/>
          <p:cNvSpPr>
            <a:spLocks noGrp="1"/>
          </p:cNvSpPr>
          <p:nvPr>
            <p:ph idx="1"/>
          </p:nvPr>
        </p:nvSpPr>
        <p:spPr>
          <a:xfrm>
            <a:off x="381000" y="1619955"/>
            <a:ext cx="8458200" cy="818445"/>
          </a:xfrm>
        </p:spPr>
        <p:txBody>
          <a:bodyPr/>
          <a:lstStyle/>
          <a:p>
            <a:pPr marL="0" indent="0">
              <a:buNone/>
            </a:pPr>
            <a:r>
              <a:rPr lang="en-US" b="1" i="1" dirty="0"/>
              <a:t>Total employment in a city is the sum of export employment and local employment. </a:t>
            </a:r>
          </a:p>
        </p:txBody>
      </p:sp>
      <p:graphicFrame>
        <p:nvGraphicFramePr>
          <p:cNvPr id="2" name="Table 1"/>
          <p:cNvGraphicFramePr>
            <a:graphicFrameLocks noGrp="1"/>
          </p:cNvGraphicFramePr>
          <p:nvPr>
            <p:extLst>
              <p:ext uri="{D42A27DB-BD31-4B8C-83A1-F6EECF244321}">
                <p14:modId xmlns:p14="http://schemas.microsoft.com/office/powerpoint/2010/main" val="2896369210"/>
              </p:ext>
            </p:extLst>
          </p:nvPr>
        </p:nvGraphicFramePr>
        <p:xfrm>
          <a:off x="541866" y="2743200"/>
          <a:ext cx="8229600" cy="25908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616053">
                <a:tc>
                  <a:txBody>
                    <a:bodyPr/>
                    <a:lstStyle/>
                    <a:p>
                      <a:pPr algn="ctr"/>
                      <a:r>
                        <a:rPr lang="en-US" sz="2400" dirty="0">
                          <a:solidFill>
                            <a:schemeClr val="tx1"/>
                          </a:solidFill>
                        </a:rPr>
                        <a:t>Export Employment</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85BAE6"/>
                    </a:solidFill>
                  </a:tcPr>
                </a:tc>
                <a:tc>
                  <a:txBody>
                    <a:bodyPr/>
                    <a:lstStyle/>
                    <a:p>
                      <a:pPr algn="ctr"/>
                      <a:r>
                        <a:rPr lang="en-US" sz="2400" dirty="0">
                          <a:solidFill>
                            <a:schemeClr val="tx1"/>
                          </a:solidFill>
                        </a:rPr>
                        <a:t>Local Employment</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85BAE6"/>
                    </a:solidFill>
                  </a:tcPr>
                </a:tc>
                <a:extLst>
                  <a:ext uri="{0D108BD9-81ED-4DB2-BD59-A6C34878D82A}">
                    <a16:rowId xmlns:a16="http://schemas.microsoft.com/office/drawing/2014/main" xmlns="" val="10000"/>
                  </a:ext>
                </a:extLst>
              </a:tr>
              <a:tr h="1974747">
                <a:tc>
                  <a:txBody>
                    <a:bodyPr/>
                    <a:lstStyle/>
                    <a:p>
                      <a:r>
                        <a:rPr lang="en-US" sz="2400" dirty="0">
                          <a:solidFill>
                            <a:schemeClr val="tx1"/>
                          </a:solidFill>
                        </a:rPr>
                        <a:t>People who produce </a:t>
                      </a:r>
                      <a:r>
                        <a:rPr lang="en-US" sz="2400" dirty="0" smtClean="0">
                          <a:solidFill>
                            <a:schemeClr val="tx1"/>
                          </a:solidFill>
                        </a:rPr>
                        <a:t>goods and services </a:t>
                      </a:r>
                      <a:r>
                        <a:rPr lang="en-US" sz="2400" dirty="0">
                          <a:solidFill>
                            <a:schemeClr val="tx1"/>
                          </a:solidFill>
                        </a:rPr>
                        <a:t>that are sold to people who live outside the city.</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rPr>
                        <a:t>People who produce goods and services that are sold to local residents are considered local workers.</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85993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dirty="0"/>
              <a:t>The Employment Multiplier (2 of 3)</a:t>
            </a:r>
          </a:p>
        </p:txBody>
      </p:sp>
      <p:sp>
        <p:nvSpPr>
          <p:cNvPr id="11" name="Content Placeholder 10"/>
          <p:cNvSpPr>
            <a:spLocks noGrp="1"/>
          </p:cNvSpPr>
          <p:nvPr>
            <p:ph idx="1"/>
          </p:nvPr>
        </p:nvSpPr>
        <p:spPr>
          <a:xfrm>
            <a:off x="381000" y="1676400"/>
            <a:ext cx="8610600" cy="2743199"/>
          </a:xfrm>
        </p:spPr>
        <p:txBody>
          <a:bodyPr/>
          <a:lstStyle/>
          <a:p>
            <a:pPr marL="0" indent="0">
              <a:buNone/>
            </a:pPr>
            <a:r>
              <a:rPr lang="en-US" b="1" i="1" dirty="0"/>
              <a:t>The relationship between export employment and local employment is determined by the multiplier process. </a:t>
            </a:r>
          </a:p>
          <a:p>
            <a:r>
              <a:rPr lang="en-US" dirty="0"/>
              <a:t>The employment multiplier is defined as the change in total employment per unit change in export employment.</a:t>
            </a:r>
          </a:p>
          <a:p>
            <a:r>
              <a:rPr lang="en-US" dirty="0"/>
              <a:t>Employment multiplier = </a:t>
            </a:r>
            <a:r>
              <a:rPr lang="el-GR" dirty="0"/>
              <a:t>Δ</a:t>
            </a:r>
            <a:r>
              <a:rPr lang="en-US" dirty="0"/>
              <a:t>Total employment/</a:t>
            </a:r>
            <a:r>
              <a:rPr lang="el-GR" dirty="0"/>
              <a:t>Δ</a:t>
            </a:r>
            <a:r>
              <a:rPr lang="en-US" dirty="0"/>
              <a:t>Export employment</a:t>
            </a:r>
          </a:p>
          <a:p>
            <a:pPr marL="0" indent="0">
              <a:buNone/>
            </a:pPr>
            <a:r>
              <a:rPr lang="en-US" sz="2000" dirty="0"/>
              <a:t> </a:t>
            </a:r>
          </a:p>
        </p:txBody>
      </p:sp>
    </p:spTree>
    <p:extLst>
      <p:ext uri="{BB962C8B-B14F-4D97-AF65-F5344CB8AC3E}">
        <p14:creationId xmlns:p14="http://schemas.microsoft.com/office/powerpoint/2010/main" val="135845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CHAPTER 1</Template>
  <TotalTime>6711</TotalTime>
  <Words>4920</Words>
  <Application>Microsoft Office PowerPoint</Application>
  <PresentationFormat>On-screen Show (4:3)</PresentationFormat>
  <Paragraphs>268</Paragraphs>
  <Slides>25</Slides>
  <Notes>25</Notes>
  <HiddenSlides>0</HiddenSlides>
  <MMClips>0</MMClips>
  <ScaleCrop>false</ScaleCrop>
  <HeadingPairs>
    <vt:vector size="4" baseType="variant">
      <vt:variant>
        <vt:lpstr>Theme</vt:lpstr>
      </vt:variant>
      <vt:variant>
        <vt:i4>9</vt:i4>
      </vt:variant>
      <vt:variant>
        <vt:lpstr>Slide Titles</vt:lpstr>
      </vt:variant>
      <vt:variant>
        <vt:i4>25</vt:i4>
      </vt:variant>
    </vt:vector>
  </HeadingPairs>
  <TitlesOfParts>
    <vt:vector size="34" baseType="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CHAPTER 8</vt:lpstr>
      <vt:lpstr>Introduction</vt:lpstr>
      <vt:lpstr> Urban Labor Supply and Demand </vt:lpstr>
      <vt:lpstr>Urban Labor Supply and Demand: The Labor Supply Curve  </vt:lpstr>
      <vt:lpstr> Factors that Determine the Position  of the Labor Supply Curve </vt:lpstr>
      <vt:lpstr>Urban Labor Supply and Demand:  The Labor Demand Curve </vt:lpstr>
      <vt:lpstr> Factors that Determine the Position  of the Labor Demand Curve</vt:lpstr>
      <vt:lpstr>The Employment Multiplier (1 of 3)</vt:lpstr>
      <vt:lpstr>The Employment Multiplier (2 of 3)</vt:lpstr>
      <vt:lpstr>The Employment Multiplier (3 of 3)</vt:lpstr>
      <vt:lpstr>The Employment Multiplier:  The Multiplier Process</vt:lpstr>
      <vt:lpstr>The Employment Multiplier:  Multiplier Effects of an Increase in Exports </vt:lpstr>
      <vt:lpstr>Multipliers in Small  and Large Cities (1 of 2)</vt:lpstr>
      <vt:lpstr>Multipliers in Small  and Large Cities (2 of 2)</vt:lpstr>
      <vt:lpstr>Comparative Statics:  Changes in Demand Supply </vt:lpstr>
      <vt:lpstr>Market Effects of Increase in Labor Demand </vt:lpstr>
      <vt:lpstr>Market Effects of  an Increase in Labor Supply (1 of 2)</vt:lpstr>
      <vt:lpstr>Market Effects of  an Increase in Labor Supply (2 of 2)</vt:lpstr>
      <vt:lpstr> Simultaneous Changes in  Demand and Supply </vt:lpstr>
      <vt:lpstr>Simultaneous Changes in Demand and Supply:  Environmental Policy and Employment  </vt:lpstr>
      <vt:lpstr>Public Tax Policies:  Firm Location Choices (1 of 2) </vt:lpstr>
      <vt:lpstr>Public Tax Policies:  Firm Location Choices (2 of 2) </vt:lpstr>
      <vt:lpstr>Public Tax Policies:  Tax Incentive Programs </vt:lpstr>
      <vt:lpstr>Geographically Targeted Subsidies: Empowerment and Enterprise Zones </vt:lpstr>
      <vt:lpstr>Sport Stadiums and Mega-Events </vt:lpstr>
    </vt:vector>
  </TitlesOfParts>
  <Company>Cenveo Publishers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Economics, Ninth Edition, Chapter 8</dc:title>
  <dc:subject>Economics</dc:subject>
  <dc:creator>Arthur O'Sullivan</dc:creator>
  <cp:keywords>Economic, Urban Economics; Urban Labor Market</cp:keywords>
  <cp:lastModifiedBy>Connaughton, John</cp:lastModifiedBy>
  <cp:revision>1069</cp:revision>
  <dcterms:created xsi:type="dcterms:W3CDTF">2017-12-22T08:31:54Z</dcterms:created>
  <dcterms:modified xsi:type="dcterms:W3CDTF">2018-03-26T17:35:02Z</dcterms:modified>
  <cp:category>Economics</cp:category>
</cp:coreProperties>
</file>