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4.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6.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7.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8.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713" r:id="rId6"/>
    <p:sldMasterId id="2147483674" r:id="rId7"/>
    <p:sldMasterId id="2147483897" r:id="rId8"/>
    <p:sldMasterId id="2147483960" r:id="rId9"/>
  </p:sldMasterIdLst>
  <p:notesMasterIdLst>
    <p:notesMasterId r:id="rId28"/>
  </p:notesMasterIdLst>
  <p:handoutMasterIdLst>
    <p:handoutMasterId r:id="rId29"/>
  </p:handoutMasterIdLst>
  <p:sldIdLst>
    <p:sldId id="256" r:id="rId10"/>
    <p:sldId id="304" r:id="rId11"/>
    <p:sldId id="357" r:id="rId12"/>
    <p:sldId id="370" r:id="rId13"/>
    <p:sldId id="371" r:id="rId14"/>
    <p:sldId id="344" r:id="rId15"/>
    <p:sldId id="373" r:id="rId16"/>
    <p:sldId id="375" r:id="rId17"/>
    <p:sldId id="360" r:id="rId18"/>
    <p:sldId id="361" r:id="rId19"/>
    <p:sldId id="376" r:id="rId20"/>
    <p:sldId id="374" r:id="rId21"/>
    <p:sldId id="362" r:id="rId22"/>
    <p:sldId id="363" r:id="rId23"/>
    <p:sldId id="368" r:id="rId24"/>
    <p:sldId id="364" r:id="rId25"/>
    <p:sldId id="365" r:id="rId26"/>
    <p:sldId id="36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2" orient="horz" pos="3744" userDrawn="1">
          <p15:clr>
            <a:srgbClr val="A4A3A4"/>
          </p15:clr>
        </p15:guide>
        <p15:guide id="3" orient="horz" pos="1104" userDrawn="1">
          <p15:clr>
            <a:srgbClr val="A4A3A4"/>
          </p15:clr>
        </p15:guide>
        <p15:guide id="5" pos="5568" userDrawn="1">
          <p15:clr>
            <a:srgbClr val="A4A3A4"/>
          </p15:clr>
        </p15:guide>
        <p15:guide id="6" pos="288" userDrawn="1">
          <p15:clr>
            <a:srgbClr val="A4A3A4"/>
          </p15:clr>
        </p15:guide>
        <p15:guide id="7" pos="144"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White, Kevin" initials="WK [3]" lastIdx="1" clrIdx="6">
    <p:extLst/>
  </p:cmAuthor>
  <p:cmAuthor id="1" name="Chawla, Sujata" initials="CS" lastIdx="10" clrIdx="0">
    <p:extLst/>
  </p:cmAuthor>
  <p:cmAuthor id="8" name="White, Kevin" initials="WK [4]" lastIdx="1" clrIdx="7">
    <p:extLst/>
  </p:cmAuthor>
  <p:cmAuthor id="2" name="Vaingankar, Prajakta" initials="VP" lastIdx="24" clrIdx="1">
    <p:extLst/>
  </p:cmAuthor>
  <p:cmAuthor id="3" name="Cenveo Editor" initials="CE" lastIdx="105" clrIdx="2">
    <p:extLst/>
  </p:cmAuthor>
  <p:cmAuthor id="4" name="Rohini Gupta" initials="RG" lastIdx="19" clrIdx="3">
    <p:extLst/>
  </p:cmAuthor>
  <p:cmAuthor id="5" name="White, Kevin" initials="WK" lastIdx="1" clrIdx="4">
    <p:extLst/>
  </p:cmAuthor>
  <p:cmAuthor id="6" name="White, Kevin" initials="WK [2]"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BAE6"/>
    <a:srgbClr val="0070C0"/>
    <a:srgbClr val="6A6A6A"/>
    <a:srgbClr val="E66618"/>
    <a:srgbClr val="3070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24" autoAdjust="0"/>
    <p:restoredTop sz="60411" autoAdjust="0"/>
  </p:normalViewPr>
  <p:slideViewPr>
    <p:cSldViewPr>
      <p:cViewPr>
        <p:scale>
          <a:sx n="57" d="100"/>
          <a:sy n="57" d="100"/>
        </p:scale>
        <p:origin x="-2414" y="-58"/>
      </p:cViewPr>
      <p:guideLst>
        <p:guide orient="horz" pos="3744"/>
        <p:guide orient="horz" pos="1104"/>
        <p:guide pos="5568"/>
        <p:guide pos="288"/>
        <p:guide pos="144"/>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notesMaster" Target="notesMasters/notesMaster1.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t>3/26/2018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t>‹#›</a:t>
            </a:fld>
            <a:endParaRPr lang="en-US" dirty="0"/>
          </a:p>
        </p:txBody>
      </p:sp>
    </p:spTree>
    <p:extLst>
      <p:ext uri="{BB962C8B-B14F-4D97-AF65-F5344CB8AC3E}">
        <p14:creationId xmlns:p14="http://schemas.microsoft.com/office/powerpoint/2010/main"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t>3/26/2018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t>‹#›</a:t>
            </a:fld>
            <a:endParaRPr lang="en-US" dirty="0"/>
          </a:p>
        </p:txBody>
      </p:sp>
    </p:spTree>
    <p:extLst>
      <p:ext uri="{BB962C8B-B14F-4D97-AF65-F5344CB8AC3E}">
        <p14:creationId xmlns:p14="http://schemas.microsoft.com/office/powerpoint/2010/main"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1</a:t>
            </a:fld>
            <a:endParaRPr lang="en-US" dirty="0"/>
          </a:p>
        </p:txBody>
      </p:sp>
    </p:spTree>
    <p:extLst>
      <p:ext uri="{BB962C8B-B14F-4D97-AF65-F5344CB8AC3E}">
        <p14:creationId xmlns:p14="http://schemas.microsoft.com/office/powerpoint/2010/main" val="785676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Presenter Note: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This part of the chapter focuses on the economic features of the cities of Babylonia from the middle of the late fourth millennium </a:t>
            </a:r>
            <a:r>
              <a:rPr lang="en-US" sz="1200" b="0" i="0" u="none" strike="noStrike" kern="1200" cap="small" baseline="0" dirty="0" smtClean="0">
                <a:solidFill>
                  <a:schemeClr val="tx1"/>
                </a:solidFill>
                <a:latin typeface="+mn-lt"/>
                <a:ea typeface="+mn-ea"/>
                <a:cs typeface="+mn-cs"/>
              </a:rPr>
              <a:t>b.c</a:t>
            </a:r>
            <a:r>
              <a:rPr lang="en-US" sz="1200" b="0" i="0" u="none" strike="noStrike" kern="1200" baseline="0" dirty="0" smtClean="0">
                <a:solidFill>
                  <a:schemeClr val="tx1"/>
                </a:solidFill>
                <a:latin typeface="+mn-lt"/>
                <a:ea typeface="+mn-ea"/>
                <a:cs typeface="+mn-cs"/>
              </a:rPr>
              <a:t>. to the early part of the third millennium </a:t>
            </a:r>
            <a:r>
              <a:rPr lang="en-US" sz="1200" b="0" i="0" u="none" strike="noStrike" kern="1200" cap="small" baseline="0" dirty="0" smtClean="0">
                <a:solidFill>
                  <a:schemeClr val="tx1"/>
                </a:solidFill>
                <a:latin typeface="+mn-lt"/>
                <a:ea typeface="+mn-ea"/>
                <a:cs typeface="+mn-cs"/>
              </a:rPr>
              <a:t>b.c</a:t>
            </a:r>
            <a:r>
              <a:rPr lang="en-US" sz="1200" b="0" i="0" u="none" strike="noStrike" kern="1200" baseline="0" dirty="0" smtClean="0">
                <a:solidFill>
                  <a:schemeClr val="tx1"/>
                </a:solidFill>
                <a:latin typeface="+mn-lt"/>
                <a:ea typeface="+mn-ea"/>
                <a:cs typeface="+mn-cs"/>
              </a:rPr>
              <a:t>. </a:t>
            </a:r>
            <a:endParaRPr lang="en-US" sz="1200" b="1"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D003D02-7E89-4EBF-B123-9C334E1BFEF7}" type="slidenum">
              <a:rPr lang="en-US" smtClean="0"/>
              <a:t>10</a:t>
            </a:fld>
            <a:endParaRPr lang="en-US" dirty="0"/>
          </a:p>
        </p:txBody>
      </p:sp>
    </p:spTree>
    <p:extLst>
      <p:ext uri="{BB962C8B-B14F-4D97-AF65-F5344CB8AC3E}">
        <p14:creationId xmlns:p14="http://schemas.microsoft.com/office/powerpoint/2010/main" val="2207547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Presenter Note: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Babylonia had a number of rich and varied ecosystems, including alluvial plains, rivers, and grasslands. These ecosystems were suitable for a wide variety of food-producing activities, including farming (barley, emmer, fruit), fishing, hunting (wild pig, gazelle, wild asses), and grazing (sheep and goats for wool, hair, and milk). In contrast to its rich agricultural resources, Babylonia lacked many basic raw materials, including hardwood, basic metals (copper, tin, silver, lead), and precious stones. The dry climate did not support rain-fed agriculture, but the water from the Tigris and the Euphrates Rivers was easily diverted into canals, allowing the cultivation of lands beyond the banks of the rivers. The first rudimentary irrigation canals date back to 5500 </a:t>
            </a:r>
            <a:r>
              <a:rPr lang="en-US" sz="1200" b="0" i="0" u="none" strike="noStrike" kern="1200" cap="small" baseline="0" dirty="0" smtClean="0">
                <a:solidFill>
                  <a:schemeClr val="tx1"/>
                </a:solidFill>
                <a:latin typeface="+mn-lt"/>
                <a:ea typeface="+mn-ea"/>
                <a:cs typeface="+mn-cs"/>
              </a:rPr>
              <a:t>b.c</a:t>
            </a:r>
            <a:r>
              <a:rPr lang="en-US" sz="1200" b="0" i="0" u="none" strike="noStrike" kern="1200" baseline="0" dirty="0" smtClean="0">
                <a:solidFill>
                  <a:schemeClr val="tx1"/>
                </a:solidFill>
                <a:latin typeface="+mn-lt"/>
                <a:ea typeface="+mn-ea"/>
                <a:cs typeface="+mn-cs"/>
              </a:rPr>
              <a:t>. </a:t>
            </a:r>
            <a:endParaRPr lang="en-US" b="0" dirty="0" smtClean="0"/>
          </a:p>
          <a:p>
            <a:endParaRPr lang="en-US" sz="1200" b="1"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D003D02-7E89-4EBF-B123-9C334E1BFEF7}" type="slidenum">
              <a:rPr lang="en-US" smtClean="0"/>
              <a:t>11</a:t>
            </a:fld>
            <a:endParaRPr lang="en-US" dirty="0"/>
          </a:p>
        </p:txBody>
      </p:sp>
    </p:spTree>
    <p:extLst>
      <p:ext uri="{BB962C8B-B14F-4D97-AF65-F5344CB8AC3E}">
        <p14:creationId xmlns:p14="http://schemas.microsoft.com/office/powerpoint/2010/main" val="1207413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Presenter Note:</a:t>
            </a:r>
          </a:p>
          <a:p>
            <a:r>
              <a:rPr lang="en-US" sz="1200" b="0" i="0" u="none" strike="noStrike" kern="1200" baseline="0" dirty="0" smtClean="0">
                <a:solidFill>
                  <a:schemeClr val="tx1"/>
                </a:solidFill>
                <a:latin typeface="+mn-lt"/>
                <a:ea typeface="+mn-ea"/>
                <a:cs typeface="+mn-cs"/>
              </a:rPr>
              <a:t>The varied ecosystems generated comparative advantages in different parts of the region, opening the possibility of specialization and gains from trade. Similarly, the combination of rich agricultural resources and limited raw materials generated a comparative advantage in agricultural goods, opening the possibility of interregional trade, with agricultural goods being traded for raw materials.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Given its many comparative advantages, it seem likely that Babylonia would eventually develop a system of specialization and trade, causing the development of trading cities. In the middle of the fourth millennium </a:t>
            </a:r>
            <a:r>
              <a:rPr lang="en-US" sz="1200" b="0" i="0" u="none" strike="noStrike" kern="1200" cap="small" baseline="0" dirty="0" smtClean="0">
                <a:solidFill>
                  <a:schemeClr val="tx1"/>
                </a:solidFill>
                <a:latin typeface="+mn-lt"/>
                <a:ea typeface="+mn-ea"/>
                <a:cs typeface="+mn-cs"/>
              </a:rPr>
              <a:t>b.c</a:t>
            </a:r>
            <a:r>
              <a:rPr lang="en-US" sz="1200" b="0" i="0" u="none" strike="noStrike" kern="1200" baseline="0" dirty="0" smtClean="0">
                <a:solidFill>
                  <a:schemeClr val="tx1"/>
                </a:solidFill>
                <a:latin typeface="+mn-lt"/>
                <a:ea typeface="+mn-ea"/>
                <a:cs typeface="+mn-cs"/>
              </a:rPr>
              <a:t>., however, there were two major impediments to widespread specialization and trade. First, there was no money: exchange was based on barter, an awkward system with high transaction costs. Second, writing had not been invented, so there was no system of recording transactions. People involved in trade were dependent on human memory and honesty to keep track of transactions, and it appears that most people were reluctant to trade with strangers. As a result, specialization and trade typically occurred at the kin-group or village level. </a:t>
            </a:r>
            <a:endParaRPr lang="en-US" b="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12</a:t>
            </a:fld>
            <a:endParaRPr lang="en-US" dirty="0"/>
          </a:p>
        </p:txBody>
      </p:sp>
    </p:spTree>
    <p:extLst>
      <p:ext uri="{BB962C8B-B14F-4D97-AF65-F5344CB8AC3E}">
        <p14:creationId xmlns:p14="http://schemas.microsoft.com/office/powerpoint/2010/main" val="17231341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Presenter Notes:</a:t>
            </a:r>
          </a:p>
          <a:p>
            <a:pPr marL="0" indent="0">
              <a:buNone/>
            </a:pPr>
            <a:r>
              <a:rPr lang="en-US" b="0" i="0" dirty="0" smtClean="0"/>
              <a:t>The Sumerian religion adopted in Babylonia was based on the belief that the gods determined the fertility of flora and fauna,</a:t>
            </a:r>
            <a:r>
              <a:rPr lang="en-US" b="0" i="0" baseline="0" dirty="0" smtClean="0"/>
              <a:t> with each of the </a:t>
            </a:r>
            <a:r>
              <a:rPr lang="en-US" b="0" i="0" dirty="0" smtClean="0"/>
              <a:t>2400 gods </a:t>
            </a:r>
            <a:r>
              <a:rPr lang="en-US" i="0" dirty="0" smtClean="0"/>
              <a:t>responsible for a piece of the natural</a:t>
            </a:r>
            <a:r>
              <a:rPr lang="en-US" i="0" baseline="0" dirty="0" smtClean="0"/>
              <a:t> order. </a:t>
            </a:r>
            <a:r>
              <a:rPr lang="en-US" sz="1200" b="0" i="0" u="none" strike="noStrike" kern="1200" baseline="0" dirty="0" smtClean="0">
                <a:solidFill>
                  <a:schemeClr val="tx1"/>
                </a:solidFill>
                <a:latin typeface="+mn-lt"/>
                <a:ea typeface="+mn-ea"/>
                <a:cs typeface="+mn-cs"/>
              </a:rPr>
              <a:t>For example, the crop gods included Innana, originally responsible for ripening dates, and Ashnan, responsible for producing grain. The gods for domesticated herd animals included Dumazi, who determined the timing of livestock births, and Lahar, who was responsible for the productivity of sheep. There were also gods for hunting, including Suagan, who was responsible for generating large and accessible herds of gazelles and wild asses. Together, the gods were responsible for ecological continuity and keeping nature working as it had in the past. The Babylonians did not ask the gods to perform miracles but simply asked them to continue the “miracle” of nature. The role of the gods was to keep the crops growing, the dates ripening, and the wild asses running on time. </a:t>
            </a:r>
            <a:endParaRPr lang="en-US" b="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13</a:t>
            </a:fld>
            <a:endParaRPr lang="en-US" dirty="0"/>
          </a:p>
        </p:txBody>
      </p:sp>
    </p:spTree>
    <p:extLst>
      <p:ext uri="{BB962C8B-B14F-4D97-AF65-F5344CB8AC3E}">
        <p14:creationId xmlns:p14="http://schemas.microsoft.com/office/powerpoint/2010/main" val="36216309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Presenter Note:</a:t>
            </a:r>
          </a:p>
          <a:p>
            <a:r>
              <a:rPr lang="en-US" sz="1200" b="0" i="0" u="none" strike="noStrike" kern="1200" baseline="0" dirty="0" smtClean="0">
                <a:solidFill>
                  <a:schemeClr val="tx1"/>
                </a:solidFill>
                <a:latin typeface="+mn-lt"/>
                <a:ea typeface="+mn-ea"/>
                <a:cs typeface="+mn-cs"/>
              </a:rPr>
              <a:t>The religion of Babylon is an example of a public good, at least a perceived one. An increase in aggregate contributions to the gods freed the gods to better manage the ecosystem (e.g., by bringing favorable weather) so the fertility of flora and fauna increased. A more fertile ecosystem made everyone more productive, so a single contribution to the gods benefited everyone. </a:t>
            </a:r>
            <a:endParaRPr lang="en-US" b="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14</a:t>
            </a:fld>
            <a:endParaRPr lang="en-US" dirty="0"/>
          </a:p>
        </p:txBody>
      </p:sp>
    </p:spTree>
    <p:extLst>
      <p:ext uri="{BB962C8B-B14F-4D97-AF65-F5344CB8AC3E}">
        <p14:creationId xmlns:p14="http://schemas.microsoft.com/office/powerpoint/2010/main" val="31427050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15</a:t>
            </a:fld>
            <a:endParaRPr lang="en-US" dirty="0"/>
          </a:p>
        </p:txBody>
      </p:sp>
    </p:spTree>
    <p:extLst>
      <p:ext uri="{BB962C8B-B14F-4D97-AF65-F5344CB8AC3E}">
        <p14:creationId xmlns:p14="http://schemas.microsoft.com/office/powerpoint/2010/main" val="5657499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16</a:t>
            </a:fld>
            <a:endParaRPr lang="en-US" dirty="0"/>
          </a:p>
        </p:txBody>
      </p:sp>
    </p:spTree>
    <p:extLst>
      <p:ext uri="{BB962C8B-B14F-4D97-AF65-F5344CB8AC3E}">
        <p14:creationId xmlns:p14="http://schemas.microsoft.com/office/powerpoint/2010/main" val="23527859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17</a:t>
            </a:fld>
            <a:endParaRPr lang="en-US" dirty="0"/>
          </a:p>
        </p:txBody>
      </p:sp>
    </p:spTree>
    <p:extLst>
      <p:ext uri="{BB962C8B-B14F-4D97-AF65-F5344CB8AC3E}">
        <p14:creationId xmlns:p14="http://schemas.microsoft.com/office/powerpoint/2010/main" val="3257109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18</a:t>
            </a:fld>
            <a:endParaRPr lang="en-US" dirty="0"/>
          </a:p>
        </p:txBody>
      </p:sp>
    </p:spTree>
    <p:extLst>
      <p:ext uri="{BB962C8B-B14F-4D97-AF65-F5344CB8AC3E}">
        <p14:creationId xmlns:p14="http://schemas.microsoft.com/office/powerpoint/2010/main" val="2839184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Presenter Note: </a:t>
            </a:r>
            <a:r>
              <a:rPr lang="en-US" sz="1200" b="0" i="0" u="none" strike="noStrike" kern="1200" baseline="0" dirty="0" smtClean="0">
                <a:solidFill>
                  <a:schemeClr val="tx1"/>
                </a:solidFill>
                <a:latin typeface="+mn-lt"/>
                <a:ea typeface="+mn-ea"/>
                <a:cs typeface="+mn-cs"/>
              </a:rPr>
              <a:t>Archaeologists have excavated piles of rubble from the first cities, uncovering city walls, buildings, household implements, tools used in fabrication, and religious objects. The first cities exploited the public-good aspects of religion and defense against coercive transfer payments. Religion is a public good if worship is assumed to be more effective in a concentration of worshipers. Defense is a public good because there is greater safety in numbers. Given our limited knowledge about these early cities, many puzzles remain.</a:t>
            </a:r>
            <a:endParaRPr lang="en-US" dirty="0"/>
          </a:p>
        </p:txBody>
      </p:sp>
      <p:sp>
        <p:nvSpPr>
          <p:cNvPr id="4" name="Slide Number Placeholder 3"/>
          <p:cNvSpPr>
            <a:spLocks noGrp="1"/>
          </p:cNvSpPr>
          <p:nvPr>
            <p:ph type="sldNum" sz="quarter" idx="10"/>
          </p:nvPr>
        </p:nvSpPr>
        <p:spPr/>
        <p:txBody>
          <a:bodyPr/>
          <a:lstStyle/>
          <a:p>
            <a:fld id="{5D003D02-7E89-4EBF-B123-9C334E1BFEF7}" type="slidenum">
              <a:rPr lang="en-US" smtClean="0"/>
              <a:t>2</a:t>
            </a:fld>
            <a:endParaRPr lang="en-US" dirty="0"/>
          </a:p>
        </p:txBody>
      </p:sp>
    </p:spTree>
    <p:extLst>
      <p:ext uri="{BB962C8B-B14F-4D97-AF65-F5344CB8AC3E}">
        <p14:creationId xmlns:p14="http://schemas.microsoft.com/office/powerpoint/2010/main" val="2784146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Presenter Note: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Archaeological evidence suggests that the first city in the world was Jericho (Tell es Sultan), situated at a junction of travel routes in the fertile Jordan Valley. The site was occupied in the period 8400 to 7300 </a:t>
            </a:r>
            <a:r>
              <a:rPr lang="en-US" sz="1200" b="0" i="0" u="none" strike="noStrike" kern="1200" cap="small" baseline="0" dirty="0" smtClean="0">
                <a:solidFill>
                  <a:schemeClr val="tx1"/>
                </a:solidFill>
                <a:latin typeface="+mn-lt"/>
                <a:ea typeface="+mn-ea"/>
                <a:cs typeface="+mn-cs"/>
              </a:rPr>
              <a:t>b.c</a:t>
            </a:r>
            <a:r>
              <a:rPr lang="en-US" sz="1200" b="0" i="0" u="none" strike="noStrike" kern="1200" baseline="0" dirty="0" smtClean="0">
                <a:solidFill>
                  <a:schemeClr val="tx1"/>
                </a:solidFill>
                <a:latin typeface="+mn-lt"/>
                <a:ea typeface="+mn-ea"/>
                <a:cs typeface="+mn-cs"/>
              </a:rPr>
              <a:t>., with a population of about 2000. The Jordan Valley was a fertile area with a good supply of water, and the residents of Jericho domesticated crops (barley and wheat) and animals (goats and sheep). In addition, the spring near the city attracted wild game, making it relatively easy to hunt gazelle and other wild animals. There may have been some trade in raw materials from the nearby Dead Sea, but what appears to be a small volume of trade could not have supported a city of 2000 people.</a:t>
            </a:r>
            <a:endParaRPr lang="en-US" b="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3</a:t>
            </a:fld>
            <a:endParaRPr lang="en-US" dirty="0"/>
          </a:p>
        </p:txBody>
      </p:sp>
    </p:spTree>
    <p:extLst>
      <p:ext uri="{BB962C8B-B14F-4D97-AF65-F5344CB8AC3E}">
        <p14:creationId xmlns:p14="http://schemas.microsoft.com/office/powerpoint/2010/main" val="1929793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4</a:t>
            </a:fld>
            <a:endParaRPr lang="en-US" dirty="0"/>
          </a:p>
        </p:txBody>
      </p:sp>
    </p:spTree>
    <p:extLst>
      <p:ext uri="{BB962C8B-B14F-4D97-AF65-F5344CB8AC3E}">
        <p14:creationId xmlns:p14="http://schemas.microsoft.com/office/powerpoint/2010/main" val="1956066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5</a:t>
            </a:fld>
            <a:endParaRPr lang="en-US" dirty="0"/>
          </a:p>
        </p:txBody>
      </p:sp>
    </p:spTree>
    <p:extLst>
      <p:ext uri="{BB962C8B-B14F-4D97-AF65-F5344CB8AC3E}">
        <p14:creationId xmlns:p14="http://schemas.microsoft.com/office/powerpoint/2010/main" val="2501293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Presenter Note: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food economy of Catalhoyuk was based on simple agriculture and domesticated cattle. The domestication of cattle, which provided the bulk of meat as well as transport, contrasts with the domestication of sheep and goats by other cultures. The city grew wheat and barley on irrigated land and also harvested legumes, nuts, fruits, and berries. The city’s residents hunted boar, deer, bear, and leopard for supplementary meat and skins. In addition, the residents of the city consumed dairy products and beer.</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religious activities of Catalhoyuk were not concentrated in a single large temple, but distributed throughout the city in shrine rooms in individual houses. The wall paintings and plaster reliefs in the shrine rooms show a mother goddess exhibiting unusual feats of fertility. The shrine rooms also have bucrania (sculptures of wild ox heads, complete with long horns). One object that appears in many shrines is a bench with up to seven pairs of sharp ox horns pointing upward, making for uncomfortable sitting but presumably a better relationship with the gods.</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6</a:t>
            </a:fld>
            <a:endParaRPr lang="en-US" dirty="0"/>
          </a:p>
        </p:txBody>
      </p:sp>
    </p:spTree>
    <p:extLst>
      <p:ext uri="{BB962C8B-B14F-4D97-AF65-F5344CB8AC3E}">
        <p14:creationId xmlns:p14="http://schemas.microsoft.com/office/powerpoint/2010/main" val="465104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7</a:t>
            </a:fld>
            <a:endParaRPr lang="en-US" dirty="0"/>
          </a:p>
        </p:txBody>
      </p:sp>
    </p:spTree>
    <p:extLst>
      <p:ext uri="{BB962C8B-B14F-4D97-AF65-F5344CB8AC3E}">
        <p14:creationId xmlns:p14="http://schemas.microsoft.com/office/powerpoint/2010/main" val="53240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Presenter Note:</a:t>
            </a:r>
          </a:p>
          <a:p>
            <a:r>
              <a:rPr lang="en-US" sz="1200" b="0" i="0" u="none" strike="noStrike" kern="1200" baseline="0" dirty="0" smtClean="0">
                <a:solidFill>
                  <a:schemeClr val="tx1"/>
                </a:solidFill>
                <a:latin typeface="+mn-lt"/>
                <a:ea typeface="+mn-ea"/>
                <a:cs typeface="+mn-cs"/>
              </a:rPr>
              <a:t>There is evidence that Catalhoyuk was involved in interregional trade. The city exchanged its craft products—obsidian and stone tools, ornaments, and wood products—for resources that were not available locally. Archaeologists have discovered flint from Syria, shells from the Mediterranean, and bitumen from the Dead Sea. The city also imported wood and copper from nearby sources. Two archeological discoveries—smaller settlements close to Catalhoyuk and evidence of the spreading of Catalhoyuk culture to the entire Konya plain—have generated speculation that Catalhoyuk was a sort of regional trading center, the largest city in a system of cities that traded with each other and with people outside the region.</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8</a:t>
            </a:fld>
            <a:endParaRPr lang="en-US" dirty="0"/>
          </a:p>
        </p:txBody>
      </p:sp>
    </p:spTree>
    <p:extLst>
      <p:ext uri="{BB962C8B-B14F-4D97-AF65-F5344CB8AC3E}">
        <p14:creationId xmlns:p14="http://schemas.microsoft.com/office/powerpoint/2010/main" val="2409843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Presenter Note:</a:t>
            </a:r>
          </a:p>
          <a:p>
            <a:r>
              <a:rPr lang="en-US" sz="1200" b="0" i="0" u="none" strike="noStrike" kern="1200" baseline="0" dirty="0" smtClean="0">
                <a:solidFill>
                  <a:schemeClr val="tx1"/>
                </a:solidFill>
                <a:latin typeface="+mn-lt"/>
                <a:ea typeface="+mn-ea"/>
                <a:cs typeface="+mn-cs"/>
              </a:rPr>
              <a:t>The architecture of Catalhoyuk appears somewhat defensive: the houses were stuck together, with roof entryways and high windows. Given the massive fortifications of Jericho, the idea that Catalhoyuk’s defensive features would deter raiders seems far-fetched, but perhaps the booty-seekers in the time of Catalhoyuk were different from the raiders who tormented Jericho. If the simple defensive features of Catalhoyuk were combined with a system of organizing people for defense, the city could have provided protection from potential raiders. If so, defense could have been a public good that encouraged people to cluster in the city.</a:t>
            </a:r>
            <a:endParaRPr lang="en-US" b="0"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t>9</a:t>
            </a:fld>
            <a:endParaRPr lang="en-US" dirty="0"/>
          </a:p>
        </p:txBody>
      </p:sp>
    </p:spTree>
    <p:extLst>
      <p:ext uri="{BB962C8B-B14F-4D97-AF65-F5344CB8AC3E}">
        <p14:creationId xmlns:p14="http://schemas.microsoft.com/office/powerpoint/2010/main" val="2739892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1156028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10691689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40761728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7"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423552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2229479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695569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990600"/>
            <a:ext cx="8229600" cy="55626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380104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extLst>
    <p:ext uri="{DCECCB84-F9BA-43D5-87BE-67443E8EF086}">
      <p15:sldGuideLst xmlns:p15="http://schemas.microsoft.com/office/powerpoint/2012/main" xmlns="">
        <p15:guide id="1" pos="144" userDrawn="1">
          <p15:clr>
            <a:srgbClr val="FBAE40"/>
          </p15:clr>
        </p15:guide>
        <p15:guide id="2" pos="288" userDrawn="1">
          <p15:clr>
            <a:srgbClr val="FBAE40"/>
          </p15:clr>
        </p15:guide>
        <p15:guide id="3" orient="horz" pos="1104" userDrawn="1">
          <p15:clr>
            <a:srgbClr val="FBAE40"/>
          </p15:clr>
        </p15:guide>
        <p15:guide id="4" pos="5568" userDrawn="1">
          <p15:clr>
            <a:srgbClr val="FBAE40"/>
          </p15:clr>
        </p15:guide>
        <p15:guide id="5" orient="horz" pos="3792"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smtClean="0"/>
              <a:t>Click to edit Master title style</a:t>
            </a:r>
            <a:endParaRPr lang="en-US" dirty="0"/>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56202352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118797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874073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p:cNvSpPr>
            <a:spLocks noGrp="1"/>
          </p:cNvSpPr>
          <p:nvPr>
            <p:ph type="body" sz="quarter" idx="16" hasCustomPrompt="1"/>
          </p:nvPr>
        </p:nvSpPr>
        <p:spPr>
          <a:xfrm>
            <a:off x="3817620" y="59960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1587377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9"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48068660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975049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149100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7" name="Jump Link"/>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1326611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6" name="Media Placeholder 1"/>
          <p:cNvSpPr>
            <a:spLocks noGrp="1"/>
          </p:cNvSpPr>
          <p:nvPr>
            <p:ph type="media" sz="quarter" idx="11"/>
          </p:nvPr>
        </p:nvSpPr>
        <p:spPr>
          <a:xfrm>
            <a:off x="0" y="1066799"/>
            <a:ext cx="9144000" cy="5315957"/>
          </a:xfrm>
          <a:prstGeom prst="rect">
            <a:avLst/>
          </a:prstGeom>
        </p:spPr>
        <p:txBody>
          <a:bodyPr/>
          <a:lstStyle/>
          <a:p>
            <a:endParaRPr lang="en-US" dirty="0"/>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Video Credit Here</a:t>
            </a:r>
            <a:endParaRPr lang="en-US" dirty="0"/>
          </a:p>
        </p:txBody>
      </p:sp>
    </p:spTree>
    <p:extLst>
      <p:ext uri="{BB962C8B-B14F-4D97-AF65-F5344CB8AC3E}">
        <p14:creationId xmlns:p14="http://schemas.microsoft.com/office/powerpoint/2010/main" val="198741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xmlns="">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990600"/>
            <a:ext cx="8229600" cy="55626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862655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smtClean="0"/>
              <a:t>Click to edit Master title style</a:t>
            </a:r>
            <a:endParaRPr lang="en-US" dirty="0"/>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Photo Credit"/>
          <p:cNvSpPr>
            <a:spLocks noGrp="1"/>
          </p:cNvSpPr>
          <p:nvPr>
            <p:ph type="body" sz="quarter" idx="16"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6244490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19401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750556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p:cNvSpPr>
            <a:spLocks noGrp="1"/>
          </p:cNvSpPr>
          <p:nvPr>
            <p:ph type="body" sz="quarter" idx="16" hasCustomPrompt="1"/>
          </p:nvPr>
        </p:nvSpPr>
        <p:spPr>
          <a:xfrm>
            <a:off x="3817620" y="59960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207924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485390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3368280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16435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7" name="Jump Link"/>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579501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6" name="Media Placeholder 5"/>
          <p:cNvSpPr>
            <a:spLocks noGrp="1"/>
          </p:cNvSpPr>
          <p:nvPr>
            <p:ph type="media" sz="quarter" idx="11"/>
          </p:nvPr>
        </p:nvSpPr>
        <p:spPr>
          <a:xfrm>
            <a:off x="0" y="1066799"/>
            <a:ext cx="9144000" cy="5315957"/>
          </a:xfrm>
          <a:prstGeom prst="rect">
            <a:avLst/>
          </a:prstGeom>
        </p:spPr>
        <p:txBody>
          <a:bodyPr/>
          <a:lstStyle/>
          <a:p>
            <a:endParaRPr lang="en-US" dirty="0"/>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val="246929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xmlns="">
        <p15:guide id="1" orient="horz" pos="2160">
          <p15:clr>
            <a:srgbClr val="FBAE40"/>
          </p15:clr>
        </p15:guide>
        <p15:guide id="2" pos="528">
          <p15:clr>
            <a:srgbClr val="FBAE40"/>
          </p15:clr>
        </p15:guide>
        <p15:guide id="3" pos="5136">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4004973280"/>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384814877"/>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1069168974"/>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407617283"/>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423552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2229479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val="3695569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Text Photo Credit3"/>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2833503217"/>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04973280"/>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384814877"/>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69168974"/>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7617283"/>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23552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229479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695569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388723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2705315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val="70175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859920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val="3949214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val="3656260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val="2678369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val="1099747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val="31123782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1075564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3307410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400497328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val="23848148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3.gif"/><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10" Type="http://schemas.openxmlformats.org/officeDocument/2006/relationships/theme" Target="../theme/theme3.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10" Type="http://schemas.openxmlformats.org/officeDocument/2006/relationships/theme" Target="../theme/theme4.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5" Type="http://schemas.openxmlformats.org/officeDocument/2006/relationships/slideLayout" Target="../slideLayouts/slideLayout37.xml"/><Relationship Id="rId4" Type="http://schemas.openxmlformats.org/officeDocument/2006/relationships/slideLayout" Target="../slideLayouts/slideLayout36.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2.xml"/><Relationship Id="rId7" Type="http://schemas.openxmlformats.org/officeDocument/2006/relationships/slideLayout" Target="../slideLayouts/slideLayout46.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5" Type="http://schemas.openxmlformats.org/officeDocument/2006/relationships/slideLayout" Target="../slideLayouts/slideLayout44.xml"/><Relationship Id="rId4" Type="http://schemas.openxmlformats.org/officeDocument/2006/relationships/slideLayout" Target="../slideLayouts/slideLayout43.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48.xml"/><Relationship Id="rId1" Type="http://schemas.openxmlformats.org/officeDocument/2006/relationships/slideLayout" Target="../slideLayouts/slideLayout47.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51.xml"/><Relationship Id="rId2" Type="http://schemas.openxmlformats.org/officeDocument/2006/relationships/slideLayout" Target="../slideLayouts/slideLayout50.xml"/><Relationship Id="rId1" Type="http://schemas.openxmlformats.org/officeDocument/2006/relationships/slideLayout" Target="../slideLayouts/slideLayout49.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54.xml"/><Relationship Id="rId2" Type="http://schemas.openxmlformats.org/officeDocument/2006/relationships/slideLayout" Target="../slideLayouts/slideLayout53.xml"/><Relationship Id="rId1" Type="http://schemas.openxmlformats.org/officeDocument/2006/relationships/slideLayout" Target="../slideLayouts/slideLayout52.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
        <p:nvSpPr>
          <p:cNvPr id="13" name="Red Ba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pic>
        <p:nvPicPr>
          <p:cNvPr id="12" name="MH Tagline" descr="Tagline: Because learning changes everythi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3481" y="6351925"/>
            <a:ext cx="3223119" cy="272375"/>
          </a:xfrm>
          <a:prstGeom prst="rect">
            <a:avLst/>
          </a:prstGeom>
        </p:spPr>
      </p:pic>
    </p:spTree>
    <p:extLst>
      <p:ext uri="{BB962C8B-B14F-4D97-AF65-F5344CB8AC3E}">
        <p14:creationId xmlns:p14="http://schemas.microsoft.com/office/powerpoint/2010/main"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pic>
        <p:nvPicPr>
          <p:cNvPr id="2" name="MH Tagline" descr="Tag line: Because learning changes everythi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6257775"/>
            <a:ext cx="3371850" cy="476250"/>
          </a:xfrm>
          <a:prstGeom prst="rect">
            <a:avLst/>
          </a:prstGeom>
        </p:spPr>
      </p:pic>
    </p:spTree>
    <p:extLst>
      <p:ext uri="{BB962C8B-B14F-4D97-AF65-F5344CB8AC3E}">
        <p14:creationId xmlns:p14="http://schemas.microsoft.com/office/powerpoint/2010/main"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753" r:id="rId3"/>
    <p:sldLayoutId id="2147483908" r:id="rId4"/>
    <p:sldLayoutId id="2147483950" r:id="rId5"/>
    <p:sldLayoutId id="2147483757" r:id="rId6"/>
    <p:sldLayoutId id="2147483877" r:id="rId7"/>
    <p:sldLayoutId id="2147483761" r:id="rId8"/>
    <p:sldLayoutId id="2147483800" r:id="rId9"/>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0" name="Copyright" descr="©McGraw-Hill Education&#10;"/>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val="1283304046"/>
      </p:ext>
    </p:extLst>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Copyright" descr="©McGraw-Hill Education&#10;"/>
          <p:cNvSpPr txBox="1"/>
          <p:nvPr userDrawn="1"/>
        </p:nvSpPr>
        <p:spPr>
          <a:xfrm>
            <a:off x="0" y="6642556"/>
            <a:ext cx="1295400" cy="215444"/>
          </a:xfrm>
          <a:prstGeom prst="rect">
            <a:avLst/>
          </a:prstGeom>
          <a:noFill/>
        </p:spPr>
        <p:txBody>
          <a:bodyPr wrap="square" rtlCol="0">
            <a:spAutoFit/>
          </a:bodyPr>
          <a:lstStyle/>
          <a:p>
            <a:r>
              <a:rPr lang="en-US" sz="800" dirty="0" smtClean="0">
                <a:solidFill>
                  <a:srgbClr val="6A6A6A"/>
                </a:solidFill>
              </a:rPr>
              <a:t>©McGraw-Hill Education</a:t>
            </a:r>
          </a:p>
        </p:txBody>
      </p:sp>
    </p:spTree>
    <p:extLst>
      <p:ext uri="{BB962C8B-B14F-4D97-AF65-F5344CB8AC3E}">
        <p14:creationId xmlns:p14="http://schemas.microsoft.com/office/powerpoint/2010/main"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iming>
    <p:tnLst>
      <p:par>
        <p:cTn id="1" dur="indefinite" restart="never" nodeType="tmRoot"/>
      </p:par>
    </p:tnLst>
  </p:timing>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EducationCopy</a:t>
            </a:r>
          </a:p>
        </p:txBody>
      </p:sp>
    </p:spTree>
    <p:extLst>
      <p:ext uri="{BB962C8B-B14F-4D97-AF65-F5344CB8AC3E}">
        <p14:creationId xmlns:p14="http://schemas.microsoft.com/office/powerpoint/2010/main"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MH BG Image"/>
          <p:cNvPicPr>
            <a:picLocks noChangeAspect="1"/>
          </p:cNvPicPr>
          <p:nvPr userDrawn="1"/>
        </p:nvPicPr>
        <p:blipFill rotWithShape="1">
          <a:blip r:embed="rId4" cstate="screen">
            <a:alphaModFix amt="25000"/>
            <a:extLst>
              <a:ext uri="{28A0092B-C50C-407E-A947-70E740481C1C}">
                <a14:useLocalDpi xmlns:a14="http://schemas.microsoft.com/office/drawing/2010/main"/>
              </a:ext>
            </a:extLst>
          </a:blip>
          <a:srcRect r="28644" b="27282"/>
          <a:stretch/>
        </p:blipFill>
        <p:spPr>
          <a:xfrm>
            <a:off x="461821" y="1943668"/>
            <a:ext cx="8682180" cy="4914333"/>
          </a:xfrm>
          <a:prstGeom prst="rect">
            <a:avLst/>
          </a:prstGeom>
        </p:spPr>
      </p:pic>
      <p:sp>
        <p:nvSpPr>
          <p:cNvPr id="8"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Education</a:t>
            </a:r>
          </a:p>
        </p:txBody>
      </p:sp>
    </p:spTree>
    <p:extLst>
      <p:ext uri="{BB962C8B-B14F-4D97-AF65-F5344CB8AC3E}">
        <p14:creationId xmlns:p14="http://schemas.microsoft.com/office/powerpoint/2010/main"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a:t>CHAPTER 9</a:t>
            </a:r>
          </a:p>
        </p:txBody>
      </p:sp>
      <p:sp>
        <p:nvSpPr>
          <p:cNvPr id="3" name="Text Placeholder 2"/>
          <p:cNvSpPr>
            <a:spLocks noGrp="1"/>
          </p:cNvSpPr>
          <p:nvPr>
            <p:ph type="body" sz="quarter" idx="10"/>
          </p:nvPr>
        </p:nvSpPr>
        <p:spPr>
          <a:xfrm>
            <a:off x="228600" y="4114800"/>
            <a:ext cx="5105400" cy="533400"/>
          </a:xfrm>
        </p:spPr>
        <p:txBody>
          <a:bodyPr/>
          <a:lstStyle/>
          <a:p>
            <a:pPr algn="ctr"/>
            <a:r>
              <a:rPr lang="en-US" sz="2400" b="1" dirty="0" smtClean="0"/>
              <a:t>The First Cities</a:t>
            </a:r>
            <a:endParaRPr lang="en-US" sz="2400" b="1" dirty="0"/>
          </a:p>
        </p:txBody>
      </p:sp>
      <p:pic>
        <p:nvPicPr>
          <p:cNvPr id="5" name="Picture 4" descr="Textbook cover for Urban Economics, Ninth Edition by Arthur O'Sullivan.&#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2600" y="1752600"/>
            <a:ext cx="3276600" cy="4343400"/>
          </a:xfrm>
          <a:prstGeom prst="rect">
            <a:avLst/>
          </a:prstGeom>
        </p:spPr>
      </p:pic>
    </p:spTree>
    <p:extLst>
      <p:ext uri="{BB962C8B-B14F-4D97-AF65-F5344CB8AC3E}">
        <p14:creationId xmlns:p14="http://schemas.microsoft.com/office/powerpoint/2010/main" val="17766700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609600"/>
          </a:xfrm>
        </p:spPr>
        <p:txBody>
          <a:bodyPr/>
          <a:lstStyle/>
          <a:p>
            <a:pPr lvl="0"/>
            <a:r>
              <a:rPr lang="en-US" dirty="0" smtClean="0"/>
              <a:t>Babylonia: Introduction</a:t>
            </a:r>
            <a:endParaRPr lang="en-US" dirty="0"/>
          </a:p>
        </p:txBody>
      </p:sp>
      <p:sp>
        <p:nvSpPr>
          <p:cNvPr id="11" name="Content Placeholder 10"/>
          <p:cNvSpPr>
            <a:spLocks noGrp="1"/>
          </p:cNvSpPr>
          <p:nvPr>
            <p:ph idx="1"/>
          </p:nvPr>
        </p:nvSpPr>
        <p:spPr>
          <a:xfrm>
            <a:off x="381000" y="1600200"/>
            <a:ext cx="8374251" cy="3352800"/>
          </a:xfrm>
        </p:spPr>
        <p:txBody>
          <a:bodyPr/>
          <a:lstStyle/>
          <a:p>
            <a:pPr marL="0" indent="0">
              <a:buNone/>
            </a:pPr>
            <a:r>
              <a:rPr lang="en-US" b="1" i="1" dirty="0" smtClean="0"/>
              <a:t>Starting </a:t>
            </a:r>
            <a:r>
              <a:rPr lang="en-US" b="1" i="1" dirty="0"/>
              <a:t>in the middle part of the fourth millennium </a:t>
            </a:r>
            <a:r>
              <a:rPr lang="en-US" b="1" i="1" cap="small" dirty="0" err="1" smtClean="0"/>
              <a:t>b.c</a:t>
            </a:r>
            <a:r>
              <a:rPr lang="en-US" b="1" i="1" dirty="0" smtClean="0"/>
              <a:t>, </a:t>
            </a:r>
            <a:r>
              <a:rPr lang="en-US" b="1" i="1" dirty="0"/>
              <a:t>several cities developed in southern Mesopotamia (also known as Babylonia), near the Tigris and Euphrates Rivers in present-day Iraq. </a:t>
            </a:r>
            <a:endParaRPr lang="en-US" b="1" i="1" dirty="0" smtClean="0"/>
          </a:p>
          <a:p>
            <a:r>
              <a:rPr lang="en-US" dirty="0" smtClean="0"/>
              <a:t>The </a:t>
            </a:r>
            <a:r>
              <a:rPr lang="en-US" dirty="0"/>
              <a:t>population of Uruk, the largest city in Babylonia, </a:t>
            </a:r>
            <a:r>
              <a:rPr lang="en-US" dirty="0" smtClean="0"/>
              <a:t>reached </a:t>
            </a:r>
            <a:r>
              <a:rPr lang="en-US" dirty="0"/>
              <a:t>50,000 at the end of the fourth millennium </a:t>
            </a:r>
            <a:r>
              <a:rPr lang="en-US" cap="small" dirty="0" smtClean="0"/>
              <a:t>b.c</a:t>
            </a:r>
            <a:r>
              <a:rPr lang="en-US" dirty="0" smtClean="0"/>
              <a:t>.</a:t>
            </a:r>
          </a:p>
          <a:p>
            <a:r>
              <a:rPr lang="en-US" dirty="0" smtClean="0"/>
              <a:t>Other </a:t>
            </a:r>
            <a:r>
              <a:rPr lang="en-US" dirty="0"/>
              <a:t>cities developed nearby, including Ur, Erudi, and Kish, each with tens of thousands of people. </a:t>
            </a:r>
            <a:r>
              <a:rPr lang="en-US" dirty="0" smtClean="0"/>
              <a:t> </a:t>
            </a:r>
            <a:endParaRPr lang="en-US" b="1" i="1" dirty="0" smtClean="0"/>
          </a:p>
          <a:p>
            <a:endParaRPr lang="en-US" b="1" i="1" dirty="0" smtClean="0"/>
          </a:p>
        </p:txBody>
      </p:sp>
    </p:spTree>
    <p:extLst>
      <p:ext uri="{BB962C8B-B14F-4D97-AF65-F5344CB8AC3E}">
        <p14:creationId xmlns:p14="http://schemas.microsoft.com/office/powerpoint/2010/main" val="3874606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609600"/>
          </a:xfrm>
        </p:spPr>
        <p:txBody>
          <a:bodyPr/>
          <a:lstStyle/>
          <a:p>
            <a:pPr lvl="0"/>
            <a:r>
              <a:rPr lang="en-US" dirty="0" smtClean="0"/>
              <a:t>Babylonia: Ecological Setting</a:t>
            </a:r>
            <a:endParaRPr lang="en-US" dirty="0"/>
          </a:p>
        </p:txBody>
      </p:sp>
      <p:sp>
        <p:nvSpPr>
          <p:cNvPr id="11" name="Content Placeholder 10"/>
          <p:cNvSpPr>
            <a:spLocks noGrp="1"/>
          </p:cNvSpPr>
          <p:nvPr>
            <p:ph idx="1"/>
          </p:nvPr>
        </p:nvSpPr>
        <p:spPr>
          <a:xfrm>
            <a:off x="381000" y="1600200"/>
            <a:ext cx="8374251" cy="2819400"/>
          </a:xfrm>
        </p:spPr>
        <p:txBody>
          <a:bodyPr/>
          <a:lstStyle/>
          <a:p>
            <a:pPr marL="0" indent="0">
              <a:buNone/>
            </a:pPr>
            <a:r>
              <a:rPr lang="en-US" b="1" i="1" dirty="0"/>
              <a:t>Babylonia had a number of rich and varied ecosystems, including alluvial plains, rivers, and grasslands</a:t>
            </a:r>
            <a:r>
              <a:rPr lang="en-US" b="1" i="1" dirty="0" smtClean="0"/>
              <a:t>.</a:t>
            </a:r>
          </a:p>
          <a:p>
            <a:r>
              <a:rPr lang="en-US" dirty="0" smtClean="0"/>
              <a:t>The ecosystems were suitable </a:t>
            </a:r>
            <a:r>
              <a:rPr lang="en-US" dirty="0"/>
              <a:t>for variety of food production: farming, fishing, hunting, </a:t>
            </a:r>
            <a:r>
              <a:rPr lang="en-US" dirty="0" smtClean="0"/>
              <a:t>grazing.</a:t>
            </a:r>
          </a:p>
          <a:p>
            <a:r>
              <a:rPr lang="en-US" dirty="0" smtClean="0"/>
              <a:t>Water </a:t>
            </a:r>
            <a:r>
              <a:rPr lang="en-US" dirty="0"/>
              <a:t>from </a:t>
            </a:r>
            <a:r>
              <a:rPr lang="en-US" dirty="0" smtClean="0"/>
              <a:t>the rivers was easily </a:t>
            </a:r>
            <a:r>
              <a:rPr lang="en-US" dirty="0"/>
              <a:t>diverted into irrigation </a:t>
            </a:r>
            <a:r>
              <a:rPr lang="en-US" dirty="0" smtClean="0"/>
              <a:t>canals. </a:t>
            </a:r>
          </a:p>
          <a:p>
            <a:r>
              <a:rPr lang="en-US" dirty="0" smtClean="0"/>
              <a:t>The </a:t>
            </a:r>
            <a:r>
              <a:rPr lang="en-US" dirty="0"/>
              <a:t>first rudimentary irrigation canals date back to 5500 </a:t>
            </a:r>
            <a:r>
              <a:rPr lang="en-US" cap="small" dirty="0" err="1" smtClean="0"/>
              <a:t>b.c</a:t>
            </a:r>
            <a:endParaRPr lang="en-US" dirty="0"/>
          </a:p>
        </p:txBody>
      </p:sp>
    </p:spTree>
    <p:extLst>
      <p:ext uri="{BB962C8B-B14F-4D97-AF65-F5344CB8AC3E}">
        <p14:creationId xmlns:p14="http://schemas.microsoft.com/office/powerpoint/2010/main" val="1343164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609600"/>
          </a:xfrm>
        </p:spPr>
        <p:txBody>
          <a:bodyPr/>
          <a:lstStyle/>
          <a:p>
            <a:pPr lvl="0"/>
            <a:r>
              <a:rPr lang="en-US" dirty="0" smtClean="0"/>
              <a:t>Babylonia: Specialization and Trade</a:t>
            </a:r>
            <a:endParaRPr lang="en-US" dirty="0"/>
          </a:p>
        </p:txBody>
      </p:sp>
      <p:sp>
        <p:nvSpPr>
          <p:cNvPr id="11" name="Content Placeholder 10"/>
          <p:cNvSpPr>
            <a:spLocks noGrp="1"/>
          </p:cNvSpPr>
          <p:nvPr>
            <p:ph idx="1"/>
          </p:nvPr>
        </p:nvSpPr>
        <p:spPr>
          <a:xfrm>
            <a:off x="381000" y="1600200"/>
            <a:ext cx="8374251" cy="2971800"/>
          </a:xfrm>
        </p:spPr>
        <p:txBody>
          <a:bodyPr/>
          <a:lstStyle/>
          <a:p>
            <a:pPr marL="0" indent="0">
              <a:buNone/>
            </a:pPr>
            <a:r>
              <a:rPr lang="en-US" b="1" i="1" dirty="0" smtClean="0"/>
              <a:t>Given </a:t>
            </a:r>
            <a:r>
              <a:rPr lang="en-US" b="1" i="1" dirty="0"/>
              <a:t>its ecological setting, Babylonia was a perfect candidate for specialization and trade. </a:t>
            </a:r>
            <a:endParaRPr lang="en-US" b="1" i="1" dirty="0" smtClean="0"/>
          </a:p>
          <a:p>
            <a:r>
              <a:rPr lang="en-IN" dirty="0"/>
              <a:t>Consider the following questions:</a:t>
            </a:r>
          </a:p>
          <a:p>
            <a:pPr lvl="1"/>
            <a:r>
              <a:rPr lang="en-US" dirty="0" smtClean="0"/>
              <a:t>How did the varied </a:t>
            </a:r>
            <a:r>
              <a:rPr lang="en-US" dirty="0"/>
              <a:t>ecosystems </a:t>
            </a:r>
            <a:r>
              <a:rPr lang="en-US" dirty="0" smtClean="0"/>
              <a:t>generate </a:t>
            </a:r>
            <a:r>
              <a:rPr lang="en-US" dirty="0"/>
              <a:t>comparative advantages </a:t>
            </a:r>
            <a:r>
              <a:rPr lang="en-US" dirty="0" smtClean="0"/>
              <a:t>for Babylonians?</a:t>
            </a:r>
          </a:p>
          <a:p>
            <a:pPr lvl="1"/>
            <a:r>
              <a:rPr lang="en-US" dirty="0" smtClean="0"/>
              <a:t>How </a:t>
            </a:r>
            <a:r>
              <a:rPr lang="en-US" dirty="0"/>
              <a:t>did Babylonians overcome obstacles of barter and illiteracy to develop extensive trade and trading cities</a:t>
            </a:r>
            <a:r>
              <a:rPr lang="en-US" dirty="0" smtClean="0"/>
              <a:t>?</a:t>
            </a:r>
            <a:endParaRPr lang="en-US" dirty="0"/>
          </a:p>
        </p:txBody>
      </p:sp>
    </p:spTree>
    <p:extLst>
      <p:ext uri="{BB962C8B-B14F-4D97-AF65-F5344CB8AC3E}">
        <p14:creationId xmlns:p14="http://schemas.microsoft.com/office/powerpoint/2010/main" val="3958182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609600"/>
          </a:xfrm>
        </p:spPr>
        <p:txBody>
          <a:bodyPr/>
          <a:lstStyle/>
          <a:p>
            <a:pPr lvl="0"/>
            <a:r>
              <a:rPr lang="en-US" dirty="0" smtClean="0"/>
              <a:t>Babylonia: Religious Beliefs</a:t>
            </a:r>
            <a:endParaRPr lang="en-US" dirty="0"/>
          </a:p>
        </p:txBody>
      </p:sp>
      <p:sp>
        <p:nvSpPr>
          <p:cNvPr id="11" name="Content Placeholder 10"/>
          <p:cNvSpPr>
            <a:spLocks noGrp="1"/>
          </p:cNvSpPr>
          <p:nvPr>
            <p:ph idx="1"/>
          </p:nvPr>
        </p:nvSpPr>
        <p:spPr>
          <a:xfrm>
            <a:off x="381000" y="1600200"/>
            <a:ext cx="8374251" cy="4191000"/>
          </a:xfrm>
        </p:spPr>
        <p:txBody>
          <a:bodyPr/>
          <a:lstStyle/>
          <a:p>
            <a:pPr marL="0" indent="0">
              <a:buNone/>
            </a:pPr>
            <a:r>
              <a:rPr lang="en-US" b="1" i="1" dirty="0" smtClean="0"/>
              <a:t>The </a:t>
            </a:r>
            <a:r>
              <a:rPr lang="en-US" b="1" i="1" dirty="0"/>
              <a:t>Sumerian religion adopted in Babylonia was based on the belief that the gods determined the fertility of flora and fauna. </a:t>
            </a:r>
            <a:endParaRPr lang="en-US" b="1" i="1" dirty="0" smtClean="0"/>
          </a:p>
          <a:p>
            <a:r>
              <a:rPr lang="en-US" dirty="0" smtClean="0"/>
              <a:t>2400 </a:t>
            </a:r>
            <a:r>
              <a:rPr lang="en-US" dirty="0"/>
              <a:t>gods, each responsible for a part of the </a:t>
            </a:r>
            <a:r>
              <a:rPr lang="en-US" dirty="0" smtClean="0"/>
              <a:t>ecosystem</a:t>
            </a:r>
          </a:p>
          <a:p>
            <a:r>
              <a:rPr lang="en-US" sz="2400" dirty="0" smtClean="0"/>
              <a:t>separate </a:t>
            </a:r>
            <a:r>
              <a:rPr lang="en-US" sz="2400" dirty="0"/>
              <a:t>gods for crops, domesticated animals, </a:t>
            </a:r>
            <a:r>
              <a:rPr lang="en-US" sz="2400" dirty="0" smtClean="0"/>
              <a:t>hunting</a:t>
            </a:r>
          </a:p>
          <a:p>
            <a:r>
              <a:rPr lang="en-US" sz="2400" dirty="0" smtClean="0"/>
              <a:t>gods </a:t>
            </a:r>
            <a:r>
              <a:rPr lang="en-US" sz="2400" dirty="0"/>
              <a:t>responsible for continuing the “miracle” of </a:t>
            </a:r>
            <a:r>
              <a:rPr lang="en-US" sz="2400" dirty="0" smtClean="0"/>
              <a:t>nature</a:t>
            </a:r>
          </a:p>
          <a:p>
            <a:r>
              <a:rPr lang="en-US" dirty="0" smtClean="0"/>
              <a:t>role </a:t>
            </a:r>
            <a:r>
              <a:rPr lang="en-US" dirty="0"/>
              <a:t>of humans</a:t>
            </a:r>
          </a:p>
          <a:p>
            <a:pPr lvl="1"/>
            <a:r>
              <a:rPr lang="en-US" sz="1800" dirty="0" smtClean="0"/>
              <a:t>feed </a:t>
            </a:r>
            <a:r>
              <a:rPr lang="en-US" sz="1800" dirty="0"/>
              <a:t>and clothe gods so </a:t>
            </a:r>
            <a:r>
              <a:rPr lang="en-US" sz="1800" dirty="0" smtClean="0"/>
              <a:t>gods could </a:t>
            </a:r>
            <a:r>
              <a:rPr lang="en-US" sz="1800" dirty="0"/>
              <a:t>focus on managing the ecosystem</a:t>
            </a:r>
          </a:p>
          <a:p>
            <a:pPr lvl="1"/>
            <a:r>
              <a:rPr lang="en-US" sz="1800" dirty="0"/>
              <a:t>o</a:t>
            </a:r>
            <a:r>
              <a:rPr lang="en-US" sz="1800" dirty="0" smtClean="0"/>
              <a:t>ffer gods </a:t>
            </a:r>
            <a:r>
              <a:rPr lang="en-US" sz="1800" dirty="0"/>
              <a:t>huge volumes of goods, which were ultimately consumed by the priests and other religious </a:t>
            </a:r>
            <a:r>
              <a:rPr lang="en-US" sz="1800" dirty="0" smtClean="0"/>
              <a:t>officials.</a:t>
            </a:r>
            <a:endParaRPr lang="en-US" sz="1800" dirty="0"/>
          </a:p>
          <a:p>
            <a:endParaRPr lang="en-US" sz="1800" dirty="0" smtClean="0"/>
          </a:p>
          <a:p>
            <a:endParaRPr lang="en-US" sz="1800" b="1" i="1" dirty="0" smtClean="0"/>
          </a:p>
        </p:txBody>
      </p:sp>
    </p:spTree>
    <p:extLst>
      <p:ext uri="{BB962C8B-B14F-4D97-AF65-F5344CB8AC3E}">
        <p14:creationId xmlns:p14="http://schemas.microsoft.com/office/powerpoint/2010/main" val="3656421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1143000"/>
          </a:xfrm>
        </p:spPr>
        <p:txBody>
          <a:bodyPr/>
          <a:lstStyle/>
          <a:p>
            <a:r>
              <a:rPr lang="en-US" dirty="0"/>
              <a:t>Babylonia: Religious Offerings </a:t>
            </a:r>
            <a:br>
              <a:rPr lang="en-US" dirty="0"/>
            </a:br>
            <a:r>
              <a:rPr lang="en-US" dirty="0"/>
              <a:t>and Temple Enterprises </a:t>
            </a:r>
            <a:r>
              <a:rPr lang="en-US" dirty="0" smtClean="0"/>
              <a:t>(1 </a:t>
            </a:r>
            <a:r>
              <a:rPr lang="en-US" dirty="0"/>
              <a:t>of 2)</a:t>
            </a:r>
          </a:p>
        </p:txBody>
      </p:sp>
      <p:sp>
        <p:nvSpPr>
          <p:cNvPr id="11" name="Content Placeholder 10"/>
          <p:cNvSpPr>
            <a:spLocks noGrp="1"/>
          </p:cNvSpPr>
          <p:nvPr>
            <p:ph idx="1"/>
          </p:nvPr>
        </p:nvSpPr>
        <p:spPr>
          <a:xfrm>
            <a:off x="381000" y="1600200"/>
            <a:ext cx="8374251" cy="1447800"/>
          </a:xfrm>
        </p:spPr>
        <p:txBody>
          <a:bodyPr/>
          <a:lstStyle/>
          <a:p>
            <a:r>
              <a:rPr lang="en-US" dirty="0"/>
              <a:t>Religion as public good</a:t>
            </a:r>
          </a:p>
          <a:p>
            <a:pPr lvl="1"/>
            <a:r>
              <a:rPr lang="en-US" sz="1800" dirty="0" smtClean="0"/>
              <a:t>gift </a:t>
            </a:r>
            <a:r>
              <a:rPr lang="en-US" sz="1800" dirty="0"/>
              <a:t>to gods improved eco-management and increased productivity</a:t>
            </a:r>
          </a:p>
          <a:p>
            <a:pPr lvl="1"/>
            <a:r>
              <a:rPr lang="en-US" sz="1800" dirty="0" smtClean="0"/>
              <a:t>free-rider </a:t>
            </a:r>
            <a:r>
              <a:rPr lang="en-US" sz="1800" dirty="0"/>
              <a:t>problem: each contributor gets tiny fraction of </a:t>
            </a:r>
            <a:r>
              <a:rPr lang="en-US" sz="1800" dirty="0" smtClean="0"/>
              <a:t>benefit.</a:t>
            </a:r>
          </a:p>
          <a:p>
            <a:pPr marL="457200" lvl="1" indent="0">
              <a:buNone/>
            </a:pPr>
            <a:endParaRPr lang="en-US" sz="1800" dirty="0"/>
          </a:p>
        </p:txBody>
      </p:sp>
      <p:sp>
        <p:nvSpPr>
          <p:cNvPr id="5" name="Rounded Rectangle 4"/>
          <p:cNvSpPr/>
          <p:nvPr/>
        </p:nvSpPr>
        <p:spPr>
          <a:xfrm>
            <a:off x="500118" y="3276600"/>
            <a:ext cx="8374251" cy="762000"/>
          </a:xfrm>
          <a:prstGeom prst="roundRect">
            <a:avLst>
              <a:gd name="adj" fmla="val 6075"/>
            </a:avLst>
          </a:prstGeom>
          <a:noFill/>
          <a:ln w="285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2400" i="1" dirty="0" smtClean="0">
                <a:solidFill>
                  <a:schemeClr val="tx1"/>
                </a:solidFill>
              </a:rPr>
              <a:t>Discuss the Babylonian </a:t>
            </a:r>
            <a:r>
              <a:rPr lang="en-US" sz="2400" i="1" dirty="0">
                <a:solidFill>
                  <a:schemeClr val="tx1"/>
                </a:solidFill>
              </a:rPr>
              <a:t>response to the </a:t>
            </a:r>
            <a:r>
              <a:rPr lang="en-US" sz="2400" i="1" dirty="0" smtClean="0">
                <a:solidFill>
                  <a:schemeClr val="tx1"/>
                </a:solidFill>
              </a:rPr>
              <a:t>free-rider problem. </a:t>
            </a:r>
            <a:endParaRPr lang="en-US" sz="2400" i="1" dirty="0">
              <a:solidFill>
                <a:schemeClr val="tx1"/>
              </a:solidFill>
            </a:endParaRPr>
          </a:p>
        </p:txBody>
      </p:sp>
    </p:spTree>
    <p:extLst>
      <p:ext uri="{BB962C8B-B14F-4D97-AF65-F5344CB8AC3E}">
        <p14:creationId xmlns:p14="http://schemas.microsoft.com/office/powerpoint/2010/main" val="2230932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1143000"/>
          </a:xfrm>
        </p:spPr>
        <p:txBody>
          <a:bodyPr/>
          <a:lstStyle/>
          <a:p>
            <a:pPr lvl="0"/>
            <a:r>
              <a:rPr lang="en-US" dirty="0"/>
              <a:t>Babylonia: Religious Offerings </a:t>
            </a:r>
            <a:br>
              <a:rPr lang="en-US" dirty="0"/>
            </a:br>
            <a:r>
              <a:rPr lang="en-US" dirty="0"/>
              <a:t>and Temple Enterprises </a:t>
            </a:r>
            <a:r>
              <a:rPr lang="en-US" dirty="0" smtClean="0"/>
              <a:t>(2 </a:t>
            </a:r>
            <a:r>
              <a:rPr lang="en-US" dirty="0"/>
              <a:t>of 2)</a:t>
            </a:r>
          </a:p>
        </p:txBody>
      </p:sp>
      <p:sp>
        <p:nvSpPr>
          <p:cNvPr id="11" name="Content Placeholder 10"/>
          <p:cNvSpPr>
            <a:spLocks noGrp="1"/>
          </p:cNvSpPr>
          <p:nvPr>
            <p:ph idx="1"/>
          </p:nvPr>
        </p:nvSpPr>
        <p:spPr>
          <a:xfrm>
            <a:off x="381000" y="1600200"/>
            <a:ext cx="8374251" cy="3581400"/>
          </a:xfrm>
        </p:spPr>
        <p:txBody>
          <a:bodyPr/>
          <a:lstStyle/>
          <a:p>
            <a:pPr marL="0" indent="0">
              <a:buNone/>
            </a:pPr>
            <a:r>
              <a:rPr lang="en-US" b="1" i="1" dirty="0" smtClean="0"/>
              <a:t>The temple was the dominant force in the economy. The temple’s </a:t>
            </a:r>
            <a:r>
              <a:rPr lang="en-US" b="1" i="1" dirty="0"/>
              <a:t>output—the sum of output from a wide variety of temple enterprises and contributions from private enterprises—was distributed in several ways. </a:t>
            </a:r>
            <a:endParaRPr lang="en-US" dirty="0"/>
          </a:p>
          <a:p>
            <a:r>
              <a:rPr lang="en-US" sz="2200" dirty="0"/>
              <a:t>g</a:t>
            </a:r>
            <a:r>
              <a:rPr lang="en-US" sz="2200" dirty="0" smtClean="0"/>
              <a:t>ods </a:t>
            </a:r>
            <a:r>
              <a:rPr lang="en-US" sz="2200" dirty="0"/>
              <a:t>and temple personnel</a:t>
            </a:r>
          </a:p>
          <a:p>
            <a:r>
              <a:rPr lang="en-US" sz="2200" dirty="0"/>
              <a:t>w</a:t>
            </a:r>
            <a:r>
              <a:rPr lang="en-US" sz="2200" dirty="0" smtClean="0"/>
              <a:t>orker </a:t>
            </a:r>
            <a:r>
              <a:rPr lang="en-US" sz="2200" dirty="0"/>
              <a:t>rations</a:t>
            </a:r>
          </a:p>
          <a:p>
            <a:r>
              <a:rPr lang="en-US" sz="2200" dirty="0"/>
              <a:t>w</a:t>
            </a:r>
            <a:r>
              <a:rPr lang="en-US" sz="2200" dirty="0" smtClean="0"/>
              <a:t>elfare (transfers </a:t>
            </a:r>
            <a:r>
              <a:rPr lang="en-US" sz="2200" dirty="0"/>
              <a:t>to people incapable of </a:t>
            </a:r>
            <a:r>
              <a:rPr lang="en-US" sz="2200" dirty="0" smtClean="0"/>
              <a:t>working)</a:t>
            </a:r>
            <a:endParaRPr lang="en-US" sz="2200" dirty="0"/>
          </a:p>
          <a:p>
            <a:r>
              <a:rPr lang="en-US" sz="2200" dirty="0"/>
              <a:t>i</a:t>
            </a:r>
            <a:r>
              <a:rPr lang="en-US" sz="2200" dirty="0" smtClean="0"/>
              <a:t>nterregional trade.</a:t>
            </a:r>
            <a:endParaRPr lang="en-US" sz="2200" dirty="0"/>
          </a:p>
        </p:txBody>
      </p:sp>
      <p:sp>
        <p:nvSpPr>
          <p:cNvPr id="4" name="Rounded Rectangle 3"/>
          <p:cNvSpPr/>
          <p:nvPr/>
        </p:nvSpPr>
        <p:spPr>
          <a:xfrm>
            <a:off x="457200" y="5410200"/>
            <a:ext cx="8374251" cy="609600"/>
          </a:xfrm>
          <a:prstGeom prst="roundRect">
            <a:avLst>
              <a:gd name="adj" fmla="val 6075"/>
            </a:avLst>
          </a:prstGeom>
          <a:noFill/>
          <a:ln w="285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2400" dirty="0">
                <a:solidFill>
                  <a:schemeClr val="tx1"/>
                </a:solidFill>
              </a:rPr>
              <a:t>Why was the temple involved in so many economic activities? </a:t>
            </a:r>
            <a:endParaRPr lang="en-US" sz="4800" dirty="0">
              <a:solidFill>
                <a:schemeClr val="tx1"/>
              </a:solidFill>
            </a:endParaRPr>
          </a:p>
        </p:txBody>
      </p:sp>
    </p:spTree>
    <p:extLst>
      <p:ext uri="{BB962C8B-B14F-4D97-AF65-F5344CB8AC3E}">
        <p14:creationId xmlns:p14="http://schemas.microsoft.com/office/powerpoint/2010/main" val="2051053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1143000"/>
          </a:xfrm>
        </p:spPr>
        <p:txBody>
          <a:bodyPr/>
          <a:lstStyle/>
          <a:p>
            <a:r>
              <a:rPr lang="en-US" dirty="0" smtClean="0"/>
              <a:t>Babylonia</a:t>
            </a:r>
            <a:r>
              <a:rPr lang="en-US" dirty="0"/>
              <a:t>: Transactions and </a:t>
            </a:r>
            <a:r>
              <a:rPr lang="en-US" dirty="0" smtClean="0"/>
              <a:t>Writing </a:t>
            </a:r>
            <a:br>
              <a:rPr lang="en-US" dirty="0" smtClean="0"/>
            </a:br>
            <a:r>
              <a:rPr lang="en-US" dirty="0" smtClean="0"/>
              <a:t>(1 of 2)</a:t>
            </a:r>
            <a:r>
              <a:rPr lang="en-US" dirty="0"/>
              <a:t/>
            </a:r>
            <a:br>
              <a:rPr lang="en-US" dirty="0"/>
            </a:br>
            <a:endParaRPr lang="en-US" dirty="0"/>
          </a:p>
        </p:txBody>
      </p:sp>
      <p:sp>
        <p:nvSpPr>
          <p:cNvPr id="11" name="Content Placeholder 10"/>
          <p:cNvSpPr>
            <a:spLocks noGrp="1"/>
          </p:cNvSpPr>
          <p:nvPr>
            <p:ph idx="1"/>
          </p:nvPr>
        </p:nvSpPr>
        <p:spPr>
          <a:xfrm>
            <a:off x="381000" y="1600200"/>
            <a:ext cx="8374251" cy="4114800"/>
          </a:xfrm>
        </p:spPr>
        <p:txBody>
          <a:bodyPr/>
          <a:lstStyle/>
          <a:p>
            <a:r>
              <a:rPr lang="en-US" dirty="0" smtClean="0"/>
              <a:t>Writing was developed </a:t>
            </a:r>
            <a:r>
              <a:rPr lang="en-US" dirty="0"/>
              <a:t>by </a:t>
            </a:r>
            <a:r>
              <a:rPr lang="en-US" dirty="0" smtClean="0"/>
              <a:t>the priests to </a:t>
            </a:r>
            <a:r>
              <a:rPr lang="en-US" dirty="0"/>
              <a:t>track </a:t>
            </a:r>
            <a:r>
              <a:rPr lang="en-US" dirty="0" smtClean="0"/>
              <a:t>transactions:</a:t>
            </a:r>
            <a:endParaRPr lang="en-US" dirty="0"/>
          </a:p>
          <a:p>
            <a:pPr lvl="1"/>
            <a:r>
              <a:rPr lang="en-US" dirty="0"/>
              <a:t>f</a:t>
            </a:r>
            <a:r>
              <a:rPr lang="en-US" dirty="0" smtClean="0"/>
              <a:t>reed </a:t>
            </a:r>
            <a:r>
              <a:rPr lang="en-US" dirty="0"/>
              <a:t>people from reliance on human memory and honesty</a:t>
            </a:r>
          </a:p>
          <a:p>
            <a:pPr lvl="1"/>
            <a:r>
              <a:rPr lang="en-US" dirty="0"/>
              <a:t>i</a:t>
            </a:r>
            <a:r>
              <a:rPr lang="en-US" dirty="0" smtClean="0"/>
              <a:t>nitially </a:t>
            </a:r>
            <a:r>
              <a:rPr lang="en-US" dirty="0"/>
              <a:t>increased reliance on temple economy</a:t>
            </a:r>
          </a:p>
          <a:p>
            <a:pPr lvl="1"/>
            <a:r>
              <a:rPr lang="en-US" dirty="0" smtClean="0"/>
              <a:t>allowed </a:t>
            </a:r>
            <a:r>
              <a:rPr lang="en-US" dirty="0"/>
              <a:t>traders to rely on permanent and verifiable records, promoting private </a:t>
            </a:r>
            <a:r>
              <a:rPr lang="en-US" dirty="0" smtClean="0"/>
              <a:t>enterprise.</a:t>
            </a:r>
            <a:endParaRPr lang="en-US" dirty="0"/>
          </a:p>
          <a:p>
            <a:r>
              <a:rPr lang="en-US" dirty="0" smtClean="0"/>
              <a:t>Bullae were earliest attempt to record transactions:</a:t>
            </a:r>
          </a:p>
          <a:p>
            <a:pPr lvl="1"/>
            <a:r>
              <a:rPr lang="en-US" dirty="0" smtClean="0"/>
              <a:t>closed clay </a:t>
            </a:r>
            <a:r>
              <a:rPr lang="en-US" dirty="0"/>
              <a:t>containers </a:t>
            </a:r>
            <a:r>
              <a:rPr lang="en-US" dirty="0" smtClean="0"/>
              <a:t>that held counters </a:t>
            </a:r>
            <a:r>
              <a:rPr lang="en-US" dirty="0"/>
              <a:t>for products </a:t>
            </a:r>
            <a:r>
              <a:rPr lang="en-US" dirty="0" smtClean="0"/>
              <a:t>exchanged</a:t>
            </a:r>
            <a:endParaRPr lang="en-US" dirty="0"/>
          </a:p>
          <a:p>
            <a:pPr lvl="1"/>
            <a:r>
              <a:rPr lang="en-US" dirty="0" smtClean="0"/>
              <a:t>had </a:t>
            </a:r>
            <a:r>
              <a:rPr lang="en-US" dirty="0"/>
              <a:t>to be broken to make a </a:t>
            </a:r>
            <a:r>
              <a:rPr lang="en-US" dirty="0" smtClean="0"/>
              <a:t>count</a:t>
            </a:r>
            <a:endParaRPr lang="en-US" dirty="0"/>
          </a:p>
          <a:p>
            <a:pPr lvl="1"/>
            <a:r>
              <a:rPr lang="en-US" dirty="0" smtClean="0"/>
              <a:t>required a unique </a:t>
            </a:r>
            <a:r>
              <a:rPr lang="en-US" dirty="0"/>
              <a:t>seal for each person involved in </a:t>
            </a:r>
            <a:r>
              <a:rPr lang="en-US" dirty="0" smtClean="0"/>
              <a:t>exchange.</a:t>
            </a:r>
            <a:endParaRPr lang="en-US" sz="1800" dirty="0" smtClean="0"/>
          </a:p>
          <a:p>
            <a:pPr marL="0" indent="0">
              <a:buNone/>
            </a:pPr>
            <a:endParaRPr lang="en-US" sz="1800" b="1" i="1" dirty="0" smtClean="0"/>
          </a:p>
        </p:txBody>
      </p:sp>
    </p:spTree>
    <p:extLst>
      <p:ext uri="{BB962C8B-B14F-4D97-AF65-F5344CB8AC3E}">
        <p14:creationId xmlns:p14="http://schemas.microsoft.com/office/powerpoint/2010/main" val="3533797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1143000"/>
          </a:xfrm>
        </p:spPr>
        <p:txBody>
          <a:bodyPr/>
          <a:lstStyle/>
          <a:p>
            <a:pPr lvl="0"/>
            <a:r>
              <a:rPr lang="en-US" dirty="0"/>
              <a:t>Babylonia: Transactions and </a:t>
            </a:r>
            <a:r>
              <a:rPr lang="en-US" dirty="0" smtClean="0"/>
              <a:t>Writing</a:t>
            </a:r>
            <a:br>
              <a:rPr lang="en-US" dirty="0" smtClean="0"/>
            </a:br>
            <a:r>
              <a:rPr lang="en-US" dirty="0" smtClean="0"/>
              <a:t>(2 </a:t>
            </a:r>
            <a:r>
              <a:rPr lang="en-US" dirty="0"/>
              <a:t>of 2)</a:t>
            </a:r>
            <a:br>
              <a:rPr lang="en-US" dirty="0"/>
            </a:br>
            <a:r>
              <a:rPr lang="en-US" dirty="0"/>
              <a:t/>
            </a:r>
            <a:br>
              <a:rPr lang="en-US" dirty="0"/>
            </a:br>
            <a:endParaRPr lang="en-US" dirty="0"/>
          </a:p>
        </p:txBody>
      </p:sp>
      <p:sp>
        <p:nvSpPr>
          <p:cNvPr id="11" name="Content Placeholder 10"/>
          <p:cNvSpPr>
            <a:spLocks noGrp="1"/>
          </p:cNvSpPr>
          <p:nvPr>
            <p:ph idx="1"/>
          </p:nvPr>
        </p:nvSpPr>
        <p:spPr>
          <a:xfrm>
            <a:off x="381000" y="1600200"/>
            <a:ext cx="8374251" cy="4267200"/>
          </a:xfrm>
        </p:spPr>
        <p:txBody>
          <a:bodyPr/>
          <a:lstStyle/>
          <a:p>
            <a:r>
              <a:rPr lang="en-US" dirty="0" smtClean="0"/>
              <a:t>Pictograms were symbols used to represent objects:</a:t>
            </a:r>
          </a:p>
          <a:p>
            <a:pPr lvl="1"/>
            <a:r>
              <a:rPr lang="en-US" dirty="0" smtClean="0"/>
              <a:t>etched </a:t>
            </a:r>
            <a:r>
              <a:rPr lang="en-US" dirty="0"/>
              <a:t>in wet clay tablets </a:t>
            </a:r>
            <a:r>
              <a:rPr lang="en-US" dirty="0" smtClean="0"/>
              <a:t>that were baked or dried </a:t>
            </a:r>
            <a:r>
              <a:rPr lang="en-US" dirty="0"/>
              <a:t>in the </a:t>
            </a:r>
            <a:r>
              <a:rPr lang="en-US" dirty="0" smtClean="0"/>
              <a:t>sun</a:t>
            </a:r>
            <a:endParaRPr lang="en-US" dirty="0"/>
          </a:p>
          <a:p>
            <a:pPr lvl="1"/>
            <a:r>
              <a:rPr lang="en-US" dirty="0"/>
              <a:t>1500 symbols, one for each product in economy</a:t>
            </a:r>
          </a:p>
          <a:p>
            <a:pPr lvl="1"/>
            <a:r>
              <a:rPr lang="en-US" dirty="0" smtClean="0"/>
              <a:t>unique </a:t>
            </a:r>
            <a:r>
              <a:rPr lang="en-US" dirty="0"/>
              <a:t>personal symbol for each </a:t>
            </a:r>
            <a:r>
              <a:rPr lang="en-US" dirty="0" smtClean="0"/>
              <a:t>person.</a:t>
            </a:r>
            <a:endParaRPr lang="en-US" dirty="0"/>
          </a:p>
          <a:p>
            <a:r>
              <a:rPr lang="en-US" dirty="0"/>
              <a:t>Phonetic </a:t>
            </a:r>
            <a:r>
              <a:rPr lang="en-US" dirty="0" smtClean="0"/>
              <a:t>system used symbols to represent </a:t>
            </a:r>
            <a:r>
              <a:rPr lang="en-US" dirty="0"/>
              <a:t>sounds </a:t>
            </a:r>
            <a:r>
              <a:rPr lang="en-US" dirty="0" smtClean="0"/>
              <a:t>(syllables</a:t>
            </a:r>
            <a:r>
              <a:rPr lang="en-US" dirty="0"/>
              <a:t>) rather than </a:t>
            </a:r>
            <a:r>
              <a:rPr lang="en-US" dirty="0" smtClean="0"/>
              <a:t>objects:</a:t>
            </a:r>
            <a:endParaRPr lang="en-US" dirty="0"/>
          </a:p>
          <a:p>
            <a:pPr lvl="1"/>
            <a:r>
              <a:rPr lang="en-US" dirty="0"/>
              <a:t>o</a:t>
            </a:r>
            <a:r>
              <a:rPr lang="en-US" dirty="0" smtClean="0"/>
              <a:t>bjects </a:t>
            </a:r>
            <a:r>
              <a:rPr lang="en-US" dirty="0"/>
              <a:t>represented by sequence of symbols</a:t>
            </a:r>
          </a:p>
          <a:p>
            <a:pPr lvl="1"/>
            <a:r>
              <a:rPr lang="en-US" dirty="0"/>
              <a:t>n</a:t>
            </a:r>
            <a:r>
              <a:rPr lang="en-US" dirty="0" smtClean="0"/>
              <a:t>umber </a:t>
            </a:r>
            <a:r>
              <a:rPr lang="en-US" dirty="0"/>
              <a:t>of symbols decreased to 400</a:t>
            </a:r>
          </a:p>
          <a:p>
            <a:pPr lvl="1"/>
            <a:r>
              <a:rPr lang="en-US" dirty="0"/>
              <a:t>e</a:t>
            </a:r>
            <a:r>
              <a:rPr lang="en-US" dirty="0" smtClean="0"/>
              <a:t>ventually</a:t>
            </a:r>
            <a:r>
              <a:rPr lang="en-US" dirty="0"/>
              <a:t>, </a:t>
            </a:r>
            <a:r>
              <a:rPr lang="en-US" dirty="0" smtClean="0"/>
              <a:t>combined </a:t>
            </a:r>
            <a:r>
              <a:rPr lang="en-US" dirty="0"/>
              <a:t>straight lines and </a:t>
            </a:r>
            <a:r>
              <a:rPr lang="en-US" dirty="0" smtClean="0"/>
              <a:t>wedges (cuneiform script).</a:t>
            </a:r>
            <a:endParaRPr lang="en-US" dirty="0"/>
          </a:p>
        </p:txBody>
      </p:sp>
    </p:spTree>
    <p:extLst>
      <p:ext uri="{BB962C8B-B14F-4D97-AF65-F5344CB8AC3E}">
        <p14:creationId xmlns:p14="http://schemas.microsoft.com/office/powerpoint/2010/main" val="906326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609600"/>
          </a:xfrm>
        </p:spPr>
        <p:txBody>
          <a:bodyPr/>
          <a:lstStyle/>
          <a:p>
            <a:pPr lvl="0"/>
            <a:r>
              <a:rPr lang="en-US" dirty="0" smtClean="0"/>
              <a:t>Babylonia: Development of Writing</a:t>
            </a:r>
            <a:endParaRPr lang="en-US" dirty="0"/>
          </a:p>
        </p:txBody>
      </p:sp>
      <p:sp>
        <p:nvSpPr>
          <p:cNvPr id="11" name="Content Placeholder 10"/>
          <p:cNvSpPr>
            <a:spLocks noGrp="1"/>
          </p:cNvSpPr>
          <p:nvPr>
            <p:ph idx="1"/>
          </p:nvPr>
        </p:nvSpPr>
        <p:spPr>
          <a:xfrm>
            <a:off x="381000" y="1600200"/>
            <a:ext cx="8374251" cy="2667000"/>
          </a:xfrm>
        </p:spPr>
        <p:txBody>
          <a:bodyPr/>
          <a:lstStyle/>
          <a:p>
            <a:r>
              <a:rPr lang="en-US" dirty="0"/>
              <a:t>Writing </a:t>
            </a:r>
            <a:r>
              <a:rPr lang="en-US" dirty="0" smtClean="0"/>
              <a:t>was developed </a:t>
            </a:r>
            <a:r>
              <a:rPr lang="en-US" dirty="0"/>
              <a:t>by </a:t>
            </a:r>
            <a:r>
              <a:rPr lang="en-US" dirty="0" smtClean="0"/>
              <a:t>the priests </a:t>
            </a:r>
            <a:r>
              <a:rPr lang="en-US" dirty="0"/>
              <a:t>and initially used to track temple business</a:t>
            </a:r>
          </a:p>
          <a:p>
            <a:pPr lvl="1"/>
            <a:r>
              <a:rPr lang="en-US" dirty="0"/>
              <a:t>w</a:t>
            </a:r>
            <a:r>
              <a:rPr lang="en-US" dirty="0" smtClean="0"/>
              <a:t>ords for “priest” and “accountant” refer to same people</a:t>
            </a:r>
          </a:p>
          <a:p>
            <a:pPr lvl="1"/>
            <a:r>
              <a:rPr lang="en-US" dirty="0" smtClean="0"/>
              <a:t>used </a:t>
            </a:r>
            <a:r>
              <a:rPr lang="en-US" dirty="0"/>
              <a:t>exclusively for commerce between 3100 and 2600</a:t>
            </a:r>
            <a:r>
              <a:rPr lang="en-US" cap="small" dirty="0"/>
              <a:t> </a:t>
            </a:r>
            <a:r>
              <a:rPr lang="en-US" cap="small" dirty="0" smtClean="0"/>
              <a:t>b.c.</a:t>
            </a:r>
            <a:endParaRPr lang="en-US" cap="small" dirty="0"/>
          </a:p>
          <a:p>
            <a:r>
              <a:rPr lang="en-US" dirty="0" smtClean="0"/>
              <a:t>About </a:t>
            </a:r>
            <a:r>
              <a:rPr lang="en-US" dirty="0"/>
              <a:t>2600 </a:t>
            </a:r>
            <a:r>
              <a:rPr lang="en-US" cap="small" dirty="0"/>
              <a:t> </a:t>
            </a:r>
            <a:r>
              <a:rPr lang="en-US" cap="small" dirty="0" err="1" smtClean="0"/>
              <a:t>b.c</a:t>
            </a:r>
            <a:r>
              <a:rPr lang="en-US" dirty="0" smtClean="0"/>
              <a:t>, writing began to be used </a:t>
            </a:r>
            <a:r>
              <a:rPr lang="en-US" dirty="0"/>
              <a:t>for hymns, prayers, myths, and </a:t>
            </a:r>
            <a:r>
              <a:rPr lang="en-US" dirty="0" smtClean="0"/>
              <a:t>transmittal of wisdom. </a:t>
            </a:r>
            <a:endParaRPr lang="en-US" sz="1800" dirty="0"/>
          </a:p>
          <a:p>
            <a:pPr marL="0" indent="0">
              <a:buNone/>
            </a:pPr>
            <a:endParaRPr lang="en-US" sz="1800" dirty="0"/>
          </a:p>
          <a:p>
            <a:endParaRPr lang="en-US" sz="1800" b="1" i="1" dirty="0"/>
          </a:p>
        </p:txBody>
      </p:sp>
      <p:sp>
        <p:nvSpPr>
          <p:cNvPr id="4" name="Rounded Rectangle 3"/>
          <p:cNvSpPr/>
          <p:nvPr/>
        </p:nvSpPr>
        <p:spPr>
          <a:xfrm>
            <a:off x="464949" y="4533900"/>
            <a:ext cx="8374251" cy="990600"/>
          </a:xfrm>
          <a:prstGeom prst="roundRect">
            <a:avLst>
              <a:gd name="adj" fmla="val 6075"/>
            </a:avLst>
          </a:prstGeom>
          <a:noFill/>
          <a:ln w="285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457200">
              <a:spcBef>
                <a:spcPct val="20000"/>
              </a:spcBef>
              <a:spcAft>
                <a:spcPts val="800"/>
              </a:spcAft>
            </a:pPr>
            <a:r>
              <a:rPr lang="en-US" sz="2400" i="1" dirty="0" smtClean="0">
                <a:solidFill>
                  <a:schemeClr val="tx1"/>
                </a:solidFill>
              </a:rPr>
              <a:t>How </a:t>
            </a:r>
            <a:r>
              <a:rPr lang="en-US" sz="2400" i="1" dirty="0">
                <a:solidFill>
                  <a:schemeClr val="tx1"/>
                </a:solidFill>
              </a:rPr>
              <a:t>did the development of writing contribute to urban development?</a:t>
            </a:r>
          </a:p>
        </p:txBody>
      </p:sp>
    </p:spTree>
    <p:extLst>
      <p:ext uri="{BB962C8B-B14F-4D97-AF65-F5344CB8AC3E}">
        <p14:creationId xmlns:p14="http://schemas.microsoft.com/office/powerpoint/2010/main" val="3332930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Introduction</a:t>
            </a:r>
            <a:endParaRPr lang="en-US" dirty="0"/>
          </a:p>
        </p:txBody>
      </p:sp>
      <p:sp>
        <p:nvSpPr>
          <p:cNvPr id="11" name="Content Placeholder 10"/>
          <p:cNvSpPr>
            <a:spLocks noGrp="1"/>
          </p:cNvSpPr>
          <p:nvPr>
            <p:ph idx="1"/>
          </p:nvPr>
        </p:nvSpPr>
        <p:spPr>
          <a:xfrm>
            <a:off x="375312" y="1625600"/>
            <a:ext cx="8463888" cy="2489200"/>
          </a:xfrm>
        </p:spPr>
        <p:txBody>
          <a:bodyPr/>
          <a:lstStyle/>
          <a:p>
            <a:r>
              <a:rPr lang="en-IN" dirty="0"/>
              <a:t>This chapter </a:t>
            </a:r>
            <a:r>
              <a:rPr lang="en-IN" dirty="0" smtClean="0"/>
              <a:t>explores the:</a:t>
            </a:r>
          </a:p>
          <a:p>
            <a:pPr lvl="1"/>
            <a:r>
              <a:rPr lang="en-US" dirty="0" smtClean="0"/>
              <a:t>development of the first </a:t>
            </a:r>
            <a:r>
              <a:rPr lang="en-US" dirty="0"/>
              <a:t>cities </a:t>
            </a:r>
            <a:r>
              <a:rPr lang="en-US" dirty="0" smtClean="0"/>
              <a:t>in the Jordan </a:t>
            </a:r>
            <a:r>
              <a:rPr lang="en-US" dirty="0"/>
              <a:t>Valley, the Konya Plain, and </a:t>
            </a:r>
            <a:r>
              <a:rPr lang="en-US" dirty="0" smtClean="0"/>
              <a:t>Mesopotamia</a:t>
            </a:r>
            <a:endParaRPr lang="en-US" dirty="0"/>
          </a:p>
          <a:p>
            <a:pPr lvl="1"/>
            <a:r>
              <a:rPr lang="en-US" dirty="0" smtClean="0"/>
              <a:t>economic and religious features of the cities </a:t>
            </a:r>
            <a:r>
              <a:rPr lang="en-US" dirty="0"/>
              <a:t>of </a:t>
            </a:r>
            <a:r>
              <a:rPr lang="en-US" dirty="0" smtClean="0"/>
              <a:t>Jericho and Catalhoyuk and their development, and of the cities of Babylonia</a:t>
            </a:r>
          </a:p>
          <a:p>
            <a:pPr lvl="1"/>
            <a:r>
              <a:rPr lang="en-US" dirty="0" smtClean="0"/>
              <a:t>lessons </a:t>
            </a:r>
            <a:r>
              <a:rPr lang="en-US" dirty="0"/>
              <a:t>for innovation and urban </a:t>
            </a:r>
            <a:r>
              <a:rPr lang="en-US" dirty="0" smtClean="0"/>
              <a:t>development from the first cities.</a:t>
            </a:r>
          </a:p>
        </p:txBody>
      </p:sp>
    </p:spTree>
    <p:extLst>
      <p:ext uri="{BB962C8B-B14F-4D97-AF65-F5344CB8AC3E}">
        <p14:creationId xmlns:p14="http://schemas.microsoft.com/office/powerpoint/2010/main" val="1579164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pPr lvl="0"/>
            <a:r>
              <a:rPr lang="en-US" dirty="0" smtClean="0"/>
              <a:t> Jericho: Introduction</a:t>
            </a:r>
            <a:endParaRPr lang="en-US" dirty="0"/>
          </a:p>
        </p:txBody>
      </p:sp>
      <p:sp>
        <p:nvSpPr>
          <p:cNvPr id="11" name="Content Placeholder 10"/>
          <p:cNvSpPr>
            <a:spLocks noGrp="1"/>
          </p:cNvSpPr>
          <p:nvPr>
            <p:ph idx="1"/>
          </p:nvPr>
        </p:nvSpPr>
        <p:spPr>
          <a:xfrm>
            <a:off x="381000" y="1600200"/>
            <a:ext cx="8463888" cy="2819400"/>
          </a:xfrm>
        </p:spPr>
        <p:txBody>
          <a:bodyPr/>
          <a:lstStyle/>
          <a:p>
            <a:pPr marL="0" indent="0">
              <a:buNone/>
            </a:pPr>
            <a:r>
              <a:rPr lang="en-US" b="1" i="1" dirty="0" smtClean="0"/>
              <a:t>Archaeological </a:t>
            </a:r>
            <a:r>
              <a:rPr lang="en-US" b="1" i="1" dirty="0"/>
              <a:t>evidence suggests that the first city in the world was Jericho (Tell es Sultan</a:t>
            </a:r>
            <a:r>
              <a:rPr lang="en-US" b="1" i="1" dirty="0" smtClean="0"/>
              <a:t>) during the </a:t>
            </a:r>
            <a:r>
              <a:rPr lang="en-US" b="1" i="1" dirty="0"/>
              <a:t>period 8400 to 7300 </a:t>
            </a:r>
            <a:r>
              <a:rPr lang="en-US" b="1" i="1" cap="small" dirty="0" smtClean="0"/>
              <a:t>b.c</a:t>
            </a:r>
            <a:r>
              <a:rPr lang="en-US" b="1" i="1" dirty="0" smtClean="0"/>
              <a:t>.</a:t>
            </a:r>
          </a:p>
          <a:p>
            <a:pPr>
              <a:buFont typeface="Arial" panose="020B0604020202020204" pitchFamily="34" charset="0"/>
              <a:buChar char="•"/>
            </a:pPr>
            <a:r>
              <a:rPr lang="en-US" sz="2400" dirty="0" smtClean="0"/>
              <a:t>Size </a:t>
            </a:r>
            <a:r>
              <a:rPr lang="en-US" sz="2400" dirty="0"/>
              <a:t>and </a:t>
            </a:r>
            <a:r>
              <a:rPr lang="en-US" sz="2400" dirty="0" smtClean="0"/>
              <a:t>setting</a:t>
            </a:r>
            <a:endParaRPr lang="en-US" sz="2400" dirty="0"/>
          </a:p>
          <a:p>
            <a:pPr lvl="1"/>
            <a:r>
              <a:rPr lang="en-US" dirty="0"/>
              <a:t>Jordan Valley fertile area with water, crops, and wild game</a:t>
            </a:r>
          </a:p>
          <a:p>
            <a:pPr lvl="1"/>
            <a:r>
              <a:rPr lang="en-US" dirty="0" smtClean="0"/>
              <a:t>population </a:t>
            </a:r>
            <a:r>
              <a:rPr lang="en-US" dirty="0"/>
              <a:t>about </a:t>
            </a:r>
            <a:r>
              <a:rPr lang="en-US" dirty="0" smtClean="0"/>
              <a:t>2000</a:t>
            </a:r>
          </a:p>
          <a:p>
            <a:pPr lvl="1"/>
            <a:r>
              <a:rPr lang="en-US" dirty="0" smtClean="0"/>
              <a:t>small </a:t>
            </a:r>
            <a:r>
              <a:rPr lang="en-US" dirty="0"/>
              <a:t>volume of </a:t>
            </a:r>
            <a:r>
              <a:rPr lang="en-US" dirty="0" smtClean="0"/>
              <a:t>trade insufficient to support population.</a:t>
            </a:r>
            <a:endParaRPr lang="en-US" sz="2000" dirty="0" smtClean="0"/>
          </a:p>
        </p:txBody>
      </p:sp>
    </p:spTree>
    <p:extLst>
      <p:ext uri="{BB962C8B-B14F-4D97-AF65-F5344CB8AC3E}">
        <p14:creationId xmlns:p14="http://schemas.microsoft.com/office/powerpoint/2010/main" val="1990575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pPr lvl="0"/>
            <a:r>
              <a:rPr lang="en-US" dirty="0" smtClean="0"/>
              <a:t> Jericho: Defense</a:t>
            </a:r>
            <a:endParaRPr lang="en-US" dirty="0"/>
          </a:p>
        </p:txBody>
      </p:sp>
      <p:sp>
        <p:nvSpPr>
          <p:cNvPr id="11" name="Content Placeholder 10"/>
          <p:cNvSpPr>
            <a:spLocks noGrp="1"/>
          </p:cNvSpPr>
          <p:nvPr>
            <p:ph idx="1"/>
          </p:nvPr>
        </p:nvSpPr>
        <p:spPr>
          <a:xfrm>
            <a:off x="381000" y="1600200"/>
            <a:ext cx="8463888" cy="4267200"/>
          </a:xfrm>
        </p:spPr>
        <p:txBody>
          <a:bodyPr/>
          <a:lstStyle/>
          <a:p>
            <a:r>
              <a:rPr lang="en-US" dirty="0"/>
              <a:t>Formidable system of defense</a:t>
            </a:r>
          </a:p>
          <a:p>
            <a:pPr lvl="1"/>
            <a:r>
              <a:rPr lang="en-US" dirty="0"/>
              <a:t>w</a:t>
            </a:r>
            <a:r>
              <a:rPr lang="en-US" dirty="0" smtClean="0"/>
              <a:t>all 7 meters </a:t>
            </a:r>
            <a:r>
              <a:rPr lang="en-US" dirty="0"/>
              <a:t>tall, 3 meters thick, surrounded 10-acre site</a:t>
            </a:r>
          </a:p>
          <a:p>
            <a:pPr lvl="1"/>
            <a:r>
              <a:rPr lang="en-US" dirty="0"/>
              <a:t>d</a:t>
            </a:r>
            <a:r>
              <a:rPr lang="en-US" dirty="0" smtClean="0"/>
              <a:t>itch </a:t>
            </a:r>
            <a:r>
              <a:rPr lang="en-US" dirty="0"/>
              <a:t>surrounding wall 9 meters wide and 3 meters deep</a:t>
            </a:r>
          </a:p>
          <a:p>
            <a:pPr lvl="1"/>
            <a:r>
              <a:rPr lang="en-US" dirty="0"/>
              <a:t>t</a:t>
            </a:r>
            <a:r>
              <a:rPr lang="en-US" dirty="0" smtClean="0"/>
              <a:t>ower </a:t>
            </a:r>
            <a:r>
              <a:rPr lang="en-US" dirty="0"/>
              <a:t>at least 8 meters tall and 9 meters in </a:t>
            </a:r>
            <a:r>
              <a:rPr lang="en-US" dirty="0" smtClean="0"/>
              <a:t>diameter.</a:t>
            </a:r>
            <a:endParaRPr lang="en-US" dirty="0"/>
          </a:p>
          <a:p>
            <a:r>
              <a:rPr lang="en-US" dirty="0"/>
              <a:t>Implications of fortifications</a:t>
            </a:r>
          </a:p>
          <a:p>
            <a:pPr lvl="1"/>
            <a:r>
              <a:rPr lang="en-US" dirty="0"/>
              <a:t>u</a:t>
            </a:r>
            <a:r>
              <a:rPr lang="en-US" dirty="0" smtClean="0"/>
              <a:t>nknown </a:t>
            </a:r>
            <a:r>
              <a:rPr lang="en-US" dirty="0"/>
              <a:t>stores of wealth</a:t>
            </a:r>
          </a:p>
          <a:p>
            <a:pPr lvl="1"/>
            <a:r>
              <a:rPr lang="en-US" dirty="0" smtClean="0"/>
              <a:t>agricultural </a:t>
            </a:r>
            <a:r>
              <a:rPr lang="en-US" dirty="0"/>
              <a:t>surplus to support building and maintenance of fortifications</a:t>
            </a:r>
          </a:p>
          <a:p>
            <a:pPr lvl="1"/>
            <a:r>
              <a:rPr lang="en-US" dirty="0" smtClean="0"/>
              <a:t>persistent </a:t>
            </a:r>
            <a:r>
              <a:rPr lang="en-US" dirty="0"/>
              <a:t>raiders and effective defense, given </a:t>
            </a:r>
            <a:r>
              <a:rPr lang="en-US" dirty="0" smtClean="0"/>
              <a:t>assault technologies</a:t>
            </a:r>
            <a:endParaRPr lang="en-US" dirty="0"/>
          </a:p>
          <a:p>
            <a:pPr lvl="1"/>
            <a:r>
              <a:rPr lang="en-US" dirty="0" smtClean="0"/>
              <a:t>defense </a:t>
            </a:r>
            <a:r>
              <a:rPr lang="en-US" dirty="0"/>
              <a:t>as public </a:t>
            </a:r>
            <a:r>
              <a:rPr lang="en-US" dirty="0" smtClean="0"/>
              <a:t>good.</a:t>
            </a:r>
            <a:endParaRPr lang="en-US" dirty="0"/>
          </a:p>
          <a:p>
            <a:pPr marL="0" indent="0">
              <a:buNone/>
            </a:pPr>
            <a:endParaRPr lang="en-US" dirty="0" smtClean="0"/>
          </a:p>
          <a:p>
            <a:endParaRPr lang="en-US" b="1" i="1" dirty="0" smtClean="0"/>
          </a:p>
        </p:txBody>
      </p:sp>
    </p:spTree>
    <p:extLst>
      <p:ext uri="{BB962C8B-B14F-4D97-AF65-F5344CB8AC3E}">
        <p14:creationId xmlns:p14="http://schemas.microsoft.com/office/powerpoint/2010/main" val="777155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pPr lvl="0"/>
            <a:r>
              <a:rPr lang="en-US" dirty="0" smtClean="0"/>
              <a:t> Jericho: Fortifications</a:t>
            </a:r>
            <a:endParaRPr lang="en-US" dirty="0"/>
          </a:p>
        </p:txBody>
      </p:sp>
      <p:sp>
        <p:nvSpPr>
          <p:cNvPr id="11" name="Content Placeholder 10"/>
          <p:cNvSpPr>
            <a:spLocks noGrp="1"/>
          </p:cNvSpPr>
          <p:nvPr>
            <p:ph idx="1"/>
          </p:nvPr>
        </p:nvSpPr>
        <p:spPr>
          <a:xfrm>
            <a:off x="381000" y="1600200"/>
            <a:ext cx="8463888" cy="838200"/>
          </a:xfrm>
        </p:spPr>
        <p:txBody>
          <a:bodyPr/>
          <a:lstStyle/>
          <a:p>
            <a:pPr marL="0" indent="0">
              <a:buNone/>
            </a:pPr>
            <a:r>
              <a:rPr lang="en-US" b="1" i="1" dirty="0" smtClean="0"/>
              <a:t>Given </a:t>
            </a:r>
            <a:r>
              <a:rPr lang="en-US" b="1" i="1" dirty="0"/>
              <a:t>the substantial labor cost associated with its fortifications, the residents of Jericho apparently had something to protect. </a:t>
            </a:r>
          </a:p>
          <a:p>
            <a:pPr marL="0" indent="0">
              <a:buNone/>
            </a:pPr>
            <a:endParaRPr lang="en-US" dirty="0" smtClean="0"/>
          </a:p>
        </p:txBody>
      </p:sp>
      <p:sp>
        <p:nvSpPr>
          <p:cNvPr id="4" name="Rounded Rectangle 3"/>
          <p:cNvSpPr/>
          <p:nvPr/>
        </p:nvSpPr>
        <p:spPr>
          <a:xfrm>
            <a:off x="503116" y="3505200"/>
            <a:ext cx="8374251" cy="1676400"/>
          </a:xfrm>
          <a:prstGeom prst="roundRect">
            <a:avLst>
              <a:gd name="adj" fmla="val 6075"/>
            </a:avLst>
          </a:prstGeom>
          <a:noFill/>
          <a:ln w="285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defTabSz="457200">
              <a:spcBef>
                <a:spcPct val="20000"/>
              </a:spcBef>
              <a:spcAft>
                <a:spcPts val="800"/>
              </a:spcAft>
              <a:buFont typeface="Arial"/>
              <a:buChar char="•"/>
            </a:pPr>
            <a:r>
              <a:rPr lang="en-IN" sz="2400" i="1" dirty="0">
                <a:solidFill>
                  <a:schemeClr val="tx1"/>
                </a:solidFill>
              </a:rPr>
              <a:t>Why did Jericho </a:t>
            </a:r>
            <a:r>
              <a:rPr lang="en-IN" sz="2400" i="1" dirty="0" smtClean="0">
                <a:solidFill>
                  <a:schemeClr val="tx1"/>
                </a:solidFill>
              </a:rPr>
              <a:t>put so </a:t>
            </a:r>
            <a:r>
              <a:rPr lang="en-IN" sz="2400" i="1" dirty="0">
                <a:solidFill>
                  <a:schemeClr val="tx1"/>
                </a:solidFill>
              </a:rPr>
              <a:t>much effort </a:t>
            </a:r>
            <a:r>
              <a:rPr lang="en-IN" sz="2400" i="1" dirty="0" smtClean="0">
                <a:solidFill>
                  <a:schemeClr val="tx1"/>
                </a:solidFill>
              </a:rPr>
              <a:t>into fortification</a:t>
            </a:r>
            <a:r>
              <a:rPr lang="en-IN" sz="2400" i="1" dirty="0">
                <a:solidFill>
                  <a:schemeClr val="tx1"/>
                </a:solidFill>
              </a:rPr>
              <a:t>?</a:t>
            </a:r>
          </a:p>
          <a:p>
            <a:pPr marL="342900" indent="-342900" defTabSz="457200">
              <a:spcBef>
                <a:spcPct val="20000"/>
              </a:spcBef>
              <a:spcAft>
                <a:spcPts val="800"/>
              </a:spcAft>
              <a:buFont typeface="Arial"/>
              <a:buChar char="•"/>
            </a:pPr>
            <a:r>
              <a:rPr lang="en-IN" sz="2400" i="1" dirty="0">
                <a:solidFill>
                  <a:schemeClr val="tx1"/>
                </a:solidFill>
              </a:rPr>
              <a:t>Why does the huge productivity effort behind </a:t>
            </a:r>
            <a:r>
              <a:rPr lang="en-IN" sz="2400" i="1" dirty="0" smtClean="0">
                <a:solidFill>
                  <a:schemeClr val="tx1"/>
                </a:solidFill>
              </a:rPr>
              <a:t>Jericho’s fortification remain </a:t>
            </a:r>
            <a:r>
              <a:rPr lang="en-IN" sz="2400" i="1" dirty="0">
                <a:solidFill>
                  <a:schemeClr val="tx1"/>
                </a:solidFill>
              </a:rPr>
              <a:t>a mystery?</a:t>
            </a:r>
            <a:endParaRPr lang="en-US" sz="2400" i="1" dirty="0">
              <a:solidFill>
                <a:schemeClr val="tx1"/>
              </a:solidFill>
            </a:endParaRPr>
          </a:p>
        </p:txBody>
      </p:sp>
    </p:spTree>
    <p:extLst>
      <p:ext uri="{BB962C8B-B14F-4D97-AF65-F5344CB8AC3E}">
        <p14:creationId xmlns:p14="http://schemas.microsoft.com/office/powerpoint/2010/main" val="345315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609600"/>
          </a:xfrm>
        </p:spPr>
        <p:txBody>
          <a:bodyPr/>
          <a:lstStyle/>
          <a:p>
            <a:pPr lvl="0"/>
            <a:r>
              <a:rPr lang="en-US" dirty="0" smtClean="0"/>
              <a:t>Catalhoyuk: Introduction</a:t>
            </a:r>
            <a:endParaRPr lang="en-US" dirty="0"/>
          </a:p>
        </p:txBody>
      </p:sp>
      <p:sp>
        <p:nvSpPr>
          <p:cNvPr id="11" name="Content Placeholder 10"/>
          <p:cNvSpPr>
            <a:spLocks noGrp="1"/>
          </p:cNvSpPr>
          <p:nvPr>
            <p:ph idx="1"/>
          </p:nvPr>
        </p:nvSpPr>
        <p:spPr>
          <a:xfrm>
            <a:off x="381000" y="1600200"/>
            <a:ext cx="8374251" cy="1981200"/>
          </a:xfrm>
        </p:spPr>
        <p:txBody>
          <a:bodyPr/>
          <a:lstStyle/>
          <a:p>
            <a:pPr marL="0" indent="0">
              <a:buNone/>
            </a:pPr>
            <a:r>
              <a:rPr lang="en-US" b="1" i="1" dirty="0" smtClean="0"/>
              <a:t>Catalhoyuk </a:t>
            </a:r>
            <a:r>
              <a:rPr lang="en-US" b="1" i="1" dirty="0"/>
              <a:t>was a city </a:t>
            </a:r>
            <a:r>
              <a:rPr lang="en-US" b="1" i="1" dirty="0" smtClean="0"/>
              <a:t>in </a:t>
            </a:r>
            <a:r>
              <a:rPr lang="en-US" b="1" i="1" dirty="0"/>
              <a:t>the sixth and seventh millennium </a:t>
            </a:r>
            <a:r>
              <a:rPr lang="en-US" b="1" i="1" cap="small" dirty="0" err="1" smtClean="0"/>
              <a:t>b.c</a:t>
            </a:r>
            <a:r>
              <a:rPr lang="en-US" b="1" i="1" dirty="0" smtClean="0"/>
              <a:t> </a:t>
            </a:r>
          </a:p>
          <a:p>
            <a:r>
              <a:rPr lang="en-US" dirty="0" smtClean="0"/>
              <a:t>Size </a:t>
            </a:r>
            <a:r>
              <a:rPr lang="en-US" dirty="0"/>
              <a:t>and setting</a:t>
            </a:r>
          </a:p>
          <a:p>
            <a:pPr lvl="1"/>
            <a:r>
              <a:rPr lang="en-US" dirty="0"/>
              <a:t>Konya plain, now part of Turkey</a:t>
            </a:r>
          </a:p>
          <a:p>
            <a:pPr lvl="1"/>
            <a:r>
              <a:rPr lang="en-US" dirty="0"/>
              <a:t>p</a:t>
            </a:r>
            <a:r>
              <a:rPr lang="en-US" dirty="0" smtClean="0"/>
              <a:t>opulation </a:t>
            </a:r>
            <a:r>
              <a:rPr lang="en-US" dirty="0"/>
              <a:t>about </a:t>
            </a:r>
            <a:r>
              <a:rPr lang="en-US" dirty="0" smtClean="0"/>
              <a:t>5000.</a:t>
            </a:r>
          </a:p>
          <a:p>
            <a:pPr marL="0" indent="0">
              <a:buNone/>
            </a:pPr>
            <a:endParaRPr lang="en-US" dirty="0" smtClean="0"/>
          </a:p>
          <a:p>
            <a:r>
              <a:rPr lang="en-US" i="1" dirty="0" smtClean="0"/>
              <a:t>Discuss the food economy of Catalhoyuk.</a:t>
            </a:r>
          </a:p>
          <a:p>
            <a:r>
              <a:rPr lang="en-IN" i="1" dirty="0"/>
              <a:t>Discuss the religious activities of </a:t>
            </a:r>
            <a:r>
              <a:rPr lang="en-IN" i="1" dirty="0" err="1"/>
              <a:t>Catalhoyuk</a:t>
            </a:r>
            <a:r>
              <a:rPr lang="en-IN" i="1" dirty="0" smtClean="0"/>
              <a:t>.</a:t>
            </a:r>
            <a:endParaRPr lang="en-US" i="1" dirty="0"/>
          </a:p>
        </p:txBody>
      </p:sp>
      <p:sp>
        <p:nvSpPr>
          <p:cNvPr id="4" name="Rounded Rectangle 3"/>
          <p:cNvSpPr/>
          <p:nvPr/>
        </p:nvSpPr>
        <p:spPr>
          <a:xfrm>
            <a:off x="464949" y="3886200"/>
            <a:ext cx="8374251" cy="1371600"/>
          </a:xfrm>
          <a:prstGeom prst="roundRect">
            <a:avLst>
              <a:gd name="adj" fmla="val 6075"/>
            </a:avLst>
          </a:prstGeom>
          <a:noFill/>
          <a:ln w="285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Arial" panose="020B0604020202020204" pitchFamily="34" charset="0"/>
              <a:buChar char="•"/>
            </a:pPr>
            <a:endParaRPr lang="en-US" sz="2400" i="1" dirty="0">
              <a:solidFill>
                <a:schemeClr val="tx1"/>
              </a:solidFill>
            </a:endParaRPr>
          </a:p>
        </p:txBody>
      </p:sp>
    </p:spTree>
    <p:extLst>
      <p:ext uri="{BB962C8B-B14F-4D97-AF65-F5344CB8AC3E}">
        <p14:creationId xmlns:p14="http://schemas.microsoft.com/office/powerpoint/2010/main" val="111873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609600"/>
          </a:xfrm>
        </p:spPr>
        <p:txBody>
          <a:bodyPr/>
          <a:lstStyle/>
          <a:p>
            <a:pPr lvl="0"/>
            <a:r>
              <a:rPr lang="en-US" dirty="0" smtClean="0"/>
              <a:t>Catalhoyuk: Production of Obsidian Tools</a:t>
            </a:r>
            <a:endParaRPr lang="en-US" dirty="0"/>
          </a:p>
        </p:txBody>
      </p:sp>
      <p:sp>
        <p:nvSpPr>
          <p:cNvPr id="11" name="Content Placeholder 10"/>
          <p:cNvSpPr>
            <a:spLocks noGrp="1"/>
          </p:cNvSpPr>
          <p:nvPr>
            <p:ph idx="1"/>
          </p:nvPr>
        </p:nvSpPr>
        <p:spPr>
          <a:xfrm>
            <a:off x="384874" y="1593954"/>
            <a:ext cx="8446577" cy="1149246"/>
          </a:xfrm>
        </p:spPr>
        <p:txBody>
          <a:bodyPr/>
          <a:lstStyle/>
          <a:p>
            <a:pPr marL="0" indent="0">
              <a:buNone/>
            </a:pPr>
            <a:r>
              <a:rPr lang="en-US" b="1" i="1" dirty="0" smtClean="0"/>
              <a:t>The </a:t>
            </a:r>
            <a:r>
              <a:rPr lang="en-US" b="1" i="1" dirty="0"/>
              <a:t>people of Catalhoyuk were involved in </a:t>
            </a:r>
            <a:r>
              <a:rPr lang="en-US" b="1" i="1" dirty="0" smtClean="0"/>
              <a:t>the highly </a:t>
            </a:r>
            <a:r>
              <a:rPr lang="en-US" b="1" i="1" dirty="0"/>
              <a:t>sophisticated and specialized production of products made of wood, stone, and obsidian. </a:t>
            </a:r>
            <a:endParaRPr lang="en-US" b="1" i="1" dirty="0" smtClean="0"/>
          </a:p>
        </p:txBody>
      </p:sp>
      <p:sp>
        <p:nvSpPr>
          <p:cNvPr id="4" name="Rounded Rectangle 3"/>
          <p:cNvSpPr/>
          <p:nvPr/>
        </p:nvSpPr>
        <p:spPr>
          <a:xfrm>
            <a:off x="464949" y="2971800"/>
            <a:ext cx="8374251" cy="2438400"/>
          </a:xfrm>
          <a:prstGeom prst="roundRect">
            <a:avLst>
              <a:gd name="adj" fmla="val 6075"/>
            </a:avLst>
          </a:prstGeom>
          <a:noFill/>
          <a:ln w="285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IN" sz="2400" i="1" dirty="0" smtClean="0">
              <a:solidFill>
                <a:schemeClr val="tx1"/>
              </a:solidFill>
            </a:endParaRPr>
          </a:p>
          <a:p>
            <a:pPr marL="342900" indent="-342900" defTabSz="457200">
              <a:spcBef>
                <a:spcPct val="20000"/>
              </a:spcBef>
              <a:spcAft>
                <a:spcPts val="800"/>
              </a:spcAft>
              <a:buFont typeface="Arial"/>
              <a:buChar char="•"/>
            </a:pPr>
            <a:r>
              <a:rPr lang="en-IN" sz="2400" i="1" dirty="0">
                <a:solidFill>
                  <a:schemeClr val="tx1"/>
                </a:solidFill>
              </a:rPr>
              <a:t>What </a:t>
            </a:r>
            <a:r>
              <a:rPr lang="en-IN" sz="2400" i="1" dirty="0" smtClean="0">
                <a:solidFill>
                  <a:schemeClr val="tx1"/>
                </a:solidFill>
              </a:rPr>
              <a:t>was </a:t>
            </a:r>
            <a:r>
              <a:rPr lang="en-IN" sz="2400" i="1" dirty="0">
                <a:solidFill>
                  <a:schemeClr val="tx1"/>
                </a:solidFill>
              </a:rPr>
              <a:t>the </a:t>
            </a:r>
            <a:r>
              <a:rPr lang="en-US" sz="2400" i="1" dirty="0">
                <a:solidFill>
                  <a:schemeClr val="tx1"/>
                </a:solidFill>
              </a:rPr>
              <a:t>production process for obsidian tools in Catalhoyuk?</a:t>
            </a:r>
          </a:p>
          <a:p>
            <a:pPr marL="342900" indent="-342900" defTabSz="457200">
              <a:spcBef>
                <a:spcPct val="20000"/>
              </a:spcBef>
              <a:spcAft>
                <a:spcPts val="800"/>
              </a:spcAft>
              <a:buFont typeface="Arial"/>
              <a:buChar char="•"/>
            </a:pPr>
            <a:r>
              <a:rPr lang="en-US" sz="2400" i="1" dirty="0">
                <a:solidFill>
                  <a:schemeClr val="tx1"/>
                </a:solidFill>
              </a:rPr>
              <a:t>What does the production of obsidian tools that required a high skill level imply about the industrial capabilities of Catalhoyuk?</a:t>
            </a:r>
          </a:p>
          <a:p>
            <a:r>
              <a:rPr lang="en-US" sz="2400" i="1" dirty="0" smtClean="0">
                <a:solidFill>
                  <a:schemeClr val="tx1"/>
                </a:solidFill>
              </a:rPr>
              <a:t> </a:t>
            </a:r>
            <a:endParaRPr lang="en-US" sz="2400" i="1" dirty="0">
              <a:solidFill>
                <a:schemeClr val="tx1"/>
              </a:solidFill>
            </a:endParaRPr>
          </a:p>
        </p:txBody>
      </p:sp>
    </p:spTree>
    <p:extLst>
      <p:ext uri="{BB962C8B-B14F-4D97-AF65-F5344CB8AC3E}">
        <p14:creationId xmlns:p14="http://schemas.microsoft.com/office/powerpoint/2010/main" val="1635362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609600"/>
          </a:xfrm>
        </p:spPr>
        <p:txBody>
          <a:bodyPr/>
          <a:lstStyle/>
          <a:p>
            <a:pPr lvl="0"/>
            <a:r>
              <a:rPr lang="en-US" dirty="0" smtClean="0"/>
              <a:t>Catalhoyuk: Interregional Trade</a:t>
            </a:r>
            <a:endParaRPr lang="en-US" dirty="0"/>
          </a:p>
        </p:txBody>
      </p:sp>
      <p:sp>
        <p:nvSpPr>
          <p:cNvPr id="11" name="Content Placeholder 10"/>
          <p:cNvSpPr>
            <a:spLocks noGrp="1"/>
          </p:cNvSpPr>
          <p:nvPr>
            <p:ph idx="1"/>
          </p:nvPr>
        </p:nvSpPr>
        <p:spPr>
          <a:xfrm>
            <a:off x="381000" y="1600200"/>
            <a:ext cx="8458200" cy="4572000"/>
          </a:xfrm>
        </p:spPr>
        <p:txBody>
          <a:bodyPr/>
          <a:lstStyle/>
          <a:p>
            <a:pPr marL="0" indent="0">
              <a:buNone/>
            </a:pPr>
            <a:r>
              <a:rPr lang="en-US" b="1" i="1" dirty="0" smtClean="0"/>
              <a:t>Two archeological discoveries have </a:t>
            </a:r>
            <a:r>
              <a:rPr lang="en-US" b="1" i="1" dirty="0"/>
              <a:t>generated </a:t>
            </a:r>
            <a:r>
              <a:rPr lang="en-US" b="1" i="1" dirty="0" smtClean="0"/>
              <a:t>speculation </a:t>
            </a:r>
            <a:r>
              <a:rPr lang="en-US" b="1" i="1" dirty="0"/>
              <a:t>that Catalhoyuk was a sort of regional trading center, the largest city in a system of cities that traded with each other and with people outside the region.</a:t>
            </a:r>
            <a:endParaRPr lang="en-US" b="1" i="1" dirty="0" smtClean="0"/>
          </a:p>
          <a:p>
            <a:r>
              <a:rPr lang="en-US" dirty="0" smtClean="0"/>
              <a:t>Interregional </a:t>
            </a:r>
            <a:r>
              <a:rPr lang="en-US" dirty="0"/>
              <a:t>trade</a:t>
            </a:r>
          </a:p>
          <a:p>
            <a:pPr lvl="1"/>
            <a:r>
              <a:rPr lang="en-US" dirty="0"/>
              <a:t>Catalhoyuk im</a:t>
            </a:r>
            <a:r>
              <a:rPr lang="en-US" dirty="0" smtClean="0"/>
              <a:t>ported </a:t>
            </a:r>
            <a:r>
              <a:rPr lang="en-US" dirty="0"/>
              <a:t>wood and </a:t>
            </a:r>
            <a:r>
              <a:rPr lang="en-US" dirty="0" smtClean="0"/>
              <a:t>copper.</a:t>
            </a:r>
            <a:endParaRPr lang="en-US" dirty="0"/>
          </a:p>
          <a:p>
            <a:pPr lvl="1"/>
            <a:r>
              <a:rPr lang="en-US" dirty="0"/>
              <a:t>Smaller settlements nearby suggest that Catalhoyuk may have been a regional center, part of a system of small </a:t>
            </a:r>
            <a:r>
              <a:rPr lang="en-US" dirty="0" smtClean="0"/>
              <a:t>cities.</a:t>
            </a:r>
            <a:endParaRPr lang="en-US" dirty="0"/>
          </a:p>
          <a:p>
            <a:pPr lvl="1"/>
            <a:r>
              <a:rPr lang="en-US" dirty="0"/>
              <a:t>Catalhoyuk exchanged its craft products for products produced far </a:t>
            </a:r>
            <a:r>
              <a:rPr lang="en-US" dirty="0" smtClean="0"/>
              <a:t>afield.</a:t>
            </a:r>
            <a:endParaRPr lang="en-US" dirty="0"/>
          </a:p>
          <a:p>
            <a:pPr lvl="1"/>
            <a:r>
              <a:rPr lang="en-US" dirty="0"/>
              <a:t>Flint from Syria, shells from the Mediterranean, </a:t>
            </a:r>
            <a:r>
              <a:rPr lang="en-US" dirty="0" smtClean="0"/>
              <a:t>and bitumen </a:t>
            </a:r>
            <a:r>
              <a:rPr lang="en-US" dirty="0"/>
              <a:t>from </a:t>
            </a:r>
            <a:r>
              <a:rPr lang="en-US" dirty="0" smtClean="0"/>
              <a:t>the Dead Sea have been found in the city’s ruins. </a:t>
            </a:r>
            <a:endParaRPr lang="en-US" dirty="0"/>
          </a:p>
          <a:p>
            <a:pPr marL="0" indent="0">
              <a:buNone/>
            </a:pPr>
            <a:endParaRPr lang="en-US" b="1" i="1" dirty="0" smtClean="0"/>
          </a:p>
        </p:txBody>
      </p:sp>
    </p:spTree>
    <p:extLst>
      <p:ext uri="{BB962C8B-B14F-4D97-AF65-F5344CB8AC3E}">
        <p14:creationId xmlns:p14="http://schemas.microsoft.com/office/powerpoint/2010/main" val="169421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28600"/>
            <a:ext cx="9144000" cy="609600"/>
          </a:xfrm>
        </p:spPr>
        <p:txBody>
          <a:bodyPr/>
          <a:lstStyle/>
          <a:p>
            <a:pPr lvl="0"/>
            <a:r>
              <a:rPr lang="en-US" dirty="0" smtClean="0"/>
              <a:t>Catalhoyuk: Architecture</a:t>
            </a:r>
            <a:endParaRPr lang="en-US" dirty="0"/>
          </a:p>
        </p:txBody>
      </p:sp>
      <p:sp>
        <p:nvSpPr>
          <p:cNvPr id="11" name="Content Placeholder 10"/>
          <p:cNvSpPr>
            <a:spLocks noGrp="1"/>
          </p:cNvSpPr>
          <p:nvPr>
            <p:ph idx="1"/>
          </p:nvPr>
        </p:nvSpPr>
        <p:spPr>
          <a:xfrm>
            <a:off x="381000" y="1600200"/>
            <a:ext cx="8374251" cy="1371600"/>
          </a:xfrm>
        </p:spPr>
        <p:txBody>
          <a:bodyPr/>
          <a:lstStyle/>
          <a:p>
            <a:pPr marL="342900" lvl="1" indent="-342900">
              <a:buFont typeface="Arial"/>
              <a:buChar char="•"/>
            </a:pPr>
            <a:r>
              <a:rPr lang="en-US" sz="2400" dirty="0" smtClean="0"/>
              <a:t>Rationale </a:t>
            </a:r>
            <a:r>
              <a:rPr lang="en-US" sz="2400" dirty="0"/>
              <a:t>for </a:t>
            </a:r>
            <a:r>
              <a:rPr lang="en-US" sz="2400" dirty="0" smtClean="0"/>
              <a:t>city</a:t>
            </a:r>
            <a:endParaRPr lang="en-US" sz="2400" dirty="0"/>
          </a:p>
          <a:p>
            <a:pPr lvl="1"/>
            <a:r>
              <a:rPr lang="en-US" dirty="0" smtClean="0"/>
              <a:t>religion: small </a:t>
            </a:r>
            <a:r>
              <a:rPr lang="en-US" dirty="0"/>
              <a:t>scale (household) temples and worship</a:t>
            </a:r>
          </a:p>
          <a:p>
            <a:pPr lvl="1"/>
            <a:r>
              <a:rPr lang="en-US" dirty="0" smtClean="0"/>
              <a:t>defense</a:t>
            </a:r>
            <a:r>
              <a:rPr lang="en-US" dirty="0"/>
              <a:t>: </a:t>
            </a:r>
            <a:r>
              <a:rPr lang="en-US" dirty="0" smtClean="0"/>
              <a:t>houses </a:t>
            </a:r>
            <a:r>
              <a:rPr lang="en-US" dirty="0"/>
              <a:t>stuck </a:t>
            </a:r>
            <a:r>
              <a:rPr lang="en-US" dirty="0" smtClean="0"/>
              <a:t>together, </a:t>
            </a:r>
            <a:r>
              <a:rPr lang="en-US" dirty="0"/>
              <a:t>roof </a:t>
            </a:r>
            <a:r>
              <a:rPr lang="en-US" dirty="0" smtClean="0"/>
              <a:t>entries, </a:t>
            </a:r>
            <a:r>
              <a:rPr lang="en-US" dirty="0"/>
              <a:t>high </a:t>
            </a:r>
            <a:r>
              <a:rPr lang="en-US" dirty="0" smtClean="0"/>
              <a:t>windows.</a:t>
            </a:r>
            <a:endParaRPr lang="en-US" dirty="0"/>
          </a:p>
          <a:p>
            <a:pPr marL="0" indent="0">
              <a:buNone/>
            </a:pPr>
            <a:endParaRPr lang="en-US" dirty="0" smtClean="0"/>
          </a:p>
          <a:p>
            <a:endParaRPr lang="en-US" b="1" i="1" dirty="0" smtClean="0"/>
          </a:p>
        </p:txBody>
      </p:sp>
      <p:sp>
        <p:nvSpPr>
          <p:cNvPr id="5" name="Rounded Rectangle 4"/>
          <p:cNvSpPr/>
          <p:nvPr/>
        </p:nvSpPr>
        <p:spPr>
          <a:xfrm>
            <a:off x="464949" y="3200400"/>
            <a:ext cx="8374251" cy="2057400"/>
          </a:xfrm>
          <a:prstGeom prst="roundRect">
            <a:avLst>
              <a:gd name="adj" fmla="val 6075"/>
            </a:avLst>
          </a:prstGeom>
          <a:noFill/>
          <a:ln w="2857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342900" indent="-342900" defTabSz="457200">
              <a:spcBef>
                <a:spcPct val="20000"/>
              </a:spcBef>
              <a:spcAft>
                <a:spcPts val="800"/>
              </a:spcAft>
              <a:buFont typeface="Arial"/>
              <a:buChar char="•"/>
            </a:pPr>
            <a:r>
              <a:rPr lang="en-US" sz="2400" i="1" dirty="0">
                <a:solidFill>
                  <a:schemeClr val="tx1"/>
                </a:solidFill>
              </a:rPr>
              <a:t>Could the provision of defense as a public good be partly responsible for the development of Catalhoyuk? </a:t>
            </a:r>
          </a:p>
          <a:p>
            <a:pPr marL="342900" indent="-342900" defTabSz="457200">
              <a:spcBef>
                <a:spcPct val="20000"/>
              </a:spcBef>
              <a:spcAft>
                <a:spcPts val="800"/>
              </a:spcAft>
              <a:buFont typeface="Arial"/>
              <a:buChar char="•"/>
            </a:pPr>
            <a:r>
              <a:rPr lang="en-US" sz="2400" i="1" dirty="0">
                <a:solidFill>
                  <a:schemeClr val="tx1"/>
                </a:solidFill>
              </a:rPr>
              <a:t>How was the architecture of Catalhoyuk different from the massive fortifications of Jericho?</a:t>
            </a:r>
          </a:p>
        </p:txBody>
      </p:sp>
    </p:spTree>
    <p:extLst>
      <p:ext uri="{BB962C8B-B14F-4D97-AF65-F5344CB8AC3E}">
        <p14:creationId xmlns:p14="http://schemas.microsoft.com/office/powerpoint/2010/main" val="3935673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IRST, BREAK, LAST slides ">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CHAPTER 1</Template>
  <TotalTime>8148</TotalTime>
  <Words>2439</Words>
  <Application>Microsoft Office PowerPoint</Application>
  <PresentationFormat>On-screen Show (4:3)</PresentationFormat>
  <Paragraphs>153</Paragraphs>
  <Slides>18</Slides>
  <Notes>18</Notes>
  <HiddenSlides>0</HiddenSlides>
  <MMClips>0</MMClips>
  <ScaleCrop>false</ScaleCrop>
  <HeadingPairs>
    <vt:vector size="4" baseType="variant">
      <vt:variant>
        <vt:lpstr>Theme</vt:lpstr>
      </vt:variant>
      <vt:variant>
        <vt:i4>9</vt:i4>
      </vt:variant>
      <vt:variant>
        <vt:lpstr>Slide Titles</vt:lpstr>
      </vt:variant>
      <vt:variant>
        <vt:i4>18</vt:i4>
      </vt:variant>
    </vt:vector>
  </HeadingPairs>
  <TitlesOfParts>
    <vt:vector size="27" baseType="lpstr">
      <vt:lpstr>FIRST, BREAK, LAST slides </vt:lpstr>
      <vt:lpstr>Alternate FIRST, BREAK, LAST slides</vt:lpstr>
      <vt:lpstr>Plain BODY/MAIN CONTENT</vt:lpstr>
      <vt:lpstr>Red bar footer BODY/MAIN CONTENT</vt:lpstr>
      <vt:lpstr>PLAIN Section Divider, Quotes, Callouts</vt:lpstr>
      <vt:lpstr>RED FOOTER Section Divider, Quotes, Callouts</vt:lpstr>
      <vt:lpstr>BLUE Section Divider, Quotes, Callouts</vt:lpstr>
      <vt:lpstr>Plain_APPENDIX</vt:lpstr>
      <vt:lpstr>Red Bar Footer_APPENDIX</vt:lpstr>
      <vt:lpstr>CHAPTER 9</vt:lpstr>
      <vt:lpstr>Introduction</vt:lpstr>
      <vt:lpstr> Jericho: Introduction</vt:lpstr>
      <vt:lpstr> Jericho: Defense</vt:lpstr>
      <vt:lpstr> Jericho: Fortifications</vt:lpstr>
      <vt:lpstr>Catalhoyuk: Introduction</vt:lpstr>
      <vt:lpstr>Catalhoyuk: Production of Obsidian Tools</vt:lpstr>
      <vt:lpstr>Catalhoyuk: Interregional Trade</vt:lpstr>
      <vt:lpstr>Catalhoyuk: Architecture</vt:lpstr>
      <vt:lpstr>Babylonia: Introduction</vt:lpstr>
      <vt:lpstr>Babylonia: Ecological Setting</vt:lpstr>
      <vt:lpstr>Babylonia: Specialization and Trade</vt:lpstr>
      <vt:lpstr>Babylonia: Religious Beliefs</vt:lpstr>
      <vt:lpstr>Babylonia: Religious Offerings  and Temple Enterprises (1 of 2)</vt:lpstr>
      <vt:lpstr>Babylonia: Religious Offerings  and Temple Enterprises (2 of 2)</vt:lpstr>
      <vt:lpstr>Babylonia: Transactions and Writing  (1 of 2) </vt:lpstr>
      <vt:lpstr>Babylonia: Transactions and Writing (2 of 2)  </vt:lpstr>
      <vt:lpstr>Babylonia: Development of Writing</vt:lpstr>
    </vt:vector>
  </TitlesOfParts>
  <Company>Cenveo Publishers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Urban Economics, Ninth Edition, Chapter 9</dc:title>
  <dc:subject>Economics</dc:subject>
  <dc:creator>Arthur O'Sullivan</dc:creator>
  <cp:keywords>Economics, Urban economics, The First Cities</cp:keywords>
  <cp:lastModifiedBy>Connaughton, John</cp:lastModifiedBy>
  <cp:revision>1359</cp:revision>
  <dcterms:created xsi:type="dcterms:W3CDTF">2017-12-22T08:31:54Z</dcterms:created>
  <dcterms:modified xsi:type="dcterms:W3CDTF">2018-03-26T17:35:27Z</dcterms:modified>
  <cp:category>Economics</cp:category>
</cp:coreProperties>
</file>