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1"/>
  </p:notesMasterIdLst>
  <p:handoutMasterIdLst>
    <p:handoutMasterId r:id="rId42"/>
  </p:handoutMasterIdLst>
  <p:sldIdLst>
    <p:sldId id="256" r:id="rId10"/>
    <p:sldId id="358" r:id="rId11"/>
    <p:sldId id="363" r:id="rId12"/>
    <p:sldId id="318" r:id="rId13"/>
    <p:sldId id="342" r:id="rId14"/>
    <p:sldId id="339"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41" clrIdx="2">
    <p:extLst/>
  </p:cmAuthor>
  <p:cmAuthor id="4" name="Rohini Gupta" initials="RG" lastIdx="19" clrIdx="3">
    <p:extLst/>
  </p:cmAuthor>
  <p:cmAuthor id="5" name="White, Kevin" initials="WK" lastIdx="2"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68221" autoAdjust="0"/>
  </p:normalViewPr>
  <p:slideViewPr>
    <p:cSldViewPr>
      <p:cViewPr>
        <p:scale>
          <a:sx n="65" d="100"/>
          <a:sy n="65" d="100"/>
        </p:scale>
        <p:origin x="-217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Capital delta p times h left parenthesis x right parenthesis plus capital delta x times t equals 0</a:t>
            </a:r>
          </a:p>
          <a:p>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17958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p>
          <a:p>
            <a:r>
              <a:rPr lang="en-US" b="0" dirty="0"/>
              <a:t>Formula 1: Capital delta p times h left parenthesis x right parenthesis</a:t>
            </a:r>
            <a:r>
              <a:rPr lang="en-US" b="0" baseline="0" dirty="0"/>
              <a:t> </a:t>
            </a:r>
            <a:r>
              <a:rPr lang="en-US" b="0" dirty="0"/>
              <a:t>equals minus capital delta x times t</a:t>
            </a:r>
          </a:p>
          <a:p>
            <a:endParaRPr lang="en-US" b="0" dirty="0"/>
          </a:p>
          <a:p>
            <a:r>
              <a:rPr lang="en-US" b="0" dirty="0"/>
              <a:t>Formula 2: Fraction numerator capital delta p over denominator capital delta x end fraction equals negative fraction numerator t over denominator h left parenthesis x right parenthesis end fraction</a:t>
            </a:r>
          </a:p>
          <a:p>
            <a:endParaRPr lang="en-US" b="1" dirty="0"/>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17694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In other words, the housing-price curve is steeper closer to the city center. Moving in the opposite direction, a decrease in accessibility (increase in x) decreases the price of housing, increases housing consumption, and increases the denominator of the slope expression. In other words, the housing-price curve becomes flatter. </a:t>
            </a:r>
          </a:p>
          <a:p>
            <a:r>
              <a:rPr lang="en-US" dirty="0"/>
              <a:t>Thus, the housing-price curve is convex: as we move away from the city center to locations with less accessibility, the curve becomes flatter.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42820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bar graph shows multiple tall bars, close to one another, at the center, surrounded by a cluster of shorter bars. Flat areas surround the bars.</a:t>
            </a:r>
          </a:p>
          <a:p>
            <a:endParaRPr lang="en-US" dirty="0"/>
          </a:p>
          <a:p>
            <a:r>
              <a:rPr lang="en-US" b="1" dirty="0"/>
              <a:t>Presenter Note:</a:t>
            </a:r>
            <a:r>
              <a:rPr lang="en-US" b="1" baseline="0" dirty="0"/>
              <a:t> </a:t>
            </a:r>
            <a:r>
              <a:rPr lang="en-US" baseline="0" dirty="0"/>
              <a:t>In our discussion of housing prices and job accessibility, so far we have assumed that all workers commute to jobs in a central business district. In this case, the metric for job accessibility is the distance to the city center. In modern metropolitan areas, jobs are widely distributed across the metropolitan area. The figure shows employment density for the Boston metropolitan area. Each jigsaw puzzle piece represents a census tract, and is extruded (pushed up) to the employment density (jobs per hectare) of the tract. The highest density occurs near the city center. The central area hosts a large fraction of the jobs, and there are jobs in subcenters at varying distances from the center. In addition, a large fraction of jobs are dispersed in low-density areas outside the center and subcenters.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83819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dirty="0"/>
              <a:t>J asterisk equals J</a:t>
            </a:r>
            <a:r>
              <a:rPr lang="en-US" baseline="0" dirty="0"/>
              <a:t> times open square bracket</a:t>
            </a:r>
            <a:r>
              <a:rPr lang="en-US" dirty="0"/>
              <a:t> numerator 8 minus commute hours i</a:t>
            </a:r>
            <a:r>
              <a:rPr lang="en-US" baseline="0" dirty="0"/>
              <a:t> to j</a:t>
            </a:r>
            <a:r>
              <a:rPr lang="en-US" dirty="0"/>
              <a:t> over denominator 8 close</a:t>
            </a:r>
            <a:r>
              <a:rPr lang="en-US" baseline="0" dirty="0"/>
              <a:t> square bracket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58268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surface graph shows a convex dome peaking at the center, approximately at (71.08, 42.4, 1.20 times 10 to the power of 6). A column protrudes out of the graph at (71.04, 42.4, 1.20 times 10 to the power of 6).</a:t>
            </a:r>
          </a:p>
          <a:p>
            <a:endParaRPr lang="en-US" b="1" dirty="0"/>
          </a:p>
          <a:p>
            <a:r>
              <a:rPr lang="en-US" b="1" dirty="0"/>
              <a:t>Presenter</a:t>
            </a:r>
            <a:r>
              <a:rPr lang="en-US" b="1" baseline="0" dirty="0"/>
              <a:t> Note: </a:t>
            </a:r>
            <a:r>
              <a:rPr lang="en-US" baseline="0" dirty="0"/>
              <a:t>The figure uses LEHD (longitudinal employer-household dynamics) data on the location of jobs and workers to compute the values of the job accessibility index for residential locations in Boston. The floor of the box shows longitude (range 70.9 to 71.3) and latitude (range 40.2 to 42.6). The height of the surface shows the number of accessible jobs at a particular (longitude, latitude). The gray column that pierces the surface shows the city center, defined as the census tract with the highest employment density. The value of the accessibility index is highest close to the city center, and then generally decreases as we move away from the center.</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82185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surface graph shows a concave dome peaking at the center, approximately at (71.14, 42.38, 800,000). A column protrudes out of the graph at (71.04, 42.38, 800,000).</a:t>
            </a:r>
          </a:p>
          <a:p>
            <a:endParaRPr lang="en-US" b="1" dirty="0"/>
          </a:p>
          <a:p>
            <a:r>
              <a:rPr lang="en-US" b="1" dirty="0"/>
              <a:t>Presenter</a:t>
            </a:r>
            <a:r>
              <a:rPr lang="en-US" b="1" baseline="0" dirty="0"/>
              <a:t> Note: </a:t>
            </a:r>
            <a:r>
              <a:rPr lang="en-US" b="0" baseline="0" dirty="0"/>
              <a:t>The figure shows another way to compute job accessibility, using a metric based on access to local jobs. For each residential location, we define a catchment area of 10 kilometers and measure the accessibility index for jobs within the 10-kilometer catchment area. This contrasts with the metropolitan accessibility index shown in the figure, which measures access to jobs throughout the metropolitan area. As in the case of the metropolitan accessibility index, the value of the local accessibility index is highest near the city center and generally decreases as distance to the center increases.</a:t>
            </a:r>
          </a:p>
          <a:p>
            <a:endParaRPr lang="en-US" b="0" baseline="0" dirty="0"/>
          </a:p>
          <a:p>
            <a:r>
              <a:rPr lang="en-US" b="0" dirty="0"/>
              <a:t>The lesson from this</a:t>
            </a:r>
            <a:r>
              <a:rPr lang="en-US" b="0" baseline="0" dirty="0"/>
              <a:t> figure and the prior one </a:t>
            </a:r>
            <a:r>
              <a:rPr lang="en-US" b="0" dirty="0"/>
              <a:t>is that job accessibility decreases as distance to the city center increases. Although jobs in a metropolitan area are not confined to a central business district, the distance to the city center is a useful measure of job accessibility. Hedonic studies of urban housing show that the price of housing generally decreases as the distance to the city center increases, and that job accessibility plays a role in this negative relationship.</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08555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crime cost and utility maximization. The horizontal axis shows housing, listing </a:t>
            </a:r>
            <a:r>
              <a:rPr lang="en-US" b="0" i="1" dirty="0"/>
              <a:t>h</a:t>
            </a:r>
            <a:r>
              <a:rPr lang="en-US" b="0" dirty="0"/>
              <a:t> asterisk. The</a:t>
            </a:r>
            <a:r>
              <a:rPr lang="en-US" b="0" baseline="0" dirty="0"/>
              <a:t> v</a:t>
            </a:r>
            <a:r>
              <a:rPr lang="en-US" b="0" dirty="0"/>
              <a:t>ertical axis shows other goods in dollars. There are two points on the vertical axis, one at moderate goods consumption, and the other, point </a:t>
            </a:r>
            <a:r>
              <a:rPr lang="en-US" b="0" i="1" dirty="0"/>
              <a:t>w</a:t>
            </a:r>
            <a:r>
              <a:rPr lang="en-US" b="0" dirty="0"/>
              <a:t>, at other goods consumption. Crime cost equals $40 and falls from point </a:t>
            </a:r>
            <a:r>
              <a:rPr lang="en-US" b="0" i="1" dirty="0"/>
              <a:t>w</a:t>
            </a:r>
            <a:r>
              <a:rPr lang="en-US" b="0" dirty="0"/>
              <a:t> to the moderate point. Point </a:t>
            </a:r>
            <a:r>
              <a:rPr lang="en-US" b="0" i="1" dirty="0"/>
              <a:t>a</a:t>
            </a:r>
            <a:r>
              <a:rPr lang="en-US" b="0" dirty="0"/>
              <a:t> corresponds to </a:t>
            </a:r>
            <a:r>
              <a:rPr lang="en-US" b="0" i="1" dirty="0"/>
              <a:t>h</a:t>
            </a:r>
            <a:r>
              <a:rPr lang="en-US" b="0" dirty="0"/>
              <a:t> asterisk and low goods consumption. The curve </a:t>
            </a:r>
            <a:r>
              <a:rPr lang="en-US" b="0" i="1" dirty="0"/>
              <a:t>u</a:t>
            </a:r>
            <a:r>
              <a:rPr lang="en-US" b="0" dirty="0"/>
              <a:t> asterisk falls from high goods consumption and low housing consumption through point </a:t>
            </a:r>
            <a:r>
              <a:rPr lang="en-US" b="0" i="1" dirty="0"/>
              <a:t>a</a:t>
            </a:r>
            <a:r>
              <a:rPr lang="en-US" b="0" dirty="0"/>
              <a:t>. The tangent to this curve, high crime and </a:t>
            </a:r>
            <a:r>
              <a:rPr lang="en-US" b="0" i="1" dirty="0"/>
              <a:t>p</a:t>
            </a:r>
            <a:r>
              <a:rPr lang="en-US" b="0" dirty="0"/>
              <a:t> asterisk, falls from the point of moderate goods consumption and zero housing consumption through point </a:t>
            </a:r>
            <a:r>
              <a:rPr lang="en-US" b="0" i="1" dirty="0"/>
              <a:t>a</a:t>
            </a:r>
            <a:r>
              <a:rPr lang="en-US" b="0" dirty="0"/>
              <a:t>. </a:t>
            </a:r>
          </a:p>
          <a:p>
            <a:endParaRPr lang="en-US" b="1" dirty="0"/>
          </a:p>
          <a:p>
            <a:r>
              <a:rPr lang="en-US" b="1" dirty="0"/>
              <a:t>Presenter Note: </a:t>
            </a:r>
            <a:r>
              <a:rPr lang="en-US" b="0" dirty="0"/>
              <a:t>The typical city has substantial geographical variation in crime. To illustrate the negative relationship between crime and housing prices, consider the case of burglary. Suppose the property loss from each burglary is L and the probability of being victimized is r. The expected cost from burglary is the probability times the property loss:</a:t>
            </a:r>
          </a:p>
          <a:p>
            <a:pPr algn="ctr"/>
            <a:r>
              <a:rPr lang="en-US" b="0" dirty="0"/>
              <a:t>Expected cost = r · L</a:t>
            </a:r>
          </a:p>
          <a:p>
            <a:r>
              <a:rPr lang="en-US" b="0" dirty="0"/>
              <a:t>For example, if r = 0.005 and L = $8,000, the expected cost is $40:</a:t>
            </a:r>
          </a:p>
          <a:p>
            <a:pPr algn="ctr"/>
            <a:r>
              <a:rPr lang="en-US" b="0" dirty="0"/>
              <a:t>Expected cost = r · L = 0.005 · $8,000 = $40</a:t>
            </a:r>
          </a:p>
          <a:p>
            <a:r>
              <a:rPr lang="en-US" b="0" dirty="0"/>
              <a:t>For a household with market income w, disposable income is</a:t>
            </a:r>
          </a:p>
          <a:p>
            <a:pPr algn="ctr"/>
            <a:r>
              <a:rPr lang="en-US" b="0" dirty="0"/>
              <a:t>Disposable income = w − r · L = w − $40</a:t>
            </a:r>
          </a:p>
          <a:p>
            <a:r>
              <a:rPr lang="en-US" b="0" dirty="0"/>
              <a:t>We can use the consumer choice model to show the relationship between crime and housing prices. The</a:t>
            </a:r>
            <a:r>
              <a:rPr lang="en-US" b="0" baseline="0" dirty="0"/>
              <a:t> figure </a:t>
            </a:r>
            <a:r>
              <a:rPr lang="en-US" b="0" dirty="0"/>
              <a:t>shows a variation on the familiar consumer choice model. Market income is w, and disposable income (the vertical intercept of the budget line) equals market income w minus the expected cost of crime. For an expected cost of $40, the vertical intercept of the budget line is $40 less than market income w. Given a housing price </a:t>
            </a:r>
            <a:r>
              <a:rPr lang="en-US" b="0" i="1" dirty="0"/>
              <a:t>p*</a:t>
            </a:r>
            <a:r>
              <a:rPr lang="en-US" b="0" dirty="0"/>
              <a:t>, utility is maximized at point </a:t>
            </a:r>
            <a:r>
              <a:rPr lang="en-US" b="0" i="1" dirty="0"/>
              <a:t>a</a:t>
            </a:r>
            <a:r>
              <a:rPr lang="en-US" b="0" dirty="0"/>
              <a:t>, with housing consumption </a:t>
            </a:r>
            <a:r>
              <a:rPr lang="en-US" b="0" i="1" dirty="0"/>
              <a:t>h*</a:t>
            </a:r>
            <a:r>
              <a:rPr lang="en-US" b="0" dirty="0"/>
              <a:t>. This analysis is analogous to the earlier model employed for accessibility to jobs: we simply replace commuting cost with expected crime cost.</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36831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lower crime cost and higher housing price. The</a:t>
            </a:r>
            <a:r>
              <a:rPr lang="en-US" b="0" baseline="0" dirty="0"/>
              <a:t> h</a:t>
            </a:r>
            <a:r>
              <a:rPr lang="en-US" b="0" dirty="0"/>
              <a:t>orizontal axis shows housing, listing </a:t>
            </a:r>
            <a:r>
              <a:rPr lang="en-US" b="0" i="1" dirty="0"/>
              <a:t>h</a:t>
            </a:r>
            <a:r>
              <a:rPr lang="en-US" b="0" dirty="0"/>
              <a:t> double asterisk and </a:t>
            </a:r>
            <a:r>
              <a:rPr lang="en-US" b="0" i="1" dirty="0"/>
              <a:t>h</a:t>
            </a:r>
            <a:r>
              <a:rPr lang="en-US" b="0" dirty="0"/>
              <a:t> asterisk. The</a:t>
            </a:r>
            <a:r>
              <a:rPr lang="en-US" b="0" baseline="0" dirty="0"/>
              <a:t> v</a:t>
            </a:r>
            <a:r>
              <a:rPr lang="en-US" b="0" dirty="0"/>
              <a:t>ertical axis shows other goods in dollars. There are two points on the vertical axis, one at moderate goods consumption, and the other, point </a:t>
            </a:r>
            <a:r>
              <a:rPr lang="en-US" b="0" i="1" dirty="0"/>
              <a:t>w</a:t>
            </a:r>
            <a:r>
              <a:rPr lang="en-US" b="0" dirty="0"/>
              <a:t>, at high goods consumption. Change in crime cost rises from point </a:t>
            </a:r>
            <a:r>
              <a:rPr lang="en-US" b="0" i="1" dirty="0"/>
              <a:t>w </a:t>
            </a:r>
            <a:r>
              <a:rPr lang="en-US" b="0" dirty="0"/>
              <a:t>to the moderate point. Point </a:t>
            </a:r>
            <a:r>
              <a:rPr lang="en-US" b="0" i="1" dirty="0"/>
              <a:t>a</a:t>
            </a:r>
            <a:r>
              <a:rPr lang="en-US" b="0" dirty="0"/>
              <a:t> corresponds to </a:t>
            </a:r>
            <a:r>
              <a:rPr lang="en-US" b="0" i="1" dirty="0"/>
              <a:t>h</a:t>
            </a:r>
            <a:r>
              <a:rPr lang="en-US" b="0" dirty="0"/>
              <a:t> asterisk and low goods consumption. Point </a:t>
            </a:r>
            <a:r>
              <a:rPr lang="en-US" b="0" i="1" dirty="0"/>
              <a:t>d</a:t>
            </a:r>
            <a:r>
              <a:rPr lang="en-US" b="0" dirty="0"/>
              <a:t> corresponds to </a:t>
            </a:r>
            <a:r>
              <a:rPr lang="en-US" b="0" i="1" dirty="0"/>
              <a:t>h</a:t>
            </a:r>
            <a:r>
              <a:rPr lang="en-US" b="0" dirty="0"/>
              <a:t> double asterisk and moderate goods consumption. The curve </a:t>
            </a:r>
            <a:r>
              <a:rPr lang="en-US" b="0" i="1" dirty="0"/>
              <a:t>u</a:t>
            </a:r>
            <a:r>
              <a:rPr lang="en-US" b="0" dirty="0"/>
              <a:t> asterisk falls from high goods consumption and low housing consumption through point </a:t>
            </a:r>
            <a:r>
              <a:rPr lang="en-US" b="0" i="1" dirty="0"/>
              <a:t>d</a:t>
            </a:r>
            <a:r>
              <a:rPr lang="en-US" b="0" dirty="0"/>
              <a:t> and point </a:t>
            </a:r>
            <a:r>
              <a:rPr lang="en-US" b="0" i="1" dirty="0"/>
              <a:t>a</a:t>
            </a:r>
            <a:r>
              <a:rPr lang="en-US" b="0" dirty="0"/>
              <a:t>. The tangent to this curve, high crime and </a:t>
            </a:r>
            <a:r>
              <a:rPr lang="en-US" b="0" i="1" dirty="0"/>
              <a:t>p </a:t>
            </a:r>
            <a:r>
              <a:rPr lang="en-US" b="0" dirty="0"/>
              <a:t>asterisk, falls from the point of moderate goods consumption and zero housing consumption through point </a:t>
            </a:r>
            <a:r>
              <a:rPr lang="en-US" b="0" i="1" dirty="0"/>
              <a:t>a</a:t>
            </a:r>
            <a:r>
              <a:rPr lang="en-US" b="0" dirty="0"/>
              <a:t>. Another tangent to the curve, zero crime and </a:t>
            </a:r>
            <a:r>
              <a:rPr lang="en-US" b="0" i="1" dirty="0"/>
              <a:t>p</a:t>
            </a:r>
            <a:r>
              <a:rPr lang="en-US" b="0" dirty="0"/>
              <a:t> double asterisk, falls from point </a:t>
            </a:r>
            <a:r>
              <a:rPr lang="en-US" b="0" i="1" dirty="0"/>
              <a:t>w</a:t>
            </a:r>
            <a:r>
              <a:rPr lang="en-US" b="0" dirty="0"/>
              <a:t> through point </a:t>
            </a:r>
            <a:r>
              <a:rPr lang="en-US" b="0" i="1" dirty="0"/>
              <a:t>d</a:t>
            </a:r>
            <a:r>
              <a:rPr lang="en-US" b="0" dirty="0"/>
              <a:t>. </a:t>
            </a:r>
            <a:r>
              <a:rPr lang="en-US" b="0" i="1" dirty="0"/>
              <a:t>p</a:t>
            </a:r>
            <a:r>
              <a:rPr lang="en-US" b="0" dirty="0"/>
              <a:t> double asterisk is greater than </a:t>
            </a:r>
            <a:r>
              <a:rPr lang="en-US" b="0" i="1" dirty="0"/>
              <a:t>p</a:t>
            </a:r>
            <a:r>
              <a:rPr lang="en-US" b="0" dirty="0"/>
              <a:t> asterisk.</a:t>
            </a:r>
          </a:p>
          <a:p>
            <a:endParaRPr lang="en-US" b="1" dirty="0"/>
          </a:p>
          <a:p>
            <a:r>
              <a:rPr lang="en-US" b="1" dirty="0"/>
              <a:t>Presenter Note:</a:t>
            </a:r>
            <a:r>
              <a:rPr lang="en-US" b="1" baseline="0" dirty="0"/>
              <a:t> </a:t>
            </a:r>
            <a:r>
              <a:rPr lang="en-US" baseline="0" dirty="0"/>
              <a:t>The figure shows the logic of the negative relationship between crime and the price of housing. Using the outcome shown in the previous figure as a starting point, suppose the household moves from a high-crime area to a location with zero crime: at the new location, the probability of being burglarized is zero. In this case, the vertical intercept of the budget line is market income </a:t>
            </a:r>
            <a:r>
              <a:rPr lang="en-US" i="1" baseline="0" dirty="0"/>
              <a:t>w.</a:t>
            </a:r>
            <a:r>
              <a:rPr lang="en-US" baseline="0" dirty="0"/>
              <a:t> As we saw before in the case of job access, Nash equilibrium requires an increase in the price of housing to restore the original utility level. The budget line shifts upward to reflect lower crime cost and then tilts downward to reflect a higher price. The price increases until we achieve a tangency between the new budget line and the original indifference curve. Utility is maximized at point </a:t>
            </a:r>
            <a:r>
              <a:rPr lang="en-US" i="1" baseline="0" dirty="0"/>
              <a:t>d</a:t>
            </a:r>
            <a:r>
              <a:rPr lang="en-US" baseline="0" dirty="0"/>
              <a:t>, with the original utility level </a:t>
            </a:r>
            <a:r>
              <a:rPr lang="en-US" i="1" baseline="0" dirty="0"/>
              <a:t>u*, </a:t>
            </a:r>
            <a:r>
              <a:rPr lang="en-US" baseline="0" dirty="0"/>
              <a:t>a higher price of housing, and a lower housing consumption </a:t>
            </a:r>
            <a:r>
              <a:rPr lang="en-US" i="1" baseline="0" dirty="0"/>
              <a:t>h** &lt; h*.</a:t>
            </a:r>
          </a:p>
          <a:p>
            <a:endParaRPr lang="en-US" i="1" baseline="0" dirty="0"/>
          </a:p>
          <a:p>
            <a:r>
              <a:rPr lang="en-US" baseline="0" dirty="0"/>
              <a:t>The lesson from this figure is that a decrease in crime increases housing prices. In a Nash equilibrium in residential location, no one has an incentive for unilateral deviation, meaning that a household in a low-crime area pays more for housing. Along with a higher housing price, residents of low-crime neighborhoods have lower housing consumption </a:t>
            </a:r>
            <a:r>
              <a:rPr lang="en-US" i="1" baseline="0" dirty="0"/>
              <a:t>(h** &lt; h*), </a:t>
            </a:r>
            <a:r>
              <a:rPr lang="en-US" baseline="0" dirty="0"/>
              <a:t>a result of the substitution effect of a higher price.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2712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better air quality and higher housing price. The</a:t>
            </a:r>
            <a:r>
              <a:rPr lang="en-US" b="0" baseline="0" dirty="0"/>
              <a:t> h</a:t>
            </a:r>
            <a:r>
              <a:rPr lang="en-US" b="0" dirty="0"/>
              <a:t>orizontal axis shows housing listing </a:t>
            </a:r>
            <a:r>
              <a:rPr lang="en-US" b="0" i="1" dirty="0"/>
              <a:t>h</a:t>
            </a:r>
            <a:r>
              <a:rPr lang="en-US" b="0" dirty="0"/>
              <a:t> double asterisk and </a:t>
            </a:r>
            <a:r>
              <a:rPr lang="en-US" b="0" i="1" dirty="0"/>
              <a:t>h</a:t>
            </a:r>
            <a:r>
              <a:rPr lang="en-US" b="0" dirty="0"/>
              <a:t> asterisk. The</a:t>
            </a:r>
            <a:r>
              <a:rPr lang="en-US" b="0" baseline="0" dirty="0"/>
              <a:t> v</a:t>
            </a:r>
            <a:r>
              <a:rPr lang="en-US" b="0" dirty="0"/>
              <a:t>ertical axis shows other goods in dollars. There is one point on the vertical axis at moderate goods consumption. Change in health cost rises from this moderate point. Point </a:t>
            </a:r>
            <a:r>
              <a:rPr lang="en-US" b="0" i="1" dirty="0"/>
              <a:t>a </a:t>
            </a:r>
            <a:r>
              <a:rPr lang="en-US" b="0" dirty="0"/>
              <a:t>corresponds to </a:t>
            </a:r>
            <a:r>
              <a:rPr lang="en-US" b="0" i="1" dirty="0"/>
              <a:t>h</a:t>
            </a:r>
            <a:r>
              <a:rPr lang="en-US" b="0" dirty="0"/>
              <a:t> asterisk and low goods consumption. Point </a:t>
            </a:r>
            <a:r>
              <a:rPr lang="en-US" b="0" i="1" dirty="0"/>
              <a:t>d</a:t>
            </a:r>
            <a:r>
              <a:rPr lang="en-US" b="0" dirty="0"/>
              <a:t> corresponds to </a:t>
            </a:r>
            <a:r>
              <a:rPr lang="en-US" b="0" i="1" dirty="0"/>
              <a:t>h </a:t>
            </a:r>
            <a:r>
              <a:rPr lang="en-US" b="0" dirty="0"/>
              <a:t>double asterisk and moderate goods consumption. The curve </a:t>
            </a:r>
            <a:r>
              <a:rPr lang="en-US" b="0" i="1" dirty="0"/>
              <a:t>u</a:t>
            </a:r>
            <a:r>
              <a:rPr lang="en-US" b="0" dirty="0"/>
              <a:t> asterisk falls from high goods consumption and low housing consumption through point </a:t>
            </a:r>
            <a:r>
              <a:rPr lang="en-US" b="0" i="1" dirty="0"/>
              <a:t>d</a:t>
            </a:r>
            <a:r>
              <a:rPr lang="en-US" b="0" dirty="0"/>
              <a:t> and point </a:t>
            </a:r>
            <a:r>
              <a:rPr lang="en-US" b="0" i="1" dirty="0"/>
              <a:t>a</a:t>
            </a:r>
            <a:r>
              <a:rPr lang="en-US" b="0" dirty="0"/>
              <a:t>. The tangent to this curve, low air quality and </a:t>
            </a:r>
            <a:r>
              <a:rPr lang="en-US" b="0" i="1" dirty="0"/>
              <a:t>p</a:t>
            </a:r>
            <a:r>
              <a:rPr lang="en-US" b="0" dirty="0"/>
              <a:t> asterisk, falls from the point of moderate goods consumption and zero housing consumption through point </a:t>
            </a:r>
            <a:r>
              <a:rPr lang="en-US" b="0" i="1" dirty="0"/>
              <a:t>a</a:t>
            </a:r>
            <a:r>
              <a:rPr lang="en-US" b="0" dirty="0"/>
              <a:t>. Another tangent to the curve, high air quality and </a:t>
            </a:r>
            <a:r>
              <a:rPr lang="en-US" b="0" i="1" dirty="0"/>
              <a:t>p</a:t>
            </a:r>
            <a:r>
              <a:rPr lang="en-US" b="0" dirty="0"/>
              <a:t> double asterisk, falls from high goods consumption and zero housing consumption through point </a:t>
            </a:r>
            <a:r>
              <a:rPr lang="en-US" b="0" i="1" dirty="0"/>
              <a:t>d</a:t>
            </a:r>
            <a:r>
              <a:rPr lang="en-US" b="0" dirty="0"/>
              <a:t>. </a:t>
            </a:r>
            <a:r>
              <a:rPr lang="en-US" b="0" i="1" dirty="0"/>
              <a:t>p </a:t>
            </a:r>
            <a:r>
              <a:rPr lang="en-US" b="0" dirty="0"/>
              <a:t>double asterisk is greater than </a:t>
            </a:r>
            <a:r>
              <a:rPr lang="en-US" b="0" i="1" dirty="0"/>
              <a:t>p</a:t>
            </a:r>
            <a:r>
              <a:rPr lang="en-US" b="0" dirty="0"/>
              <a:t> asterisk.</a:t>
            </a:r>
          </a:p>
          <a:p>
            <a:endParaRPr lang="en-US" b="1" dirty="0"/>
          </a:p>
          <a:p>
            <a:r>
              <a:rPr lang="en-US" b="1" dirty="0"/>
              <a:t>Presenter Note: </a:t>
            </a:r>
            <a:r>
              <a:rPr lang="en-US" dirty="0"/>
              <a:t>The</a:t>
            </a:r>
            <a:r>
              <a:rPr lang="en-US" baseline="0" dirty="0"/>
              <a:t> figure </a:t>
            </a:r>
            <a:r>
              <a:rPr lang="en-US" dirty="0"/>
              <a:t>shows the effects of a relocation from a heavily polluted area to a less polluted area. The position of the budget line is determined by disposable income, defined in this case as the market income minus health care costs. A move to a less polluted area decreases health care cost and shifts the budget line upward. To restore the original utility level u*, the price of housing increases, tilting the budget line downward. The Nash equilibrium is shown by point </a:t>
            </a:r>
            <a:r>
              <a:rPr lang="en-US" i="1" dirty="0"/>
              <a:t>a </a:t>
            </a:r>
            <a:r>
              <a:rPr lang="en-US" dirty="0"/>
              <a:t>and point </a:t>
            </a:r>
            <a:r>
              <a:rPr lang="en-US" i="1" dirty="0"/>
              <a:t>d</a:t>
            </a:r>
            <a:r>
              <a:rPr lang="en-US" dirty="0"/>
              <a:t>: an area with less pollution has a higher housing price (</a:t>
            </a:r>
            <a:r>
              <a:rPr lang="en-US" i="1" dirty="0"/>
              <a:t>p** &gt; p*) </a:t>
            </a:r>
            <a:r>
              <a:rPr lang="en-US" dirty="0"/>
              <a:t>and lower housing consumption (</a:t>
            </a:r>
            <a:r>
              <a:rPr lang="en-US" i="1" dirty="0"/>
              <a:t>h** &lt; h*).</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105017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V equals </a:t>
            </a:r>
            <a:r>
              <a:rPr lang="en-US" b="0" baseline="0" dirty="0" smtClean="0"/>
              <a:t>P </a:t>
            </a:r>
            <a:r>
              <a:rPr lang="en-US" b="0" baseline="0" dirty="0"/>
              <a:t>subscript B times B plus </a:t>
            </a:r>
            <a:r>
              <a:rPr lang="en-US" b="0" baseline="0" dirty="0" smtClean="0"/>
              <a:t>P </a:t>
            </a:r>
            <a:r>
              <a:rPr lang="en-US" b="0" baseline="0" dirty="0"/>
              <a:t>subscript J times J plus </a:t>
            </a:r>
            <a:r>
              <a:rPr lang="en-US" b="0" baseline="0" dirty="0" smtClean="0"/>
              <a:t>P </a:t>
            </a:r>
            <a:r>
              <a:rPr lang="en-US" b="0" baseline="0" dirty="0"/>
              <a:t>subscript S times S plus </a:t>
            </a:r>
            <a:r>
              <a:rPr lang="en-US" b="0" baseline="0" dirty="0" smtClean="0"/>
              <a:t>P </a:t>
            </a:r>
            <a:r>
              <a:rPr lang="en-US" b="0" baseline="0" dirty="0"/>
              <a:t>subscript A times A plus </a:t>
            </a:r>
            <a:r>
              <a:rPr lang="en-US" b="0" baseline="0" dirty="0" smtClean="0"/>
              <a:t>P </a:t>
            </a:r>
            <a:r>
              <a:rPr lang="en-US" b="0" baseline="0" dirty="0"/>
              <a:t>subscript C times C.</a:t>
            </a:r>
            <a:endParaRPr lang="en-US" b="0" dirty="0"/>
          </a:p>
          <a:p>
            <a:endParaRPr lang="en-US" b="1" dirty="0"/>
          </a:p>
          <a:p>
            <a:r>
              <a:rPr lang="en-US" b="1" dirty="0"/>
              <a:t>Presenter Note: </a:t>
            </a:r>
            <a:r>
              <a:rPr lang="en-US" b="0" dirty="0" smtClean="0"/>
              <a:t>P</a:t>
            </a:r>
            <a:r>
              <a:rPr lang="en-US" baseline="-25000" dirty="0" smtClean="0"/>
              <a:t>J</a:t>
            </a:r>
            <a:r>
              <a:rPr lang="en-US" dirty="0" smtClean="0"/>
              <a:t> </a:t>
            </a:r>
            <a:r>
              <a:rPr lang="en-US" dirty="0"/>
              <a:t>is the price of component </a:t>
            </a:r>
            <a:r>
              <a:rPr lang="en-US" dirty="0" smtClean="0"/>
              <a:t>J, </a:t>
            </a:r>
            <a:r>
              <a:rPr lang="en-US" dirty="0"/>
              <a:t>B is the number of bedrooms, J is the distance to a concentration of jobs, S is the average test score of local schools, A is a measure of air quality, and C is the neighborhood crime rate. The prices are positive for desirable attributes (bedrooms, test score, air quality) and negative for undesirable attributes (distance to jobs, crime rate).</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890139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We can measure the production or “output” of K–12 (kindergarten through grade 12) schools as the value-added of students over the course of a school year. One measure is the gain, from the beginning to the end of the school year, in student scores on standardized tests. As we will see later in the book, there is spatial variation in the productivity of schools across the typical metropolitan area. For a Nash equilibrium in residential location, areas with highly productive schools (large gains in test scores) will have higher housing prices.</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33170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shows housing in square meters along the horizontal axis, listing </a:t>
            </a:r>
            <a:r>
              <a:rPr lang="en-US" b="0" i="1" dirty="0"/>
              <a:t>H</a:t>
            </a:r>
            <a:r>
              <a:rPr lang="en-US" b="0" dirty="0"/>
              <a:t> asterisk. The vertical axis shows cost in dollars, listing </a:t>
            </a:r>
            <a:r>
              <a:rPr lang="en-US" b="0" i="1" dirty="0"/>
              <a:t>p</a:t>
            </a:r>
            <a:r>
              <a:rPr lang="en-US" b="0" dirty="0"/>
              <a:t> of </a:t>
            </a:r>
            <a:r>
              <a:rPr lang="en-US" b="0" i="1" dirty="0"/>
              <a:t>x</a:t>
            </a:r>
            <a:r>
              <a:rPr lang="en-US" b="0" dirty="0"/>
              <a:t> prime. Marginal benefit is a horizontal line, y equals </a:t>
            </a:r>
            <a:r>
              <a:rPr lang="en-US" b="0" i="1" dirty="0"/>
              <a:t>p</a:t>
            </a:r>
            <a:r>
              <a:rPr lang="en-US" b="0" dirty="0"/>
              <a:t> of </a:t>
            </a:r>
            <a:r>
              <a:rPr lang="en-US" b="0" i="1" dirty="0"/>
              <a:t>x </a:t>
            </a:r>
            <a:r>
              <a:rPr lang="en-US" b="0" dirty="0"/>
              <a:t>prime, through point </a:t>
            </a:r>
            <a:r>
              <a:rPr lang="en-US" b="0" i="1" dirty="0"/>
              <a:t>a</a:t>
            </a:r>
            <a:r>
              <a:rPr lang="en-US" b="0" dirty="0"/>
              <a:t> (</a:t>
            </a:r>
            <a:r>
              <a:rPr lang="en-US" b="0" i="1" dirty="0"/>
              <a:t>H</a:t>
            </a:r>
            <a:r>
              <a:rPr lang="en-US" b="0" dirty="0"/>
              <a:t> asterisk, </a:t>
            </a:r>
            <a:r>
              <a:rPr lang="en-US" b="0" i="1" dirty="0"/>
              <a:t>p</a:t>
            </a:r>
            <a:r>
              <a:rPr lang="en-US" b="0" dirty="0"/>
              <a:t> of </a:t>
            </a:r>
            <a:r>
              <a:rPr lang="en-US" b="0" i="1" dirty="0"/>
              <a:t>x</a:t>
            </a:r>
            <a:r>
              <a:rPr lang="en-US" b="0" dirty="0"/>
              <a:t> prime). Marginal cost rises through point </a:t>
            </a:r>
            <a:r>
              <a:rPr lang="en-US" b="0" i="1" dirty="0"/>
              <a:t>a</a:t>
            </a:r>
            <a:r>
              <a:rPr lang="en-US" b="0" dirty="0"/>
              <a:t> (</a:t>
            </a:r>
            <a:r>
              <a:rPr lang="en-US" b="0" i="1" dirty="0"/>
              <a:t>H</a:t>
            </a:r>
            <a:r>
              <a:rPr lang="en-US" b="0" dirty="0"/>
              <a:t> asterisk, </a:t>
            </a:r>
            <a:r>
              <a:rPr lang="en-US" b="0" i="1" dirty="0"/>
              <a:t>p </a:t>
            </a:r>
            <a:r>
              <a:rPr lang="en-US" b="0" dirty="0"/>
              <a:t>of </a:t>
            </a:r>
            <a:r>
              <a:rPr lang="en-US" b="0" i="1" dirty="0"/>
              <a:t>x</a:t>
            </a:r>
            <a:r>
              <a:rPr lang="en-US" b="0" dirty="0"/>
              <a:t> prime).</a:t>
            </a:r>
          </a:p>
          <a:p>
            <a:endParaRPr lang="en-US" b="1" dirty="0"/>
          </a:p>
          <a:p>
            <a:r>
              <a:rPr lang="en-US" b="1" dirty="0"/>
              <a:t>Presenter</a:t>
            </a:r>
            <a:r>
              <a:rPr lang="en-US" b="1" baseline="0" dirty="0"/>
              <a:t> Note: </a:t>
            </a:r>
            <a:r>
              <a:rPr lang="en-US" baseline="0" dirty="0"/>
              <a:t>Consider a firm that will build housing on a one-hectare site at location </a:t>
            </a:r>
            <a:r>
              <a:rPr lang="en-US" i="1" baseline="0" dirty="0"/>
              <a:t>x′</a:t>
            </a:r>
            <a:r>
              <a:rPr lang="en-US" baseline="0" dirty="0"/>
              <a:t>. The price of housing is </a:t>
            </a:r>
            <a:r>
              <a:rPr lang="en-US" i="1" baseline="0" dirty="0"/>
              <a:t>p(x′) </a:t>
            </a:r>
            <a:r>
              <a:rPr lang="en-US" baseline="0" dirty="0"/>
              <a:t>per unit of housing, for example, per square meter of living space. As we saw in the previous section of this chapter, the housing price reflects the site’s attributes, including job accessibility, environmental quality, crime rate, and school productivity. For the housing firm, the marginal benefit of housing at </a:t>
            </a:r>
            <a:r>
              <a:rPr lang="en-US" i="1" baseline="0" dirty="0"/>
              <a:t>x′</a:t>
            </a:r>
            <a:r>
              <a:rPr lang="en-US" baseline="0" dirty="0"/>
              <a:t> is the price </a:t>
            </a:r>
            <a:r>
              <a:rPr lang="en-US" i="1" baseline="0" dirty="0"/>
              <a:t>p(x′</a:t>
            </a:r>
            <a:r>
              <a:rPr lang="en-US" baseline="0" dirty="0"/>
              <a:t>).</a:t>
            </a:r>
          </a:p>
          <a:p>
            <a:endParaRPr lang="en-US" baseline="0" dirty="0"/>
          </a:p>
          <a:p>
            <a:r>
              <a:rPr lang="en-US" baseline="0" dirty="0"/>
              <a:t>The firm’s task is to decide how much housing to produce on its one-hectare site. The firm can use the marginal principle to choose the profit-maximizing quantity of housing: at one extreme, the firm could build a small house on the site, for example, </a:t>
            </a:r>
            <a:r>
              <a:rPr lang="en-US" i="1" baseline="0" dirty="0"/>
              <a:t>H</a:t>
            </a:r>
            <a:r>
              <a:rPr lang="en-US" baseline="0" dirty="0"/>
              <a:t> = 100 square meters; at the other extreme, the firm could build a 30-floor residential tower that covers the entire hectare, for </a:t>
            </a:r>
            <a:r>
              <a:rPr lang="en-US" i="1" baseline="0" dirty="0"/>
              <a:t>H</a:t>
            </a:r>
            <a:r>
              <a:rPr lang="en-US" baseline="0" dirty="0"/>
              <a:t> = 300,000 square meters. Given the fixed amount of land, housing production is subject to diminishing returns and rising marginal cost. In the figure, the horizontal marginal-benefit curve intersects the positively sloped marginal-cost curve at point </a:t>
            </a:r>
            <a:r>
              <a:rPr lang="en-US" i="1" baseline="0" dirty="0"/>
              <a:t>a</a:t>
            </a:r>
            <a:r>
              <a:rPr lang="en-US" baseline="0" dirty="0"/>
              <a:t>, satisfying the marginal principle with </a:t>
            </a:r>
            <a:r>
              <a:rPr lang="en-US" i="1" baseline="0" dirty="0"/>
              <a:t>H*</a:t>
            </a:r>
            <a:r>
              <a:rPr lang="en-US" baseline="0" dirty="0"/>
              <a:t> units of housing.</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149759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line graph shows housing in square meters along the horizontal axis, listing </a:t>
            </a:r>
            <a:r>
              <a:rPr lang="en-US" b="0" i="1" baseline="0" dirty="0"/>
              <a:t>H</a:t>
            </a:r>
            <a:r>
              <a:rPr lang="en-US" b="0" baseline="0" dirty="0"/>
              <a:t> asterisk. The vertical axis shows cost in dollars, listing </a:t>
            </a:r>
            <a:r>
              <a:rPr lang="en-US" b="0" i="1" baseline="0" dirty="0"/>
              <a:t>p</a:t>
            </a:r>
            <a:r>
              <a:rPr lang="en-US" b="0" baseline="0" dirty="0"/>
              <a:t> of </a:t>
            </a:r>
            <a:r>
              <a:rPr lang="en-US" b="0" i="1" baseline="0" dirty="0"/>
              <a:t>x</a:t>
            </a:r>
            <a:r>
              <a:rPr lang="en-US" b="0" baseline="0" dirty="0"/>
              <a:t> prime. Marginal benefit is a horizontal line, </a:t>
            </a:r>
            <a:r>
              <a:rPr lang="en-US" b="0" i="1" baseline="0" dirty="0"/>
              <a:t>y</a:t>
            </a:r>
            <a:r>
              <a:rPr lang="en-US" b="0" baseline="0" dirty="0"/>
              <a:t> equals </a:t>
            </a:r>
            <a:r>
              <a:rPr lang="en-US" b="0" i="1" baseline="0" dirty="0"/>
              <a:t>p</a:t>
            </a:r>
            <a:r>
              <a:rPr lang="en-US" b="0" baseline="0" dirty="0"/>
              <a:t> of </a:t>
            </a:r>
            <a:r>
              <a:rPr lang="en-US" b="0" i="1" baseline="0" dirty="0"/>
              <a:t>x</a:t>
            </a:r>
            <a:r>
              <a:rPr lang="en-US" b="0" baseline="0" dirty="0"/>
              <a:t> prime, through point </a:t>
            </a:r>
            <a:r>
              <a:rPr lang="en-US" b="0" i="1" baseline="0" dirty="0"/>
              <a:t>a</a:t>
            </a:r>
            <a:r>
              <a:rPr lang="en-US" b="0" baseline="0" dirty="0"/>
              <a:t> (</a:t>
            </a:r>
            <a:r>
              <a:rPr lang="en-US" b="0" i="1" baseline="0" dirty="0"/>
              <a:t>H</a:t>
            </a:r>
            <a:r>
              <a:rPr lang="en-US" b="0" baseline="0" dirty="0"/>
              <a:t> asterisk, </a:t>
            </a:r>
            <a:r>
              <a:rPr lang="en-US" b="0" i="1" baseline="0" dirty="0"/>
              <a:t>p</a:t>
            </a:r>
            <a:r>
              <a:rPr lang="en-US" b="0" baseline="0" dirty="0"/>
              <a:t> of </a:t>
            </a:r>
            <a:r>
              <a:rPr lang="en-US" b="0" i="1" baseline="0" dirty="0"/>
              <a:t>x </a:t>
            </a:r>
            <a:r>
              <a:rPr lang="en-US" b="0" baseline="0" dirty="0"/>
              <a:t>prime). Marginal cost rises through point </a:t>
            </a:r>
            <a:r>
              <a:rPr lang="en-US" b="0" i="1" baseline="0" dirty="0"/>
              <a:t>a</a:t>
            </a:r>
            <a:r>
              <a:rPr lang="en-US" b="0" baseline="0" dirty="0"/>
              <a:t> (</a:t>
            </a:r>
            <a:r>
              <a:rPr lang="en-US" b="0" i="1" baseline="0" dirty="0"/>
              <a:t>H</a:t>
            </a:r>
            <a:r>
              <a:rPr lang="en-US" b="0" baseline="0" dirty="0"/>
              <a:t> asterisk, </a:t>
            </a:r>
            <a:r>
              <a:rPr lang="en-US" b="0" i="1" baseline="0" dirty="0"/>
              <a:t>p </a:t>
            </a:r>
            <a:r>
              <a:rPr lang="en-US" b="0" baseline="0" dirty="0"/>
              <a:t>of </a:t>
            </a:r>
            <a:r>
              <a:rPr lang="en-US" b="0" i="1" baseline="0" dirty="0"/>
              <a:t>x</a:t>
            </a:r>
            <a:r>
              <a:rPr lang="en-US" b="0" baseline="0" dirty="0"/>
              <a:t> prime). The region enclosed by the vertical axis and marginal cost curve, under the marginal benefit line, is shaded.</a:t>
            </a:r>
          </a:p>
          <a:p>
            <a:endParaRPr lang="en-US" b="1" dirty="0"/>
          </a:p>
          <a:p>
            <a:r>
              <a:rPr lang="en-US" b="1" dirty="0"/>
              <a:t>Presenter</a:t>
            </a:r>
            <a:r>
              <a:rPr lang="en-US" b="1" baseline="0" dirty="0"/>
              <a:t> Note: </a:t>
            </a:r>
            <a:r>
              <a:rPr lang="en-US" baseline="0" dirty="0"/>
              <a:t>For a housing production firm, the willingness to pay for land equals the economic profit that can be earned from housing. As we saw earlier in the market for land in the office sector, we can use the marginal-benefit curve and the marginal-cost curve to compute a builder’s economic profit. The economic profit is shown as the area between the marginal-benefit curve and the marginal-cost curve up to the profit-maximizing quantity of housing H*. In the figure, the economic profit is shown by the shaded area between the two curves.</a:t>
            </a:r>
          </a:p>
          <a:p>
            <a:endParaRPr lang="en-US" baseline="0" dirty="0"/>
          </a:p>
          <a:p>
            <a:r>
              <a:rPr lang="en-US" baseline="0" dirty="0"/>
              <a:t>Competition among building firms ensures that the price of land equals the willingness to pay for land. If one housing producer offered to pay less than the potential economic profit, the landowner could find another producer who is willing to pay more. Bidding among competing producers will bid up the price of residential land until it reaches the potential economic profit from using the land. This is the leftover principle: Competition among potential land users ensures that economic profit (total revenue minus total nonland cost) goes to landowners.</a:t>
            </a:r>
          </a:p>
          <a:p>
            <a:endParaRPr lang="en-US" baseline="0" dirty="0"/>
          </a:p>
          <a:p>
            <a:r>
              <a:rPr lang="en-US" baseline="0" dirty="0"/>
              <a:t>The next step in our analysis of residential land use is to explore the effects of spatial variation in the price of housing. Suppose the housing producer chooses a different location, where the price of housing is higher. The price could be higher because the new site (i) is more accessible to jobs, (ii) has a lower crime rate, (iii) has higher environmental quality, or (iv) has better schools.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394897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line graph shows housing in square meters along the horizontal axis, listing </a:t>
            </a:r>
            <a:r>
              <a:rPr lang="en-US" b="0" i="1" baseline="0" dirty="0"/>
              <a:t>H</a:t>
            </a:r>
            <a:r>
              <a:rPr lang="en-US" b="0" baseline="0" dirty="0"/>
              <a:t> double asterisk. The vertical axis shows cost in dollars, listing </a:t>
            </a:r>
            <a:r>
              <a:rPr lang="en-US" b="0" i="1" baseline="0" dirty="0"/>
              <a:t>p</a:t>
            </a:r>
            <a:r>
              <a:rPr lang="en-US" b="0" baseline="0" dirty="0"/>
              <a:t> of </a:t>
            </a:r>
            <a:r>
              <a:rPr lang="en-US" b="0" i="1" baseline="0" dirty="0"/>
              <a:t>x</a:t>
            </a:r>
            <a:r>
              <a:rPr lang="en-US" b="0" baseline="0" dirty="0"/>
              <a:t> double prime. Marginal benefit for higher price is a horizontal line, </a:t>
            </a:r>
            <a:r>
              <a:rPr lang="en-US" b="0" i="1" baseline="0" dirty="0"/>
              <a:t>y</a:t>
            </a:r>
            <a:r>
              <a:rPr lang="en-US" b="0" baseline="0" dirty="0"/>
              <a:t> equals </a:t>
            </a:r>
            <a:r>
              <a:rPr lang="en-US" b="0" i="1" baseline="0" dirty="0"/>
              <a:t>p</a:t>
            </a:r>
            <a:r>
              <a:rPr lang="en-US" b="0" baseline="0" dirty="0"/>
              <a:t> of </a:t>
            </a:r>
            <a:r>
              <a:rPr lang="en-US" b="0" i="1" baseline="0" dirty="0"/>
              <a:t>x</a:t>
            </a:r>
            <a:r>
              <a:rPr lang="en-US" b="0" baseline="0" dirty="0"/>
              <a:t> double prime, through </a:t>
            </a:r>
            <a:r>
              <a:rPr lang="en-US" b="0" i="1" baseline="0" dirty="0"/>
              <a:t>b</a:t>
            </a:r>
            <a:r>
              <a:rPr lang="en-US" b="0" baseline="0" dirty="0"/>
              <a:t> (</a:t>
            </a:r>
            <a:r>
              <a:rPr lang="en-US" b="0" i="1" baseline="0" dirty="0"/>
              <a:t>H</a:t>
            </a:r>
            <a:r>
              <a:rPr lang="en-US" b="0" baseline="0" dirty="0"/>
              <a:t> double asterisk, </a:t>
            </a:r>
            <a:r>
              <a:rPr lang="en-US" b="0" i="1" baseline="0" dirty="0"/>
              <a:t>p</a:t>
            </a:r>
            <a:r>
              <a:rPr lang="en-US" b="0" baseline="0" dirty="0"/>
              <a:t> of </a:t>
            </a:r>
            <a:r>
              <a:rPr lang="en-US" b="0" i="1" baseline="0" dirty="0"/>
              <a:t>x</a:t>
            </a:r>
            <a:r>
              <a:rPr lang="en-US" b="0" baseline="0" dirty="0"/>
              <a:t> double prime). Marginal cost rises through point </a:t>
            </a:r>
            <a:r>
              <a:rPr lang="en-US" b="0" i="1" baseline="0" dirty="0"/>
              <a:t>b</a:t>
            </a:r>
            <a:r>
              <a:rPr lang="en-US" b="0" baseline="0" dirty="0"/>
              <a:t> (</a:t>
            </a:r>
            <a:r>
              <a:rPr lang="en-US" b="0" i="1" baseline="0" dirty="0"/>
              <a:t>H </a:t>
            </a:r>
            <a:r>
              <a:rPr lang="en-US" b="0" baseline="0" dirty="0"/>
              <a:t>double asterisk, </a:t>
            </a:r>
            <a:r>
              <a:rPr lang="en-US" b="0" i="1" baseline="0" dirty="0"/>
              <a:t>p</a:t>
            </a:r>
            <a:r>
              <a:rPr lang="en-US" b="0" baseline="0" dirty="0"/>
              <a:t> of </a:t>
            </a:r>
            <a:r>
              <a:rPr lang="en-US" b="0" i="1" baseline="0" dirty="0"/>
              <a:t>x</a:t>
            </a:r>
            <a:r>
              <a:rPr lang="en-US" b="0" baseline="0" dirty="0"/>
              <a:t> double prime).</a:t>
            </a:r>
          </a:p>
          <a:p>
            <a:endParaRPr lang="en-US" b="1" dirty="0"/>
          </a:p>
          <a:p>
            <a:r>
              <a:rPr lang="en-US" b="1" dirty="0"/>
              <a:t>Presenter Note</a:t>
            </a:r>
            <a:r>
              <a:rPr lang="en-US" dirty="0"/>
              <a:t>: The</a:t>
            </a:r>
            <a:r>
              <a:rPr lang="en-US" baseline="0" dirty="0"/>
              <a:t> figure </a:t>
            </a:r>
            <a:r>
              <a:rPr lang="en-US" dirty="0"/>
              <a:t>shows the implications of a higher price of housing on the profit-maximizing quantity of housing. The higher price generates a higher marginal-benefit curve for housing, and the marginal principle is satisfied with a larger quantity of housing: </a:t>
            </a:r>
            <a:r>
              <a:rPr lang="en-US" i="1" dirty="0"/>
              <a:t>H** &gt; H*</a:t>
            </a:r>
            <a:r>
              <a:rPr lang="en-US" dirty="0"/>
              <a:t>. In other words, an increase in the price of housing increases the profit-maximizing quantity of housing on the one-hectare site. Wherever housing prices are relatively high—because of job access, better environmental quality, lower crime, better schools—we expect more housing per unit of land, that is, a higher housing density. A higher housing density means (i) a larger share of land will be covered by structures, and (ii) buildings will be taller.</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40920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line graph shows housing in square meters along the horizontal axis, listing </a:t>
            </a:r>
            <a:r>
              <a:rPr lang="en-US" b="0" i="1" baseline="0" dirty="0"/>
              <a:t>H</a:t>
            </a:r>
            <a:r>
              <a:rPr lang="en-US" b="0" baseline="0" dirty="0"/>
              <a:t> double asterisk, and cost in dollars along the vertical axis, listing </a:t>
            </a:r>
            <a:r>
              <a:rPr lang="en-US" b="0" i="1" baseline="0" dirty="0"/>
              <a:t>p</a:t>
            </a:r>
            <a:r>
              <a:rPr lang="en-US" b="0" baseline="0" dirty="0"/>
              <a:t> of </a:t>
            </a:r>
            <a:r>
              <a:rPr lang="en-US" b="0" i="1" baseline="0" dirty="0"/>
              <a:t>x</a:t>
            </a:r>
            <a:r>
              <a:rPr lang="en-US" b="0" baseline="0" dirty="0"/>
              <a:t> double prime. Marginal benefit for higher price is a horizontal line, </a:t>
            </a:r>
            <a:r>
              <a:rPr lang="en-US" b="0" i="1" baseline="0" dirty="0"/>
              <a:t>y</a:t>
            </a:r>
            <a:r>
              <a:rPr lang="en-US" b="0" baseline="0" dirty="0"/>
              <a:t> equals </a:t>
            </a:r>
            <a:r>
              <a:rPr lang="en-US" b="0" i="1" baseline="0" dirty="0"/>
              <a:t>p</a:t>
            </a:r>
            <a:r>
              <a:rPr lang="en-US" b="0" baseline="0" dirty="0"/>
              <a:t> of </a:t>
            </a:r>
            <a:r>
              <a:rPr lang="en-US" b="0" i="1" baseline="0" dirty="0"/>
              <a:t>x</a:t>
            </a:r>
            <a:r>
              <a:rPr lang="en-US" b="0" baseline="0" dirty="0"/>
              <a:t> double prime, through point </a:t>
            </a:r>
            <a:r>
              <a:rPr lang="en-US" b="0" i="1" baseline="0" dirty="0"/>
              <a:t>b</a:t>
            </a:r>
            <a:r>
              <a:rPr lang="en-US" b="0" baseline="0" dirty="0"/>
              <a:t> (</a:t>
            </a:r>
            <a:r>
              <a:rPr lang="en-US" b="0" i="1" baseline="0" dirty="0"/>
              <a:t>H</a:t>
            </a:r>
            <a:r>
              <a:rPr lang="en-US" b="0" baseline="0" dirty="0"/>
              <a:t> double asterisk, </a:t>
            </a:r>
            <a:r>
              <a:rPr lang="en-US" b="0" i="1" baseline="0" dirty="0"/>
              <a:t>p</a:t>
            </a:r>
            <a:r>
              <a:rPr lang="en-US" b="0" baseline="0" dirty="0"/>
              <a:t> of </a:t>
            </a:r>
            <a:r>
              <a:rPr lang="en-US" b="0" i="1" baseline="0" dirty="0"/>
              <a:t>x</a:t>
            </a:r>
            <a:r>
              <a:rPr lang="en-US" b="0" baseline="0" dirty="0"/>
              <a:t> double prime). Marginal cost rises through point </a:t>
            </a:r>
            <a:r>
              <a:rPr lang="en-US" b="0" i="1" baseline="0" dirty="0"/>
              <a:t>b</a:t>
            </a:r>
            <a:r>
              <a:rPr lang="en-US" b="0" baseline="0" dirty="0"/>
              <a:t> (</a:t>
            </a:r>
            <a:r>
              <a:rPr lang="en-US" b="0" i="1" baseline="0" dirty="0"/>
              <a:t>H</a:t>
            </a:r>
            <a:r>
              <a:rPr lang="en-US" b="0" baseline="0" dirty="0"/>
              <a:t> double asterisk, </a:t>
            </a:r>
            <a:r>
              <a:rPr lang="en-US" b="0" i="1" baseline="0" dirty="0"/>
              <a:t>p</a:t>
            </a:r>
            <a:r>
              <a:rPr lang="en-US" b="0" baseline="0" dirty="0"/>
              <a:t> of </a:t>
            </a:r>
            <a:r>
              <a:rPr lang="en-US" b="0" i="1" baseline="0" dirty="0"/>
              <a:t>x</a:t>
            </a:r>
            <a:r>
              <a:rPr lang="en-US" b="0" baseline="0" dirty="0"/>
              <a:t> double prime). The region enclosed by the vertical axis and marginal cost curve, under the marginal benefit line, is shaded.</a:t>
            </a:r>
          </a:p>
          <a:p>
            <a:endParaRPr lang="en-US" b="1" dirty="0"/>
          </a:p>
          <a:p>
            <a:r>
              <a:rPr lang="en-US" b="1" dirty="0"/>
              <a:t>Presenter Note: </a:t>
            </a:r>
            <a:r>
              <a:rPr lang="en-US" dirty="0"/>
              <a:t>The</a:t>
            </a:r>
            <a:r>
              <a:rPr lang="en-US" baseline="0" dirty="0"/>
              <a:t> figure </a:t>
            </a:r>
            <a:r>
              <a:rPr lang="en-US" dirty="0"/>
              <a:t>shows the implications of a higher price of housing on the price of residential land. The upward shift of the marginal-benefit curve increases the potential economic profit, measured as the area between the marginal-benefit curve and the marginal-cost curve. Competition among housing producers transforms this potential economic profit into land rent: landowners benefit from higher housing prices. The lesson from the “Housing Production and the Price of Residential Land” figure and this</a:t>
            </a:r>
            <a:r>
              <a:rPr lang="en-US" baseline="0" dirty="0"/>
              <a:t> figure </a:t>
            </a:r>
            <a:r>
              <a:rPr lang="en-US" dirty="0"/>
              <a:t>is that wherever housing prices are relatively high—because of job access, better environmental quality, lower crime, better schools—the price of residential land will be relatively high.</a:t>
            </a:r>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18634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92562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aseline="0" dirty="0"/>
              <a:t>A table illustrates the combined effects of variation in housing and prices. Data is presenter in the following format: housing price, housing (square meters), land per unit of housing, land per dwelling, households per hectare. Row 1: low, low, 250, 2, 500, 20. Row 2: High, high, 200, 0.25, 50, 200.</a:t>
            </a:r>
          </a:p>
          <a:p>
            <a:endParaRPr lang="en-US" baseline="0" dirty="0"/>
          </a:p>
          <a:p>
            <a:r>
              <a:rPr lang="en-US" b="1" baseline="0" dirty="0"/>
              <a:t>Presenter Note: </a:t>
            </a:r>
            <a:r>
              <a:rPr lang="en-US" b="0" baseline="0" dirty="0"/>
              <a:t>Consider two locations, one with relatively low prices of housing and land, and a second with relatively high prices of housing and land. A move from a low-price location to a high-price location increases population density for two reasons.</a:t>
            </a:r>
          </a:p>
          <a:p>
            <a:endParaRPr lang="en-US" b="0" baseline="0" dirty="0"/>
          </a:p>
          <a:p>
            <a:r>
              <a:rPr lang="en-US" b="0" baseline="0" dirty="0"/>
              <a:t>1. Consumer substitution. Households respond to a higher housing price by consuming fewer square meters of space. Housing consumption is 250 square meters at the low-price location, compared to 200 at the high-price location.</a:t>
            </a:r>
          </a:p>
          <a:p>
            <a:endParaRPr lang="en-US" b="0" baseline="0" dirty="0"/>
          </a:p>
          <a:p>
            <a:r>
              <a:rPr lang="en-US" b="0" baseline="0" dirty="0"/>
              <a:t>2. Input substitution. Housing producers economize on land when its price is relatively high. With a low land price, there are 2 square meters of land per square meter of housing: the footprint of a one-story house is half the lot. With a high land price, there are only 0.25 square meters of land per square meter of housing: people live in four-story residential structures.</a:t>
            </a:r>
          </a:p>
          <a:p>
            <a:endParaRPr lang="en-US" b="0" baseline="0" dirty="0"/>
          </a:p>
          <a:p>
            <a:r>
              <a:rPr lang="en-US" b="0" baseline="0" dirty="0"/>
              <a:t>As shown in the fifth column, the land per dwelling is 500 square meters at a low-price location, compared to 25 at the high-price location. The sixth column shows population density, measured as households per hectare. The density at a low-price location is 20 per hectare (10,000 square meters divided by 500), compared to 200 per hectare (10,000/50) at the high-price location</a:t>
            </a:r>
            <a:r>
              <a:rPr lang="en-US" b="1" baseline="0" dirty="0"/>
              <a:t>.</a:t>
            </a:r>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77004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bar graph shows dense cluster of bars in the center. </a:t>
            </a:r>
            <a:r>
              <a:rPr lang="en-US" b="0" baseline="0" dirty="0"/>
              <a:t>A f</a:t>
            </a:r>
            <a:r>
              <a:rPr lang="en-US" b="0" dirty="0"/>
              <a:t>ew are tall, some are of moderate height, and many are short. Flat areas surround the cluster.</a:t>
            </a:r>
          </a:p>
          <a:p>
            <a:endParaRPr lang="en-US" b="1" dirty="0"/>
          </a:p>
          <a:p>
            <a:r>
              <a:rPr lang="en-US" b="1" dirty="0"/>
              <a:t>Presenter Note: </a:t>
            </a:r>
            <a:r>
              <a:rPr lang="en-US" b="0" dirty="0"/>
              <a:t>The</a:t>
            </a:r>
            <a:r>
              <a:rPr lang="en-US" b="0" baseline="0" dirty="0"/>
              <a:t> figure</a:t>
            </a:r>
            <a:r>
              <a:rPr lang="en-US" dirty="0"/>
              <a:t> shows population density in Boston. Each jigsaw puzzle</a:t>
            </a:r>
            <a:r>
              <a:rPr lang="en-US" baseline="0" dirty="0"/>
              <a:t> </a:t>
            </a:r>
            <a:r>
              <a:rPr lang="en-US" dirty="0"/>
              <a:t>piece represents a census tract and is extruded (pushed up) to a height equal to the tract’s population density (residents per hectare). The ribbons in the map represent freeways, extruded to a value of 25 to provide a measuring rod for population density. Density reaches its highest level in the central area, where relatively high prices of housing and land cause residents and housing producers to economize on housing and land. In general, population density decreases as the distance to the city center increases, reflecting decreasing housing and land prices.</a:t>
            </a:r>
          </a:p>
          <a:p>
            <a:endParaRPr lang="en-US" dirty="0"/>
          </a:p>
          <a:p>
            <a:r>
              <a:rPr lang="en-US" dirty="0"/>
              <a:t>The phenomenon of relatively high central density is widespread. In Paris, the population density in the central area is roughly six times the density at a distance of 20 kilometers. In New York City, the population density near the center is roughly four times the density at a distance of 20 kilometers. One exception to the general pattern of higher central density is Moscow, a planned city (as opposed to a market-based city), where density decreases as we approach the city center. Specifically, population density is 300 people per hectare at a distance of 20 kilometers from the center, and decreases to roughly 150 people per hectare at a distance of 3 kilometers from the center.</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3851881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shows the built-up density, or the people per hectare in eight cities, as follows. Berlin: 36, New York: 40, Jakarta: 51, London: 62, Paris: 85, Barcelona: 160, Moscow: 169, and Shanghai: 303.</a:t>
            </a:r>
          </a:p>
          <a:p>
            <a:endParaRPr lang="en-US" b="1" dirty="0"/>
          </a:p>
          <a:p>
            <a:r>
              <a:rPr lang="en-US" b="1" dirty="0"/>
              <a:t>Presenter Note:</a:t>
            </a:r>
            <a:r>
              <a:rPr lang="en-US" b="1" baseline="0" dirty="0"/>
              <a:t> </a:t>
            </a:r>
            <a:r>
              <a:rPr lang="en-US" baseline="0" dirty="0"/>
              <a:t>Population density varies considerably across U.S. metropolitan areas (Fulton, Pendall, Nguyen, and Harrison, 2001). Among the 20 most densely populated areas, the range is 40 people per hectare in New York to 14 per hectare in Santa Barbara. In contrast with popular perceptions, 12 of the 14 most densely populated metropolitan areas (and 13 of the top 20) are in the West, including eight cities in California. The high density in western cities reflects relatively high land prices. In fact, the two poster-cities for sprawl, Los Angeles (number 2, with 21 people per hectare) and Phoenix (number 11, with 18 per hectare), are more dense than Chicago (number 15, with 15 per hectare) and Boston (number 19, with 14 per hectare).</a:t>
            </a:r>
          </a:p>
          <a:p>
            <a:endParaRPr lang="en-US" baseline="0" dirty="0"/>
          </a:p>
          <a:p>
            <a:r>
              <a:rPr lang="en-US" dirty="0"/>
              <a:t>The</a:t>
            </a:r>
            <a:r>
              <a:rPr lang="en-US" baseline="0" dirty="0"/>
              <a:t> figure</a:t>
            </a:r>
            <a:r>
              <a:rPr lang="en-US" dirty="0"/>
              <a:t> shows the built-up density in selected cities around the world. Built-up density equals the total population of a metropolitan area divided by the amount of land in urban use, including residential areas, industrial districts, commercial areas, roads, schools, and city parks. Asian cities are at the top of the density list, and U.S. cities are at the bottom. New York is the densest U.S. metropolitan area, yet its density is about half the density of Paris, one-fourth the density of Barcelona, and roughly one-eighth the density of Shanghai. Los Angeles, the second densest U.S. metropolitan area, is roughly half as dense as New York, while Chicago is roughly one-third as dense, and Atlanta is roughly one-fifth as dense.</a:t>
            </a:r>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2014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housing along the horizontal axis, listing </a:t>
            </a:r>
            <a:r>
              <a:rPr lang="en-US" b="0" i="1" dirty="0"/>
              <a:t>h</a:t>
            </a:r>
            <a:r>
              <a:rPr lang="en-US" b="0" dirty="0"/>
              <a:t> asterisk. The vertical axis plots other goods in dollars, listing </a:t>
            </a:r>
            <a:r>
              <a:rPr lang="en-US" b="0" i="1" dirty="0"/>
              <a:t>g</a:t>
            </a:r>
            <a:r>
              <a:rPr lang="en-US" b="0" dirty="0"/>
              <a:t> asterisk, </a:t>
            </a:r>
            <a:r>
              <a:rPr lang="en-US" b="0" i="1" dirty="0"/>
              <a:t>w </a:t>
            </a:r>
            <a:r>
              <a:rPr lang="en-US" b="0" dirty="0"/>
              <a:t>minus </a:t>
            </a:r>
            <a:r>
              <a:rPr lang="en-US" b="0" i="1" dirty="0"/>
              <a:t>t</a:t>
            </a:r>
            <a:r>
              <a:rPr lang="en-US" b="0" dirty="0"/>
              <a:t> multiplied</a:t>
            </a:r>
            <a:r>
              <a:rPr lang="en-US" b="0" baseline="0" dirty="0"/>
              <a:t> by</a:t>
            </a:r>
            <a:r>
              <a:rPr lang="en-US" b="0" dirty="0"/>
              <a:t> </a:t>
            </a:r>
            <a:r>
              <a:rPr lang="en-US" b="0" i="1" dirty="0"/>
              <a:t>x</a:t>
            </a:r>
            <a:r>
              <a:rPr lang="en-US" b="0" dirty="0"/>
              <a:t>, and </a:t>
            </a:r>
            <a:r>
              <a:rPr lang="en-US" b="0" i="1" dirty="0"/>
              <a:t>w</a:t>
            </a:r>
            <a:r>
              <a:rPr lang="en-US" b="0" dirty="0"/>
              <a:t>. Commute cost is between </a:t>
            </a:r>
            <a:r>
              <a:rPr lang="en-US" b="0" i="1" dirty="0"/>
              <a:t>w</a:t>
            </a:r>
            <a:r>
              <a:rPr lang="en-US" b="0" dirty="0"/>
              <a:t> minus </a:t>
            </a:r>
            <a:r>
              <a:rPr lang="en-US" b="0" i="1" dirty="0"/>
              <a:t>t</a:t>
            </a:r>
            <a:r>
              <a:rPr lang="en-US" b="0" dirty="0"/>
              <a:t> multiplied</a:t>
            </a:r>
            <a:r>
              <a:rPr lang="en-US" b="0" baseline="0" dirty="0"/>
              <a:t> by </a:t>
            </a:r>
            <a:r>
              <a:rPr lang="en-US" b="0" i="1" dirty="0"/>
              <a:t>x</a:t>
            </a:r>
            <a:r>
              <a:rPr lang="en-US" b="0" dirty="0"/>
              <a:t> and </a:t>
            </a:r>
            <a:r>
              <a:rPr lang="en-US" b="0" i="1" dirty="0"/>
              <a:t>w</a:t>
            </a:r>
            <a:r>
              <a:rPr lang="en-US" b="0" dirty="0"/>
              <a:t>. A line falls from (0, </a:t>
            </a:r>
            <a:r>
              <a:rPr lang="en-US" b="0" i="1" dirty="0"/>
              <a:t>w</a:t>
            </a:r>
            <a:r>
              <a:rPr lang="en-US" b="0" dirty="0"/>
              <a:t> minus </a:t>
            </a:r>
            <a:r>
              <a:rPr lang="en-US" b="0" i="1" dirty="0"/>
              <a:t>t</a:t>
            </a:r>
            <a:r>
              <a:rPr lang="en-US" b="0" i="0" baseline="0" dirty="0"/>
              <a:t> multiplied by</a:t>
            </a:r>
            <a:r>
              <a:rPr lang="en-US" b="0" dirty="0"/>
              <a:t> </a:t>
            </a:r>
            <a:r>
              <a:rPr lang="en-US" b="0" i="1" dirty="0"/>
              <a:t>x</a:t>
            </a:r>
            <a:r>
              <a:rPr lang="en-US" b="0" dirty="0"/>
              <a:t>) through </a:t>
            </a:r>
            <a:r>
              <a:rPr lang="en-US" b="0" i="1" dirty="0"/>
              <a:t>a</a:t>
            </a:r>
            <a:r>
              <a:rPr lang="en-US" b="0" baseline="0" dirty="0"/>
              <a:t> </a:t>
            </a:r>
            <a:r>
              <a:rPr lang="en-US" b="0" dirty="0"/>
              <a:t>(</a:t>
            </a:r>
            <a:r>
              <a:rPr lang="en-US" b="0" i="1" dirty="0"/>
              <a:t>h</a:t>
            </a:r>
            <a:r>
              <a:rPr lang="en-US" b="0" dirty="0"/>
              <a:t> asterisk, g asterisk) to high housing consumption and zero goods consumption. Curve </a:t>
            </a:r>
            <a:r>
              <a:rPr lang="en-US" b="0" i="1" dirty="0"/>
              <a:t>u</a:t>
            </a:r>
            <a:r>
              <a:rPr lang="en-US" b="0" dirty="0"/>
              <a:t> asterisk falls from moderate housing consumption and high goods consumption to high housing consumption and moderate goods consumption through point </a:t>
            </a:r>
            <a:r>
              <a:rPr lang="en-US" b="0" i="1" dirty="0"/>
              <a:t>a</a:t>
            </a:r>
            <a:r>
              <a:rPr lang="en-US" b="0" dirty="0"/>
              <a:t>. Curve </a:t>
            </a:r>
            <a:r>
              <a:rPr lang="en-US" b="0" i="1" dirty="0"/>
              <a:t>u</a:t>
            </a:r>
            <a:r>
              <a:rPr lang="en-US" b="0" dirty="0"/>
              <a:t> prime has shifted left from u asterisk, and falls through point </a:t>
            </a:r>
            <a:r>
              <a:rPr lang="en-US" b="0" i="1" dirty="0"/>
              <a:t>z</a:t>
            </a:r>
            <a:r>
              <a:rPr lang="en-US" b="0" dirty="0"/>
              <a:t> on the line, below point </a:t>
            </a:r>
            <a:r>
              <a:rPr lang="en-US" b="0" i="1" dirty="0"/>
              <a:t>a.</a:t>
            </a:r>
          </a:p>
          <a:p>
            <a:endParaRPr lang="en-US" b="1" dirty="0"/>
          </a:p>
          <a:p>
            <a:r>
              <a:rPr lang="en-US" b="1" dirty="0"/>
              <a:t>Presenter Note: </a:t>
            </a:r>
            <a:r>
              <a:rPr lang="en-US" b="0" dirty="0"/>
              <a:t>The figure shows a variation on the standard consumer-choice model from microeconomics. The horizontal</a:t>
            </a:r>
            <a:r>
              <a:rPr lang="en-US" b="0" baseline="0" dirty="0"/>
              <a:t> </a:t>
            </a:r>
            <a:r>
              <a:rPr lang="en-US" b="0" dirty="0"/>
              <a:t>axis shows housing consumption (in square meters), and the vertical axis shows the</a:t>
            </a:r>
            <a:r>
              <a:rPr lang="en-US" b="0" baseline="0" dirty="0"/>
              <a:t> </a:t>
            </a:r>
            <a:r>
              <a:rPr lang="en-US" b="0" dirty="0"/>
              <a:t>consumption of all other goods. The price of other goods is fixed at $1. The linear</a:t>
            </a:r>
            <a:r>
              <a:rPr lang="en-US" b="0" baseline="0" dirty="0"/>
              <a:t> </a:t>
            </a:r>
            <a:r>
              <a:rPr lang="en-US" b="0" dirty="0"/>
              <a:t>curve is the budget line and shows all the affordable bundles, given household income</a:t>
            </a:r>
            <a:r>
              <a:rPr lang="en-US" b="0" baseline="0" dirty="0"/>
              <a:t> </a:t>
            </a:r>
            <a:r>
              <a:rPr lang="en-US" b="0" i="1" dirty="0"/>
              <a:t>w</a:t>
            </a:r>
            <a:r>
              <a:rPr lang="en-US" b="0" dirty="0"/>
              <a:t>, commuting cost </a:t>
            </a:r>
            <a:r>
              <a:rPr lang="en-US" b="0" i="1" dirty="0"/>
              <a:t>t</a:t>
            </a:r>
            <a:r>
              <a:rPr lang="en-US" b="0" dirty="0"/>
              <a:t>, and the price of housing </a:t>
            </a:r>
            <a:r>
              <a:rPr lang="en-US" b="0" i="1" dirty="0"/>
              <a:t>p</a:t>
            </a:r>
            <a:r>
              <a:rPr lang="en-US" b="0" dirty="0"/>
              <a:t>. The position of the budget line</a:t>
            </a:r>
            <a:r>
              <a:rPr lang="en-US" b="0" baseline="0" dirty="0"/>
              <a:t> </a:t>
            </a:r>
            <a:r>
              <a:rPr lang="en-US" b="0" dirty="0"/>
              <a:t>depends on the distance to the center. The vertical intercept is computed as</a:t>
            </a:r>
          </a:p>
          <a:p>
            <a:pPr algn="ctr"/>
            <a:r>
              <a:rPr lang="en-US" b="0" dirty="0"/>
              <a:t>vertical intercept = </a:t>
            </a:r>
            <a:r>
              <a:rPr lang="en-US" b="0" i="1" dirty="0"/>
              <a:t>w</a:t>
            </a:r>
            <a:r>
              <a:rPr lang="en-US" b="0" dirty="0"/>
              <a:t> − </a:t>
            </a:r>
            <a:r>
              <a:rPr lang="en-US" b="0" i="1" dirty="0"/>
              <a:t>t · x</a:t>
            </a:r>
          </a:p>
          <a:p>
            <a:r>
              <a:rPr lang="en-US" b="0" dirty="0"/>
              <a:t>For example, if </a:t>
            </a:r>
            <a:r>
              <a:rPr lang="en-US" b="0" i="1" dirty="0"/>
              <a:t>w</a:t>
            </a:r>
            <a:r>
              <a:rPr lang="en-US" b="0" dirty="0"/>
              <a:t> = $2,000, </a:t>
            </a:r>
            <a:r>
              <a:rPr lang="en-US" b="0" i="1" dirty="0"/>
              <a:t>t </a:t>
            </a:r>
            <a:r>
              <a:rPr lang="en-US" b="0" dirty="0"/>
              <a:t>= $50 per km, and </a:t>
            </a:r>
            <a:r>
              <a:rPr lang="en-US" b="0" i="1" dirty="0"/>
              <a:t>x</a:t>
            </a:r>
            <a:r>
              <a:rPr lang="en-US" b="0" dirty="0"/>
              <a:t> = 10 km, the vertical intercept</a:t>
            </a:r>
            <a:r>
              <a:rPr lang="en-US" b="0" baseline="0" dirty="0"/>
              <a:t> </a:t>
            </a:r>
            <a:r>
              <a:rPr lang="en-US" b="0" dirty="0"/>
              <a:t>is $1,500.</a:t>
            </a:r>
            <a:r>
              <a:rPr lang="en-US" b="0" baseline="0" dirty="0"/>
              <a:t> </a:t>
            </a:r>
            <a:r>
              <a:rPr lang="en-US" b="0" dirty="0"/>
              <a:t>Each indifference curve (labeled </a:t>
            </a:r>
            <a:r>
              <a:rPr lang="en-US" b="0" i="1" dirty="0"/>
              <a:t>u′</a:t>
            </a:r>
            <a:r>
              <a:rPr lang="en-US" b="0" dirty="0"/>
              <a:t> and </a:t>
            </a:r>
            <a:r>
              <a:rPr lang="en-US" b="0" i="1" dirty="0"/>
              <a:t>u*</a:t>
            </a:r>
            <a:r>
              <a:rPr lang="en-US" b="0" dirty="0"/>
              <a:t>) shows alternative bundles of housing</a:t>
            </a:r>
            <a:r>
              <a:rPr lang="en-US" b="0" baseline="0" dirty="0"/>
              <a:t> </a:t>
            </a:r>
            <a:r>
              <a:rPr lang="en-US" b="0" dirty="0"/>
              <a:t>and other goods that generate the same level of utility (satisfaction). Utility is</a:t>
            </a:r>
            <a:r>
              <a:rPr lang="en-US" b="0" baseline="0" dirty="0"/>
              <a:t> </a:t>
            </a:r>
            <a:r>
              <a:rPr lang="en-US" b="0" dirty="0"/>
              <a:t>maximized at point a, where the marginal rate of substitution (the slope of the indifference</a:t>
            </a:r>
            <a:r>
              <a:rPr lang="en-US" b="0" baseline="0" dirty="0"/>
              <a:t> </a:t>
            </a:r>
            <a:r>
              <a:rPr lang="en-US" b="0" dirty="0"/>
              <a:t>curve and the consumer’s subjective tradeoff</a:t>
            </a:r>
            <a:r>
              <a:rPr lang="en-US" b="0" baseline="0" dirty="0"/>
              <a:t> </a:t>
            </a:r>
            <a:r>
              <a:rPr lang="en-US" b="0" dirty="0"/>
              <a:t>between housing and other goods) equals the price ratio (the market tradeoff between housing and other goods). Although the other point shown (point z) is on the budget line and therefore is affordable, point </a:t>
            </a:r>
            <a:r>
              <a:rPr lang="en-US" b="0" i="1" dirty="0"/>
              <a:t>a</a:t>
            </a:r>
            <a:r>
              <a:rPr lang="en-US" b="0" dirty="0"/>
              <a:t> is on a higher indifference curve, indicating higher utility: </a:t>
            </a:r>
            <a:r>
              <a:rPr lang="en-US" b="0" i="1" dirty="0"/>
              <a:t>u*</a:t>
            </a:r>
            <a:r>
              <a:rPr lang="en-US" b="0" dirty="0"/>
              <a:t> </a:t>
            </a:r>
            <a:r>
              <a:rPr lang="en-US" b="0" i="1" dirty="0"/>
              <a:t>&gt; u′</a:t>
            </a:r>
            <a:r>
              <a:rPr lang="en-US" b="0" dirty="0"/>
              <a:t>. At point </a:t>
            </a:r>
            <a:r>
              <a:rPr lang="en-US" b="0" i="1" dirty="0"/>
              <a:t>z</a:t>
            </a:r>
            <a:r>
              <a:rPr lang="en-US" b="0" dirty="0"/>
              <a:t>, MRS is less than the price ratio, so the consumer’s rational response is to consume less housing and more other goods. The household moves upward along the budget line up to point </a:t>
            </a:r>
            <a:r>
              <a:rPr lang="en-US" b="0" i="1" dirty="0"/>
              <a:t>a</a:t>
            </a:r>
            <a:r>
              <a:rPr lang="en-US" b="0" dirty="0"/>
              <a:t>, where MRS equals the price ratio and utility is maximized.</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77285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94110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housing along the horizontal axis, listing </a:t>
            </a:r>
            <a:r>
              <a:rPr lang="en-US" b="0" i="1" dirty="0"/>
              <a:t>h </a:t>
            </a:r>
            <a:r>
              <a:rPr lang="en-US" b="0" dirty="0"/>
              <a:t>asterisk equals 100. The</a:t>
            </a:r>
            <a:r>
              <a:rPr lang="en-US" b="0" baseline="0" dirty="0"/>
              <a:t> vertical axis plots </a:t>
            </a:r>
            <a:r>
              <a:rPr lang="en-US" b="0" dirty="0"/>
              <a:t>other goods in dollars</a:t>
            </a:r>
            <a:r>
              <a:rPr lang="en-US" b="0" baseline="0" dirty="0"/>
              <a:t> and delta commute</a:t>
            </a:r>
            <a:r>
              <a:rPr lang="en-US" b="0" dirty="0"/>
              <a:t>. The change in commute cost equals $200 and increases from moderate the cost of other goods consumption. Point </a:t>
            </a:r>
            <a:r>
              <a:rPr lang="en-US" b="0" i="1" dirty="0"/>
              <a:t>a</a:t>
            </a:r>
            <a:r>
              <a:rPr lang="en-US" b="0" baseline="0" dirty="0"/>
              <a:t> </a:t>
            </a:r>
            <a:r>
              <a:rPr lang="en-US" b="0" dirty="0"/>
              <a:t>corresponds to </a:t>
            </a:r>
            <a:r>
              <a:rPr lang="en-US" b="0" i="1" dirty="0"/>
              <a:t>h</a:t>
            </a:r>
            <a:r>
              <a:rPr lang="en-US" b="0" dirty="0"/>
              <a:t> asterisk equals 100 and moderately low value of goods consumption. The line </a:t>
            </a:r>
            <a:r>
              <a:rPr lang="en-US" b="0" i="1" dirty="0"/>
              <a:t>p</a:t>
            </a:r>
            <a:r>
              <a:rPr lang="en-US" b="0" dirty="0"/>
              <a:t> asterisk falls from moderate goods consumption and zero housing consumption, the line </a:t>
            </a:r>
            <a:r>
              <a:rPr lang="en-US" b="0" i="1" dirty="0"/>
              <a:t>p</a:t>
            </a:r>
            <a:r>
              <a:rPr lang="en-US" b="0" dirty="0"/>
              <a:t> prime and delta </a:t>
            </a:r>
            <a:r>
              <a:rPr lang="en-US" b="0" i="1" dirty="0"/>
              <a:t>cc</a:t>
            </a:r>
            <a:r>
              <a:rPr lang="en-US" b="0" dirty="0"/>
              <a:t> falls from high goods consumption and zero housing consumption, and curve </a:t>
            </a:r>
            <a:r>
              <a:rPr lang="en-US" b="0" i="1" dirty="0"/>
              <a:t>u</a:t>
            </a:r>
            <a:r>
              <a:rPr lang="en-US" b="0" dirty="0"/>
              <a:t> asterisk falls from high goods consumption and low housing consumption, all three passing through point </a:t>
            </a:r>
            <a:r>
              <a:rPr lang="en-US" b="0" i="1" dirty="0"/>
              <a:t>a</a:t>
            </a:r>
            <a:r>
              <a:rPr lang="en-US" b="0" dirty="0"/>
              <a:t>. </a:t>
            </a:r>
            <a:r>
              <a:rPr lang="en-US" b="0" i="1" dirty="0"/>
              <a:t>p</a:t>
            </a:r>
            <a:r>
              <a:rPr lang="en-US" b="0" dirty="0"/>
              <a:t> asterisk is tangent to the curve </a:t>
            </a:r>
            <a:r>
              <a:rPr lang="en-US" b="0" i="1" dirty="0"/>
              <a:t>u</a:t>
            </a:r>
            <a:r>
              <a:rPr lang="en-US" b="0" dirty="0"/>
              <a:t> asterisk. </a:t>
            </a:r>
            <a:r>
              <a:rPr lang="en-US" b="0" i="1" dirty="0"/>
              <a:t>p</a:t>
            </a:r>
            <a:r>
              <a:rPr lang="en-US" b="0" dirty="0"/>
              <a:t> prime is greater than </a:t>
            </a:r>
            <a:r>
              <a:rPr lang="en-US" b="0" i="1" dirty="0"/>
              <a:t>p</a:t>
            </a:r>
            <a:r>
              <a:rPr lang="en-US" b="0" dirty="0"/>
              <a:t> asterisk.</a:t>
            </a:r>
          </a:p>
          <a:p>
            <a:endParaRPr lang="en-US" dirty="0"/>
          </a:p>
          <a:p>
            <a:r>
              <a:rPr lang="en-US" b="1" dirty="0"/>
              <a:t>Presenter Note:</a:t>
            </a:r>
            <a:r>
              <a:rPr lang="en-US" b="1" baseline="0" dirty="0"/>
              <a:t> </a:t>
            </a:r>
            <a:r>
              <a:rPr lang="en-US" dirty="0"/>
              <a:t>In the figure, the initial budget line (labeled </a:t>
            </a:r>
            <a:r>
              <a:rPr lang="en-US" i="1" dirty="0"/>
              <a:t>p</a:t>
            </a:r>
            <a:r>
              <a:rPr lang="en-US" dirty="0"/>
              <a:t>*) is tangent to the indifference curve at point </a:t>
            </a:r>
            <a:r>
              <a:rPr lang="en-US" i="1" dirty="0"/>
              <a:t>a</a:t>
            </a:r>
            <a:r>
              <a:rPr lang="en-US" dirty="0"/>
              <a:t>. Suppose the household moves 4 kilometers closer to the center, to </a:t>
            </a:r>
            <a:r>
              <a:rPr lang="en-US" i="1" dirty="0"/>
              <a:t>x</a:t>
            </a:r>
            <a:r>
              <a:rPr lang="en-US" dirty="0"/>
              <a:t> = 6. The 4-kilometer decrease in commuting distance decreases commuting cost by $200:</a:t>
            </a:r>
          </a:p>
          <a:p>
            <a:pPr algn="ctr"/>
            <a:r>
              <a:rPr lang="en-US" dirty="0"/>
              <a:t>Δcommute cost = </a:t>
            </a:r>
            <a:r>
              <a:rPr lang="en-US" i="0" dirty="0"/>
              <a:t>Δ</a:t>
            </a:r>
            <a:r>
              <a:rPr lang="en-US" i="1" dirty="0"/>
              <a:t>x · t </a:t>
            </a:r>
            <a:r>
              <a:rPr lang="en-US" dirty="0"/>
              <a:t>= 4 · $50 = $200</a:t>
            </a:r>
          </a:p>
          <a:p>
            <a:r>
              <a:rPr lang="en-US" dirty="0"/>
              <a:t>For the Nash equilibrium in residential location, the $200 decrease in commuting cost must be offset by some other change such that the utility at </a:t>
            </a:r>
            <a:r>
              <a:rPr lang="en-US" i="1" dirty="0"/>
              <a:t>x </a:t>
            </a:r>
            <a:r>
              <a:rPr lang="en-US" dirty="0"/>
              <a:t>= 6 equals the utility at </a:t>
            </a:r>
            <a:r>
              <a:rPr lang="en-US" i="1" dirty="0"/>
              <a:t>x</a:t>
            </a:r>
            <a:r>
              <a:rPr lang="en-US" dirty="0"/>
              <a:t> = 10. The other change is an increase in the price of housing. A higher price at the more accessible location (</a:t>
            </a:r>
            <a:r>
              <a:rPr lang="en-US" i="1" dirty="0"/>
              <a:t>x</a:t>
            </a:r>
            <a:r>
              <a:rPr lang="en-US" dirty="0"/>
              <a:t> = 6) offsets the lower commuting cost, with a price gap just large enough that no resident has an incentive to change location. The figure shows the effect of a $2 increase in the price of housing. The $2 increase in price is just large enough to offset the $200 decrease in commuting cost in a budgetary sense. The combination of a $200 decrease in commuting cost and a $2 increase in the price of housing means that the original bundle of consumer goods (shown by point a) is just affordable. In other words, the budget line labeled (</a:t>
            </a:r>
            <a:r>
              <a:rPr lang="en-US" i="1" dirty="0"/>
              <a:t>p</a:t>
            </a:r>
            <a:r>
              <a:rPr lang="en-US" dirty="0"/>
              <a:t>′ &amp; Δ</a:t>
            </a:r>
            <a:r>
              <a:rPr lang="en-US" i="1" dirty="0"/>
              <a:t>cc</a:t>
            </a:r>
            <a:r>
              <a:rPr lang="en-US" dirty="0"/>
              <a:t>) goes through the original bundle. When a $200 decrease in commuting cost is combined with a $2 increase in the price of housing, one option for the household is to choose point </a:t>
            </a:r>
            <a:r>
              <a:rPr lang="en-US" i="1" dirty="0"/>
              <a:t>a</a:t>
            </a:r>
            <a:r>
              <a:rPr lang="en-US" dirty="0"/>
              <a:t> and consume 100 units of housing.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0147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housing along the horizontal axis, listing </a:t>
            </a:r>
            <a:r>
              <a:rPr lang="en-US" b="0" i="1" dirty="0"/>
              <a:t>h</a:t>
            </a:r>
            <a:r>
              <a:rPr lang="en-US" b="0" dirty="0"/>
              <a:t> double asterisk and </a:t>
            </a:r>
            <a:r>
              <a:rPr lang="en-US" b="0" i="1" dirty="0"/>
              <a:t>h</a:t>
            </a:r>
            <a:r>
              <a:rPr lang="en-US" b="0" dirty="0"/>
              <a:t> asterisk equals 100. The vertical axis plots other goods in dollars and delta commute. The change in commute cost equals $200 and increases from moderate the cost of other goods consumption. Point </a:t>
            </a:r>
            <a:r>
              <a:rPr lang="en-US" b="0" i="1" dirty="0"/>
              <a:t>a</a:t>
            </a:r>
            <a:r>
              <a:rPr lang="en-US" b="0" dirty="0"/>
              <a:t> corresponds to </a:t>
            </a:r>
            <a:r>
              <a:rPr lang="en-US" b="0" i="1" dirty="0"/>
              <a:t>h</a:t>
            </a:r>
            <a:r>
              <a:rPr lang="en-US" b="0" dirty="0"/>
              <a:t> asterisk equals 100 and moderately low value of other goods consumption. Point </a:t>
            </a:r>
            <a:r>
              <a:rPr lang="en-US" b="0" i="1" dirty="0"/>
              <a:t>c </a:t>
            </a:r>
            <a:r>
              <a:rPr lang="en-US" b="0" dirty="0"/>
              <a:t>corresponds to </a:t>
            </a:r>
            <a:r>
              <a:rPr lang="en-US" b="0" i="1" dirty="0"/>
              <a:t>h</a:t>
            </a:r>
            <a:r>
              <a:rPr lang="en-US" b="0" dirty="0"/>
              <a:t> double asterisk and moderate goods consumption. The line </a:t>
            </a:r>
            <a:r>
              <a:rPr lang="en-US" b="0" i="1" dirty="0"/>
              <a:t>p</a:t>
            </a:r>
            <a:r>
              <a:rPr lang="en-US" b="0" dirty="0"/>
              <a:t> asterisk falls from moderate goods consumption and zero housing consumption, the line </a:t>
            </a:r>
            <a:r>
              <a:rPr lang="en-US" b="0" i="1" dirty="0"/>
              <a:t>p </a:t>
            </a:r>
            <a:r>
              <a:rPr lang="en-US" b="0" dirty="0"/>
              <a:t>prime and delta </a:t>
            </a:r>
            <a:r>
              <a:rPr lang="en-US" b="0" i="1" dirty="0"/>
              <a:t>cc</a:t>
            </a:r>
            <a:r>
              <a:rPr lang="en-US" b="0" dirty="0"/>
              <a:t> falls from high goods consumption and zero housing consumption, and curve </a:t>
            </a:r>
            <a:r>
              <a:rPr lang="en-US" b="0" i="1" dirty="0"/>
              <a:t>u</a:t>
            </a:r>
            <a:r>
              <a:rPr lang="en-US" b="0" dirty="0"/>
              <a:t> asterisk falls from high goods consumption and low housing consumption. All three pass through point </a:t>
            </a:r>
            <a:r>
              <a:rPr lang="en-US" b="0" i="1" dirty="0"/>
              <a:t>a</a:t>
            </a:r>
            <a:r>
              <a:rPr lang="en-US" b="0" dirty="0"/>
              <a:t>. The line </a:t>
            </a:r>
            <a:r>
              <a:rPr lang="en-US" b="0" i="1" dirty="0"/>
              <a:t>p</a:t>
            </a:r>
            <a:r>
              <a:rPr lang="en-US" b="0" dirty="0"/>
              <a:t> double asterisk and delta </a:t>
            </a:r>
            <a:r>
              <a:rPr lang="en-US" b="0" i="1" dirty="0"/>
              <a:t>cc </a:t>
            </a:r>
            <a:r>
              <a:rPr lang="en-US" b="0" dirty="0"/>
              <a:t>falls from high goods consumption and low housing consumption through point </a:t>
            </a:r>
            <a:r>
              <a:rPr lang="en-US" b="0" i="1" dirty="0"/>
              <a:t>c.</a:t>
            </a:r>
            <a:r>
              <a:rPr lang="en-US" b="0" dirty="0"/>
              <a:t> </a:t>
            </a:r>
            <a:r>
              <a:rPr lang="en-US" b="0" i="1" dirty="0"/>
              <a:t>p</a:t>
            </a:r>
            <a:r>
              <a:rPr lang="en-US" b="0" dirty="0"/>
              <a:t> double asterisk is greater than </a:t>
            </a:r>
            <a:r>
              <a:rPr lang="en-US" b="0" i="1" dirty="0"/>
              <a:t>p</a:t>
            </a:r>
            <a:r>
              <a:rPr lang="en-US" b="0" dirty="0"/>
              <a:t> prime is greater than </a:t>
            </a:r>
            <a:r>
              <a:rPr lang="en-US" b="0" i="1" dirty="0"/>
              <a:t>p</a:t>
            </a:r>
            <a:r>
              <a:rPr lang="en-US" b="0" dirty="0"/>
              <a:t> asterisk. The line </a:t>
            </a:r>
            <a:r>
              <a:rPr lang="en-US" b="0" i="1" dirty="0"/>
              <a:t>p</a:t>
            </a:r>
            <a:r>
              <a:rPr lang="en-US" b="0" dirty="0"/>
              <a:t> asterisk is a tangent to curve </a:t>
            </a:r>
            <a:r>
              <a:rPr lang="en-US" b="0" i="1" dirty="0"/>
              <a:t>u </a:t>
            </a:r>
            <a:r>
              <a:rPr lang="en-US" b="0" dirty="0"/>
              <a:t>prime, passing through </a:t>
            </a:r>
            <a:r>
              <a:rPr lang="en-US" b="0" i="1" dirty="0"/>
              <a:t>a,</a:t>
            </a:r>
            <a:r>
              <a:rPr lang="en-US" b="0" dirty="0"/>
              <a:t> and curve </a:t>
            </a:r>
            <a:r>
              <a:rPr lang="en-US" b="0" i="1" dirty="0"/>
              <a:t>u </a:t>
            </a:r>
            <a:r>
              <a:rPr lang="en-US" b="0" dirty="0"/>
              <a:t>double prime, passing through point </a:t>
            </a:r>
            <a:r>
              <a:rPr lang="en-US" b="0" i="1" dirty="0"/>
              <a:t>b</a:t>
            </a:r>
            <a:r>
              <a:rPr lang="en-US" b="0" dirty="0"/>
              <a:t>, between </a:t>
            </a:r>
            <a:r>
              <a:rPr lang="en-US" b="0" i="1" dirty="0"/>
              <a:t>h</a:t>
            </a:r>
            <a:r>
              <a:rPr lang="en-US" b="0" dirty="0"/>
              <a:t> double asterisk and </a:t>
            </a:r>
            <a:r>
              <a:rPr lang="en-US" b="0" i="1" dirty="0"/>
              <a:t>h</a:t>
            </a:r>
            <a:r>
              <a:rPr lang="en-US" b="0" dirty="0"/>
              <a:t> asterisk. The line </a:t>
            </a:r>
            <a:r>
              <a:rPr lang="en-US" b="0" i="1" dirty="0"/>
              <a:t>p</a:t>
            </a:r>
            <a:r>
              <a:rPr lang="en-US" b="0" dirty="0"/>
              <a:t> double asterisk and delta </a:t>
            </a:r>
            <a:r>
              <a:rPr lang="en-US" b="0" i="1" dirty="0"/>
              <a:t>cc</a:t>
            </a:r>
            <a:r>
              <a:rPr lang="en-US" b="0" dirty="0"/>
              <a:t> is a tangent to curve </a:t>
            </a:r>
            <a:r>
              <a:rPr lang="en-US" b="0" i="1" dirty="0"/>
              <a:t>u</a:t>
            </a:r>
            <a:r>
              <a:rPr lang="en-US" b="0" dirty="0"/>
              <a:t> asterisk, passing through point </a:t>
            </a:r>
            <a:r>
              <a:rPr lang="en-US" b="0" i="1" dirty="0"/>
              <a:t>c</a:t>
            </a:r>
            <a:r>
              <a:rPr lang="en-US" b="0" dirty="0"/>
              <a:t>.</a:t>
            </a:r>
          </a:p>
          <a:p>
            <a:endParaRPr lang="en-US" dirty="0"/>
          </a:p>
          <a:p>
            <a:r>
              <a:rPr lang="en-US" b="1" dirty="0"/>
              <a:t>Presenter Note: </a:t>
            </a:r>
            <a:r>
              <a:rPr lang="en-US" dirty="0"/>
              <a:t>As shown in the</a:t>
            </a:r>
            <a:r>
              <a:rPr lang="en-US" baseline="0" dirty="0"/>
              <a:t> figure,</a:t>
            </a:r>
            <a:r>
              <a:rPr lang="en-US" dirty="0"/>
              <a:t> the rational response to the new (steeper) budget line is to consume less housing. At point </a:t>
            </a:r>
            <a:r>
              <a:rPr lang="en-US" i="1" dirty="0"/>
              <a:t>a</a:t>
            </a:r>
            <a:r>
              <a:rPr lang="en-US" dirty="0"/>
              <a:t>, the budget line (</a:t>
            </a:r>
            <a:r>
              <a:rPr lang="en-US" i="1" dirty="0"/>
              <a:t>p</a:t>
            </a:r>
            <a:r>
              <a:rPr lang="en-US" dirty="0"/>
              <a:t>′ &amp; $Δ</a:t>
            </a:r>
            <a:r>
              <a:rPr lang="en-US" i="1" dirty="0"/>
              <a:t>cc</a:t>
            </a:r>
            <a:r>
              <a:rPr lang="en-US" dirty="0"/>
              <a:t>) is steeper than the indifference curve, indicating that the marginal rate of substitution exceeds the new price ratio. With the new budget line, utility is now maximized at point </a:t>
            </a:r>
            <a:r>
              <a:rPr lang="en-US" i="1" dirty="0"/>
              <a:t>b</a:t>
            </a:r>
            <a:r>
              <a:rPr lang="en-US" dirty="0"/>
              <a:t>, where</a:t>
            </a:r>
            <a:r>
              <a:rPr lang="en-US" baseline="0" dirty="0"/>
              <a:t> </a:t>
            </a:r>
            <a:r>
              <a:rPr lang="en-US" dirty="0"/>
              <a:t>MRS = the price ratio. At point b, utility is higher at </a:t>
            </a:r>
            <a:r>
              <a:rPr lang="en-US" i="1" dirty="0"/>
              <a:t>x</a:t>
            </a:r>
            <a:r>
              <a:rPr lang="en-US" dirty="0"/>
              <a:t> = 6 than it was at </a:t>
            </a:r>
            <a:r>
              <a:rPr lang="en-US" i="1" dirty="0"/>
              <a:t>x</a:t>
            </a:r>
            <a:r>
              <a:rPr lang="en-US" dirty="0"/>
              <a:t> = 10, so point </a:t>
            </a:r>
            <a:r>
              <a:rPr lang="en-US" i="1" dirty="0"/>
              <a:t>b</a:t>
            </a:r>
            <a:r>
              <a:rPr lang="en-US" dirty="0"/>
              <a:t> (with </a:t>
            </a:r>
            <a:r>
              <a:rPr lang="en-US" i="1" dirty="0"/>
              <a:t>p′</a:t>
            </a:r>
            <a:r>
              <a:rPr lang="en-US" dirty="0"/>
              <a:t>) is not a Nash equilibrium. With a price of </a:t>
            </a:r>
            <a:r>
              <a:rPr lang="en-US" i="1" dirty="0"/>
              <a:t>p′</a:t>
            </a:r>
            <a:r>
              <a:rPr lang="en-US" dirty="0"/>
              <a:t> at </a:t>
            </a:r>
            <a:r>
              <a:rPr lang="en-US" i="1" dirty="0"/>
              <a:t>x</a:t>
            </a:r>
            <a:r>
              <a:rPr lang="en-US" dirty="0"/>
              <a:t> = 6, each resident at </a:t>
            </a:r>
            <a:r>
              <a:rPr lang="en-US" i="1" dirty="0"/>
              <a:t>x</a:t>
            </a:r>
            <a:r>
              <a:rPr lang="en-US" dirty="0"/>
              <a:t> = 10 would have an incentive to move to </a:t>
            </a:r>
            <a:r>
              <a:rPr lang="en-US" i="1" dirty="0"/>
              <a:t>x</a:t>
            </a:r>
            <a:r>
              <a:rPr lang="en-US" dirty="0"/>
              <a:t> = 6. In other words, there is an incentive for unilateral deviation.</a:t>
            </a:r>
            <a:r>
              <a:rPr lang="en-US" baseline="0" dirty="0"/>
              <a:t> </a:t>
            </a:r>
            <a:r>
              <a:rPr lang="en-US" dirty="0"/>
              <a:t>To reach a Nash equilibrium, the price of housing at </a:t>
            </a:r>
            <a:r>
              <a:rPr lang="en-US" i="1" dirty="0"/>
              <a:t>x </a:t>
            </a:r>
            <a:r>
              <a:rPr lang="en-US" dirty="0"/>
              <a:t>= 6 must be higher than </a:t>
            </a:r>
            <a:r>
              <a:rPr lang="en-US" i="1" dirty="0"/>
              <a:t>p</a:t>
            </a:r>
            <a:r>
              <a:rPr lang="en-US" dirty="0"/>
              <a:t>′. An increase in price to </a:t>
            </a:r>
            <a:r>
              <a:rPr lang="en-US" i="1" dirty="0"/>
              <a:t>p**</a:t>
            </a:r>
            <a:r>
              <a:rPr lang="en-US" dirty="0"/>
              <a:t> &gt; </a:t>
            </a:r>
            <a:r>
              <a:rPr lang="en-US" i="1" dirty="0"/>
              <a:t>p′</a:t>
            </a:r>
            <a:r>
              <a:rPr lang="en-US" dirty="0"/>
              <a:t> tilts the budget line inward (marked </a:t>
            </a:r>
            <a:r>
              <a:rPr lang="en-US" i="1" dirty="0"/>
              <a:t>p** </a:t>
            </a:r>
            <a:r>
              <a:rPr lang="en-US" dirty="0"/>
              <a:t>&amp; Δ</a:t>
            </a:r>
            <a:r>
              <a:rPr lang="en-US" i="1" dirty="0"/>
              <a:t>cc</a:t>
            </a:r>
            <a:r>
              <a:rPr lang="en-US" dirty="0"/>
              <a:t>), and the resident maximizes utility at point c, with </a:t>
            </a:r>
            <a:r>
              <a:rPr lang="en-US" i="1" dirty="0"/>
              <a:t>h** </a:t>
            </a:r>
            <a:r>
              <a:rPr lang="en-US" dirty="0"/>
              <a:t>&lt; </a:t>
            </a:r>
            <a:r>
              <a:rPr lang="en-US" i="1" dirty="0"/>
              <a:t>h* </a:t>
            </a:r>
            <a:r>
              <a:rPr lang="en-US" dirty="0"/>
              <a:t>units of housing. With the higher price, the original utility is restored at u*, meaning that the utility at x = 6 (point c) equals the utility at x = 10 (point a). The increase in price eliminates the incentive for unilateral deviation.</a:t>
            </a:r>
          </a:p>
          <a:p>
            <a:r>
              <a:rPr lang="en-US" dirty="0"/>
              <a:t>The figure provides an example of the substitution effect of an increase in the price of a consumer good. As explained in a course in microeconomic theory, the substitution effect is the change in consumption when the price of a good increases, but the consumer’s utility level is held fixed. In the</a:t>
            </a:r>
            <a:r>
              <a:rPr lang="en-US" baseline="0" dirty="0"/>
              <a:t> figure</a:t>
            </a:r>
            <a:r>
              <a:rPr lang="en-US" dirty="0"/>
              <a:t>, the price of housing increases, and the budget line tilts inward from the original line labeled </a:t>
            </a:r>
            <a:r>
              <a:rPr lang="en-US" i="1" dirty="0"/>
              <a:t>p*</a:t>
            </a:r>
            <a:r>
              <a:rPr lang="en-US" dirty="0"/>
              <a:t> to the line labeled (</a:t>
            </a:r>
            <a:r>
              <a:rPr lang="en-US" i="1" dirty="0"/>
              <a:t>p** </a:t>
            </a:r>
            <a:r>
              <a:rPr lang="en-US" dirty="0"/>
              <a:t>&amp; Δ</a:t>
            </a:r>
            <a:r>
              <a:rPr lang="en-US" i="1" dirty="0"/>
              <a:t>cc</a:t>
            </a:r>
            <a:r>
              <a:rPr lang="en-US" dirty="0"/>
              <a:t>). Utility is held constant (a requirement for Nash equilibrium), so the consumer moves along the original indifference curve. Given the fixed utility and a higher price, housing consumption decreases from </a:t>
            </a:r>
            <a:r>
              <a:rPr lang="en-US" i="1" dirty="0"/>
              <a:t>h*</a:t>
            </a:r>
            <a:r>
              <a:rPr lang="en-US" dirty="0"/>
              <a:t> to </a:t>
            </a:r>
            <a:r>
              <a:rPr lang="en-US" i="1" dirty="0"/>
              <a:t>h**.</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75057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housing price. The</a:t>
            </a:r>
            <a:r>
              <a:rPr lang="en-US" b="0" baseline="0" dirty="0"/>
              <a:t> h</a:t>
            </a:r>
            <a:r>
              <a:rPr lang="en-US" b="0" dirty="0"/>
              <a:t>orizontal axis shows commute distance, listing 6 and 10. The</a:t>
            </a:r>
            <a:r>
              <a:rPr lang="en-US" b="0" baseline="0" dirty="0"/>
              <a:t> v</a:t>
            </a:r>
            <a:r>
              <a:rPr lang="en-US" b="0" dirty="0"/>
              <a:t>ertical axis shows cost in dollars, listing 6, 8, and 9. The increase from 6 to 8 is the change in commute cost. The increase from 8 to 9 is consumer substitution. The curve for housing price falls through point </a:t>
            </a:r>
            <a:r>
              <a:rPr lang="en-US" b="0" i="1" dirty="0"/>
              <a:t>d</a:t>
            </a:r>
            <a:r>
              <a:rPr lang="en-US" b="0" dirty="0"/>
              <a:t> (6, 0) and point </a:t>
            </a:r>
            <a:r>
              <a:rPr lang="en-US" b="0" i="1" dirty="0"/>
              <a:t>a</a:t>
            </a:r>
            <a:r>
              <a:rPr lang="en-US" b="0" dirty="0"/>
              <a:t> (10, 6). The tangent to this curve falls through point c (6, 8) and point </a:t>
            </a:r>
            <a:r>
              <a:rPr lang="en-US" b="0" i="1" dirty="0"/>
              <a:t>a</a:t>
            </a:r>
            <a:r>
              <a:rPr lang="en-US" b="0" dirty="0"/>
              <a:t> (10, 6). </a:t>
            </a:r>
          </a:p>
          <a:p>
            <a:endParaRPr lang="en-US" b="1" dirty="0"/>
          </a:p>
          <a:p>
            <a:r>
              <a:rPr lang="en-US" b="1" dirty="0"/>
              <a:t>Presenter Note: </a:t>
            </a:r>
            <a:r>
              <a:rPr lang="en-US" dirty="0"/>
              <a:t>The</a:t>
            </a:r>
            <a:r>
              <a:rPr lang="en-US" baseline="0" dirty="0"/>
              <a:t> figure</a:t>
            </a:r>
            <a:r>
              <a:rPr lang="en-US" dirty="0"/>
              <a:t> shows that consumer substitution generates a convex housing-price curve. The price of housing is anchored at point </a:t>
            </a:r>
            <a:r>
              <a:rPr lang="en-US" i="1" dirty="0"/>
              <a:t>a</a:t>
            </a:r>
            <a:r>
              <a:rPr lang="en-US" dirty="0"/>
              <a:t>: at a distance of 10 kilometers from the center, the price is p* = $6. Consider the implications of moving inward. A 4-kilometer move closer to the center increases the price from</a:t>
            </a:r>
            <a:r>
              <a:rPr lang="en-US" baseline="0" dirty="0"/>
              <a:t> </a:t>
            </a:r>
            <a:r>
              <a:rPr lang="en-US" dirty="0"/>
              <a:t>p* = $6 to p′ = $8 because of lower commuting cost (a $2 premium), and then from p′ = $8 to p** because of consumer substitution. For example, if p** = $9, an additional $1 premium is caused by consumer substitution. To summarize, an inward move increases the price of housing for two reasons: (i) lower commuting cost, and (ii) consumer substitution in response to a higher price</a:t>
            </a:r>
            <a:r>
              <a:rPr lang="en-US" baseline="0" dirty="0"/>
              <a:t> </a:t>
            </a:r>
            <a:r>
              <a:rPr lang="en-US" dirty="0"/>
              <a:t>of housing.</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10204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housing price. The</a:t>
            </a:r>
            <a:r>
              <a:rPr lang="en-US" b="0" baseline="0" dirty="0"/>
              <a:t> h</a:t>
            </a:r>
            <a:r>
              <a:rPr lang="en-US" b="0" dirty="0"/>
              <a:t>orizontal axis shows commute distance, listing 10 and 14. The</a:t>
            </a:r>
            <a:r>
              <a:rPr lang="en-US" b="0" baseline="0" dirty="0"/>
              <a:t> v</a:t>
            </a:r>
            <a:r>
              <a:rPr lang="en-US" b="0" dirty="0"/>
              <a:t>ertical axis shows cost in dollars, listing 4, 5, and 6. The decrease from 6 to 4 is the change in commute cost. The increase from 4 to 5 is consumer substitution. The curve for housing price falls through point </a:t>
            </a:r>
            <a:r>
              <a:rPr lang="en-US" b="0" i="1" dirty="0"/>
              <a:t>a</a:t>
            </a:r>
            <a:r>
              <a:rPr lang="en-US" b="0" baseline="0" dirty="0"/>
              <a:t> </a:t>
            </a:r>
            <a:r>
              <a:rPr lang="en-US" b="0" dirty="0"/>
              <a:t>(10, 6) and point </a:t>
            </a:r>
            <a:r>
              <a:rPr lang="en-US" b="0" i="1" dirty="0"/>
              <a:t>f </a:t>
            </a:r>
            <a:r>
              <a:rPr lang="en-US" b="0" dirty="0"/>
              <a:t>(14, 5). The tangent to this curve falls through point </a:t>
            </a:r>
            <a:r>
              <a:rPr lang="en-US" b="0" i="1" dirty="0"/>
              <a:t>a</a:t>
            </a:r>
            <a:r>
              <a:rPr lang="en-US" b="0" baseline="0" dirty="0"/>
              <a:t> </a:t>
            </a:r>
            <a:r>
              <a:rPr lang="en-US" b="0" dirty="0"/>
              <a:t>(10, 6) and point </a:t>
            </a:r>
            <a:r>
              <a:rPr lang="en-US" b="0" i="1" dirty="0"/>
              <a:t>e </a:t>
            </a:r>
            <a:r>
              <a:rPr lang="en-US" b="0" dirty="0"/>
              <a:t>(14, 4).</a:t>
            </a:r>
          </a:p>
          <a:p>
            <a:endParaRPr lang="en-US" dirty="0"/>
          </a:p>
          <a:p>
            <a:r>
              <a:rPr lang="en-US" b="1" dirty="0"/>
              <a:t>Presenter Note: </a:t>
            </a:r>
            <a:r>
              <a:rPr lang="en-US" dirty="0"/>
              <a:t>The</a:t>
            </a:r>
            <a:r>
              <a:rPr lang="en-US" baseline="0" dirty="0"/>
              <a:t> figure </a:t>
            </a:r>
            <a:r>
              <a:rPr lang="en-US" dirty="0"/>
              <a:t>uses similar logic to illustrate the price effects of an outward move to a less accessible residential location. Suppose a household starts at x = 10, with </a:t>
            </a:r>
            <a:r>
              <a:rPr lang="en-US" i="1" dirty="0"/>
              <a:t>h*</a:t>
            </a:r>
            <a:r>
              <a:rPr lang="en-US" dirty="0"/>
              <a:t> = 100 and </a:t>
            </a:r>
            <a:r>
              <a:rPr lang="en-US" i="1" dirty="0"/>
              <a:t>p*</a:t>
            </a:r>
            <a:r>
              <a:rPr lang="en-US" dirty="0"/>
              <a:t> = $6. The household then makes a 4-kilometer move away from the center, increasing commuting cost by $200. To offset the increases in commuting cost in a budgetary sense, we need a $2 reduction in price ($200 = $2 times 100 square meters). If the price decreases to </a:t>
            </a:r>
            <a:r>
              <a:rPr lang="en-US" i="1" dirty="0"/>
              <a:t>p″</a:t>
            </a:r>
            <a:r>
              <a:rPr lang="en-US" dirty="0"/>
              <a:t> = $4, the consumer will be able to just afford the original consumption bundle with </a:t>
            </a:r>
            <a:r>
              <a:rPr lang="en-US" i="1" dirty="0"/>
              <a:t>h*</a:t>
            </a:r>
            <a:r>
              <a:rPr lang="en-US" dirty="0"/>
              <a:t> = 100. But given the lower price, the rational response to a lower price is to increase housing consumption, and such a change will increase utility. For Nash equilibrium in location, the price must increase to a price </a:t>
            </a:r>
            <a:r>
              <a:rPr lang="en-US" b="0" i="1" dirty="0"/>
              <a:t>p*** </a:t>
            </a:r>
            <a:r>
              <a:rPr lang="en-US" dirty="0"/>
              <a:t>&gt; $4 to restore the original utility level </a:t>
            </a:r>
            <a:r>
              <a:rPr lang="en-US" i="1" dirty="0"/>
              <a:t>u*. </a:t>
            </a:r>
            <a:r>
              <a:rPr lang="en-US" dirty="0"/>
              <a:t>In th</a:t>
            </a:r>
            <a:r>
              <a:rPr lang="en-US" baseline="0" dirty="0"/>
              <a:t>e figure</a:t>
            </a:r>
            <a:r>
              <a:rPr lang="en-US" dirty="0"/>
              <a:t>, the price at </a:t>
            </a:r>
            <a:r>
              <a:rPr lang="en-US" i="1" dirty="0"/>
              <a:t>x </a:t>
            </a:r>
            <a:r>
              <a:rPr lang="en-US" dirty="0"/>
              <a:t>= 14 is $5.</a:t>
            </a:r>
          </a:p>
          <a:p>
            <a:endParaRPr lang="en-US" dirty="0"/>
          </a:p>
          <a:p>
            <a:r>
              <a:rPr lang="en-US" dirty="0"/>
              <a:t>The lesson from both</a:t>
            </a:r>
            <a:r>
              <a:rPr lang="en-US" baseline="0" dirty="0"/>
              <a:t> this figure and the prior one</a:t>
            </a:r>
            <a:r>
              <a:rPr lang="en-US" dirty="0"/>
              <a:t> is that the housing-price curve is convex rather than linear. An increase in accessibility increases the price by $3, while a decrease in accessibility decreases the price by only $1. This happens because housing consumers engage in consumer substitution in response to changes in the price of housing.</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36305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12</a:t>
            </a:r>
          </a:p>
        </p:txBody>
      </p:sp>
      <p:sp>
        <p:nvSpPr>
          <p:cNvPr id="3" name="Text Placeholder 2" descr="Chapter 3 Trading and Factory Towns&#10;Textbook cover&#10;"/>
          <p:cNvSpPr>
            <a:spLocks noGrp="1"/>
          </p:cNvSpPr>
          <p:nvPr>
            <p:ph type="body" sz="quarter" idx="10"/>
          </p:nvPr>
        </p:nvSpPr>
        <p:spPr>
          <a:xfrm>
            <a:off x="228600" y="4114800"/>
            <a:ext cx="5105400" cy="762000"/>
          </a:xfrm>
        </p:spPr>
        <p:txBody>
          <a:bodyPr/>
          <a:lstStyle/>
          <a:p>
            <a:pPr algn="ctr"/>
            <a:r>
              <a:rPr lang="en-US" sz="2400" dirty="0"/>
              <a:t>Housing Prices and </a:t>
            </a:r>
            <a:br>
              <a:rPr lang="en-US" sz="2400" dirty="0"/>
            </a:br>
            <a:r>
              <a:rPr lang="en-US" sz="2400" dirty="0"/>
              <a:t>Residential Land Use</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Convex Housing-Price Curve: Outward</a:t>
            </a:r>
          </a:p>
        </p:txBody>
      </p:sp>
      <p:pic>
        <p:nvPicPr>
          <p:cNvPr id="14" name="Content Placeholder 13" descr="The Convex Housing-Price Curve: Outward&#10;A line graph plots the housing price. The horizontal axis shows commute distance, listing 10 and 14. The vertical axis shows cost in dollars, listing 4, 5, and 6. The decrease from 6 to 4 is thr change in commute cost. The increase from 4 to 5 is consumer substitution. The curve for housing price falls through point a (10, 6) and point f (14, 5). The tangent to this curve falls through point a (10, 6) and point e (14,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752600"/>
            <a:ext cx="4328160" cy="4728630"/>
          </a:xfrm>
        </p:spPr>
      </p:pic>
      <p:sp>
        <p:nvSpPr>
          <p:cNvPr id="4" name="Rounded Rectangle 3"/>
          <p:cNvSpPr/>
          <p:nvPr/>
        </p:nvSpPr>
        <p:spPr>
          <a:xfrm>
            <a:off x="457200" y="2971800"/>
            <a:ext cx="3390899" cy="1295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Why are both housing-price curves convex rather than linear?</a:t>
            </a:r>
            <a:endParaRPr lang="en-US" sz="2400" i="1" dirty="0">
              <a:solidFill>
                <a:schemeClr val="tx1"/>
              </a:solidFill>
            </a:endParaRPr>
          </a:p>
        </p:txBody>
      </p:sp>
    </p:spTree>
    <p:extLst>
      <p:ext uri="{BB962C8B-B14F-4D97-AF65-F5344CB8AC3E}">
        <p14:creationId xmlns:p14="http://schemas.microsoft.com/office/powerpoint/2010/main" val="62728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Algebra of the Convex Housing-Price Curve (1 of 3)</a:t>
            </a:r>
          </a:p>
        </p:txBody>
      </p:sp>
      <p:sp>
        <p:nvSpPr>
          <p:cNvPr id="11" name="Content Placeholder 10"/>
          <p:cNvSpPr>
            <a:spLocks noGrp="1"/>
          </p:cNvSpPr>
          <p:nvPr>
            <p:ph idx="1"/>
          </p:nvPr>
        </p:nvSpPr>
        <p:spPr>
          <a:xfrm>
            <a:off x="381000" y="1600200"/>
            <a:ext cx="8229600" cy="4038600"/>
          </a:xfrm>
        </p:spPr>
        <p:txBody>
          <a:bodyPr/>
          <a:lstStyle/>
          <a:p>
            <a:r>
              <a:rPr lang="en-US" dirty="0"/>
              <a:t>Suppose a household has a fixed sum of money to spend on housing and commuting costs. </a:t>
            </a:r>
          </a:p>
          <a:p>
            <a:r>
              <a:rPr lang="en-US" dirty="0"/>
              <a:t>The equilibrium housing-price curve makes residents indifferent among all locations. </a:t>
            </a:r>
          </a:p>
          <a:p>
            <a:r>
              <a:rPr lang="en-US" dirty="0"/>
              <a:t>Consider a move toward or away from the employment center. Such a move changes commuting cost by the change in distance Δx times the commuting cost per km (t) and changes housing cost by the change in price of housing Δp times housing consumption h(x). For locational indifference, the two changes must sum to zero:</a:t>
            </a:r>
          </a:p>
          <a:p>
            <a:pPr marL="0" indent="0">
              <a:buNone/>
            </a:pPr>
            <a:endParaRPr lang="en-US" dirty="0"/>
          </a:p>
        </p:txBody>
      </p:sp>
      <p:pic>
        <p:nvPicPr>
          <p:cNvPr id="14" name="Picture 13" descr="Capital delta p times h left parenthesis x right parenthesis plus capital delta x times t equals 0&#10;"/>
          <p:cNvPicPr>
            <a:picLocks noChangeAspect="1"/>
          </p:cNvPicPr>
          <p:nvPr/>
        </p:nvPicPr>
        <p:blipFill>
          <a:blip r:embed="rId3"/>
          <a:stretch>
            <a:fillRect/>
          </a:stretch>
        </p:blipFill>
        <p:spPr>
          <a:xfrm>
            <a:off x="2879271" y="5772150"/>
            <a:ext cx="3537857" cy="495300"/>
          </a:xfrm>
          <a:prstGeom prst="rect">
            <a:avLst/>
          </a:prstGeom>
        </p:spPr>
      </p:pic>
    </p:spTree>
    <p:extLst>
      <p:ext uri="{BB962C8B-B14F-4D97-AF65-F5344CB8AC3E}">
        <p14:creationId xmlns:p14="http://schemas.microsoft.com/office/powerpoint/2010/main" val="37663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The Algebra of the Convex Housing-Price Curve (2 of 3)</a:t>
            </a:r>
          </a:p>
        </p:txBody>
      </p:sp>
      <p:sp>
        <p:nvSpPr>
          <p:cNvPr id="11" name="Content Placeholder 10"/>
          <p:cNvSpPr>
            <a:spLocks noGrp="1"/>
          </p:cNvSpPr>
          <p:nvPr>
            <p:ph idx="1"/>
          </p:nvPr>
        </p:nvSpPr>
        <p:spPr>
          <a:xfrm>
            <a:off x="381000" y="1600200"/>
            <a:ext cx="8229600" cy="3962400"/>
          </a:xfrm>
        </p:spPr>
        <p:txBody>
          <a:bodyPr/>
          <a:lstStyle/>
          <a:p>
            <a:r>
              <a:rPr lang="en-US" dirty="0"/>
              <a:t>We can rewrite this expression to show that the change in housing cost equals the negative of the change in commuting cost:</a:t>
            </a:r>
          </a:p>
          <a:p>
            <a:pPr marL="0" indent="0">
              <a:buNone/>
            </a:pPr>
            <a:endParaRPr lang="en-US" dirty="0"/>
          </a:p>
          <a:p>
            <a:r>
              <a:rPr lang="en-US" dirty="0"/>
              <a:t>We can use this trade-off to derive an expression for the slope of the housing-price curve. Dividing each side of the expression by Δx and h,</a:t>
            </a:r>
          </a:p>
          <a:p>
            <a:pPr marL="0" indent="0">
              <a:buNone/>
            </a:pPr>
            <a:endParaRPr lang="en-US" dirty="0"/>
          </a:p>
          <a:p>
            <a:pPr marL="0" indent="0">
              <a:buNone/>
            </a:pPr>
            <a:endParaRPr lang="en-US" dirty="0"/>
          </a:p>
        </p:txBody>
      </p:sp>
      <p:pic>
        <p:nvPicPr>
          <p:cNvPr id="14" name="Picture 13" descr="Capital delta p times h left parenthesis x right parenthesis equals minus capital delta x times t.&#10;&#10;&#10;"/>
          <p:cNvPicPr>
            <a:picLocks noChangeAspect="1"/>
          </p:cNvPicPr>
          <p:nvPr/>
        </p:nvPicPr>
        <p:blipFill>
          <a:blip r:embed="rId3"/>
          <a:stretch>
            <a:fillRect/>
          </a:stretch>
        </p:blipFill>
        <p:spPr>
          <a:xfrm>
            <a:off x="3131820" y="2667000"/>
            <a:ext cx="2735580" cy="477641"/>
          </a:xfrm>
          <a:prstGeom prst="rect">
            <a:avLst/>
          </a:prstGeom>
        </p:spPr>
      </p:pic>
      <p:pic>
        <p:nvPicPr>
          <p:cNvPr id="15" name="Picture 14" descr="Fraction numerator capital delta p over denominator capital delta x end fraction equals negative fraction numerator t over denominator h left parenthesis x right parenthesis end fraction&#10;"/>
          <p:cNvPicPr>
            <a:picLocks noChangeAspect="1"/>
          </p:cNvPicPr>
          <p:nvPr/>
        </p:nvPicPr>
        <p:blipFill>
          <a:blip r:embed="rId4"/>
          <a:stretch>
            <a:fillRect/>
          </a:stretch>
        </p:blipFill>
        <p:spPr>
          <a:xfrm>
            <a:off x="3611592" y="4800600"/>
            <a:ext cx="1768415" cy="762000"/>
          </a:xfrm>
          <a:prstGeom prst="rect">
            <a:avLst/>
          </a:prstGeom>
        </p:spPr>
      </p:pic>
    </p:spTree>
    <p:extLst>
      <p:ext uri="{BB962C8B-B14F-4D97-AF65-F5344CB8AC3E}">
        <p14:creationId xmlns:p14="http://schemas.microsoft.com/office/powerpoint/2010/main" val="37295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990600"/>
          </a:xfrm>
        </p:spPr>
        <p:txBody>
          <a:bodyPr/>
          <a:lstStyle/>
          <a:p>
            <a:r>
              <a:rPr lang="en-US" dirty="0"/>
              <a:t>The Algebra of the Convex Housing-Price Curve (3 of 3)</a:t>
            </a:r>
          </a:p>
        </p:txBody>
      </p:sp>
      <p:sp>
        <p:nvSpPr>
          <p:cNvPr id="11" name="Content Placeholder 10"/>
          <p:cNvSpPr>
            <a:spLocks noGrp="1"/>
          </p:cNvSpPr>
          <p:nvPr>
            <p:ph idx="1"/>
          </p:nvPr>
        </p:nvSpPr>
        <p:spPr>
          <a:xfrm>
            <a:off x="381000" y="1600200"/>
            <a:ext cx="8229600" cy="3200400"/>
          </a:xfrm>
        </p:spPr>
        <p:txBody>
          <a:bodyPr/>
          <a:lstStyle/>
          <a:p>
            <a:r>
              <a:rPr lang="en-US" dirty="0"/>
              <a:t>We have seen that an increase in accessibility (a decrease in x) increases the price of housing, and the rational response is to consume less housing: </a:t>
            </a:r>
            <a:r>
              <a:rPr lang="en-US" i="1" dirty="0"/>
              <a:t>h** &lt; h* </a:t>
            </a:r>
            <a:r>
              <a:rPr lang="en-US" dirty="0"/>
              <a:t>in the figure “A Decrease in Commuting Cost Increases the Housing Price for Nash Equilibrium.”</a:t>
            </a:r>
          </a:p>
          <a:p>
            <a:r>
              <a:rPr lang="en-US" dirty="0"/>
              <a:t>Therefore, the denominator of the slope equation decreases, meaning that the slope of the housing-price curve increases in absolute value. </a:t>
            </a:r>
          </a:p>
          <a:p>
            <a:pPr marL="0" indent="0">
              <a:buNone/>
            </a:pPr>
            <a:endParaRPr lang="en-US" sz="2000" dirty="0"/>
          </a:p>
        </p:txBody>
      </p:sp>
      <p:sp>
        <p:nvSpPr>
          <p:cNvPr id="14" name="Rounded Rectangle 13"/>
          <p:cNvSpPr/>
          <p:nvPr/>
        </p:nvSpPr>
        <p:spPr>
          <a:xfrm>
            <a:off x="411480" y="521208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an increase in the time cost of commuting generates a steeper housing-price curve slope.</a:t>
            </a:r>
          </a:p>
        </p:txBody>
      </p:sp>
    </p:spTree>
    <p:extLst>
      <p:ext uri="{BB962C8B-B14F-4D97-AF65-F5344CB8AC3E}">
        <p14:creationId xmlns:p14="http://schemas.microsoft.com/office/powerpoint/2010/main" val="3141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Job Accessibility within a Metropolitan Area: Employment Density, Boston in 2014</a:t>
            </a:r>
          </a:p>
        </p:txBody>
      </p:sp>
      <p:pic>
        <p:nvPicPr>
          <p:cNvPr id="14" name="Content Placeholder 13" descr="A three-dimensional bar graph shows multiple tall bars, close to one another, at the center, surrounded by a cluster of shorter bars. Flat areas surround the bars.&#1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4747" y="1767840"/>
            <a:ext cx="6266906" cy="4617720"/>
          </a:xfrm>
        </p:spPr>
      </p:pic>
    </p:spTree>
    <p:extLst>
      <p:ext uri="{BB962C8B-B14F-4D97-AF65-F5344CB8AC3E}">
        <p14:creationId xmlns:p14="http://schemas.microsoft.com/office/powerpoint/2010/main" val="37645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Job Accessibility within a Metropolitan Area</a:t>
            </a:r>
          </a:p>
        </p:txBody>
      </p:sp>
      <p:sp>
        <p:nvSpPr>
          <p:cNvPr id="11" name="Content Placeholder 10"/>
          <p:cNvSpPr>
            <a:spLocks noGrp="1"/>
          </p:cNvSpPr>
          <p:nvPr>
            <p:ph idx="1"/>
          </p:nvPr>
        </p:nvSpPr>
        <p:spPr>
          <a:xfrm>
            <a:off x="381000" y="1600200"/>
            <a:ext cx="8229600" cy="3733800"/>
          </a:xfrm>
        </p:spPr>
        <p:txBody>
          <a:bodyPr/>
          <a:lstStyle/>
          <a:p>
            <a:pPr marL="0" indent="0">
              <a:buNone/>
            </a:pPr>
            <a:r>
              <a:rPr lang="en-US" dirty="0"/>
              <a:t>We can use an accessibility index to measure the number of jobs accessible to each residential location. The index is based on the following thought experiment. </a:t>
            </a:r>
          </a:p>
          <a:p>
            <a:r>
              <a:rPr lang="en-US" dirty="0"/>
              <a:t>Suppose commuting speed is 20 kilometers per hour and commuting time comes at the expense of work time. Consider the job accessibility of residential area </a:t>
            </a:r>
            <a:r>
              <a:rPr lang="en-US" i="1" dirty="0"/>
              <a:t>i</a:t>
            </a:r>
            <a:r>
              <a:rPr lang="en-US" dirty="0"/>
              <a:t>. Suppose census tract </a:t>
            </a:r>
            <a:r>
              <a:rPr lang="en-US" i="1" dirty="0"/>
              <a:t>j</a:t>
            </a:r>
            <a:r>
              <a:rPr lang="en-US" dirty="0"/>
              <a:t> has </a:t>
            </a:r>
            <a:r>
              <a:rPr lang="en-US" i="1" dirty="0"/>
              <a:t>J </a:t>
            </a:r>
            <a:r>
              <a:rPr lang="en-US" dirty="0"/>
              <a:t>actual jobs. The number of jobs in workplace area </a:t>
            </a:r>
            <a:r>
              <a:rPr lang="en-US" i="1" dirty="0"/>
              <a:t>j</a:t>
            </a:r>
            <a:r>
              <a:rPr lang="en-US" dirty="0"/>
              <a:t> that are accessible to residential location (the effective number of jobs after accounting for commuting time) </a:t>
            </a:r>
            <a:r>
              <a:rPr lang="en-US" i="1" dirty="0"/>
              <a:t>i</a:t>
            </a:r>
            <a:r>
              <a:rPr lang="en-US" dirty="0"/>
              <a:t> is</a:t>
            </a:r>
          </a:p>
          <a:p>
            <a:pPr marL="0" indent="0">
              <a:buNone/>
            </a:pPr>
            <a:endParaRPr lang="en-US" dirty="0"/>
          </a:p>
        </p:txBody>
      </p:sp>
      <p:pic>
        <p:nvPicPr>
          <p:cNvPr id="2" name="Picture 1" descr="J asterisk equals J times open square bracket numerator 8 minus commute hours i to j over denominator 8 close square bracket&#10;"/>
          <p:cNvPicPr>
            <a:picLocks noChangeAspect="1"/>
          </p:cNvPicPr>
          <p:nvPr/>
        </p:nvPicPr>
        <p:blipFill>
          <a:blip r:embed="rId3"/>
          <a:stretch>
            <a:fillRect/>
          </a:stretch>
        </p:blipFill>
        <p:spPr>
          <a:xfrm>
            <a:off x="2484711" y="5334000"/>
            <a:ext cx="4174578" cy="781050"/>
          </a:xfrm>
          <a:prstGeom prst="rect">
            <a:avLst/>
          </a:prstGeom>
        </p:spPr>
      </p:pic>
    </p:spTree>
    <p:extLst>
      <p:ext uri="{BB962C8B-B14F-4D97-AF65-F5344CB8AC3E}">
        <p14:creationId xmlns:p14="http://schemas.microsoft.com/office/powerpoint/2010/main" val="278408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sz="3200" dirty="0"/>
              <a:t>Job Accessibility within a Metropolitan Area: </a:t>
            </a:r>
            <a:r>
              <a:rPr lang="it-IT" sz="3200" dirty="0"/>
              <a:t>Metropolitan Accessibility in Boston, 2014</a:t>
            </a:r>
            <a:endParaRPr lang="en-US" sz="3200" dirty="0"/>
          </a:p>
        </p:txBody>
      </p:sp>
      <p:pic>
        <p:nvPicPr>
          <p:cNvPr id="14" name="Content Placeholder 13" descr="Metropolitan Accessibility in Boston, 2014&#10;A three-dimensional surface graph shows a convex dome peaking at the center, approximately at (71.08, 42.4, 1.20 times 10 to the power of 6). A column protrudes out of the graph at (71.04, 42.4, 1.20 times 10 to the power of 6).&#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0201" y="1752600"/>
            <a:ext cx="5763598" cy="4648200"/>
          </a:xfrm>
        </p:spPr>
      </p:pic>
    </p:spTree>
    <p:extLst>
      <p:ext uri="{BB962C8B-B14F-4D97-AF65-F5344CB8AC3E}">
        <p14:creationId xmlns:p14="http://schemas.microsoft.com/office/powerpoint/2010/main" val="28276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89560" y="228600"/>
            <a:ext cx="8549640" cy="1066800"/>
          </a:xfrm>
        </p:spPr>
        <p:txBody>
          <a:bodyPr/>
          <a:lstStyle/>
          <a:p>
            <a:r>
              <a:rPr lang="en-US" dirty="0"/>
              <a:t>Job Accessibility within a Metropolitan Area: Local Job Accessibility in Boston, 2014</a:t>
            </a:r>
          </a:p>
        </p:txBody>
      </p:sp>
      <p:pic>
        <p:nvPicPr>
          <p:cNvPr id="14" name="Content Placeholder 13" descr="Local Job Acessibility in Boston, 2014&#10;A three-dimensional surface graph shows a concave dome peaking at the center, approximately at (71.14, 42.38, 800,000). A column protrudes out of the graph at (71.04, 42.38, 800,00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48792" y="1783080"/>
            <a:ext cx="5446416" cy="4648200"/>
          </a:xfrm>
        </p:spPr>
      </p:pic>
    </p:spTree>
    <p:extLst>
      <p:ext uri="{BB962C8B-B14F-4D97-AF65-F5344CB8AC3E}">
        <p14:creationId xmlns:p14="http://schemas.microsoft.com/office/powerpoint/2010/main" val="204201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Crime and Housing Prices: Crime Cost and Utility Maximization</a:t>
            </a:r>
          </a:p>
        </p:txBody>
      </p:sp>
      <p:pic>
        <p:nvPicPr>
          <p:cNvPr id="14" name="Content Placeholder 13" descr="Crime Cost and Utility Maximization&#10;A line graph plots crime cost and utility maximization. The horizontal axis shows housing, listing h asterisk. The vertical axis shows other goods in dollars. There are two points on the vertical axis, one at moderate goods consumption, and the other, point w, at other goods consumption. Crime cost equals $40 and falls from point w to the moderate point. Point a corresponds to h asterisk and low goods consumption. The curve u asterisk falls from high goods consumption and low housing consumption through point a. The tangent to this curve, high crime and p asterisk, falls from the point of moderate goods consumption and zero housing consumption through point a.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200" y="1752600"/>
            <a:ext cx="4807352" cy="4693920"/>
          </a:xfrm>
        </p:spPr>
      </p:pic>
      <p:sp>
        <p:nvSpPr>
          <p:cNvPr id="4" name="Rounded Rectangle 3"/>
          <p:cNvSpPr/>
          <p:nvPr/>
        </p:nvSpPr>
        <p:spPr>
          <a:xfrm>
            <a:off x="457200" y="2975610"/>
            <a:ext cx="3093720" cy="235839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graphs on this slide and the next, discuss the negative relationship between crime and housing prices.</a:t>
            </a:r>
          </a:p>
        </p:txBody>
      </p:sp>
    </p:spTree>
    <p:extLst>
      <p:ext uri="{BB962C8B-B14F-4D97-AF65-F5344CB8AC3E}">
        <p14:creationId xmlns:p14="http://schemas.microsoft.com/office/powerpoint/2010/main" val="164529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Crime and Housing Prices: Lower Crime and Higher Housing Price for Nash Equilibrium</a:t>
            </a:r>
          </a:p>
        </p:txBody>
      </p:sp>
      <p:pic>
        <p:nvPicPr>
          <p:cNvPr id="14" name="Content Placeholder 13" descr="Lower Crime and Higher Housing Price for Nash Equilibrium&#10;A line graph plots lower crime cost and higher housing price. The horizontal axis shows housing, listing h double asterisk and h asterisk. The vertical axis shows other goods in dollars. There are two points on the vertical axis, one at moderate goods consumption, and the other, point w, at high goods consumption. Change in crime cost rises from point w to the moderate point. Point a corresponds to h asterisk and low goods consumption. Point d corresponds to h double asterisk and moderate goods consumption. The curve u asterisk falls from high goods consumption and low housing consumption through point d and point a. The tangent to this curve, high crime and p asterisk, falls from the point of moderate goods consumption and zero housing consumption through point a. Another tangent to the curve, zero crime and p double asterisk, falls from point w through point d. p double asterisk is greater than p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1700" y="1737360"/>
            <a:ext cx="4953000" cy="4836131"/>
          </a:xfrm>
        </p:spPr>
      </p:pic>
    </p:spTree>
    <p:extLst>
      <p:ext uri="{BB962C8B-B14F-4D97-AF65-F5344CB8AC3E}">
        <p14:creationId xmlns:p14="http://schemas.microsoft.com/office/powerpoint/2010/main" val="299459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Introduction</a:t>
            </a:r>
          </a:p>
        </p:txBody>
      </p:sp>
      <p:sp>
        <p:nvSpPr>
          <p:cNvPr id="11" name="Content Placeholder 10"/>
          <p:cNvSpPr>
            <a:spLocks noGrp="1"/>
          </p:cNvSpPr>
          <p:nvPr>
            <p:ph idx="1"/>
          </p:nvPr>
        </p:nvSpPr>
        <p:spPr>
          <a:xfrm>
            <a:off x="381000" y="1600200"/>
            <a:ext cx="8229600" cy="4191000"/>
          </a:xfrm>
        </p:spPr>
        <p:txBody>
          <a:bodyPr/>
          <a:lstStyle/>
          <a:p>
            <a:pPr marL="0" indent="0">
              <a:buNone/>
            </a:pPr>
            <a:r>
              <a:rPr lang="en-US" b="1" i="1" dirty="0">
                <a:solidFill>
                  <a:prstClr val="black"/>
                </a:solidFill>
              </a:rPr>
              <a:t>This chapter explores the spatial variation in the prices of housing and residential land. </a:t>
            </a:r>
          </a:p>
          <a:p>
            <a:r>
              <a:rPr lang="en-US" dirty="0">
                <a:solidFill>
                  <a:prstClr val="black"/>
                </a:solidFill>
              </a:rPr>
              <a:t>The hedonic approach to the housing market is based on the notion that dwellings differ in physical characteristics, accessibility to jobs, and other features of the urban economy. </a:t>
            </a:r>
          </a:p>
          <a:p>
            <a:r>
              <a:rPr lang="en-US" dirty="0">
                <a:solidFill>
                  <a:prstClr val="black"/>
                </a:solidFill>
              </a:rPr>
              <a:t>Under the hedonic approach, a dwelling is a bundle of attributes. Each attribute has an implicit price. The market value of a dwelling is the sum of the values of the attributes. </a:t>
            </a:r>
          </a:p>
          <a:p>
            <a:r>
              <a:rPr lang="en-US" dirty="0">
                <a:solidFill>
                  <a:prstClr val="black"/>
                </a:solidFill>
              </a:rPr>
              <a:t>The following hedonic equation incorporates five attributes: dwelling size, job access, school quality, air quality, and crime.</a:t>
            </a:r>
          </a:p>
          <a:p>
            <a:pPr marL="457200" lvl="1" indent="0">
              <a:buNone/>
            </a:pPr>
            <a:endParaRPr lang="en-US" dirty="0"/>
          </a:p>
        </p:txBody>
      </p:sp>
      <p:pic>
        <p:nvPicPr>
          <p:cNvPr id="2" name="Picture 1" descr="V equals p subscript B times B plus p subscript J times J plus p subscript S times S plus p subscript A times A plus p subscript C times C.&#10;"/>
          <p:cNvPicPr>
            <a:picLocks noChangeAspect="1"/>
          </p:cNvPicPr>
          <p:nvPr/>
        </p:nvPicPr>
        <p:blipFill>
          <a:blip r:embed="rId3"/>
          <a:stretch>
            <a:fillRect/>
          </a:stretch>
        </p:blipFill>
        <p:spPr>
          <a:xfrm>
            <a:off x="1524000" y="5943600"/>
            <a:ext cx="5486400" cy="478971"/>
          </a:xfrm>
          <a:prstGeom prst="rect">
            <a:avLst/>
          </a:prstGeom>
        </p:spPr>
      </p:pic>
    </p:spTree>
    <p:extLst>
      <p:ext uri="{BB962C8B-B14F-4D97-AF65-F5344CB8AC3E}">
        <p14:creationId xmlns:p14="http://schemas.microsoft.com/office/powerpoint/2010/main" val="17642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Air Quality and Housing Prices</a:t>
            </a:r>
          </a:p>
        </p:txBody>
      </p:sp>
      <p:sp>
        <p:nvSpPr>
          <p:cNvPr id="11" name="Content Placeholder 10"/>
          <p:cNvSpPr>
            <a:spLocks noGrp="1"/>
          </p:cNvSpPr>
          <p:nvPr>
            <p:ph idx="1"/>
          </p:nvPr>
        </p:nvSpPr>
        <p:spPr>
          <a:xfrm>
            <a:off x="381000" y="1600200"/>
            <a:ext cx="8229600" cy="3733800"/>
          </a:xfrm>
        </p:spPr>
        <p:txBody>
          <a:bodyPr/>
          <a:lstStyle/>
          <a:p>
            <a:r>
              <a:rPr lang="en-US" dirty="0"/>
              <a:t>So far we have seen that job accessibility and public safety result in higher housing prices. We can use similar logic to show a positive relationship between environmental quality and housing prices. </a:t>
            </a:r>
          </a:p>
          <a:p>
            <a:r>
              <a:rPr lang="en-US" dirty="0"/>
              <a:t>The components of environmental quality include air quality, water quality, and exposure to hazardous waste facilities.</a:t>
            </a:r>
          </a:p>
          <a:p>
            <a:r>
              <a:rPr lang="en-US" dirty="0"/>
              <a:t> Housing prices will be higher in neighborhoods with better environmental quality—better air and water quality or greater distance from hazardous waste facilities.</a:t>
            </a:r>
          </a:p>
        </p:txBody>
      </p:sp>
    </p:spTree>
    <p:extLst>
      <p:ext uri="{BB962C8B-B14F-4D97-AF65-F5344CB8AC3E}">
        <p14:creationId xmlns:p14="http://schemas.microsoft.com/office/powerpoint/2010/main" val="24211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Better Air Quality and Higher Housing Prices for Nash Equilibrium</a:t>
            </a:r>
          </a:p>
        </p:txBody>
      </p:sp>
      <p:pic>
        <p:nvPicPr>
          <p:cNvPr id="14" name="Content Placeholder 13" descr="Better Air Quality and Higher Housing Prices for Nash Equilibrium&#10;A line graph plots better air quality and higher housing price. The horizontal axis shows housing listing h double asterisk and h asterisk. The vertical axis shows other goods in dollars. There is one point on the vertical axis at moderate goods consumption. Change in health cost rises from this moderate point. Point a corresponds to h asterisk and low goods consumption. Point d corresponds to h double asterisk and moderate goods consumption. The curve u asterisk falls from high goods consumption and low housing consumption through point d and point a. The tangent to this curve, low air quality and p asterisk, falls from the point of moderate goods consumption and zero housing consumption through point a. Another tangent to the curve, high air quality and p double asterisk, falls from high goods consumption and zero housing consumption through point d. p double asterisk is greater than p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38561" y="1767840"/>
            <a:ext cx="4666877" cy="4556760"/>
          </a:xfrm>
        </p:spPr>
      </p:pic>
    </p:spTree>
    <p:extLst>
      <p:ext uri="{BB962C8B-B14F-4D97-AF65-F5344CB8AC3E}">
        <p14:creationId xmlns:p14="http://schemas.microsoft.com/office/powerpoint/2010/main" val="48943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School Productivity and Housing Prices</a:t>
            </a:r>
          </a:p>
        </p:txBody>
      </p:sp>
      <p:sp>
        <p:nvSpPr>
          <p:cNvPr id="11" name="Content Placeholder 10"/>
          <p:cNvSpPr>
            <a:spLocks noGrp="1"/>
          </p:cNvSpPr>
          <p:nvPr>
            <p:ph idx="1"/>
          </p:nvPr>
        </p:nvSpPr>
        <p:spPr>
          <a:xfrm>
            <a:off x="381000" y="1600200"/>
            <a:ext cx="8229600" cy="4389120"/>
          </a:xfrm>
        </p:spPr>
        <p:txBody>
          <a:bodyPr/>
          <a:lstStyle/>
          <a:p>
            <a:r>
              <a:rPr lang="en-US" dirty="0"/>
              <a:t>A more refined measure of school productivity is the change in a student’s lifetime earnings attributable to attending a particular school for a year. </a:t>
            </a:r>
          </a:p>
          <a:p>
            <a:r>
              <a:rPr lang="en-US" dirty="0"/>
              <a:t>Economists have developed a number of procedures to translate changes in test scores to changes in lifetime earnings. Several channels connect test scores to lifetime earnings. </a:t>
            </a:r>
          </a:p>
          <a:p>
            <a:pPr lvl="1"/>
            <a:r>
              <a:rPr lang="en-US" dirty="0"/>
              <a:t>An increase in test scores indicates better thinking skills, meaning that the student is better prepared for more advanced learning in college and more productivity in a job. Lifetime earnings are higher for workers with college degrees and higher productivity.</a:t>
            </a:r>
          </a:p>
          <a:p>
            <a:pPr marL="457200" lvl="1" indent="0">
              <a:buNone/>
            </a:pPr>
            <a:endParaRPr lang="en-US" dirty="0"/>
          </a:p>
        </p:txBody>
      </p:sp>
      <p:sp>
        <p:nvSpPr>
          <p:cNvPr id="14" name="Rounded Rectangle 13"/>
          <p:cNvSpPr/>
          <p:nvPr/>
        </p:nvSpPr>
        <p:spPr>
          <a:xfrm>
            <a:off x="381000" y="598932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consumer-choice model, discuss the connection between the productivity of K-12 schools and housing prices.</a:t>
            </a:r>
          </a:p>
        </p:txBody>
      </p:sp>
    </p:spTree>
    <p:extLst>
      <p:ext uri="{BB962C8B-B14F-4D97-AF65-F5344CB8AC3E}">
        <p14:creationId xmlns:p14="http://schemas.microsoft.com/office/powerpoint/2010/main" val="405700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Housing Production and </a:t>
            </a:r>
            <a:br>
              <a:rPr lang="en-US" dirty="0"/>
            </a:br>
            <a:r>
              <a:rPr lang="en-US" dirty="0"/>
              <a:t>the Price of Residential Land</a:t>
            </a:r>
          </a:p>
        </p:txBody>
      </p:sp>
      <p:sp>
        <p:nvSpPr>
          <p:cNvPr id="11" name="Content Placeholder 10"/>
          <p:cNvSpPr>
            <a:spLocks noGrp="1"/>
          </p:cNvSpPr>
          <p:nvPr>
            <p:ph idx="1"/>
          </p:nvPr>
        </p:nvSpPr>
        <p:spPr>
          <a:xfrm>
            <a:off x="381000" y="1600200"/>
            <a:ext cx="8229600" cy="3505200"/>
          </a:xfrm>
        </p:spPr>
        <p:txBody>
          <a:bodyPr/>
          <a:lstStyle/>
          <a:p>
            <a:r>
              <a:rPr lang="en-US" dirty="0"/>
              <a:t>In this part of the chapter we explore the factors that determine housing density (living space per unit of land) and the market price of residential land. </a:t>
            </a:r>
          </a:p>
          <a:p>
            <a:r>
              <a:rPr lang="en-US" dirty="0"/>
              <a:t>We take the perspective of a firm that produces housing, with land as one input to the production process. </a:t>
            </a:r>
          </a:p>
          <a:p>
            <a:r>
              <a:rPr lang="en-US" dirty="0"/>
              <a:t>We assume that the housing industry is perfectly competitive, so economic profit is zero and land is the residual claimant. </a:t>
            </a:r>
          </a:p>
          <a:p>
            <a:r>
              <a:rPr lang="en-US" dirty="0"/>
              <a:t>In other words, the leftover principle holds.</a:t>
            </a:r>
          </a:p>
        </p:txBody>
      </p:sp>
    </p:spTree>
    <p:extLst>
      <p:ext uri="{BB962C8B-B14F-4D97-AF65-F5344CB8AC3E}">
        <p14:creationId xmlns:p14="http://schemas.microsoft.com/office/powerpoint/2010/main" val="308800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Profit-Maximizing Quantity of Housing</a:t>
            </a:r>
          </a:p>
        </p:txBody>
      </p:sp>
      <p:pic>
        <p:nvPicPr>
          <p:cNvPr id="14" name="Content Placeholder 13" descr="Profit-Maximizing Quantity of Housing&#10;A line graph shows housing in square meters along the horizontal axis, listing H asterisk. The vertical axis shows cost in dollars, listing p of x prime. Marginal benefit is a horizontal line, y equals p of x prime, through point a (H asterisk, p of x prime). Marginal cost rises through point a (H asterisk, p of x prime).&#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5988" y="1750102"/>
            <a:ext cx="4744423" cy="4800600"/>
          </a:xfrm>
        </p:spPr>
      </p:pic>
    </p:spTree>
    <p:extLst>
      <p:ext uri="{BB962C8B-B14F-4D97-AF65-F5344CB8AC3E}">
        <p14:creationId xmlns:p14="http://schemas.microsoft.com/office/powerpoint/2010/main" val="168630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914400"/>
          </a:xfrm>
        </p:spPr>
        <p:txBody>
          <a:bodyPr/>
          <a:lstStyle/>
          <a:p>
            <a:r>
              <a:rPr lang="en-US" sz="3200" dirty="0"/>
              <a:t>The Price of Residential Land: Housing Production and the Price of Residential Land</a:t>
            </a:r>
          </a:p>
        </p:txBody>
      </p:sp>
      <p:pic>
        <p:nvPicPr>
          <p:cNvPr id="14" name="Content Placeholder 13" descr="Housing Production and the Price of Residential Land&#10;A line graph shows housing in square meters along the horizontal axis, listing H asterisk. The vertical axis shows cost in dollars, listing p of x prime. Marginal benefit is a horizontal line, y equals p of x prime, through point a (H asterisk, p of x prime). Marginal cost rises through point a (H asterisk, p of x prime). The region enclosed by the vertical axis and marginal cost curve, under the marginal benefit line, is shaded.&#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800" y="1752600"/>
            <a:ext cx="4578745" cy="4632960"/>
          </a:xfrm>
        </p:spPr>
      </p:pic>
    </p:spTree>
    <p:extLst>
      <p:ext uri="{BB962C8B-B14F-4D97-AF65-F5344CB8AC3E}">
        <p14:creationId xmlns:p14="http://schemas.microsoft.com/office/powerpoint/2010/main" val="7970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Price of Residential Land: </a:t>
            </a:r>
            <a:br>
              <a:rPr lang="en-US" dirty="0"/>
            </a:br>
            <a:r>
              <a:rPr lang="en-US" dirty="0"/>
              <a:t>Effects of a Higher Housing Price</a:t>
            </a:r>
          </a:p>
        </p:txBody>
      </p:sp>
      <p:pic>
        <p:nvPicPr>
          <p:cNvPr id="14" name="Content Placeholder 13" descr="Effect of a Higher Housing Price&#10;A line graph shows housing in square meters along the horizontal axis, listing H double asterisk. The vertical axis shows cost in dollars, listing p of x double prime. Marginal benefit for higher price is a horizontal line, y equals p of x double prime, through b (H double asterisk, p of x double prime). Marginal cost rises through point b (H double asterisk, p of x double prime).&#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95727" y="1752600"/>
            <a:ext cx="4552545" cy="4572000"/>
          </a:xfrm>
        </p:spPr>
      </p:pic>
    </p:spTree>
    <p:extLst>
      <p:ext uri="{BB962C8B-B14F-4D97-AF65-F5344CB8AC3E}">
        <p14:creationId xmlns:p14="http://schemas.microsoft.com/office/powerpoint/2010/main" val="192466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An Increase in the Price of Housing Increases the Price of Residential Land</a:t>
            </a:r>
          </a:p>
        </p:txBody>
      </p:sp>
      <p:pic>
        <p:nvPicPr>
          <p:cNvPr id="14" name="Content Placeholder 13" descr="An Increase in the Price of Housing Increases the Price of Residential Land&#10;A line graph shows housing in square meters along the horizontal axis, listing H double asterisk, and cost in dollars along the vertical axis, listing p of x double prime. Marginal benefit for higher price is a horizontal line, y equals p of x double prime, through point b (H double asterisk, p of x double prime). Marginal cost rises through point b (H double asterisk, p of x double prime). The region enclosed by the vertical axis and marginal cost curve, under the marginal benefit line, is shaded.&#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81914" y="1722120"/>
            <a:ext cx="4780172" cy="4800600"/>
          </a:xfrm>
        </p:spPr>
      </p:pic>
    </p:spTree>
    <p:extLst>
      <p:ext uri="{BB962C8B-B14F-4D97-AF65-F5344CB8AC3E}">
        <p14:creationId xmlns:p14="http://schemas.microsoft.com/office/powerpoint/2010/main" val="41126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Population Density (1 of 2)</a:t>
            </a:r>
          </a:p>
        </p:txBody>
      </p:sp>
      <p:sp>
        <p:nvSpPr>
          <p:cNvPr id="11" name="Content Placeholder 10"/>
          <p:cNvSpPr>
            <a:spLocks noGrp="1"/>
          </p:cNvSpPr>
          <p:nvPr>
            <p:ph idx="1"/>
          </p:nvPr>
        </p:nvSpPr>
        <p:spPr>
          <a:xfrm>
            <a:off x="381000" y="1600200"/>
            <a:ext cx="8229600" cy="4038600"/>
          </a:xfrm>
        </p:spPr>
        <p:txBody>
          <a:bodyPr/>
          <a:lstStyle/>
          <a:p>
            <a:r>
              <a:rPr lang="en-US" dirty="0"/>
              <a:t>The prices of housing and residential land vary within a metropolitan economy. Both prices are relatively high in areas with relatively</a:t>
            </a:r>
          </a:p>
          <a:p>
            <a:pPr lvl="1"/>
            <a:r>
              <a:rPr lang="en-US" dirty="0"/>
              <a:t>high job accessibility</a:t>
            </a:r>
          </a:p>
          <a:p>
            <a:pPr lvl="1"/>
            <a:r>
              <a:rPr lang="en-US" dirty="0"/>
              <a:t>low crime rates</a:t>
            </a:r>
          </a:p>
          <a:p>
            <a:pPr lvl="1"/>
            <a:r>
              <a:rPr lang="en-US" dirty="0"/>
              <a:t>high environmental quality</a:t>
            </a:r>
          </a:p>
          <a:p>
            <a:pPr lvl="1"/>
            <a:r>
              <a:rPr lang="en-US" dirty="0"/>
              <a:t>productive schools.</a:t>
            </a:r>
          </a:p>
          <a:p>
            <a:pPr lvl="0"/>
            <a:r>
              <a:rPr lang="en-US" dirty="0">
                <a:solidFill>
                  <a:prstClr val="black"/>
                </a:solidFill>
              </a:rPr>
              <a:t>In this part of the chapter we explore the implications of high housing and land prices on population density.</a:t>
            </a:r>
          </a:p>
          <a:p>
            <a:pPr marL="457200" lvl="1" indent="0">
              <a:buNone/>
            </a:pPr>
            <a:endParaRPr lang="en-US" dirty="0"/>
          </a:p>
        </p:txBody>
      </p:sp>
    </p:spTree>
    <p:extLst>
      <p:ext uri="{BB962C8B-B14F-4D97-AF65-F5344CB8AC3E}">
        <p14:creationId xmlns:p14="http://schemas.microsoft.com/office/powerpoint/2010/main" val="113302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Population Density (2 of 2)</a:t>
            </a:r>
          </a:p>
        </p:txBody>
      </p:sp>
      <p:pic>
        <p:nvPicPr>
          <p:cNvPr id="16" name="Content Placeholder 15" descr="Population Density&#10;A table illustrates the combined effects of variation in housing and prices. Data is presenter in the following format: housing price, housing (square meters), land per unit of housing, land per dwelling, households per hectare. Row 1: low, low, 250, 2, 500, 20. Row 2: High, high, 200, 0.25, 50, 200."/>
          <p:cNvPicPr>
            <a:picLocks noGrp="1" noChangeAspect="1"/>
          </p:cNvPicPr>
          <p:nvPr>
            <p:ph idx="1"/>
          </p:nvPr>
        </p:nvPicPr>
        <p:blipFill>
          <a:blip r:embed="rId3"/>
          <a:stretch>
            <a:fillRect/>
          </a:stretch>
        </p:blipFill>
        <p:spPr>
          <a:xfrm>
            <a:off x="457200" y="3201588"/>
            <a:ext cx="8229600" cy="1140624"/>
          </a:xfrm>
          <a:prstGeom prst="rect">
            <a:avLst/>
          </a:prstGeom>
        </p:spPr>
      </p:pic>
    </p:spTree>
    <p:extLst>
      <p:ext uri="{BB962C8B-B14F-4D97-AF65-F5344CB8AC3E}">
        <p14:creationId xmlns:p14="http://schemas.microsoft.com/office/powerpoint/2010/main" val="321772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Utility Maximization with </a:t>
            </a:r>
            <a:br>
              <a:rPr lang="en-US" dirty="0"/>
            </a:br>
            <a:r>
              <a:rPr lang="en-US" dirty="0"/>
              <a:t>Commuting Cost and Housing</a:t>
            </a:r>
          </a:p>
        </p:txBody>
      </p:sp>
      <p:sp>
        <p:nvSpPr>
          <p:cNvPr id="11" name="Content Placeholder 10"/>
          <p:cNvSpPr>
            <a:spLocks noGrp="1"/>
          </p:cNvSpPr>
          <p:nvPr>
            <p:ph idx="1"/>
          </p:nvPr>
        </p:nvSpPr>
        <p:spPr>
          <a:xfrm>
            <a:off x="381000" y="1600200"/>
            <a:ext cx="8229600" cy="4191000"/>
          </a:xfrm>
        </p:spPr>
        <p:txBody>
          <a:bodyPr/>
          <a:lstStyle/>
          <a:p>
            <a:pPr marL="0" indent="0">
              <a:buNone/>
            </a:pPr>
            <a:r>
              <a:rPr lang="en-US" b="1" i="1" dirty="0"/>
              <a:t>The price of housing varies with the distance to jobs.</a:t>
            </a:r>
          </a:p>
          <a:p>
            <a:r>
              <a:rPr lang="en-US" sz="2000" dirty="0"/>
              <a:t>As a starting point, consider a simple city where all employment is in a central business district. </a:t>
            </a:r>
          </a:p>
          <a:p>
            <a:r>
              <a:rPr lang="en-US" sz="2000" dirty="0"/>
              <a:t>Workers commute from their residential locations to central jobs, and the distance to the center is </a:t>
            </a:r>
            <a:r>
              <a:rPr lang="en-US" sz="2000" i="1" dirty="0"/>
              <a:t>x </a:t>
            </a:r>
            <a:r>
              <a:rPr lang="en-US" sz="2000" dirty="0"/>
              <a:t>(in kilometers). Each household has a fixed income </a:t>
            </a:r>
            <a:r>
              <a:rPr lang="en-US" sz="2000" i="1" dirty="0"/>
              <a:t>w</a:t>
            </a:r>
            <a:r>
              <a:rPr lang="en-US" sz="2000" dirty="0"/>
              <a:t> to spend each month on housing, commuting, and other goods. </a:t>
            </a:r>
          </a:p>
          <a:p>
            <a:r>
              <a:rPr lang="en-US" sz="2000" dirty="0"/>
              <a:t>The monetary cost of commuting is t = $50 per km per month: when a household moves 1 kilometer further away from the center, its monthly commuting cost increases by $50. </a:t>
            </a:r>
          </a:p>
          <a:p>
            <a:r>
              <a:rPr lang="en-US" sz="2000" dirty="0"/>
              <a:t>The price of housing p(x) is defined as the monthly price per square meter of living space; it depends on x (distance to the center).</a:t>
            </a:r>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Population Density within Cities: Residential (Population) Density, Boston, 2005</a:t>
            </a:r>
          </a:p>
        </p:txBody>
      </p:sp>
      <p:pic>
        <p:nvPicPr>
          <p:cNvPr id="14" name="Content Placeholder 13" descr="Residential (Population) Density, Boston, 2005&#10;A three-dimensional bar graph shows dense cluster of bars in the center. A few are tall, some are of moderate height, and many are short. Flat areas surround the clust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6440" y="1752600"/>
            <a:ext cx="5303520" cy="4419600"/>
          </a:xfrm>
        </p:spPr>
      </p:pic>
    </p:spTree>
    <p:extLst>
      <p:ext uri="{BB962C8B-B14F-4D97-AF65-F5344CB8AC3E}">
        <p14:creationId xmlns:p14="http://schemas.microsoft.com/office/powerpoint/2010/main" val="22768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Population Density across Cities: </a:t>
            </a:r>
            <a:br>
              <a:rPr lang="en-US" dirty="0"/>
            </a:br>
            <a:r>
              <a:rPr lang="en-US" dirty="0"/>
              <a:t>Built-Up Density in World Cities</a:t>
            </a:r>
          </a:p>
        </p:txBody>
      </p:sp>
      <p:pic>
        <p:nvPicPr>
          <p:cNvPr id="14" name="Content Placeholder 13" descr="Built-Up Density in World Cities&#10;A bar graph shows the built-up density, or the people per hectare in eight cities, as follows. Berlin: 36, New York: 40, Jakarta: 51, London: 62, Paris: 85, Barcelona: 160, Moscow: 169, and Shanghai: 303.&#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2804" y="1752600"/>
            <a:ext cx="4810792" cy="4572000"/>
          </a:xfrm>
        </p:spPr>
      </p:pic>
    </p:spTree>
    <p:extLst>
      <p:ext uri="{BB962C8B-B14F-4D97-AF65-F5344CB8AC3E}">
        <p14:creationId xmlns:p14="http://schemas.microsoft.com/office/powerpoint/2010/main" val="2497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Commuting Cost and Utility-Maximizing Housing Consumption</a:t>
            </a:r>
          </a:p>
        </p:txBody>
      </p:sp>
      <p:sp>
        <p:nvSpPr>
          <p:cNvPr id="4" name="Content Placeholder 3"/>
          <p:cNvSpPr>
            <a:spLocks noGrp="1"/>
          </p:cNvSpPr>
          <p:nvPr>
            <p:ph idx="1"/>
          </p:nvPr>
        </p:nvSpPr>
        <p:spPr>
          <a:xfrm>
            <a:off x="382769" y="1676400"/>
            <a:ext cx="8456431" cy="4495800"/>
          </a:xfrm>
        </p:spPr>
        <p:txBody>
          <a:bodyPr/>
          <a:lstStyle/>
          <a:p>
            <a:pPr lvl="0"/>
            <a:endParaRPr lang="en-US" dirty="0">
              <a:solidFill>
                <a:prstClr val="black"/>
              </a:solidFill>
            </a:endParaRPr>
          </a:p>
          <a:p>
            <a:pPr marL="0" lvl="0" indent="0">
              <a:buNone/>
            </a:pPr>
            <a:endParaRPr lang="en-US" dirty="0"/>
          </a:p>
        </p:txBody>
      </p:sp>
      <p:pic>
        <p:nvPicPr>
          <p:cNvPr id="2" name="Picture 1" descr="Commuting Cost and Utility-Maximizing Housing Consumption&#10;A line graph plots housing along the horizontal axis, listing h asterisk. The vertical axis plots other goods in dollars, listing g asterisk, w minus t multiplied by x, and w. Commute cost is between w minus t multiplied by x and w. A line falls from (0, w minus t multiplied by x) through a (h asterisk, g asterisk) to high housing consumption and zero goods consumption. Curve u asterisk falls from moderate housing consumption and high goods consumption to high housing consumption and moderate goods consumption through point a. Curve u prime has shifted left from u asterisk, and falls through point z on the line, below point a.&#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100" y="1752600"/>
            <a:ext cx="3962400" cy="4572369"/>
          </a:xfrm>
          <a:prstGeom prst="rect">
            <a:avLst/>
          </a:prstGeom>
        </p:spPr>
      </p:pic>
      <p:sp>
        <p:nvSpPr>
          <p:cNvPr id="5" name="Rounded Rectangle 4"/>
          <p:cNvSpPr/>
          <p:nvPr/>
        </p:nvSpPr>
        <p:spPr>
          <a:xfrm>
            <a:off x="457200" y="3048000"/>
            <a:ext cx="3390899" cy="19050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Using the graph, discuss how utility maximization occurs with commuting cost and housing consumption.</a:t>
            </a:r>
            <a:endParaRPr lang="en-US" sz="2400" i="1" dirty="0">
              <a:solidFill>
                <a:schemeClr val="tx1"/>
              </a:solidFill>
            </a:endParaRPr>
          </a:p>
        </p:txBody>
      </p:sp>
    </p:spTree>
    <p:extLst>
      <p:ext uri="{BB962C8B-B14F-4D97-AF65-F5344CB8AC3E}">
        <p14:creationId xmlns:p14="http://schemas.microsoft.com/office/powerpoint/2010/main" val="318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Commuting Distance and the Price of Housing</a:t>
            </a:r>
          </a:p>
        </p:txBody>
      </p:sp>
      <p:sp>
        <p:nvSpPr>
          <p:cNvPr id="11" name="Content Placeholder 10"/>
          <p:cNvSpPr>
            <a:spLocks noGrp="1"/>
          </p:cNvSpPr>
          <p:nvPr>
            <p:ph idx="1"/>
          </p:nvPr>
        </p:nvSpPr>
        <p:spPr>
          <a:xfrm>
            <a:off x="381000" y="1600200"/>
            <a:ext cx="8229600" cy="2438400"/>
          </a:xfrm>
        </p:spPr>
        <p:txBody>
          <a:bodyPr/>
          <a:lstStyle/>
          <a:p>
            <a:pPr marL="0" indent="0">
              <a:buNone/>
            </a:pPr>
            <a:r>
              <a:rPr lang="en-US" dirty="0"/>
              <a:t>We can use a simple thought experiment to illustrate the negative relationship between commuting distance x and the price of housing p(x). </a:t>
            </a:r>
          </a:p>
          <a:p>
            <a:r>
              <a:rPr lang="en-US" dirty="0"/>
              <a:t>Consider a household that initially locates at x = 10 km from the center. Its housing consumption is h* = 100 and its commuting cost is $500, that is, $50 times 10 km. </a:t>
            </a:r>
          </a:p>
          <a:p>
            <a:endParaRPr lang="en-US" dirty="0"/>
          </a:p>
        </p:txBody>
      </p:sp>
    </p:spTree>
    <p:extLst>
      <p:ext uri="{BB962C8B-B14F-4D97-AF65-F5344CB8AC3E}">
        <p14:creationId xmlns:p14="http://schemas.microsoft.com/office/powerpoint/2010/main" val="39285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95400"/>
          </a:xfrm>
        </p:spPr>
        <p:txBody>
          <a:bodyPr/>
          <a:lstStyle/>
          <a:p>
            <a:r>
              <a:rPr lang="en-US" dirty="0"/>
              <a:t>A Decrease in Commuting Cost Increases the Housing Price for Affordability</a:t>
            </a:r>
          </a:p>
        </p:txBody>
      </p:sp>
      <p:pic>
        <p:nvPicPr>
          <p:cNvPr id="2" name="Content Placeholder 1" descr="A Decrease in Commuting Cost Increases the Housing Price for Affordability&#10;A line graph plots housing along the horizontal axis, listing h asterisk equals 100. The vertical axis plots other goods in dollars and delta commute. The change in commute cost equals $200 and increases from moderate the cost of other goods consumption. Point a corresponds to h asterisk equals 100 and moderately low value of goods consumption. The line p asterisk falls from moderate goods consumption and zero housing consumption, the line p prime and delta cc falls from high goods consumption and zero housing consumption, and curve u asterisk falls from high goods consumption and low housing consumption, all three passing through point a. p asterisk is tangent to the curve u asterisk. p prime is greater than p asterisk."/>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676400"/>
            <a:ext cx="4572000" cy="4670112"/>
          </a:xfrm>
        </p:spPr>
      </p:pic>
    </p:spTree>
    <p:extLst>
      <p:ext uri="{BB962C8B-B14F-4D97-AF65-F5344CB8AC3E}">
        <p14:creationId xmlns:p14="http://schemas.microsoft.com/office/powerpoint/2010/main" val="11990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A Decrease in Commuting Cost Increases the Housing Price for Nash Equilibrium</a:t>
            </a:r>
          </a:p>
        </p:txBody>
      </p:sp>
      <p:pic>
        <p:nvPicPr>
          <p:cNvPr id="14" name="Content Placeholder 13" descr="A Decease in Commuting Cost Increases the Housing Price for Nash Equilibrium&#10;A line graph plots housing along the horizontal axis, listing h double asterisk and h asterisk equals 100. The vertical axis plots other goods in dollars and delta commute. The change in commute cost equals $200 and increases from moderate the cost of other goods consumption. Point a corresponds to h asterisk equals 100 and moderately low value of other goods consumption. Point c corresponds to h double asterisk and moderate goods consumption. The line p asterisk falls from moderate goods consumption and zero housing consumption, the line p prime and delta cc falls from high goods consumption and zero housing consumption, and curve u asterisk falls from high goods consumption and low housing consumption. All three pass through point a. The line p double asterisk and delta cc falls from high goods consumption and low housing consumption through point c. p double asterisk is greater than p prime is greater than p asterisk. The line p asterisk is a tangent to curve u prime, passing through a, and curve u double prime, passing through point b, between h double asterisk and h asterisk. The line p double asterisk and delta cc is a tangent to curve u asterisk, passing through point c."/>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48099" y="1752600"/>
            <a:ext cx="4617720" cy="4716813"/>
          </a:xfrm>
        </p:spPr>
      </p:pic>
      <p:sp>
        <p:nvSpPr>
          <p:cNvPr id="4" name="Rounded Rectangle 3"/>
          <p:cNvSpPr/>
          <p:nvPr/>
        </p:nvSpPr>
        <p:spPr>
          <a:xfrm>
            <a:off x="457200" y="2819400"/>
            <a:ext cx="3390899" cy="1676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Using the graph, discuss how the substitution effect affects housing price and utility.</a:t>
            </a:r>
            <a:endParaRPr lang="en-US" sz="2400" i="1" dirty="0">
              <a:solidFill>
                <a:schemeClr val="tx1"/>
              </a:solidFill>
            </a:endParaRPr>
          </a:p>
        </p:txBody>
      </p:sp>
    </p:spTree>
    <p:extLst>
      <p:ext uri="{BB962C8B-B14F-4D97-AF65-F5344CB8AC3E}">
        <p14:creationId xmlns:p14="http://schemas.microsoft.com/office/powerpoint/2010/main" val="144221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Convex Housing-Price Curve</a:t>
            </a:r>
          </a:p>
        </p:txBody>
      </p:sp>
      <p:sp>
        <p:nvSpPr>
          <p:cNvPr id="11" name="Content Placeholder 10"/>
          <p:cNvSpPr>
            <a:spLocks noGrp="1"/>
          </p:cNvSpPr>
          <p:nvPr>
            <p:ph idx="1"/>
          </p:nvPr>
        </p:nvSpPr>
        <p:spPr>
          <a:xfrm>
            <a:off x="381000" y="1600200"/>
            <a:ext cx="8229600" cy="4648200"/>
          </a:xfrm>
        </p:spPr>
        <p:txBody>
          <a:bodyPr/>
          <a:lstStyle/>
          <a:p>
            <a:r>
              <a:rPr lang="en-US" dirty="0"/>
              <a:t>The lesson from the previous figure is that the premium for accessibility exceeds the difference in price that offsets the change in commuting cost in a budgetary sense. </a:t>
            </a:r>
          </a:p>
          <a:p>
            <a:r>
              <a:rPr lang="en-US" dirty="0"/>
              <a:t>A $2 price difference (from p* to p′) makes the original bundle just affordable, but a larger price increase (from p′ to p**) is required for Nash equilibrium. </a:t>
            </a:r>
          </a:p>
          <a:p>
            <a:r>
              <a:rPr lang="en-US" dirty="0"/>
              <a:t>The larger premium occurs because consumers respond to a higher price by engaging in consumer substitution away from the product (housing) for which the price has increased. </a:t>
            </a:r>
          </a:p>
          <a:p>
            <a:r>
              <a:rPr lang="en-US" dirty="0"/>
              <a:t>The substitution increases utility, so a larger price increase is required to restore the original utility level.</a:t>
            </a:r>
          </a:p>
        </p:txBody>
      </p:sp>
    </p:spTree>
    <p:extLst>
      <p:ext uri="{BB962C8B-B14F-4D97-AF65-F5344CB8AC3E}">
        <p14:creationId xmlns:p14="http://schemas.microsoft.com/office/powerpoint/2010/main" val="8841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Convex Housing-Price Curve: Inward</a:t>
            </a:r>
          </a:p>
        </p:txBody>
      </p:sp>
      <p:pic>
        <p:nvPicPr>
          <p:cNvPr id="14" name="Content Placeholder 13" descr="The Convex Housing-Price Curve: Inward&#10;A line graph plots the housing price. The horizontal axis shows commute distance, listing 6 and 10. The vertical axis shows cost in dollars, listing 6, 8, and 9. The increase from 6 to 8 is the change in commute cost. The increase from 8 to 9 is consumer substitution. The curve for housing price falls through point d (6, 0) and point a (10, 6). The tangent to this curve falls through point c (6, 8) and point a (10, 6).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4800" y="1752600"/>
            <a:ext cx="4419600" cy="4828531"/>
          </a:xfrm>
        </p:spPr>
      </p:pic>
      <p:sp>
        <p:nvSpPr>
          <p:cNvPr id="4" name="Rounded Rectangle 3"/>
          <p:cNvSpPr/>
          <p:nvPr/>
        </p:nvSpPr>
        <p:spPr>
          <a:xfrm>
            <a:off x="457200" y="2819400"/>
            <a:ext cx="3390899" cy="1676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How does consumer substitution generate a convex housing-price curve?</a:t>
            </a:r>
            <a:endParaRPr lang="en-US" sz="2400" i="1" dirty="0">
              <a:solidFill>
                <a:schemeClr val="tx1"/>
              </a:solidFill>
            </a:endParaRPr>
          </a:p>
        </p:txBody>
      </p:sp>
    </p:spTree>
    <p:extLst>
      <p:ext uri="{BB962C8B-B14F-4D97-AF65-F5344CB8AC3E}">
        <p14:creationId xmlns:p14="http://schemas.microsoft.com/office/powerpoint/2010/main" val="35684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13061</TotalTime>
  <Words>7662</Words>
  <Application>Microsoft Office PowerPoint</Application>
  <PresentationFormat>On-screen Show (4:3)</PresentationFormat>
  <Paragraphs>207</Paragraphs>
  <Slides>31</Slides>
  <Notes>28</Notes>
  <HiddenSlides>0</HiddenSlides>
  <MMClips>0</MMClips>
  <ScaleCrop>false</ScaleCrop>
  <HeadingPairs>
    <vt:vector size="4" baseType="variant">
      <vt:variant>
        <vt:lpstr>Theme</vt:lpstr>
      </vt:variant>
      <vt:variant>
        <vt:i4>9</vt:i4>
      </vt:variant>
      <vt:variant>
        <vt:lpstr>Slide Titles</vt:lpstr>
      </vt:variant>
      <vt:variant>
        <vt:i4>31</vt:i4>
      </vt:variant>
    </vt:vector>
  </HeadingPairs>
  <TitlesOfParts>
    <vt:vector size="40"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12</vt:lpstr>
      <vt:lpstr>Introduction</vt:lpstr>
      <vt:lpstr>Utility Maximization with  Commuting Cost and Housing</vt:lpstr>
      <vt:lpstr>Commuting Cost and Utility-Maximizing Housing Consumption</vt:lpstr>
      <vt:lpstr>Commuting Distance and the Price of Housing</vt:lpstr>
      <vt:lpstr>A Decrease in Commuting Cost Increases the Housing Price for Affordability</vt:lpstr>
      <vt:lpstr>A Decrease in Commuting Cost Increases the Housing Price for Nash Equilibrium</vt:lpstr>
      <vt:lpstr>The Convex Housing-Price Curve</vt:lpstr>
      <vt:lpstr>The Convex Housing-Price Curve: Inward</vt:lpstr>
      <vt:lpstr>The Convex Housing-Price Curve: Outward</vt:lpstr>
      <vt:lpstr>The Algebra of the Convex Housing-Price Curve (1 of 3)</vt:lpstr>
      <vt:lpstr>The Algebra of the Convex Housing-Price Curve (2 of 3)</vt:lpstr>
      <vt:lpstr>The Algebra of the Convex Housing-Price Curve (3 of 3)</vt:lpstr>
      <vt:lpstr>Job Accessibility within a Metropolitan Area: Employment Density, Boston in 2014</vt:lpstr>
      <vt:lpstr>Job Accessibility within a Metropolitan Area</vt:lpstr>
      <vt:lpstr>Job Accessibility within a Metropolitan Area: Metropolitan Accessibility in Boston, 2014</vt:lpstr>
      <vt:lpstr>Job Accessibility within a Metropolitan Area: Local Job Accessibility in Boston, 2014</vt:lpstr>
      <vt:lpstr>Crime and Housing Prices: Crime Cost and Utility Maximization</vt:lpstr>
      <vt:lpstr>Crime and Housing Prices: Lower Crime and Higher Housing Price for Nash Equilibrium</vt:lpstr>
      <vt:lpstr>Air Quality and Housing Prices</vt:lpstr>
      <vt:lpstr>Better Air Quality and Higher Housing Prices for Nash Equilibrium</vt:lpstr>
      <vt:lpstr>School Productivity and Housing Prices</vt:lpstr>
      <vt:lpstr>Housing Production and  the Price of Residential Land</vt:lpstr>
      <vt:lpstr>Profit-Maximizing Quantity of Housing</vt:lpstr>
      <vt:lpstr>The Price of Residential Land: Housing Production and the Price of Residential Land</vt:lpstr>
      <vt:lpstr>The Price of Residential Land:  Effects of a Higher Housing Price</vt:lpstr>
      <vt:lpstr>An Increase in the Price of Housing Increases the Price of Residential Land</vt:lpstr>
      <vt:lpstr>Population Density (1 of 2)</vt:lpstr>
      <vt:lpstr>Population Density (2 of 2)</vt:lpstr>
      <vt:lpstr>Population Density within Cities: Residential (Population) Density, Boston, 2005</vt:lpstr>
      <vt:lpstr>Population Density across Cities:  Built-Up Density in World Cities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12</dc:title>
  <dc:subject>Economics</dc:subject>
  <dc:creator>Arthur O'Sullivan</dc:creator>
  <cp:keywords>Economics; Urban Economics; Job Accessibility; Convex Housing-Price Curve</cp:keywords>
  <cp:lastModifiedBy>Connaughton, John</cp:lastModifiedBy>
  <cp:revision>1556</cp:revision>
  <dcterms:created xsi:type="dcterms:W3CDTF">2017-12-22T08:31:54Z</dcterms:created>
  <dcterms:modified xsi:type="dcterms:W3CDTF">2018-03-26T17:36:47Z</dcterms:modified>
  <cp:category>Economics</cp:category>
</cp:coreProperties>
</file>