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27"/>
  </p:notesMasterIdLst>
  <p:handoutMasterIdLst>
    <p:handoutMasterId r:id="rId28"/>
  </p:handoutMasterIdLst>
  <p:sldIdLst>
    <p:sldId id="256" r:id="rId10"/>
    <p:sldId id="363" r:id="rId11"/>
    <p:sldId id="342" r:id="rId12"/>
    <p:sldId id="365" r:id="rId13"/>
    <p:sldId id="370" r:id="rId14"/>
    <p:sldId id="371" r:id="rId15"/>
    <p:sldId id="372" r:id="rId16"/>
    <p:sldId id="373" r:id="rId17"/>
    <p:sldId id="374" r:id="rId18"/>
    <p:sldId id="375" r:id="rId19"/>
    <p:sldId id="376" r:id="rId20"/>
    <p:sldId id="377" r:id="rId21"/>
    <p:sldId id="378" r:id="rId22"/>
    <p:sldId id="379" r:id="rId23"/>
    <p:sldId id="380" r:id="rId24"/>
    <p:sldId id="381" r:id="rId25"/>
    <p:sldId id="3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3792" userDrawn="1">
          <p15:clr>
            <a:srgbClr val="A4A3A4"/>
          </p15:clr>
        </p15:guide>
        <p15:guide id="3" orient="horz" pos="1104" userDrawn="1">
          <p15:clr>
            <a:srgbClr val="A4A3A4"/>
          </p15:clr>
        </p15:guide>
        <p15:guide id="5" pos="5568" userDrawn="1">
          <p15:clr>
            <a:srgbClr val="A4A3A4"/>
          </p15:clr>
        </p15:guide>
        <p15:guide id="7" pos="144"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hite, Kevin" initials="WK [3]" lastIdx="1" clrIdx="6">
    <p:extLst/>
  </p:cmAuthor>
  <p:cmAuthor id="1" name="Chawla, Sujata" initials="CS" lastIdx="10" clrIdx="0">
    <p:extLst/>
  </p:cmAuthor>
  <p:cmAuthor id="8" name="White, Kevin" initials="WK [4]" lastIdx="1" clrIdx="7">
    <p:extLst/>
  </p:cmAuthor>
  <p:cmAuthor id="2" name="Vaingankar, Prajakta" initials="VP" lastIdx="24" clrIdx="1">
    <p:extLst/>
  </p:cmAuthor>
  <p:cmAuthor id="3" name="Cenveo Editor" initials="CE" lastIdx="129" clrIdx="2">
    <p:extLst/>
  </p:cmAuthor>
  <p:cmAuthor id="4" name="Rohini Gupta" initials="RG" lastIdx="19" clrIdx="3">
    <p:extLst/>
  </p:cmAuthor>
  <p:cmAuthor id="5" name="White, Kevin" initials="WK" lastIdx="2" clrIdx="4">
    <p:extLst/>
  </p:cmAuthor>
  <p:cmAuthor id="6" name="White, Kevin" initials="WK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85BAE6"/>
    <a:srgbClr val="159FAD"/>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2" autoAdjust="0"/>
    <p:restoredTop sz="68221" autoAdjust="0"/>
  </p:normalViewPr>
  <p:slideViewPr>
    <p:cSldViewPr>
      <p:cViewPr>
        <p:scale>
          <a:sx n="65" d="100"/>
          <a:sy n="65" d="100"/>
        </p:scale>
        <p:origin x="-2174" y="-58"/>
      </p:cViewPr>
      <p:guideLst>
        <p:guide orient="horz" pos="3792"/>
        <p:guide orient="horz" pos="1104"/>
        <p:guide pos="5568"/>
        <p:guide pos="1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78567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3949457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2547587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Two line graphs plot the urban land market and the labor market. In the first graph of the urban land market, the horizontal axis shows kilometers from center, listing 2 and 6. The region between origin and value 2 is </a:t>
            </a:r>
            <a:r>
              <a:rPr lang="en-US" b="0" i="1" dirty="0"/>
              <a:t>B</a:t>
            </a:r>
            <a:r>
              <a:rPr lang="en-US" b="0" dirty="0"/>
              <a:t>, and the region between values 2 and 6 is </a:t>
            </a:r>
            <a:r>
              <a:rPr lang="en-US" b="0" i="1" dirty="0"/>
              <a:t>R</a:t>
            </a:r>
            <a:r>
              <a:rPr lang="en-US" b="0" dirty="0"/>
              <a:t>. The</a:t>
            </a:r>
            <a:r>
              <a:rPr lang="en-US" b="0" baseline="0" dirty="0"/>
              <a:t> v</a:t>
            </a:r>
            <a:r>
              <a:rPr lang="en-US" b="0" dirty="0"/>
              <a:t>ertical axis shows cost in dollars. Point </a:t>
            </a:r>
            <a:r>
              <a:rPr lang="en-US" b="0" i="1" dirty="0"/>
              <a:t>a</a:t>
            </a:r>
            <a:r>
              <a:rPr lang="en-US" b="0" dirty="0"/>
              <a:t> corresponds to value 2 and moderate cost. Point </a:t>
            </a:r>
            <a:r>
              <a:rPr lang="en-US" b="0" i="1" dirty="0"/>
              <a:t>b</a:t>
            </a:r>
            <a:r>
              <a:rPr lang="en-US" b="0" dirty="0"/>
              <a:t> corresponds to value 6 and low cost. The lines of decreasing steepness are as follows: the curve for business falls from high cost through point </a:t>
            </a:r>
            <a:r>
              <a:rPr lang="en-US" b="0" i="1" dirty="0"/>
              <a:t>a</a:t>
            </a:r>
            <a:r>
              <a:rPr lang="en-US" b="0" dirty="0"/>
              <a:t>, the curve for residents falls from moderate cost through point </a:t>
            </a:r>
            <a:r>
              <a:rPr lang="en-US" b="0" i="1" dirty="0"/>
              <a:t>a</a:t>
            </a:r>
            <a:r>
              <a:rPr lang="en-US" b="0" i="1" baseline="0" dirty="0"/>
              <a:t> </a:t>
            </a:r>
            <a:r>
              <a:rPr lang="en-US" b="0" dirty="0"/>
              <a:t>and point </a:t>
            </a:r>
            <a:r>
              <a:rPr lang="en-US" b="0" i="1" dirty="0"/>
              <a:t>b</a:t>
            </a:r>
            <a:r>
              <a:rPr lang="en-US" b="0" dirty="0"/>
              <a:t>, and the line for agriculture is horizontal, passing through point </a:t>
            </a:r>
            <a:r>
              <a:rPr lang="en-US" b="0" i="1" dirty="0"/>
              <a:t>b</a:t>
            </a:r>
            <a:r>
              <a:rPr lang="en-US" b="0" dirty="0"/>
              <a:t>. In the second graph of the labor market, the horizontal axis shows the number of workers in thousands, listing 120, and the vertical axis shows cost in dollars, listing w asterisk. Labor supply rises through point </a:t>
            </a:r>
            <a:r>
              <a:rPr lang="en-US" b="0" i="1" dirty="0"/>
              <a:t>z</a:t>
            </a:r>
            <a:r>
              <a:rPr lang="en-US" b="0" dirty="0"/>
              <a:t> (120, w asterisk) and labor demand falls through point </a:t>
            </a:r>
            <a:r>
              <a:rPr lang="en-US" b="0" i="1" dirty="0"/>
              <a:t>z</a:t>
            </a:r>
            <a:r>
              <a:rPr lang="en-US" b="0" dirty="0"/>
              <a:t> (120, </a:t>
            </a:r>
            <a:r>
              <a:rPr lang="en-US" b="0" i="1" dirty="0"/>
              <a:t>w</a:t>
            </a:r>
            <a:r>
              <a:rPr lang="en-US" b="0" dirty="0"/>
              <a:t> asterisk). </a:t>
            </a:r>
          </a:p>
          <a:p>
            <a:endParaRPr lang="en-US" b="1" dirty="0"/>
          </a:p>
          <a:p>
            <a:r>
              <a:rPr lang="en-US" b="1" dirty="0"/>
              <a:t>Presenter</a:t>
            </a:r>
            <a:r>
              <a:rPr lang="en-US" b="1" baseline="0" dirty="0"/>
              <a:t> Note: </a:t>
            </a:r>
            <a:r>
              <a:rPr lang="en-US" b="0" baseline="0" dirty="0"/>
              <a:t>The left panel of the figure shows the urban land market. The business bid curve intersects the residential curve at point </a:t>
            </a:r>
            <a:r>
              <a:rPr lang="en-US" b="0" i="1" baseline="0" dirty="0"/>
              <a:t>a</a:t>
            </a:r>
            <a:r>
              <a:rPr lang="en-US" b="0" baseline="0" dirty="0"/>
              <a:t>, generating a 2-kilometer CBD. The total demand for labor equals the land area of the CBD (20 square km) times the employment density (6,000 workers per square km), or 120,000 workers. The residential bid curve intersects the agricultural curve at point </a:t>
            </a:r>
            <a:r>
              <a:rPr lang="en-US" b="0" i="1" baseline="0" dirty="0"/>
              <a:t>b</a:t>
            </a:r>
            <a:r>
              <a:rPr lang="en-US" b="0" baseline="0" dirty="0"/>
              <a:t>, generating a 4-km residential area (from km 2 to km 6). The total supply of labor in the city equals the land area of the residential area (40 square km) times residential density (3,000 workers per square km), or 120,000 workers.</a:t>
            </a:r>
          </a:p>
          <a:p>
            <a:endParaRPr lang="en-US" b="0" baseline="0" dirty="0"/>
          </a:p>
          <a:p>
            <a:r>
              <a:rPr lang="en-US" b="0" baseline="0" dirty="0"/>
              <a:t>The right panel of the figure shows the urban labor market, with a negatively sloped demand curve and a positively sloped supply curve.</a:t>
            </a:r>
          </a:p>
          <a:p>
            <a:endParaRPr lang="en-US" b="0" baseline="0" dirty="0"/>
          </a:p>
          <a:p>
            <a:r>
              <a:rPr lang="en-US" b="0" baseline="0" dirty="0"/>
              <a:t>1. Negatively sloped demand curve. An increase in the wage increases production costs. Applying the leftover principle, the bid for business land decreases, so the business territory shrinks. A decrease in the business territory decreases the quantity of labor demanded.</a:t>
            </a:r>
          </a:p>
          <a:p>
            <a:r>
              <a:rPr lang="en-US" b="0" baseline="0" dirty="0"/>
              <a:t>2. Positively sloped supply curve. An increase in the wage increases households’ willingness to pay for housing and housing prices. Applying the leftover principle, an increase in housing prices increases the bid for residential land, increasing the territory of the labor-supply sector and thus increasing the quantity of labor supplied.</a:t>
            </a:r>
          </a:p>
          <a:p>
            <a:r>
              <a:rPr lang="en-US" b="0" baseline="0" dirty="0"/>
              <a:t>3. In the initial equilibrium shown by point</a:t>
            </a:r>
            <a:r>
              <a:rPr lang="en-US" b="0" i="1" baseline="0" dirty="0"/>
              <a:t> z</a:t>
            </a:r>
            <a:r>
              <a:rPr lang="en-US" b="0" baseline="0" dirty="0"/>
              <a:t>, the wage is </a:t>
            </a:r>
            <a:r>
              <a:rPr lang="en-US" b="0" i="1" baseline="0" dirty="0"/>
              <a:t>w</a:t>
            </a:r>
            <a:r>
              <a:rPr lang="en-US" b="0" baseline="0" dirty="0"/>
              <a:t>* and the quantity of labor demanded (from the business district) equals the quantity supplied (from the residential district), or 120,000 workers.</a:t>
            </a:r>
          </a:p>
          <a:p>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2320077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the short-run effects of streetcar. The</a:t>
            </a:r>
            <a:r>
              <a:rPr lang="en-US" b="0" baseline="0" dirty="0"/>
              <a:t> h</a:t>
            </a:r>
            <a:r>
              <a:rPr lang="en-US" b="0" dirty="0"/>
              <a:t>orizontal axis shows kilometers from center, listing 2, 6, and 14. The region between origin and value 2 is </a:t>
            </a:r>
            <a:r>
              <a:rPr lang="en-US" b="0" i="1" dirty="0"/>
              <a:t>B</a:t>
            </a:r>
            <a:r>
              <a:rPr lang="en-US" b="0" dirty="0"/>
              <a:t>, the region between values 2 and 6 is </a:t>
            </a:r>
            <a:r>
              <a:rPr lang="en-US" b="0" i="1" dirty="0"/>
              <a:t>R,</a:t>
            </a:r>
            <a:r>
              <a:rPr lang="en-US" b="0" dirty="0"/>
              <a:t> and the region between values 6 and 14 is </a:t>
            </a:r>
            <a:r>
              <a:rPr lang="en-US" b="0" i="1" dirty="0"/>
              <a:t>delta</a:t>
            </a:r>
            <a:r>
              <a:rPr lang="en-US" b="0" dirty="0"/>
              <a:t> </a:t>
            </a:r>
            <a:r>
              <a:rPr lang="en-US" b="0" i="1" dirty="0"/>
              <a:t>R</a:t>
            </a:r>
            <a:r>
              <a:rPr lang="en-US" b="0" dirty="0"/>
              <a:t>. The</a:t>
            </a:r>
            <a:r>
              <a:rPr lang="en-US" b="0" baseline="0" dirty="0"/>
              <a:t> v</a:t>
            </a:r>
            <a:r>
              <a:rPr lang="en-US" b="0" dirty="0"/>
              <a:t>ertical axis shows cost in dollars. Point </a:t>
            </a:r>
            <a:r>
              <a:rPr lang="en-US" b="0" i="1" dirty="0"/>
              <a:t>a </a:t>
            </a:r>
            <a:r>
              <a:rPr lang="en-US" b="0" dirty="0"/>
              <a:t>corresponds to value 2 and moderate cost. Point </a:t>
            </a:r>
            <a:r>
              <a:rPr lang="en-US" b="0" i="1" dirty="0"/>
              <a:t>b</a:t>
            </a:r>
            <a:r>
              <a:rPr lang="en-US" b="0" dirty="0"/>
              <a:t> corresponds to value 6 and low cost. Point </a:t>
            </a:r>
            <a:r>
              <a:rPr lang="en-US" b="0" i="1" dirty="0"/>
              <a:t>c</a:t>
            </a:r>
            <a:r>
              <a:rPr lang="en-US" b="0" dirty="0"/>
              <a:t> corresponds to value 14 and low cost. The lines of decreasing steepness are as follows: the curve for initial business falls from maximum cost through point </a:t>
            </a:r>
            <a:r>
              <a:rPr lang="en-US" b="0" i="1" dirty="0"/>
              <a:t>a</a:t>
            </a:r>
            <a:r>
              <a:rPr lang="en-US" b="0" dirty="0"/>
              <a:t>, the curve for initial residents falls from high cost through point </a:t>
            </a:r>
            <a:r>
              <a:rPr lang="en-US" b="0" i="1" dirty="0"/>
              <a:t>a</a:t>
            </a:r>
            <a:r>
              <a:rPr lang="en-US" b="0" dirty="0"/>
              <a:t> and point </a:t>
            </a:r>
            <a:r>
              <a:rPr lang="en-US" b="0" i="1" dirty="0"/>
              <a:t>b</a:t>
            </a:r>
            <a:r>
              <a:rPr lang="en-US" b="0" dirty="0"/>
              <a:t>, the curve for streetcar residents falls from high cost through point </a:t>
            </a:r>
            <a:r>
              <a:rPr lang="en-US" b="0" i="1" dirty="0"/>
              <a:t>a</a:t>
            </a:r>
            <a:r>
              <a:rPr lang="en-US" b="0" dirty="0"/>
              <a:t> and point </a:t>
            </a:r>
            <a:r>
              <a:rPr lang="en-US" b="0" i="1" dirty="0"/>
              <a:t>c</a:t>
            </a:r>
            <a:r>
              <a:rPr lang="en-US" b="0" dirty="0"/>
              <a:t>, and a horizontal line passes through point </a:t>
            </a:r>
            <a:r>
              <a:rPr lang="en-US" b="0" i="1" dirty="0"/>
              <a:t>b</a:t>
            </a:r>
            <a:r>
              <a:rPr lang="en-US" b="0" dirty="0"/>
              <a:t> and point </a:t>
            </a:r>
            <a:r>
              <a:rPr lang="en-US" b="0" i="1" dirty="0"/>
              <a:t>c</a:t>
            </a:r>
            <a:r>
              <a:rPr lang="en-US" b="0" dirty="0"/>
              <a:t>. </a:t>
            </a:r>
          </a:p>
          <a:p>
            <a:endParaRPr lang="en-US" b="1" dirty="0"/>
          </a:p>
          <a:p>
            <a:r>
              <a:rPr lang="en-US" b="1" dirty="0"/>
              <a:t>Presenter Note: </a:t>
            </a:r>
            <a:r>
              <a:rPr lang="en-US" b="0" dirty="0"/>
              <a:t>Consider the effects of introducing a streetcar into the monocentric city. The streetcar replaces walking as a commuting mode, so it decreases the unit commuting cost. The</a:t>
            </a:r>
            <a:r>
              <a:rPr lang="en-US" b="0" baseline="0" dirty="0"/>
              <a:t> figure</a:t>
            </a:r>
            <a:r>
              <a:rPr lang="en-US" b="0" dirty="0"/>
              <a:t> shows the effects of the streetcar on land use within a city. The initial equilibrium, a continuation of the</a:t>
            </a:r>
            <a:r>
              <a:rPr lang="en-US" b="0" baseline="0" dirty="0"/>
              <a:t> figure</a:t>
            </a:r>
            <a:r>
              <a:rPr lang="en-US" b="0" dirty="0"/>
              <a:t>, is shown by point </a:t>
            </a:r>
            <a:r>
              <a:rPr lang="en-US" b="0" i="1" dirty="0"/>
              <a:t>a</a:t>
            </a:r>
            <a:r>
              <a:rPr lang="en-US" b="0" dirty="0"/>
              <a:t> and point </a:t>
            </a:r>
            <a:r>
              <a:rPr lang="en-US" b="0" i="1" dirty="0"/>
              <a:t>b</a:t>
            </a:r>
            <a:r>
              <a:rPr lang="en-US" b="0" dirty="0"/>
              <a:t>. The streetcar decreases the unit commuting cost, so it decreases the slope of the housing-price curve and the</a:t>
            </a:r>
            <a:r>
              <a:rPr lang="en-US" b="0" baseline="0" dirty="0"/>
              <a:t> </a:t>
            </a:r>
            <a:r>
              <a:rPr lang="en-US" b="0" dirty="0"/>
              <a:t>residential bid curve. The intersection of the residential bid curve and the agricultural bid curve shifts from point </a:t>
            </a:r>
            <a:r>
              <a:rPr lang="en-US" b="0" i="1" dirty="0"/>
              <a:t>b</a:t>
            </a:r>
            <a:r>
              <a:rPr lang="en-US" b="0" dirty="0"/>
              <a:t> to point </a:t>
            </a:r>
            <a:r>
              <a:rPr lang="en-US" b="0" i="1" dirty="0"/>
              <a:t>c, </a:t>
            </a:r>
            <a:r>
              <a:rPr lang="en-US" b="0" dirty="0"/>
              <a:t>and the residential area grows by the shaded area (ΔR). The expansion of the residential area increases labor supply, causing an  excess supply of labor.</a:t>
            </a:r>
          </a:p>
          <a:p>
            <a:endParaRPr lang="en-US" b="0" dirty="0"/>
          </a:p>
          <a:p>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4138906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the equilibrium effects of the streetcar. The</a:t>
            </a:r>
            <a:r>
              <a:rPr lang="en-US" b="0" baseline="0" dirty="0"/>
              <a:t> h</a:t>
            </a:r>
            <a:r>
              <a:rPr lang="en-US" b="0" dirty="0"/>
              <a:t>orizontal axis shows kilometers from center, listing 4 and 12. The region between the origin and value 4 is </a:t>
            </a:r>
            <a:r>
              <a:rPr lang="en-US" b="0" i="1" dirty="0"/>
              <a:t>B</a:t>
            </a:r>
            <a:r>
              <a:rPr lang="en-US" b="0" dirty="0"/>
              <a:t>, and the region between values 4 and 12 is </a:t>
            </a:r>
            <a:r>
              <a:rPr lang="en-US" b="0" i="1" dirty="0"/>
              <a:t>R</a:t>
            </a:r>
            <a:r>
              <a:rPr lang="en-US" b="0" dirty="0"/>
              <a:t>. The</a:t>
            </a:r>
            <a:r>
              <a:rPr lang="en-US" b="0" baseline="0" dirty="0"/>
              <a:t> v</a:t>
            </a:r>
            <a:r>
              <a:rPr lang="en-US" b="0" dirty="0"/>
              <a:t>ertical axis shows cost in dollars. Point </a:t>
            </a:r>
            <a:r>
              <a:rPr lang="en-US" b="0" i="1" dirty="0"/>
              <a:t>d</a:t>
            </a:r>
            <a:r>
              <a:rPr lang="en-US" b="0" dirty="0"/>
              <a:t> corresponds to value 4 and moderate cost. Point </a:t>
            </a:r>
            <a:r>
              <a:rPr lang="en-US" b="0" i="1" dirty="0"/>
              <a:t>e</a:t>
            </a:r>
            <a:r>
              <a:rPr lang="en-US" b="0" dirty="0"/>
              <a:t> corresponds to value 12 and low cost. The lines of decreasing steepness are as follows: the curve for business bid with lower wage falls from maximum cost through point </a:t>
            </a:r>
            <a:r>
              <a:rPr lang="en-US" b="0" i="1" dirty="0"/>
              <a:t>d</a:t>
            </a:r>
            <a:r>
              <a:rPr lang="en-US" b="0" dirty="0"/>
              <a:t>, the curve for residents bid with lower wage falls from moderate cost through point </a:t>
            </a:r>
            <a:r>
              <a:rPr lang="en-US" b="0" i="1" dirty="0"/>
              <a:t>d</a:t>
            </a:r>
            <a:r>
              <a:rPr lang="en-US" b="0" dirty="0"/>
              <a:t> and point </a:t>
            </a:r>
            <a:r>
              <a:rPr lang="en-US" b="0" i="1" dirty="0"/>
              <a:t>e</a:t>
            </a:r>
            <a:r>
              <a:rPr lang="en-US" b="0" dirty="0"/>
              <a:t>, and a horizontal line passes through point </a:t>
            </a:r>
            <a:r>
              <a:rPr lang="en-US" b="0" i="1" dirty="0"/>
              <a:t>e. </a:t>
            </a:r>
          </a:p>
          <a:p>
            <a:endParaRPr lang="en-US" b="1" dirty="0"/>
          </a:p>
          <a:p>
            <a:r>
              <a:rPr lang="en-US" b="1" dirty="0"/>
              <a:t>Presenter Note: </a:t>
            </a:r>
            <a:r>
              <a:rPr lang="en-US" b="0" dirty="0"/>
              <a:t>The excess supply of labor decreases the city wage, causing changes in the business land market. In the figure, the decrease in the wage shifts the business bid curve upward in accordance with the leftover principle: a decrease in the wage decreases production cost, and competition among firm for land bids up the price of business land. On the other side of the labor market, the decrease in the wage decreases the price of housing and the bid for residential land, shifting the residential bid downward. General equilibrium is restored at point</a:t>
            </a:r>
            <a:r>
              <a:rPr lang="en-US" b="0" i="1" dirty="0"/>
              <a:t> d</a:t>
            </a:r>
            <a:r>
              <a:rPr lang="en-US" b="0" dirty="0"/>
              <a:t> and point </a:t>
            </a:r>
            <a:r>
              <a:rPr lang="en-US" b="0" i="1" dirty="0"/>
              <a:t>e</a:t>
            </a:r>
            <a:r>
              <a:rPr lang="en-US" b="0" dirty="0"/>
              <a:t>. The streetcar increases the size of the business district and the residential district.</a:t>
            </a:r>
          </a:p>
          <a:p>
            <a:endParaRPr lang="en-US" b="0" dirty="0"/>
          </a:p>
          <a:p>
            <a:r>
              <a:rPr lang="en-US" b="0" dirty="0"/>
              <a:t>The general-equilibrium analysis reveals the interactions between the urban land market and labor market. The streetcar has a direct effect on the land market: it allows residents to outbid agricultural users for remote land. The indirect effect occurs in the labor market: the excess supply of labor decreases the wage. The decrease in the wage in turn affects the land market by changing the bids for land, triggering changes in the territories of firms and workers. General equilibrium is restored at a wage such that both the land market and the labor market are in equilibrium.</a:t>
            </a:r>
          </a:p>
          <a:p>
            <a:endParaRPr lang="en-US" b="0" dirty="0"/>
          </a:p>
          <a:p>
            <a:r>
              <a:rPr lang="en-US" b="0" dirty="0"/>
              <a:t>What about agglomeration economies? As we saw earlier in the book, increases in total employment and total output generate agglomeration economies from input sharing, labor pooling, skills matching, and knowledge spillovers. These agglomeration economies increase productivity and decrease production cost, and by the leftover principle, increase the bid for business land. To represent agglomeration economies in the</a:t>
            </a:r>
            <a:r>
              <a:rPr lang="en-US" b="0" baseline="0" dirty="0"/>
              <a:t> figure</a:t>
            </a:r>
            <a:r>
              <a:rPr lang="en-US" b="0" dirty="0"/>
              <a:t>, we would shift the business bid curve upward. In the labor market, the resulting increase in labor demand would shift the labor demand curve to the right, generating a higher wage. In the residential land market, the higher wage would increase housing prices and the residential bid. Equilibrium would be restored with a larger business district and a larger residential district.</a:t>
            </a:r>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1602006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the original and new bid curves of business and residents, illustrating the effects of the streetcar on land rent. The</a:t>
            </a:r>
            <a:r>
              <a:rPr lang="en-US" b="0" baseline="0" dirty="0"/>
              <a:t> h</a:t>
            </a:r>
            <a:r>
              <a:rPr lang="en-US" b="0" dirty="0"/>
              <a:t>orizontal axis shows distance from center, listing </a:t>
            </a:r>
            <a:r>
              <a:rPr lang="en-US" b="0" i="1" dirty="0"/>
              <a:t>x</a:t>
            </a:r>
            <a:r>
              <a:rPr lang="en-US" b="0" dirty="0"/>
              <a:t> subscript 1, </a:t>
            </a:r>
            <a:r>
              <a:rPr lang="en-US" b="0" i="1" dirty="0"/>
              <a:t>x</a:t>
            </a:r>
            <a:r>
              <a:rPr lang="en-US" b="0" dirty="0"/>
              <a:t> subscript 2, and </a:t>
            </a:r>
            <a:r>
              <a:rPr lang="en-US" b="0" i="1" dirty="0"/>
              <a:t>x</a:t>
            </a:r>
            <a:r>
              <a:rPr lang="en-US" b="0" dirty="0"/>
              <a:t> subscript 3. The</a:t>
            </a:r>
            <a:r>
              <a:rPr lang="en-US" b="0" baseline="0" dirty="0"/>
              <a:t> v</a:t>
            </a:r>
            <a:r>
              <a:rPr lang="en-US" b="0" dirty="0"/>
              <a:t>ertical axis shows cost in dollars. The lines of decreasing steepness are as follows. The line for original bid for business land falls from the vertical axis at a moderately high cost. The line for new bid for business land falls from the vertical axis at a high cost through a point corresponding to </a:t>
            </a:r>
            <a:r>
              <a:rPr lang="en-US" b="0" i="1" dirty="0"/>
              <a:t>x</a:t>
            </a:r>
            <a:r>
              <a:rPr lang="en-US" b="0" dirty="0"/>
              <a:t> subscript 1 and moderate cost. The line for original bid for residential land falls from moderate cost through a point corresponding to </a:t>
            </a:r>
            <a:r>
              <a:rPr lang="en-US" b="0" i="1" dirty="0"/>
              <a:t>x</a:t>
            </a:r>
            <a:r>
              <a:rPr lang="en-US" b="0" dirty="0"/>
              <a:t> subscript 2 and low cost. The line for new bid for residential land falls from moderately low cost through a point corresponding to </a:t>
            </a:r>
            <a:r>
              <a:rPr lang="en-US" b="0" i="1" dirty="0"/>
              <a:t>x </a:t>
            </a:r>
            <a:r>
              <a:rPr lang="en-US" b="0" dirty="0"/>
              <a:t>subscript 2 and low cost and a point corresponding to </a:t>
            </a:r>
            <a:r>
              <a:rPr lang="en-US" b="0" i="1" dirty="0"/>
              <a:t>x </a:t>
            </a:r>
            <a:r>
              <a:rPr lang="en-US" b="0" i="0" dirty="0"/>
              <a:t>s</a:t>
            </a:r>
            <a:r>
              <a:rPr lang="en-US" b="0" dirty="0"/>
              <a:t>ubscript 3 and very low cost. The line for agriculture is horizontal, graphed for very low cost.</a:t>
            </a:r>
          </a:p>
          <a:p>
            <a:endParaRPr lang="en-US" dirty="0"/>
          </a:p>
          <a:p>
            <a:r>
              <a:rPr lang="en-US" b="1" dirty="0"/>
              <a:t>Presenter Note:</a:t>
            </a:r>
            <a:r>
              <a:rPr lang="en-US" b="1" baseline="0" dirty="0"/>
              <a:t> </a:t>
            </a:r>
            <a:r>
              <a:rPr lang="en-US" baseline="0" dirty="0"/>
              <a:t>How does the streetcar affect land rent in the city? In general, land rent is higher in the larger city. But as shown in the figure, the streetcar decreases land rent in some areas. The original bid curves are thin and light, while the new bid curves are thick and dark. For locations between the city center and </a:t>
            </a:r>
            <a:r>
              <a:rPr lang="en-US" i="1" baseline="0" dirty="0"/>
              <a:t>x</a:t>
            </a:r>
            <a:r>
              <a:rPr lang="en-US" baseline="-25000" dirty="0"/>
              <a:t>1</a:t>
            </a:r>
            <a:r>
              <a:rPr lang="en-US" baseline="0" dirty="0"/>
              <a:t>, land rent increases: business land (old and new) generates higher rent because the streetcar decreases the wage, and the savings in production go to landowners. For locations between </a:t>
            </a:r>
            <a:r>
              <a:rPr lang="en-US" i="1" baseline="0" dirty="0"/>
              <a:t>x</a:t>
            </a:r>
            <a:r>
              <a:rPr lang="en-US" baseline="-25000" dirty="0"/>
              <a:t>2</a:t>
            </a:r>
            <a:r>
              <a:rPr lang="en-US" baseline="0" dirty="0"/>
              <a:t> and the city edge at </a:t>
            </a:r>
            <a:r>
              <a:rPr lang="en-US" i="1" baseline="0" dirty="0"/>
              <a:t>x</a:t>
            </a:r>
            <a:r>
              <a:rPr lang="en-US" baseline="-25000" dirty="0"/>
              <a:t>3</a:t>
            </a:r>
            <a:r>
              <a:rPr lang="en-US" baseline="0" dirty="0"/>
              <a:t>, land rent increases: the streetcar increases the accessibility of relatively remote locations by a relatively large amount, and the savings in commuting cost dominate the decrease in the wage.</a:t>
            </a:r>
          </a:p>
          <a:p>
            <a:endParaRPr lang="en-US" baseline="0" dirty="0"/>
          </a:p>
          <a:p>
            <a:r>
              <a:rPr lang="en-US" baseline="0" dirty="0"/>
              <a:t>Things are not so tidy in the intermediate locations between </a:t>
            </a:r>
            <a:r>
              <a:rPr lang="en-US" i="1" baseline="0" dirty="0"/>
              <a:t>x</a:t>
            </a:r>
            <a:r>
              <a:rPr lang="en-US" baseline="-25000" dirty="0"/>
              <a:t>2</a:t>
            </a:r>
            <a:r>
              <a:rPr lang="en-US" baseline="0" dirty="0"/>
              <a:t> and </a:t>
            </a:r>
            <a:r>
              <a:rPr lang="en-US" i="1" baseline="0" dirty="0"/>
              <a:t>x</a:t>
            </a:r>
            <a:r>
              <a:rPr lang="en-US" baseline="-25000" dirty="0"/>
              <a:t>3</a:t>
            </a:r>
            <a:r>
              <a:rPr lang="en-US" baseline="0" dirty="0"/>
              <a:t>. In this region, the increase in accessibility from the streetcar is relatively small because commuting distances are relatively short. For residents, the decrease in the wage triggered by the streetcar dominates the savings in commuting cost, so the residential bid decreases. For the locations between </a:t>
            </a:r>
            <a:r>
              <a:rPr lang="en-US" i="1" baseline="0" dirty="0"/>
              <a:t>x</a:t>
            </a:r>
            <a:r>
              <a:rPr lang="en-US" baseline="-25000" dirty="0"/>
              <a:t>1</a:t>
            </a:r>
            <a:r>
              <a:rPr lang="en-US" baseline="0" dirty="0"/>
              <a:t> and </a:t>
            </a:r>
            <a:r>
              <a:rPr lang="en-US" i="1" baseline="0" dirty="0"/>
              <a:t>x</a:t>
            </a:r>
            <a:r>
              <a:rPr lang="en-US" baseline="0" dirty="0"/>
              <a:t>2 that are converted to business use, business pays less than the previous residents. For locations that remain residential, land rent decreases. In general, the streetcar decreases the relative attractiveness of residential sites with relatively short commutes, decreasing the bid for land. In contrast, the streetcar increases the relative attractiveness of relative distant locations, increasing the bid for land.</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618265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1203597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Two line graphs plot the general equilibrium effects of a rising sea level. In the first graph, the horizontal axis shows kilometers from center, listing </a:t>
            </a:r>
            <a:r>
              <a:rPr lang="en-US" b="0" i="1" dirty="0"/>
              <a:t>x</a:t>
            </a:r>
            <a:r>
              <a:rPr lang="en-US" b="0" dirty="0"/>
              <a:t> underlined, </a:t>
            </a:r>
            <a:r>
              <a:rPr lang="en-US" b="0" i="1" dirty="0"/>
              <a:t>x</a:t>
            </a:r>
            <a:r>
              <a:rPr lang="en-US" b="0" dirty="0"/>
              <a:t> subscript 1, and </a:t>
            </a:r>
            <a:r>
              <a:rPr lang="en-US" b="0" i="1" dirty="0"/>
              <a:t>x</a:t>
            </a:r>
            <a:r>
              <a:rPr lang="en-US" b="0" dirty="0"/>
              <a:t> subscript 4. The</a:t>
            </a:r>
            <a:r>
              <a:rPr lang="en-US" b="0" baseline="0" dirty="0"/>
              <a:t> v</a:t>
            </a:r>
            <a:r>
              <a:rPr lang="en-US" b="0" dirty="0"/>
              <a:t>ertical axis shows cost in dollars. The region between </a:t>
            </a:r>
            <a:r>
              <a:rPr lang="en-US" b="0" i="1" dirty="0"/>
              <a:t>x</a:t>
            </a:r>
            <a:r>
              <a:rPr lang="en-US" b="0" dirty="0"/>
              <a:t> equals 0 and </a:t>
            </a:r>
            <a:r>
              <a:rPr lang="en-US" b="0" i="1" dirty="0"/>
              <a:t>x</a:t>
            </a:r>
            <a:r>
              <a:rPr lang="en-US" b="0" dirty="0"/>
              <a:t> equals </a:t>
            </a:r>
            <a:r>
              <a:rPr lang="en-US" b="0" i="1" dirty="0"/>
              <a:t>x</a:t>
            </a:r>
            <a:r>
              <a:rPr lang="en-US" b="0" dirty="0"/>
              <a:t> underlined is shaded. Point </a:t>
            </a:r>
            <a:r>
              <a:rPr lang="en-US" b="0" i="1" dirty="0"/>
              <a:t>a</a:t>
            </a:r>
            <a:r>
              <a:rPr lang="en-US" b="0" dirty="0"/>
              <a:t> corresponds to </a:t>
            </a:r>
            <a:r>
              <a:rPr lang="en-US" b="0" i="1" dirty="0"/>
              <a:t>x</a:t>
            </a:r>
            <a:r>
              <a:rPr lang="en-US" b="0" dirty="0"/>
              <a:t> subscript 1 and moderate cost. Point </a:t>
            </a:r>
            <a:r>
              <a:rPr lang="en-US" b="0" i="1" dirty="0"/>
              <a:t>b</a:t>
            </a:r>
            <a:r>
              <a:rPr lang="en-US" b="0" dirty="0"/>
              <a:t> corresponds to </a:t>
            </a:r>
            <a:r>
              <a:rPr lang="en-US" b="0" i="1" dirty="0"/>
              <a:t>x</a:t>
            </a:r>
            <a:r>
              <a:rPr lang="en-US" b="0" dirty="0"/>
              <a:t> subscript 4 and low cost. The lines of decreasing steepness are as follows: the curve for business falls from maximum cost through point </a:t>
            </a:r>
            <a:r>
              <a:rPr lang="en-US" b="0" i="1" dirty="0"/>
              <a:t>a</a:t>
            </a:r>
            <a:r>
              <a:rPr lang="en-US" b="0" dirty="0"/>
              <a:t>, the line for residents falls from moderate cost through point </a:t>
            </a:r>
            <a:r>
              <a:rPr lang="en-US" b="0" i="1" dirty="0"/>
              <a:t>a</a:t>
            </a:r>
            <a:r>
              <a:rPr lang="en-US" b="0" dirty="0"/>
              <a:t> and point </a:t>
            </a:r>
            <a:r>
              <a:rPr lang="en-US" b="0" i="1" dirty="0"/>
              <a:t>b</a:t>
            </a:r>
            <a:r>
              <a:rPr lang="en-US" b="0" dirty="0"/>
              <a:t>, and the line for agriculture is horizontal, passing through point </a:t>
            </a:r>
            <a:r>
              <a:rPr lang="en-US" b="0" i="1" dirty="0"/>
              <a:t>b</a:t>
            </a:r>
            <a:r>
              <a:rPr lang="en-US" b="0" dirty="0"/>
              <a:t>. In the second graph, the horizontal axis shows kilometers from center, listing </a:t>
            </a:r>
            <a:r>
              <a:rPr lang="en-US" b="0" i="1" dirty="0"/>
              <a:t>x</a:t>
            </a:r>
            <a:r>
              <a:rPr lang="en-US" b="0" dirty="0"/>
              <a:t> underlined, </a:t>
            </a:r>
            <a:r>
              <a:rPr lang="en-US" b="0" i="1" dirty="0"/>
              <a:t>x</a:t>
            </a:r>
            <a:r>
              <a:rPr lang="en-US" b="0" dirty="0"/>
              <a:t> subscript 2, and </a:t>
            </a:r>
            <a:r>
              <a:rPr lang="en-US" b="0" i="1" dirty="0"/>
              <a:t>x</a:t>
            </a:r>
            <a:r>
              <a:rPr lang="en-US" b="0" dirty="0"/>
              <a:t> subscript 3. The</a:t>
            </a:r>
            <a:r>
              <a:rPr lang="en-US" b="0" baseline="0" dirty="0"/>
              <a:t> v</a:t>
            </a:r>
            <a:r>
              <a:rPr lang="en-US" b="0" dirty="0"/>
              <a:t>ertical axis shows cost in dollars. The region between </a:t>
            </a:r>
            <a:r>
              <a:rPr lang="en-US" b="0" i="1" dirty="0"/>
              <a:t>x</a:t>
            </a:r>
            <a:r>
              <a:rPr lang="en-US" b="0" dirty="0"/>
              <a:t> equals 0 and </a:t>
            </a:r>
            <a:r>
              <a:rPr lang="en-US" b="0" i="1" dirty="0"/>
              <a:t>x</a:t>
            </a:r>
            <a:r>
              <a:rPr lang="en-US" b="0" dirty="0"/>
              <a:t> equals </a:t>
            </a:r>
            <a:r>
              <a:rPr lang="en-US" b="0" i="1" dirty="0"/>
              <a:t>x</a:t>
            </a:r>
            <a:r>
              <a:rPr lang="en-US" b="0" dirty="0"/>
              <a:t> underlined is shaded. Point </a:t>
            </a:r>
            <a:r>
              <a:rPr lang="en-US" b="0" i="1" dirty="0"/>
              <a:t>c</a:t>
            </a:r>
            <a:r>
              <a:rPr lang="en-US" b="0" dirty="0"/>
              <a:t> corresponds to</a:t>
            </a:r>
            <a:r>
              <a:rPr lang="en-US" b="0" i="1" dirty="0"/>
              <a:t> x</a:t>
            </a:r>
            <a:r>
              <a:rPr lang="en-US" b="0" dirty="0"/>
              <a:t> subscript 2 and moderate cost. Point </a:t>
            </a:r>
            <a:r>
              <a:rPr lang="en-US" b="0" i="1" dirty="0"/>
              <a:t>d</a:t>
            </a:r>
            <a:r>
              <a:rPr lang="en-US" b="0" dirty="0"/>
              <a:t> corresponds to</a:t>
            </a:r>
            <a:r>
              <a:rPr lang="en-US" b="0" i="1" dirty="0"/>
              <a:t> x</a:t>
            </a:r>
            <a:r>
              <a:rPr lang="en-US" b="0" dirty="0"/>
              <a:t> subscript 3 and low cost. The lines of decreasing steepness are as follows: the curve for business falls from high cost through point </a:t>
            </a:r>
            <a:r>
              <a:rPr lang="en-US" b="0" i="1" dirty="0"/>
              <a:t>c</a:t>
            </a:r>
            <a:r>
              <a:rPr lang="en-US" b="0" dirty="0"/>
              <a:t>, the line for residents fall from moderate cost through point </a:t>
            </a:r>
            <a:r>
              <a:rPr lang="en-US" b="0" i="1" dirty="0"/>
              <a:t>c</a:t>
            </a:r>
            <a:r>
              <a:rPr lang="en-US" b="0" dirty="0"/>
              <a:t> and point </a:t>
            </a:r>
            <a:r>
              <a:rPr lang="en-US" b="0" i="1" dirty="0"/>
              <a:t>d</a:t>
            </a:r>
            <a:r>
              <a:rPr lang="en-US" b="0" dirty="0"/>
              <a:t>, and the line for agriculture is horizontal, passing through point </a:t>
            </a:r>
            <a:r>
              <a:rPr lang="en-US" b="0" i="1" dirty="0"/>
              <a:t>d</a:t>
            </a:r>
            <a:r>
              <a:rPr lang="en-US" b="0" dirty="0"/>
              <a:t>.</a:t>
            </a:r>
          </a:p>
          <a:p>
            <a:endParaRPr lang="en-US" b="1" dirty="0"/>
          </a:p>
          <a:p>
            <a:r>
              <a:rPr lang="en-US" b="1" dirty="0"/>
              <a:t>Presenter Note</a:t>
            </a:r>
            <a:r>
              <a:rPr lang="en-US" dirty="0"/>
              <a:t>: Consider the effects of climate change that triggers a rise in sea level that floods part of the production area of a city. In the upper panel of the</a:t>
            </a:r>
            <a:r>
              <a:rPr lang="en-US" baseline="0" dirty="0"/>
              <a:t> figure</a:t>
            </a:r>
            <a:r>
              <a:rPr lang="en-US" dirty="0"/>
              <a:t>, the initial (preflood) equilibrium is shown by point</a:t>
            </a:r>
            <a:r>
              <a:rPr lang="en-US" baseline="0" dirty="0"/>
              <a:t> </a:t>
            </a:r>
            <a:r>
              <a:rPr lang="en-US" i="1" dirty="0"/>
              <a:t>a</a:t>
            </a:r>
            <a:r>
              <a:rPr lang="en-US" dirty="0"/>
              <a:t> and point </a:t>
            </a:r>
            <a:r>
              <a:rPr lang="en-US" i="1" dirty="0"/>
              <a:t>b</a:t>
            </a:r>
            <a:r>
              <a:rPr lang="en-US" dirty="0"/>
              <a:t>: the business area is </a:t>
            </a:r>
            <a:r>
              <a:rPr lang="en-US" i="1" dirty="0"/>
              <a:t>x</a:t>
            </a:r>
            <a:r>
              <a:rPr lang="en-US" baseline="-25000" dirty="0"/>
              <a:t>1</a:t>
            </a:r>
            <a:r>
              <a:rPr lang="en-US" dirty="0"/>
              <a:t> km long and the residential area is </a:t>
            </a:r>
            <a:r>
              <a:rPr lang="en-US" i="1" dirty="0"/>
              <a:t>x</a:t>
            </a:r>
            <a:r>
              <a:rPr lang="en-US" baseline="-25000" dirty="0"/>
              <a:t>4</a:t>
            </a:r>
            <a:r>
              <a:rPr lang="en-US" dirty="0"/>
              <a:t> − </a:t>
            </a:r>
            <a:r>
              <a:rPr lang="en-US" i="1" dirty="0"/>
              <a:t>x</a:t>
            </a:r>
            <a:r>
              <a:rPr lang="en-US" baseline="-25000" dirty="0"/>
              <a:t>1</a:t>
            </a:r>
            <a:r>
              <a:rPr lang="en-US" dirty="0"/>
              <a:t> km long. The shaded rectangle out to km </a:t>
            </a:r>
            <a:r>
              <a:rPr lang="en-US" i="1" u="sng" dirty="0"/>
              <a:t>x</a:t>
            </a:r>
            <a:r>
              <a:rPr lang="en-US" dirty="0"/>
              <a:t> shows the flooded area. The immediate effect of flooding is to decrease the demand for labor and generate an excess supply of labor at the original wage.</a:t>
            </a:r>
          </a:p>
          <a:p>
            <a:endParaRPr lang="en-US" dirty="0"/>
          </a:p>
          <a:p>
            <a:r>
              <a:rPr lang="en-US" dirty="0"/>
              <a:t>The excess supply of labor decreases the wage. Applying the leftover principle, the business bid curve shifts upward and the resident bid curve shifts downward. In the lower panel of the</a:t>
            </a:r>
            <a:r>
              <a:rPr lang="en-US" baseline="0" dirty="0"/>
              <a:t> figure</a:t>
            </a:r>
            <a:r>
              <a:rPr lang="en-US" dirty="0"/>
              <a:t>, the new equilibrium is shown by point </a:t>
            </a:r>
            <a:r>
              <a:rPr lang="en-US" i="1" dirty="0"/>
              <a:t>c</a:t>
            </a:r>
            <a:r>
              <a:rPr lang="en-US" dirty="0"/>
              <a:t> and point </a:t>
            </a:r>
            <a:r>
              <a:rPr lang="en-US" i="1" dirty="0"/>
              <a:t>d</a:t>
            </a:r>
            <a:r>
              <a:rPr lang="en-US" dirty="0"/>
              <a:t>: the business district is from </a:t>
            </a:r>
            <a:r>
              <a:rPr lang="en-US" i="1" u="sng" dirty="0"/>
              <a:t>x</a:t>
            </a:r>
            <a:r>
              <a:rPr lang="en-US" dirty="0"/>
              <a:t> to </a:t>
            </a:r>
            <a:r>
              <a:rPr lang="en-US" i="1" dirty="0"/>
              <a:t>x</a:t>
            </a:r>
            <a:r>
              <a:rPr lang="en-US" baseline="-25000" dirty="0"/>
              <a:t>2</a:t>
            </a:r>
            <a:r>
              <a:rPr lang="en-US" dirty="0"/>
              <a:t> and the residential district is from </a:t>
            </a:r>
            <a:r>
              <a:rPr lang="en-US" i="1" dirty="0"/>
              <a:t>x</a:t>
            </a:r>
            <a:r>
              <a:rPr lang="en-US" baseline="-25000" dirty="0"/>
              <a:t>2</a:t>
            </a:r>
            <a:r>
              <a:rPr lang="en-US" dirty="0"/>
              <a:t> to </a:t>
            </a:r>
            <a:r>
              <a:rPr lang="en-US" i="1" dirty="0"/>
              <a:t>x</a:t>
            </a:r>
            <a:r>
              <a:rPr lang="en-US" baseline="-25000" dirty="0"/>
              <a:t>3</a:t>
            </a:r>
            <a:r>
              <a:rPr lang="en-US" dirty="0"/>
              <a:t>. The changes in the business and residential territories generate a net decrease in the equilibrium workforce.</a:t>
            </a:r>
          </a:p>
          <a:p>
            <a:endParaRPr lang="en-US" dirty="0"/>
          </a:p>
          <a:p>
            <a:r>
              <a:rPr lang="en-US" dirty="0"/>
              <a:t>How does flooding and the resulting changes in the labor market affect land rent? In the business area, land rent increases, as we would anticipate from simple supply-demand analysis: a decrease in the supply of production land will naturally increase its price. In the residential area, matters are more subtle, and not amenable to simple supply-demand analysis. But if we incorporate the labor market into the analysis, we see that the loss of production land decreases the city’s wage and thus decreases residential land prices. The general-equilibrium approach provides some important insights into the effects of changes in one market (business land) on other markets (labor market and residential land market).</a:t>
            </a:r>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31137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dirty="0"/>
              <a:t>In the heyday of the monocentric city 100 years ago, most jobs in the typical city were near the city center. Manufacturers located close to ports and railroad terminals to economize on transport costs, and office firms clustered in the central business district to facilitate the exchange of information. Some workers lived near the city center, while others lived in suburbs and commuted by streetcars.</a:t>
            </a:r>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1617163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r>
              <a:rPr lang="en-US" dirty="0"/>
              <a:t>1. Central export node. Manufacturing firms export their output from the city through a central export node: a port or railroad terminal.</a:t>
            </a:r>
          </a:p>
          <a:p>
            <a:r>
              <a:rPr lang="en-US" dirty="0"/>
              <a:t>2. Horse carts. Manufacturing firms use horse carts to transport output from factories to the central node.</a:t>
            </a:r>
          </a:p>
          <a:p>
            <a:r>
              <a:rPr lang="en-US" dirty="0"/>
              <a:t>3. Hub-and-spoke streetcar. Workers travel by streetcar from residential areas to their jobs in the central business district (CBD).</a:t>
            </a:r>
          </a:p>
          <a:p>
            <a:r>
              <a:rPr lang="en-US" dirty="0"/>
              <a:t>4.</a:t>
            </a:r>
            <a:r>
              <a:rPr lang="en-US" baseline="0" dirty="0"/>
              <a:t> </a:t>
            </a:r>
            <a:r>
              <a:rPr lang="en-US" dirty="0"/>
              <a:t>Central information exchange. Office workers travel between office firms to exchange information, the output of the office sector.</a:t>
            </a:r>
          </a:p>
          <a:p>
            <a:endParaRPr lang="en-US" dirty="0"/>
          </a:p>
          <a:p>
            <a:r>
              <a:rPr lang="en-US" dirty="0"/>
              <a:t>These assumptions make the city center the focal point of the metropolitan area.</a:t>
            </a:r>
            <a:r>
              <a:rPr lang="en-US" baseline="0" dirty="0"/>
              <a:t> </a:t>
            </a:r>
            <a:r>
              <a:rPr lang="en-US" dirty="0"/>
              <a:t>Manufacturers are oriented toward the export node, while office firms are oriented</a:t>
            </a:r>
            <a:r>
              <a:rPr lang="en-US" baseline="0" dirty="0"/>
              <a:t> </a:t>
            </a:r>
            <a:r>
              <a:rPr lang="en-US" dirty="0"/>
              <a:t>toward each other. Households are oriented toward jobs in factories and offices.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a:t>
            </a:fld>
            <a:endParaRPr lang="en-US" dirty="0"/>
          </a:p>
        </p:txBody>
      </p:sp>
    </p:spTree>
    <p:extLst>
      <p:ext uri="{BB962C8B-B14F-4D97-AF65-F5344CB8AC3E}">
        <p14:creationId xmlns:p14="http://schemas.microsoft.com/office/powerpoint/2010/main" val="3941103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2311030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p>
          <a:p>
            <a:r>
              <a:rPr lang="en-US" b="0" dirty="0"/>
              <a:t>Consider first the transportation of people within cities. Before the 1820s, most urban travel was by foot, although a few wealthy people traveled by private horse carriage. In the hub-and-spoke system developed during the Industrial Revolution, the hub was the city center, and spokes radiated out from the center to residential areas. Over the course of the Industrial Revolution the efficiency of the hub-and-spoke system increased: the system became more efficient in transporting large numbers of workers and shoppers between residential areas and the central core area.</a:t>
            </a:r>
          </a:p>
          <a:p>
            <a:endParaRPr lang="en-US" b="1" dirty="0"/>
          </a:p>
          <a:p>
            <a:r>
              <a:rPr lang="en-US" b="0" dirty="0"/>
              <a:t>1. Omnibus (1827). The horse-drawn cart on rails had a top speed of six miles</a:t>
            </a:r>
            <a:r>
              <a:rPr lang="en-US" b="0" baseline="0" dirty="0"/>
              <a:t> </a:t>
            </a:r>
            <a:r>
              <a:rPr lang="en-US" b="0" dirty="0"/>
              <a:t>per hour. The word “omnibus” is from</a:t>
            </a:r>
            <a:r>
              <a:rPr lang="en-US" b="0" baseline="0" dirty="0"/>
              <a:t> the Latin </a:t>
            </a:r>
            <a:r>
              <a:rPr lang="en-US" b="0" dirty="0"/>
              <a:t>“for all”; it  was later shortened</a:t>
            </a:r>
            <a:r>
              <a:rPr lang="en-US" b="0" baseline="0" dirty="0"/>
              <a:t> </a:t>
            </a:r>
            <a:r>
              <a:rPr lang="en-US" b="0" dirty="0"/>
              <a:t>to “bus.”</a:t>
            </a:r>
          </a:p>
          <a:p>
            <a:r>
              <a:rPr lang="en-US" b="0" dirty="0"/>
              <a:t>2. Cable cars (1873). Steam-powered cable cars were introduced in San Francisco</a:t>
            </a:r>
            <a:r>
              <a:rPr lang="en-US" b="0" baseline="0" dirty="0"/>
              <a:t> </a:t>
            </a:r>
            <a:r>
              <a:rPr lang="en-US" b="0" dirty="0"/>
              <a:t>in 1873 and spread to other cities.</a:t>
            </a:r>
          </a:p>
          <a:p>
            <a:r>
              <a:rPr lang="en-US" b="0" dirty="0"/>
              <a:t>3. Electric trolley (1873). The trolley was powered by an on-board electric motor</a:t>
            </a:r>
            <a:r>
              <a:rPr lang="en-US" b="0" baseline="0" dirty="0"/>
              <a:t> </a:t>
            </a:r>
            <a:r>
              <a:rPr lang="en-US" b="0" dirty="0"/>
              <a:t>connected to overhead power lines with dangling wires that apparently reminded</a:t>
            </a:r>
            <a:r>
              <a:rPr lang="en-US" b="0" baseline="0" dirty="0"/>
              <a:t> </a:t>
            </a:r>
            <a:r>
              <a:rPr lang="en-US" b="0" dirty="0"/>
              <a:t>harried city dwellers of fishing (trolling).</a:t>
            </a:r>
          </a:p>
          <a:p>
            <a:r>
              <a:rPr lang="en-US" b="0" dirty="0"/>
              <a:t>4. Subway (1890). The world’s first practical subway operated in London in 1890,</a:t>
            </a:r>
            <a:r>
              <a:rPr lang="en-US" b="0" baseline="0" dirty="0"/>
              <a:t> </a:t>
            </a:r>
            <a:r>
              <a:rPr lang="en-US" b="0" dirty="0"/>
              <a:t>with electric traction replacing smoky steam power. Boston built the first U.S.</a:t>
            </a:r>
            <a:r>
              <a:rPr lang="en-US" b="0" baseline="0" dirty="0"/>
              <a:t> </a:t>
            </a:r>
            <a:r>
              <a:rPr lang="en-US" b="0" dirty="0"/>
              <a:t>subway, a 1.5-mile line that used streetcars. It was followed by systems in New</a:t>
            </a:r>
            <a:r>
              <a:rPr lang="en-US" b="0" baseline="0" dirty="0"/>
              <a:t> </a:t>
            </a:r>
            <a:r>
              <a:rPr lang="en-US" b="0" dirty="0"/>
              <a:t>York (1904) and Philadelphia (1907).</a:t>
            </a:r>
          </a:p>
          <a:p>
            <a:endParaRPr lang="en-US" b="0" dirty="0"/>
          </a:p>
          <a:p>
            <a:r>
              <a:rPr lang="en-US" b="0" dirty="0"/>
              <a:t>These innovations decreased commuting costs and increased the feasible radius</a:t>
            </a:r>
            <a:r>
              <a:rPr lang="en-US" b="0" baseline="0" dirty="0"/>
              <a:t> </a:t>
            </a:r>
            <a:r>
              <a:rPr lang="en-US" b="0" dirty="0"/>
              <a:t>of cities. One rule of thumb is that the radius of a city is the distance that can be traveled</a:t>
            </a:r>
            <a:r>
              <a:rPr lang="en-US" b="0" baseline="0" dirty="0"/>
              <a:t> </a:t>
            </a:r>
            <a:r>
              <a:rPr lang="en-US" b="0" dirty="0"/>
              <a:t>in an hour. In the “walking city” of the early 19th century, the maximum radius</a:t>
            </a:r>
            <a:r>
              <a:rPr lang="en-US" b="0" baseline="0" dirty="0"/>
              <a:t> </a:t>
            </a:r>
            <a:r>
              <a:rPr lang="en-US" b="0" dirty="0"/>
              <a:t>was about two miles. Innovations in intracity transport increased travel</a:t>
            </a:r>
            <a:r>
              <a:rPr lang="en-US" b="0" baseline="0" dirty="0"/>
              <a:t> </a:t>
            </a:r>
            <a:r>
              <a:rPr lang="en-US" b="0" dirty="0"/>
              <a:t>speeds and increased the feasible radius of cities.</a:t>
            </a:r>
          </a:p>
          <a:p>
            <a:endParaRPr lang="en-US" b="0" dirty="0"/>
          </a:p>
          <a:p>
            <a:r>
              <a:rPr lang="en-US" b="0" dirty="0"/>
              <a:t>Consider next the course of construction technology over the 19th century. In</a:t>
            </a:r>
            <a:r>
              <a:rPr lang="en-US" b="0" baseline="0" dirty="0"/>
              <a:t> </a:t>
            </a:r>
            <a:r>
              <a:rPr lang="en-US" b="0" dirty="0"/>
              <a:t>the early 1800s, wood buildings were made of posts and beams with 16-inch timbers. The practical height limit was three floors. The construction of a three-story building required highly skilled labor to fasten the posts and beams, so labor cost was relatively high. Although masonry buildings could be a bit taller, the height was limited by the thick walls required to support upper floors. In addition, masonry buildings were inflexible because every wall was load-bearing. A series of innovations decreased the cost of building taller buildings.</a:t>
            </a:r>
          </a:p>
          <a:p>
            <a:endParaRPr lang="en-US" b="0" dirty="0"/>
          </a:p>
          <a:p>
            <a:r>
              <a:rPr lang="en-US" b="0" dirty="0"/>
              <a:t>1.</a:t>
            </a:r>
            <a:r>
              <a:rPr lang="en-US" b="0" baseline="0" dirty="0"/>
              <a:t> </a:t>
            </a:r>
            <a:r>
              <a:rPr lang="en-US" b="0" dirty="0"/>
              <a:t>Balloon-frame building (1832). A balloon frame uses small pieces of lumber, fastened by nails using relatively low-skill labor. A critical element in the spread of the balloon-frame building was the introduction of inexpensive manufactured nails. Before they were introduced in the 1830s, handcrafted nails were expensive enough to be listed as valued possessions in wills. The switch from high-skilled labor for beam-post buildings to low-skilled labor for balloon-frame buildings decreased the labor cost of taller buildings. The first balloon-frame building was a warehouse in Chicago.</a:t>
            </a:r>
          </a:p>
          <a:p>
            <a:r>
              <a:rPr lang="en-US" b="0" dirty="0"/>
              <a:t>2.</a:t>
            </a:r>
            <a:r>
              <a:rPr lang="en-US" b="0" baseline="0" dirty="0"/>
              <a:t> </a:t>
            </a:r>
            <a:r>
              <a:rPr lang="en-US" b="0" dirty="0"/>
              <a:t>Cast-iron columns (1848). Office buildings were transformed by the switch from masonry to metal frames. In 1848, a five-story building in New York used cast-iron columns instead of masonry walls.</a:t>
            </a:r>
          </a:p>
          <a:p>
            <a:r>
              <a:rPr lang="en-US" b="0" dirty="0"/>
              <a:t>3.</a:t>
            </a:r>
            <a:r>
              <a:rPr lang="en-US" b="0" baseline="0" dirty="0"/>
              <a:t> </a:t>
            </a:r>
            <a:r>
              <a:rPr lang="en-US" b="0" dirty="0"/>
              <a:t>Steel frame (1885). Steel is stronger and more elastic and workable than cast iron. The world’s first skyscraper, an 11-story building housing the Home Insurance Company, was built in 1885 with a steel skeleton frame.</a:t>
            </a:r>
          </a:p>
          <a:p>
            <a:endParaRPr lang="en-US" b="0" dirty="0"/>
          </a:p>
          <a:p>
            <a:r>
              <a:rPr lang="en-US" b="0" dirty="0"/>
              <a:t>Building heights are constrained by the cost of vertical transportation. The burden of walking up stairs imposed a practical height limit on buildings. In 1854, Elisha Otis demonstrated the safe use of a steam-powered elevator. The key innovation was a safety latch that prevented the elevator car from plummeting down if the rope connecting the car to the pulley system broke. By 1857, the Otis elevator was deployed in a five-story building. When the power source for elevators switched from steam engines to electric motors, the cost of running elevators decreased and their range increased. In the world’s first skyscraper, a bank of elevators carried people at a speed of 500 feet per minute. </a:t>
            </a:r>
          </a:p>
          <a:p>
            <a:endParaRPr lang="en-US" b="0" dirty="0"/>
          </a:p>
          <a:p>
            <a:r>
              <a:rPr lang="en-US" b="0" dirty="0"/>
              <a:t>Finally, consider the transportation technology for raw materials, intermediate inputs, and output of producers. As we saw earlier in this book, most intercity freight in the 1800s and early 1900s traveled by rail or ship. For the transport of inputs and outputs within the city—between production sites and the port or rail terminal—firms relied on horse-drawn carts. A horse-drawn cart is slow and costly, and firms had an incentive to locate their production facilities close to ports, railroad terminals, and other central firms that produced intermediate inputs.</a:t>
            </a:r>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428203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a:t>
            </a:r>
            <a:r>
              <a:rPr lang="en-US" b="1" baseline="0" dirty="0"/>
              <a:t> </a:t>
            </a:r>
            <a:r>
              <a:rPr lang="en-US" b="0" baseline="0" dirty="0"/>
              <a:t>A line graph plots the land rent and use in a monocentric city. The horizontal axis shows kilometers from the city center, listing </a:t>
            </a:r>
            <a:r>
              <a:rPr lang="en-US" b="0" i="1" baseline="0" dirty="0"/>
              <a:t>x</a:t>
            </a:r>
            <a:r>
              <a:rPr lang="en-US" b="0" baseline="0" dirty="0"/>
              <a:t> subscript 1, </a:t>
            </a:r>
            <a:r>
              <a:rPr lang="en-US" b="0" i="1" baseline="0" dirty="0"/>
              <a:t>x</a:t>
            </a:r>
            <a:r>
              <a:rPr lang="en-US" b="0" baseline="0" dirty="0"/>
              <a:t> subscript 2, and </a:t>
            </a:r>
            <a:r>
              <a:rPr lang="en-US" b="0" i="1" baseline="0" dirty="0"/>
              <a:t>x</a:t>
            </a:r>
            <a:r>
              <a:rPr lang="en-US" b="0" baseline="0" dirty="0"/>
              <a:t> subscript 3. The region between the origin and </a:t>
            </a:r>
            <a:r>
              <a:rPr lang="en-US" b="0" i="1" baseline="0" dirty="0"/>
              <a:t>x </a:t>
            </a:r>
            <a:r>
              <a:rPr lang="en-US" b="0" baseline="0" dirty="0"/>
              <a:t>subscript 1 is O, the region between </a:t>
            </a:r>
            <a:r>
              <a:rPr lang="en-US" b="0" i="1" baseline="0" dirty="0"/>
              <a:t>x</a:t>
            </a:r>
            <a:r>
              <a:rPr lang="en-US" b="0" baseline="0" dirty="0"/>
              <a:t> subscript 1 and </a:t>
            </a:r>
            <a:r>
              <a:rPr lang="en-US" b="0" i="1" baseline="0" dirty="0"/>
              <a:t>x</a:t>
            </a:r>
            <a:r>
              <a:rPr lang="en-US" b="0" baseline="0" dirty="0"/>
              <a:t> subscript 2 is </a:t>
            </a:r>
            <a:r>
              <a:rPr lang="en-US" b="0" i="1" baseline="0" dirty="0"/>
              <a:t>M</a:t>
            </a:r>
            <a:r>
              <a:rPr lang="en-US" b="0" baseline="0" dirty="0"/>
              <a:t>, and the region between </a:t>
            </a:r>
            <a:r>
              <a:rPr lang="en-US" b="0" i="1" baseline="0" dirty="0"/>
              <a:t>x</a:t>
            </a:r>
            <a:r>
              <a:rPr lang="en-US" b="0" baseline="0" dirty="0"/>
              <a:t> subscript 1 and </a:t>
            </a:r>
            <a:r>
              <a:rPr lang="en-US" b="0" i="1" baseline="0" dirty="0"/>
              <a:t>x</a:t>
            </a:r>
            <a:r>
              <a:rPr lang="en-US" b="0" baseline="0" dirty="0"/>
              <a:t> subscript 3 is </a:t>
            </a:r>
            <a:r>
              <a:rPr lang="en-US" b="0" i="1" baseline="0" dirty="0"/>
              <a:t>R</a:t>
            </a:r>
            <a:r>
              <a:rPr lang="en-US" b="0" baseline="0" dirty="0"/>
              <a:t>. The vertical axis shows cost in dollars. Point </a:t>
            </a:r>
            <a:r>
              <a:rPr lang="en-US" b="0" i="1" baseline="0" dirty="0"/>
              <a:t>a</a:t>
            </a:r>
            <a:r>
              <a:rPr lang="en-US" b="0" baseline="0" dirty="0"/>
              <a:t> corresponds to </a:t>
            </a:r>
            <a:r>
              <a:rPr lang="en-US" b="0" i="1" baseline="0" dirty="0"/>
              <a:t>x</a:t>
            </a:r>
            <a:r>
              <a:rPr lang="en-US" b="0" baseline="0" dirty="0"/>
              <a:t> subscript 1 and high cost, point </a:t>
            </a:r>
            <a:r>
              <a:rPr lang="en-US" b="0" i="1" baseline="0" dirty="0"/>
              <a:t>b</a:t>
            </a:r>
            <a:r>
              <a:rPr lang="en-US" b="0" baseline="0" dirty="0"/>
              <a:t> corresponds to </a:t>
            </a:r>
            <a:r>
              <a:rPr lang="en-US" b="0" i="1" baseline="0" dirty="0"/>
              <a:t>x</a:t>
            </a:r>
            <a:r>
              <a:rPr lang="en-US" b="0" baseline="0" dirty="0"/>
              <a:t> subscript 2 and moderate cost, and point </a:t>
            </a:r>
            <a:r>
              <a:rPr lang="en-US" b="0" i="1" baseline="0" dirty="0"/>
              <a:t>c</a:t>
            </a:r>
            <a:r>
              <a:rPr lang="en-US" b="0" baseline="0" dirty="0"/>
              <a:t> corresponds to </a:t>
            </a:r>
            <a:r>
              <a:rPr lang="en-US" b="0" i="1" baseline="0" dirty="0"/>
              <a:t>x</a:t>
            </a:r>
            <a:r>
              <a:rPr lang="en-US" b="0" baseline="0" dirty="0"/>
              <a:t> subscript 3 and low cost. The lines of decreasing steepness, originating from the vertical axis, are as follows: the line for office falls from maximum cost through point </a:t>
            </a:r>
            <a:r>
              <a:rPr lang="en-US" b="0" i="1" baseline="0" dirty="0"/>
              <a:t>a</a:t>
            </a:r>
            <a:r>
              <a:rPr lang="en-US" b="0" baseline="0" dirty="0"/>
              <a:t>, the line for manufacture falls from high cost through point </a:t>
            </a:r>
            <a:r>
              <a:rPr lang="en-US" b="0" i="1" baseline="0" dirty="0"/>
              <a:t>a</a:t>
            </a:r>
            <a:r>
              <a:rPr lang="en-US" b="0" baseline="0" dirty="0"/>
              <a:t> and point </a:t>
            </a:r>
            <a:r>
              <a:rPr lang="en-US" b="0" i="1" baseline="0" dirty="0"/>
              <a:t>b</a:t>
            </a:r>
            <a:r>
              <a:rPr lang="en-US" b="0" baseline="0" dirty="0"/>
              <a:t>, the line for residents falls from moderate cost through point </a:t>
            </a:r>
            <a:r>
              <a:rPr lang="en-US" b="0" i="1" baseline="0" dirty="0"/>
              <a:t>b</a:t>
            </a:r>
            <a:r>
              <a:rPr lang="en-US" b="0" baseline="0" dirty="0"/>
              <a:t> and point </a:t>
            </a:r>
            <a:r>
              <a:rPr lang="en-US" b="0" i="1" baseline="0" dirty="0"/>
              <a:t>c</a:t>
            </a:r>
            <a:r>
              <a:rPr lang="en-US" b="0" baseline="0" dirty="0"/>
              <a:t>, and the line for agriculture is horizontal, passing through point </a:t>
            </a:r>
            <a:r>
              <a:rPr lang="en-US" b="0" i="1" baseline="0" dirty="0"/>
              <a:t>c</a:t>
            </a:r>
            <a:r>
              <a:rPr lang="en-US" b="0" baseline="0" dirty="0"/>
              <a:t>.</a:t>
            </a:r>
            <a:endParaRPr lang="en-US" b="0" dirty="0"/>
          </a:p>
          <a:p>
            <a:endParaRPr lang="en-US" b="1" dirty="0"/>
          </a:p>
          <a:p>
            <a:r>
              <a:rPr lang="en-US" b="1" dirty="0"/>
              <a:t>Presenter Note: </a:t>
            </a:r>
            <a:r>
              <a:rPr lang="en-US" b="0" dirty="0"/>
              <a:t>The</a:t>
            </a:r>
            <a:r>
              <a:rPr lang="en-US" b="0" baseline="0" dirty="0"/>
              <a:t> figure </a:t>
            </a:r>
            <a:r>
              <a:rPr lang="en-US" b="0" dirty="0"/>
              <a:t>shows the bid curves for four land users. Consider first the bid curves of business—office firms and manufacturers. The steepest curve is for the office sector. Recall that the output of office firms is transported in the minds and briefcases of office workers. In the simple monocentric model, the slope of a bid curve is determined by transport cost. The office bid curve is relatively steep because the opportunity cost </a:t>
            </a:r>
            <a:r>
              <a:rPr lang="en-US" b="0" baseline="0" dirty="0"/>
              <a:t> </a:t>
            </a:r>
            <a:r>
              <a:rPr lang="en-US" b="0" dirty="0"/>
              <a:t>of travel for office workers is relatively high. The manufacturing bid curve is relatively</a:t>
            </a:r>
            <a:r>
              <a:rPr lang="en-US" b="0" baseline="0" dirty="0"/>
              <a:t> </a:t>
            </a:r>
            <a:r>
              <a:rPr lang="en-US" b="0" dirty="0"/>
              <a:t>flat because the opportunity cost of horses and wagoners is lower than the opportunity</a:t>
            </a:r>
            <a:r>
              <a:rPr lang="en-US" b="0" baseline="0" dirty="0"/>
              <a:t> </a:t>
            </a:r>
            <a:r>
              <a:rPr lang="en-US" b="0" dirty="0"/>
              <a:t>cost of office workers.</a:t>
            </a:r>
          </a:p>
          <a:p>
            <a:endParaRPr lang="en-US" b="0" dirty="0"/>
          </a:p>
          <a:p>
            <a:r>
              <a:rPr lang="en-US" b="0" dirty="0"/>
              <a:t>Land within the central business district (CBD) is allocated to the highest bidder—either office firms or manufacturers. The office district is the area over which</a:t>
            </a:r>
            <a:r>
              <a:rPr lang="en-US" b="0" baseline="0" dirty="0"/>
              <a:t> </a:t>
            </a:r>
            <a:r>
              <a:rPr lang="en-US" b="0" dirty="0"/>
              <a:t>the office bid exceeds the manufacturing bid. In the</a:t>
            </a:r>
            <a:r>
              <a:rPr lang="en-US" b="0" baseline="0" dirty="0"/>
              <a:t> figure</a:t>
            </a:r>
            <a:r>
              <a:rPr lang="en-US" b="0" dirty="0"/>
              <a:t>, the office district is a</a:t>
            </a:r>
            <a:r>
              <a:rPr lang="en-US" b="0" baseline="0" dirty="0"/>
              <a:t> </a:t>
            </a:r>
            <a:r>
              <a:rPr lang="en-US" b="0" dirty="0"/>
              <a:t>circular area with a radius of </a:t>
            </a:r>
            <a:r>
              <a:rPr lang="en-US" b="0" i="1" dirty="0"/>
              <a:t>x</a:t>
            </a:r>
            <a:r>
              <a:rPr lang="en-US" b="0" i="0" baseline="-25000" dirty="0"/>
              <a:t>1</a:t>
            </a:r>
            <a:r>
              <a:rPr lang="en-US" b="0" dirty="0"/>
              <a:t> kilometers. The manufacturing district is the area</a:t>
            </a:r>
            <a:r>
              <a:rPr lang="en-US" b="0" baseline="0" dirty="0"/>
              <a:t> </a:t>
            </a:r>
            <a:r>
              <a:rPr lang="en-US" b="0" dirty="0"/>
              <a:t>over which manufacturers outbid office firms and residents, shown in the figure as</a:t>
            </a:r>
            <a:r>
              <a:rPr lang="en-US" b="0" baseline="0" dirty="0"/>
              <a:t> </a:t>
            </a:r>
            <a:r>
              <a:rPr lang="en-US" b="0" dirty="0"/>
              <a:t>an annulus of width </a:t>
            </a:r>
            <a:r>
              <a:rPr lang="en-US" b="0" i="1" dirty="0"/>
              <a:t>x</a:t>
            </a:r>
            <a:r>
              <a:rPr lang="en-US" b="0" baseline="-25000" dirty="0"/>
              <a:t>2</a:t>
            </a:r>
            <a:r>
              <a:rPr lang="en-US" b="0" dirty="0"/>
              <a:t> − x</a:t>
            </a:r>
            <a:r>
              <a:rPr lang="en-US" b="0" baseline="-25000" dirty="0"/>
              <a:t>1</a:t>
            </a:r>
            <a:r>
              <a:rPr lang="en-US" b="0" dirty="0"/>
              <a:t> kilometers.</a:t>
            </a:r>
          </a:p>
          <a:p>
            <a:endParaRPr lang="en-US" b="0" dirty="0"/>
          </a:p>
          <a:p>
            <a:r>
              <a:rPr lang="en-US" b="0" dirty="0"/>
              <a:t>Why is the central area of the city occupied by office firms rather than manufacturing</a:t>
            </a:r>
            <a:r>
              <a:rPr lang="en-US" b="0" baseline="0" dirty="0"/>
              <a:t> </a:t>
            </a:r>
            <a:r>
              <a:rPr lang="en-US" b="0" dirty="0"/>
              <a:t>firms? Although both types of land users benefit from being close to the</a:t>
            </a:r>
            <a:r>
              <a:rPr lang="en-US" b="0" baseline="0" dirty="0"/>
              <a:t> </a:t>
            </a:r>
            <a:r>
              <a:rPr lang="en-US" b="0" dirty="0"/>
              <a:t>center, office firms have relatively high transport cost, generating a steeper bid curve</a:t>
            </a:r>
            <a:r>
              <a:rPr lang="en-US" b="0" baseline="0" dirty="0"/>
              <a:t> </a:t>
            </a:r>
            <a:r>
              <a:rPr lang="en-US" b="0" dirty="0"/>
              <a:t>and the ability to outbid manufacturing firms for the most accessible locations. This</a:t>
            </a:r>
            <a:r>
              <a:rPr lang="en-US" b="0" baseline="0" dirty="0"/>
              <a:t> </a:t>
            </a:r>
            <a:r>
              <a:rPr lang="en-US" b="0" dirty="0"/>
              <a:t>allocation is efficient because the office industry has more to gain from proximity to</a:t>
            </a:r>
            <a:r>
              <a:rPr lang="en-US" b="0" baseline="0" dirty="0"/>
              <a:t> </a:t>
            </a:r>
            <a:r>
              <a:rPr lang="en-US" b="0" dirty="0"/>
              <a:t>the city center. If an office firm were to swap places with a manufacturing firm, the</a:t>
            </a:r>
            <a:r>
              <a:rPr lang="en-US" b="0" baseline="0" dirty="0"/>
              <a:t> </a:t>
            </a:r>
            <a:r>
              <a:rPr lang="en-US" b="0" dirty="0"/>
              <a:t>travel cost of the office firm would increase while the freight cost of the manufacturing</a:t>
            </a:r>
            <a:r>
              <a:rPr lang="en-US" b="0" baseline="0" dirty="0"/>
              <a:t> </a:t>
            </a:r>
            <a:r>
              <a:rPr lang="en-US" b="0" dirty="0"/>
              <a:t>firm would decrease. Given the higher unit transport cost for office firms, total</a:t>
            </a:r>
            <a:r>
              <a:rPr lang="en-US" b="0" baseline="0" dirty="0"/>
              <a:t> </a:t>
            </a:r>
            <a:r>
              <a:rPr lang="en-US" b="0" dirty="0"/>
              <a:t>transport costs would increase. The market allocation, which gives central land to the</a:t>
            </a:r>
            <a:r>
              <a:rPr lang="en-US" b="0" baseline="0" dirty="0"/>
              <a:t> </a:t>
            </a:r>
            <a:r>
              <a:rPr lang="en-US" b="0" dirty="0"/>
              <a:t>office industry, economizes on transport costs.</a:t>
            </a:r>
          </a:p>
          <a:p>
            <a:endParaRPr lang="en-US" b="0" dirty="0"/>
          </a:p>
          <a:p>
            <a:r>
              <a:rPr lang="en-US" b="0" dirty="0"/>
              <a:t>The residential district is the area over which residents outbid other land users,</a:t>
            </a:r>
            <a:r>
              <a:rPr lang="en-US" b="0" baseline="0" dirty="0"/>
              <a:t> </a:t>
            </a:r>
            <a:r>
              <a:rPr lang="en-US" b="0" dirty="0"/>
              <a:t>urban and agricultural. In the</a:t>
            </a:r>
            <a:r>
              <a:rPr lang="en-US" b="0" baseline="0" dirty="0"/>
              <a:t> figure</a:t>
            </a:r>
            <a:r>
              <a:rPr lang="en-US" b="0" dirty="0"/>
              <a:t>, the resident bid curve is flatter than the manufacturing bid curve but steeper than the agricultural bid curve. The residential district is an annulus of width </a:t>
            </a:r>
            <a:r>
              <a:rPr lang="en-US" b="0" i="1" dirty="0"/>
              <a:t>x</a:t>
            </a:r>
            <a:r>
              <a:rPr lang="en-US" b="0" baseline="-25000" dirty="0"/>
              <a:t>3</a:t>
            </a:r>
            <a:r>
              <a:rPr lang="en-US" b="0" dirty="0"/>
              <a:t> − </a:t>
            </a:r>
            <a:r>
              <a:rPr lang="en-US" b="0" i="1" dirty="0"/>
              <a:t>x</a:t>
            </a:r>
            <a:r>
              <a:rPr lang="en-US" b="0" baseline="-25000" dirty="0"/>
              <a:t>2</a:t>
            </a:r>
            <a:r>
              <a:rPr lang="en-US" b="0" dirty="0"/>
              <a:t> kilometers, and the radius of the city is </a:t>
            </a:r>
            <a:r>
              <a:rPr lang="en-US" b="0" i="1" dirty="0"/>
              <a:t>x</a:t>
            </a:r>
            <a:r>
              <a:rPr lang="en-US" b="0" baseline="-25000" dirty="0"/>
              <a:t>3</a:t>
            </a:r>
            <a:r>
              <a:rPr lang="en-US" b="0" dirty="0"/>
              <a:t> kilometers.</a:t>
            </a:r>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1248832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1929456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endParaRPr lang="en-US" b="0" dirty="0"/>
          </a:p>
          <a:p>
            <a:r>
              <a:rPr lang="en-US" b="0" dirty="0"/>
              <a:t>1.</a:t>
            </a:r>
            <a:r>
              <a:rPr lang="en-US" b="0" baseline="0" dirty="0"/>
              <a:t> </a:t>
            </a:r>
            <a:r>
              <a:rPr lang="en-US" b="0" dirty="0"/>
              <a:t>Horse carts. Intracity freight cost is relatively high because output is transported on horse carts. A 1-kilometer move away from the central export node (a port or rail terminal) increases the firm’s weekly freight cost by $6.</a:t>
            </a:r>
          </a:p>
          <a:p>
            <a:r>
              <a:rPr lang="en-US" b="0" dirty="0"/>
              <a:t>2. Streetcars. The market wage compensates workers for commuting cost, so the wage decreases as a firm moves away from the city center toward its suburban workforce. As a firm moves away from the city center, the savings in labor cost is relatively small because commuters use a fast and efficient streetcar. A 1-kilometer move away from the city center decreases the firm’s weekly labor cost by $1.</a:t>
            </a:r>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2479074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a:t>
            </a:r>
            <a:r>
              <a:rPr lang="en-US" b="1" baseline="0" dirty="0"/>
              <a:t> </a:t>
            </a:r>
            <a:r>
              <a:rPr lang="en-US" b="0" baseline="0" dirty="0"/>
              <a:t>A line graph plots various costs associated with centralized manufacturing. The horizontal axis shows </a:t>
            </a:r>
            <a:r>
              <a:rPr lang="en-US" b="0" i="1" baseline="0" dirty="0"/>
              <a:t>x</a:t>
            </a:r>
            <a:r>
              <a:rPr lang="en-US" b="0" baseline="0" dirty="0"/>
              <a:t> equals distance from center, listing 0 and 10. The horizontal axis also shows 10 minus </a:t>
            </a:r>
            <a:r>
              <a:rPr lang="en-US" b="0" i="1" baseline="0" dirty="0"/>
              <a:t>x</a:t>
            </a:r>
            <a:r>
              <a:rPr lang="en-US" b="0" baseline="0" dirty="0"/>
              <a:t> equals distance from workforce, listing 10 and 0. The vertical axis shows cost in dollars, listing 0, 15, 25, 60, and 75. The line for freight cost rises from (0, 0) to point </a:t>
            </a:r>
            <a:r>
              <a:rPr lang="en-US" b="0" i="1" baseline="0" dirty="0"/>
              <a:t>b</a:t>
            </a:r>
            <a:r>
              <a:rPr lang="en-US" b="0" baseline="0" dirty="0"/>
              <a:t> (10, 60). The line for labor cost falls from point </a:t>
            </a:r>
            <a:r>
              <a:rPr lang="en-US" b="0" i="1" baseline="0" dirty="0"/>
              <a:t>c</a:t>
            </a:r>
            <a:r>
              <a:rPr lang="en-US" b="0" baseline="0" dirty="0"/>
              <a:t> (0, 25) to point </a:t>
            </a:r>
            <a:r>
              <a:rPr lang="en-US" b="0" i="1" baseline="0" dirty="0"/>
              <a:t>a</a:t>
            </a:r>
            <a:r>
              <a:rPr lang="en-US" b="0" baseline="0" dirty="0"/>
              <a:t> (10, 15). The line for total cost equals freight cost plus labor cost rises from point </a:t>
            </a:r>
            <a:r>
              <a:rPr lang="en-US" b="0" i="1" baseline="0" dirty="0"/>
              <a:t>c</a:t>
            </a:r>
            <a:r>
              <a:rPr lang="en-US" b="0" baseline="0" dirty="0"/>
              <a:t> (0, 25) to point </a:t>
            </a:r>
            <a:r>
              <a:rPr lang="en-US" b="0" i="1" baseline="0" dirty="0"/>
              <a:t>s</a:t>
            </a:r>
            <a:r>
              <a:rPr lang="en-US" b="0" baseline="0" dirty="0"/>
              <a:t> (10, 75). </a:t>
            </a:r>
          </a:p>
          <a:p>
            <a:endParaRPr lang="en-US" baseline="0" dirty="0"/>
          </a:p>
          <a:p>
            <a:r>
              <a:rPr lang="en-US" b="1" baseline="0" dirty="0"/>
              <a:t>Presenter Note: </a:t>
            </a:r>
            <a:r>
              <a:rPr lang="en-US" baseline="0" dirty="0"/>
              <a:t>The figure shows the freight cost and labor cost for different locations within the city. The firm’s workforce lives 10 kilometers from the center. For the typical firm, freight cost increases from zero at the city center to $60 at </a:t>
            </a:r>
            <a:r>
              <a:rPr lang="en-US" i="1" baseline="0" dirty="0"/>
              <a:t>x</a:t>
            </a:r>
            <a:r>
              <a:rPr lang="en-US" baseline="0" dirty="0"/>
              <a:t> = 10. In contrast, labor cost is $25 at the center, and decreases to $15 at the location of the firm’s workforce at </a:t>
            </a:r>
            <a:r>
              <a:rPr lang="en-US" i="1" baseline="0" dirty="0"/>
              <a:t>x</a:t>
            </a:r>
            <a:r>
              <a:rPr lang="en-US" baseline="0" dirty="0"/>
              <a:t> = 10. Total cost TC(</a:t>
            </a:r>
            <a:r>
              <a:rPr lang="en-US" i="1" baseline="0" dirty="0"/>
              <a:t>x</a:t>
            </a:r>
            <a:r>
              <a:rPr lang="en-US" baseline="0" dirty="0"/>
              <a:t>) is minimized at the city center (at $25) because the cost of transporting output is large relative to the cost of transporting workers: a move away from the center increases freight cost by $6 per kilometer but decreases labor costs by only $1 per kilometer. The firm’s rational choice is to locate far from its workforce but close to the export node.</a:t>
            </a:r>
          </a:p>
          <a:p>
            <a:endParaRPr lang="en-US" baseline="0" dirty="0"/>
          </a:p>
          <a:p>
            <a:r>
              <a:rPr lang="en-US" baseline="0" dirty="0"/>
              <a:t>The same logic applies to the location decision of office firms. The production of the office sector involves information exchange, which requires travel by office workers from one firm to another. An office firm that moved from the city center toward its suburban workforce would save on commuting cost and thus pay a lower wage. But the firm’s workers would spend much more time traveling to the other office firms near the city center, so the firm would require more worker hours to produce a given quantity of output. For an office firm with relatively frequent interactions with other office firms, total cost will be lower near the city center.</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3428761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pos="144" userDrawn="1">
          <p15:clr>
            <a:srgbClr val="FBAE40"/>
          </p15:clr>
        </p15:guide>
        <p15:guide id="2" pos="288" userDrawn="1">
          <p15:clr>
            <a:srgbClr val="FBAE40"/>
          </p15:clr>
        </p15:guide>
        <p15:guide id="3" orient="horz" pos="1104" userDrawn="1">
          <p15:clr>
            <a:srgbClr val="FBAE40"/>
          </p15:clr>
        </p15:guide>
        <p15:guide id="4" pos="5568" userDrawn="1">
          <p15:clr>
            <a:srgbClr val="FBAE40"/>
          </p15:clr>
        </p15:guide>
        <p15:guide id="5" orient="horz" pos="37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949214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656260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1099747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11237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7556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CHAPTER 14</a:t>
            </a:r>
          </a:p>
        </p:txBody>
      </p:sp>
      <p:sp>
        <p:nvSpPr>
          <p:cNvPr id="3" name="Text Placeholder 2" descr="Chapter 3 Trading and Factory Towns&#10;Textbook cover&#10;"/>
          <p:cNvSpPr>
            <a:spLocks noGrp="1"/>
          </p:cNvSpPr>
          <p:nvPr>
            <p:ph type="body" sz="quarter" idx="10"/>
          </p:nvPr>
        </p:nvSpPr>
        <p:spPr>
          <a:xfrm>
            <a:off x="228600" y="4114800"/>
            <a:ext cx="5105400" cy="762000"/>
          </a:xfrm>
        </p:spPr>
        <p:txBody>
          <a:bodyPr/>
          <a:lstStyle/>
          <a:p>
            <a:pPr algn="ctr"/>
            <a:r>
              <a:rPr lang="en-US" sz="2400" dirty="0"/>
              <a:t>The Monocentric City and </a:t>
            </a:r>
            <a:br>
              <a:rPr lang="en-US" sz="2400" dirty="0"/>
            </a:br>
            <a:r>
              <a:rPr lang="en-US" sz="2400" dirty="0"/>
              <a:t>Urban General Equilibrium</a:t>
            </a:r>
          </a:p>
        </p:txBody>
      </p:sp>
      <p:pic>
        <p:nvPicPr>
          <p:cNvPr id="5" name="Picture 4" descr="Textbook cover for Urban Economics, Ninth Edition by Arthur O'Sulliv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447800"/>
            <a:ext cx="3276600" cy="4572000"/>
          </a:xfrm>
          <a:prstGeom prst="rect">
            <a:avLst/>
          </a:prstGeom>
        </p:spPr>
      </p:pic>
    </p:spTree>
    <p:extLst>
      <p:ext uri="{BB962C8B-B14F-4D97-AF65-F5344CB8AC3E}">
        <p14:creationId xmlns:p14="http://schemas.microsoft.com/office/powerpoint/2010/main" val="177667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85800"/>
          </a:xfrm>
        </p:spPr>
        <p:txBody>
          <a:bodyPr/>
          <a:lstStyle/>
          <a:p>
            <a:r>
              <a:rPr lang="en-US" dirty="0"/>
              <a:t>General-Equilibrium Model</a:t>
            </a:r>
          </a:p>
        </p:txBody>
      </p:sp>
      <p:sp>
        <p:nvSpPr>
          <p:cNvPr id="11" name="Content Placeholder 10"/>
          <p:cNvSpPr>
            <a:spLocks noGrp="1"/>
          </p:cNvSpPr>
          <p:nvPr>
            <p:ph idx="1"/>
          </p:nvPr>
        </p:nvSpPr>
        <p:spPr>
          <a:xfrm>
            <a:off x="381000" y="1600200"/>
            <a:ext cx="8229600" cy="3733800"/>
          </a:xfrm>
        </p:spPr>
        <p:txBody>
          <a:bodyPr/>
          <a:lstStyle/>
          <a:p>
            <a:pPr marL="0" indent="0">
              <a:buNone/>
            </a:pPr>
            <a:r>
              <a:rPr lang="en-US" b="1" i="1" dirty="0"/>
              <a:t>We can use the model of the monocentric city to explore the interactions between the urban labor market and the urban land market.</a:t>
            </a:r>
          </a:p>
          <a:p>
            <a:r>
              <a:rPr lang="en-US" dirty="0"/>
              <a:t>The model considers a city that is small (one of many in a nation) and open (people move costlessly between cities). </a:t>
            </a:r>
          </a:p>
          <a:p>
            <a:r>
              <a:rPr lang="en-US" dirty="0"/>
              <a:t>The utility level of residents is determined at the national level and is unaffected by changes in the city. In other words, the utility level of city residents is fixed, but the population of the city varies.</a:t>
            </a:r>
          </a:p>
        </p:txBody>
      </p:sp>
    </p:spTree>
    <p:extLst>
      <p:ext uri="{BB962C8B-B14F-4D97-AF65-F5344CB8AC3E}">
        <p14:creationId xmlns:p14="http://schemas.microsoft.com/office/powerpoint/2010/main" val="321686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219200"/>
          </a:xfrm>
        </p:spPr>
        <p:txBody>
          <a:bodyPr/>
          <a:lstStyle/>
          <a:p>
            <a:r>
              <a:rPr lang="en-US" dirty="0"/>
              <a:t>Interactions between the Land </a:t>
            </a:r>
            <a:br>
              <a:rPr lang="en-US" dirty="0"/>
            </a:br>
            <a:r>
              <a:rPr lang="en-US" dirty="0"/>
              <a:t>and Labor Markets</a:t>
            </a:r>
          </a:p>
        </p:txBody>
      </p:sp>
      <p:sp>
        <p:nvSpPr>
          <p:cNvPr id="11" name="Content Placeholder 10"/>
          <p:cNvSpPr>
            <a:spLocks noGrp="1"/>
          </p:cNvSpPr>
          <p:nvPr>
            <p:ph idx="1"/>
          </p:nvPr>
        </p:nvSpPr>
        <p:spPr>
          <a:xfrm>
            <a:off x="381000" y="1600200"/>
            <a:ext cx="8229600" cy="3505200"/>
          </a:xfrm>
        </p:spPr>
        <p:txBody>
          <a:bodyPr/>
          <a:lstStyle/>
          <a:p>
            <a:r>
              <a:rPr lang="en-US" dirty="0"/>
              <a:t>To simplify matters, we adopt two assumptions. </a:t>
            </a:r>
          </a:p>
          <a:p>
            <a:r>
              <a:rPr lang="en-US" dirty="0"/>
              <a:t>First, we assume for the moment that there is no consumer substitution or input substitution. </a:t>
            </a:r>
          </a:p>
          <a:p>
            <a:pPr lvl="1"/>
            <a:r>
              <a:rPr lang="en-US" dirty="0"/>
              <a:t>Therefore, population density is the same at all residential locations, and employment density is the same at all business locations.</a:t>
            </a:r>
          </a:p>
          <a:p>
            <a:r>
              <a:rPr lang="en-US" dirty="0"/>
              <a:t>Second, we assume that the city is not circular, but rectangular, with a fixed width of 10 kilometers and a length to be determined by the bids of businesses and residents.</a:t>
            </a:r>
          </a:p>
        </p:txBody>
      </p:sp>
    </p:spTree>
    <p:extLst>
      <p:ext uri="{BB962C8B-B14F-4D97-AF65-F5344CB8AC3E}">
        <p14:creationId xmlns:p14="http://schemas.microsoft.com/office/powerpoint/2010/main" val="202980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Urban Land Market and Labor Market</a:t>
            </a:r>
          </a:p>
        </p:txBody>
      </p:sp>
      <p:pic>
        <p:nvPicPr>
          <p:cNvPr id="14" name="Content Placeholder 13" descr="Urban Land Market and Labor Market&#10;Two line graphs plot the urban land market and the labor market. In the first graph of the urban land market, the horizontal axis shows kilometers from center, listing 2 and 6. The region between origin and value 2 is B, and between values 2 and 6 is R. The vertical axis shows cost in dollars. Point a corresponds to value 2 and moderate cost. Point b corresponds to value 6 and low cost. The lines of decreasing steepness are as follows: the curve for business falls from high cost through point a, the curve for residents falls from moderate cost through point a and point b, and the line for agriculture is horizontal, passing through point b. In the second graph of the labor market, the horizontal axis shows the number of workers in thousands, listing 120, and the vertical axis shows cost in dollars, listing w asterisk. Labor supply rises through point z (120, w asterisk) and labor demand falls through point z (120, w asterisk).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45626" y="1752600"/>
            <a:ext cx="5593574" cy="4632960"/>
          </a:xfrm>
        </p:spPr>
      </p:pic>
      <p:sp>
        <p:nvSpPr>
          <p:cNvPr id="4" name="Rounded Rectangle 3"/>
          <p:cNvSpPr/>
          <p:nvPr/>
        </p:nvSpPr>
        <p:spPr>
          <a:xfrm>
            <a:off x="457200" y="2621280"/>
            <a:ext cx="2796540" cy="28956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the implications of the leftover principle on both positively-sloped and negatively-sloped curves.</a:t>
            </a:r>
          </a:p>
        </p:txBody>
      </p:sp>
    </p:spTree>
    <p:extLst>
      <p:ext uri="{BB962C8B-B14F-4D97-AF65-F5344CB8AC3E}">
        <p14:creationId xmlns:p14="http://schemas.microsoft.com/office/powerpoint/2010/main" val="111502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The General Equilibrium Effects of the Streetcar: Short-Run Effects of the Streetcar</a:t>
            </a:r>
          </a:p>
        </p:txBody>
      </p:sp>
      <p:pic>
        <p:nvPicPr>
          <p:cNvPr id="14" name="Content Placeholder 13" descr="Short-Run Effects of Streetcar&#10;A line graph plots the short-run effects of streetcar. The horizontal axis shows kilometers from center, listing 2, 6, and 14. The region between origin and value 2 is B, between values 2 and 6 is R, and between values 6 and 14 is delta R. Vertical axis shows cost in dollars. Point a corresponds to value 2 and moderate cost. Point b corresponds to value 6 and low cost. Point c corresponds to value 14 and low cost. The lines of decreasing steepness are as follows: the curve for initial business falls from maximum cost through point a, the curve for initial residents falls from high cost through points a and b, the curve for streetcar residents falls from high cost through points a and c, and a horizontal line passes through points b and c.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57600" y="1752600"/>
            <a:ext cx="4951441" cy="4419600"/>
          </a:xfrm>
        </p:spPr>
      </p:pic>
      <p:sp>
        <p:nvSpPr>
          <p:cNvPr id="4" name="Rounded Rectangle 3"/>
          <p:cNvSpPr/>
          <p:nvPr/>
        </p:nvSpPr>
        <p:spPr>
          <a:xfrm>
            <a:off x="457200" y="3105150"/>
            <a:ext cx="2796540" cy="17145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Why does the monocentric city witness an excess supply of labor?</a:t>
            </a:r>
          </a:p>
        </p:txBody>
      </p:sp>
    </p:spTree>
    <p:extLst>
      <p:ext uri="{BB962C8B-B14F-4D97-AF65-F5344CB8AC3E}">
        <p14:creationId xmlns:p14="http://schemas.microsoft.com/office/powerpoint/2010/main" val="238173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sz="3500" dirty="0"/>
              <a:t>The General Equilibrium Effects of the Streetcar: Equilibrium Effects of the Streetcar</a:t>
            </a:r>
          </a:p>
        </p:txBody>
      </p:sp>
      <p:pic>
        <p:nvPicPr>
          <p:cNvPr id="14" name="Content Placeholder 13" descr="Equilibrium Effects of the Streetcar&#10;A line graph plots the equilibrium effects of the streetcar. The horizontal axis shows kilometers from center, listing 4 and 12. The region between the origin and value 4 is B, and the region between values 4 and 12 is R. The vertical axis shows cost in dollars. Point d corresponds to value 4 and moderate cost. Point e corresponds to value 12 and low cost. The lines of decreasing steepness are as follows: the curve for business bid with lower wage falls from maximum cost through point d, the curve for residents bid with lower wage falls from moderate cost through point d and point e, and a horizontal line passes through point e.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29000" y="1752600"/>
            <a:ext cx="5299297" cy="4724400"/>
          </a:xfrm>
        </p:spPr>
      </p:pic>
      <p:sp>
        <p:nvSpPr>
          <p:cNvPr id="4" name="Rounded Rectangle 3"/>
          <p:cNvSpPr/>
          <p:nvPr/>
        </p:nvSpPr>
        <p:spPr>
          <a:xfrm>
            <a:off x="457200" y="2990850"/>
            <a:ext cx="2796540" cy="22479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How does the streetcar increase the size of the business district and residential district?</a:t>
            </a:r>
          </a:p>
        </p:txBody>
      </p:sp>
    </p:spTree>
    <p:extLst>
      <p:ext uri="{BB962C8B-B14F-4D97-AF65-F5344CB8AC3E}">
        <p14:creationId xmlns:p14="http://schemas.microsoft.com/office/powerpoint/2010/main" val="69825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The Streetcar and Land Rent: </a:t>
            </a:r>
            <a:br>
              <a:rPr lang="en-US" dirty="0"/>
            </a:br>
            <a:r>
              <a:rPr lang="en-US" dirty="0"/>
              <a:t>Effects of the Streetcar on Land Rent</a:t>
            </a:r>
          </a:p>
        </p:txBody>
      </p:sp>
      <p:pic>
        <p:nvPicPr>
          <p:cNvPr id="14" name="Content Placeholder 13" descr="Effects of the Streetcar and Land Rent&#10;A line graph plots the original and new bid curves of business and residents, illustrating the effects of the streetcar on land rent. The horizontal axis shows distance from center, listing x subscript 1, x subscript 2, and x subscript 3. The vertical axis shows cost in dollars. The lines of decreasing steepness are as follows. The line for original bid for business land falls from the vertical axis at a moderately high cost. The line for new bid for business land falls from the vertical axis at a high cost through a point corresponding to x subscript 1 and moderate cost. The line for original bid for residential land falls from moderate cost through a point corresponding to x subscript 2 and low cost. The line for new bid for residential land falls from moderately low cost through a point corresponding to x subscript 2 and low cost and a point corresponding to x subscript 3 and very low cost. The line for agriculture is horizontal, graphed for very low cos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91000" y="1752600"/>
            <a:ext cx="4276879" cy="4724400"/>
          </a:xfrm>
        </p:spPr>
      </p:pic>
      <p:sp>
        <p:nvSpPr>
          <p:cNvPr id="4" name="Rounded Rectangle 3"/>
          <p:cNvSpPr/>
          <p:nvPr/>
        </p:nvSpPr>
        <p:spPr>
          <a:xfrm>
            <a:off x="457200" y="3390900"/>
            <a:ext cx="2796540" cy="13335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how the streetcar increases the bid for land.</a:t>
            </a:r>
          </a:p>
        </p:txBody>
      </p:sp>
    </p:spTree>
    <p:extLst>
      <p:ext uri="{BB962C8B-B14F-4D97-AF65-F5344CB8AC3E}">
        <p14:creationId xmlns:p14="http://schemas.microsoft.com/office/powerpoint/2010/main" val="76425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Changes in Employment </a:t>
            </a:r>
            <a:br>
              <a:rPr lang="en-US" dirty="0"/>
            </a:br>
            <a:r>
              <a:rPr lang="en-US" dirty="0"/>
              <a:t>and Residential Density</a:t>
            </a:r>
          </a:p>
        </p:txBody>
      </p:sp>
      <p:sp>
        <p:nvSpPr>
          <p:cNvPr id="11" name="Content Placeholder 10"/>
          <p:cNvSpPr>
            <a:spLocks noGrp="1"/>
          </p:cNvSpPr>
          <p:nvPr>
            <p:ph idx="1"/>
          </p:nvPr>
        </p:nvSpPr>
        <p:spPr>
          <a:xfrm>
            <a:off x="457200" y="1600200"/>
            <a:ext cx="8229600" cy="3581400"/>
          </a:xfrm>
        </p:spPr>
        <p:txBody>
          <a:bodyPr/>
          <a:lstStyle/>
          <a:p>
            <a:r>
              <a:rPr lang="en-US" dirty="0"/>
              <a:t>So far, we have assumed that both employment density and residential density are fixed. </a:t>
            </a:r>
          </a:p>
          <a:p>
            <a:pPr lvl="1"/>
            <a:r>
              <a:rPr lang="en-US" dirty="0"/>
              <a:t>There is no input substitution by firms, and no consumer substitution by residents. </a:t>
            </a:r>
          </a:p>
          <a:p>
            <a:pPr lvl="1"/>
            <a:r>
              <a:rPr lang="en-US" dirty="0"/>
              <a:t>As a result, all the changes in labor supply and labor demand are caused entirely by changes in the territories of business and residents. </a:t>
            </a:r>
          </a:p>
          <a:p>
            <a:r>
              <a:rPr lang="en-US" dirty="0"/>
              <a:t>Although the assumption of fixed density makes the numerical example simple and straightforward, the assumption is not realistic.</a:t>
            </a:r>
          </a:p>
        </p:txBody>
      </p:sp>
      <p:sp>
        <p:nvSpPr>
          <p:cNvPr id="14" name="Rounded Rectangle 13"/>
          <p:cNvSpPr/>
          <p:nvPr/>
        </p:nvSpPr>
        <p:spPr>
          <a:xfrm>
            <a:off x="457200" y="5410200"/>
            <a:ext cx="8359140" cy="80772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What are the implications of allowing consumer substitution and input substitution?</a:t>
            </a:r>
          </a:p>
        </p:txBody>
      </p:sp>
    </p:spTree>
    <p:extLst>
      <p:ext uri="{BB962C8B-B14F-4D97-AF65-F5344CB8AC3E}">
        <p14:creationId xmlns:p14="http://schemas.microsoft.com/office/powerpoint/2010/main" val="111871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p:spPr>
        <p:txBody>
          <a:bodyPr/>
          <a:lstStyle/>
          <a:p>
            <a:r>
              <a:rPr lang="en-US" dirty="0"/>
              <a:t>The General Equilibrium Effects </a:t>
            </a:r>
            <a:br>
              <a:rPr lang="en-US" dirty="0"/>
            </a:br>
            <a:r>
              <a:rPr lang="en-US" dirty="0"/>
              <a:t>of a Rising Sea Level</a:t>
            </a:r>
          </a:p>
        </p:txBody>
      </p:sp>
      <p:pic>
        <p:nvPicPr>
          <p:cNvPr id="14" name="Content Placeholder 13" descr="The General Equilibrium Effects of Rising Sea Level&#10;Two line graphs plot the general equilibrium effects of a rising sea level. In the first graph, the horizontal axis shows kilometers from center, listing x underlined, x subscript 1, and x subscript 4. The vertical axis shows cost in dollars. The region between x equals 0 and x equals x underlined is shaded. Point a corresponds to x subscript 1 and moderate cost. Point b corresponds to x subscript 4 and low cost. The lines of decreasing steepness are as follows: the curve for business falls from maximum cost through point a, the line for residents falls from moderate cost through point a and point b, and the line for agriculture is horizontal, passing through point b. In the second graph, the horizontal axis shows kilometers from center, listing x underlined, x subscript 2, and x subscript 3. The vertical axis shows cost in dollars. The region between x equals 0 and x equals x underlined is shaded. Point c corresponds to x subscript 2 and moderate cost. Point d corresponds to x subscript 3 and low cost. The lines of decreasing steepness are as follows: the curve for business falls from high cost through point c, the line for residents fall from moderate cost through point c and point d, and the line for agriculture is horizontal, passing through point 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53000" y="1617292"/>
            <a:ext cx="3048000" cy="5210228"/>
          </a:xfrm>
        </p:spPr>
      </p:pic>
      <p:sp>
        <p:nvSpPr>
          <p:cNvPr id="4" name="Rounded Rectangle 3"/>
          <p:cNvSpPr/>
          <p:nvPr/>
        </p:nvSpPr>
        <p:spPr>
          <a:xfrm>
            <a:off x="838200" y="3352800"/>
            <a:ext cx="3352800" cy="13716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Why is there a net decrease in the equilibrium workforce?</a:t>
            </a:r>
          </a:p>
        </p:txBody>
      </p:sp>
    </p:spTree>
    <p:extLst>
      <p:ext uri="{BB962C8B-B14F-4D97-AF65-F5344CB8AC3E}">
        <p14:creationId xmlns:p14="http://schemas.microsoft.com/office/powerpoint/2010/main" val="190880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Introduction</a:t>
            </a:r>
          </a:p>
        </p:txBody>
      </p:sp>
      <p:sp>
        <p:nvSpPr>
          <p:cNvPr id="11" name="Content Placeholder 10"/>
          <p:cNvSpPr>
            <a:spLocks noGrp="1"/>
          </p:cNvSpPr>
          <p:nvPr>
            <p:ph idx="1"/>
          </p:nvPr>
        </p:nvSpPr>
        <p:spPr>
          <a:xfrm>
            <a:off x="381000" y="1600200"/>
            <a:ext cx="8229600" cy="3810000"/>
          </a:xfrm>
        </p:spPr>
        <p:txBody>
          <a:bodyPr/>
          <a:lstStyle/>
          <a:p>
            <a:pPr marL="0" indent="0">
              <a:buNone/>
            </a:pPr>
            <a:r>
              <a:rPr lang="en-US" b="1" i="1" dirty="0"/>
              <a:t>This chapter develops a model of the urban economy based on the traditional monocentric city. The model incorporates the interactions between the urban land market and the urban labor market. </a:t>
            </a:r>
          </a:p>
          <a:p>
            <a:r>
              <a:rPr lang="en-US" dirty="0"/>
              <a:t>We use the model to explore the effects of changes in technology, climate, and public policy on land use, wages, and total employment.</a:t>
            </a:r>
          </a:p>
          <a:p>
            <a:r>
              <a:rPr lang="en-US" dirty="0"/>
              <a:t> Although modern cities are not monocentric, the model provides insights into the workings of the urban economy.</a:t>
            </a:r>
          </a:p>
        </p:txBody>
      </p:sp>
    </p:spTree>
    <p:extLst>
      <p:ext uri="{BB962C8B-B14F-4D97-AF65-F5344CB8AC3E}">
        <p14:creationId xmlns:p14="http://schemas.microsoft.com/office/powerpoint/2010/main" val="314487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The Monocentric Model</a:t>
            </a:r>
          </a:p>
        </p:txBody>
      </p:sp>
      <p:sp>
        <p:nvSpPr>
          <p:cNvPr id="3" name="Content Placeholder 2"/>
          <p:cNvSpPr>
            <a:spLocks noGrp="1"/>
          </p:cNvSpPr>
          <p:nvPr>
            <p:ph idx="1"/>
          </p:nvPr>
        </p:nvSpPr>
        <p:spPr>
          <a:xfrm>
            <a:off x="381000" y="1600200"/>
            <a:ext cx="8229600" cy="4495800"/>
          </a:xfrm>
        </p:spPr>
        <p:txBody>
          <a:bodyPr/>
          <a:lstStyle/>
          <a:p>
            <a:pPr marL="0" indent="0">
              <a:buNone/>
            </a:pPr>
            <a:r>
              <a:rPr lang="en-US" b="1" i="1" dirty="0"/>
              <a:t>The classic model of the monocentric city is based on the transportation and communication technology available at the beginning of the 20th century.</a:t>
            </a:r>
          </a:p>
          <a:p>
            <a:r>
              <a:rPr lang="en-US" dirty="0"/>
              <a:t>The four key assumptions in the monocentric model are</a:t>
            </a:r>
          </a:p>
          <a:p>
            <a:pPr lvl="1"/>
            <a:r>
              <a:rPr lang="en-US" dirty="0"/>
              <a:t>central export node</a:t>
            </a:r>
          </a:p>
          <a:p>
            <a:pPr lvl="1"/>
            <a:r>
              <a:rPr lang="en-US" dirty="0"/>
              <a:t>horse carts</a:t>
            </a:r>
          </a:p>
          <a:p>
            <a:pPr lvl="1"/>
            <a:r>
              <a:rPr lang="en-US" dirty="0"/>
              <a:t>hub-and-spoke streetcar</a:t>
            </a:r>
          </a:p>
          <a:p>
            <a:pPr lvl="1"/>
            <a:r>
              <a:rPr lang="en-US" dirty="0"/>
              <a:t>central information exchange.</a:t>
            </a:r>
          </a:p>
          <a:p>
            <a:pPr lvl="0"/>
            <a:r>
              <a:rPr lang="en-US" dirty="0"/>
              <a:t>These assumptions make the city center the focal point of the metropolitan area.</a:t>
            </a:r>
          </a:p>
        </p:txBody>
      </p:sp>
    </p:spTree>
    <p:extLst>
      <p:ext uri="{BB962C8B-B14F-4D97-AF65-F5344CB8AC3E}">
        <p14:creationId xmlns:p14="http://schemas.microsoft.com/office/powerpoint/2010/main" val="392858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The Industrial Revolution and </a:t>
            </a:r>
            <a:br>
              <a:rPr lang="en-US" dirty="0"/>
            </a:br>
            <a:r>
              <a:rPr lang="en-US" dirty="0"/>
              <a:t>the Monocentric City (1 of 2)</a:t>
            </a:r>
          </a:p>
        </p:txBody>
      </p:sp>
      <p:sp>
        <p:nvSpPr>
          <p:cNvPr id="11" name="Content Placeholder 10"/>
          <p:cNvSpPr>
            <a:spLocks noGrp="1"/>
          </p:cNvSpPr>
          <p:nvPr>
            <p:ph idx="1"/>
          </p:nvPr>
        </p:nvSpPr>
        <p:spPr>
          <a:xfrm>
            <a:off x="381000" y="1600200"/>
            <a:ext cx="8229600" cy="2971800"/>
          </a:xfrm>
        </p:spPr>
        <p:txBody>
          <a:bodyPr/>
          <a:lstStyle/>
          <a:p>
            <a:r>
              <a:rPr lang="en-US" sz="2000" dirty="0"/>
              <a:t>In the 19th century, the innovations of the Industrial Revolution resulted in the development of large monocentric cities. </a:t>
            </a:r>
          </a:p>
          <a:p>
            <a:r>
              <a:rPr lang="en-US" sz="2000" dirty="0"/>
              <a:t>Technological innovations in production and energy increased economies of scale in production, leading to large-scale production in factories. </a:t>
            </a:r>
          </a:p>
          <a:p>
            <a:r>
              <a:rPr lang="en-US" sz="2000" dirty="0"/>
              <a:t>The agglomeration economies in production caused factories to cluster in large industrial cities.</a:t>
            </a:r>
          </a:p>
          <a:p>
            <a:r>
              <a:rPr lang="en-US" sz="2000" dirty="0"/>
              <a:t>In addition, the Industrial Revolution generated innovations in intercity transportation that led to increased trade and larger trading cities.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Rounded Rectangle 3"/>
          <p:cNvSpPr/>
          <p:nvPr/>
        </p:nvSpPr>
        <p:spPr>
          <a:xfrm>
            <a:off x="457200" y="4800600"/>
            <a:ext cx="8359140" cy="80772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Why were large cities monocentric, with highly centralized employment?</a:t>
            </a:r>
          </a:p>
        </p:txBody>
      </p:sp>
    </p:spTree>
    <p:extLst>
      <p:ext uri="{BB962C8B-B14F-4D97-AF65-F5344CB8AC3E}">
        <p14:creationId xmlns:p14="http://schemas.microsoft.com/office/powerpoint/2010/main" val="8841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The Industrial Revolution and </a:t>
            </a:r>
            <a:br>
              <a:rPr lang="en-US" dirty="0"/>
            </a:br>
            <a:r>
              <a:rPr lang="en-US" dirty="0"/>
              <a:t>the Monocentric City (2 of 2)</a:t>
            </a:r>
          </a:p>
        </p:txBody>
      </p:sp>
      <p:sp>
        <p:nvSpPr>
          <p:cNvPr id="3" name="Content Placeholder 2"/>
          <p:cNvSpPr>
            <a:spLocks noGrp="1"/>
          </p:cNvSpPr>
          <p:nvPr>
            <p:ph idx="1"/>
          </p:nvPr>
        </p:nvSpPr>
        <p:spPr>
          <a:xfrm>
            <a:off x="381000" y="1600200"/>
            <a:ext cx="8229600" cy="4191000"/>
          </a:xfrm>
        </p:spPr>
        <p:txBody>
          <a:bodyPr/>
          <a:lstStyle/>
          <a:p>
            <a:r>
              <a:rPr lang="en-US" sz="2000" dirty="0"/>
              <a:t>Over the course of the Industrial Revolution the efficiency of the hub-and-spoke transit system increased with the development of the:</a:t>
            </a:r>
          </a:p>
          <a:p>
            <a:pPr lvl="1"/>
            <a:r>
              <a:rPr lang="en-US" sz="1800" dirty="0"/>
              <a:t>omnibus (1827)</a:t>
            </a:r>
          </a:p>
          <a:p>
            <a:pPr lvl="1"/>
            <a:r>
              <a:rPr lang="en-US" sz="1800" dirty="0"/>
              <a:t>cable car (1873)</a:t>
            </a:r>
          </a:p>
          <a:p>
            <a:pPr lvl="1"/>
            <a:r>
              <a:rPr lang="en-US" sz="1800" dirty="0"/>
              <a:t>electric trolley (1873)</a:t>
            </a:r>
          </a:p>
          <a:p>
            <a:pPr lvl="1"/>
            <a:r>
              <a:rPr lang="en-US" sz="1800" dirty="0"/>
              <a:t>subway (1890).</a:t>
            </a:r>
          </a:p>
          <a:p>
            <a:pPr lvl="0"/>
            <a:r>
              <a:rPr lang="en-US" sz="2000" dirty="0"/>
              <a:t>A series of innovations also decreased the cost of building taller buildings:</a:t>
            </a:r>
          </a:p>
          <a:p>
            <a:pPr lvl="1"/>
            <a:r>
              <a:rPr lang="en-US" sz="1800" dirty="0"/>
              <a:t>balloon-frame building (1832)</a:t>
            </a:r>
          </a:p>
          <a:p>
            <a:pPr lvl="1"/>
            <a:r>
              <a:rPr lang="en-US" sz="1800" dirty="0"/>
              <a:t>cast-iron columns (1848)</a:t>
            </a:r>
          </a:p>
          <a:p>
            <a:pPr lvl="1"/>
            <a:r>
              <a:rPr lang="en-US" sz="1800" dirty="0"/>
              <a:t>steel frame (1885).</a:t>
            </a:r>
          </a:p>
          <a:p>
            <a:pPr lvl="0"/>
            <a:endParaRPr lang="en-US" dirty="0"/>
          </a:p>
        </p:txBody>
      </p:sp>
    </p:spTree>
    <p:extLst>
      <p:ext uri="{BB962C8B-B14F-4D97-AF65-F5344CB8AC3E}">
        <p14:creationId xmlns:p14="http://schemas.microsoft.com/office/powerpoint/2010/main" val="31412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Land Rent and Land Use </a:t>
            </a:r>
            <a:br>
              <a:rPr lang="en-US" dirty="0"/>
            </a:br>
            <a:r>
              <a:rPr lang="en-US" dirty="0"/>
              <a:t>in a Monocentric City</a:t>
            </a:r>
          </a:p>
        </p:txBody>
      </p:sp>
      <p:pic>
        <p:nvPicPr>
          <p:cNvPr id="14" name="Content Placeholder 13" descr="Land Rent and Land Use in a Monocentric City&#10;A line graph plots the land rent and use in a monocentric city. The horizontal axis shows kilometers from the city center, listing x subscript 1, x subscript 2, and x subscript 3. The region between the origin and x subscript 1 is O, the region between x subscript 1 and x subscript 2 is M, and the region between x subscript 1 and x subscript 3 is R. The vertical axis shows cost in dollars. Point a corresponds to x subscript 1 and high cost, point b corresponds to x subscript 2 and moderate cost, and point c corresponds to x subscript 3 and low cost. The lines of decreasing steepness, originating from the vertical axis, are as follows: the line for office falls from maximum cost through point a, the line for manufacture falls from high cost through point a and point b, the line for residents falls from moderate cost through point b and point c, and the line for agriculture is horizontal, passing through point c."/>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43400" y="1767840"/>
            <a:ext cx="4140227" cy="4572000"/>
          </a:xfrm>
        </p:spPr>
      </p:pic>
      <p:sp>
        <p:nvSpPr>
          <p:cNvPr id="15" name="Rounded Rectangle 14"/>
          <p:cNvSpPr/>
          <p:nvPr/>
        </p:nvSpPr>
        <p:spPr>
          <a:xfrm>
            <a:off x="441960" y="2743200"/>
            <a:ext cx="3672840" cy="17526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Why is the central area of a monocentric city occupied by office firms rather than manufacturing firms?</a:t>
            </a:r>
            <a:endParaRPr lang="en-US" sz="2400" i="1" dirty="0">
              <a:solidFill>
                <a:schemeClr val="tx1"/>
              </a:solidFill>
            </a:endParaRPr>
          </a:p>
        </p:txBody>
      </p:sp>
    </p:spTree>
    <p:extLst>
      <p:ext uri="{BB962C8B-B14F-4D97-AF65-F5344CB8AC3E}">
        <p14:creationId xmlns:p14="http://schemas.microsoft.com/office/powerpoint/2010/main" val="272362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Centralized Employment (1 of 2)</a:t>
            </a:r>
          </a:p>
        </p:txBody>
      </p:sp>
      <p:sp>
        <p:nvSpPr>
          <p:cNvPr id="11" name="Content Placeholder 10"/>
          <p:cNvSpPr>
            <a:spLocks noGrp="1"/>
          </p:cNvSpPr>
          <p:nvPr>
            <p:ph idx="1"/>
          </p:nvPr>
        </p:nvSpPr>
        <p:spPr>
          <a:xfrm>
            <a:off x="381000" y="1600200"/>
            <a:ext cx="8229600" cy="2514600"/>
          </a:xfrm>
        </p:spPr>
        <p:txBody>
          <a:bodyPr/>
          <a:lstStyle/>
          <a:p>
            <a:pPr marL="0" indent="0">
              <a:buNone/>
            </a:pPr>
            <a:r>
              <a:rPr lang="en-US" b="1" i="1" dirty="0"/>
              <a:t>The defining characteristic of the monocentric city is that all employment is in the central area.</a:t>
            </a:r>
          </a:p>
          <a:p>
            <a:r>
              <a:rPr lang="en-US" dirty="0"/>
              <a:t>The alternative is to distribute jobs more evenly throughout the city, with many employment subcenters that would bring workers and employers closer together and save on commuting cost.</a:t>
            </a:r>
          </a:p>
        </p:txBody>
      </p:sp>
      <p:sp>
        <p:nvSpPr>
          <p:cNvPr id="14" name="Rounded Rectangle 13"/>
          <p:cNvSpPr/>
          <p:nvPr/>
        </p:nvSpPr>
        <p:spPr>
          <a:xfrm>
            <a:off x="480060" y="4419600"/>
            <a:ext cx="8359140" cy="80772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Why do all the manufacturers and office firms locate in the central area, far from their workers in the residential district? </a:t>
            </a:r>
          </a:p>
        </p:txBody>
      </p:sp>
    </p:spTree>
    <p:extLst>
      <p:ext uri="{BB962C8B-B14F-4D97-AF65-F5344CB8AC3E}">
        <p14:creationId xmlns:p14="http://schemas.microsoft.com/office/powerpoint/2010/main" val="309465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Centralized Employment (2 of 2)</a:t>
            </a:r>
          </a:p>
        </p:txBody>
      </p:sp>
      <p:sp>
        <p:nvSpPr>
          <p:cNvPr id="11" name="Content Placeholder 10"/>
          <p:cNvSpPr>
            <a:spLocks noGrp="1"/>
          </p:cNvSpPr>
          <p:nvPr>
            <p:ph idx="1"/>
          </p:nvPr>
        </p:nvSpPr>
        <p:spPr>
          <a:xfrm>
            <a:off x="381000" y="1600200"/>
            <a:ext cx="8229600" cy="3733800"/>
          </a:xfrm>
        </p:spPr>
        <p:txBody>
          <a:bodyPr/>
          <a:lstStyle/>
          <a:p>
            <a:pPr marL="0" indent="0">
              <a:buNone/>
            </a:pPr>
            <a:r>
              <a:rPr lang="en-US" b="1" i="1" dirty="0"/>
              <a:t>To apply the monocentric model to a manufacturing firm’s location choice within the city, we assume that there is spatial variation in freight cost and labor cost, so the firm’s objective is to minimize the sum of freight cost and labor cost.</a:t>
            </a:r>
          </a:p>
          <a:p>
            <a:r>
              <a:rPr lang="en-US" dirty="0"/>
              <a:t>We can characterize the transportation technology of the early 20th century as horse carts and streetcars.</a:t>
            </a:r>
          </a:p>
          <a:p>
            <a:r>
              <a:rPr lang="en-US" dirty="0"/>
              <a:t>Under this transportation technology, the cost of transporting output (on horse carts) is high relative to the cost of transporting workers (in streetcars).</a:t>
            </a:r>
          </a:p>
          <a:p>
            <a:pPr marL="0" indent="0">
              <a:buNone/>
            </a:pPr>
            <a:endParaRPr lang="en-US" dirty="0"/>
          </a:p>
        </p:txBody>
      </p:sp>
    </p:spTree>
    <p:extLst>
      <p:ext uri="{BB962C8B-B14F-4D97-AF65-F5344CB8AC3E}">
        <p14:creationId xmlns:p14="http://schemas.microsoft.com/office/powerpoint/2010/main" val="330403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Centralized Employment: Rationale </a:t>
            </a:r>
            <a:br>
              <a:rPr lang="en-US" dirty="0"/>
            </a:br>
            <a:r>
              <a:rPr lang="en-US" dirty="0"/>
              <a:t>for Centralized Manufacturing</a:t>
            </a:r>
          </a:p>
        </p:txBody>
      </p:sp>
      <p:pic>
        <p:nvPicPr>
          <p:cNvPr id="14" name="Content Placeholder 13" descr="Rationale for Centralized Manufacturing&#10;A line graph plots various costs associated with centralized manufacturing. The horizontal axis shows x equals distance from center, listing 0 and 10. The horizontal axis also shows 10 minus x equals distance from workforce, listing 10 and 0. The vertical axis shows cost in dollars, listing 0, 15, 25, 60, and 75. The line for freight cost rises from (0, 0) to point b (10, 60). The line for labor cost falls from point c (0, 25) to point a (10, 15). The line for total cost equals freight cost plus labor cost rises from point c (0, 25) to point s (10, 7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96504" y="1722120"/>
            <a:ext cx="5303391" cy="4495800"/>
          </a:xfrm>
        </p:spPr>
      </p:pic>
    </p:spTree>
    <p:extLst>
      <p:ext uri="{BB962C8B-B14F-4D97-AF65-F5344CB8AC3E}">
        <p14:creationId xmlns:p14="http://schemas.microsoft.com/office/powerpoint/2010/main" val="48845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0070C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CHAPTER 1</Template>
  <TotalTime>8948</TotalTime>
  <Words>5393</Words>
  <Application>Microsoft Office PowerPoint</Application>
  <PresentationFormat>On-screen Show (4:3)</PresentationFormat>
  <Paragraphs>161</Paragraphs>
  <Slides>17</Slides>
  <Notes>17</Notes>
  <HiddenSlides>0</HiddenSlides>
  <MMClips>0</MMClips>
  <ScaleCrop>false</ScaleCrop>
  <HeadingPairs>
    <vt:vector size="4" baseType="variant">
      <vt:variant>
        <vt:lpstr>Theme</vt:lpstr>
      </vt:variant>
      <vt:variant>
        <vt:i4>9</vt:i4>
      </vt:variant>
      <vt:variant>
        <vt:lpstr>Slide Titles</vt:lpstr>
      </vt:variant>
      <vt:variant>
        <vt:i4>17</vt:i4>
      </vt:variant>
    </vt:vector>
  </HeadingPairs>
  <TitlesOfParts>
    <vt:vector size="26"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CHAPTER 14</vt:lpstr>
      <vt:lpstr>Introduction</vt:lpstr>
      <vt:lpstr>The Monocentric Model</vt:lpstr>
      <vt:lpstr>The Industrial Revolution and  the Monocentric City (1 of 2)</vt:lpstr>
      <vt:lpstr>The Industrial Revolution and  the Monocentric City (2 of 2)</vt:lpstr>
      <vt:lpstr>Land Rent and Land Use  in a Monocentric City</vt:lpstr>
      <vt:lpstr>Centralized Employment (1 of 2)</vt:lpstr>
      <vt:lpstr>Centralized Employment (2 of 2)</vt:lpstr>
      <vt:lpstr>Centralized Employment: Rationale  for Centralized Manufacturing</vt:lpstr>
      <vt:lpstr>General-Equilibrium Model</vt:lpstr>
      <vt:lpstr>Interactions between the Land  and Labor Markets</vt:lpstr>
      <vt:lpstr>Urban Land Market and Labor Market</vt:lpstr>
      <vt:lpstr>The General Equilibrium Effects of the Streetcar: Short-Run Effects of the Streetcar</vt:lpstr>
      <vt:lpstr>The General Equilibrium Effects of the Streetcar: Equilibrium Effects of the Streetcar</vt:lpstr>
      <vt:lpstr>The Streetcar and Land Rent:  Effects of the Streetcar on Land Rent</vt:lpstr>
      <vt:lpstr>Changes in Employment  and Residential Density</vt:lpstr>
      <vt:lpstr>The General Equilibrium Effects  of a Rising Sea Level</vt:lpstr>
    </vt:vector>
  </TitlesOfParts>
  <Company>Cenveo Publishers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Economics, Ninth Edition, Chapter 14</dc:title>
  <dc:subject>Economics</dc:subject>
  <dc:creator>Arthur O'Sullivan</dc:creator>
  <cp:keywords>Economics; Urban Economics; The Monocentric City and Urban General Equilibrium; Centralized Employment; General-Equilibrium Model</cp:keywords>
  <cp:lastModifiedBy>Connaughton, John</cp:lastModifiedBy>
  <cp:revision>1643</cp:revision>
  <dcterms:created xsi:type="dcterms:W3CDTF">2017-12-22T08:31:54Z</dcterms:created>
  <dcterms:modified xsi:type="dcterms:W3CDTF">2018-03-26T17:37:35Z</dcterms:modified>
  <cp:category>Economics</cp:category>
</cp:coreProperties>
</file>