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41"/>
  </p:notesMasterIdLst>
  <p:handoutMasterIdLst>
    <p:handoutMasterId r:id="rId42"/>
  </p:handoutMasterIdLst>
  <p:sldIdLst>
    <p:sldId id="256" r:id="rId10"/>
    <p:sldId id="304" r:id="rId11"/>
    <p:sldId id="400" r:id="rId12"/>
    <p:sldId id="417" r:id="rId13"/>
    <p:sldId id="401" r:id="rId14"/>
    <p:sldId id="402" r:id="rId15"/>
    <p:sldId id="403" r:id="rId16"/>
    <p:sldId id="404" r:id="rId17"/>
    <p:sldId id="405" r:id="rId18"/>
    <p:sldId id="406" r:id="rId19"/>
    <p:sldId id="418" r:id="rId20"/>
    <p:sldId id="419" r:id="rId21"/>
    <p:sldId id="420" r:id="rId22"/>
    <p:sldId id="421" r:id="rId23"/>
    <p:sldId id="422" r:id="rId24"/>
    <p:sldId id="407" r:id="rId25"/>
    <p:sldId id="408" r:id="rId26"/>
    <p:sldId id="423" r:id="rId27"/>
    <p:sldId id="409" r:id="rId28"/>
    <p:sldId id="424" r:id="rId29"/>
    <p:sldId id="425" r:id="rId30"/>
    <p:sldId id="410" r:id="rId31"/>
    <p:sldId id="411" r:id="rId32"/>
    <p:sldId id="415" r:id="rId33"/>
    <p:sldId id="426" r:id="rId34"/>
    <p:sldId id="427" r:id="rId35"/>
    <p:sldId id="412" r:id="rId36"/>
    <p:sldId id="413" r:id="rId37"/>
    <p:sldId id="416" r:id="rId38"/>
    <p:sldId id="414" r:id="rId39"/>
    <p:sldId id="38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6" pos="28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136" clrIdx="2">
    <p:extLst/>
  </p:cmAuthor>
  <p:cmAuthor id="4" name="Rohini Gupta" initials="RG" lastIdx="19" clrIdx="3">
    <p:extLst/>
  </p:cmAuthor>
  <p:cmAuthor id="5" name="White, Kevin" initials="WK" lastIdx="4"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AE6"/>
    <a:srgbClr val="0070C0"/>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32" autoAdjust="0"/>
    <p:restoredTop sz="70553" autoAdjust="0"/>
  </p:normalViewPr>
  <p:slideViewPr>
    <p:cSldViewPr>
      <p:cViewPr>
        <p:scale>
          <a:sx n="67" d="100"/>
          <a:sy n="67" d="100"/>
        </p:scale>
        <p:origin x="-2126" y="-58"/>
      </p:cViewPr>
      <p:guideLst>
        <p:guide orient="horz" pos="3792"/>
        <p:guide orient="horz" pos="1104"/>
        <p:guide pos="5568"/>
        <p:guide pos="288"/>
        <p:guide pos="144"/>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initial supply and demand, less filtering supply, and new demand. The</a:t>
            </a:r>
            <a:r>
              <a:rPr lang="en-US" b="0" baseline="0" dirty="0"/>
              <a:t> h</a:t>
            </a:r>
            <a:r>
              <a:rPr lang="en-US" b="0" dirty="0"/>
              <a:t>orizontal axis shows low-quality housing, listing </a:t>
            </a:r>
            <a:r>
              <a:rPr lang="en-US" b="0" i="1" dirty="0"/>
              <a:t>l</a:t>
            </a:r>
            <a:r>
              <a:rPr lang="en-US" b="0" dirty="0"/>
              <a:t> double asterisk and </a:t>
            </a:r>
            <a:r>
              <a:rPr lang="en-US" b="0" i="1" dirty="0"/>
              <a:t>l</a:t>
            </a:r>
            <a:r>
              <a:rPr lang="en-US" b="0" dirty="0"/>
              <a:t> asterisk. The</a:t>
            </a:r>
            <a:r>
              <a:rPr lang="en-US" b="0" baseline="0" dirty="0"/>
              <a:t> v</a:t>
            </a:r>
            <a:r>
              <a:rPr lang="en-US" b="0" dirty="0"/>
              <a:t>ertical axis shows cost in dollars, listing </a:t>
            </a:r>
            <a:r>
              <a:rPr lang="en-US" b="0" i="1" dirty="0"/>
              <a:t>p</a:t>
            </a:r>
            <a:r>
              <a:rPr lang="en-US" b="0" dirty="0"/>
              <a:t> asterisk, </a:t>
            </a:r>
            <a:r>
              <a:rPr lang="en-US" b="0" i="1" dirty="0"/>
              <a:t>p</a:t>
            </a:r>
            <a:r>
              <a:rPr lang="en-US" b="0" dirty="0"/>
              <a:t> prime, and </a:t>
            </a:r>
            <a:r>
              <a:rPr lang="en-US" b="0" i="1" dirty="0"/>
              <a:t>p</a:t>
            </a:r>
            <a:r>
              <a:rPr lang="en-US" b="0" dirty="0"/>
              <a:t> double asterisk. The line for initial supply rises from zero quantity and low cost, through </a:t>
            </a:r>
            <a:r>
              <a:rPr lang="en-US" b="0" i="1" dirty="0"/>
              <a:t>a</a:t>
            </a:r>
            <a:r>
              <a:rPr lang="en-US" b="0" dirty="0"/>
              <a:t> (</a:t>
            </a:r>
            <a:r>
              <a:rPr lang="en-US" b="0" i="1" dirty="0"/>
              <a:t>l</a:t>
            </a:r>
            <a:r>
              <a:rPr lang="en-US" b="0" dirty="0"/>
              <a:t> asterisk, </a:t>
            </a:r>
            <a:r>
              <a:rPr lang="en-US" b="0" i="1" dirty="0"/>
              <a:t>p</a:t>
            </a:r>
            <a:r>
              <a:rPr lang="en-US" b="0" dirty="0"/>
              <a:t> asterisk). The line for initial demand falls through point </a:t>
            </a:r>
            <a:r>
              <a:rPr lang="en-US" b="0" i="1" dirty="0"/>
              <a:t>b</a:t>
            </a:r>
            <a:r>
              <a:rPr lang="en-US" b="0" dirty="0"/>
              <a:t> and point </a:t>
            </a:r>
            <a:r>
              <a:rPr lang="en-US" b="0" i="1" dirty="0"/>
              <a:t>a </a:t>
            </a:r>
            <a:r>
              <a:rPr lang="en-US" b="0" dirty="0"/>
              <a:t>(</a:t>
            </a:r>
            <a:r>
              <a:rPr lang="en-US" b="0" i="1" dirty="0"/>
              <a:t>l</a:t>
            </a:r>
            <a:r>
              <a:rPr lang="en-US" b="0" dirty="0"/>
              <a:t> asterisk, </a:t>
            </a:r>
            <a:r>
              <a:rPr lang="en-US" b="0" i="1" dirty="0"/>
              <a:t>p</a:t>
            </a:r>
            <a:r>
              <a:rPr lang="en-US" b="0" dirty="0"/>
              <a:t> asterisk). Point </a:t>
            </a:r>
            <a:r>
              <a:rPr lang="en-US" b="0" i="1" dirty="0"/>
              <a:t>b</a:t>
            </a:r>
            <a:r>
              <a:rPr lang="en-US" b="0" dirty="0"/>
              <a:t> corresponds to moderate quantity and </a:t>
            </a:r>
            <a:r>
              <a:rPr lang="en-US" b="0" i="1" dirty="0"/>
              <a:t>p</a:t>
            </a:r>
            <a:r>
              <a:rPr lang="en-US" b="0" dirty="0"/>
              <a:t> prime. The line for less filtering supply rises through point </a:t>
            </a:r>
            <a:r>
              <a:rPr lang="en-US" b="0" i="1" dirty="0"/>
              <a:t>b</a:t>
            </a:r>
            <a:r>
              <a:rPr lang="en-US" b="0" dirty="0"/>
              <a:t> and point </a:t>
            </a:r>
            <a:r>
              <a:rPr lang="en-US" b="0" i="1" dirty="0"/>
              <a:t>c</a:t>
            </a:r>
            <a:r>
              <a:rPr lang="en-US" b="0" dirty="0"/>
              <a:t> (</a:t>
            </a:r>
            <a:r>
              <a:rPr lang="en-US" b="0" i="1" dirty="0"/>
              <a:t>l</a:t>
            </a:r>
            <a:r>
              <a:rPr lang="en-US" b="0" dirty="0"/>
              <a:t> double asterisk, </a:t>
            </a:r>
            <a:r>
              <a:rPr lang="en-US" b="0" i="1" dirty="0"/>
              <a:t>p</a:t>
            </a:r>
            <a:r>
              <a:rPr lang="en-US" b="0" dirty="0"/>
              <a:t> double asterisk). The line for new demand falls from low quantity and maximum cost, through point c (</a:t>
            </a:r>
            <a:r>
              <a:rPr lang="en-US" b="0" i="1" dirty="0"/>
              <a:t>l</a:t>
            </a:r>
            <a:r>
              <a:rPr lang="en-US" b="0" dirty="0"/>
              <a:t> double asterisk, </a:t>
            </a:r>
            <a:r>
              <a:rPr lang="en-US" b="0" i="1" dirty="0"/>
              <a:t>p</a:t>
            </a:r>
            <a:r>
              <a:rPr lang="en-US" b="0" dirty="0"/>
              <a:t> double asterisk).</a:t>
            </a:r>
          </a:p>
          <a:p>
            <a:endParaRPr lang="en-US" b="1" dirty="0"/>
          </a:p>
          <a:p>
            <a:r>
              <a:rPr lang="en-US" b="1" dirty="0"/>
              <a:t>Presenter Note:</a:t>
            </a:r>
            <a:r>
              <a:rPr lang="en-US" b="1" baseline="0" dirty="0"/>
              <a:t> </a:t>
            </a:r>
            <a:r>
              <a:rPr lang="en-US" b="0" baseline="0" dirty="0"/>
              <a:t>The f</a:t>
            </a:r>
            <a:r>
              <a:rPr lang="en-US" sz="1200" b="0" i="0" u="none" strike="noStrike" kern="1200" baseline="0" dirty="0">
                <a:solidFill>
                  <a:schemeClr val="tx1"/>
                </a:solidFill>
                <a:latin typeface="+mn-lt"/>
                <a:ea typeface="+mn-ea"/>
                <a:cs typeface="+mn-cs"/>
              </a:rPr>
              <a:t>igure shows the effects of the new-housing ban on the low-quality submarket. There is a supply effect and a demand effect, both triggered by the increase in the price of high-quality housing. The initial equilibrium is shown by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with an equilibrium price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and equilibrium quantity </a:t>
            </a:r>
            <a:r>
              <a:rPr lang="en-US" sz="1200" b="0" i="1" u="none" strike="noStrike" kern="1200" baseline="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Decrease in supply. We’ve seen that an increase in the price of high-quality housing decreases downward filtering. The decrease in filtering decreases the supply of low-quality houses, shifting the supply curve to the left. The equilibrium goes from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to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and the price increases from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to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2. Increase in demand. The two types of housing are imperfect substitutes. In response to the increase in the price of high-quality housing, some consumers switch from high-quality to low-quality housing, shifting the demand curve for low-quality housing to the right. The equilibrium goes from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to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and the price increases from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to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765353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616995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 </a:t>
            </a:r>
            <a:r>
              <a:rPr lang="en-US" sz="1200" b="0" i="0" u="none" strike="noStrike" kern="1200" baseline="0" dirty="0">
                <a:solidFill>
                  <a:schemeClr val="tx1"/>
                </a:solidFill>
                <a:latin typeface="+mn-lt"/>
                <a:ea typeface="+mn-ea"/>
                <a:cs typeface="+mn-cs"/>
              </a:rPr>
              <a:t>We have seen that the filtering process links housing submarkets. As a result, a decrease in supply in one submarket increases prices in related submarkets. The same logic applies to a change in demand. For example, suppose that an influx of high-income households increases the demand for high-quality housing in a particular area of a city. The resulting increase in the price of high-quality housing affects the low-quality market in two ways.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Less downward filtering. The increase in the price of high-quality housing relative to the price of low-quality housing increases the payoff from keeping a dwelling in the high-quality market, so fewer dwellings filter down to the low-quality market.</a:t>
            </a:r>
          </a:p>
          <a:p>
            <a:r>
              <a:rPr lang="en-US" sz="1200" b="0" i="0" u="none" strike="noStrike" kern="1200" baseline="0" dirty="0">
                <a:solidFill>
                  <a:schemeClr val="tx1"/>
                </a:solidFill>
                <a:latin typeface="+mn-lt"/>
                <a:ea typeface="+mn-ea"/>
                <a:cs typeface="+mn-cs"/>
              </a:rPr>
              <a:t>2. More upgrading. For a sufficiently large increase in the relative price of high-quality housing, it will be economical to upgrade some low-quality dwellings to high-quality dwellings.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two effects decrease the supply of low-quality housing and increase its price. In other words, an increase in the demand for high-quality housing increases the equilibrium prices of both high-quality and low-quality housing.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402686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2610565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3511156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3131527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the budget for public housing. The horizontal axis shows housing, listing 400 and 660. The</a:t>
            </a:r>
            <a:r>
              <a:rPr lang="en-US" b="0" baseline="0" dirty="0"/>
              <a:t> v</a:t>
            </a:r>
            <a:r>
              <a:rPr lang="en-US" b="0" dirty="0"/>
              <a:t>ertical axis shows cost of all other goods in dollars, listing 600, 700, and 1,000. All data are approximate. The first curve falls from (300, 1,200), through point </a:t>
            </a:r>
            <a:r>
              <a:rPr lang="en-US" b="0" i="1" dirty="0"/>
              <a:t>b</a:t>
            </a:r>
            <a:r>
              <a:rPr lang="en-US" b="0" dirty="0"/>
              <a:t> (660, 700). The second curve is shifted downward and falls from (200, 1,000), through point</a:t>
            </a:r>
            <a:r>
              <a:rPr lang="en-US" b="0" baseline="0" dirty="0"/>
              <a:t> </a:t>
            </a:r>
            <a:r>
              <a:rPr lang="en-US" b="0" i="1" baseline="0" dirty="0"/>
              <a:t>a</a:t>
            </a:r>
            <a:r>
              <a:rPr lang="en-US" b="0" dirty="0"/>
              <a:t> (400, 600). The line for budget is a tangent to the second curve, falling from (1,000, 0) through point</a:t>
            </a:r>
            <a:r>
              <a:rPr lang="en-US" b="0" baseline="0" dirty="0"/>
              <a:t> </a:t>
            </a:r>
            <a:r>
              <a:rPr lang="en-US" b="0" i="1" baseline="0" dirty="0"/>
              <a:t>a</a:t>
            </a:r>
            <a:r>
              <a:rPr lang="en-US" b="0" dirty="0"/>
              <a:t>  (400, 600).</a:t>
            </a:r>
          </a:p>
          <a:p>
            <a:endParaRPr lang="en-US" b="1" dirty="0"/>
          </a:p>
          <a:p>
            <a:r>
              <a:rPr lang="en-US" b="1" dirty="0"/>
              <a:t>Presenter Note:</a:t>
            </a:r>
            <a:r>
              <a:rPr lang="en-US" b="1" baseline="0" dirty="0"/>
              <a:t> </a:t>
            </a:r>
            <a:r>
              <a:rPr lang="en-US" b="0" baseline="0" dirty="0"/>
              <a:t>The f</a:t>
            </a:r>
            <a:r>
              <a:rPr lang="en-US" sz="1200" b="0" i="0" u="none" strike="noStrike" kern="1200" baseline="0" dirty="0">
                <a:solidFill>
                  <a:schemeClr val="tx1"/>
                </a:solidFill>
                <a:latin typeface="+mn-lt"/>
                <a:ea typeface="+mn-ea"/>
                <a:cs typeface="+mn-cs"/>
              </a:rPr>
              <a:t>igure shows how public housing works. Consider a low-income household with an income of $1,000 per month. The market price of housing is $1 per unit of housing service. The typical low-income household starts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in the absence of any assistance, the household maximizes utility by spending $400 of its $1,000 income on housing, leaving $600 to spend on all other goods.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Suppose an apartment in a public housing complex generates 660 units of housing service. For our hypothetical household, the monthly rent is $300 (equal to 30% of $1,000), leaving $700 to spend on other goods. Public housing adds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to the consumer’s budget set. In addition to all the points along the original budget line, the household has the option of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with 660 units of housing service and $700 on other goods. Utility is higher at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than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so the household will accept the offer of public housing.</a:t>
            </a:r>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2544139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the value of public housing. The</a:t>
            </a:r>
            <a:r>
              <a:rPr lang="en-US" b="0" baseline="0" dirty="0"/>
              <a:t> h</a:t>
            </a:r>
            <a:r>
              <a:rPr lang="en-US" b="0" dirty="0"/>
              <a:t>orizontal axis shows housing, listing 440 and 660. Th</a:t>
            </a:r>
            <a:r>
              <a:rPr lang="en-US" b="0" baseline="0" dirty="0"/>
              <a:t>e v</a:t>
            </a:r>
            <a:r>
              <a:rPr lang="en-US" b="0" dirty="0"/>
              <a:t>ertical axis shows cost of all other goods in dollars, listing 700, 800, 1,000, and 1,240. All data are approximate. The first curve falls from (300, 1,200), through point </a:t>
            </a:r>
            <a:r>
              <a:rPr lang="en-US" b="0" i="1" dirty="0"/>
              <a:t>c</a:t>
            </a:r>
            <a:r>
              <a:rPr lang="en-US" b="0" dirty="0"/>
              <a:t> (440, 800) and point </a:t>
            </a:r>
            <a:r>
              <a:rPr lang="en-US" b="0" i="1" dirty="0"/>
              <a:t>b</a:t>
            </a:r>
            <a:r>
              <a:rPr lang="en-US" b="0" dirty="0"/>
              <a:t> (660, 700). The line for budget plus $240 is a tangent to this curve, falling from (0, 1,240), through point </a:t>
            </a:r>
            <a:r>
              <a:rPr lang="en-US" b="0" i="1" dirty="0"/>
              <a:t>c </a:t>
            </a:r>
            <a:r>
              <a:rPr lang="en-US" b="0" dirty="0"/>
              <a:t>(440, 800). The second curve is shifted downward and falls from (200, 1,000), through point </a:t>
            </a:r>
            <a:r>
              <a:rPr lang="en-US" b="0" i="1" dirty="0"/>
              <a:t>a</a:t>
            </a:r>
            <a:r>
              <a:rPr lang="en-US" b="0" dirty="0"/>
              <a:t> (400, 600). The line for budget is a tangent to this curve, falling from (0, 1,000) through point</a:t>
            </a:r>
            <a:r>
              <a:rPr lang="en-US" b="0" baseline="0" dirty="0"/>
              <a:t> </a:t>
            </a:r>
            <a:r>
              <a:rPr lang="en-US" b="0" i="1" dirty="0"/>
              <a:t>a</a:t>
            </a:r>
            <a:r>
              <a:rPr lang="en-US" b="0" dirty="0"/>
              <a:t> (400, 600).</a:t>
            </a:r>
          </a:p>
          <a:p>
            <a:endParaRPr lang="en-US" b="1" dirty="0"/>
          </a:p>
          <a:p>
            <a:r>
              <a:rPr lang="en-US" b="1" dirty="0"/>
              <a:t>Presenter Note:</a:t>
            </a:r>
            <a:r>
              <a:rPr lang="en-US" b="1" baseline="0" dirty="0"/>
              <a:t> </a:t>
            </a:r>
            <a:r>
              <a:rPr lang="en-US" b="0" baseline="0" dirty="0"/>
              <a:t>In this f</a:t>
            </a:r>
            <a:r>
              <a:rPr lang="en-US" sz="1200" b="0" i="0" u="none" strike="noStrike" kern="1200" baseline="0" dirty="0">
                <a:solidFill>
                  <a:schemeClr val="tx1"/>
                </a:solidFill>
                <a:latin typeface="+mn-lt"/>
                <a:ea typeface="+mn-ea"/>
                <a:cs typeface="+mn-cs"/>
              </a:rPr>
              <a:t>igure, we shift the consumer’s initial budget line upward until it is tangent to the indifference curve that goes through the public-housing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In this example, a cash payment of $240 makes the recipient indifferent: with a total income of $1,240 (equal to $1,000 of market income plus $240 cash), the recipient chooses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and reaches the same indifference curve as in the case of subsidized public housing. These numbers are consistent with studies that measure the value of public housing to recipients (Green and Malpezzi, 2003).</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is the bang per buck of public housing? The public housing unit generates 660 units of housing service, and if the market price of housing service is $1 per unit, the market value of public housing is $660. The production efficiency of public housing is roughly 0.50, meaning that the cost of producing public housing is roughly twice the cost of housing produced by the private sector (Green and Malpezzi, 2003). In our example, the production cost of a public housing unit is $1,320 (twice $660). The tenant pays $300 in rent, so the budgetary cost of the public housing is $1,020 (equal to $1,320 − $300 rent paid by the recipient). Therefore, it costs the government $1,020 to deliver a recipient benefit of $240, for a benefit-cost ratio equal to 0.24. In other words, the bang per buck of public housing is $0.24.</a:t>
            </a:r>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2219049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The national government uses two types of programs to subsidize private housing for low-income households.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Project-based rental assistance program. The government specifies a maximum rent that a property owner can charge an eligible household, and covers the gap between the market rent and the tenant contribution. In 2012, about 1.2 million households received assistance under this program, at a budgetary cost of $9.4 billion. </a:t>
            </a:r>
          </a:p>
          <a:p>
            <a:r>
              <a:rPr lang="en-US" sz="1200" b="0" i="0" u="none" strike="noStrike" kern="1200" baseline="0" dirty="0">
                <a:solidFill>
                  <a:schemeClr val="tx1"/>
                </a:solidFill>
                <a:latin typeface="+mn-lt"/>
                <a:ea typeface="+mn-ea"/>
                <a:cs typeface="+mn-cs"/>
              </a:rPr>
              <a:t>2. Tax credits for low-income housing. The government provides tax subsidies to firms that build low-income housing. In 2012, the tax subsidies reduced federal tax revenue by about $6.5 billion.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3851187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demand, initial supply, and subsidy supply. The</a:t>
            </a:r>
            <a:r>
              <a:rPr lang="en-US" b="0" baseline="0" dirty="0"/>
              <a:t> h</a:t>
            </a:r>
            <a:r>
              <a:rPr lang="en-US" b="0" dirty="0"/>
              <a:t>orizontal axis shows dwellings, listing 70, 100, and 160. The</a:t>
            </a:r>
            <a:r>
              <a:rPr lang="en-US" b="0" baseline="0" dirty="0"/>
              <a:t> v</a:t>
            </a:r>
            <a:r>
              <a:rPr lang="en-US" b="0" dirty="0"/>
              <a:t>ertical axis shows cost in dollars, listing </a:t>
            </a:r>
            <a:r>
              <a:rPr lang="en-US" b="0" i="1" dirty="0"/>
              <a:t>p</a:t>
            </a:r>
            <a:r>
              <a:rPr lang="en-US" b="0" dirty="0"/>
              <a:t> double asterisk and </a:t>
            </a:r>
            <a:r>
              <a:rPr lang="en-US" b="0" i="1" dirty="0"/>
              <a:t>p</a:t>
            </a:r>
            <a:r>
              <a:rPr lang="en-US" b="0" dirty="0"/>
              <a:t> asterisk. All data are approximate. The line for demand falls through point </a:t>
            </a:r>
            <a:r>
              <a:rPr lang="en-US" b="0" i="1" dirty="0"/>
              <a:t>a</a:t>
            </a:r>
            <a:r>
              <a:rPr lang="en-US" b="0" dirty="0"/>
              <a:t> (70, </a:t>
            </a:r>
            <a:r>
              <a:rPr lang="en-US" b="0" i="1" dirty="0"/>
              <a:t>p</a:t>
            </a:r>
            <a:r>
              <a:rPr lang="en-US" b="0" dirty="0"/>
              <a:t> asterisk) and point </a:t>
            </a:r>
            <a:r>
              <a:rPr lang="en-US" b="0" i="1" dirty="0"/>
              <a:t>c</a:t>
            </a:r>
            <a:r>
              <a:rPr lang="en-US" b="0" dirty="0"/>
              <a:t> (100, </a:t>
            </a:r>
            <a:r>
              <a:rPr lang="en-US" b="0" i="1" dirty="0"/>
              <a:t>p</a:t>
            </a:r>
            <a:r>
              <a:rPr lang="en-US" b="0" dirty="0"/>
              <a:t> double asterisk). The line for initial supply rises through (10, </a:t>
            </a:r>
            <a:r>
              <a:rPr lang="en-US" b="0" i="1" dirty="0"/>
              <a:t>p</a:t>
            </a:r>
            <a:r>
              <a:rPr lang="en-US" b="0" dirty="0"/>
              <a:t> double asterisk) and  point </a:t>
            </a:r>
            <a:r>
              <a:rPr lang="en-US" b="0" i="1" dirty="0"/>
              <a:t>a</a:t>
            </a:r>
            <a:r>
              <a:rPr lang="en-US" b="0" dirty="0"/>
              <a:t> (70, </a:t>
            </a:r>
            <a:r>
              <a:rPr lang="en-US" b="0" i="1" dirty="0"/>
              <a:t>p</a:t>
            </a:r>
            <a:r>
              <a:rPr lang="en-US" b="0" dirty="0"/>
              <a:t> asterisk). The line for subsidy supply rises through  point </a:t>
            </a:r>
            <a:r>
              <a:rPr lang="en-US" b="0" i="1" dirty="0"/>
              <a:t>x</a:t>
            </a:r>
            <a:r>
              <a:rPr lang="en-US" b="0" dirty="0"/>
              <a:t> (100, </a:t>
            </a:r>
            <a:r>
              <a:rPr lang="en-US" b="0" i="1" dirty="0"/>
              <a:t>p</a:t>
            </a:r>
            <a:r>
              <a:rPr lang="en-US" b="0" dirty="0"/>
              <a:t> double asterisk) and  point </a:t>
            </a:r>
            <a:r>
              <a:rPr lang="en-US" b="0" i="1" dirty="0"/>
              <a:t>b</a:t>
            </a:r>
            <a:r>
              <a:rPr lang="en-US" b="0" dirty="0"/>
              <a:t> (160, </a:t>
            </a:r>
            <a:r>
              <a:rPr lang="en-US" b="0" i="1" dirty="0"/>
              <a:t>p</a:t>
            </a:r>
            <a:r>
              <a:rPr lang="en-US" b="0" dirty="0"/>
              <a:t> asterisk). </a:t>
            </a:r>
          </a:p>
          <a:p>
            <a:endParaRPr lang="en-US" b="1" dirty="0"/>
          </a:p>
          <a:p>
            <a:r>
              <a:rPr lang="en-US" b="1" dirty="0"/>
              <a:t>Presenter Note:</a:t>
            </a:r>
            <a:r>
              <a:rPr lang="en-US" b="0" baseline="0" dirty="0"/>
              <a:t> The f</a:t>
            </a:r>
            <a:r>
              <a:rPr lang="en-US" sz="1200" b="0" i="0" u="none" strike="noStrike" kern="1200" baseline="0" dirty="0">
                <a:solidFill>
                  <a:schemeClr val="tx1"/>
                </a:solidFill>
                <a:latin typeface="+mn-lt"/>
                <a:ea typeface="+mn-ea"/>
                <a:cs typeface="+mn-cs"/>
              </a:rPr>
              <a:t>igure shows the market effects of supply-side housing subsidies. The initial (prepolicy) equilibrium is shown by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the equilibrium price is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and the equilibrium quantity is 70 dwellings. A subsidy paid to suppliers shifts the supply curve to the right: at a given market price (paid by tenants), firms provide a larger quantity of housing to the low-income market. In this case, the horizontal shift is 90 dwellings: at the original price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a total of 160 dwellings are supplied, up from 70 dwellings. The new market equilibrium is shown by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the equilibrium price decreases from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to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and the equilibrium quantity increases from 70 to 100 dwellings.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 efficient is the system of subsidizing the production of low-income housing? The cost of low-income housing generated by the tax-credit program exceeds the cost of unsubsidized housing by a large margin. Quigley (2000) estimates that the production efficiency of the program is about 0.62, meaning that each dollar of tax revenue lost generated only $0.62 worth of housing.</a:t>
            </a:r>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274096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Housing is different from other products in several respects. First, housing is durable: a carefully maintained dwelling can provide housing services for decades. Second, the housing stock is heterogeneous: dwellings differ in size, age, layout, design, and location. As a result, the urban housing market is a set of interdependent submarkets, with dwellings differing in quality and price. Third, housing is the most important means of wealth accumulation for many households, so changes in housing prices have relatively large effects on household wealth.</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84146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2890362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Alt0text:</a:t>
            </a:r>
            <a:r>
              <a:rPr lang="en-US" b="1" baseline="0" dirty="0"/>
              <a:t> </a:t>
            </a:r>
            <a:r>
              <a:rPr lang="pt-BR" sz="1200" b="0" i="1" kern="1200" dirty="0">
                <a:solidFill>
                  <a:schemeClr val="tx1"/>
                </a:solidFill>
                <a:effectLst/>
                <a:latin typeface="+mn-lt"/>
                <a:ea typeface="+mn-ea"/>
                <a:cs typeface="+mn-cs"/>
              </a:rPr>
              <a:t>F a c e space v a l u e equals F a i r space m a r k e t space r e n t minus 0.30 times I n c o m e</a:t>
            </a:r>
            <a:endParaRPr lang="en-US" b="1" dirty="0"/>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2290252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the recipient response to a housing voucher. The</a:t>
            </a:r>
            <a:r>
              <a:rPr lang="en-US" b="0" baseline="0" dirty="0"/>
              <a:t> h</a:t>
            </a:r>
            <a:r>
              <a:rPr lang="en-US" b="0" dirty="0"/>
              <a:t>orizontal axis shows quantity of housing services, listing 350 and 440. The</a:t>
            </a:r>
            <a:r>
              <a:rPr lang="en-US" b="0" baseline="0" dirty="0"/>
              <a:t> v</a:t>
            </a:r>
            <a:r>
              <a:rPr lang="en-US" b="0" dirty="0"/>
              <a:t>ertical axis shows all other goods in dollars, listing 800 and 1,000. All data are approximate. The first curve falls from (300, 1,200), through point </a:t>
            </a:r>
            <a:r>
              <a:rPr lang="en-US" b="0" i="1" dirty="0"/>
              <a:t>c</a:t>
            </a:r>
            <a:r>
              <a:rPr lang="en-US" b="0" dirty="0"/>
              <a:t> (440, 800) and point </a:t>
            </a:r>
            <a:r>
              <a:rPr lang="en-US" b="0" i="1" dirty="0"/>
              <a:t>b</a:t>
            </a:r>
            <a:r>
              <a:rPr lang="en-US" b="0" dirty="0"/>
              <a:t> (660, 700). The line for budget plus $240 is a tangent to this curve, falling from point </a:t>
            </a:r>
            <a:r>
              <a:rPr lang="en-US" b="0" i="1" dirty="0"/>
              <a:t>m</a:t>
            </a:r>
            <a:r>
              <a:rPr lang="en-US" b="0" dirty="0"/>
              <a:t> (350, 950), through point </a:t>
            </a:r>
            <a:r>
              <a:rPr lang="en-US" b="0" i="1" dirty="0"/>
              <a:t>c</a:t>
            </a:r>
            <a:r>
              <a:rPr lang="en-US" b="0" dirty="0"/>
              <a:t> (440, 800). The second curve is shifted downward and falls from (200, 1,000), through point </a:t>
            </a:r>
            <a:r>
              <a:rPr lang="en-US" b="0" i="1" dirty="0"/>
              <a:t>a</a:t>
            </a:r>
            <a:r>
              <a:rPr lang="en-US" b="0" dirty="0"/>
              <a:t> (400, 600). The line for budget is a tangent to this curve, falling from (0, 1,000) through point </a:t>
            </a:r>
            <a:r>
              <a:rPr lang="en-US" b="0" i="1" dirty="0"/>
              <a:t>a</a:t>
            </a:r>
            <a:r>
              <a:rPr lang="en-US" b="0" dirty="0"/>
              <a:t> (400, 600). The second tangent is shifted upward by a value of $240 from the first tangent.</a:t>
            </a:r>
          </a:p>
          <a:p>
            <a:endParaRPr lang="en-US" b="1" dirty="0"/>
          </a:p>
          <a:p>
            <a:r>
              <a:rPr lang="en-US" b="1" dirty="0"/>
              <a:t>Presenter Note:</a:t>
            </a:r>
            <a:r>
              <a:rPr lang="en-US" b="1" baseline="0" dirty="0"/>
              <a:t> </a:t>
            </a:r>
            <a:r>
              <a:rPr lang="en-US" b="0" baseline="0" dirty="0"/>
              <a:t>The f</a:t>
            </a:r>
            <a:r>
              <a:rPr lang="en-US" sz="1200" b="0" i="0" u="none" strike="noStrike" kern="1200" baseline="0" dirty="0">
                <a:solidFill>
                  <a:schemeClr val="tx1"/>
                </a:solidFill>
                <a:latin typeface="+mn-lt"/>
                <a:ea typeface="+mn-ea"/>
                <a:cs typeface="+mn-cs"/>
              </a:rPr>
              <a:t>igure shows the effect of a $240 voucher on a low-income household. The light line is the initial budget line, and the household maximizes utility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The second, darker line is the budget line with a $240 voucher. The endpoint of the new budget line (point </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indicates the minimum quality standard: vouchers must be used on dwellings that generate at least 350 units of housing services. Under the voucher program, the household maximizes utility at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choosing a dwelling with 440 units of housing service and thus a market value of $440. The household receives a voucher of $240, so the net cost of housing is only $200, leaving $800 of the household’s own income for all other goods.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 does the efficiency of a voucher compare to the efficiency of public housing? In the figure, point b shows the public-housing outcome from the figures in slide no. 16 &amp; 17. The voucher point and the public-housing point are on the same indifference curve, meaning that the recipient is just as well off under both programs. The two programs differ in their budgetary costs. The voucher policy has a budgetary cost of $240 per recipient, compared to $1,020 for public housing. Based on these calculations, a reallocation of the low-income housing budget from public housing to vouchers would (a) cut the budgetary cost to roughly a quarter of its original level or (b) roughly quadruple the number of households receiving assistance.</a:t>
            </a:r>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3203464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supply, initial demand, and demand vouchers for low-quality housing. The</a:t>
            </a:r>
            <a:r>
              <a:rPr lang="en-US" b="0" baseline="0" dirty="0"/>
              <a:t> h</a:t>
            </a:r>
            <a:r>
              <a:rPr lang="en-US" b="0" dirty="0"/>
              <a:t>orizontal axis shows low-quality housing, listing </a:t>
            </a:r>
            <a:r>
              <a:rPr lang="en-US" b="0" i="1" dirty="0"/>
              <a:t>L</a:t>
            </a:r>
            <a:r>
              <a:rPr lang="en-US" b="0" dirty="0"/>
              <a:t> asterisk and </a:t>
            </a:r>
            <a:r>
              <a:rPr lang="en-US" b="0" i="1" dirty="0"/>
              <a:t>L</a:t>
            </a:r>
            <a:r>
              <a:rPr lang="en-US" b="0" dirty="0"/>
              <a:t> double asterisk. The</a:t>
            </a:r>
            <a:r>
              <a:rPr lang="en-US" b="0" baseline="0" dirty="0"/>
              <a:t> v</a:t>
            </a:r>
            <a:r>
              <a:rPr lang="en-US" b="0" dirty="0"/>
              <a:t>ertical axis shows cost in dollars, listing </a:t>
            </a:r>
            <a:r>
              <a:rPr lang="en-US" b="0" i="1" dirty="0"/>
              <a:t>p</a:t>
            </a:r>
            <a:r>
              <a:rPr lang="en-US" b="0" dirty="0"/>
              <a:t> asterisk and </a:t>
            </a:r>
            <a:r>
              <a:rPr lang="en-US" b="0" i="1" dirty="0"/>
              <a:t>p</a:t>
            </a:r>
            <a:r>
              <a:rPr lang="en-US" b="0" dirty="0"/>
              <a:t> double asterisk. Supply rises through point </a:t>
            </a:r>
            <a:r>
              <a:rPr lang="en-US" b="0" i="1" dirty="0"/>
              <a:t>a</a:t>
            </a:r>
            <a:r>
              <a:rPr lang="en-US" b="0" dirty="0"/>
              <a:t> (</a:t>
            </a:r>
            <a:r>
              <a:rPr lang="en-US" b="0" i="1" dirty="0"/>
              <a:t>L</a:t>
            </a:r>
            <a:r>
              <a:rPr lang="en-US" b="0" dirty="0"/>
              <a:t> asterisk, </a:t>
            </a:r>
            <a:r>
              <a:rPr lang="en-US" b="0" i="1" dirty="0"/>
              <a:t>p</a:t>
            </a:r>
            <a:r>
              <a:rPr lang="en-US" b="0" dirty="0"/>
              <a:t> asterisk) and point </a:t>
            </a:r>
            <a:r>
              <a:rPr lang="en-US" b="0" i="1" dirty="0"/>
              <a:t>b</a:t>
            </a:r>
            <a:r>
              <a:rPr lang="en-US" b="0" dirty="0"/>
              <a:t> (</a:t>
            </a:r>
            <a:r>
              <a:rPr lang="en-US" b="0" i="1" dirty="0"/>
              <a:t>L</a:t>
            </a:r>
            <a:r>
              <a:rPr lang="en-US" b="0" dirty="0"/>
              <a:t> double asterisk, </a:t>
            </a:r>
            <a:r>
              <a:rPr lang="en-US" b="0" i="1" dirty="0"/>
              <a:t>p</a:t>
            </a:r>
            <a:r>
              <a:rPr lang="en-US" b="0" dirty="0"/>
              <a:t> double asterisk). Initial demand falls through point </a:t>
            </a:r>
            <a:r>
              <a:rPr lang="en-US" b="0" i="1" dirty="0"/>
              <a:t>a</a:t>
            </a:r>
            <a:r>
              <a:rPr lang="en-US" b="0" dirty="0"/>
              <a:t> (</a:t>
            </a:r>
            <a:r>
              <a:rPr lang="en-US" b="0" i="1" dirty="0"/>
              <a:t>L</a:t>
            </a:r>
            <a:r>
              <a:rPr lang="en-US" b="0" dirty="0"/>
              <a:t> asterisk, </a:t>
            </a:r>
            <a:r>
              <a:rPr lang="en-US" b="0" i="1" dirty="0"/>
              <a:t>p</a:t>
            </a:r>
            <a:r>
              <a:rPr lang="en-US" b="0" dirty="0"/>
              <a:t> asterisk). Demand: vouchers is shifted upward and falls through point </a:t>
            </a:r>
            <a:r>
              <a:rPr lang="en-US" b="0" i="1" dirty="0"/>
              <a:t>b</a:t>
            </a:r>
            <a:r>
              <a:rPr lang="en-US" b="0" dirty="0"/>
              <a:t> (</a:t>
            </a:r>
            <a:r>
              <a:rPr lang="en-US" b="0" i="1" dirty="0"/>
              <a:t>L</a:t>
            </a:r>
            <a:r>
              <a:rPr lang="en-US" b="0" dirty="0"/>
              <a:t> double asterisk, </a:t>
            </a:r>
            <a:r>
              <a:rPr lang="en-US" b="0" i="1" dirty="0"/>
              <a:t>p</a:t>
            </a:r>
            <a:r>
              <a:rPr lang="en-US" b="0" dirty="0"/>
              <a:t> double asterisk).</a:t>
            </a:r>
          </a:p>
          <a:p>
            <a:endParaRPr lang="en-US" b="1" dirty="0"/>
          </a:p>
          <a:p>
            <a:r>
              <a:rPr lang="en-US" b="1" dirty="0"/>
              <a:t>Presenter Note: </a:t>
            </a:r>
            <a:r>
              <a:rPr lang="en-US" sz="1200" b="0" i="0" u="none" strike="noStrike" kern="1200" baseline="0" dirty="0">
                <a:solidFill>
                  <a:schemeClr val="tx1"/>
                </a:solidFill>
                <a:latin typeface="+mn-lt"/>
                <a:ea typeface="+mn-ea"/>
                <a:cs typeface="+mn-cs"/>
              </a:rPr>
              <a:t>The figure shows the effects of vouchers on the market for low-quality housing. The vouchers increase the demand for housing, shifting the demand curve to the right and increasing the equilibrium price from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to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The quantity of low-quality housing supplied increases from </a:t>
            </a:r>
            <a:r>
              <a:rPr lang="en-US" sz="1200" b="0" i="1" u="none" strike="noStrike" kern="1200" baseline="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 to</a:t>
            </a:r>
            <a:r>
              <a:rPr lang="en-US" sz="1200" b="0" i="1" u="none" strike="noStrike" kern="1200" baseline="0" dirty="0">
                <a:solidFill>
                  <a:schemeClr val="tx1"/>
                </a:solidFill>
                <a:latin typeface="+mn-lt"/>
                <a:ea typeface="+mn-ea"/>
                <a:cs typeface="+mn-cs"/>
              </a:rPr>
              <a:t> L**</a:t>
            </a:r>
            <a:r>
              <a:rPr lang="en-US" sz="1200" b="0" i="0" u="none" strike="noStrike" kern="1200" baseline="0" dirty="0">
                <a:solidFill>
                  <a:schemeClr val="tx1"/>
                </a:solidFill>
                <a:latin typeface="+mn-lt"/>
                <a:ea typeface="+mn-ea"/>
                <a:cs typeface="+mn-cs"/>
              </a:rPr>
              <a:t> as the market moves upward along the supply curve. This supply response results from changes in retirement and filtering.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Lower retirement rate. The increase in the price of low-quality housing increases the payoff from keeping dwellings in the market rather than retiring them.</a:t>
            </a:r>
          </a:p>
          <a:p>
            <a:r>
              <a:rPr lang="en-US" sz="1200" b="0" i="0" u="none" strike="noStrike" kern="1200" baseline="0" dirty="0">
                <a:solidFill>
                  <a:schemeClr val="tx1"/>
                </a:solidFill>
                <a:latin typeface="+mn-lt"/>
                <a:ea typeface="+mn-ea"/>
                <a:cs typeface="+mn-cs"/>
              </a:rPr>
              <a:t>2. Higher filtering rate. The increase in the price of low-quality housing relative to the price of medium-quality housing increases the payoff from downward filtering to the low-quality market, so the quantity of low-quality dwellings increases at the expense of medium-quality dwellings.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4061919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demand, initial supply, and more filtering supply for medium quality housing. The</a:t>
            </a:r>
            <a:r>
              <a:rPr lang="en-US" b="0" baseline="0" dirty="0"/>
              <a:t> h</a:t>
            </a:r>
            <a:r>
              <a:rPr lang="en-US" b="0" dirty="0"/>
              <a:t>orizontal axis shows medium-quality housing, listing </a:t>
            </a:r>
            <a:r>
              <a:rPr lang="en-US" b="0" i="1" dirty="0"/>
              <a:t>m</a:t>
            </a:r>
            <a:r>
              <a:rPr lang="en-US" b="0" dirty="0"/>
              <a:t> double asterisk and </a:t>
            </a:r>
            <a:r>
              <a:rPr lang="en-US" b="0" i="1" dirty="0"/>
              <a:t>m</a:t>
            </a:r>
            <a:r>
              <a:rPr lang="en-US" b="0" dirty="0"/>
              <a:t> asterisk. The</a:t>
            </a:r>
            <a:r>
              <a:rPr lang="en-US" b="0" baseline="0" dirty="0"/>
              <a:t> v</a:t>
            </a:r>
            <a:r>
              <a:rPr lang="en-US" b="0" dirty="0"/>
              <a:t>ertical axis shows cost in dollars, listing </a:t>
            </a:r>
            <a:r>
              <a:rPr lang="en-US" b="0" i="1" dirty="0"/>
              <a:t>p</a:t>
            </a:r>
            <a:r>
              <a:rPr lang="en-US" b="0" dirty="0"/>
              <a:t> asterisk and </a:t>
            </a:r>
            <a:r>
              <a:rPr lang="en-US" b="0" i="1" dirty="0"/>
              <a:t>p</a:t>
            </a:r>
            <a:r>
              <a:rPr lang="en-US" b="0" dirty="0"/>
              <a:t> double asterisk. Demand falls through point </a:t>
            </a:r>
            <a:r>
              <a:rPr lang="en-US" b="0" i="1" dirty="0"/>
              <a:t>b</a:t>
            </a:r>
            <a:r>
              <a:rPr lang="en-US" b="0" dirty="0"/>
              <a:t> (</a:t>
            </a:r>
            <a:r>
              <a:rPr lang="en-US" b="0" i="1" dirty="0"/>
              <a:t>m</a:t>
            </a:r>
            <a:r>
              <a:rPr lang="en-US" b="0" dirty="0"/>
              <a:t> double asterisk, </a:t>
            </a:r>
            <a:r>
              <a:rPr lang="en-US" b="0" i="1" dirty="0"/>
              <a:t>p</a:t>
            </a:r>
            <a:r>
              <a:rPr lang="en-US" b="0" dirty="0"/>
              <a:t> double asterisk) and point </a:t>
            </a:r>
            <a:r>
              <a:rPr lang="en-US" b="0" i="1" dirty="0"/>
              <a:t>a</a:t>
            </a:r>
            <a:r>
              <a:rPr lang="en-US" b="0" dirty="0"/>
              <a:t> (</a:t>
            </a:r>
            <a:r>
              <a:rPr lang="en-US" b="0" i="1" dirty="0"/>
              <a:t>m</a:t>
            </a:r>
            <a:r>
              <a:rPr lang="en-US" b="0" dirty="0"/>
              <a:t> asterisk, </a:t>
            </a:r>
            <a:r>
              <a:rPr lang="en-US" b="0" i="1" dirty="0"/>
              <a:t>p</a:t>
            </a:r>
            <a:r>
              <a:rPr lang="en-US" b="0" dirty="0"/>
              <a:t> asterisk). Initial supply rises through point </a:t>
            </a:r>
            <a:r>
              <a:rPr lang="en-US" b="0" i="1" dirty="0"/>
              <a:t>a</a:t>
            </a:r>
            <a:r>
              <a:rPr lang="en-US" b="0" dirty="0"/>
              <a:t> (</a:t>
            </a:r>
            <a:r>
              <a:rPr lang="en-US" b="0" i="1" dirty="0"/>
              <a:t>m</a:t>
            </a:r>
            <a:r>
              <a:rPr lang="en-US" b="0" dirty="0"/>
              <a:t> asterisk, </a:t>
            </a:r>
            <a:r>
              <a:rPr lang="en-US" b="0" i="1" dirty="0"/>
              <a:t>p</a:t>
            </a:r>
            <a:r>
              <a:rPr lang="en-US" b="0" dirty="0"/>
              <a:t> asterisk). More filtering supply is shifted upward and rises through point </a:t>
            </a:r>
            <a:r>
              <a:rPr lang="en-US" b="0" i="1" dirty="0"/>
              <a:t>b</a:t>
            </a:r>
            <a:r>
              <a:rPr lang="en-US" b="0" dirty="0"/>
              <a:t> (</a:t>
            </a:r>
            <a:r>
              <a:rPr lang="en-US" b="0" i="1" dirty="0"/>
              <a:t>m</a:t>
            </a:r>
            <a:r>
              <a:rPr lang="en-US" b="0" dirty="0"/>
              <a:t> double asterisk, </a:t>
            </a:r>
            <a:r>
              <a:rPr lang="en-US" b="0" i="1" dirty="0"/>
              <a:t>p</a:t>
            </a:r>
            <a:r>
              <a:rPr lang="en-US" b="0" dirty="0"/>
              <a:t> double asterisk).</a:t>
            </a:r>
          </a:p>
          <a:p>
            <a:endParaRPr lang="en-US" b="0" dirty="0"/>
          </a:p>
          <a:p>
            <a:r>
              <a:rPr lang="en-US" b="1" dirty="0"/>
              <a:t>Presenter Note:</a:t>
            </a:r>
            <a:r>
              <a:rPr lang="en-US" b="1" baseline="0" dirty="0"/>
              <a:t> </a:t>
            </a:r>
            <a:r>
              <a:rPr lang="en-US" b="0" baseline="0" dirty="0"/>
              <a:t>The figure </a:t>
            </a:r>
            <a:r>
              <a:rPr lang="en-US" sz="1200" b="0" i="0" u="none" strike="noStrike" kern="1200" baseline="0" dirty="0">
                <a:solidFill>
                  <a:schemeClr val="tx1"/>
                </a:solidFill>
                <a:latin typeface="+mn-lt"/>
                <a:ea typeface="+mn-ea"/>
                <a:cs typeface="+mn-cs"/>
              </a:rPr>
              <a:t>shows the implications of vouchers for the medium-quality submarket. The more rapid downward filtering decreases the supply of medium-quality dwellings, shifting the supply curve to the left and increasing the equilibrium price from</a:t>
            </a:r>
            <a:r>
              <a:rPr lang="en-US" sz="1200" b="0" i="1" u="none" strike="noStrike" kern="1200" baseline="0" dirty="0">
                <a:solidFill>
                  <a:schemeClr val="tx1"/>
                </a:solidFill>
                <a:latin typeface="+mn-lt"/>
                <a:ea typeface="+mn-ea"/>
                <a:cs typeface="+mn-cs"/>
              </a:rPr>
              <a:t> p*</a:t>
            </a:r>
            <a:r>
              <a:rPr lang="en-US" sz="1200" b="0" i="0" u="none" strike="noStrike" kern="1200" baseline="0" dirty="0">
                <a:solidFill>
                  <a:schemeClr val="tx1"/>
                </a:solidFill>
                <a:latin typeface="+mn-lt"/>
                <a:ea typeface="+mn-ea"/>
                <a:cs typeface="+mn-cs"/>
              </a:rPr>
              <a:t> to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and decreasing the equilibrium quantity from </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to </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Therefore, a voucher program for low-income households increases the price of housing for middle-income households.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Continuing up the quality ladder, consider the implications of vouchers for the high-quality submarket. The increase in the price of medium-quality housing increases the rate of filtering from high-quality to medium-quality housing. In other words, the quantity of medium-quality housing increases at the expense of high-quality housing. This in turn increases the equilibrium price of high-quality housing, spreading the price effects of housing vouchers to a third submarket.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are the actual effects of housing vouchers on prices in housing submarkets? A recent study of the 90 largest U.S. metropolitan areas estimates that vouchers increase the equilibrium price of low-income housing by about 16 percent (Susin, 2002). This implies that the supply of low-income housing is relatively inelastic, with an elasticity of roughly 0.38. The study also estimates that vouchers increase the equilibrium price of middle-income housing by about 3 percent. At the upper end of the housing market, there was no measurable effect of vouchers on the price of high-income housing.</a:t>
            </a:r>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3539485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3881385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The mortgage tax expenditure comes from the deductibility of mortgage interest in the computation of the federal income tax. A household can deduct mortgage interest from its gross income as one step in computing taxable income. The size of the deduction is determined by the homeowner’s marginal tax rate (the increase in tax per dollar increase in taxable income). For a homeowner with a marginal tax rate of 15 percent, every dollar of mortgage interest decreases the tax liability by $0.15. The higher the marginal tax rate, the greater the subsidy of mortgage interest: for a homeowner with a marginal tax rate of 28 percent, the subsidy is $0.28 per dollar of mortgage interest.</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dirty="0"/>
          </a:p>
        </p:txBody>
      </p:sp>
    </p:spTree>
    <p:extLst>
      <p:ext uri="{BB962C8B-B14F-4D97-AF65-F5344CB8AC3E}">
        <p14:creationId xmlns:p14="http://schemas.microsoft.com/office/powerpoint/2010/main" val="1173193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horizontal bar graph plots the tax benefit for different household incomes. Data from the graph, presented in the format, household income in thousands of dollars: tax benefit in billions of dollars, are as follows. Y less than 10: 0; Y greater than 10 and less than 20: 0.1; Y greater than 20 and less than 30: 0.2; Y greater than 30 and less than 40: 0.6; Y greater than 40 and less than 50: 1.2; Y greater than 50 and less than 75: 5.9; Y greater than 75 and less than 100: 7.6; Y greater than 100 and less than 200: 29; Y less than 200: 23.6. </a:t>
            </a:r>
          </a:p>
          <a:p>
            <a:endParaRPr lang="en-US" b="1" dirty="0"/>
          </a:p>
          <a:p>
            <a:r>
              <a:rPr lang="en-US" b="1" dirty="0"/>
              <a:t>Presenter Note: </a:t>
            </a:r>
            <a:r>
              <a:rPr lang="en-US" sz="1200" b="0" i="0" u="none" strike="noStrike" kern="1200" baseline="0" dirty="0">
                <a:solidFill>
                  <a:schemeClr val="tx1"/>
                </a:solidFill>
                <a:latin typeface="+mn-lt"/>
                <a:ea typeface="+mn-ea"/>
                <a:cs typeface="+mn-cs"/>
              </a:rPr>
              <a:t>The figure shows the tax benefits from the mortgage subsidy for different income groups. The annual benefits are measured in billions of dollars. Households with income between $100,000 and $200,000 receive roughly 42 percent of the total tax benefits, and households with income exceeding $200,000 receive roughly 35 percent of the benefits. That leaves roughly 23 percent for all other income groups combined. Households with income less than $50,000 receive only 3 percent of the tax benefits. The tax benefit increases with income for three reasons.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Increasing marginal tax rate. Under a tax system with progressive tax rates, the marginal tax rate increases with income, so the subsidy per dollar of mortgage interest increases with income.</a:t>
            </a:r>
          </a:p>
          <a:p>
            <a:r>
              <a:rPr lang="en-US" sz="1200" b="0" i="0" u="none" strike="noStrike" kern="1200" baseline="0" dirty="0">
                <a:solidFill>
                  <a:schemeClr val="tx1"/>
                </a:solidFill>
                <a:latin typeface="+mn-lt"/>
                <a:ea typeface="+mn-ea"/>
                <a:cs typeface="+mn-cs"/>
              </a:rPr>
              <a:t>2. Itemizing deduction. The subsidy is paid only to households that itemize their deductions on their tax forms. Low-income households are less likely to itemize; instead they take the standard deduction.</a:t>
            </a:r>
          </a:p>
          <a:p>
            <a:r>
              <a:rPr lang="en-US" sz="1200" b="0" i="0" u="none" strike="noStrike" kern="1200" baseline="0" dirty="0">
                <a:solidFill>
                  <a:schemeClr val="tx1"/>
                </a:solidFill>
                <a:latin typeface="+mn-lt"/>
                <a:ea typeface="+mn-ea"/>
                <a:cs typeface="+mn-cs"/>
              </a:rPr>
              <a:t>3. Housing is a normal good. Housing consumption increases with household income, and so does the amount of mortgage interest that can be deducted from gross income.</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2260962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the inefficiency of the mortgage subsidy. The</a:t>
            </a:r>
            <a:r>
              <a:rPr lang="en-US" b="0" baseline="0" dirty="0"/>
              <a:t> h</a:t>
            </a:r>
            <a:r>
              <a:rPr lang="en-US" b="0" dirty="0"/>
              <a:t>orizontal axis shows housing capital, listing </a:t>
            </a:r>
            <a:r>
              <a:rPr lang="en-US" b="0" i="1" dirty="0"/>
              <a:t>h</a:t>
            </a:r>
            <a:r>
              <a:rPr lang="en-US" b="0" dirty="0"/>
              <a:t> superscript </a:t>
            </a:r>
            <a:r>
              <a:rPr lang="en-US" b="0" i="1" dirty="0"/>
              <a:t>E</a:t>
            </a:r>
            <a:r>
              <a:rPr lang="en-US" b="0" dirty="0"/>
              <a:t> and </a:t>
            </a:r>
            <a:r>
              <a:rPr lang="en-US" b="0" i="1" dirty="0"/>
              <a:t>h</a:t>
            </a:r>
            <a:r>
              <a:rPr lang="en-US" b="0" dirty="0"/>
              <a:t> asterisk. The</a:t>
            </a:r>
            <a:r>
              <a:rPr lang="en-US" b="0" baseline="0" dirty="0"/>
              <a:t> v</a:t>
            </a:r>
            <a:r>
              <a:rPr lang="en-US" b="0" dirty="0"/>
              <a:t>ertical axis shows cost in dollars, listing 0.72 and 1.00. Marginal private cost is a horizontal line, </a:t>
            </a:r>
            <a:r>
              <a:rPr lang="en-US" b="0" i="1" dirty="0"/>
              <a:t>y</a:t>
            </a:r>
            <a:r>
              <a:rPr lang="en-US" b="0" dirty="0"/>
              <a:t> equals 0.72, passing through point </a:t>
            </a:r>
            <a:r>
              <a:rPr lang="en-US" b="0" i="1" dirty="0"/>
              <a:t>b</a:t>
            </a:r>
            <a:r>
              <a:rPr lang="en-US" b="0" dirty="0"/>
              <a:t> (</a:t>
            </a:r>
            <a:r>
              <a:rPr lang="en-US" b="0" i="1" dirty="0"/>
              <a:t>h</a:t>
            </a:r>
            <a:r>
              <a:rPr lang="en-US" b="0" dirty="0"/>
              <a:t> asterisk, 0.72). Marginal social cost is a horizontal line, y equals 1.00, passing through point </a:t>
            </a:r>
            <a:r>
              <a:rPr lang="en-US" b="0" i="1" dirty="0"/>
              <a:t>a</a:t>
            </a:r>
            <a:r>
              <a:rPr lang="en-US" b="0" dirty="0"/>
              <a:t> (</a:t>
            </a:r>
            <a:r>
              <a:rPr lang="en-US" b="0" i="1" dirty="0"/>
              <a:t>h</a:t>
            </a:r>
            <a:r>
              <a:rPr lang="en-US" b="0" dirty="0"/>
              <a:t> superscript E, 1.00). The line for demand and marginal social benefit falls through point </a:t>
            </a:r>
            <a:r>
              <a:rPr lang="en-US" b="0" i="1" dirty="0"/>
              <a:t>a</a:t>
            </a:r>
            <a:r>
              <a:rPr lang="en-US" b="0" dirty="0"/>
              <a:t> (</a:t>
            </a:r>
            <a:r>
              <a:rPr lang="en-US" b="0" i="1" dirty="0"/>
              <a:t>h</a:t>
            </a:r>
            <a:r>
              <a:rPr lang="en-US" b="0" dirty="0"/>
              <a:t> superscript E, 1.00) and point </a:t>
            </a:r>
            <a:r>
              <a:rPr lang="en-US" b="0" i="1" dirty="0"/>
              <a:t>b</a:t>
            </a:r>
            <a:r>
              <a:rPr lang="en-US" b="0" dirty="0"/>
              <a:t> (</a:t>
            </a:r>
            <a:r>
              <a:rPr lang="en-US" b="0" i="1" dirty="0"/>
              <a:t>h</a:t>
            </a:r>
            <a:r>
              <a:rPr lang="en-US" b="0" dirty="0"/>
              <a:t> asterisk, 0.72). A triangular region, enclosed by demand and marginal social benefit line, marginal social cost line, and x equals </a:t>
            </a:r>
            <a:r>
              <a:rPr lang="en-US" b="0" i="1" dirty="0"/>
              <a:t>h</a:t>
            </a:r>
            <a:r>
              <a:rPr lang="en-US" b="0" dirty="0"/>
              <a:t> asterisk, is shaded.</a:t>
            </a:r>
          </a:p>
          <a:p>
            <a:endParaRPr lang="en-US" b="1" dirty="0"/>
          </a:p>
          <a:p>
            <a:r>
              <a:rPr lang="en-US" b="1" dirty="0"/>
              <a:t>Presenter Note:</a:t>
            </a:r>
            <a:r>
              <a:rPr lang="en-US" b="1" baseline="0" dirty="0"/>
              <a:t> </a:t>
            </a:r>
            <a:r>
              <a:rPr lang="en-US" sz="1200" b="0" i="0" u="none" strike="noStrike" kern="1200" baseline="0" dirty="0">
                <a:solidFill>
                  <a:schemeClr val="tx1"/>
                </a:solidFill>
                <a:latin typeface="+mn-lt"/>
                <a:ea typeface="+mn-ea"/>
                <a:cs typeface="+mn-cs"/>
              </a:rPr>
              <a:t>The figure shows the inefficiency of the mortgage subsidy. The negatively sloped curve is the market demand for housing. In the absence of external benefits from housing, the market demand curve is also the marginal social benefit curve. The horizontal line at 1.0 is the marginal social cost of resources invested in housing capital. By allocating $1 to housing capital, a society sacrifices $1 worth of other capital, for example, in factories, roads, or schools. Applying the marginal principle, the efficient allocation is shown by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the marginal social benefit equals the marginal social cost with </a:t>
            </a:r>
            <a:r>
              <a:rPr lang="en-US" sz="1200" b="0" i="1" u="none" strike="noStrike" kern="1200" baseline="0" dirty="0" err="1">
                <a:solidFill>
                  <a:schemeClr val="tx1"/>
                </a:solidFill>
                <a:latin typeface="+mn-lt"/>
                <a:ea typeface="+mn-ea"/>
                <a:cs typeface="+mn-cs"/>
              </a:rPr>
              <a:t>h</a:t>
            </a:r>
            <a:r>
              <a:rPr lang="en-US" sz="1200" b="0" i="0" u="none" strike="noStrike" kern="1200" baseline="30000" dirty="0" err="1">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units of housing capital. For larger quantities of housing capital, the marginal benefit exceeds the marginal cost, meaning the resources would be more efficiently allocated to other sectors of the economy.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mortgage subsidy is inefficient because it makes the private cost of housing capital less than the social cost. In the figure, the marginal tax rate is 28 percent, so the marginal private cost of housing capital is only $0.72. The underpricing of housing capital increases housing consumption beyond the efficient level: </a:t>
            </a:r>
            <a:r>
              <a:rPr lang="en-US" sz="1200" b="0" i="1" u="none" strike="noStrike" kern="1200" baseline="0" dirty="0">
                <a:solidFill>
                  <a:schemeClr val="tx1"/>
                </a:solidFill>
                <a:latin typeface="+mn-lt"/>
                <a:ea typeface="+mn-ea"/>
                <a:cs typeface="+mn-cs"/>
              </a:rPr>
              <a:t>h*</a:t>
            </a:r>
            <a:r>
              <a:rPr lang="en-US" sz="1200" b="0" i="0" u="none" strike="noStrike" kern="1200" baseline="0" dirty="0">
                <a:solidFill>
                  <a:schemeClr val="tx1"/>
                </a:solidFill>
                <a:latin typeface="+mn-lt"/>
                <a:ea typeface="+mn-ea"/>
                <a:cs typeface="+mn-cs"/>
              </a:rPr>
              <a:t> &gt; </a:t>
            </a:r>
            <a:r>
              <a:rPr lang="en-US" sz="1200" b="0" i="1" u="none" strike="noStrike" kern="1200" baseline="0" dirty="0">
                <a:solidFill>
                  <a:schemeClr val="tx1"/>
                </a:solidFill>
                <a:latin typeface="+mn-lt"/>
                <a:ea typeface="+mn-ea"/>
                <a:cs typeface="+mn-cs"/>
              </a:rPr>
              <a:t>h</a:t>
            </a:r>
            <a:r>
              <a:rPr lang="en-US" sz="1200" b="0" i="0" u="none" strike="noStrike" kern="1200" baseline="3000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The welfare loss from the mortgage subsidy is shown by the shaded triangle, the area between the marginal social cost of housing capital ($1) and the marginal social benefit (shown by the demand curve). The amount of resources invested in housing capital is excessive. Some of the resources invested in housing would be more productive if they were invested in other capital such as factories, roads, or schools.</a:t>
            </a:r>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dirty="0"/>
          </a:p>
        </p:txBody>
      </p:sp>
    </p:spTree>
    <p:extLst>
      <p:ext uri="{BB962C8B-B14F-4D97-AF65-F5344CB8AC3E}">
        <p14:creationId xmlns:p14="http://schemas.microsoft.com/office/powerpoint/2010/main" val="862955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a:t>
            </a:r>
          </a:p>
          <a:p>
            <a:r>
              <a:rPr lang="en-US" dirty="0"/>
              <a:t>The U.S. Department of Housing and Urban Development (HUD) reports that on a single night in January 2009, there were more than 640,000 sheltered and unsheltered homeless people nationwide (HUD, 2010).</a:t>
            </a:r>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804782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 </a:t>
            </a:r>
            <a:r>
              <a:rPr lang="en-US" dirty="0"/>
              <a:t>We start with a model of the urban housing market as a set of interdependent submarkets. The submarkets are distinguished by the quality of housing services provided by the dwelling. The submarkets are interdependent because as prices change, dwellings move from one submarket to another, and so do consumers.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Housing is durable in the sense that with proper maintenance, a dwelling can provide housing services for many decades. But in the absence of routine maintenance and repair, a dwelling will deteriorate, decreasing the quality of the dwelling over time. Imagine a quality ladder for housing, with the highest quality dwellings at the top of the ladder and progressively lower qualities as we move down the ladder. Each year, a property owner must decide where on the quality ladder to position a dwelling. </a:t>
            </a:r>
          </a:p>
          <a:p>
            <a:r>
              <a:rPr lang="en-US" sz="1200" b="0" i="0" u="none" strike="noStrike" kern="1200" baseline="0" dirty="0">
                <a:solidFill>
                  <a:schemeClr val="tx1"/>
                </a:solidFill>
                <a:latin typeface="+mn-lt"/>
                <a:ea typeface="+mn-ea"/>
                <a:cs typeface="+mn-cs"/>
              </a:rPr>
              <a:t>If the owner does nothing, the dwelling will drop one or more rungs on the ladder. With a moderate expenditure on maintenance and repair, the owner can keep the dwelling at the same level. To raise the quality of the dwelling, the owner must spend a substantial amount of money to renovate or remodel.</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1565749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horizontal bar graph plots the homeless population. Data from the graph, presented in the format, category of population: number of homeless, are as follows. Children under 18: 39; children under 5: 16; families with children: 23; single individuals: 76; single men: 51; single women: 25; African American: 42; White: 38; Hispanic: 20; veterans: 13; mentally ill: 23; addiction disorders: 30; and employed: 13. </a:t>
            </a:r>
          </a:p>
          <a:p>
            <a:endParaRPr lang="en-US" b="1" dirty="0"/>
          </a:p>
          <a:p>
            <a:r>
              <a:rPr lang="en-US" b="1" dirty="0"/>
              <a:t>Presenter Note:</a:t>
            </a:r>
            <a:r>
              <a:rPr lang="en-US" b="1" baseline="0" dirty="0"/>
              <a:t> </a:t>
            </a:r>
            <a:r>
              <a:rPr lang="en-US" b="0" baseline="0" dirty="0"/>
              <a:t>The f</a:t>
            </a:r>
            <a:r>
              <a:rPr lang="en-US" sz="1200" b="0" i="0" u="none" strike="noStrike" kern="1200" baseline="0" dirty="0">
                <a:solidFill>
                  <a:schemeClr val="tx1"/>
                </a:solidFill>
                <a:latin typeface="+mn-lt"/>
                <a:ea typeface="+mn-ea"/>
                <a:cs typeface="+mn-cs"/>
              </a:rPr>
              <a:t>igure shows the composition of the homeless population. Over three-fourths of the homeless are single, and just over half are single men. Children under 18 account for almost two-fifths of the homeless. The share of the homeless who are veterans (13 percent) is just above the veteran share of the general population (11 percent). In contrast, the share of the homeless that suffer from mental disorders (30 percent) is five times the share of the population with mental disorders (6 percent). About a third of the homeless suffer from addiction disorders, including alcohol and other drugs.</a:t>
            </a:r>
          </a:p>
        </p:txBody>
      </p:sp>
      <p:sp>
        <p:nvSpPr>
          <p:cNvPr id="4" name="Slide Number Placeholder 3"/>
          <p:cNvSpPr>
            <a:spLocks noGrp="1"/>
          </p:cNvSpPr>
          <p:nvPr>
            <p:ph type="sldNum" sz="quarter" idx="10"/>
          </p:nvPr>
        </p:nvSpPr>
        <p:spPr/>
        <p:txBody>
          <a:bodyPr/>
          <a:lstStyle/>
          <a:p>
            <a:fld id="{5D003D02-7E89-4EBF-B123-9C334E1BFEF7}" type="slidenum">
              <a:rPr lang="en-US" smtClean="0"/>
              <a:t>30</a:t>
            </a:fld>
            <a:endParaRPr lang="en-US" dirty="0"/>
          </a:p>
        </p:txBody>
      </p:sp>
    </p:spTree>
    <p:extLst>
      <p:ext uri="{BB962C8B-B14F-4D97-AF65-F5344CB8AC3E}">
        <p14:creationId xmlns:p14="http://schemas.microsoft.com/office/powerpoint/2010/main" val="1690921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a:t>
            </a:r>
          </a:p>
          <a:p>
            <a:r>
              <a:rPr lang="en-US" sz="1200" b="0" i="0" u="none" strike="noStrike" kern="1200" baseline="0" dirty="0">
                <a:solidFill>
                  <a:schemeClr val="tx1"/>
                </a:solidFill>
                <a:latin typeface="+mn-lt"/>
                <a:ea typeface="+mn-ea"/>
                <a:cs typeface="+mn-cs"/>
              </a:rPr>
              <a:t>What causes homelessness? A person will not have a fixed residence if his or her income is sufficiently low relative to the price of housing. Studies of homelessness suggest that homeless rates are higher in areas with the following characteristics.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Relatively high prices for low-quality housing. Honig and Flier (1993) estimate that the elasticity of homelessness with respect to rent on low-quality housing is 1.25, meaning that a 10 percent increase in rent increases homelessness by 12.5 percent.</a:t>
            </a:r>
          </a:p>
          <a:p>
            <a:r>
              <a:rPr lang="en-US" sz="1200" b="0" i="0" u="none" strike="noStrike" kern="1200" baseline="0" dirty="0">
                <a:solidFill>
                  <a:schemeClr val="tx1"/>
                </a:solidFill>
                <a:latin typeface="+mn-lt"/>
                <a:ea typeface="+mn-ea"/>
                <a:cs typeface="+mn-cs"/>
              </a:rPr>
              <a:t>2. Weak labor markets: slow employment growth.</a:t>
            </a:r>
          </a:p>
          <a:p>
            <a:r>
              <a:rPr lang="en-US" sz="1200" b="0" i="0" u="none" strike="noStrike" kern="1200" baseline="0" dirty="0">
                <a:solidFill>
                  <a:schemeClr val="tx1"/>
                </a:solidFill>
                <a:latin typeface="+mn-lt"/>
                <a:ea typeface="+mn-ea"/>
                <a:cs typeface="+mn-cs"/>
              </a:rPr>
              <a:t>3. Low institutionalization rates for the mentally ill.</a:t>
            </a:r>
          </a:p>
          <a:p>
            <a:endParaRPr lang="en-US" b="1" i="0" dirty="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31</a:t>
            </a:fld>
            <a:endParaRPr lang="en-US" dirty="0"/>
          </a:p>
        </p:txBody>
      </p:sp>
    </p:spTree>
    <p:extLst>
      <p:ext uri="{BB962C8B-B14F-4D97-AF65-F5344CB8AC3E}">
        <p14:creationId xmlns:p14="http://schemas.microsoft.com/office/powerpoint/2010/main" val="2741703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sz="1200" b="0" i="1" kern="1200" dirty="0">
                <a:solidFill>
                  <a:schemeClr val="tx1"/>
                </a:solidFill>
                <a:effectLst/>
                <a:latin typeface="+mn-lt"/>
                <a:ea typeface="+mn-ea"/>
                <a:cs typeface="+mn-cs"/>
              </a:rPr>
              <a:t>H </a:t>
            </a:r>
            <a:r>
              <a:rPr lang="en-US" sz="1200" b="0" i="0" kern="1200" dirty="0">
                <a:solidFill>
                  <a:schemeClr val="tx1"/>
                </a:solidFill>
                <a:effectLst/>
                <a:latin typeface="+mn-lt"/>
                <a:ea typeface="+mn-ea"/>
                <a:cs typeface="+mn-cs"/>
              </a:rPr>
              <a:t>subscript</a:t>
            </a:r>
            <a:r>
              <a:rPr lang="en-US" sz="1200" b="0" i="1" kern="1200" dirty="0">
                <a:solidFill>
                  <a:schemeClr val="tx1"/>
                </a:solidFill>
                <a:effectLst/>
                <a:latin typeface="+mn-lt"/>
                <a:ea typeface="+mn-ea"/>
                <a:cs typeface="+mn-cs"/>
              </a:rPr>
              <a:t> t </a:t>
            </a:r>
            <a:r>
              <a:rPr lang="en-US" sz="1200" b="0" i="0" kern="1200" dirty="0">
                <a:solidFill>
                  <a:schemeClr val="tx1"/>
                </a:solidFill>
                <a:effectLst/>
                <a:latin typeface="+mn-lt"/>
                <a:ea typeface="+mn-ea"/>
                <a:cs typeface="+mn-cs"/>
              </a:rPr>
              <a:t>equals</a:t>
            </a:r>
            <a:r>
              <a:rPr lang="en-US" sz="1200" b="0" i="1" kern="1200" dirty="0">
                <a:solidFill>
                  <a:schemeClr val="tx1"/>
                </a:solidFill>
                <a:effectLst/>
                <a:latin typeface="+mn-lt"/>
                <a:ea typeface="+mn-ea"/>
                <a:cs typeface="+mn-cs"/>
              </a:rPr>
              <a:t> H </a:t>
            </a:r>
            <a:r>
              <a:rPr lang="en-US" sz="1200" b="0" i="0" kern="1200" dirty="0">
                <a:solidFill>
                  <a:schemeClr val="tx1"/>
                </a:solidFill>
                <a:effectLst/>
                <a:latin typeface="+mn-lt"/>
                <a:ea typeface="+mn-ea"/>
                <a:cs typeface="+mn-cs"/>
              </a:rPr>
              <a:t>subscript</a:t>
            </a:r>
            <a:r>
              <a:rPr lang="en-US" sz="1200" b="0" i="1" kern="1200" dirty="0">
                <a:solidFill>
                  <a:schemeClr val="tx1"/>
                </a:solidFill>
                <a:effectLst/>
                <a:latin typeface="+mn-lt"/>
                <a:ea typeface="+mn-ea"/>
                <a:cs typeface="+mn-cs"/>
              </a:rPr>
              <a:t> t </a:t>
            </a:r>
            <a:r>
              <a:rPr lang="en-US" sz="1200" b="0" i="0" kern="1200" dirty="0">
                <a:solidFill>
                  <a:schemeClr val="tx1"/>
                </a:solidFill>
                <a:effectLst/>
                <a:latin typeface="+mn-lt"/>
                <a:ea typeface="+mn-ea"/>
                <a:cs typeface="+mn-cs"/>
              </a:rPr>
              <a:t>minus</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end subscript times left parenthesis 1 minus</a:t>
            </a:r>
            <a:r>
              <a:rPr lang="en-US" sz="1200" b="0" i="1" kern="1200" dirty="0">
                <a:solidFill>
                  <a:schemeClr val="tx1"/>
                </a:solidFill>
                <a:effectLst/>
                <a:latin typeface="+mn-lt"/>
                <a:ea typeface="+mn-ea"/>
                <a:cs typeface="+mn-cs"/>
              </a:rPr>
              <a:t> f </a:t>
            </a:r>
            <a:r>
              <a:rPr lang="en-US" sz="1200" b="0" i="0" kern="1200" dirty="0">
                <a:solidFill>
                  <a:schemeClr val="tx1"/>
                </a:solidFill>
                <a:effectLst/>
                <a:latin typeface="+mn-lt"/>
                <a:ea typeface="+mn-ea"/>
                <a:cs typeface="+mn-cs"/>
              </a:rPr>
              <a:t>right parenthesis plus new</a:t>
            </a:r>
            <a:endParaRPr lang="en-US" b="1" i="0" dirty="0"/>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76357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sz="1200" b="0" i="1" kern="1200" dirty="0">
                <a:solidFill>
                  <a:schemeClr val="tx1"/>
                </a:solidFill>
                <a:effectLst/>
                <a:latin typeface="+mn-lt"/>
                <a:ea typeface="+mn-ea"/>
                <a:cs typeface="+mn-cs"/>
              </a:rPr>
              <a:t>L </a:t>
            </a:r>
            <a:r>
              <a:rPr lang="en-US" sz="1200" b="0" i="0" kern="1200" dirty="0">
                <a:solidFill>
                  <a:schemeClr val="tx1"/>
                </a:solidFill>
                <a:effectLst/>
                <a:latin typeface="+mn-lt"/>
                <a:ea typeface="+mn-ea"/>
                <a:cs typeface="+mn-cs"/>
              </a:rPr>
              <a:t>subscript</a:t>
            </a:r>
            <a:r>
              <a:rPr lang="en-US" sz="1200" b="0" i="1" kern="1200" dirty="0">
                <a:solidFill>
                  <a:schemeClr val="tx1"/>
                </a:solidFill>
                <a:effectLst/>
                <a:latin typeface="+mn-lt"/>
                <a:ea typeface="+mn-ea"/>
                <a:cs typeface="+mn-cs"/>
              </a:rPr>
              <a:t> t </a:t>
            </a:r>
            <a:r>
              <a:rPr lang="en-US" sz="1200" b="0" i="0" kern="1200" dirty="0">
                <a:solidFill>
                  <a:schemeClr val="tx1"/>
                </a:solidFill>
                <a:effectLst/>
                <a:latin typeface="+mn-lt"/>
                <a:ea typeface="+mn-ea"/>
                <a:cs typeface="+mn-cs"/>
              </a:rPr>
              <a:t>equals</a:t>
            </a:r>
            <a:r>
              <a:rPr lang="en-US" sz="1200" b="0" i="1" kern="1200" dirty="0">
                <a:solidFill>
                  <a:schemeClr val="tx1"/>
                </a:solidFill>
                <a:effectLst/>
                <a:latin typeface="+mn-lt"/>
                <a:ea typeface="+mn-ea"/>
                <a:cs typeface="+mn-cs"/>
              </a:rPr>
              <a:t> L </a:t>
            </a:r>
            <a:r>
              <a:rPr lang="en-US" sz="1200" b="0" i="0" kern="1200" dirty="0">
                <a:solidFill>
                  <a:schemeClr val="tx1"/>
                </a:solidFill>
                <a:effectLst/>
                <a:latin typeface="+mn-lt"/>
                <a:ea typeface="+mn-ea"/>
                <a:cs typeface="+mn-cs"/>
              </a:rPr>
              <a:t>subscript</a:t>
            </a:r>
            <a:r>
              <a:rPr lang="en-US" sz="1200" b="0" i="1" kern="1200" dirty="0">
                <a:solidFill>
                  <a:schemeClr val="tx1"/>
                </a:solidFill>
                <a:effectLst/>
                <a:latin typeface="+mn-lt"/>
                <a:ea typeface="+mn-ea"/>
                <a:cs typeface="+mn-cs"/>
              </a:rPr>
              <a:t> t </a:t>
            </a:r>
            <a:r>
              <a:rPr lang="en-US" sz="1200" b="0" i="0" kern="1200" dirty="0">
                <a:solidFill>
                  <a:schemeClr val="tx1"/>
                </a:solidFill>
                <a:effectLst/>
                <a:latin typeface="+mn-lt"/>
                <a:ea typeface="+mn-ea"/>
                <a:cs typeface="+mn-cs"/>
              </a:rPr>
              <a:t>minus 1 end subscript times left parenthesis 1 minus</a:t>
            </a:r>
            <a:r>
              <a:rPr lang="en-US" sz="1200" b="0" i="1" kern="1200" dirty="0">
                <a:solidFill>
                  <a:schemeClr val="tx1"/>
                </a:solidFill>
                <a:effectLst/>
                <a:latin typeface="+mn-lt"/>
                <a:ea typeface="+mn-ea"/>
                <a:cs typeface="+mn-cs"/>
              </a:rPr>
              <a:t> r </a:t>
            </a:r>
            <a:r>
              <a:rPr lang="en-US" sz="1200" b="0" i="0" kern="1200" dirty="0">
                <a:solidFill>
                  <a:schemeClr val="tx1"/>
                </a:solidFill>
                <a:effectLst/>
                <a:latin typeface="+mn-lt"/>
                <a:ea typeface="+mn-ea"/>
                <a:cs typeface="+mn-cs"/>
              </a:rPr>
              <a:t>right parenthesis plus</a:t>
            </a:r>
            <a:r>
              <a:rPr lang="en-US" sz="1200" b="0" i="1" kern="1200" dirty="0">
                <a:solidFill>
                  <a:schemeClr val="tx1"/>
                </a:solidFill>
                <a:effectLst/>
                <a:latin typeface="+mn-lt"/>
                <a:ea typeface="+mn-ea"/>
                <a:cs typeface="+mn-cs"/>
              </a:rPr>
              <a:t> f </a:t>
            </a:r>
            <a:r>
              <a:rPr lang="en-US" sz="1200" b="0" i="0" kern="1200" dirty="0">
                <a:solidFill>
                  <a:schemeClr val="tx1"/>
                </a:solidFill>
                <a:effectLst/>
                <a:latin typeface="+mn-lt"/>
                <a:ea typeface="+mn-ea"/>
                <a:cs typeface="+mn-cs"/>
              </a:rPr>
              <a:t>times</a:t>
            </a:r>
            <a:r>
              <a:rPr lang="en-US" sz="1200" b="0" i="1" kern="1200" dirty="0">
                <a:solidFill>
                  <a:schemeClr val="tx1"/>
                </a:solidFill>
                <a:effectLst/>
                <a:latin typeface="+mn-lt"/>
                <a:ea typeface="+mn-ea"/>
                <a:cs typeface="+mn-cs"/>
              </a:rPr>
              <a:t> H </a:t>
            </a:r>
            <a:r>
              <a:rPr lang="en-US" sz="1200" b="0" i="0" kern="1200" dirty="0">
                <a:solidFill>
                  <a:schemeClr val="tx1"/>
                </a:solidFill>
                <a:effectLst/>
                <a:latin typeface="+mn-lt"/>
                <a:ea typeface="+mn-ea"/>
                <a:cs typeface="+mn-cs"/>
              </a:rPr>
              <a:t>subscript</a:t>
            </a:r>
            <a:r>
              <a:rPr lang="en-US" sz="1200" b="0" i="1" kern="1200" dirty="0">
                <a:solidFill>
                  <a:schemeClr val="tx1"/>
                </a:solidFill>
                <a:effectLst/>
                <a:latin typeface="+mn-lt"/>
                <a:ea typeface="+mn-ea"/>
                <a:cs typeface="+mn-cs"/>
              </a:rPr>
              <a:t> t </a:t>
            </a:r>
            <a:r>
              <a:rPr lang="en-US" sz="1200" b="0" i="0" kern="1200" dirty="0">
                <a:solidFill>
                  <a:schemeClr val="tx1"/>
                </a:solidFill>
                <a:effectLst/>
                <a:latin typeface="+mn-lt"/>
                <a:ea typeface="+mn-ea"/>
                <a:cs typeface="+mn-cs"/>
              </a:rPr>
              <a:t>minus</a:t>
            </a:r>
            <a:r>
              <a:rPr lang="en-US" sz="1200" b="0" i="1" kern="1200" dirty="0">
                <a:solidFill>
                  <a:schemeClr val="tx1"/>
                </a:solidFill>
                <a:effectLst/>
                <a:latin typeface="+mn-lt"/>
                <a:ea typeface="+mn-ea"/>
                <a:cs typeface="+mn-cs"/>
              </a:rPr>
              <a:t> 1</a:t>
            </a:r>
            <a:r>
              <a:rPr lang="en-US" sz="1200" b="0" i="0" kern="1200" dirty="0">
                <a:solidFill>
                  <a:schemeClr val="tx1"/>
                </a:solidFill>
                <a:effectLst/>
                <a:latin typeface="+mn-lt"/>
                <a:ea typeface="+mn-ea"/>
                <a:cs typeface="+mn-cs"/>
              </a:rPr>
              <a:t> end subscript</a:t>
            </a:r>
          </a:p>
          <a:p>
            <a:endParaRPr lang="en-US" b="1"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204678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benefit and maintenance cost. The</a:t>
            </a:r>
            <a:r>
              <a:rPr lang="en-US" b="0" baseline="0" dirty="0"/>
              <a:t> h</a:t>
            </a:r>
            <a:r>
              <a:rPr lang="en-US" b="0" dirty="0"/>
              <a:t>orizontal axis lists 20, 40, and 50 for high, and 45, 25, and 15 for low. The</a:t>
            </a:r>
            <a:r>
              <a:rPr lang="en-US" b="0" baseline="0" dirty="0"/>
              <a:t> v</a:t>
            </a:r>
            <a:r>
              <a:rPr lang="en-US" b="0" dirty="0"/>
              <a:t>ertical axis shows cost in dollars, listing 115, 200, and 250. Point </a:t>
            </a:r>
            <a:r>
              <a:rPr lang="en-US" b="0" i="1" dirty="0"/>
              <a:t>a</a:t>
            </a:r>
            <a:r>
              <a:rPr lang="en-US" b="0" dirty="0"/>
              <a:t> corresponds to 20 and 45 of the horizontal axis, and $115 of the vertical axis, point </a:t>
            </a:r>
            <a:r>
              <a:rPr lang="en-US" b="0" i="1" dirty="0"/>
              <a:t>b</a:t>
            </a:r>
            <a:r>
              <a:rPr lang="en-US" b="0" dirty="0"/>
              <a:t> corresponds to 40 and 25 of the horizontal axis, and $200 of the vertical axis, and point </a:t>
            </a:r>
            <a:r>
              <a:rPr lang="en-US" b="0" i="1" dirty="0"/>
              <a:t>c</a:t>
            </a:r>
            <a:r>
              <a:rPr lang="en-US" b="0" dirty="0"/>
              <a:t> corresponds to 50 and 15 of the horizontal axis, and $250 of the vertical axis. The line for benefit equals </a:t>
            </a:r>
            <a:r>
              <a:rPr lang="en-US" b="0" i="1" dirty="0"/>
              <a:t>p</a:t>
            </a:r>
            <a:r>
              <a:rPr lang="en-US" b="0" dirty="0"/>
              <a:t> subscript </a:t>
            </a:r>
            <a:r>
              <a:rPr lang="en-US" b="0" i="1" dirty="0"/>
              <a:t>h</a:t>
            </a:r>
            <a:r>
              <a:rPr lang="en-US" b="0" dirty="0"/>
              <a:t> minus </a:t>
            </a:r>
            <a:r>
              <a:rPr lang="en-US" b="0" i="1" dirty="0"/>
              <a:t>p</a:t>
            </a:r>
            <a:r>
              <a:rPr lang="en-US" b="0" dirty="0"/>
              <a:t> subscript </a:t>
            </a:r>
            <a:r>
              <a:rPr lang="en-US" b="0" i="1" dirty="0"/>
              <a:t>l</a:t>
            </a:r>
            <a:r>
              <a:rPr lang="en-US" b="0" dirty="0"/>
              <a:t> is horizontal, </a:t>
            </a:r>
            <a:r>
              <a:rPr lang="en-US" b="0" i="1" dirty="0"/>
              <a:t>y</a:t>
            </a:r>
            <a:r>
              <a:rPr lang="en-US" b="0" dirty="0"/>
              <a:t> equals 200, through point </a:t>
            </a:r>
            <a:r>
              <a:rPr lang="en-US" b="0" i="1" dirty="0"/>
              <a:t>b</a:t>
            </a:r>
            <a:r>
              <a:rPr lang="en-US" b="0" dirty="0"/>
              <a:t>. The curve for maintenance cost rises through point </a:t>
            </a:r>
            <a:r>
              <a:rPr lang="en-US" b="0" i="1" dirty="0"/>
              <a:t>a</a:t>
            </a:r>
            <a:r>
              <a:rPr lang="en-US" b="0" dirty="0"/>
              <a:t>, point </a:t>
            </a:r>
            <a:r>
              <a:rPr lang="en-US" b="0" i="1" dirty="0"/>
              <a:t>b</a:t>
            </a:r>
            <a:r>
              <a:rPr lang="en-US" b="0" dirty="0"/>
              <a:t>, and point </a:t>
            </a:r>
            <a:r>
              <a:rPr lang="en-US" b="0" i="1" dirty="0"/>
              <a:t>c</a:t>
            </a:r>
            <a:r>
              <a:rPr lang="en-US" b="0" dirty="0"/>
              <a:t>.</a:t>
            </a:r>
          </a:p>
          <a:p>
            <a:endParaRPr lang="en-US" b="1" dirty="0"/>
          </a:p>
          <a:p>
            <a:r>
              <a:rPr lang="en-US" b="1" dirty="0"/>
              <a:t>Presenter Note:</a:t>
            </a:r>
            <a:r>
              <a:rPr lang="en-US" b="1" baseline="0" dirty="0"/>
              <a:t> </a:t>
            </a:r>
            <a:r>
              <a:rPr lang="en-US" b="0" baseline="0" dirty="0"/>
              <a:t>The f</a:t>
            </a:r>
            <a:r>
              <a:rPr lang="en-US" sz="1200" b="0" i="0" u="none" strike="noStrike" kern="1200" baseline="0" dirty="0">
                <a:solidFill>
                  <a:schemeClr val="tx1"/>
                </a:solidFill>
                <a:latin typeface="+mn-lt"/>
                <a:ea typeface="+mn-ea"/>
                <a:cs typeface="+mn-cs"/>
              </a:rPr>
              <a:t>igure illustrates the filtering process. Suppose a city starts with a fixed number (65) of high-quality dwellings. Moving from left to right along the horizontal axis, the number of high-quality dwellings increases while the number of low-quality dwellings decreases. The positively sloped curve shows the maintenance cost required to keep a dwelling in the high-quality market. For example, the cost for dwelling #20 is $115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compared to a cost of $200 for dwelling #40 and $250 for #50. The benefit of keeping a dwelling in the high-quality submarket is the difference between the price of high-quality and low-quality housing (</a:t>
            </a:r>
            <a:r>
              <a:rPr lang="en-US" sz="1200" b="0" i="1" u="none" strike="noStrike" kern="1200" baseline="0" dirty="0">
                <a:solidFill>
                  <a:schemeClr val="tx1"/>
                </a:solidFill>
                <a:latin typeface="+mn-lt"/>
                <a:ea typeface="+mn-ea"/>
                <a:cs typeface="+mn-cs"/>
              </a:rPr>
              <a:t>p</a:t>
            </a:r>
            <a:r>
              <a:rPr lang="en-US" sz="1200" b="0" i="1" u="none" strike="noStrike" kern="1200" baseline="-25000" dirty="0">
                <a:solidFill>
                  <a:schemeClr val="tx1"/>
                </a:solidFill>
                <a:latin typeface="+mn-lt"/>
                <a:ea typeface="+mn-ea"/>
                <a:cs typeface="+mn-cs"/>
              </a:rPr>
              <a:t>h</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p</a:t>
            </a:r>
            <a:r>
              <a:rPr lang="en-US" sz="1200" b="0" i="1" u="none" strike="noStrike" kern="1200" baseline="-2500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 The equilibrium is shown by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for the first 40 dwellings, the $200 benefit of retaining high-quality status exceeds the cost, so 25 dwellings filter down to the low-quality market.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change in the either price (</a:t>
            </a:r>
            <a:r>
              <a:rPr lang="en-US" sz="1200" b="0" i="1" u="none" strike="noStrike" kern="1200" baseline="0" dirty="0">
                <a:solidFill>
                  <a:schemeClr val="tx1"/>
                </a:solidFill>
                <a:latin typeface="+mn-lt"/>
                <a:ea typeface="+mn-ea"/>
                <a:cs typeface="+mn-cs"/>
              </a:rPr>
              <a:t>p</a:t>
            </a:r>
            <a:r>
              <a:rPr lang="en-US" sz="1200" b="0" i="1" u="none" strike="noStrike" kern="1200" baseline="-25000" dirty="0">
                <a:solidFill>
                  <a:schemeClr val="tx1"/>
                </a:solidFill>
                <a:latin typeface="+mn-lt"/>
                <a:ea typeface="+mn-ea"/>
                <a:cs typeface="+mn-cs"/>
              </a:rPr>
              <a:t>h</a:t>
            </a:r>
            <a:r>
              <a:rPr lang="en-US" sz="1200" b="0" i="0" u="none" strike="noStrike" kern="1200" baseline="0" dirty="0">
                <a:solidFill>
                  <a:schemeClr val="tx1"/>
                </a:solidFill>
                <a:latin typeface="+mn-lt"/>
                <a:ea typeface="+mn-ea"/>
                <a:cs typeface="+mn-cs"/>
              </a:rPr>
              <a:t> or </a:t>
            </a:r>
            <a:r>
              <a:rPr lang="en-US" sz="1200" b="0" i="1" u="none" strike="noStrike" kern="1200" baseline="0" dirty="0">
                <a:solidFill>
                  <a:schemeClr val="tx1"/>
                </a:solidFill>
                <a:latin typeface="+mn-lt"/>
                <a:ea typeface="+mn-ea"/>
                <a:cs typeface="+mn-cs"/>
              </a:rPr>
              <a:t>p</a:t>
            </a:r>
            <a:r>
              <a:rPr lang="en-US" sz="1200" b="0" i="1" u="none" strike="noStrike" kern="1200" baseline="-2500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 will affect the equilibrium number of filtered dwellings. An increase in the price gap (</a:t>
            </a:r>
            <a:r>
              <a:rPr lang="en-US" sz="1200" b="0" i="1" u="none" strike="noStrike" kern="1200" baseline="0" dirty="0">
                <a:solidFill>
                  <a:schemeClr val="tx1"/>
                </a:solidFill>
                <a:latin typeface="+mn-lt"/>
                <a:ea typeface="+mn-ea"/>
                <a:cs typeface="+mn-cs"/>
              </a:rPr>
              <a:t>p</a:t>
            </a:r>
            <a:r>
              <a:rPr lang="en-US" sz="1200" b="0" i="1" u="none" strike="noStrike" kern="1200" baseline="-25000" dirty="0">
                <a:solidFill>
                  <a:schemeClr val="tx1"/>
                </a:solidFill>
                <a:latin typeface="+mn-lt"/>
                <a:ea typeface="+mn-ea"/>
                <a:cs typeface="+mn-cs"/>
              </a:rPr>
              <a:t>h</a:t>
            </a:r>
            <a:r>
              <a:rPr lang="en-US" sz="1200" b="0" i="0" u="none" strike="noStrike" kern="1200" baseline="0" dirty="0">
                <a:solidFill>
                  <a:schemeClr val="tx1"/>
                </a:solidFill>
                <a:latin typeface="+mn-lt"/>
                <a:ea typeface="+mn-ea"/>
                <a:cs typeface="+mn-cs"/>
              </a:rPr>
              <a:t> − </a:t>
            </a:r>
            <a:r>
              <a:rPr lang="en-US" sz="1200" b="0" i="1" u="none" strike="noStrike" kern="1200" baseline="0" dirty="0">
                <a:solidFill>
                  <a:schemeClr val="tx1"/>
                </a:solidFill>
                <a:latin typeface="+mn-lt"/>
                <a:ea typeface="+mn-ea"/>
                <a:cs typeface="+mn-cs"/>
              </a:rPr>
              <a:t>p</a:t>
            </a:r>
            <a:r>
              <a:rPr lang="en-US" sz="1200" b="0" i="1" u="none" strike="noStrike" kern="1200" baseline="-2500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 increases the quantity of high-quality housing at the expense of low-quality housing. For example, if the price gap increases from $200 to $250, the number of leftover high-quality dwellings increases from 40 to 50 and the number of filtered dwellings decreases from 25 to 15. Similarly, a decrease in the price gap moves dwellings in the opposite direction. </a:t>
            </a:r>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1181638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new, leftover, and market supplies for high-quality housing. The</a:t>
            </a:r>
            <a:r>
              <a:rPr lang="en-US" b="0" baseline="0" dirty="0"/>
              <a:t> h</a:t>
            </a:r>
            <a:r>
              <a:rPr lang="en-US" b="0" dirty="0"/>
              <a:t>orizontal axis shows quantity of high-quality housing, listing 15, 40, and 55. The</a:t>
            </a:r>
            <a:r>
              <a:rPr lang="en-US" b="0" baseline="0" dirty="0"/>
              <a:t> v</a:t>
            </a:r>
            <a:r>
              <a:rPr lang="en-US" b="0" dirty="0"/>
              <a:t>ertical axis shows cost in dollars, listing </a:t>
            </a:r>
            <a:r>
              <a:rPr lang="en-US" b="0" i="1" dirty="0"/>
              <a:t>p</a:t>
            </a:r>
            <a:r>
              <a:rPr lang="en-US" b="0" dirty="0"/>
              <a:t> subscript 0 and </a:t>
            </a:r>
            <a:r>
              <a:rPr lang="en-US" b="0" i="1" dirty="0"/>
              <a:t>p</a:t>
            </a:r>
            <a:r>
              <a:rPr lang="en-US" b="0" dirty="0"/>
              <a:t> prime. All data are approximate. The line for new supply rises through (0, </a:t>
            </a:r>
            <a:r>
              <a:rPr lang="en-US" b="0" i="1" dirty="0"/>
              <a:t>p</a:t>
            </a:r>
            <a:r>
              <a:rPr lang="en-US" b="0" dirty="0"/>
              <a:t> subscript 0) and point </a:t>
            </a:r>
            <a:r>
              <a:rPr lang="en-US" b="0" i="1" dirty="0"/>
              <a:t>a</a:t>
            </a:r>
            <a:r>
              <a:rPr lang="en-US" b="0" dirty="0"/>
              <a:t> (15, </a:t>
            </a:r>
            <a:r>
              <a:rPr lang="en-US" b="0" i="1" dirty="0"/>
              <a:t>p</a:t>
            </a:r>
            <a:r>
              <a:rPr lang="en-US" b="0" dirty="0"/>
              <a:t> prime). The line for leftover supply rises through point </a:t>
            </a:r>
            <a:r>
              <a:rPr lang="en-US" b="0" i="1" dirty="0"/>
              <a:t>k</a:t>
            </a:r>
            <a:r>
              <a:rPr lang="en-US" b="0" dirty="0"/>
              <a:t> (25, </a:t>
            </a:r>
            <a:r>
              <a:rPr lang="en-US" b="0" i="1" dirty="0"/>
              <a:t>p</a:t>
            </a:r>
            <a:r>
              <a:rPr lang="en-US" b="0" dirty="0"/>
              <a:t> subscript 0) and point </a:t>
            </a:r>
            <a:r>
              <a:rPr lang="en-US" b="0" i="1" dirty="0"/>
              <a:t>b</a:t>
            </a:r>
            <a:r>
              <a:rPr lang="en-US" b="0" dirty="0"/>
              <a:t> (40, </a:t>
            </a:r>
            <a:r>
              <a:rPr lang="en-US" b="0" i="1" dirty="0"/>
              <a:t>p</a:t>
            </a:r>
            <a:r>
              <a:rPr lang="en-US" b="0" dirty="0"/>
              <a:t> prime). The line for market supply rises from point </a:t>
            </a:r>
            <a:r>
              <a:rPr lang="en-US" b="0" i="1" dirty="0"/>
              <a:t>k</a:t>
            </a:r>
            <a:r>
              <a:rPr lang="en-US" b="0" dirty="0"/>
              <a:t> (25,</a:t>
            </a:r>
            <a:r>
              <a:rPr lang="en-US" b="0" i="1" dirty="0"/>
              <a:t> p</a:t>
            </a:r>
            <a:r>
              <a:rPr lang="en-US" b="0" dirty="0"/>
              <a:t> subscript 0), through point </a:t>
            </a:r>
            <a:r>
              <a:rPr lang="en-US" b="0" i="1" dirty="0"/>
              <a:t>c</a:t>
            </a:r>
            <a:r>
              <a:rPr lang="en-US" b="0" dirty="0"/>
              <a:t> (55, </a:t>
            </a:r>
            <a:r>
              <a:rPr lang="en-US" b="0" i="1" dirty="0"/>
              <a:t>p</a:t>
            </a:r>
            <a:r>
              <a:rPr lang="en-US" b="0" dirty="0"/>
              <a:t> prime). </a:t>
            </a:r>
          </a:p>
          <a:p>
            <a:endParaRPr lang="en-US" b="1" dirty="0"/>
          </a:p>
          <a:p>
            <a:r>
              <a:rPr lang="en-US" b="1" dirty="0"/>
              <a:t>Presenter Note:</a:t>
            </a:r>
            <a:r>
              <a:rPr lang="en-US" b="1" baseline="0" dirty="0"/>
              <a:t> </a:t>
            </a:r>
            <a:r>
              <a:rPr lang="en-US" sz="1200" b="0" i="0" u="none" strike="noStrike" kern="1200" baseline="0" dirty="0">
                <a:solidFill>
                  <a:schemeClr val="tx1"/>
                </a:solidFill>
                <a:latin typeface="+mn-lt"/>
                <a:ea typeface="+mn-ea"/>
                <a:cs typeface="+mn-cs"/>
              </a:rPr>
              <a:t>The market supply of high-quality housing is the sum of new housing and leftover high-quality housing. In the figure, the higher curve is the supply of new housing. The minimum supply price of new housing is </a:t>
            </a:r>
            <a:r>
              <a:rPr lang="en-US" sz="1200" b="0" i="1" u="none" strike="noStrike" kern="1200" baseline="0" dirty="0">
                <a:solidFill>
                  <a:schemeClr val="tx1"/>
                </a:solidFill>
                <a:latin typeface="+mn-lt"/>
                <a:ea typeface="+mn-ea"/>
                <a:cs typeface="+mn-cs"/>
              </a:rPr>
              <a:t>p</a:t>
            </a:r>
            <a:r>
              <a:rPr lang="en-US" sz="1200" b="0" i="1" u="none" strike="noStrike" kern="1200" baseline="-25000" dirty="0">
                <a:solidFill>
                  <a:schemeClr val="tx1"/>
                </a:solidFill>
                <a:latin typeface="+mn-lt"/>
                <a:ea typeface="+mn-ea"/>
                <a:cs typeface="+mn-cs"/>
              </a:rPr>
              <a:t>0</a:t>
            </a:r>
            <a:r>
              <a:rPr lang="en-US" sz="1200" b="0" i="0" u="none" strike="noStrike" kern="1200" baseline="0" dirty="0">
                <a:solidFill>
                  <a:schemeClr val="tx1"/>
                </a:solidFill>
                <a:latin typeface="+mn-lt"/>
                <a:ea typeface="+mn-ea"/>
                <a:cs typeface="+mn-cs"/>
              </a:rPr>
              <a:t>: a builder requires a price of at least </a:t>
            </a:r>
            <a:r>
              <a:rPr lang="en-US" sz="1200" b="0" i="1" u="none" strike="noStrike" kern="1200" baseline="0" dirty="0">
                <a:solidFill>
                  <a:schemeClr val="tx1"/>
                </a:solidFill>
                <a:latin typeface="+mn-lt"/>
                <a:ea typeface="+mn-ea"/>
                <a:cs typeface="+mn-cs"/>
              </a:rPr>
              <a:t>p</a:t>
            </a:r>
            <a:r>
              <a:rPr lang="en-US" sz="1200" b="0" i="1" u="none" strike="noStrike" kern="1200" baseline="-25000" dirty="0">
                <a:solidFill>
                  <a:schemeClr val="tx1"/>
                </a:solidFill>
                <a:latin typeface="+mn-lt"/>
                <a:ea typeface="+mn-ea"/>
                <a:cs typeface="+mn-cs"/>
              </a:rPr>
              <a:t>0</a:t>
            </a:r>
            <a:r>
              <a:rPr lang="en-US" sz="1200" b="0" i="0" u="none" strike="noStrike" kern="1200" baseline="0" dirty="0">
                <a:solidFill>
                  <a:schemeClr val="tx1"/>
                </a:solidFill>
                <a:latin typeface="+mn-lt"/>
                <a:ea typeface="+mn-ea"/>
                <a:cs typeface="+mn-cs"/>
              </a:rPr>
              <a:t> for a new dwelling. The quantity of new housing increases with the price. For example, at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the quantity of new housing is 15 dwellings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The middle curve is the supply curve for leftover high-quality housing. As we have seen, an increase in the price of high-quality housing increases the number of high-quality dwellings that remain in the high-quality market rather than filtering down to the low-quality market.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market supply curve is the horizontal sum of the new supply curve and the leftover supply curve. For prices below the minimum supply price </a:t>
            </a:r>
            <a:r>
              <a:rPr lang="en-US" sz="1200" b="0" i="1" u="none" strike="noStrike" kern="1200" baseline="0" dirty="0">
                <a:solidFill>
                  <a:schemeClr val="tx1"/>
                </a:solidFill>
                <a:latin typeface="+mn-lt"/>
                <a:ea typeface="+mn-ea"/>
                <a:cs typeface="+mn-cs"/>
              </a:rPr>
              <a:t>p</a:t>
            </a:r>
            <a:r>
              <a:rPr lang="en-US" sz="1200" b="0" i="1" u="none" strike="noStrike" kern="1200" baseline="-25000" dirty="0">
                <a:solidFill>
                  <a:schemeClr val="tx1"/>
                </a:solidFill>
                <a:latin typeface="+mn-lt"/>
                <a:ea typeface="+mn-ea"/>
                <a:cs typeface="+mn-cs"/>
              </a:rPr>
              <a:t>0</a:t>
            </a:r>
            <a:r>
              <a:rPr lang="en-US" sz="1200" b="0" i="0" u="none" strike="noStrike" kern="1200" baseline="0" dirty="0">
                <a:solidFill>
                  <a:schemeClr val="tx1"/>
                </a:solidFill>
                <a:latin typeface="+mn-lt"/>
                <a:ea typeface="+mn-ea"/>
                <a:cs typeface="+mn-cs"/>
              </a:rPr>
              <a:t>, the market supply curve is the same as the leftover supply curve. The kink at point </a:t>
            </a:r>
            <a:r>
              <a:rPr lang="en-US" sz="1200" b="0" i="1" u="none" strike="noStrike" kern="1200" baseline="0" dirty="0">
                <a:solidFill>
                  <a:schemeClr val="tx1"/>
                </a:solidFill>
                <a:latin typeface="+mn-lt"/>
                <a:ea typeface="+mn-ea"/>
                <a:cs typeface="+mn-cs"/>
              </a:rPr>
              <a:t>k</a:t>
            </a:r>
            <a:r>
              <a:rPr lang="en-US" sz="1200" b="0" i="0" u="none" strike="noStrike" kern="1200" baseline="0" dirty="0">
                <a:solidFill>
                  <a:schemeClr val="tx1"/>
                </a:solidFill>
                <a:latin typeface="+mn-lt"/>
                <a:ea typeface="+mn-ea"/>
                <a:cs typeface="+mn-cs"/>
              </a:rPr>
              <a:t> shows the price at which new dwellings comes into play, and for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&gt; </a:t>
            </a:r>
            <a:r>
              <a:rPr lang="en-US" sz="1200" b="0" i="1" u="none" strike="noStrike" kern="1200" baseline="0" dirty="0">
                <a:solidFill>
                  <a:schemeClr val="tx1"/>
                </a:solidFill>
                <a:latin typeface="+mn-lt"/>
                <a:ea typeface="+mn-ea"/>
                <a:cs typeface="+mn-cs"/>
              </a:rPr>
              <a:t>p</a:t>
            </a:r>
            <a:r>
              <a:rPr lang="en-US" sz="1200" b="0" i="1" u="none" strike="noStrike" kern="1200" baseline="-25000" dirty="0">
                <a:solidFill>
                  <a:schemeClr val="tx1"/>
                </a:solidFill>
                <a:latin typeface="+mn-lt"/>
                <a:ea typeface="+mn-ea"/>
                <a:cs typeface="+mn-cs"/>
              </a:rPr>
              <a:t>0</a:t>
            </a:r>
            <a:r>
              <a:rPr lang="en-US" sz="1200" b="0" i="0" u="none" strike="noStrike" kern="1200" baseline="0" dirty="0">
                <a:solidFill>
                  <a:schemeClr val="tx1"/>
                </a:solidFill>
                <a:latin typeface="+mn-lt"/>
                <a:ea typeface="+mn-ea"/>
                <a:cs typeface="+mn-cs"/>
              </a:rPr>
              <a:t>, the market supply curve is the horizontal sum of the supply curves for new housing and leftover housing. For example, at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the market supply is 55—the sum of 15 new dwellings and 40 leftover dwellings.</a:t>
            </a:r>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110605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filtered down, leftover, and market supply for low-quality housing. The</a:t>
            </a:r>
            <a:r>
              <a:rPr lang="en-US" b="0" baseline="0" dirty="0"/>
              <a:t> h</a:t>
            </a:r>
            <a:r>
              <a:rPr lang="en-US" b="0" dirty="0"/>
              <a:t>orizontal axis shows quantity of low-quality housing, listing 10, 26, and 36. The</a:t>
            </a:r>
            <a:r>
              <a:rPr lang="en-US" b="0" baseline="0" dirty="0"/>
              <a:t> v</a:t>
            </a:r>
            <a:r>
              <a:rPr lang="en-US" b="0" dirty="0"/>
              <a:t>ertical axis shows cost in dollars, listing </a:t>
            </a:r>
            <a:r>
              <a:rPr lang="en-US" b="0" i="1" dirty="0"/>
              <a:t>p</a:t>
            </a:r>
            <a:r>
              <a:rPr lang="en-US" b="0" dirty="0"/>
              <a:t> double prime. All data are approximate. The line for filtered down supply rises from zero quantity and moderate cost, through point </a:t>
            </a:r>
            <a:r>
              <a:rPr lang="en-US" b="0" i="1" dirty="0"/>
              <a:t>f </a:t>
            </a:r>
            <a:r>
              <a:rPr lang="en-US" b="0" dirty="0"/>
              <a:t>(10, </a:t>
            </a:r>
            <a:r>
              <a:rPr lang="en-US" b="0" i="1" dirty="0"/>
              <a:t>p</a:t>
            </a:r>
            <a:r>
              <a:rPr lang="en-US" b="0" dirty="0"/>
              <a:t> double prime). The line for leftover supply rises from zero quantity and low cost, through point </a:t>
            </a:r>
            <a:r>
              <a:rPr lang="en-US" b="0" i="1" dirty="0"/>
              <a:t>g</a:t>
            </a:r>
            <a:r>
              <a:rPr lang="en-US" b="0" dirty="0"/>
              <a:t> (26, </a:t>
            </a:r>
            <a:r>
              <a:rPr lang="en-US" b="0" i="1" dirty="0"/>
              <a:t>p </a:t>
            </a:r>
            <a:r>
              <a:rPr lang="en-US" b="0" dirty="0"/>
              <a:t>double prime). The line for supply market rises from a quantity of 18 and moderate cost, through point </a:t>
            </a:r>
            <a:r>
              <a:rPr lang="en-US" b="0" i="1" dirty="0"/>
              <a:t>h</a:t>
            </a:r>
            <a:r>
              <a:rPr lang="en-US" b="0" dirty="0"/>
              <a:t> (36, </a:t>
            </a:r>
            <a:r>
              <a:rPr lang="en-US" b="0" i="1" dirty="0"/>
              <a:t>p</a:t>
            </a:r>
            <a:r>
              <a:rPr lang="en-US" b="0" dirty="0"/>
              <a:t> double prime).</a:t>
            </a:r>
          </a:p>
          <a:p>
            <a:endParaRPr lang="en-US" b="1" dirty="0"/>
          </a:p>
          <a:p>
            <a:r>
              <a:rPr lang="en-US" b="1" dirty="0"/>
              <a:t>Presenter Note:</a:t>
            </a:r>
            <a:r>
              <a:rPr lang="en-US" b="1" baseline="0" dirty="0"/>
              <a:t> </a:t>
            </a:r>
            <a:r>
              <a:rPr lang="en-US" sz="1200" b="0" i="0" u="none" strike="noStrike" kern="1200" baseline="0" dirty="0">
                <a:solidFill>
                  <a:schemeClr val="tx1"/>
                </a:solidFill>
                <a:latin typeface="+mn-lt"/>
                <a:ea typeface="+mn-ea"/>
                <a:cs typeface="+mn-cs"/>
              </a:rPr>
              <a:t>The market supply of low-quality housing is the sum of filtered housing and leftover low-quality housing. In the figure, the higher curve is the supply of housing that filters downward from the high-quality submarket. As we have seen, the quantity of filtered housing increases with the price of low-quality housing. For example, at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the quantity of filtered housing is 10 dwellings (point </a:t>
            </a:r>
            <a:r>
              <a:rPr lang="en-US" sz="1200" b="0" i="1" u="none" strike="noStrike" kern="1200" baseline="0" dirty="0">
                <a:solidFill>
                  <a:schemeClr val="tx1"/>
                </a:solidFill>
                <a:latin typeface="+mn-lt"/>
                <a:ea typeface="+mn-ea"/>
                <a:cs typeface="+mn-cs"/>
              </a:rPr>
              <a:t>f</a:t>
            </a:r>
            <a:r>
              <a:rPr lang="en-US" sz="1200" b="0" i="0" u="none" strike="noStrike" kern="1200" baseline="0" dirty="0">
                <a:solidFill>
                  <a:schemeClr val="tx1"/>
                </a:solidFill>
                <a:latin typeface="+mn-lt"/>
                <a:ea typeface="+mn-ea"/>
                <a:cs typeface="+mn-cs"/>
              </a:rPr>
              <a:t>). The middle curve is the supply curve for leftover low-quality housing. An increase in the price of low-quality housing increases the number of low-quality dwellings that remain in the low-quality market rather than being retired. The market supply curve is the horizontal sum of the filtered supply curve and the leftover supply curve. For prices below the minimum supply price of filtered housing, the market supply curve is the same as the leftover supply curve. The kink at point </a:t>
            </a:r>
            <a:r>
              <a:rPr lang="en-US" sz="1200" b="0" i="1" u="none" strike="noStrike" kern="1200" baseline="0" dirty="0">
                <a:solidFill>
                  <a:schemeClr val="tx1"/>
                </a:solidFill>
                <a:latin typeface="+mn-lt"/>
                <a:ea typeface="+mn-ea"/>
                <a:cs typeface="+mn-cs"/>
              </a:rPr>
              <a:t>k</a:t>
            </a:r>
            <a:r>
              <a:rPr lang="en-US" sz="1200" b="0" i="0" u="none" strike="noStrike" kern="1200" baseline="0" dirty="0">
                <a:solidFill>
                  <a:schemeClr val="tx1"/>
                </a:solidFill>
                <a:latin typeface="+mn-lt"/>
                <a:ea typeface="+mn-ea"/>
                <a:cs typeface="+mn-cs"/>
              </a:rPr>
              <a:t> shows the price at which filtered dwellings come into play. For example, at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the market supply is 36 dwellings—the sum of 10 filtered dwellings and 26 leftover dwellings.</a:t>
            </a:r>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324888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new, leftover, and market supplies, and demand for high-quality housing. The</a:t>
            </a:r>
            <a:r>
              <a:rPr lang="en-US" b="0" baseline="0" dirty="0"/>
              <a:t> h</a:t>
            </a:r>
            <a:r>
              <a:rPr lang="en-US" b="0" dirty="0"/>
              <a:t>orizontal axis shows quantity of high-quality housing, listing 15, 40, 48, and 55. The</a:t>
            </a:r>
            <a:r>
              <a:rPr lang="en-US" b="0" baseline="0" dirty="0"/>
              <a:t> v</a:t>
            </a:r>
            <a:r>
              <a:rPr lang="en-US" b="0" dirty="0"/>
              <a:t>ertical axis shows cost in dollars, listing </a:t>
            </a:r>
            <a:r>
              <a:rPr lang="en-US" b="0" i="1" dirty="0"/>
              <a:t>p</a:t>
            </a:r>
            <a:r>
              <a:rPr lang="en-US" b="0" dirty="0"/>
              <a:t> asterisk and </a:t>
            </a:r>
            <a:r>
              <a:rPr lang="en-US" b="0" i="1" dirty="0"/>
              <a:t>p</a:t>
            </a:r>
            <a:r>
              <a:rPr lang="en-US" b="0" dirty="0"/>
              <a:t> double asterisk. All data are approximate. The line for new supply rises from zero quantity and moderate cost, through point </a:t>
            </a:r>
            <a:r>
              <a:rPr lang="en-US" b="0" i="1" dirty="0"/>
              <a:t>a</a:t>
            </a:r>
            <a:r>
              <a:rPr lang="en-US" b="0" dirty="0"/>
              <a:t> (15, </a:t>
            </a:r>
            <a:r>
              <a:rPr lang="en-US" b="0" i="1" dirty="0"/>
              <a:t>p</a:t>
            </a:r>
            <a:r>
              <a:rPr lang="en-US" b="0" dirty="0"/>
              <a:t> asterisk). The line for leftover supply rises through point </a:t>
            </a:r>
            <a:r>
              <a:rPr lang="en-US" b="0" i="1" dirty="0"/>
              <a:t>b</a:t>
            </a:r>
            <a:r>
              <a:rPr lang="en-US" b="0" dirty="0"/>
              <a:t> (40, </a:t>
            </a:r>
            <a:r>
              <a:rPr lang="en-US" b="0" i="1" dirty="0"/>
              <a:t>p</a:t>
            </a:r>
            <a:r>
              <a:rPr lang="en-US" b="0" dirty="0"/>
              <a:t> asterisk) and point </a:t>
            </a:r>
            <a:r>
              <a:rPr lang="en-US" b="0" i="1" dirty="0"/>
              <a:t>e</a:t>
            </a:r>
            <a:r>
              <a:rPr lang="en-US" b="0" dirty="0"/>
              <a:t> (48,</a:t>
            </a:r>
            <a:r>
              <a:rPr lang="en-US" b="0" i="1" dirty="0"/>
              <a:t> p</a:t>
            </a:r>
            <a:r>
              <a:rPr lang="en-US" b="0" dirty="0"/>
              <a:t> double asterisk). The line for market supply rises from a quantity of 25 and moderate cost, through point </a:t>
            </a:r>
            <a:r>
              <a:rPr lang="en-US" b="0" i="1" dirty="0"/>
              <a:t>c</a:t>
            </a:r>
            <a:r>
              <a:rPr lang="en-US" b="0" dirty="0"/>
              <a:t> (55, </a:t>
            </a:r>
            <a:r>
              <a:rPr lang="en-US" b="0" i="1" dirty="0"/>
              <a:t>p</a:t>
            </a:r>
            <a:r>
              <a:rPr lang="en-US" b="0" dirty="0"/>
              <a:t> asterisk). The line for demand falls through point </a:t>
            </a:r>
            <a:r>
              <a:rPr lang="en-US" b="0" i="1" dirty="0"/>
              <a:t>e</a:t>
            </a:r>
            <a:r>
              <a:rPr lang="en-US" b="0" dirty="0"/>
              <a:t> (48, </a:t>
            </a:r>
            <a:r>
              <a:rPr lang="en-US" b="0" i="1" dirty="0"/>
              <a:t>p </a:t>
            </a:r>
            <a:r>
              <a:rPr lang="en-US" b="0" dirty="0"/>
              <a:t>double asterisk) and point </a:t>
            </a:r>
            <a:r>
              <a:rPr lang="en-US" b="0" i="1" dirty="0"/>
              <a:t>c</a:t>
            </a:r>
            <a:r>
              <a:rPr lang="en-US" b="0" dirty="0"/>
              <a:t> (55, </a:t>
            </a:r>
            <a:r>
              <a:rPr lang="en-US" b="0" i="1" dirty="0"/>
              <a:t>p</a:t>
            </a:r>
            <a:r>
              <a:rPr lang="en-US" b="0" dirty="0"/>
              <a:t> asterisk).</a:t>
            </a:r>
          </a:p>
          <a:p>
            <a:endParaRPr lang="en-US" b="1" dirty="0"/>
          </a:p>
          <a:p>
            <a:r>
              <a:rPr lang="en-US" b="1" dirty="0"/>
              <a:t>Presenter Note:</a:t>
            </a:r>
            <a:r>
              <a:rPr lang="en-US" b="1" baseline="0" dirty="0"/>
              <a:t> </a:t>
            </a:r>
            <a:r>
              <a:rPr lang="en-US" sz="1200" b="0" i="0" u="none" strike="noStrike" kern="1200" baseline="0" dirty="0">
                <a:solidFill>
                  <a:schemeClr val="tx1"/>
                </a:solidFill>
                <a:latin typeface="+mn-lt"/>
                <a:ea typeface="+mn-ea"/>
                <a:cs typeface="+mn-cs"/>
              </a:rPr>
              <a:t>The figure shows the effects of a limit on building permits on the high-quality submarket. The initial equilibrium is shown by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with an equilibrium price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and equilibrium quantity 55 dwellings, including 15 new dwellings and 40 used dwellings. If the city simply bans new housing (zero building permits), the supply curve for new housing disappears, so the new market supply curve is identical to the leftover supply curve. The ban increases the market price from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to</a:t>
            </a:r>
            <a:r>
              <a:rPr lang="en-US" sz="1200" b="0" i="1" u="none" strike="noStrike" kern="1200" baseline="0" dirty="0">
                <a:solidFill>
                  <a:schemeClr val="tx1"/>
                </a:solidFill>
                <a:latin typeface="+mn-lt"/>
                <a:ea typeface="+mn-ea"/>
                <a:cs typeface="+mn-cs"/>
              </a:rPr>
              <a:t> p**</a:t>
            </a:r>
            <a:r>
              <a:rPr lang="en-US" sz="1200" b="0" i="0" u="none" strike="noStrike" kern="1200" baseline="0" dirty="0">
                <a:solidFill>
                  <a:schemeClr val="tx1"/>
                </a:solidFill>
                <a:latin typeface="+mn-lt"/>
                <a:ea typeface="+mn-ea"/>
                <a:cs typeface="+mn-cs"/>
              </a:rPr>
              <a:t> and decreases the equilibrium quantity to 48 dwellings.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that the effect of the new-housing ban is mitigated by a decrease in downward filtering. The increase in the price of high-quality housing increases the number of leftover dwellings—not filtered downward—from 40 to 48 dwellings. As a result, the quantity of high-quality dwellings decreases by only 7 dwellings, not 15 dwellings.</a:t>
            </a:r>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391924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949214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656260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1099747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17</a:t>
            </a:r>
          </a:p>
        </p:txBody>
      </p:sp>
      <p:sp>
        <p:nvSpPr>
          <p:cNvPr id="3" name="Text Placeholder 2"/>
          <p:cNvSpPr>
            <a:spLocks noGrp="1"/>
          </p:cNvSpPr>
          <p:nvPr>
            <p:ph type="body" sz="quarter" idx="10"/>
          </p:nvPr>
        </p:nvSpPr>
        <p:spPr>
          <a:xfrm>
            <a:off x="228600" y="4191000"/>
            <a:ext cx="5105400" cy="533400"/>
          </a:xfrm>
        </p:spPr>
        <p:txBody>
          <a:bodyPr/>
          <a:lstStyle/>
          <a:p>
            <a:r>
              <a:rPr lang="en-US" sz="2400" dirty="0"/>
              <a:t> </a:t>
            </a:r>
            <a:r>
              <a:rPr lang="en-US" sz="2400" b="1" dirty="0"/>
              <a:t>Urban Housing and Public Policy</a:t>
            </a:r>
            <a:endParaRPr lang="en-US" sz="2400" dirty="0"/>
          </a:p>
        </p:txBody>
      </p:sp>
      <p:pic>
        <p:nvPicPr>
          <p:cNvPr id="5" name="Picture 4" descr="Textbook cover for Urban Economics, Ninth Edition by Arthur O'Sulliva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752600"/>
            <a:ext cx="3276600" cy="4343400"/>
          </a:xfrm>
          <a:prstGeom prst="rect">
            <a:avLst/>
          </a:prstGeom>
        </p:spPr>
      </p:pic>
    </p:spTree>
    <p:extLst>
      <p:ext uri="{BB962C8B-B14F-4D97-AF65-F5344CB8AC3E}">
        <p14:creationId xmlns:p14="http://schemas.microsoft.com/office/powerpoint/2010/main" val="17766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200" dirty="0"/>
              <a:t> Applying the Filtering Model: </a:t>
            </a:r>
            <a:br>
              <a:rPr lang="en-US" sz="3200" dirty="0"/>
            </a:br>
            <a:r>
              <a:rPr lang="en-US" sz="3200" dirty="0"/>
              <a:t>A Building Ban and the Low-Quality Submarket</a:t>
            </a:r>
          </a:p>
        </p:txBody>
      </p:sp>
      <p:pic>
        <p:nvPicPr>
          <p:cNvPr id="3" name="Content Placeholder 2" descr="A Building Ban and the Low-Quality Submarket&#10;A line graph plots initial supply and demand, less filtering supply, and new demand. The horizontal axis shows low-quality housing, listing l double asterisk and l asterisk. The vertical axis shows cost in dollars, listing p asterisk, p prime, and p double asterisk. The line for initial supply rises from zero quantity and low cost, through a (l asterisk, p asterisk). The line for initial demand falls through point b and point a (l asterisk, p asterisk). Point b corresponds to moderate quantity and p prime. The line for less filtering supply rises through point b and point c (l double asterisk, p double asterisk). The line for new demand falls from low quantity and maximum cost, through point c (l double asterisk, p double asterisk)."/>
          <p:cNvPicPr>
            <a:picLocks noGrp="1" noChangeAspect="1"/>
          </p:cNvPicPr>
          <p:nvPr>
            <p:ph idx="1"/>
          </p:nvPr>
        </p:nvPicPr>
        <p:blipFill>
          <a:blip r:embed="rId3"/>
          <a:stretch>
            <a:fillRect/>
          </a:stretch>
        </p:blipFill>
        <p:spPr>
          <a:xfrm>
            <a:off x="3810000" y="1447800"/>
            <a:ext cx="5029200" cy="5433269"/>
          </a:xfrm>
          <a:prstGeom prst="rect">
            <a:avLst/>
          </a:prstGeom>
        </p:spPr>
      </p:pic>
      <p:sp>
        <p:nvSpPr>
          <p:cNvPr id="4" name="Rounded Rectangle 3"/>
          <p:cNvSpPr/>
          <p:nvPr/>
        </p:nvSpPr>
        <p:spPr>
          <a:xfrm>
            <a:off x="457200" y="1905000"/>
            <a:ext cx="2819400" cy="3886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i="1" dirty="0">
                <a:solidFill>
                  <a:schemeClr val="tx1"/>
                </a:solidFill>
              </a:rPr>
              <a:t>Discuss the  effects of the new-housing ban on the low-quality submarket. </a:t>
            </a:r>
          </a:p>
          <a:p>
            <a:pPr marL="342900" indent="-342900">
              <a:buFont typeface="Arial" panose="020B0604020202020204" pitchFamily="34" charset="0"/>
              <a:buChar char="•"/>
            </a:pPr>
            <a:r>
              <a:rPr lang="en-US" sz="2400" i="1" dirty="0">
                <a:solidFill>
                  <a:schemeClr val="tx1"/>
                </a:solidFill>
              </a:rPr>
              <a:t>Discuss the supply effect and the demand effect. </a:t>
            </a:r>
            <a:endParaRPr lang="en-US" sz="2200" i="1" dirty="0">
              <a:solidFill>
                <a:schemeClr val="tx1"/>
              </a:solidFill>
            </a:endParaRPr>
          </a:p>
        </p:txBody>
      </p:sp>
    </p:spTree>
    <p:extLst>
      <p:ext uri="{BB962C8B-B14F-4D97-AF65-F5344CB8AC3E}">
        <p14:creationId xmlns:p14="http://schemas.microsoft.com/office/powerpoint/2010/main" val="395348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The Filtering Model of Housing</a:t>
            </a:r>
          </a:p>
        </p:txBody>
      </p:sp>
      <p:sp>
        <p:nvSpPr>
          <p:cNvPr id="11" name="Content Placeholder 10"/>
          <p:cNvSpPr>
            <a:spLocks noGrp="1"/>
          </p:cNvSpPr>
          <p:nvPr>
            <p:ph idx="1"/>
          </p:nvPr>
        </p:nvSpPr>
        <p:spPr>
          <a:xfrm>
            <a:off x="375312" y="1625600"/>
            <a:ext cx="8463888" cy="4013200"/>
          </a:xfrm>
        </p:spPr>
        <p:txBody>
          <a:bodyPr/>
          <a:lstStyle/>
          <a:p>
            <a:pPr marL="0" indent="0">
              <a:buNone/>
            </a:pPr>
            <a:r>
              <a:rPr lang="en-US" b="1" i="1" dirty="0"/>
              <a:t>Derivations from the filtering model:</a:t>
            </a:r>
          </a:p>
          <a:p>
            <a:r>
              <a:rPr lang="en-US" dirty="0"/>
              <a:t>A policy that is directed at one submarket has indirect effects on other submarkets. </a:t>
            </a:r>
          </a:p>
          <a:p>
            <a:r>
              <a:rPr lang="en-US" dirty="0"/>
              <a:t>In the example on the prior slide, a supply restriction in the high-quality market generates higher prices in both the high-quality market and the low-quality market. </a:t>
            </a:r>
          </a:p>
          <a:p>
            <a:r>
              <a:rPr lang="en-US" dirty="0"/>
              <a:t>The decrease in downward filtering mitigates the price effect of the ban in the high-quality market and causes an increase in the price of low-quality housing.</a:t>
            </a:r>
            <a:endParaRPr lang="en-US" sz="2200" b="1" i="1" dirty="0"/>
          </a:p>
        </p:txBody>
      </p:sp>
    </p:spTree>
    <p:extLst>
      <p:ext uri="{BB962C8B-B14F-4D97-AF65-F5344CB8AC3E}">
        <p14:creationId xmlns:p14="http://schemas.microsoft.com/office/powerpoint/2010/main" val="398359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Filtering and Gentrification (1 of 2)</a:t>
            </a:r>
          </a:p>
        </p:txBody>
      </p:sp>
      <p:sp>
        <p:nvSpPr>
          <p:cNvPr id="11" name="Content Placeholder 10"/>
          <p:cNvSpPr>
            <a:spLocks noGrp="1"/>
          </p:cNvSpPr>
          <p:nvPr>
            <p:ph idx="1"/>
          </p:nvPr>
        </p:nvSpPr>
        <p:spPr>
          <a:xfrm>
            <a:off x="375312" y="1625600"/>
            <a:ext cx="8463888" cy="4241800"/>
          </a:xfrm>
        </p:spPr>
        <p:txBody>
          <a:bodyPr/>
          <a:lstStyle/>
          <a:p>
            <a:pPr marL="0" indent="0">
              <a:buFont typeface="Arial"/>
              <a:buNone/>
              <a:defRPr/>
            </a:pPr>
            <a:r>
              <a:rPr lang="en-US" b="1" i="1" dirty="0"/>
              <a:t>The filtering process links housing submarkets.</a:t>
            </a:r>
          </a:p>
          <a:p>
            <a:pPr>
              <a:defRPr/>
            </a:pPr>
            <a:r>
              <a:rPr lang="en-US" dirty="0"/>
              <a:t>Suppose that an influx of high-income households increases the demand for high-quality housing in a particular area of a city. </a:t>
            </a:r>
          </a:p>
          <a:p>
            <a:pPr>
              <a:defRPr/>
            </a:pPr>
            <a:r>
              <a:rPr lang="en-US" dirty="0"/>
              <a:t>The resulting increase in the price of high-quality housing affects the low-quality market in two ways:</a:t>
            </a:r>
          </a:p>
          <a:p>
            <a:pPr lvl="1"/>
            <a:r>
              <a:rPr lang="en-US" sz="2400" dirty="0"/>
              <a:t>less downward filtering</a:t>
            </a:r>
          </a:p>
          <a:p>
            <a:pPr lvl="1"/>
            <a:r>
              <a:rPr lang="en-US" sz="2400" dirty="0"/>
              <a:t>more upgrading.</a:t>
            </a:r>
          </a:p>
          <a:p>
            <a:r>
              <a:rPr lang="en-US" dirty="0"/>
              <a:t>These two effects decrease the supply of low-quality housing and increase its price. </a:t>
            </a:r>
          </a:p>
        </p:txBody>
      </p:sp>
    </p:spTree>
    <p:extLst>
      <p:ext uri="{BB962C8B-B14F-4D97-AF65-F5344CB8AC3E}">
        <p14:creationId xmlns:p14="http://schemas.microsoft.com/office/powerpoint/2010/main" val="9410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Filtering and Gentrification (2 of 2)</a:t>
            </a:r>
          </a:p>
        </p:txBody>
      </p:sp>
      <p:sp>
        <p:nvSpPr>
          <p:cNvPr id="11" name="Content Placeholder 10"/>
          <p:cNvSpPr>
            <a:spLocks noGrp="1"/>
          </p:cNvSpPr>
          <p:nvPr>
            <p:ph idx="1"/>
          </p:nvPr>
        </p:nvSpPr>
        <p:spPr>
          <a:xfrm>
            <a:off x="375312" y="1625600"/>
            <a:ext cx="8463888" cy="4165600"/>
          </a:xfrm>
        </p:spPr>
        <p:txBody>
          <a:bodyPr/>
          <a:lstStyle/>
          <a:p>
            <a:pPr marL="0" indent="0">
              <a:buNone/>
            </a:pPr>
            <a:r>
              <a:rPr lang="en-US" b="1" i="1" dirty="0"/>
              <a:t>The gentrification process involves the displacement of low-income households by high-income households. </a:t>
            </a:r>
          </a:p>
          <a:p>
            <a:r>
              <a:rPr lang="en-US" sz="2200" dirty="0"/>
              <a:t>In the typical gentrification scenario, there is an influx of high-income households into a low-income central-city neighborhood. </a:t>
            </a:r>
          </a:p>
          <a:p>
            <a:r>
              <a:rPr lang="en-US" sz="2200" dirty="0"/>
              <a:t>The high-income households bid up the price of high-quality housing, triggering widespread upgrading of low-quality housing. </a:t>
            </a:r>
          </a:p>
          <a:p>
            <a:r>
              <a:rPr lang="en-US" sz="2200" dirty="0"/>
              <a:t>The resulting decrease in the supply of low-quality housing increases its price. </a:t>
            </a:r>
          </a:p>
          <a:p>
            <a:r>
              <a:rPr lang="en-US" sz="2200" dirty="0"/>
              <a:t>The increase in price causes some low-income households to relocate to areas with lower prices for low-quality housing.</a:t>
            </a:r>
          </a:p>
        </p:txBody>
      </p:sp>
    </p:spTree>
    <p:extLst>
      <p:ext uri="{BB962C8B-B14F-4D97-AF65-F5344CB8AC3E}">
        <p14:creationId xmlns:p14="http://schemas.microsoft.com/office/powerpoint/2010/main" val="66922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Supply-Side Public Policy</a:t>
            </a:r>
          </a:p>
        </p:txBody>
      </p:sp>
      <p:sp>
        <p:nvSpPr>
          <p:cNvPr id="11" name="Content Placeholder 10"/>
          <p:cNvSpPr>
            <a:spLocks noGrp="1"/>
          </p:cNvSpPr>
          <p:nvPr>
            <p:ph idx="1"/>
          </p:nvPr>
        </p:nvSpPr>
        <p:spPr>
          <a:xfrm>
            <a:off x="375312" y="1625600"/>
            <a:ext cx="8463888" cy="2946400"/>
          </a:xfrm>
        </p:spPr>
        <p:txBody>
          <a:bodyPr/>
          <a:lstStyle/>
          <a:p>
            <a:r>
              <a:rPr lang="en-US" dirty="0"/>
              <a:t>In 2010, about 7 million low-income households in the United States had severe problems with housing affordability in the sense that they paid at least half their income on housing. </a:t>
            </a:r>
          </a:p>
          <a:p>
            <a:r>
              <a:rPr lang="en-US" dirty="0"/>
              <a:t>Housing assistance programs that operate on the supply side of the market. </a:t>
            </a:r>
          </a:p>
          <a:p>
            <a:r>
              <a:rPr lang="en-US" dirty="0"/>
              <a:t>These supply-side policies are inefficient. For every dollar spent on public housing, a recipient receives a benefit of about $0.24. </a:t>
            </a:r>
          </a:p>
        </p:txBody>
      </p:sp>
    </p:spTree>
    <p:extLst>
      <p:ext uri="{BB962C8B-B14F-4D97-AF65-F5344CB8AC3E}">
        <p14:creationId xmlns:p14="http://schemas.microsoft.com/office/powerpoint/2010/main" val="20547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Public Housing</a:t>
            </a:r>
          </a:p>
        </p:txBody>
      </p:sp>
      <p:sp>
        <p:nvSpPr>
          <p:cNvPr id="11" name="Content Placeholder 10"/>
          <p:cNvSpPr>
            <a:spLocks noGrp="1"/>
          </p:cNvSpPr>
          <p:nvPr>
            <p:ph idx="1"/>
          </p:nvPr>
        </p:nvSpPr>
        <p:spPr>
          <a:xfrm>
            <a:off x="375312" y="1625600"/>
            <a:ext cx="8463888" cy="3327400"/>
          </a:xfrm>
        </p:spPr>
        <p:txBody>
          <a:bodyPr/>
          <a:lstStyle/>
          <a:p>
            <a:r>
              <a:rPr lang="en-US" dirty="0"/>
              <a:t>In 2012, about 1.1 million households lived in public housing, at a budgetary cost of $6.4 billion to the national government. </a:t>
            </a:r>
          </a:p>
          <a:p>
            <a:r>
              <a:rPr lang="en-US" dirty="0"/>
              <a:t>Public housing is managed by local housing authorities, subject to rules set by the national government. </a:t>
            </a:r>
          </a:p>
          <a:p>
            <a:r>
              <a:rPr lang="en-US" dirty="0"/>
              <a:t>From a tenant’s perspective, the key rule is that housing rent is no more than 30 percent of household income. The national government pays the gap between the tenant contribution and the operating cost of public housing. </a:t>
            </a:r>
          </a:p>
        </p:txBody>
      </p:sp>
      <p:sp>
        <p:nvSpPr>
          <p:cNvPr id="4" name="Rounded Rectangle 3"/>
          <p:cNvSpPr/>
          <p:nvPr/>
        </p:nvSpPr>
        <p:spPr>
          <a:xfrm>
            <a:off x="494731" y="5374185"/>
            <a:ext cx="8382000" cy="645615"/>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how public housing policy works with the help of a graph. </a:t>
            </a:r>
            <a:endParaRPr lang="en-US" sz="2200" i="1" dirty="0">
              <a:solidFill>
                <a:schemeClr val="tx1"/>
              </a:solidFill>
            </a:endParaRPr>
          </a:p>
        </p:txBody>
      </p:sp>
    </p:spTree>
    <p:extLst>
      <p:ext uri="{BB962C8B-B14F-4D97-AF65-F5344CB8AC3E}">
        <p14:creationId xmlns:p14="http://schemas.microsoft.com/office/powerpoint/2010/main" val="401284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sz="3200" dirty="0"/>
              <a:t>Public Housing</a:t>
            </a:r>
          </a:p>
        </p:txBody>
      </p:sp>
      <p:pic>
        <p:nvPicPr>
          <p:cNvPr id="4" name="Content Placeholder 3" descr="Public Housing&#10; A line graph plots the budget for public housing. The horizontal axis shows housing, listing 400 and 660. The vertical axis shows cost of all other goods in dollars, listing 600, 700, and 1,000. All data are approximate. The first curve falls from (300, 1,200), through point b (660, 700). The second curve is shifted downward and falls from (200, 1,000), through point a (400, 600). The line for budget is a tangent to the second curve, falling from (1,000, 0) through point a  (400, 600)."/>
          <p:cNvPicPr>
            <a:picLocks noGrp="1" noChangeAspect="1"/>
          </p:cNvPicPr>
          <p:nvPr>
            <p:ph idx="1"/>
          </p:nvPr>
        </p:nvPicPr>
        <p:blipFill>
          <a:blip r:embed="rId3"/>
          <a:stretch>
            <a:fillRect/>
          </a:stretch>
        </p:blipFill>
        <p:spPr>
          <a:xfrm>
            <a:off x="1981200" y="1219200"/>
            <a:ext cx="5523996" cy="5105307"/>
          </a:xfrm>
          <a:prstGeom prst="rect">
            <a:avLst/>
          </a:prstGeom>
        </p:spPr>
      </p:pic>
    </p:spTree>
    <p:extLst>
      <p:ext uri="{BB962C8B-B14F-4D97-AF65-F5344CB8AC3E}">
        <p14:creationId xmlns:p14="http://schemas.microsoft.com/office/powerpoint/2010/main" val="11464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sz="3200" dirty="0"/>
              <a:t> Value of Public Housing</a:t>
            </a:r>
          </a:p>
        </p:txBody>
      </p:sp>
      <p:pic>
        <p:nvPicPr>
          <p:cNvPr id="3" name="Content Placeholder 2" descr="Value of Public Housing&#10;A line graph plots the value of public housing. The horizontal axis shows housing, listing 440 and 660. The vertical axis shows cost of all other goods in dollars, listing 700, 800, 1,000, and 1,240. All data are approximate. The first curve falls from (300, 1,200), through point c (440, 800) and point b (660, 700). The line for budget plus $240 is a tangent to this curve, falling from (0, 1,240), through point c (440, 800). The second curve is shifted downward and falls from (200, 1,000), through point a (400, 600). The line for budget is a tangent to this curve, falling from (0, 1,000) through point a (400, 600)."/>
          <p:cNvPicPr>
            <a:picLocks noGrp="1" noChangeAspect="1"/>
          </p:cNvPicPr>
          <p:nvPr>
            <p:ph idx="1"/>
          </p:nvPr>
        </p:nvPicPr>
        <p:blipFill>
          <a:blip r:embed="rId3"/>
          <a:stretch>
            <a:fillRect/>
          </a:stretch>
        </p:blipFill>
        <p:spPr>
          <a:xfrm>
            <a:off x="1690184" y="1295400"/>
            <a:ext cx="5763632" cy="5307316"/>
          </a:xfrm>
          <a:prstGeom prst="rect">
            <a:avLst/>
          </a:prstGeom>
        </p:spPr>
      </p:pic>
    </p:spTree>
    <p:extLst>
      <p:ext uri="{BB962C8B-B14F-4D97-AF65-F5344CB8AC3E}">
        <p14:creationId xmlns:p14="http://schemas.microsoft.com/office/powerpoint/2010/main" val="103696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Subsidies for Private Housing</a:t>
            </a:r>
          </a:p>
        </p:txBody>
      </p:sp>
      <p:sp>
        <p:nvSpPr>
          <p:cNvPr id="11" name="Content Placeholder 10"/>
          <p:cNvSpPr>
            <a:spLocks noGrp="1"/>
          </p:cNvSpPr>
          <p:nvPr>
            <p:ph idx="1"/>
          </p:nvPr>
        </p:nvSpPr>
        <p:spPr>
          <a:xfrm>
            <a:off x="375312" y="1625600"/>
            <a:ext cx="8463888" cy="1727200"/>
          </a:xfrm>
        </p:spPr>
        <p:txBody>
          <a:bodyPr/>
          <a:lstStyle/>
          <a:p>
            <a:r>
              <a:rPr lang="en-US" dirty="0"/>
              <a:t>The national government uses two types of programs to subsidize private housing for low-income households.</a:t>
            </a:r>
          </a:p>
          <a:p>
            <a:pPr lvl="1"/>
            <a:r>
              <a:rPr lang="en-US" dirty="0"/>
              <a:t>project-based rental assistance program</a:t>
            </a:r>
          </a:p>
          <a:p>
            <a:pPr lvl="1"/>
            <a:r>
              <a:rPr lang="en-US" dirty="0"/>
              <a:t>tax credits for low-income housing.</a:t>
            </a:r>
          </a:p>
        </p:txBody>
      </p:sp>
      <p:sp>
        <p:nvSpPr>
          <p:cNvPr id="5" name="Rounded Rectangle 4"/>
          <p:cNvSpPr/>
          <p:nvPr/>
        </p:nvSpPr>
        <p:spPr>
          <a:xfrm>
            <a:off x="494731" y="3962401"/>
            <a:ext cx="8382000" cy="1066799"/>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the project-based rental assistance program and the policy of tax subsidies for low-income housing projects. </a:t>
            </a:r>
          </a:p>
        </p:txBody>
      </p:sp>
    </p:spTree>
    <p:extLst>
      <p:ext uri="{BB962C8B-B14F-4D97-AF65-F5344CB8AC3E}">
        <p14:creationId xmlns:p14="http://schemas.microsoft.com/office/powerpoint/2010/main" val="88497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sz="3200" dirty="0"/>
              <a:t> Market Effects of Supply-Side Policies</a:t>
            </a:r>
          </a:p>
        </p:txBody>
      </p:sp>
      <p:pic>
        <p:nvPicPr>
          <p:cNvPr id="4" name="Content Placeholder 3" descr="Market Effects of Supply-Side Policies&#10;A line graph plots demand, initial supply, and subsidy supply. The horizontal axis shows dwellings, listing 70, 100, and 160. The vertical axis shows cost in dollars, listing p double asterisk and p asterisk. All data are approximate. The line for demand falls through point a (70, p asterisk) and point c (100, p double asterisk). The line for initial supply rises through (10, p double asterisk) and  point a (70, p asterisk). The line for subsidy supply rises through  point x (100, p double asterisk) and  point b (160, p asterisk). "/>
          <p:cNvPicPr>
            <a:picLocks noGrp="1" noChangeAspect="1"/>
          </p:cNvPicPr>
          <p:nvPr>
            <p:ph idx="1"/>
          </p:nvPr>
        </p:nvPicPr>
        <p:blipFill>
          <a:blip r:embed="rId3"/>
          <a:stretch>
            <a:fillRect/>
          </a:stretch>
        </p:blipFill>
        <p:spPr>
          <a:xfrm>
            <a:off x="3408725" y="1143000"/>
            <a:ext cx="5452084" cy="5562600"/>
          </a:xfrm>
          <a:prstGeom prst="rect">
            <a:avLst/>
          </a:prstGeom>
        </p:spPr>
      </p:pic>
      <p:sp>
        <p:nvSpPr>
          <p:cNvPr id="5" name="Rounded Rectangle 4"/>
          <p:cNvSpPr/>
          <p:nvPr/>
        </p:nvSpPr>
        <p:spPr>
          <a:xfrm>
            <a:off x="457199" y="1752600"/>
            <a:ext cx="2951525" cy="4267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i="1" dirty="0">
                <a:solidFill>
                  <a:schemeClr val="tx1"/>
                </a:solidFill>
              </a:rPr>
              <a:t>Discuss the market effects of supply-side housing subsidies.</a:t>
            </a:r>
          </a:p>
          <a:p>
            <a:pPr marL="342900" indent="-342900">
              <a:buFont typeface="Arial" panose="020B0604020202020204" pitchFamily="34" charset="0"/>
              <a:buChar char="•"/>
            </a:pPr>
            <a:r>
              <a:rPr lang="en-US" sz="2400" i="1" dirty="0">
                <a:solidFill>
                  <a:schemeClr val="tx1"/>
                </a:solidFill>
              </a:rPr>
              <a:t>Discuss how efficient is the system of subsidizing the production of low-income housing. </a:t>
            </a:r>
          </a:p>
        </p:txBody>
      </p:sp>
    </p:spTree>
    <p:extLst>
      <p:ext uri="{BB962C8B-B14F-4D97-AF65-F5344CB8AC3E}">
        <p14:creationId xmlns:p14="http://schemas.microsoft.com/office/powerpoint/2010/main" val="244053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Introduction</a:t>
            </a:r>
          </a:p>
        </p:txBody>
      </p:sp>
      <p:sp>
        <p:nvSpPr>
          <p:cNvPr id="11" name="Content Placeholder 10"/>
          <p:cNvSpPr>
            <a:spLocks noGrp="1"/>
          </p:cNvSpPr>
          <p:nvPr>
            <p:ph idx="1"/>
          </p:nvPr>
        </p:nvSpPr>
        <p:spPr>
          <a:xfrm>
            <a:off x="375312" y="1625600"/>
            <a:ext cx="8463888" cy="2413000"/>
          </a:xfrm>
        </p:spPr>
        <p:txBody>
          <a:bodyPr/>
          <a:lstStyle/>
          <a:p>
            <a:pPr marL="0" indent="0">
              <a:buNone/>
            </a:pPr>
            <a:r>
              <a:rPr lang="en-IN" b="1" dirty="0"/>
              <a:t>This chapter explores urban housing and public policy. </a:t>
            </a:r>
            <a:r>
              <a:rPr lang="en-US" b="1" dirty="0"/>
              <a:t> </a:t>
            </a:r>
          </a:p>
          <a:p>
            <a:pPr lvl="0"/>
            <a:r>
              <a:rPr lang="en-US" dirty="0"/>
              <a:t>Housing is different from other products in several respects. It is:</a:t>
            </a:r>
          </a:p>
          <a:p>
            <a:pPr lvl="1"/>
            <a:r>
              <a:rPr lang="en-US" dirty="0"/>
              <a:t>durable</a:t>
            </a:r>
          </a:p>
          <a:p>
            <a:pPr lvl="1"/>
            <a:r>
              <a:rPr lang="en-US" dirty="0"/>
              <a:t>heterogeneous</a:t>
            </a:r>
          </a:p>
          <a:p>
            <a:pPr lvl="1"/>
            <a:r>
              <a:rPr lang="en-US" dirty="0"/>
              <a:t>a source of wealth accumulation.</a:t>
            </a:r>
            <a:endParaRPr lang="en-US" sz="2400" dirty="0"/>
          </a:p>
          <a:p>
            <a:pPr lvl="1"/>
            <a:endParaRPr lang="en-US" dirty="0"/>
          </a:p>
        </p:txBody>
      </p:sp>
    </p:spTree>
    <p:extLst>
      <p:ext uri="{BB962C8B-B14F-4D97-AF65-F5344CB8AC3E}">
        <p14:creationId xmlns:p14="http://schemas.microsoft.com/office/powerpoint/2010/main" val="15791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Demand-Side Public Policy (1 of 2)</a:t>
            </a:r>
          </a:p>
        </p:txBody>
      </p:sp>
      <p:sp>
        <p:nvSpPr>
          <p:cNvPr id="11" name="Content Placeholder 10"/>
          <p:cNvSpPr>
            <a:spLocks noGrp="1"/>
          </p:cNvSpPr>
          <p:nvPr>
            <p:ph idx="1"/>
          </p:nvPr>
        </p:nvSpPr>
        <p:spPr>
          <a:xfrm>
            <a:off x="375312" y="1625599"/>
            <a:ext cx="8463888" cy="2794001"/>
          </a:xfrm>
        </p:spPr>
        <p:txBody>
          <a:bodyPr/>
          <a:lstStyle/>
          <a:p>
            <a:pPr marL="0" indent="0">
              <a:buNone/>
            </a:pPr>
            <a:r>
              <a:rPr lang="en-US" b="1" i="1" dirty="0"/>
              <a:t>An alternative to boosting the supply of low-income housing is to provide housing coupons or vouchers to low-income households, allowing the recipients to make their own choices in private housing markets. </a:t>
            </a:r>
          </a:p>
          <a:p>
            <a:r>
              <a:rPr lang="en-US" dirty="0"/>
              <a:t>In 2012, about 2.2 million households received vouchers under the program known as “Section 8 Tenant Based Rental Assistance,” at a budgetary cost of $19.2 billion.</a:t>
            </a:r>
          </a:p>
        </p:txBody>
      </p:sp>
    </p:spTree>
    <p:extLst>
      <p:ext uri="{BB962C8B-B14F-4D97-AF65-F5344CB8AC3E}">
        <p14:creationId xmlns:p14="http://schemas.microsoft.com/office/powerpoint/2010/main" val="4108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Demand-Side Public Policy (2 of 2)</a:t>
            </a:r>
          </a:p>
        </p:txBody>
      </p:sp>
      <p:sp>
        <p:nvSpPr>
          <p:cNvPr id="11" name="Content Placeholder 10"/>
          <p:cNvSpPr>
            <a:spLocks noGrp="1"/>
          </p:cNvSpPr>
          <p:nvPr>
            <p:ph idx="1"/>
          </p:nvPr>
        </p:nvSpPr>
        <p:spPr>
          <a:xfrm>
            <a:off x="375312" y="1625599"/>
            <a:ext cx="8463888" cy="4394201"/>
          </a:xfrm>
        </p:spPr>
        <p:txBody>
          <a:bodyPr/>
          <a:lstStyle/>
          <a:p>
            <a:pPr marL="0" indent="0">
              <a:buNone/>
            </a:pPr>
            <a:r>
              <a:rPr lang="en-US" b="1" i="1" dirty="0"/>
              <a:t>The face value of a voucher is determined by a household’s income and the fair market rent in the area. </a:t>
            </a:r>
          </a:p>
          <a:p>
            <a:r>
              <a:rPr lang="en-US" sz="2300" dirty="0"/>
              <a:t>The value of a voucher is</a:t>
            </a:r>
          </a:p>
          <a:p>
            <a:pPr marL="0" indent="0">
              <a:buNone/>
            </a:pPr>
            <a:r>
              <a:rPr lang="en-US" sz="2300" dirty="0"/>
              <a:t>      </a:t>
            </a:r>
            <a:r>
              <a:rPr lang="en-US" sz="2300" i="1" dirty="0"/>
              <a:t> </a:t>
            </a:r>
          </a:p>
          <a:p>
            <a:r>
              <a:rPr lang="en-US" sz="2300" dirty="0"/>
              <a:t>The fair market rent is computed as the 45th percentile of rent, meaning that 45 percent of dwellings rent for less. </a:t>
            </a:r>
          </a:p>
          <a:p>
            <a:r>
              <a:rPr lang="en-US" sz="2300" dirty="0"/>
              <a:t>The voucher can be used on any dwelling that meets the minimum quality standard. </a:t>
            </a:r>
          </a:p>
          <a:p>
            <a:r>
              <a:rPr lang="en-US" sz="2300" dirty="0"/>
              <a:t>The recipient has an incentive to find the most economical dwelling as the voucher doesn’t vary with the actual rent paid.</a:t>
            </a:r>
          </a:p>
          <a:p>
            <a:endParaRPr lang="en-US" dirty="0"/>
          </a:p>
        </p:txBody>
      </p:sp>
      <p:pic>
        <p:nvPicPr>
          <p:cNvPr id="2" name="Picture 1" descr="F a c e space v a l u e equals F a i r space m a r k e t space r e n t minus 0.30 times I n c o m e&#10;"/>
          <p:cNvPicPr>
            <a:picLocks noChangeAspect="1"/>
          </p:cNvPicPr>
          <p:nvPr/>
        </p:nvPicPr>
        <p:blipFill>
          <a:blip r:embed="rId3"/>
          <a:stretch>
            <a:fillRect/>
          </a:stretch>
        </p:blipFill>
        <p:spPr>
          <a:xfrm>
            <a:off x="1447800" y="3048000"/>
            <a:ext cx="3924300" cy="495300"/>
          </a:xfrm>
          <a:prstGeom prst="rect">
            <a:avLst/>
          </a:prstGeom>
        </p:spPr>
      </p:pic>
    </p:spTree>
    <p:extLst>
      <p:ext uri="{BB962C8B-B14F-4D97-AF65-F5344CB8AC3E}">
        <p14:creationId xmlns:p14="http://schemas.microsoft.com/office/powerpoint/2010/main" val="93404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sz="3200" dirty="0"/>
              <a:t> Recipient Response to a Housing Voucher</a:t>
            </a:r>
          </a:p>
        </p:txBody>
      </p:sp>
      <p:pic>
        <p:nvPicPr>
          <p:cNvPr id="3" name="Content Placeholder 2" descr="Recipient Response to a Housing Voucher&#10;A line graph plots the recipient response to a housing voucher. The horizontal axis shows quantity of housing services, listing 350 and 440. The vertical axis shows all other goods in dollars, listing 800 and 1,000. All data are approximate. The first curve falls from (300, 1,200), through point c (440, 800) and point b (660, 700). The line for budget plus $240 is a tangent to this curve, falling from point m (350, 950), through point c (440, 800). The second curve is shifted downward and falls from (200, 1,000), through point a (400, 600). The line for budget is a tangent to this curve, falling from (0, 1,000) through point a (400, 600). The second tangent is shifted upward by a value of $240 from the first tangent."/>
          <p:cNvPicPr>
            <a:picLocks noGrp="1" noChangeAspect="1"/>
          </p:cNvPicPr>
          <p:nvPr>
            <p:ph idx="1"/>
          </p:nvPr>
        </p:nvPicPr>
        <p:blipFill>
          <a:blip r:embed="rId3"/>
          <a:stretch>
            <a:fillRect/>
          </a:stretch>
        </p:blipFill>
        <p:spPr>
          <a:xfrm>
            <a:off x="3479464" y="1524000"/>
            <a:ext cx="5359736" cy="4953000"/>
          </a:xfrm>
          <a:prstGeom prst="rect">
            <a:avLst/>
          </a:prstGeom>
        </p:spPr>
      </p:pic>
      <p:sp>
        <p:nvSpPr>
          <p:cNvPr id="4" name="Rounded Rectangle 3"/>
          <p:cNvSpPr/>
          <p:nvPr/>
        </p:nvSpPr>
        <p:spPr>
          <a:xfrm>
            <a:off x="527939" y="2057400"/>
            <a:ext cx="2951525" cy="37338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i="1" dirty="0">
                <a:solidFill>
                  <a:schemeClr val="tx1"/>
                </a:solidFill>
              </a:rPr>
              <a:t>Discuss the effect of vouchers on low-income households. </a:t>
            </a:r>
          </a:p>
          <a:p>
            <a:pPr marL="342900" indent="-342900">
              <a:buFont typeface="Arial" panose="020B0604020202020204" pitchFamily="34" charset="0"/>
              <a:buChar char="•"/>
            </a:pPr>
            <a:r>
              <a:rPr lang="en-US" sz="2400" i="1" dirty="0">
                <a:solidFill>
                  <a:schemeClr val="tx1"/>
                </a:solidFill>
              </a:rPr>
              <a:t>Discuss how the efficiency of a voucher compares to the efficiency of public housing. </a:t>
            </a:r>
          </a:p>
        </p:txBody>
      </p:sp>
    </p:spTree>
    <p:extLst>
      <p:ext uri="{BB962C8B-B14F-4D97-AF65-F5344CB8AC3E}">
        <p14:creationId xmlns:p14="http://schemas.microsoft.com/office/powerpoint/2010/main" val="391102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sz="3200" dirty="0"/>
              <a:t>Market Effects of Vouchers: Low-Quality Housing</a:t>
            </a:r>
          </a:p>
        </p:txBody>
      </p:sp>
      <p:pic>
        <p:nvPicPr>
          <p:cNvPr id="8" name="Content Placeholder 7" descr="Market Effects of Voucher: Low-Quality Housing&#10;A line graph plots supply, initial demand, and demand vouchers for low-quality housing. The horizontal axis shows low-quality housing, listing L asterisk and L double asterisk. The vertical axis shows cost in dollars, listing p asterisk and p double asterisk. Supply rises through point a (L asterisk, p asterisk) and point b (L double asterisk, p double asterisk). Initial demand falls through point a (L asterisk, p asterisk). Demand: vouchers is shifted upward and falls through point b (L double asterisk, p double asterisk)."/>
          <p:cNvPicPr>
            <a:picLocks noGrp="1" noChangeAspect="1"/>
          </p:cNvPicPr>
          <p:nvPr>
            <p:ph idx="1"/>
          </p:nvPr>
        </p:nvPicPr>
        <p:blipFill>
          <a:blip r:embed="rId3"/>
          <a:stretch>
            <a:fillRect/>
          </a:stretch>
        </p:blipFill>
        <p:spPr>
          <a:xfrm>
            <a:off x="3503496" y="1143000"/>
            <a:ext cx="5335704" cy="5562600"/>
          </a:xfrm>
          <a:prstGeom prst="rect">
            <a:avLst/>
          </a:prstGeom>
        </p:spPr>
      </p:pic>
      <p:sp>
        <p:nvSpPr>
          <p:cNvPr id="4" name="Rounded Rectangle 3"/>
          <p:cNvSpPr/>
          <p:nvPr/>
        </p:nvSpPr>
        <p:spPr>
          <a:xfrm>
            <a:off x="381000" y="1752600"/>
            <a:ext cx="3122495" cy="4267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i="1" dirty="0">
                <a:solidFill>
                  <a:schemeClr val="tx1"/>
                </a:solidFill>
              </a:rPr>
              <a:t>Discuss the use of  filtering model to explore the market effects of housing vouchers for low-income households. </a:t>
            </a:r>
          </a:p>
          <a:p>
            <a:pPr marL="342900" indent="-342900">
              <a:buFont typeface="Arial" panose="020B0604020202020204" pitchFamily="34" charset="0"/>
              <a:buChar char="•"/>
            </a:pPr>
            <a:r>
              <a:rPr lang="en-US" sz="2400" i="1" dirty="0">
                <a:solidFill>
                  <a:schemeClr val="tx1"/>
                </a:solidFill>
              </a:rPr>
              <a:t>Discuss how changes in retirement and filtering affect the supply curve.</a:t>
            </a:r>
          </a:p>
        </p:txBody>
      </p:sp>
    </p:spTree>
    <p:extLst>
      <p:ext uri="{BB962C8B-B14F-4D97-AF65-F5344CB8AC3E}">
        <p14:creationId xmlns:p14="http://schemas.microsoft.com/office/powerpoint/2010/main" val="174313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sz="3000" dirty="0"/>
              <a:t>Market Effects of Vouchers: Medium-Quality Housing</a:t>
            </a:r>
          </a:p>
        </p:txBody>
      </p:sp>
      <p:pic>
        <p:nvPicPr>
          <p:cNvPr id="6" name="Content Placeholder 5" descr="Market Effects of Vouchers: Medium-Quantity Housing&#10;A line graph plots demand, initial supply, and more filtering supply for medium quality housing. Horizontal axis shows medium-quality housing, listing m double asterisk and m asterisk. Vertical axis shows cost in dollars, listing p asterisk and p double asterisk. Demand falls through b (m double asterisk, p double asterisk) and a (m asterisk, p asterisk). Initial supply rises through a (m asterisk, p asterisk). More filtering supply is shifted upward and rises through b (m double asterisk, p double asterisk).&#10;"/>
          <p:cNvPicPr>
            <a:picLocks noGrp="1" noChangeAspect="1"/>
          </p:cNvPicPr>
          <p:nvPr>
            <p:ph idx="1"/>
          </p:nvPr>
        </p:nvPicPr>
        <p:blipFill>
          <a:blip r:embed="rId3"/>
          <a:stretch>
            <a:fillRect/>
          </a:stretch>
        </p:blipFill>
        <p:spPr>
          <a:xfrm>
            <a:off x="3810710" y="1295400"/>
            <a:ext cx="5333290" cy="5562600"/>
          </a:xfrm>
          <a:prstGeom prst="rect">
            <a:avLst/>
          </a:prstGeom>
        </p:spPr>
      </p:pic>
      <p:sp>
        <p:nvSpPr>
          <p:cNvPr id="4" name="Rounded Rectangle 3"/>
          <p:cNvSpPr/>
          <p:nvPr/>
        </p:nvSpPr>
        <p:spPr>
          <a:xfrm>
            <a:off x="381000" y="1752600"/>
            <a:ext cx="3122495" cy="4267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i="1" dirty="0">
                <a:solidFill>
                  <a:schemeClr val="tx1"/>
                </a:solidFill>
              </a:rPr>
              <a:t>Discuss the implications of vouchers for the high-quality submarket. </a:t>
            </a:r>
          </a:p>
          <a:p>
            <a:pPr marL="342900" indent="-342900">
              <a:buFont typeface="Arial" panose="020B0604020202020204" pitchFamily="34" charset="0"/>
              <a:buChar char="•"/>
            </a:pPr>
            <a:r>
              <a:rPr lang="en-US" sz="2400" i="1" dirty="0">
                <a:solidFill>
                  <a:schemeClr val="tx1"/>
                </a:solidFill>
              </a:rPr>
              <a:t>Discuss the actual effects of housing vouchers on prices in housing submarkets.</a:t>
            </a:r>
          </a:p>
        </p:txBody>
      </p:sp>
    </p:spTree>
    <p:extLst>
      <p:ext uri="{BB962C8B-B14F-4D97-AF65-F5344CB8AC3E}">
        <p14:creationId xmlns:p14="http://schemas.microsoft.com/office/powerpoint/2010/main" val="317218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Subsidies for Mortgage Interest (1 of 2)</a:t>
            </a:r>
          </a:p>
        </p:txBody>
      </p:sp>
      <p:sp>
        <p:nvSpPr>
          <p:cNvPr id="11" name="Content Placeholder 10"/>
          <p:cNvSpPr>
            <a:spLocks noGrp="1"/>
          </p:cNvSpPr>
          <p:nvPr>
            <p:ph idx="1"/>
          </p:nvPr>
        </p:nvSpPr>
        <p:spPr>
          <a:xfrm>
            <a:off x="375312" y="1625600"/>
            <a:ext cx="8463888" cy="3251200"/>
          </a:xfrm>
        </p:spPr>
        <p:txBody>
          <a:bodyPr/>
          <a:lstStyle/>
          <a:p>
            <a:r>
              <a:rPr lang="en-US" dirty="0"/>
              <a:t>Policies that are directed toward low-income households:</a:t>
            </a:r>
          </a:p>
          <a:p>
            <a:pPr lvl="1"/>
            <a:r>
              <a:rPr lang="en-US" dirty="0"/>
              <a:t>The annual spending on housing assistance is roughly $42 billion ($6 billion for public housing, $9 billion for project-based rental assistance, $7 billion for tax credits, and $19 billion for vouchers) or about $133 per capita per year. </a:t>
            </a:r>
          </a:p>
          <a:p>
            <a:r>
              <a:rPr lang="en-US" dirty="0"/>
              <a:t>Policies that are directed toward middle-income and high-income households. </a:t>
            </a:r>
          </a:p>
          <a:p>
            <a:pPr lvl="1"/>
            <a:r>
              <a:rPr lang="en-US" dirty="0"/>
              <a:t>In 2010, tax breaks for homeowners reduced federal tax revenue by $87 billion per year ($279 per capita per year). </a:t>
            </a:r>
            <a:endParaRPr lang="en-US" b="1" dirty="0"/>
          </a:p>
        </p:txBody>
      </p:sp>
    </p:spTree>
    <p:extLst>
      <p:ext uri="{BB962C8B-B14F-4D97-AF65-F5344CB8AC3E}">
        <p14:creationId xmlns:p14="http://schemas.microsoft.com/office/powerpoint/2010/main" val="98248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Subsidies for Mortgage Interest (2 of 2)</a:t>
            </a:r>
          </a:p>
        </p:txBody>
      </p:sp>
      <p:sp>
        <p:nvSpPr>
          <p:cNvPr id="11" name="Content Placeholder 10"/>
          <p:cNvSpPr>
            <a:spLocks noGrp="1"/>
          </p:cNvSpPr>
          <p:nvPr>
            <p:ph idx="1"/>
          </p:nvPr>
        </p:nvSpPr>
        <p:spPr>
          <a:xfrm>
            <a:off x="375312" y="1625600"/>
            <a:ext cx="8463888" cy="3937000"/>
          </a:xfrm>
        </p:spPr>
        <p:txBody>
          <a:bodyPr/>
          <a:lstStyle/>
          <a:p>
            <a:pPr marL="0" indent="0">
              <a:buNone/>
            </a:pPr>
            <a:r>
              <a:rPr lang="en-US" b="1" i="1" dirty="0"/>
              <a:t>The mortgage tax expenditure comes from the deductibility of mortgage interest in the computation of the federal income tax. </a:t>
            </a:r>
          </a:p>
          <a:p>
            <a:r>
              <a:rPr lang="en-US" dirty="0"/>
              <a:t>A household can deduct mortgage interest from its gross income as one step in computing taxable income. </a:t>
            </a:r>
          </a:p>
          <a:p>
            <a:r>
              <a:rPr lang="en-US" dirty="0"/>
              <a:t>The size of the deduction is determined by the homeowner’s marginal tax rate (the increase in tax per dollar increase in taxable income). </a:t>
            </a:r>
          </a:p>
          <a:p>
            <a:r>
              <a:rPr lang="en-US" dirty="0"/>
              <a:t>The higher the marginal tax rate, the greater the subsidy of mortgage interest.</a:t>
            </a:r>
            <a:endParaRPr lang="en-US" sz="5400" b="1" dirty="0"/>
          </a:p>
        </p:txBody>
      </p:sp>
    </p:spTree>
    <p:extLst>
      <p:ext uri="{BB962C8B-B14F-4D97-AF65-F5344CB8AC3E}">
        <p14:creationId xmlns:p14="http://schemas.microsoft.com/office/powerpoint/2010/main" val="421758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sz="3200" dirty="0"/>
              <a:t>Tax Benefits from the Mortgage Subsidy</a:t>
            </a:r>
          </a:p>
        </p:txBody>
      </p:sp>
      <p:pic>
        <p:nvPicPr>
          <p:cNvPr id="3" name="Content Placeholder 2" descr="Tax Benefits from the Mortgage Subsidy&#10;A horizontal bar graph plots the tax benefit for different household incomes. Data from the graph, presented in the format, household income in thousands of dollars: tax benefit in billions of dollars, are as follows. Y less than 10: 0; Y greater than 10 and less than 20: 0.1; Y greater than 20 and less than 30: 0.2; Y greater than 30 and less than 40: 0.6; Y greater than 40 and less than 50: 1.2; Y greater than 50 and less than 75: 5.9; Y greater than 75 and less than 100: 7.6; Y greater than 100 and less than 200: 29; Y less than 200: 23.6. "/>
          <p:cNvPicPr>
            <a:picLocks noGrp="1" noChangeAspect="1"/>
          </p:cNvPicPr>
          <p:nvPr>
            <p:ph idx="1"/>
          </p:nvPr>
        </p:nvPicPr>
        <p:blipFill>
          <a:blip r:embed="rId3"/>
          <a:stretch>
            <a:fillRect/>
          </a:stretch>
        </p:blipFill>
        <p:spPr>
          <a:xfrm>
            <a:off x="2971800" y="1676400"/>
            <a:ext cx="5998331" cy="4655789"/>
          </a:xfrm>
          <a:prstGeom prst="rect">
            <a:avLst/>
          </a:prstGeom>
        </p:spPr>
      </p:pic>
      <p:sp>
        <p:nvSpPr>
          <p:cNvPr id="4" name="Rounded Rectangle 3"/>
          <p:cNvSpPr/>
          <p:nvPr/>
        </p:nvSpPr>
        <p:spPr>
          <a:xfrm>
            <a:off x="381001" y="1752600"/>
            <a:ext cx="2438399" cy="4267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i="1" dirty="0">
                <a:solidFill>
                  <a:schemeClr val="tx1"/>
                </a:solidFill>
              </a:rPr>
              <a:t>Discuss tax benefits from the mortgage subsidy for different income groups. </a:t>
            </a:r>
          </a:p>
          <a:p>
            <a:pPr marL="342900" indent="-342900">
              <a:buFont typeface="Arial" panose="020B0604020202020204" pitchFamily="34" charset="0"/>
              <a:buChar char="•"/>
            </a:pPr>
            <a:r>
              <a:rPr lang="en-US" sz="2400" i="1" dirty="0">
                <a:solidFill>
                  <a:schemeClr val="tx1"/>
                </a:solidFill>
              </a:rPr>
              <a:t>Discuss how the tax benefit increases with income.</a:t>
            </a:r>
          </a:p>
        </p:txBody>
      </p:sp>
    </p:spTree>
    <p:extLst>
      <p:ext uri="{BB962C8B-B14F-4D97-AF65-F5344CB8AC3E}">
        <p14:creationId xmlns:p14="http://schemas.microsoft.com/office/powerpoint/2010/main" val="152967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sz="3200" dirty="0"/>
              <a:t>Inefficiency of the Mortgage Subsidy</a:t>
            </a:r>
          </a:p>
        </p:txBody>
      </p:sp>
      <p:pic>
        <p:nvPicPr>
          <p:cNvPr id="3" name="Content Placeholder 2" descr="Inefficiency of the Mortgage Subsidy&#10;A line graph plots the inefficiency of the mortgage subsidy. The horizontal axis shows housing capital, listing h superscript E and h asterisk. The vertical axis shows cost in dollars, listing 0.72 and 1.00. Marginal private cost is a horizontal line, y equals 0.72, passing through point b (h asterisk, 0.72). Marginal social cost is a horizontal line, y equals 1.00, passing through point a (h superscript E, 1.00). The line for demand and marginal social benefit falls through point a (h superscript E, 1.00) and point b (h asterisk, 0.72). A triangular region, enclosed by demand and marginal social benefit line, marginal social cost line, and x equals h asterisk, is shaded."/>
          <p:cNvPicPr>
            <a:picLocks noGrp="1" noChangeAspect="1"/>
          </p:cNvPicPr>
          <p:nvPr>
            <p:ph idx="1"/>
          </p:nvPr>
        </p:nvPicPr>
        <p:blipFill>
          <a:blip r:embed="rId3"/>
          <a:stretch>
            <a:fillRect/>
          </a:stretch>
        </p:blipFill>
        <p:spPr>
          <a:xfrm>
            <a:off x="3429001" y="955896"/>
            <a:ext cx="5410200" cy="5711604"/>
          </a:xfrm>
          <a:prstGeom prst="rect">
            <a:avLst/>
          </a:prstGeom>
        </p:spPr>
      </p:pic>
      <p:sp>
        <p:nvSpPr>
          <p:cNvPr id="4" name="Rounded Rectangle 3"/>
          <p:cNvSpPr/>
          <p:nvPr/>
        </p:nvSpPr>
        <p:spPr>
          <a:xfrm>
            <a:off x="381001" y="1752600"/>
            <a:ext cx="2971799" cy="4267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 discuss:</a:t>
            </a:r>
          </a:p>
          <a:p>
            <a:pPr marL="342900" indent="-342900">
              <a:buFont typeface="Arial" panose="020B0604020202020204" pitchFamily="34" charset="0"/>
              <a:buChar char="•"/>
            </a:pPr>
            <a:r>
              <a:rPr lang="en-US" sz="2400" i="1" dirty="0">
                <a:solidFill>
                  <a:schemeClr val="tx1"/>
                </a:solidFill>
              </a:rPr>
              <a:t>the inefficiency of the mortgage subsidy.</a:t>
            </a:r>
          </a:p>
          <a:p>
            <a:pPr marL="342900" indent="-342900">
              <a:buFont typeface="Arial" panose="020B0604020202020204" pitchFamily="34" charset="0"/>
              <a:buChar char="•"/>
            </a:pPr>
            <a:r>
              <a:rPr lang="en-US" sz="2400" i="1" dirty="0">
                <a:solidFill>
                  <a:schemeClr val="tx1"/>
                </a:solidFill>
              </a:rPr>
              <a:t>the marginal social benefit curve. </a:t>
            </a:r>
          </a:p>
          <a:p>
            <a:pPr marL="342900" indent="-342900">
              <a:buFont typeface="Arial" panose="020B0604020202020204" pitchFamily="34" charset="0"/>
              <a:buChar char="•"/>
            </a:pPr>
            <a:r>
              <a:rPr lang="en-US" sz="2400" i="1" dirty="0">
                <a:solidFill>
                  <a:schemeClr val="tx1"/>
                </a:solidFill>
              </a:rPr>
              <a:t>why the mortgage subsidy is inefficient.</a:t>
            </a:r>
          </a:p>
        </p:txBody>
      </p:sp>
    </p:spTree>
    <p:extLst>
      <p:ext uri="{BB962C8B-B14F-4D97-AF65-F5344CB8AC3E}">
        <p14:creationId xmlns:p14="http://schemas.microsoft.com/office/powerpoint/2010/main" val="323631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Homelessness and Public Policy (1 of 2)</a:t>
            </a:r>
          </a:p>
        </p:txBody>
      </p:sp>
      <p:sp>
        <p:nvSpPr>
          <p:cNvPr id="11" name="Content Placeholder 10"/>
          <p:cNvSpPr>
            <a:spLocks noGrp="1"/>
          </p:cNvSpPr>
          <p:nvPr>
            <p:ph idx="1"/>
          </p:nvPr>
        </p:nvSpPr>
        <p:spPr>
          <a:xfrm>
            <a:off x="375312" y="1625600"/>
            <a:ext cx="8463888" cy="3708400"/>
          </a:xfrm>
        </p:spPr>
        <p:txBody>
          <a:bodyPr/>
          <a:lstStyle/>
          <a:p>
            <a:pPr marL="0" indent="0">
              <a:buNone/>
            </a:pPr>
            <a:r>
              <a:rPr lang="en-US" dirty="0"/>
              <a:t>The U.S. Department of Housing and Urban development defines a homeless individual as a person who lacks a fixed nighttime residence and whose primary nighttime residence is:</a:t>
            </a:r>
          </a:p>
          <a:p>
            <a:r>
              <a:rPr lang="en-US" dirty="0"/>
              <a:t>a supervised public or private shelter designed to provide temporary living accommodations,</a:t>
            </a:r>
          </a:p>
          <a:p>
            <a:r>
              <a:rPr lang="en-US" dirty="0"/>
              <a:t>an institution that provides a temporary residence for individuals intended to be institutionalized, or</a:t>
            </a:r>
          </a:p>
          <a:p>
            <a:r>
              <a:rPr lang="en-US" dirty="0"/>
              <a:t>a place not intended to be used as a regular sleeping place.</a:t>
            </a:r>
            <a:endParaRPr lang="en-US" sz="5400" b="1" dirty="0"/>
          </a:p>
        </p:txBody>
      </p:sp>
    </p:spTree>
    <p:extLst>
      <p:ext uri="{BB962C8B-B14F-4D97-AF65-F5344CB8AC3E}">
        <p14:creationId xmlns:p14="http://schemas.microsoft.com/office/powerpoint/2010/main" val="5589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Filtering: Durability and Submarkets</a:t>
            </a:r>
          </a:p>
        </p:txBody>
      </p:sp>
      <p:sp>
        <p:nvSpPr>
          <p:cNvPr id="11" name="Content Placeholder 10"/>
          <p:cNvSpPr>
            <a:spLocks noGrp="1"/>
          </p:cNvSpPr>
          <p:nvPr>
            <p:ph idx="1"/>
          </p:nvPr>
        </p:nvSpPr>
        <p:spPr>
          <a:xfrm>
            <a:off x="375312" y="1625600"/>
            <a:ext cx="8463888" cy="2108200"/>
          </a:xfrm>
        </p:spPr>
        <p:txBody>
          <a:bodyPr/>
          <a:lstStyle/>
          <a:p>
            <a:pPr marL="0" indent="0">
              <a:buNone/>
            </a:pPr>
            <a:r>
              <a:rPr lang="en-US" b="1" i="1" dirty="0"/>
              <a:t>The filtering model of housing shows that the movement of dwellings and consumers between markets is affected by changes in the relative prices of different quality levels.</a:t>
            </a:r>
          </a:p>
          <a:p>
            <a:r>
              <a:rPr lang="en-US" dirty="0"/>
              <a:t>To raise the quality of the dwelling, the owner must spend a substantial amount of money to renovate or remodel.</a:t>
            </a:r>
            <a:endParaRPr lang="en-US" b="1" i="1" dirty="0"/>
          </a:p>
          <a:p>
            <a:pPr marL="0" indent="0">
              <a:buNone/>
            </a:pPr>
            <a:endParaRPr lang="en-US" b="1" i="1" dirty="0"/>
          </a:p>
        </p:txBody>
      </p:sp>
      <p:sp>
        <p:nvSpPr>
          <p:cNvPr id="5" name="Rounded Rectangle 4"/>
          <p:cNvSpPr/>
          <p:nvPr/>
        </p:nvSpPr>
        <p:spPr>
          <a:xfrm>
            <a:off x="457200" y="4523475"/>
            <a:ext cx="8382000" cy="9906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Discuss how a house owner can </a:t>
            </a:r>
            <a:r>
              <a:rPr lang="en-US" sz="2400" i="1" dirty="0">
                <a:solidFill>
                  <a:schemeClr val="tx1"/>
                </a:solidFill>
              </a:rPr>
              <a:t>raise the quality of a dwelling and the value of doing so.</a:t>
            </a:r>
          </a:p>
        </p:txBody>
      </p:sp>
    </p:spTree>
    <p:extLst>
      <p:ext uri="{BB962C8B-B14F-4D97-AF65-F5344CB8AC3E}">
        <p14:creationId xmlns:p14="http://schemas.microsoft.com/office/powerpoint/2010/main" val="361808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sz="3200" dirty="0"/>
              <a:t>The Homeless Population</a:t>
            </a:r>
          </a:p>
        </p:txBody>
      </p:sp>
      <p:pic>
        <p:nvPicPr>
          <p:cNvPr id="3" name="Content Placeholder 2" descr="The Homeless Population&#10;A horizontal bar graph plots the homeless population. Data from the graph, presented in the format, category of population: number of homeless, are as follows. Children under 18: 39; children under 5: 16; families with children: 23; single individuals: 76; single men: 51; single women: 25; African American: 42; White: 38; Hispanic: 20; veterans: 13; mentally ill: 23; addiction disorders: 30; and employed: 13."/>
          <p:cNvPicPr>
            <a:picLocks noGrp="1" noChangeAspect="1"/>
          </p:cNvPicPr>
          <p:nvPr>
            <p:ph idx="1"/>
          </p:nvPr>
        </p:nvPicPr>
        <p:blipFill>
          <a:blip r:embed="rId3"/>
          <a:stretch>
            <a:fillRect/>
          </a:stretch>
        </p:blipFill>
        <p:spPr>
          <a:xfrm>
            <a:off x="1717121" y="990600"/>
            <a:ext cx="5709758" cy="5562600"/>
          </a:xfrm>
          <a:prstGeom prst="rect">
            <a:avLst/>
          </a:prstGeom>
        </p:spPr>
      </p:pic>
    </p:spTree>
    <p:extLst>
      <p:ext uri="{BB962C8B-B14F-4D97-AF65-F5344CB8AC3E}">
        <p14:creationId xmlns:p14="http://schemas.microsoft.com/office/powerpoint/2010/main" val="31727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Causes of Homelessness and Public Policy </a:t>
            </a:r>
          </a:p>
        </p:txBody>
      </p:sp>
      <p:sp>
        <p:nvSpPr>
          <p:cNvPr id="11" name="Content Placeholder 10"/>
          <p:cNvSpPr>
            <a:spLocks noGrp="1"/>
          </p:cNvSpPr>
          <p:nvPr>
            <p:ph idx="1"/>
          </p:nvPr>
        </p:nvSpPr>
        <p:spPr>
          <a:xfrm>
            <a:off x="375312" y="1625599"/>
            <a:ext cx="8463888" cy="3472873"/>
          </a:xfrm>
        </p:spPr>
        <p:txBody>
          <a:bodyPr/>
          <a:lstStyle/>
          <a:p>
            <a:r>
              <a:rPr lang="en-US" dirty="0"/>
              <a:t>Causes of homelessness</a:t>
            </a:r>
          </a:p>
          <a:p>
            <a:pPr lvl="1"/>
            <a:r>
              <a:rPr lang="en-US" dirty="0"/>
              <a:t>relatively high prices for low-quality housing</a:t>
            </a:r>
          </a:p>
          <a:p>
            <a:pPr lvl="1"/>
            <a:r>
              <a:rPr lang="en-US" dirty="0"/>
              <a:t>weak labor markets and slow economic growth</a:t>
            </a:r>
          </a:p>
          <a:p>
            <a:pPr lvl="1"/>
            <a:r>
              <a:rPr lang="en-US" dirty="0"/>
              <a:t>low institutionalization rates for the mentally ill.</a:t>
            </a:r>
          </a:p>
          <a:p>
            <a:r>
              <a:rPr lang="en-US" dirty="0"/>
              <a:t>Although homelessness is a complex problem with many causes, there is evidence that the problem could be mitigated by policies that improve the functioning of the low end of the housing market.</a:t>
            </a:r>
          </a:p>
        </p:txBody>
      </p:sp>
      <p:sp>
        <p:nvSpPr>
          <p:cNvPr id="5" name="Rounded Rectangle 4"/>
          <p:cNvSpPr/>
          <p:nvPr/>
        </p:nvSpPr>
        <p:spPr>
          <a:xfrm>
            <a:off x="457200" y="5220587"/>
            <a:ext cx="8382000" cy="799214"/>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200" i="1" dirty="0">
                <a:solidFill>
                  <a:schemeClr val="tx1"/>
                </a:solidFill>
              </a:rPr>
              <a:t>Discuss </a:t>
            </a:r>
            <a:r>
              <a:rPr lang="en-US" sz="2200" i="1" dirty="0">
                <a:solidFill>
                  <a:schemeClr val="tx1"/>
                </a:solidFill>
              </a:rPr>
              <a:t>what should come first for a chronically homeless person, housing or the resolution of any substance abuse or psychiatric issues?</a:t>
            </a:r>
          </a:p>
        </p:txBody>
      </p:sp>
    </p:spTree>
    <p:extLst>
      <p:ext uri="{BB962C8B-B14F-4D97-AF65-F5344CB8AC3E}">
        <p14:creationId xmlns:p14="http://schemas.microsoft.com/office/powerpoint/2010/main" val="326929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The Filtering Model of Housing (1 of 2)</a:t>
            </a:r>
          </a:p>
        </p:txBody>
      </p:sp>
      <p:sp>
        <p:nvSpPr>
          <p:cNvPr id="11" name="Content Placeholder 10"/>
          <p:cNvSpPr>
            <a:spLocks noGrp="1"/>
          </p:cNvSpPr>
          <p:nvPr>
            <p:ph idx="1"/>
          </p:nvPr>
        </p:nvSpPr>
        <p:spPr>
          <a:xfrm>
            <a:off x="375312" y="1625600"/>
            <a:ext cx="8463888" cy="4699000"/>
          </a:xfrm>
        </p:spPr>
        <p:txBody>
          <a:bodyPr/>
          <a:lstStyle/>
          <a:p>
            <a:r>
              <a:rPr lang="en-US" dirty="0"/>
              <a:t>A simple model of two housing submarkets: high quality and low quality. </a:t>
            </a:r>
          </a:p>
          <a:p>
            <a:r>
              <a:rPr lang="en-US" dirty="0"/>
              <a:t>Assumption: all new housing is high-quality housing, and it is prohibitively expensive to upgrade a dwelling from low quality to high quality. </a:t>
            </a:r>
          </a:p>
          <a:p>
            <a:r>
              <a:rPr lang="en-US" dirty="0"/>
              <a:t>The quantity of high-quality housing in year </a:t>
            </a:r>
            <a:r>
              <a:rPr lang="en-US" i="1" dirty="0"/>
              <a:t>t</a:t>
            </a:r>
            <a:r>
              <a:rPr lang="en-US" dirty="0"/>
              <a:t> equals the quantity of new housing in year </a:t>
            </a:r>
            <a:r>
              <a:rPr lang="en-US" i="1" dirty="0"/>
              <a:t>t</a:t>
            </a:r>
            <a:r>
              <a:rPr lang="en-US" dirty="0"/>
              <a:t> plus the quantity of high-quality housing left over from the previous year (year </a:t>
            </a:r>
            <a:r>
              <a:rPr lang="en-US" i="1" dirty="0"/>
              <a:t>t</a:t>
            </a:r>
            <a:r>
              <a:rPr lang="en-US" dirty="0"/>
              <a:t> − 1):</a:t>
            </a:r>
          </a:p>
          <a:p>
            <a:endParaRPr lang="en-US" b="1" i="1" dirty="0"/>
          </a:p>
          <a:p>
            <a:pPr marL="346075" indent="0">
              <a:buNone/>
            </a:pPr>
            <a:r>
              <a:rPr lang="en-US" dirty="0"/>
              <a:t>where </a:t>
            </a:r>
            <a:r>
              <a:rPr lang="en-US" i="1" dirty="0"/>
              <a:t>f</a:t>
            </a:r>
            <a:r>
              <a:rPr lang="en-US" dirty="0"/>
              <a:t> is the fraction of the high-quality dwellings that filter down to the low-quality submarket.</a:t>
            </a:r>
          </a:p>
        </p:txBody>
      </p:sp>
      <p:pic>
        <p:nvPicPr>
          <p:cNvPr id="2" name="Picture 1" descr="H subscript t equals H subscript t minus 1 end subscript times left parenthesis 1 minus f right parenthesis plus new&#10;"/>
          <p:cNvPicPr>
            <a:picLocks noChangeAspect="1"/>
          </p:cNvPicPr>
          <p:nvPr/>
        </p:nvPicPr>
        <p:blipFill>
          <a:blip r:embed="rId3"/>
          <a:stretch>
            <a:fillRect/>
          </a:stretch>
        </p:blipFill>
        <p:spPr>
          <a:xfrm>
            <a:off x="2133601" y="4876800"/>
            <a:ext cx="3886200" cy="762000"/>
          </a:xfrm>
          <a:prstGeom prst="rect">
            <a:avLst/>
          </a:prstGeom>
        </p:spPr>
      </p:pic>
    </p:spTree>
    <p:extLst>
      <p:ext uri="{BB962C8B-B14F-4D97-AF65-F5344CB8AC3E}">
        <p14:creationId xmlns:p14="http://schemas.microsoft.com/office/powerpoint/2010/main" val="202701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The Filtering Model of Housing (2 of 2)</a:t>
            </a:r>
          </a:p>
        </p:txBody>
      </p:sp>
      <p:sp>
        <p:nvSpPr>
          <p:cNvPr id="11" name="Content Placeholder 10"/>
          <p:cNvSpPr>
            <a:spLocks noGrp="1"/>
          </p:cNvSpPr>
          <p:nvPr>
            <p:ph idx="1"/>
          </p:nvPr>
        </p:nvSpPr>
        <p:spPr>
          <a:xfrm>
            <a:off x="375312" y="1625600"/>
            <a:ext cx="8463888" cy="3098800"/>
          </a:xfrm>
        </p:spPr>
        <p:txBody>
          <a:bodyPr/>
          <a:lstStyle/>
          <a:p>
            <a:r>
              <a:rPr lang="en-US" dirty="0"/>
              <a:t>The quantity of low-quality housing in year</a:t>
            </a:r>
            <a:r>
              <a:rPr lang="en-US" i="1" dirty="0"/>
              <a:t> t</a:t>
            </a:r>
            <a:r>
              <a:rPr lang="en-US" dirty="0"/>
              <a:t> is the sum of low-quality housing that remains from the previous year plus any housing that filters down from the high-quality submarket:</a:t>
            </a:r>
            <a:endParaRPr lang="en-US" b="1" i="1" dirty="0"/>
          </a:p>
          <a:p>
            <a:endParaRPr lang="en-US" dirty="0"/>
          </a:p>
          <a:p>
            <a:pPr marL="0" indent="0">
              <a:buNone/>
            </a:pPr>
            <a:endParaRPr lang="en-US" dirty="0"/>
          </a:p>
          <a:p>
            <a:pPr marL="346075" indent="0">
              <a:buNone/>
            </a:pPr>
            <a:r>
              <a:rPr lang="en-US" dirty="0"/>
              <a:t>where </a:t>
            </a:r>
            <a:r>
              <a:rPr lang="en-US" i="1" dirty="0"/>
              <a:t>r</a:t>
            </a:r>
            <a:r>
              <a:rPr lang="en-US" dirty="0"/>
              <a:t> is the fraction of low-quality dwellings that are retired from the housing market.</a:t>
            </a:r>
            <a:endParaRPr lang="en-US" b="1" dirty="0"/>
          </a:p>
        </p:txBody>
      </p:sp>
      <p:pic>
        <p:nvPicPr>
          <p:cNvPr id="3" name="Picture 2" descr="L subscript t equals L subscript t minus 1 end subscript times left parenthesis 1 minus r right parenthesis plus f times H subscript t minus 1 end subscript&#10;"/>
          <p:cNvPicPr>
            <a:picLocks noChangeAspect="1"/>
          </p:cNvPicPr>
          <p:nvPr/>
        </p:nvPicPr>
        <p:blipFill>
          <a:blip r:embed="rId3"/>
          <a:stretch>
            <a:fillRect/>
          </a:stretch>
        </p:blipFill>
        <p:spPr>
          <a:xfrm>
            <a:off x="2209800" y="3054532"/>
            <a:ext cx="3871912" cy="757282"/>
          </a:xfrm>
          <a:prstGeom prst="rect">
            <a:avLst/>
          </a:prstGeom>
        </p:spPr>
      </p:pic>
      <p:sp>
        <p:nvSpPr>
          <p:cNvPr id="5" name="Rounded Rectangle 4"/>
          <p:cNvSpPr/>
          <p:nvPr/>
        </p:nvSpPr>
        <p:spPr>
          <a:xfrm>
            <a:off x="478971" y="5105400"/>
            <a:ext cx="8382000" cy="629891"/>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Using a graph, discuss the filtering process.</a:t>
            </a:r>
            <a:endParaRPr lang="en-US" sz="2400" i="1" dirty="0">
              <a:solidFill>
                <a:schemeClr val="tx1"/>
              </a:solidFill>
            </a:endParaRPr>
          </a:p>
        </p:txBody>
      </p:sp>
    </p:spTree>
    <p:extLst>
      <p:ext uri="{BB962C8B-B14F-4D97-AF65-F5344CB8AC3E}">
        <p14:creationId xmlns:p14="http://schemas.microsoft.com/office/powerpoint/2010/main" val="301620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200" dirty="0"/>
              <a:t> The Filtering Model of Housing: </a:t>
            </a:r>
            <a:br>
              <a:rPr lang="en-US" sz="3200" dirty="0"/>
            </a:br>
            <a:r>
              <a:rPr lang="en-US" sz="3200" dirty="0"/>
              <a:t>The Filtering Process</a:t>
            </a:r>
            <a:endParaRPr lang="en-US" sz="3000" dirty="0"/>
          </a:p>
        </p:txBody>
      </p:sp>
      <p:pic>
        <p:nvPicPr>
          <p:cNvPr id="3" name="Content Placeholder 2" descr="The Filtering Process&#10;A line graph plots benefit and maintenance cost. The horizontal axis lists 20, 40, and 50 for high, and 45, 25, and 15 for low. The vertical axis shows cost in dollars, listing 115, 200, and 250. Point a corresponds to 20 and 45 of the horizontal axis, and $115 of the vertical axis, point b corresponds to 40 and 25 of the horizontal axis, and $200 of the vertical axis, and point c corresponds to 50 and 15 of the horizontal axis, and $250 of the vertical axis. The line for benefit equals p subscript h minus p subscript l is horizontal, y equals 200, through point b. The curve for maintenance cost rises through point a, point b, and point c."/>
          <p:cNvPicPr>
            <a:picLocks noGrp="1" noChangeAspect="1"/>
          </p:cNvPicPr>
          <p:nvPr>
            <p:ph idx="1"/>
          </p:nvPr>
        </p:nvPicPr>
        <p:blipFill>
          <a:blip r:embed="rId3"/>
          <a:stretch>
            <a:fillRect/>
          </a:stretch>
        </p:blipFill>
        <p:spPr>
          <a:xfrm>
            <a:off x="3569635" y="1371600"/>
            <a:ext cx="5234396" cy="5206884"/>
          </a:xfrm>
          <a:prstGeom prst="rect">
            <a:avLst/>
          </a:prstGeom>
        </p:spPr>
      </p:pic>
      <p:sp>
        <p:nvSpPr>
          <p:cNvPr id="4" name="Rounded Rectangle 3"/>
          <p:cNvSpPr/>
          <p:nvPr/>
        </p:nvSpPr>
        <p:spPr>
          <a:xfrm>
            <a:off x="304800" y="1752600"/>
            <a:ext cx="3200400" cy="4267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IN" sz="2400" i="1" dirty="0">
                <a:solidFill>
                  <a:schemeClr val="tx1"/>
                </a:solidFill>
              </a:rPr>
              <a:t>Discuss </a:t>
            </a:r>
            <a:r>
              <a:rPr lang="en-US" sz="2400" i="1" dirty="0">
                <a:solidFill>
                  <a:schemeClr val="tx1"/>
                </a:solidFill>
              </a:rPr>
              <a:t>the maintenance cost required to keep a dwelling in the high-quality market. </a:t>
            </a:r>
          </a:p>
          <a:p>
            <a:pPr marL="342900" indent="-342900">
              <a:buFont typeface="Arial" panose="020B0604020202020204" pitchFamily="34" charset="0"/>
              <a:buChar char="•"/>
            </a:pPr>
            <a:r>
              <a:rPr lang="en-US" sz="2400" i="1" dirty="0">
                <a:solidFill>
                  <a:schemeClr val="tx1"/>
                </a:solidFill>
              </a:rPr>
              <a:t>Discuss the effect of maintenance cost change on the quantity of high-quality and low-quality housing.</a:t>
            </a:r>
          </a:p>
        </p:txBody>
      </p:sp>
    </p:spTree>
    <p:extLst>
      <p:ext uri="{BB962C8B-B14F-4D97-AF65-F5344CB8AC3E}">
        <p14:creationId xmlns:p14="http://schemas.microsoft.com/office/powerpoint/2010/main" val="41952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200" dirty="0"/>
              <a:t> Supply of High-Quality Housing:</a:t>
            </a:r>
            <a:br>
              <a:rPr lang="en-US" sz="3200" dirty="0"/>
            </a:br>
            <a:r>
              <a:rPr lang="en-US" sz="3200" dirty="0"/>
              <a:t>The Supply of High-Quality Housing</a:t>
            </a:r>
            <a:endParaRPr lang="en-US" sz="3000" dirty="0"/>
          </a:p>
        </p:txBody>
      </p:sp>
      <p:pic>
        <p:nvPicPr>
          <p:cNvPr id="5" name="Content Placeholder 4" descr="The Supply of High-Quality Housing&#10;A line graph plots new, leftover, and market supplies for high-quality housing. The horizontal axis shows quantity of high-quality housing, listing 15, 40, and 55. The vertical axis shows cost in dollars, listing p subscript 0 and p prime. All data are approximate. The line for new supply rises through (0, p subscript 0) and point a (15, p prime). The line for leftover supply rises through point k (25, p subscript 0) and point b (40, p prime). The line for market supply rises from point k (25, p subscript 0), through point c (55, p prime). "/>
          <p:cNvPicPr>
            <a:picLocks noGrp="1" noChangeAspect="1"/>
          </p:cNvPicPr>
          <p:nvPr>
            <p:ph idx="1"/>
          </p:nvPr>
        </p:nvPicPr>
        <p:blipFill>
          <a:blip r:embed="rId3"/>
          <a:stretch>
            <a:fillRect/>
          </a:stretch>
        </p:blipFill>
        <p:spPr>
          <a:xfrm>
            <a:off x="3733800" y="1447800"/>
            <a:ext cx="4944762" cy="5219472"/>
          </a:xfrm>
          <a:prstGeom prst="rect">
            <a:avLst/>
          </a:prstGeom>
        </p:spPr>
      </p:pic>
      <p:sp>
        <p:nvSpPr>
          <p:cNvPr id="4" name="Rounded Rectangle 3"/>
          <p:cNvSpPr/>
          <p:nvPr/>
        </p:nvSpPr>
        <p:spPr>
          <a:xfrm>
            <a:off x="457200" y="1905000"/>
            <a:ext cx="2555789" cy="392327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endParaRPr lang="en-IN" sz="2400" i="1" dirty="0">
              <a:solidFill>
                <a:schemeClr val="tx1"/>
              </a:solidFill>
            </a:endParaRPr>
          </a:p>
          <a:p>
            <a:pPr marL="342900" indent="-342900">
              <a:buFont typeface="Arial" panose="020B0604020202020204" pitchFamily="34" charset="0"/>
              <a:buChar char="•"/>
            </a:pPr>
            <a:r>
              <a:rPr lang="en-IN" sz="2400" i="1" dirty="0">
                <a:solidFill>
                  <a:schemeClr val="tx1"/>
                </a:solidFill>
              </a:rPr>
              <a:t>Discuss how the market supply of high-quality housing is determined.</a:t>
            </a:r>
          </a:p>
          <a:p>
            <a:pPr marL="342900" indent="-342900">
              <a:buFont typeface="Arial" panose="020B0604020202020204" pitchFamily="34" charset="0"/>
              <a:buChar char="•"/>
            </a:pPr>
            <a:r>
              <a:rPr lang="en-IN" sz="2400" i="1" dirty="0">
                <a:solidFill>
                  <a:schemeClr val="tx1"/>
                </a:solidFill>
              </a:rPr>
              <a:t>Discuss </a:t>
            </a:r>
            <a:r>
              <a:rPr lang="en-US" sz="2400" i="1" dirty="0">
                <a:solidFill>
                  <a:schemeClr val="tx1"/>
                </a:solidFill>
              </a:rPr>
              <a:t>the market supply curve and the leftover supply curve.</a:t>
            </a:r>
          </a:p>
          <a:p>
            <a:pPr marL="342900" indent="-342900">
              <a:buFont typeface="Arial" panose="020B0604020202020204" pitchFamily="34" charset="0"/>
              <a:buChar char="•"/>
            </a:pPr>
            <a:endParaRPr lang="en-US" sz="2400" i="1" dirty="0">
              <a:solidFill>
                <a:schemeClr val="tx1"/>
              </a:solidFill>
            </a:endParaRPr>
          </a:p>
        </p:txBody>
      </p:sp>
    </p:spTree>
    <p:extLst>
      <p:ext uri="{BB962C8B-B14F-4D97-AF65-F5344CB8AC3E}">
        <p14:creationId xmlns:p14="http://schemas.microsoft.com/office/powerpoint/2010/main" val="100315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200" b="1" dirty="0"/>
              <a:t> </a:t>
            </a:r>
            <a:r>
              <a:rPr lang="en-US" sz="3200" dirty="0"/>
              <a:t>Supply of Low-Quality Housing:</a:t>
            </a:r>
            <a:br>
              <a:rPr lang="en-US" sz="3200" dirty="0"/>
            </a:br>
            <a:r>
              <a:rPr lang="en-US" sz="3200" dirty="0"/>
              <a:t>The Supply of Low-Quality Housing</a:t>
            </a:r>
            <a:endParaRPr lang="en-US" sz="3000" dirty="0"/>
          </a:p>
        </p:txBody>
      </p:sp>
      <p:pic>
        <p:nvPicPr>
          <p:cNvPr id="3" name="Content Placeholder 2" descr="The Supply of Low-quality Housing&#10;A line graph plots filtered down, leftover, and market supply for low-quality housing. The horizontal axis shows quantity of low-quality housing, listing 10, 26, and 36. The vertical axis shows cost in dollars, listing p double prime. All data are approximate. The line for filtered down supply rises from zero quantity and moderate cost, through point f (10, p double prime). The line for leftover supply rises from zero quantity and low cost, through point g (26, p double prime). The line for supply market rises from a quantity of 18 and moderate cost, through point h (36, p double prime)."/>
          <p:cNvPicPr>
            <a:picLocks noGrp="1" noChangeAspect="1"/>
          </p:cNvPicPr>
          <p:nvPr>
            <p:ph idx="1"/>
          </p:nvPr>
        </p:nvPicPr>
        <p:blipFill>
          <a:blip r:embed="rId3"/>
          <a:stretch>
            <a:fillRect/>
          </a:stretch>
        </p:blipFill>
        <p:spPr>
          <a:xfrm>
            <a:off x="3730870" y="1524000"/>
            <a:ext cx="5071936" cy="5181600"/>
          </a:xfrm>
          <a:prstGeom prst="rect">
            <a:avLst/>
          </a:prstGeom>
        </p:spPr>
      </p:pic>
      <p:sp>
        <p:nvSpPr>
          <p:cNvPr id="4" name="Rounded Rectangle 3"/>
          <p:cNvSpPr/>
          <p:nvPr/>
        </p:nvSpPr>
        <p:spPr>
          <a:xfrm>
            <a:off x="457200" y="1905000"/>
            <a:ext cx="2555789" cy="392327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endParaRPr lang="en-IN" sz="2400" i="1" dirty="0">
              <a:solidFill>
                <a:schemeClr val="tx1"/>
              </a:solidFill>
            </a:endParaRPr>
          </a:p>
          <a:p>
            <a:pPr marL="342900" indent="-342900">
              <a:buFont typeface="Arial" panose="020B0604020202020204" pitchFamily="34" charset="0"/>
              <a:buChar char="•"/>
            </a:pPr>
            <a:r>
              <a:rPr lang="en-IN" sz="2400" i="1" dirty="0">
                <a:solidFill>
                  <a:schemeClr val="tx1"/>
                </a:solidFill>
              </a:rPr>
              <a:t>Discuss how the market supply of low-quality housing is determined.</a:t>
            </a:r>
          </a:p>
          <a:p>
            <a:pPr marL="342900" indent="-342900">
              <a:buFont typeface="Arial" panose="020B0604020202020204" pitchFamily="34" charset="0"/>
              <a:buChar char="•"/>
            </a:pPr>
            <a:r>
              <a:rPr lang="en-IN" sz="2400" i="1" dirty="0">
                <a:solidFill>
                  <a:schemeClr val="tx1"/>
                </a:solidFill>
              </a:rPr>
              <a:t>Discuss </a:t>
            </a:r>
            <a:r>
              <a:rPr lang="en-US" sz="2400" i="1" dirty="0">
                <a:solidFill>
                  <a:schemeClr val="tx1"/>
                </a:solidFill>
              </a:rPr>
              <a:t>the leftover supply curve of low-quality housing. </a:t>
            </a:r>
          </a:p>
          <a:p>
            <a:pPr marL="342900" indent="-342900">
              <a:buFont typeface="Arial" panose="020B0604020202020204" pitchFamily="34" charset="0"/>
              <a:buChar char="•"/>
            </a:pPr>
            <a:endParaRPr lang="en-US" sz="2400" i="1" dirty="0">
              <a:solidFill>
                <a:schemeClr val="tx1"/>
              </a:solidFill>
            </a:endParaRPr>
          </a:p>
        </p:txBody>
      </p:sp>
    </p:spTree>
    <p:extLst>
      <p:ext uri="{BB962C8B-B14F-4D97-AF65-F5344CB8AC3E}">
        <p14:creationId xmlns:p14="http://schemas.microsoft.com/office/powerpoint/2010/main" val="120283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200" dirty="0"/>
              <a:t> Applying the Filtering Model: </a:t>
            </a:r>
            <a:br>
              <a:rPr lang="en-US" sz="3200" dirty="0"/>
            </a:br>
            <a:r>
              <a:rPr lang="en-US" sz="3200" dirty="0"/>
              <a:t>A Building Ban and the High-Quality Submarket</a:t>
            </a:r>
          </a:p>
        </p:txBody>
      </p:sp>
      <p:pic>
        <p:nvPicPr>
          <p:cNvPr id="4" name="Content Placeholder 3" descr="A Building Ban and the High-Quality Submarket&#10;A line graph plots new, leftover, and market supplies, and demand for high-quality housing. The horizontal axis shows quantity of high-quality housing, listing 15, 40, 48, and 55. The vertical axis shows cost in dollars, listing p asterisk and p double asterisk. All data are approximate. The line for new supply rises from zero quantity and moderate cost, through point a (15, p asterisk). The line for leftover supply rises through point b (40, p asterisk) and point e (48, p double asterisk). The line for market supply rises from a quantity of 25 and moderate cost, through point c (55, p asterisk). The line for demand falls through point e (48, p double asterisk) and point c (55, p asterisk)."/>
          <p:cNvPicPr>
            <a:picLocks noGrp="1" noChangeAspect="1"/>
          </p:cNvPicPr>
          <p:nvPr>
            <p:ph idx="1"/>
          </p:nvPr>
        </p:nvPicPr>
        <p:blipFill>
          <a:blip r:embed="rId3"/>
          <a:stretch>
            <a:fillRect/>
          </a:stretch>
        </p:blipFill>
        <p:spPr>
          <a:xfrm>
            <a:off x="3601872" y="1448486"/>
            <a:ext cx="5237328" cy="5409514"/>
          </a:xfrm>
          <a:prstGeom prst="rect">
            <a:avLst/>
          </a:prstGeom>
        </p:spPr>
      </p:pic>
      <p:sp>
        <p:nvSpPr>
          <p:cNvPr id="5" name="Rounded Rectangle 4"/>
          <p:cNvSpPr/>
          <p:nvPr/>
        </p:nvSpPr>
        <p:spPr>
          <a:xfrm>
            <a:off x="457200" y="1752600"/>
            <a:ext cx="2555789" cy="4267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200" i="1" dirty="0">
                <a:solidFill>
                  <a:schemeClr val="tx1"/>
                </a:solidFill>
              </a:rPr>
              <a:t>Using the filtering model, discuss:</a:t>
            </a:r>
          </a:p>
          <a:p>
            <a:pPr marL="342900" indent="-342900">
              <a:buFont typeface="Arial" panose="020B0604020202020204" pitchFamily="34" charset="0"/>
              <a:buChar char="•"/>
            </a:pPr>
            <a:r>
              <a:rPr lang="en-US" sz="2200" i="1" dirty="0">
                <a:solidFill>
                  <a:schemeClr val="tx1"/>
                </a:solidFill>
              </a:rPr>
              <a:t>the effects of public policy on housing prices and quantities. </a:t>
            </a:r>
          </a:p>
          <a:p>
            <a:pPr marL="342900" indent="-342900">
              <a:buFont typeface="Arial" panose="020B0604020202020204" pitchFamily="34" charset="0"/>
              <a:buChar char="•"/>
            </a:pPr>
            <a:r>
              <a:rPr lang="en-US" sz="2200" i="1" dirty="0">
                <a:solidFill>
                  <a:schemeClr val="tx1"/>
                </a:solidFill>
              </a:rPr>
              <a:t>the effects of  public policies on the markets for high-quality and low-quality housing.</a:t>
            </a:r>
          </a:p>
        </p:txBody>
      </p:sp>
    </p:spTree>
    <p:extLst>
      <p:ext uri="{BB962C8B-B14F-4D97-AF65-F5344CB8AC3E}">
        <p14:creationId xmlns:p14="http://schemas.microsoft.com/office/powerpoint/2010/main" val="410732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9969</TotalTime>
  <Words>7517</Words>
  <Application>Microsoft Office PowerPoint</Application>
  <PresentationFormat>On-screen Show (4:3)</PresentationFormat>
  <Paragraphs>259</Paragraphs>
  <Slides>31</Slides>
  <Notes>31</Notes>
  <HiddenSlides>0</HiddenSlides>
  <MMClips>0</MMClips>
  <ScaleCrop>false</ScaleCrop>
  <HeadingPairs>
    <vt:vector size="4" baseType="variant">
      <vt:variant>
        <vt:lpstr>Theme</vt:lpstr>
      </vt:variant>
      <vt:variant>
        <vt:i4>9</vt:i4>
      </vt:variant>
      <vt:variant>
        <vt:lpstr>Slide Titles</vt:lpstr>
      </vt:variant>
      <vt:variant>
        <vt:i4>31</vt:i4>
      </vt:variant>
    </vt:vector>
  </HeadingPairs>
  <TitlesOfParts>
    <vt:vector size="40"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17</vt:lpstr>
      <vt:lpstr>Introduction</vt:lpstr>
      <vt:lpstr>  Filtering: Durability and Submarkets</vt:lpstr>
      <vt:lpstr>   The Filtering Model of Housing (1 of 2)</vt:lpstr>
      <vt:lpstr>  The Filtering Model of Housing (2 of 2)</vt:lpstr>
      <vt:lpstr> The Filtering Model of Housing:  The Filtering Process</vt:lpstr>
      <vt:lpstr> Supply of High-Quality Housing: The Supply of High-Quality Housing</vt:lpstr>
      <vt:lpstr> Supply of Low-Quality Housing: The Supply of Low-Quality Housing</vt:lpstr>
      <vt:lpstr> Applying the Filtering Model:  A Building Ban and the High-Quality Submarket</vt:lpstr>
      <vt:lpstr> Applying the Filtering Model:  A Building Ban and the Low-Quality Submarket</vt:lpstr>
      <vt:lpstr>   The Filtering Model of Housing</vt:lpstr>
      <vt:lpstr>   Filtering and Gentrification (1 of 2)</vt:lpstr>
      <vt:lpstr>   Filtering and Gentrification (2 of 2)</vt:lpstr>
      <vt:lpstr>   Supply-Side Public Policy</vt:lpstr>
      <vt:lpstr>   Public Housing</vt:lpstr>
      <vt:lpstr>Public Housing</vt:lpstr>
      <vt:lpstr> Value of Public Housing</vt:lpstr>
      <vt:lpstr>   Subsidies for Private Housing</vt:lpstr>
      <vt:lpstr> Market Effects of Supply-Side Policies</vt:lpstr>
      <vt:lpstr>   Demand-Side Public Policy (1 of 2)</vt:lpstr>
      <vt:lpstr>   Demand-Side Public Policy (2 of 2)</vt:lpstr>
      <vt:lpstr> Recipient Response to a Housing Voucher</vt:lpstr>
      <vt:lpstr>Market Effects of Vouchers: Low-Quality Housing</vt:lpstr>
      <vt:lpstr>Market Effects of Vouchers: Medium-Quality Housing</vt:lpstr>
      <vt:lpstr>Subsidies for Mortgage Interest (1 of 2)</vt:lpstr>
      <vt:lpstr>Subsidies for Mortgage Interest (2 of 2)</vt:lpstr>
      <vt:lpstr>Tax Benefits from the Mortgage Subsidy</vt:lpstr>
      <vt:lpstr>Inefficiency of the Mortgage Subsidy</vt:lpstr>
      <vt:lpstr>Homelessness and Public Policy (1 of 2)</vt:lpstr>
      <vt:lpstr>The Homeless Population</vt:lpstr>
      <vt:lpstr> Causes of Homelessness and Public Policy </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17</dc:title>
  <dc:subject>Economics</dc:subject>
  <dc:creator>Arthur O'Sullivan</dc:creator>
  <cp:keywords>Economics, Urban economics, Neighborhood; urban Housing and public policy</cp:keywords>
  <cp:lastModifiedBy>Connaughton, John</cp:lastModifiedBy>
  <cp:revision>1833</cp:revision>
  <dcterms:created xsi:type="dcterms:W3CDTF">2017-12-22T08:31:54Z</dcterms:created>
  <dcterms:modified xsi:type="dcterms:W3CDTF">2018-03-26T17:38:51Z</dcterms:modified>
  <cp:category>Economics</cp:category>
</cp:coreProperties>
</file>