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2"/>
  </p:notesMasterIdLst>
  <p:handoutMasterIdLst>
    <p:handoutMasterId r:id="rId33"/>
  </p:handoutMasterIdLst>
  <p:sldIdLst>
    <p:sldId id="256" r:id="rId10"/>
    <p:sldId id="304" r:id="rId11"/>
    <p:sldId id="400" r:id="rId12"/>
    <p:sldId id="402" r:id="rId13"/>
    <p:sldId id="427" r:id="rId14"/>
    <p:sldId id="429" r:id="rId15"/>
    <p:sldId id="403" r:id="rId16"/>
    <p:sldId id="430" r:id="rId17"/>
    <p:sldId id="404" r:id="rId18"/>
    <p:sldId id="431" r:id="rId19"/>
    <p:sldId id="432" r:id="rId20"/>
    <p:sldId id="405" r:id="rId21"/>
    <p:sldId id="406" r:id="rId22"/>
    <p:sldId id="434" r:id="rId23"/>
    <p:sldId id="435" r:id="rId24"/>
    <p:sldId id="407" r:id="rId25"/>
    <p:sldId id="436" r:id="rId26"/>
    <p:sldId id="408" r:id="rId27"/>
    <p:sldId id="423" r:id="rId28"/>
    <p:sldId id="437" r:id="rId29"/>
    <p:sldId id="438" r:id="rId30"/>
    <p:sldId id="4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6"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74601" autoAdjust="0"/>
  </p:normalViewPr>
  <p:slideViewPr>
    <p:cSldViewPr>
      <p:cViewPr>
        <p:scale>
          <a:sx n="71" d="100"/>
          <a:sy n="71" d="100"/>
        </p:scale>
        <p:origin x="-2006"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b="0" dirty="0"/>
              <a:t>A table shows the price elasticities of transit demand.</a:t>
            </a:r>
            <a:r>
              <a:rPr lang="en-US" b="0" baseline="0" dirty="0"/>
              <a:t> D</a:t>
            </a:r>
            <a:r>
              <a:rPr lang="en-US" b="0" dirty="0"/>
              <a:t>ata from the table, presented in the format, time of day: </a:t>
            </a:r>
            <a:r>
              <a:rPr lang="en-US" b="0" baseline="0" dirty="0"/>
              <a:t>bus, rail</a:t>
            </a:r>
            <a:r>
              <a:rPr lang="en-US" b="0" dirty="0"/>
              <a:t>, are as follows. Peak demand: </a:t>
            </a:r>
            <a:r>
              <a:rPr lang="en-US" b="0" dirty="0">
                <a:latin typeface="Calibri" panose="020F0502020204030204" pitchFamily="34" charset="0"/>
              </a:rPr>
              <a:t>−</a:t>
            </a:r>
            <a:r>
              <a:rPr lang="en-US" b="0" dirty="0"/>
              <a:t>0.40,</a:t>
            </a:r>
            <a:r>
              <a:rPr lang="en-US" b="0" baseline="0" dirty="0"/>
              <a:t> </a:t>
            </a:r>
            <a:r>
              <a:rPr lang="en-US" b="0" dirty="0">
                <a:latin typeface="Calibri" panose="020F0502020204030204" pitchFamily="34" charset="0"/>
              </a:rPr>
              <a:t>−</a:t>
            </a:r>
            <a:r>
              <a:rPr lang="en-US" b="0" baseline="0" dirty="0"/>
              <a:t>0.24. off-peak: </a:t>
            </a:r>
            <a:r>
              <a:rPr lang="en-US" b="0" dirty="0">
                <a:latin typeface="Calibri" panose="020F0502020204030204" pitchFamily="34" charset="0"/>
              </a:rPr>
              <a:t>−</a:t>
            </a:r>
            <a:r>
              <a:rPr lang="en-US" b="0" baseline="0" dirty="0"/>
              <a:t>0.80, </a:t>
            </a:r>
            <a:r>
              <a:rPr lang="en-US" b="0" dirty="0">
                <a:latin typeface="Calibri" panose="020F0502020204030204" pitchFamily="34" charset="0"/>
              </a:rPr>
              <a:t>−</a:t>
            </a:r>
            <a:r>
              <a:rPr lang="en-US" b="0" baseline="0" dirty="0"/>
              <a:t>0.48. overall: </a:t>
            </a:r>
            <a:r>
              <a:rPr lang="en-US" b="0" dirty="0">
                <a:latin typeface="Calibri" panose="020F0502020204030204" pitchFamily="34" charset="0"/>
              </a:rPr>
              <a:t>−</a:t>
            </a:r>
            <a:r>
              <a:rPr lang="en-US" b="0" baseline="0" dirty="0"/>
              <a:t>0.50,</a:t>
            </a:r>
            <a:r>
              <a:rPr lang="en-US" b="0" dirty="0">
                <a:latin typeface="Calibri" panose="020F0502020204030204" pitchFamily="34" charset="0"/>
              </a:rPr>
              <a:t>−</a:t>
            </a:r>
            <a:r>
              <a:rPr lang="en-US" b="0" baseline="0" dirty="0"/>
              <a:t>0.30.</a:t>
            </a:r>
            <a:endParaRPr lang="en-US" b="0" dirty="0"/>
          </a:p>
          <a:p>
            <a:endParaRPr lang="en-US" b="1" dirty="0"/>
          </a:p>
          <a:p>
            <a:r>
              <a:rPr lang="en-US" b="1" dirty="0"/>
              <a:t>Presenter Note: </a:t>
            </a:r>
            <a:r>
              <a:rPr lang="en-US" b="0" dirty="0"/>
              <a:t>In t</a:t>
            </a:r>
            <a:r>
              <a:rPr lang="en-US" sz="1200" b="0" i="0" u="none" strike="noStrike" kern="1200" baseline="0" dirty="0">
                <a:solidFill>
                  <a:schemeClr val="tx1"/>
                </a:solidFill>
                <a:latin typeface="+mn-lt"/>
                <a:ea typeface="+mn-ea"/>
                <a:cs typeface="+mn-cs"/>
              </a:rPr>
              <a:t>he table, the demand for bus transit is more price elastic than the demand for rail transit, and the demand for off-peak travel is more elastic than the demand for peak-period travel. Because transit demand is price inelastic, an increase in fares will increase total fare revenue.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next the responsiveness of travelers to changes in transit service. There are two key observations from empirical studies of transit ridership.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Relatively responsive to changes in service. Transit ridership is more responsive to changes in service than to changes in price. For example, a study of Boston commuters concluded that the elasticity of ridership with respect to travel time is −0.80, compared to a price elasticity of −0.50. Therefore, if a 10 percent increase in service is combined with a 10 percent increase in fares, ridership will increase: the negative effect from higher fares will be more than offset by a positive effect from better service.</a:t>
            </a:r>
          </a:p>
          <a:p>
            <a:r>
              <a:rPr lang="en-US" sz="1200" b="0" i="0" u="none" strike="noStrike" kern="1200" baseline="0" dirty="0">
                <a:solidFill>
                  <a:schemeClr val="tx1"/>
                </a:solidFill>
                <a:latin typeface="+mn-lt"/>
                <a:ea typeface="+mn-ea"/>
                <a:cs typeface="+mn-cs"/>
              </a:rPr>
              <a:t>2. Relatively responsive to changes in walk and wait time. Transit ridership is more responsive to changes in walk and wait time than to changes in in-vehicle 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consistent with the observation that the marginal disutility of walk and wait time exceeds the marginal disutility of in-vehicle time. Given relatively large response to changes in walk and wait time, a 10 percent decrease in walk and wait time will boost ridership by more than a 10 percent decrease in in-vehicle time.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34359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59280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riders along the horizontal axis and cost in dollars along the vertical axis. The curve for average cost falls from few riders and high cost to many riders and moderate cost. The curve for marginal cost falls from few riders and moderate cost to many riders and low cost.</a:t>
            </a:r>
          </a:p>
          <a:p>
            <a:endParaRPr lang="en-US" b="0" dirty="0"/>
          </a:p>
          <a:p>
            <a:r>
              <a:rPr lang="en-US" b="1" dirty="0"/>
              <a:t>Presenter Note: </a:t>
            </a:r>
            <a:r>
              <a:rPr lang="en-US" sz="1200" b="0" i="0" u="none" strike="noStrike" kern="1200" baseline="0" dirty="0">
                <a:solidFill>
                  <a:schemeClr val="tx1"/>
                </a:solidFill>
                <a:latin typeface="+mn-lt"/>
                <a:ea typeface="+mn-ea"/>
                <a:cs typeface="+mn-cs"/>
              </a:rPr>
              <a:t>The cost curves for a transit system incorporate the monetary costs of the transit provider and the time costs of riders. The cost of the provider include capital and operating costs. As shown in the figure, the average-cost curve for a transit system is negatively sloped: As ridership increases, the average capital cost decreases because of conventional economies of scale in production and the average time cost of riders decreases because of ridership economies. The marginal cost is less than the average cost, a result of simple arithmetic: if the average cost is decreasing, the marginal cost must be below the average cost.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Ridership economies in transit provide an interesting counterpoint to congestion externalities in driving. An additional transit rider increases the frequency of service and thus generates an external benefit for other riders. As a result, the marginal rider cost is less than the average rider cost. In contrast, an additional driver slows down traffic and imposes an external cost on other drivers. As a result, the marginal driver cost (the social trip cost) exceeds the average driver cost (private trip cost).</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91924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average cost, marginal cost, and marginal benefit. The</a:t>
            </a:r>
            <a:r>
              <a:rPr lang="en-US" b="0" baseline="0" dirty="0"/>
              <a:t> h</a:t>
            </a:r>
            <a:r>
              <a:rPr lang="en-US" b="0" dirty="0"/>
              <a:t>orizontal axis shows riders, listing R prime and R superscript E. The</a:t>
            </a:r>
            <a:r>
              <a:rPr lang="en-US" b="0" baseline="0" dirty="0"/>
              <a:t> v</a:t>
            </a:r>
            <a:r>
              <a:rPr lang="en-US" b="0" dirty="0"/>
              <a:t>ertical axis shows cost in dollars, listing p superscript E, a c superscript E, and p prime. The region between the vertical axis, x equals R superscript E, y equals p superscript E, and y equals a c superscript E is shaded. The curve for average cost falls from few riders and high cost through point </a:t>
            </a:r>
            <a:r>
              <a:rPr lang="en-US" b="0" i="1" dirty="0"/>
              <a:t>c</a:t>
            </a:r>
            <a:r>
              <a:rPr lang="en-US" b="0" dirty="0"/>
              <a:t> (R prime, p prime) and point </a:t>
            </a:r>
            <a:r>
              <a:rPr lang="en-US" b="0" i="1" dirty="0"/>
              <a:t>b</a:t>
            </a:r>
            <a:r>
              <a:rPr lang="en-US" b="0" dirty="0"/>
              <a:t> (R superscript E, a c superscript E). The curve for marginal cost falls from few riders and moderate cost through point </a:t>
            </a:r>
            <a:r>
              <a:rPr lang="en-US" b="0" i="1" dirty="0"/>
              <a:t>a</a:t>
            </a:r>
            <a:r>
              <a:rPr lang="en-US" b="0" dirty="0"/>
              <a:t> (R superscript E, p superscript E). The line for demand equals marginal benefit falls through point </a:t>
            </a:r>
            <a:r>
              <a:rPr lang="en-US" b="0" i="1" dirty="0"/>
              <a:t>c</a:t>
            </a:r>
            <a:r>
              <a:rPr lang="en-US" b="0" dirty="0"/>
              <a:t> (R prime, p prime) and point </a:t>
            </a:r>
            <a:r>
              <a:rPr lang="en-US" b="0" i="1" dirty="0"/>
              <a:t>a</a:t>
            </a:r>
            <a:r>
              <a:rPr lang="en-US" b="0" dirty="0"/>
              <a:t> (R superscript E, p superscript E).</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can be used to show the socially efficient transit ridership. The market demand curve shows the marginal benefit of ridership. In this figure, the cost curves include the production costs of transit, but not the time costs of travelers. A change in time costs shifts the market demand curve for transit. The efficient outcome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where the market demand curve (marginal social benefit curve) intersects the marginal cost curve. The efficient price of transit service is </a:t>
            </a:r>
            <a:r>
              <a:rPr lang="en-US" sz="1200" b="0" i="1" u="none" strike="noStrike" kern="1200" baseline="0" dirty="0">
                <a:solidFill>
                  <a:schemeClr val="tx1"/>
                </a:solidFill>
                <a:latin typeface="+mn-lt"/>
                <a:ea typeface="+mn-ea"/>
                <a:cs typeface="+mn-cs"/>
              </a:rPr>
              <a:t>p</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This is another example of the marginal principle: for efficiency, choose the level of an activity at which marginal cost equals marginal benefit. Starting from any ridership less than </a:t>
            </a:r>
            <a:r>
              <a:rPr lang="en-US" sz="1200" b="0" i="1" u="none" strike="noStrike" kern="1200" baseline="0" dirty="0">
                <a:solidFill>
                  <a:schemeClr val="tx1"/>
                </a:solidFill>
                <a:latin typeface="+mn-lt"/>
                <a:ea typeface="+mn-ea"/>
                <a:cs typeface="+mn-cs"/>
              </a:rPr>
              <a:t>R</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marginal benefit of an additional rider exceeds the marginal cost, so adding riders promotes efficiency. Starting from any ridership exceeding </a:t>
            </a:r>
            <a:r>
              <a:rPr lang="en-US" sz="1200" b="0" i="1" u="none" strike="noStrike" kern="1200" baseline="0" dirty="0">
                <a:solidFill>
                  <a:schemeClr val="tx1"/>
                </a:solidFill>
                <a:latin typeface="+mn-lt"/>
                <a:ea typeface="+mn-ea"/>
                <a:cs typeface="+mn-cs"/>
              </a:rPr>
              <a:t>R</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marginal cost of the last rider exceeds the marginal benefit, so subtracting riders promotes efficiency.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policy challenge associated with the efficient outcome is that the transit authority runs a deficit. At ridership </a:t>
            </a:r>
            <a:r>
              <a:rPr lang="en-US" sz="1200" b="0" i="1" u="none" strike="noStrike" kern="1200" baseline="0" dirty="0">
                <a:solidFill>
                  <a:schemeClr val="tx1"/>
                </a:solidFill>
                <a:latin typeface="+mn-lt"/>
                <a:ea typeface="+mn-ea"/>
                <a:cs typeface="+mn-cs"/>
              </a:rPr>
              <a:t>R</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average cost is </a:t>
            </a:r>
            <a:r>
              <a:rPr lang="en-US" sz="1200" b="0" i="1" u="none" strike="noStrike" kern="1200" baseline="0" dirty="0">
                <a:solidFill>
                  <a:schemeClr val="tx1"/>
                </a:solidFill>
                <a:latin typeface="+mn-lt"/>
                <a:ea typeface="+mn-ea"/>
                <a:cs typeface="+mn-cs"/>
              </a:rPr>
              <a:t>ac</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and the price is </a:t>
            </a:r>
            <a:r>
              <a:rPr lang="en-US" sz="1200" b="0" i="1" u="none" strike="noStrike" kern="1200" baseline="0" dirty="0">
                <a:solidFill>
                  <a:schemeClr val="tx1"/>
                </a:solidFill>
                <a:latin typeface="+mn-lt"/>
                <a:ea typeface="+mn-ea"/>
                <a:cs typeface="+mn-cs"/>
              </a:rPr>
              <a:t>p</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&lt; </a:t>
            </a:r>
            <a:r>
              <a:rPr lang="en-US" sz="1200" b="0" i="1" u="none" strike="noStrike" kern="1200" baseline="0" dirty="0">
                <a:solidFill>
                  <a:schemeClr val="tx1"/>
                </a:solidFill>
                <a:latin typeface="+mn-lt"/>
                <a:ea typeface="+mn-ea"/>
                <a:cs typeface="+mn-cs"/>
              </a:rPr>
              <a:t>ac</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and the shaded rectangle shows the transit deficit. In the interests of efficiency, the total revenue from riders will fall short of the cost of providing transit service. The transit deficit could be eliminated by increasing the price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which as shown by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decreases ridership to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and increases the average cost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This budget-balancing allocation is inefficient because for riders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through </a:t>
            </a:r>
            <a:r>
              <a:rPr lang="en-US" sz="1200" b="0" i="1" u="none" strike="noStrike" kern="1200" baseline="0" dirty="0">
                <a:solidFill>
                  <a:schemeClr val="tx1"/>
                </a:solidFill>
                <a:latin typeface="+mn-lt"/>
                <a:ea typeface="+mn-ea"/>
                <a:cs typeface="+mn-cs"/>
              </a:rPr>
              <a:t>R</a:t>
            </a:r>
            <a:r>
              <a:rPr lang="en-US" sz="1200" b="0" i="1"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marginal benefit exceeds the marginal cost.</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76535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198691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In this part of the chapter we take the perspective of a transportation planner who must choose a public transit system. The options are bus, light rail (streetcars and trolleys), and heavy rail (subways and elevated trains). The planner also must choose a price for the transit system. The key factor in system choice is the total demand for transit, which is determined largely by the density of population and employment.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key question for the planner is, “How many riders will a transit system serve?”</a:t>
            </a:r>
          </a:p>
          <a:p>
            <a:r>
              <a:rPr lang="en-US" sz="1200" b="0" i="0" u="none" strike="noStrike" kern="1200" baseline="0" dirty="0">
                <a:solidFill>
                  <a:schemeClr val="tx1"/>
                </a:solidFill>
                <a:latin typeface="+mn-lt"/>
                <a:ea typeface="+mn-ea"/>
                <a:cs typeface="+mn-cs"/>
              </a:rPr>
              <a:t>1. Large ridership. The efficient choice is a heavy-rail system, with relatively high capital cost but relatively low operating cost and time cost.</a:t>
            </a:r>
          </a:p>
          <a:p>
            <a:r>
              <a:rPr lang="en-US" sz="1200" b="0" i="0" u="none" strike="noStrike" kern="1200" baseline="0" dirty="0">
                <a:solidFill>
                  <a:schemeClr val="tx1"/>
                </a:solidFill>
                <a:latin typeface="+mn-lt"/>
                <a:ea typeface="+mn-ea"/>
                <a:cs typeface="+mn-cs"/>
              </a:rPr>
              <a:t>2. Small ridership. The efficient choice is not to provide public transportation, but instead to rely on private transportation in cars. If there is public concern about the mobility of low-income people, the subsidization of taxi service in a low-density environment is more efficient than a subsidized bus system. </a:t>
            </a:r>
          </a:p>
          <a:p>
            <a:r>
              <a:rPr lang="en-US" sz="1200" b="0" i="0" u="none" strike="noStrike" kern="1200" baseline="0" dirty="0">
                <a:solidFill>
                  <a:schemeClr val="tx1"/>
                </a:solidFill>
                <a:latin typeface="+mn-lt"/>
                <a:ea typeface="+mn-ea"/>
                <a:cs typeface="+mn-cs"/>
              </a:rPr>
              <a:t>3. Medium ridership. Most U.S. cities lie between the two extremes, with potential ridership that is large enough to support an efficient bus system.</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95690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long-run average costs for alternative transportation systems. The</a:t>
            </a:r>
            <a:r>
              <a:rPr lang="en-US" b="0" baseline="0" dirty="0"/>
              <a:t> h</a:t>
            </a:r>
            <a:r>
              <a:rPr lang="en-US" b="0" dirty="0"/>
              <a:t>orizontal axis shows hourly passengers in thousands, listing 5, 10, 20, and 30. The</a:t>
            </a:r>
            <a:r>
              <a:rPr lang="en-US" b="0" baseline="0" dirty="0"/>
              <a:t> v</a:t>
            </a:r>
            <a:r>
              <a:rPr lang="en-US" b="0" dirty="0"/>
              <a:t>ertical axis shows cost per round trip in dollars. The line for cars and roads is a horizontal line at a moderately high cost. The line for bus is plotted as follows: 5,000 passengers and moderately high cost, 10,000 passengers and moderately low cost, 20,000 passengers and low cost, and 30,000 passengers and low cost. The line for rapid rail and feeder bus is plotted as follows: 5,000 passengers and high cost, 10,000 passengers and moderately high cost, 20,000 passengers and moderate cost, and 30,000 passengers and moderately low cost.</a:t>
            </a:r>
          </a:p>
          <a:p>
            <a:endParaRPr lang="en-US" b="0" dirty="0"/>
          </a:p>
          <a:p>
            <a:r>
              <a:rPr lang="en-US" b="1" dirty="0"/>
              <a:t>Presenter Note: </a:t>
            </a:r>
            <a:r>
              <a:rPr lang="en-US" b="0" dirty="0"/>
              <a:t>The fi</a:t>
            </a:r>
            <a:r>
              <a:rPr lang="en-US" sz="1200" b="0" i="0" u="none" strike="noStrike" kern="1200" baseline="0" dirty="0">
                <a:solidFill>
                  <a:schemeClr val="tx1"/>
                </a:solidFill>
                <a:latin typeface="+mn-lt"/>
                <a:ea typeface="+mn-ea"/>
                <a:cs typeface="+mn-cs"/>
              </a:rPr>
              <a:t>gure shows the average-cost curves for three alternative transportation systems. The cost curves come from Small and Verhoef (2007), who updated a pioneering study of transportation costs. The cost curves are for a 10-mile trip from a residential area to a high-density employment area. The curves incorporate capital costs, operating costs, and the time costs of travelers.</a:t>
            </a:r>
          </a:p>
          <a:p>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1. Car and road system. The horizontal cost curve incorporates the costs of (i) acquiring and operating a car, (ii) travel time, (iii) building and maintaining roads, and (iv) congestion and environmental externalities. The average-cost curve is horizontal because the authors assume that as traffic volume increases, the roadway is widened to keep travel time constant. </a:t>
            </a:r>
          </a:p>
          <a:p>
            <a:pPr marL="0" indent="0">
              <a:buNone/>
            </a:pPr>
            <a:r>
              <a:rPr lang="en-US" sz="1200" b="0" i="0" u="none" strike="noStrike" kern="1200" baseline="0" dirty="0">
                <a:solidFill>
                  <a:schemeClr val="tx1"/>
                </a:solidFill>
                <a:latin typeface="+mn-lt"/>
                <a:ea typeface="+mn-ea"/>
                <a:cs typeface="+mn-cs"/>
              </a:rPr>
              <a:t>2. Bus system. The negatively sloped curve incorporates the costs of (i) acquiring and operating buses, (ii) travel time, (iii) building and maintaining roads for buses, and (iv) environmental externalities. The curve is negatively sloped because of economies of scale in production and ridership.</a:t>
            </a:r>
          </a:p>
          <a:p>
            <a:pPr marL="0" indent="0">
              <a:buNone/>
            </a:pPr>
            <a:r>
              <a:rPr lang="en-US" sz="1200" b="0" i="0" u="none" strike="noStrike" kern="1200" baseline="0" dirty="0">
                <a:solidFill>
                  <a:schemeClr val="tx1"/>
                </a:solidFill>
                <a:latin typeface="+mn-lt"/>
                <a:ea typeface="+mn-ea"/>
                <a:cs typeface="+mn-cs"/>
              </a:rPr>
              <a:t>3. Heavy-rail system. The heavy-rail system includes a rail network and rail vehicles, along with a fleet of feeder buses that transports riders (i) between homes and train stations, and (ii) between train stations and workplaces. The negatively sloped curve incorporates the costs of (i) building and maintaining the rails and the exclusive right-of-way, (ii) acquiring and operating rail vehicles and feeder buses, (iii) travel time, and (iv) environmental externalities. The curve is negatively sloped because of economies of scale in production and ridership.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cost curves in the figure represent transportation costs in a U.S. city with typical residential density. For relatively low volumes of traffic, the car and road system is the most efficient. The bus becomes competitive with the car at a volume of about 6,000 passengers per hour. For larger volumes of traffic, the bus system is more efficient than both the car and heavy rail. For the typical U.S. city, ridership is not large enough to justify the large capital costs of a heavy-rail system.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cities with relatively high density, transit ridership is large enough to justify heavy-rail systems. Specifically, in high-density cities, the average-cost curve for rail intersects the cost curve for buses at a ridership of 30,000 passengers. In New York City and Chicago, ridership reaches this level in some corridors, so heavy rail is the efficient choice. In contrast, new heavy-rail systems (in Washington, D.C., Atlanta, Miami, and Baltimore) have not generated enough riders to drop the average cost of the heavy-rail system below the average cost of a bus system.</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54413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How does the cost of light rail compare to the cost of a bus system?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Higher construction cost. The construction cost of light rail per daily trip is $35,000 (Small and Verhoef, 2007). In contrast, a normal bus system that uses regular roads doesn’t have any construction cost, and the construction cost of an exclusive busway is $3,000 per daily trip.</a:t>
            </a:r>
          </a:p>
          <a:p>
            <a:r>
              <a:rPr lang="en-US" sz="1200" b="0" i="0" u="none" strike="noStrike" kern="1200" baseline="0" dirty="0">
                <a:solidFill>
                  <a:schemeClr val="tx1"/>
                </a:solidFill>
                <a:latin typeface="+mn-lt"/>
                <a:ea typeface="+mn-ea"/>
                <a:cs typeface="+mn-cs"/>
              </a:rPr>
              <a:t>2. Higher operating cost. The operating cost of light rail exceeds the operating cost of buses. A study of transit options in Rotterdam, the Netherlands, estimated an operating cost of $3.12 per vehicle mile for light rail, compared to $1.39 for buses. A study of transit in Cairo, Egypt, estimated an operating cost of $0.047 per passenger mile for light rail, compared to $0.0146 for a regular bus and $0.0142 for a minibus.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lesson is that compared to a bus system, light rail may have higher capital and operating costs. In the figure on the previous slide, the average-cost curve for light-rail would lie above the average-cost curve for buses. The widespread appeal of costly light-rail systems is caused in part by the financial support from federal grants.</a:t>
            </a:r>
            <a:endParaRPr lang="en-US" b="1" dirty="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209879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Four three-dimensional bar graphs plot the population density in Boston, Atlanta, Chicago, and Portland. There is a dense cluster of bars in southeastern Boston, a few bars in central Atlanta, a dense cluster of bars in eastern Chicago, and a few short bars in central Portland.</a:t>
            </a:r>
          </a:p>
          <a:p>
            <a:endParaRPr lang="en-US" b="0" dirty="0"/>
          </a:p>
          <a:p>
            <a:r>
              <a:rPr lang="en-US" b="1" dirty="0"/>
              <a:t>Presenter Note:</a:t>
            </a:r>
          </a:p>
          <a:p>
            <a:r>
              <a:rPr lang="en-US" sz="1200" b="0" i="0" u="none" strike="noStrike" kern="1200" baseline="0" dirty="0">
                <a:solidFill>
                  <a:schemeClr val="tx1"/>
                </a:solidFill>
                <a:latin typeface="+mn-lt"/>
                <a:ea typeface="+mn-ea"/>
                <a:cs typeface="+mn-cs"/>
              </a:rPr>
              <a:t>The figure shows how the population densities in four metropolitan areas compare to the threshold density required for viable mass transit. Each census tract is extruded to the density required to support light rail (37 per hectare or 9,472 per square mile), generating a plateau at a height of 37. Each tract is then extruded again to show the actual population density. If the actual density exceeds the threshold density, the tract is extruded above the transit plateau. In Boston and Chicago, the actual population exceeds the light-rail threshold for light rail for a large part of the city. In contrast, Atlanta and Portland have much lower population densities, and a small fraction of their residents live in tracts that rise above the transit plateau.</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219049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b="0" i="0" dirty="0"/>
              <a:t>In recent years innovations in bus service have focused on incorporating some of the desirable features of rail transit into the bus experience (Small, 2009).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Curitiba, Brazil, the prototype bus rapid transit system carries almost 2 million passengers per day. In North America, when Los Angeles upgraded regular bus routes to bus rapid transit, the average travel speed increased by 25 percent to 14 miles per hour. In Vancouver, similar upgrades led to similar increases in travel speed.</a:t>
            </a:r>
            <a:endParaRPr lang="en-US" b="0" i="0"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85118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United States as a whole, the market share of public transit is less than 5 percent, but the market share is much higher in many U.S. cities and in many other nations. We will explore transportation modal choice from two perspectives.</a:t>
            </a:r>
          </a:p>
          <a:p>
            <a:endParaRPr lang="en-US" sz="1200" b="0" i="0" u="none" strike="noStrike" kern="1200" baseline="0" dirty="0">
              <a:solidFill>
                <a:schemeClr val="tx1"/>
              </a:solidFill>
              <a:latin typeface="+mn-lt"/>
              <a:ea typeface="+mn-ea"/>
              <a:cs typeface="+mn-cs"/>
            </a:endParaRPr>
          </a:p>
          <a:p>
            <a:pPr marL="0" indent="0">
              <a:buFontTx/>
              <a:buNone/>
            </a:pPr>
            <a:r>
              <a:rPr lang="en-US" sz="1200" b="0" i="0" u="none" strike="noStrike" kern="1200" baseline="0" dirty="0">
                <a:solidFill>
                  <a:schemeClr val="tx1"/>
                </a:solidFill>
                <a:latin typeface="+mn-lt"/>
                <a:ea typeface="+mn-ea"/>
                <a:cs typeface="+mn-cs"/>
              </a:rPr>
              <a:t>1. An individual traveler decides whether to drive, ride the bus, or take a train. </a:t>
            </a:r>
          </a:p>
          <a:p>
            <a:pPr marL="0" indent="0">
              <a:buFontTx/>
              <a:buNone/>
            </a:pPr>
            <a:r>
              <a:rPr lang="en-US" sz="1200" b="0" i="0" u="none" strike="noStrike" kern="1200" baseline="0" dirty="0">
                <a:solidFill>
                  <a:schemeClr val="tx1"/>
                </a:solidFill>
                <a:latin typeface="+mn-lt"/>
                <a:ea typeface="+mn-ea"/>
                <a:cs typeface="+mn-cs"/>
              </a:rPr>
              <a:t>2. A local government designs a transportation system, including roads and possibly a transit system.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200" b="0" i="0" u="none" strike="noStrike" kern="1200" baseline="0" dirty="0">
                <a:solidFill>
                  <a:schemeClr val="tx1"/>
                </a:solidFill>
                <a:latin typeface="+mn-lt"/>
                <a:ea typeface="+mn-ea"/>
                <a:cs typeface="+mn-cs"/>
              </a:rPr>
              <a:t>Under privatization, private firms are allowed to provide some types of urban transportation services. Some cities specify transit service characteristics (for example, fares and bus stops) and contract with private firms to provide the service. This approach is sometimes used to serve low-density areas (e.g., dial-a-ride taxi service). A more aggressive approach is for the public sector to exit a particular transit market and allow firms to enter. In some cases, entering firms are regulated like public utilities; in other cases, firms are subject to the usual regulations for safety.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Privatization can be used to diversify the set of transit options available in U.S. cities. The conventional system has two extremes—solo rider taxis and large transit vehicles—leaving room between the extremes for private firms. </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359160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200" b="0" i="0" u="none" strike="noStrike" kern="1200" baseline="0" dirty="0">
                <a:solidFill>
                  <a:schemeClr val="tx1"/>
                </a:solidFill>
                <a:latin typeface="+mn-lt"/>
                <a:ea typeface="+mn-ea"/>
                <a:cs typeface="+mn-cs"/>
              </a:rPr>
              <a:t>The term paratransit describes a wide variety of services that fall between the extremes of the taxi and the conventional bus.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Shared-ride taxis. During World War II, shared-ride taxis thrived in Washington, D.C. Cab drivers displayed their destinations, allowing travelers along the route to hail cabs going their way.</a:t>
            </a:r>
          </a:p>
          <a:p>
            <a:r>
              <a:rPr lang="en-US" sz="1200" b="0" i="0" u="none" strike="noStrike" kern="1200" baseline="0" dirty="0">
                <a:solidFill>
                  <a:schemeClr val="tx1"/>
                </a:solidFill>
                <a:latin typeface="+mn-lt"/>
                <a:ea typeface="+mn-ea"/>
                <a:cs typeface="+mn-cs"/>
              </a:rPr>
              <a:t>2. Jitneys (6 to 15 passengers). Compared to a conventional bus, a jitney or minibus has lower capital and operating costs and can provide more frequent service along low-density routes. </a:t>
            </a:r>
          </a:p>
          <a:p>
            <a:r>
              <a:rPr lang="en-US" sz="1200" b="0" i="0" u="none" strike="noStrike" kern="1200" baseline="0" dirty="0">
                <a:solidFill>
                  <a:schemeClr val="tx1"/>
                </a:solidFill>
                <a:latin typeface="+mn-lt"/>
                <a:ea typeface="+mn-ea"/>
                <a:cs typeface="+mn-cs"/>
              </a:rPr>
              <a:t>3. Subscription vans and buses (10 to 60 passengers). Riders pay in advance for commuter service. Compared to public buses, operating costs are lower, in part because private firms pay lower wages.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19631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98978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For the United States as a whole, 4.7 percent of commuters use public transit. The transit share is 11 percent for central city residents, compared to 2 percent for suburban residents. In the New York metropolitan area, about a quarter of workers use public transit. The transit share is between 10 and 14 percent in three metropolitan areas: Chicago, Philadelphia, and Washington, DC. There are eight metropolitan areas in the trillion-mile club (annual passenger miles of at least a trillion miles): New York (18.4 trillion miles), Chicago (7.3 trillion miles), Los Angeles (2.8 trillion miles), Washington, DC (2.2 trillion miles), San Francisco (2.1 trillion miles), Boston (1.9 trillion miles), Philadelphia (1.5 trillion miles), and Seattle (1.0 trillion miles). Together these metropolitan areas are responsible for roughly four-fifths of the public transit passenger miles of the 38 largest metropolitan areas.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56574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pie chart shows public transit readership. Bus ridership is 3,207, subway or elevated train ridership is 1,886, railroad ridership is 658, and streetcar ridership is 73.  Numbers are</a:t>
            </a:r>
            <a:r>
              <a:rPr lang="en-US" b="0" baseline="0" dirty="0"/>
              <a:t> in 1,000 commuters per day.  </a:t>
            </a:r>
            <a:endParaRPr lang="en-US" b="0" dirty="0"/>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distribution of public transit ridership across modes of travel. The numbers represent daily commuters, in thousands. For example, daily bus ridership is 3,207,000 and daily streetcar ridership is 73,000. The bus is responsible for over half of commuter transit trips, followed by heavy rail (subway or elevated trains) and commuter rail. The streetcar (aka light rail) is responsible for a relatively small share of commuter transit.</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18163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Trip cost equals monetary cost plus walk and wait time cost plus in-vehicle time cost</a:t>
            </a:r>
          </a:p>
          <a:p>
            <a:r>
              <a:rPr lang="en-US" b="1" dirty="0"/>
              <a:t>Presenter Note: </a:t>
            </a:r>
            <a:r>
              <a:rPr lang="en-US" sz="1200" b="0" i="0" u="none" strike="noStrike" kern="1200" baseline="0" dirty="0">
                <a:solidFill>
                  <a:schemeClr val="tx1"/>
                </a:solidFill>
                <a:latin typeface="+mn-lt"/>
                <a:ea typeface="+mn-ea"/>
                <a:cs typeface="+mn-cs"/>
              </a:rPr>
              <a:t>The cost of a commuter trip can be divided into three components: monetary costs, the opportunity cost of walking and waiting time, and the opportunity cost of time spent in a vehicle.</a:t>
            </a:r>
          </a:p>
          <a:p>
            <a:r>
              <a:rPr lang="en-US" dirty="0"/>
              <a:t>For bus or rail, the monetary cost is simply the fare charged by the transit authority. </a:t>
            </a:r>
          </a:p>
          <a:p>
            <a:r>
              <a:rPr lang="en-US" dirty="0"/>
              <a:t>For commuting by car, the monetary cost is the sum of (i) fuel cost, (ii) maintenance cost and depreciation attributable to a commute trip, and (iii) parking cost.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9170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 1:</a:t>
            </a:r>
            <a:r>
              <a:rPr lang="en-US" b="1" baseline="0" dirty="0"/>
              <a:t> </a:t>
            </a:r>
            <a:r>
              <a:rPr lang="en-US" b="1" dirty="0"/>
              <a:t>Alt-text: </a:t>
            </a:r>
            <a:r>
              <a:rPr lang="en-US" b="0" dirty="0"/>
              <a:t>Walk</a:t>
            </a:r>
            <a:r>
              <a:rPr lang="en-US" b="0" baseline="0" dirty="0"/>
              <a:t> and wait time cost equals T subscript w times d subscript w.</a:t>
            </a:r>
          </a:p>
          <a:p>
            <a:endParaRPr lang="en-US" b="0" baseline="0" dirty="0"/>
          </a:p>
          <a:p>
            <a:r>
              <a:rPr lang="en-US" b="1" dirty="0"/>
              <a:t>Formula 2: Alt-text: </a:t>
            </a:r>
            <a:r>
              <a:rPr lang="en-US" b="0" dirty="0"/>
              <a:t>In-vehicle</a:t>
            </a:r>
            <a:r>
              <a:rPr lang="en-US" b="0" baseline="0" dirty="0"/>
              <a:t> time cost equals T subscript v times d subscript v.</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00479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b="0" dirty="0"/>
              <a:t>A table shows the numerical example of modal choice.</a:t>
            </a:r>
            <a:r>
              <a:rPr lang="en-US" b="0" baseline="0" dirty="0"/>
              <a:t> </a:t>
            </a:r>
            <a:r>
              <a:rPr lang="en-US" b="0" dirty="0"/>
              <a:t>Data from the table, presented in the format, category: car,</a:t>
            </a:r>
            <a:r>
              <a:rPr lang="en-US" b="0" baseline="0" dirty="0"/>
              <a:t> bus, rail</a:t>
            </a:r>
            <a:r>
              <a:rPr lang="en-US" b="0" dirty="0"/>
              <a:t>, are as follows. Monetary cost in dollars: 6, 3,</a:t>
            </a:r>
            <a:r>
              <a:rPr lang="en-US" b="0" baseline="0" dirty="0"/>
              <a:t> 2. Walk and wait time in minutes: 0, 20, 45. Walk and wait cost in dollars: 0, 8, 18. In-vehicle time in minutes: 80, 90, 60.</a:t>
            </a:r>
            <a:r>
              <a:rPr lang="en-US" b="0" dirty="0"/>
              <a:t> In-vehicle cost</a:t>
            </a:r>
            <a:r>
              <a:rPr lang="en-US" b="0" baseline="0" dirty="0"/>
              <a:t> in dollars: 16, 18, 12. Total </a:t>
            </a:r>
            <a:r>
              <a:rPr lang="en-US" b="0" baseline="0" dirty="0" smtClean="0"/>
              <a:t>cost in dollars: </a:t>
            </a:r>
            <a:r>
              <a:rPr lang="en-US" b="0" baseline="0" dirty="0"/>
              <a:t>22, 29, 33.</a:t>
            </a:r>
            <a:endParaRPr lang="en-US" b="0" dirty="0"/>
          </a:p>
          <a:p>
            <a:endParaRPr lang="en-US" b="1" dirty="0"/>
          </a:p>
          <a:p>
            <a:r>
              <a:rPr lang="en-US" b="1" dirty="0"/>
              <a:t>Presenter Note: </a:t>
            </a:r>
            <a:r>
              <a:rPr lang="en-US" b="0" dirty="0"/>
              <a:t>The t</a:t>
            </a:r>
            <a:r>
              <a:rPr lang="en-US" sz="1200" b="0" i="0" u="none" strike="noStrike" kern="1200" baseline="0" dirty="0">
                <a:solidFill>
                  <a:schemeClr val="tx1"/>
                </a:solidFill>
                <a:latin typeface="+mn-lt"/>
                <a:ea typeface="+mn-ea"/>
                <a:cs typeface="+mn-cs"/>
              </a:rPr>
              <a:t>able tallies the daily commuting costs for three modes of transit.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Car. The in-vehicle time is 80 minutes (40 minutes each way), so the time cost is $16 = 80 minutes × $0.20 per minute. Adding the $6 monetary cost, the total cost is $22. </a:t>
            </a:r>
          </a:p>
          <a:p>
            <a:r>
              <a:rPr lang="en-US" sz="1200" b="0" i="0" u="none" strike="noStrike" kern="1200" baseline="0" dirty="0">
                <a:solidFill>
                  <a:schemeClr val="tx1"/>
                </a:solidFill>
                <a:latin typeface="+mn-lt"/>
                <a:ea typeface="+mn-ea"/>
                <a:cs typeface="+mn-cs"/>
              </a:rPr>
              <a:t>2. Bus. The cost of walk and wait time is $8 = 20 minutes × $0.40 per minute and the cost of in-vehicle time is $18 = 90 minutes × $0.20 per minute. The in-vehicle time is longer than that of the car mode because buses and cars use the same roads, but buses stop to pick up passengers. Adding the $3 monetary cost to the time cost, the total cost is $29.</a:t>
            </a:r>
          </a:p>
          <a:p>
            <a:r>
              <a:rPr lang="en-US" sz="1200" b="0" i="0" u="none" strike="noStrike" kern="1200" baseline="0" dirty="0">
                <a:solidFill>
                  <a:schemeClr val="tx1"/>
                </a:solidFill>
                <a:latin typeface="+mn-lt"/>
                <a:ea typeface="+mn-ea"/>
                <a:cs typeface="+mn-cs"/>
              </a:rPr>
              <a:t>3. Rail. The cost of walk and wait time is $18 = 45 minutes × $0.40 per minute and the cost of in-vehicle time is $12 = 60 minutes × $0.20 per minute. The in-vehicle time is shorter than that of the car mode because rail transit is not subject to road congestion. The walk and wait time is longer than that of the bus mode because rail stations are more widely spaced than bus stops. Adding the $3 monetary cost to the time cost, the total cost is $33.</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10605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Four horizontal bar graphs show the cost incurred for different modes of transportation. Data from the graphs, presented in the format, type of cost: auto, bus, rail, are as follows. Monetary: 6, 3, 3; walk and wait: 0, 8, 18; in vehicles: 16, 18, 12; and total cost: 22, 29, 33. </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provides a graph of the numerical example shown in the table in the prior slide. The car is the least costly mode of transit because of its large cost advantage in walk and wait time. The walk and wait cost for the car is zero, compared to $8 for the bus and $18 for rail commuting. The differences are relatively large because the disutility of waiting and walking is relatively high. Compared to car commuting, rail commuting has a lower in-vehicle cost ($12 versus $16) and a lower monetary cost ($3 versus $6), but these advantage are not large enough to offset its higher walk and wait cost. For the bus, its $3 monetary advantage over the car is overwhelmed by its $8 disadvantage in walk and wait cost and its $2 disadvantage in in-vehicle cost.</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326936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sets of horizontal bar graphs show the cost incurred for different modes of transportation when density increases and wage decreases. The upper bar graphs</a:t>
            </a:r>
            <a:r>
              <a:rPr lang="en-US" b="0" baseline="0" dirty="0"/>
              <a:t> represent i</a:t>
            </a:r>
            <a:r>
              <a:rPr lang="en-US" b="0" dirty="0"/>
              <a:t>ncrease density. The monetary cost for bus and rail are the same and the cost for auto is higher. The walk and wait cost for rail is greater than that for bus, and the cost for auto is zero.  The in-vehicle cost for the transportations, from highest to lowest, are as follows: auto, bus, and rail. The total cost is 22 for auto, 16 for bus, and 18 for rail. The lower bar graphs</a:t>
            </a:r>
            <a:r>
              <a:rPr lang="en-US" b="0" baseline="0" dirty="0"/>
              <a:t> represent d</a:t>
            </a:r>
            <a:r>
              <a:rPr lang="en-US" b="0" dirty="0"/>
              <a:t>ecrease wage. The monetary cost for bus and rail are the same and the cost for auto is higher. The walk and wait cost for rail is greater than that for bus, and the cost for auto is zero. The in-vehicle cost for the transportations, from highest to lowest, are as follows: bus, auto, and rail. The total cost for auto is 10.00, bus is 9.50, and rail is 10.50. All costs, except for monetary, are lesser during decreased wages than during increased density.</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effects of two changes in our numerical example that tip the balance from car commuting to riding transit.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Increase population density. In a high-density city, more commuters will live close to bus stops. As a result, bus ridership will be higher, so (i) buses can run more frequently (lower wait and walk time cost) and (ii) express buses are feasible (lower in-vehicle time cost). If we reduce the time cost for the bus by half, the total cost drops to $16, which is below the car commuting cost of $22. If we reduce the time cost of rail by half, the total cost decreases to $18. In this example of a high-density city with better transit service, both transit modes are less costly than car commuting. </a:t>
            </a:r>
          </a:p>
          <a:p>
            <a:r>
              <a:rPr lang="en-US" sz="1200" b="0" i="0" u="none" strike="noStrike" kern="1200" baseline="0" dirty="0">
                <a:solidFill>
                  <a:schemeClr val="tx1"/>
                </a:solidFill>
                <a:latin typeface="+mn-lt"/>
                <a:ea typeface="+mn-ea"/>
                <a:cs typeface="+mn-cs"/>
              </a:rPr>
              <a:t>2. Decrease income. A decrease in the wage decreases the marginal disutility of both walk and wait time and in-vehicle time. If we cut the wage to $0.10 per minute, the bus is less costly than auto commuting.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24888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19</a:t>
            </a:r>
          </a:p>
        </p:txBody>
      </p:sp>
      <p:sp>
        <p:nvSpPr>
          <p:cNvPr id="3" name="Text Placeholder 2"/>
          <p:cNvSpPr>
            <a:spLocks noGrp="1"/>
          </p:cNvSpPr>
          <p:nvPr>
            <p:ph type="body" sz="quarter" idx="10"/>
          </p:nvPr>
        </p:nvSpPr>
        <p:spPr>
          <a:xfrm>
            <a:off x="228600" y="4191000"/>
            <a:ext cx="4038600" cy="533400"/>
          </a:xfrm>
        </p:spPr>
        <p:txBody>
          <a:bodyPr/>
          <a:lstStyle/>
          <a:p>
            <a:r>
              <a:rPr lang="en-US" sz="2400" b="1" dirty="0"/>
              <a:t>Urban Public Transit</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sz="3200" dirty="0"/>
              <a:t>Price Elasticities of Transit Demand</a:t>
            </a:r>
            <a:endParaRPr lang="en-US" sz="3000" dirty="0"/>
          </a:p>
        </p:txBody>
      </p:sp>
      <p:sp>
        <p:nvSpPr>
          <p:cNvPr id="4" name="Rounded Rectangle 3"/>
          <p:cNvSpPr/>
          <p:nvPr/>
        </p:nvSpPr>
        <p:spPr>
          <a:xfrm>
            <a:off x="457200" y="2209800"/>
            <a:ext cx="2263587" cy="3581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100" i="1" dirty="0">
                <a:solidFill>
                  <a:schemeClr val="tx1"/>
                </a:solidFill>
              </a:rPr>
              <a:t>Discuss overall price elasticity of demand for urban transit.</a:t>
            </a:r>
          </a:p>
          <a:p>
            <a:pPr marL="342900" indent="-342900">
              <a:buFont typeface="Arial" panose="020B0604020202020204" pitchFamily="34" charset="0"/>
              <a:buChar char="•"/>
            </a:pPr>
            <a:r>
              <a:rPr lang="en-US" sz="2100" i="1" dirty="0">
                <a:solidFill>
                  <a:schemeClr val="tx1"/>
                </a:solidFill>
              </a:rPr>
              <a:t>Discuss the responsiveness of travelers to changes in price and  transit service. </a:t>
            </a:r>
          </a:p>
        </p:txBody>
      </p:sp>
      <p:pic>
        <p:nvPicPr>
          <p:cNvPr id="3" name="Content Placeholder 2" descr="Price Elasticities of Transit Demand&#10;A table shows the price elasticities of transit demand. Data from the table, presented in the format, time of day: bus, rail, are as follows. Peak demand: −0.40, −0.24. off-peak: −0.80, −0.48. overall: −0.50,−0.30.&#10;"/>
          <p:cNvPicPr>
            <a:picLocks noGrp="1" noChangeAspect="1"/>
          </p:cNvPicPr>
          <p:nvPr>
            <p:ph idx="1"/>
          </p:nvPr>
        </p:nvPicPr>
        <p:blipFill>
          <a:blip r:embed="rId3"/>
          <a:stretch>
            <a:fillRect/>
          </a:stretch>
        </p:blipFill>
        <p:spPr>
          <a:xfrm>
            <a:off x="3084207" y="2387094"/>
            <a:ext cx="5941152" cy="2946906"/>
          </a:xfrm>
          <a:prstGeom prst="rect">
            <a:avLst/>
          </a:prstGeom>
        </p:spPr>
      </p:pic>
    </p:spTree>
    <p:extLst>
      <p:ext uri="{BB962C8B-B14F-4D97-AF65-F5344CB8AC3E}">
        <p14:creationId xmlns:p14="http://schemas.microsoft.com/office/powerpoint/2010/main" val="12290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Cost and Pricing of Public Transit</a:t>
            </a:r>
          </a:p>
        </p:txBody>
      </p:sp>
      <p:sp>
        <p:nvSpPr>
          <p:cNvPr id="11" name="Content Placeholder 10"/>
          <p:cNvSpPr>
            <a:spLocks noGrp="1"/>
          </p:cNvSpPr>
          <p:nvPr>
            <p:ph idx="1"/>
          </p:nvPr>
        </p:nvSpPr>
        <p:spPr>
          <a:xfrm>
            <a:off x="375312" y="1625601"/>
            <a:ext cx="8463888" cy="2336799"/>
          </a:xfrm>
        </p:spPr>
        <p:txBody>
          <a:bodyPr/>
          <a:lstStyle/>
          <a:p>
            <a:r>
              <a:rPr lang="en-US" dirty="0"/>
              <a:t>The provision of public transportation is subject to two types of economies of scale. </a:t>
            </a:r>
          </a:p>
          <a:p>
            <a:pPr lvl="1"/>
            <a:r>
              <a:rPr lang="en-US" dirty="0"/>
              <a:t>conventional economies of scale in production resulting from indivisible inputs</a:t>
            </a:r>
          </a:p>
          <a:p>
            <a:pPr lvl="1"/>
            <a:r>
              <a:rPr lang="en-US" dirty="0"/>
              <a:t>economies of scale resulting from the interactions between transit service and ridership.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0734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Economies of Scale in Transit: </a:t>
            </a:r>
            <a:br>
              <a:rPr lang="en-US" sz="3200" dirty="0"/>
            </a:br>
            <a:r>
              <a:rPr lang="en-US" sz="3200" dirty="0"/>
              <a:t>Indivisible Inputs and Ridership Economies</a:t>
            </a:r>
          </a:p>
        </p:txBody>
      </p:sp>
      <p:sp>
        <p:nvSpPr>
          <p:cNvPr id="5" name="Rounded Rectangle 4"/>
          <p:cNvSpPr/>
          <p:nvPr/>
        </p:nvSpPr>
        <p:spPr>
          <a:xfrm>
            <a:off x="457200" y="1752600"/>
            <a:ext cx="2667000"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pPr marL="342900" indent="-342900">
              <a:buFont typeface="Arial" panose="020B0604020202020204" pitchFamily="34" charset="0"/>
              <a:buChar char="•"/>
            </a:pPr>
            <a:r>
              <a:rPr lang="en-US" sz="2400" i="1" dirty="0">
                <a:solidFill>
                  <a:schemeClr val="tx1"/>
                </a:solidFill>
              </a:rPr>
              <a:t>Discuss the cost curves for a transit system.</a:t>
            </a:r>
          </a:p>
          <a:p>
            <a:pPr marL="342900" indent="-342900">
              <a:buFont typeface="Arial" panose="020B0604020202020204" pitchFamily="34" charset="0"/>
              <a:buChar char="•"/>
            </a:pPr>
            <a:r>
              <a:rPr lang="en-US" sz="2400" i="1" dirty="0">
                <a:solidFill>
                  <a:schemeClr val="tx1"/>
                </a:solidFill>
              </a:rPr>
              <a:t>Discuss ridership economies in transit as counterpoint to congestion externalities in driving. </a:t>
            </a:r>
          </a:p>
          <a:p>
            <a:pPr marL="342900" indent="-342900">
              <a:buFont typeface="Arial" panose="020B0604020202020204" pitchFamily="34" charset="0"/>
              <a:buChar char="•"/>
            </a:pPr>
            <a:endParaRPr lang="en-US" sz="2200" i="1" dirty="0">
              <a:solidFill>
                <a:schemeClr val="tx1"/>
              </a:solidFill>
            </a:endParaRPr>
          </a:p>
        </p:txBody>
      </p:sp>
      <p:pic>
        <p:nvPicPr>
          <p:cNvPr id="3" name="Content Placeholder 2" descr="Economies of Scale in Transit: Indivisible Inputs and Ridership Economies&#10;A line graph plots riders along the horizontal axis and cost in dollars along the vertical axis. The curve for average cost falls from few riders and high cost to many riders and moderate cost. The curve for marginal cost falls from few riders and moderate cost to many riders and low cost."/>
          <p:cNvPicPr>
            <a:picLocks noGrp="1" noChangeAspect="1"/>
          </p:cNvPicPr>
          <p:nvPr>
            <p:ph idx="1"/>
          </p:nvPr>
        </p:nvPicPr>
        <p:blipFill>
          <a:blip r:embed="rId3"/>
          <a:stretch>
            <a:fillRect/>
          </a:stretch>
        </p:blipFill>
        <p:spPr>
          <a:xfrm>
            <a:off x="3199898" y="1447800"/>
            <a:ext cx="5639302" cy="5257800"/>
          </a:xfrm>
          <a:prstGeom prst="rect">
            <a:avLst/>
          </a:prstGeom>
        </p:spPr>
      </p:pic>
    </p:spTree>
    <p:extLst>
      <p:ext uri="{BB962C8B-B14F-4D97-AF65-F5344CB8AC3E}">
        <p14:creationId xmlns:p14="http://schemas.microsoft.com/office/powerpoint/2010/main" val="410732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Pricing for Transit: </a:t>
            </a:r>
            <a:br>
              <a:rPr lang="en-US" sz="3200" dirty="0"/>
            </a:br>
            <a:r>
              <a:rPr lang="en-US" sz="3200" dirty="0"/>
              <a:t>Efficiency versus Budget Balancing</a:t>
            </a:r>
          </a:p>
        </p:txBody>
      </p:sp>
      <p:sp>
        <p:nvSpPr>
          <p:cNvPr id="4" name="Rounded Rectangle 3"/>
          <p:cNvSpPr/>
          <p:nvPr/>
        </p:nvSpPr>
        <p:spPr>
          <a:xfrm>
            <a:off x="457200" y="1752600"/>
            <a:ext cx="2438400" cy="4495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socially efficient transit ridership.</a:t>
            </a:r>
          </a:p>
          <a:p>
            <a:pPr marL="342900" indent="-342900">
              <a:buFont typeface="Arial" panose="020B0604020202020204" pitchFamily="34" charset="0"/>
              <a:buChar char="•"/>
            </a:pPr>
            <a:r>
              <a:rPr lang="en-US" sz="2400" i="1" dirty="0">
                <a:solidFill>
                  <a:schemeClr val="tx1"/>
                </a:solidFill>
              </a:rPr>
              <a:t>Discuss the policy challenge associated with the efficient outcome.</a:t>
            </a:r>
            <a:endParaRPr lang="en-US" sz="2200" i="1" dirty="0">
              <a:solidFill>
                <a:schemeClr val="tx1"/>
              </a:solidFill>
            </a:endParaRPr>
          </a:p>
        </p:txBody>
      </p:sp>
      <p:pic>
        <p:nvPicPr>
          <p:cNvPr id="5" name="Content Placeholder 4" descr="Pricing for Transit: Efficiency vs. Budget Balancing&#10;A line graph plots average cost, marginal cost, and marginal benefit. The horizontal axis shows riders, listing R prime and R superscript E. The vertical axis shows cost in dollars, listing p superscript E, a c superscript E, and p prime. The region between the vertical axis, x equals R superscript E, y equals p superscript E, and y equals a c superscript E is shaded. The curve for average cost falls from few riders and high cost through point c (R prime, p prime) and point b (R superscript E, a c superscript E). The curve for marginal cost falls from few riders and moderate cost through point a (R superscript E, p superscript E). The line for demand equals marginal benefit falls through point c (R prime, p prime) and point a (R superscript E, p superscript E)."/>
          <p:cNvPicPr>
            <a:picLocks noGrp="1" noChangeAspect="1"/>
          </p:cNvPicPr>
          <p:nvPr>
            <p:ph idx="1"/>
          </p:nvPr>
        </p:nvPicPr>
        <p:blipFill>
          <a:blip r:embed="rId3"/>
          <a:stretch>
            <a:fillRect/>
          </a:stretch>
        </p:blipFill>
        <p:spPr>
          <a:xfrm>
            <a:off x="3276600" y="1341425"/>
            <a:ext cx="5562600" cy="5241949"/>
          </a:xfrm>
          <a:prstGeom prst="rect">
            <a:avLst/>
          </a:prstGeom>
        </p:spPr>
      </p:pic>
    </p:spTree>
    <p:extLst>
      <p:ext uri="{BB962C8B-B14F-4D97-AF65-F5344CB8AC3E}">
        <p14:creationId xmlns:p14="http://schemas.microsoft.com/office/powerpoint/2010/main" val="39534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Transit Subsidies</a:t>
            </a:r>
          </a:p>
        </p:txBody>
      </p:sp>
      <p:sp>
        <p:nvSpPr>
          <p:cNvPr id="11" name="Content Placeholder 10"/>
          <p:cNvSpPr>
            <a:spLocks noGrp="1"/>
          </p:cNvSpPr>
          <p:nvPr>
            <p:ph idx="1"/>
          </p:nvPr>
        </p:nvSpPr>
        <p:spPr>
          <a:xfrm>
            <a:off x="375312" y="1625600"/>
            <a:ext cx="8463888" cy="4241799"/>
          </a:xfrm>
        </p:spPr>
        <p:txBody>
          <a:bodyPr/>
          <a:lstStyle/>
          <a:p>
            <a:pPr marL="0" indent="0">
              <a:buNone/>
            </a:pPr>
            <a:r>
              <a:rPr lang="en-US" b="1" i="1" dirty="0"/>
              <a:t>Transit subsidies are substantial and vary across metropolitan areas. </a:t>
            </a:r>
          </a:p>
          <a:p>
            <a:r>
              <a:rPr lang="en-US" dirty="0"/>
              <a:t>largest 20 metro areas:  54% (overall), 44% (rail), 69% (bus)</a:t>
            </a:r>
          </a:p>
          <a:p>
            <a:r>
              <a:rPr lang="en-US" dirty="0"/>
              <a:t>lowest subsidy rates: New York City (40%), San Francisco (42%)</a:t>
            </a:r>
          </a:p>
          <a:p>
            <a:r>
              <a:rPr lang="en-US" dirty="0"/>
              <a:t>highest subsidy rates: Houston (82%), Dallas (88%)</a:t>
            </a:r>
          </a:p>
          <a:p>
            <a:r>
              <a:rPr lang="en-US" dirty="0"/>
              <a:t>efficient peak subsidies: Los Angeles (47%), Washington, D.C. (48%), London (28%)</a:t>
            </a:r>
          </a:p>
          <a:p>
            <a:r>
              <a:rPr lang="en-US" dirty="0"/>
              <a:t>user-based subsidies superior to conventional operator subsidies.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953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Choosing a Transit System</a:t>
            </a:r>
          </a:p>
        </p:txBody>
      </p:sp>
      <p:sp>
        <p:nvSpPr>
          <p:cNvPr id="11" name="Content Placeholder 10"/>
          <p:cNvSpPr>
            <a:spLocks noGrp="1"/>
          </p:cNvSpPr>
          <p:nvPr>
            <p:ph idx="1"/>
          </p:nvPr>
        </p:nvSpPr>
        <p:spPr>
          <a:xfrm>
            <a:off x="375312" y="1625600"/>
            <a:ext cx="8463888" cy="4241799"/>
          </a:xfrm>
        </p:spPr>
        <p:txBody>
          <a:bodyPr/>
          <a:lstStyle/>
          <a:p>
            <a:pPr marL="0" indent="0">
              <a:buNone/>
            </a:pPr>
            <a:r>
              <a:rPr lang="en-US" b="1" i="1" dirty="0"/>
              <a:t>In evaluating the merits of alternative transit systems, a planner considers the average cost of serving travelers. Transit systems are subject to large economies of scale, so the average cost of transit service—including capital cost, operating costs, and riders’ time costs—decreases as ridership increases. </a:t>
            </a:r>
          </a:p>
          <a:p>
            <a:r>
              <a:rPr lang="en-US" dirty="0"/>
              <a:t>The key question for the planner is, “How many riders will a transit system serve?”</a:t>
            </a:r>
          </a:p>
          <a:p>
            <a:pPr lvl="1"/>
            <a:r>
              <a:rPr lang="en-US" dirty="0"/>
              <a:t>large ridership</a:t>
            </a:r>
          </a:p>
          <a:p>
            <a:pPr lvl="1"/>
            <a:r>
              <a:rPr lang="en-US" dirty="0"/>
              <a:t>small ridership</a:t>
            </a:r>
          </a:p>
          <a:p>
            <a:pPr lvl="1"/>
            <a:r>
              <a:rPr lang="en-US" dirty="0"/>
              <a:t>medium ridership. </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404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Long-Run Average Costs for </a:t>
            </a:r>
            <a:br>
              <a:rPr lang="en-US" sz="3200" dirty="0"/>
            </a:br>
            <a:r>
              <a:rPr lang="en-US" sz="3200" dirty="0"/>
              <a:t>Alternative Transportation Systems</a:t>
            </a:r>
          </a:p>
        </p:txBody>
      </p:sp>
      <p:pic>
        <p:nvPicPr>
          <p:cNvPr id="3" name="Content Placeholder 2" descr="Long-Run Average Costs for Alternative Transportation Systems&#10;A line graph plots the long-run average costs for alternative transportation systems. The horizontal axis shows hourly passengers in thousands, listing 5, 10, 20, and 30. The vertical axis shows cost per round trip in dollars. The line for cars and roads is a horizontal line at a moderately high cost. The line for bus is plotted as follows: 5,000 passengers and moderately high cost, 10,000 passengers and moderately low cost, 20,000 passengers and low cost, and 30,000 passengers and low cost. The line for rapid rail and feeder bus is plotted as follows: 5,000 passengers and high cost, 10,000 passengers and moderately high cost, 20,000 passengers and moderate cost, and 30,000 passengers and moderately low cost."/>
          <p:cNvPicPr>
            <a:picLocks noGrp="1" noChangeAspect="1"/>
          </p:cNvPicPr>
          <p:nvPr>
            <p:ph idx="1"/>
          </p:nvPr>
        </p:nvPicPr>
        <p:blipFill>
          <a:blip r:embed="rId3"/>
          <a:stretch>
            <a:fillRect/>
          </a:stretch>
        </p:blipFill>
        <p:spPr>
          <a:xfrm>
            <a:off x="3429000" y="1610091"/>
            <a:ext cx="5410200" cy="4876984"/>
          </a:xfrm>
          <a:prstGeom prst="rect">
            <a:avLst/>
          </a:prstGeom>
        </p:spPr>
      </p:pic>
      <p:sp>
        <p:nvSpPr>
          <p:cNvPr id="4" name="Rounded Rectangle 3"/>
          <p:cNvSpPr/>
          <p:nvPr/>
        </p:nvSpPr>
        <p:spPr>
          <a:xfrm>
            <a:off x="457200" y="1905000"/>
            <a:ext cx="2743200" cy="4114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Using the graph, discuss the:</a:t>
            </a:r>
          </a:p>
          <a:p>
            <a:pPr marL="342900" indent="-342900">
              <a:buFont typeface="Arial" panose="020B0604020202020204" pitchFamily="34" charset="0"/>
              <a:buChar char="•"/>
            </a:pPr>
            <a:r>
              <a:rPr lang="en-US" sz="2200" i="1" dirty="0">
                <a:solidFill>
                  <a:schemeClr val="tx1"/>
                </a:solidFill>
              </a:rPr>
              <a:t>average-cost curves for three alternative transportation systems. </a:t>
            </a:r>
          </a:p>
          <a:p>
            <a:pPr marL="342900" indent="-342900">
              <a:buFont typeface="Arial" panose="020B0604020202020204" pitchFamily="34" charset="0"/>
              <a:buChar char="•"/>
            </a:pPr>
            <a:r>
              <a:rPr lang="en-US" sz="2200" i="1" dirty="0">
                <a:solidFill>
                  <a:schemeClr val="tx1"/>
                </a:solidFill>
              </a:rPr>
              <a:t>transportation costs in a U.S. city with typical residential density. </a:t>
            </a:r>
          </a:p>
        </p:txBody>
      </p:sp>
    </p:spTree>
    <p:extLst>
      <p:ext uri="{BB962C8B-B14F-4D97-AF65-F5344CB8AC3E}">
        <p14:creationId xmlns:p14="http://schemas.microsoft.com/office/powerpoint/2010/main" val="1146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Light Rail versus Buses</a:t>
            </a:r>
          </a:p>
        </p:txBody>
      </p:sp>
      <p:sp>
        <p:nvSpPr>
          <p:cNvPr id="11" name="Content Placeholder 10"/>
          <p:cNvSpPr>
            <a:spLocks noGrp="1"/>
          </p:cNvSpPr>
          <p:nvPr>
            <p:ph idx="1"/>
          </p:nvPr>
        </p:nvSpPr>
        <p:spPr>
          <a:xfrm>
            <a:off x="375312" y="1625601"/>
            <a:ext cx="8463888" cy="3098799"/>
          </a:xfrm>
        </p:spPr>
        <p:txBody>
          <a:bodyPr/>
          <a:lstStyle/>
          <a:p>
            <a:pPr marL="0" indent="0">
              <a:buNone/>
            </a:pPr>
            <a:r>
              <a:rPr lang="en-US" b="1" i="1" dirty="0"/>
              <a:t>In the last several decades, many medium-sized cities have built light-rail systems, which are modern versions of the trolley and streetcar systems built in the late 1800s and early 1900s. </a:t>
            </a:r>
          </a:p>
          <a:p>
            <a:r>
              <a:rPr lang="en-US" dirty="0"/>
              <a:t>How does the cost of light rail compare to the cost of a bus system?</a:t>
            </a:r>
          </a:p>
          <a:p>
            <a:pPr lvl="1"/>
            <a:r>
              <a:rPr lang="en-US" dirty="0"/>
              <a:t>higher construction cost</a:t>
            </a:r>
          </a:p>
          <a:p>
            <a:pPr lvl="1"/>
            <a:r>
              <a:rPr lang="en-US" dirty="0"/>
              <a:t>higher operating cost.</a:t>
            </a:r>
          </a:p>
          <a:p>
            <a:endParaRPr lang="en-US" b="1" i="1"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Rounded Rectangle 5"/>
          <p:cNvSpPr/>
          <p:nvPr/>
        </p:nvSpPr>
        <p:spPr>
          <a:xfrm>
            <a:off x="457200" y="5060950"/>
            <a:ext cx="8382000" cy="95885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the </a:t>
            </a:r>
            <a:r>
              <a:rPr lang="en-US" sz="2400" i="1" dirty="0">
                <a:solidFill>
                  <a:schemeClr val="tx1"/>
                </a:solidFill>
              </a:rPr>
              <a:t>capital and operating costs of a bus system vis-à-vis a light train system using the graph in the previous slide. </a:t>
            </a:r>
          </a:p>
        </p:txBody>
      </p:sp>
    </p:spTree>
    <p:extLst>
      <p:ext uri="{BB962C8B-B14F-4D97-AF65-F5344CB8AC3E}">
        <p14:creationId xmlns:p14="http://schemas.microsoft.com/office/powerpoint/2010/main" val="355362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Population Density and the Viability of Light Rail </a:t>
            </a:r>
          </a:p>
        </p:txBody>
      </p:sp>
      <p:pic>
        <p:nvPicPr>
          <p:cNvPr id="4" name="Content Placeholder 3" descr="Population Density and the Viability of Light Rail&#10;Four three-dimensional bar graphs plot the population density in Boston, Atlanta, Chicago, and Portland. There is a dense cluster of bars in southeastern Boston, a few bars in central Atlanta, a dense cluster of bars in eastern Chicago, and a few short bars in central Portland."/>
          <p:cNvPicPr>
            <a:picLocks noGrp="1" noChangeAspect="1"/>
          </p:cNvPicPr>
          <p:nvPr>
            <p:ph idx="1"/>
          </p:nvPr>
        </p:nvPicPr>
        <p:blipFill>
          <a:blip r:embed="rId3"/>
          <a:stretch>
            <a:fillRect/>
          </a:stretch>
        </p:blipFill>
        <p:spPr>
          <a:xfrm>
            <a:off x="838200" y="990600"/>
            <a:ext cx="7761035" cy="5260413"/>
          </a:xfrm>
          <a:prstGeom prst="rect">
            <a:avLst/>
          </a:prstGeom>
        </p:spPr>
      </p:pic>
    </p:spTree>
    <p:extLst>
      <p:ext uri="{BB962C8B-B14F-4D97-AF65-F5344CB8AC3E}">
        <p14:creationId xmlns:p14="http://schemas.microsoft.com/office/powerpoint/2010/main" val="10369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Bus Rapid Transit </a:t>
            </a:r>
          </a:p>
        </p:txBody>
      </p:sp>
      <p:sp>
        <p:nvSpPr>
          <p:cNvPr id="11" name="Content Placeholder 10"/>
          <p:cNvSpPr>
            <a:spLocks noGrp="1"/>
          </p:cNvSpPr>
          <p:nvPr>
            <p:ph idx="1"/>
          </p:nvPr>
        </p:nvSpPr>
        <p:spPr>
          <a:xfrm>
            <a:off x="375312" y="1625600"/>
            <a:ext cx="8463888" cy="1574800"/>
          </a:xfrm>
        </p:spPr>
        <p:txBody>
          <a:bodyPr/>
          <a:lstStyle/>
          <a:p>
            <a:pPr marL="0" indent="0">
              <a:buNone/>
            </a:pPr>
            <a:r>
              <a:rPr lang="en-US" b="1" i="1" dirty="0"/>
              <a:t>The set of innovations known as bus rapid transit include boarding stations, real-time information at stations, off-vehicle fare payment, and faster travel because of restricted rights-of-way and preferential traffic-signal timing. </a:t>
            </a:r>
          </a:p>
        </p:txBody>
      </p:sp>
      <p:sp>
        <p:nvSpPr>
          <p:cNvPr id="4" name="Rounded Rectangle 3"/>
          <p:cNvSpPr/>
          <p:nvPr/>
        </p:nvSpPr>
        <p:spPr>
          <a:xfrm>
            <a:off x="466531" y="3995576"/>
            <a:ext cx="8382000" cy="1109824"/>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a:t>
            </a:r>
            <a:r>
              <a:rPr lang="en-US" sz="2400" i="1" dirty="0">
                <a:solidFill>
                  <a:schemeClr val="tx1"/>
                </a:solidFill>
              </a:rPr>
              <a:t>the impact of bus rapid transit on travel speed and passenger traffic.</a:t>
            </a:r>
          </a:p>
        </p:txBody>
      </p:sp>
    </p:spTree>
    <p:extLst>
      <p:ext uri="{BB962C8B-B14F-4D97-AF65-F5344CB8AC3E}">
        <p14:creationId xmlns:p14="http://schemas.microsoft.com/office/powerpoint/2010/main" val="88497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946400"/>
          </a:xfrm>
        </p:spPr>
        <p:txBody>
          <a:bodyPr/>
          <a:lstStyle/>
          <a:p>
            <a:r>
              <a:rPr lang="en-IN" dirty="0"/>
              <a:t>This chapter explores </a:t>
            </a:r>
            <a:r>
              <a:rPr lang="en-US" dirty="0"/>
              <a:t>the economics of urban public transit, with a focus on these questions: </a:t>
            </a:r>
          </a:p>
          <a:p>
            <a:pPr lvl="1"/>
            <a:r>
              <a:rPr lang="en-US" dirty="0"/>
              <a:t>What are the different transportation modal choices? </a:t>
            </a:r>
          </a:p>
          <a:p>
            <a:pPr lvl="1"/>
            <a:r>
              <a:rPr lang="en-US" dirty="0"/>
              <a:t>What is the appropriate mix of cars, buses, light rail, and heavy rail? </a:t>
            </a:r>
          </a:p>
          <a:p>
            <a:pPr lvl="1"/>
            <a:r>
              <a:rPr lang="en-US" dirty="0"/>
              <a:t>What is the economic rationale for the large subsidies for public transit systems?</a:t>
            </a:r>
          </a:p>
          <a:p>
            <a:pPr lvl="1"/>
            <a:r>
              <a:rPr lang="en-US" dirty="0"/>
              <a:t>What are the key questions for local transit planners? </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a:t>   Privatization (1 of 2)</a:t>
            </a:r>
          </a:p>
        </p:txBody>
      </p:sp>
      <p:sp>
        <p:nvSpPr>
          <p:cNvPr id="11" name="Content Placeholder 10"/>
          <p:cNvSpPr>
            <a:spLocks noGrp="1"/>
          </p:cNvSpPr>
          <p:nvPr>
            <p:ph idx="1"/>
          </p:nvPr>
        </p:nvSpPr>
        <p:spPr>
          <a:xfrm>
            <a:off x="375312" y="1625600"/>
            <a:ext cx="8463888" cy="4394200"/>
          </a:xfrm>
        </p:spPr>
        <p:txBody>
          <a:bodyPr/>
          <a:lstStyle/>
          <a:p>
            <a:pPr marL="0" indent="0">
              <a:buNone/>
            </a:pPr>
            <a:r>
              <a:rPr lang="en-US" b="1" i="1" dirty="0"/>
              <a:t>Most cities in the United States restrict entry into the market for transit service, resulting in transit monopolies. </a:t>
            </a:r>
          </a:p>
          <a:p>
            <a:r>
              <a:rPr lang="en-US" dirty="0"/>
              <a:t>Features of privatization:</a:t>
            </a:r>
          </a:p>
          <a:p>
            <a:pPr lvl="1"/>
            <a:r>
              <a:rPr lang="en-US" dirty="0"/>
              <a:t>Restricted entry generates monopoly provider.</a:t>
            </a:r>
          </a:p>
          <a:p>
            <a:pPr lvl="1"/>
            <a:r>
              <a:rPr lang="en-US" dirty="0"/>
              <a:t>Options include contracting out, franchises, and entry with regulations.</a:t>
            </a:r>
          </a:p>
          <a:p>
            <a:r>
              <a:rPr lang="en-US" dirty="0"/>
              <a:t>Privatization can be used to diversify the set of transit options available in U.S. cities. The conventional system has two extremes:</a:t>
            </a:r>
          </a:p>
          <a:p>
            <a:pPr marL="914400" lvl="1" indent="-457200">
              <a:buFont typeface="+mj-lt"/>
              <a:buAutoNum type="arabicPeriod"/>
            </a:pPr>
            <a:r>
              <a:rPr lang="en-US" dirty="0"/>
              <a:t>Solo rider taxis</a:t>
            </a:r>
          </a:p>
          <a:p>
            <a:pPr marL="914400" lvl="1" indent="-457200">
              <a:buFont typeface="+mj-lt"/>
              <a:buAutoNum type="arabicPeriod"/>
            </a:pPr>
            <a:r>
              <a:rPr lang="en-US" dirty="0"/>
              <a:t>Large transit vehicles </a:t>
            </a:r>
          </a:p>
        </p:txBody>
      </p:sp>
    </p:spTree>
    <p:extLst>
      <p:ext uri="{BB962C8B-B14F-4D97-AF65-F5344CB8AC3E}">
        <p14:creationId xmlns:p14="http://schemas.microsoft.com/office/powerpoint/2010/main" val="141016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a:t>   Privatization (2 of 2)</a:t>
            </a:r>
          </a:p>
        </p:txBody>
      </p:sp>
      <p:sp>
        <p:nvSpPr>
          <p:cNvPr id="11" name="Content Placeholder 10"/>
          <p:cNvSpPr>
            <a:spLocks noGrp="1"/>
          </p:cNvSpPr>
          <p:nvPr>
            <p:ph idx="1"/>
          </p:nvPr>
        </p:nvSpPr>
        <p:spPr>
          <a:xfrm>
            <a:off x="375312" y="1625600"/>
            <a:ext cx="8463888" cy="2489200"/>
          </a:xfrm>
        </p:spPr>
        <p:txBody>
          <a:bodyPr/>
          <a:lstStyle/>
          <a:p>
            <a:pPr marL="0" indent="0">
              <a:buNone/>
            </a:pPr>
            <a:r>
              <a:rPr lang="en-US" b="1" dirty="0"/>
              <a:t>The term paratransit describes a wide variety of services that fall between the extremes of the taxi and the conventional bus.</a:t>
            </a:r>
          </a:p>
          <a:p>
            <a:r>
              <a:rPr lang="en-US" dirty="0"/>
              <a:t>shared-ride taxis</a:t>
            </a:r>
          </a:p>
          <a:p>
            <a:r>
              <a:rPr lang="en-US" dirty="0"/>
              <a:t>jitneys</a:t>
            </a:r>
          </a:p>
          <a:p>
            <a:r>
              <a:rPr lang="en-US" dirty="0"/>
              <a:t>subscription service.</a:t>
            </a:r>
          </a:p>
        </p:txBody>
      </p:sp>
    </p:spTree>
    <p:extLst>
      <p:ext uri="{BB962C8B-B14F-4D97-AF65-F5344CB8AC3E}">
        <p14:creationId xmlns:p14="http://schemas.microsoft.com/office/powerpoint/2010/main" val="31138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a:t>   Transit and Land-Use Patterns</a:t>
            </a:r>
          </a:p>
        </p:txBody>
      </p:sp>
      <p:sp>
        <p:nvSpPr>
          <p:cNvPr id="11" name="Content Placeholder 10"/>
          <p:cNvSpPr>
            <a:spLocks noGrp="1"/>
          </p:cNvSpPr>
          <p:nvPr>
            <p:ph idx="1"/>
          </p:nvPr>
        </p:nvSpPr>
        <p:spPr>
          <a:xfrm>
            <a:off x="375312" y="1625600"/>
            <a:ext cx="8463888" cy="4394200"/>
          </a:xfrm>
        </p:spPr>
        <p:txBody>
          <a:bodyPr/>
          <a:lstStyle/>
          <a:p>
            <a:pPr marL="0" indent="0">
              <a:buNone/>
            </a:pPr>
            <a:r>
              <a:rPr lang="en-US" b="1" i="1" dirty="0"/>
              <a:t>Urban transportation systems affect land use patterns. </a:t>
            </a:r>
          </a:p>
          <a:p>
            <a:pPr>
              <a:spcAft>
                <a:spcPts val="0"/>
              </a:spcAft>
            </a:pPr>
            <a:r>
              <a:rPr lang="en-US" sz="2000" dirty="0"/>
              <a:t>The experience in Atlanta suggests that supply does not create demand.  </a:t>
            </a:r>
          </a:p>
          <a:p>
            <a:pPr lvl="1"/>
            <a:r>
              <a:rPr lang="en-US" sz="1800" dirty="0"/>
              <a:t>substantial investment in mass transit, including heavy-rail MARTA</a:t>
            </a:r>
          </a:p>
          <a:p>
            <a:pPr lvl="1"/>
            <a:r>
              <a:rPr lang="en-US" sz="1800" dirty="0"/>
              <a:t>2% of additional residents within 800 meters of transit station</a:t>
            </a:r>
          </a:p>
          <a:p>
            <a:pPr lvl="1"/>
            <a:r>
              <a:rPr lang="en-US" sz="1800" dirty="0"/>
              <a:t>1% of additional jobs within 800 meters of transit station.</a:t>
            </a:r>
          </a:p>
          <a:p>
            <a:pPr>
              <a:spcAft>
                <a:spcPts val="0"/>
              </a:spcAft>
            </a:pPr>
            <a:r>
              <a:rPr lang="en-US" sz="2000" dirty="0"/>
              <a:t>The experience of San Francisco's BART suggests a weak connection between transit design and land-use patterns. </a:t>
            </a:r>
          </a:p>
          <a:p>
            <a:pPr lvl="1"/>
            <a:r>
              <a:rPr lang="en-US" sz="1800" dirty="0"/>
              <a:t>small effects</a:t>
            </a:r>
          </a:p>
          <a:p>
            <a:pPr lvl="1"/>
            <a:r>
              <a:rPr lang="en-US" sz="1800" dirty="0"/>
              <a:t>objective—increase employment near transit stations</a:t>
            </a:r>
          </a:p>
          <a:p>
            <a:pPr lvl="1"/>
            <a:r>
              <a:rPr lang="en-US" sz="1800" dirty="0"/>
              <a:t>clustering negligible outside central business district</a:t>
            </a:r>
          </a:p>
          <a:p>
            <a:pPr lvl="1"/>
            <a:r>
              <a:rPr lang="en-US" sz="1800" dirty="0"/>
              <a:t>rail transit efficient if combines with policies increasing density.</a:t>
            </a:r>
          </a:p>
        </p:txBody>
      </p:sp>
    </p:spTree>
    <p:extLst>
      <p:ext uri="{BB962C8B-B14F-4D97-AF65-F5344CB8AC3E}">
        <p14:creationId xmlns:p14="http://schemas.microsoft.com/office/powerpoint/2010/main" val="313705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Modal Choice: Individual Traveler</a:t>
            </a:r>
          </a:p>
        </p:txBody>
      </p:sp>
      <p:sp>
        <p:nvSpPr>
          <p:cNvPr id="11" name="Content Placeholder 10"/>
          <p:cNvSpPr>
            <a:spLocks noGrp="1"/>
          </p:cNvSpPr>
          <p:nvPr>
            <p:ph idx="1"/>
          </p:nvPr>
        </p:nvSpPr>
        <p:spPr>
          <a:xfrm>
            <a:off x="375312" y="1625600"/>
            <a:ext cx="8463888" cy="1803400"/>
          </a:xfrm>
        </p:spPr>
        <p:txBody>
          <a:bodyPr/>
          <a:lstStyle/>
          <a:p>
            <a:r>
              <a:rPr lang="en-US" dirty="0"/>
              <a:t>For the United States as a whole, 4.7 percent of commuters use public transit. </a:t>
            </a:r>
          </a:p>
          <a:p>
            <a:r>
              <a:rPr lang="en-US" dirty="0"/>
              <a:t>The transit share is 11 percent for central city residents, compared to 2 percent for suburban residents. </a:t>
            </a:r>
          </a:p>
        </p:txBody>
      </p:sp>
      <p:sp>
        <p:nvSpPr>
          <p:cNvPr id="6" name="Rounded Rectangle 5"/>
          <p:cNvSpPr/>
          <p:nvPr/>
        </p:nvSpPr>
        <p:spPr>
          <a:xfrm>
            <a:off x="484909" y="4264891"/>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the public transit share of important metropolitan areas in the U.S.</a:t>
            </a:r>
            <a:endParaRPr lang="en-US" sz="2400" i="1" dirty="0">
              <a:solidFill>
                <a:schemeClr val="tx1"/>
              </a:solidFill>
            </a:endParaRPr>
          </a:p>
        </p:txBody>
      </p:sp>
    </p:spTree>
    <p:extLst>
      <p:ext uri="{BB962C8B-B14F-4D97-AF65-F5344CB8AC3E}">
        <p14:creationId xmlns:p14="http://schemas.microsoft.com/office/powerpoint/2010/main" val="36180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Public Transit Ridership</a:t>
            </a:r>
            <a:endParaRPr lang="en-US" sz="3000" dirty="0"/>
          </a:p>
        </p:txBody>
      </p:sp>
      <p:pic>
        <p:nvPicPr>
          <p:cNvPr id="5" name="Content Placeholder 4" descr="Public Transit Ridership&#10;A pie chart shows public transit readership. Bus ridership is 3,207, subway or elevated train ridership is 1,886, railroad ridership is 658, and streetcar ridership is 73.  Numbers are in 1,000 commuters per day.  "/>
          <p:cNvPicPr>
            <a:picLocks noGrp="1" noChangeAspect="1"/>
          </p:cNvPicPr>
          <p:nvPr>
            <p:ph idx="1"/>
          </p:nvPr>
        </p:nvPicPr>
        <p:blipFill>
          <a:blip r:embed="rId3"/>
          <a:stretch>
            <a:fillRect/>
          </a:stretch>
        </p:blipFill>
        <p:spPr>
          <a:xfrm>
            <a:off x="2057400" y="1193245"/>
            <a:ext cx="5032085" cy="5359955"/>
          </a:xfrm>
          <a:prstGeom prst="rect">
            <a:avLst/>
          </a:prstGeom>
        </p:spPr>
      </p:pic>
    </p:spTree>
    <p:extLst>
      <p:ext uri="{BB962C8B-B14F-4D97-AF65-F5344CB8AC3E}">
        <p14:creationId xmlns:p14="http://schemas.microsoft.com/office/powerpoint/2010/main" val="4195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Trip Cost for Alternative Modes (1 of 2)</a:t>
            </a:r>
          </a:p>
        </p:txBody>
      </p:sp>
      <p:sp>
        <p:nvSpPr>
          <p:cNvPr id="11" name="Content Placeholder 10"/>
          <p:cNvSpPr>
            <a:spLocks noGrp="1"/>
          </p:cNvSpPr>
          <p:nvPr>
            <p:ph idx="1"/>
          </p:nvPr>
        </p:nvSpPr>
        <p:spPr>
          <a:xfrm>
            <a:off x="375312" y="1625600"/>
            <a:ext cx="8463888" cy="3108325"/>
          </a:xfrm>
        </p:spPr>
        <p:txBody>
          <a:bodyPr/>
          <a:lstStyle/>
          <a:p>
            <a:pPr marL="0" indent="0">
              <a:buNone/>
            </a:pPr>
            <a:r>
              <a:rPr lang="en-US" b="1" i="1" dirty="0"/>
              <a:t>Consider a city where commuters have three travel options: car, bus, or rail. The commuter’s objective is to choose the travel mode that minimizes the cost of travel, which includes both monetary and time costs.</a:t>
            </a:r>
          </a:p>
          <a:p>
            <a:r>
              <a:rPr lang="en-US" dirty="0"/>
              <a:t>The cost of a commuter trip can be divided into three components. </a:t>
            </a:r>
          </a:p>
          <a:p>
            <a:endParaRPr lang="en-US" dirty="0"/>
          </a:p>
        </p:txBody>
      </p:sp>
      <p:sp>
        <p:nvSpPr>
          <p:cNvPr id="4" name="Rounded Rectangle 3"/>
          <p:cNvSpPr/>
          <p:nvPr/>
        </p:nvSpPr>
        <p:spPr>
          <a:xfrm>
            <a:off x="457200" y="5334000"/>
            <a:ext cx="8382000" cy="699655"/>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the monetary cost for commuting by bus, train, and car.</a:t>
            </a:r>
            <a:endParaRPr lang="en-US" sz="2400" i="1" dirty="0">
              <a:solidFill>
                <a:schemeClr val="tx1"/>
              </a:solidFill>
            </a:endParaRPr>
          </a:p>
        </p:txBody>
      </p:sp>
      <p:pic>
        <p:nvPicPr>
          <p:cNvPr id="2" name="Picture 1" descr="Trip cost equals monetary cost plus walk and wait time cost plus in-vehicle time cost&#10;"/>
          <p:cNvPicPr>
            <a:picLocks noChangeAspect="1"/>
          </p:cNvPicPr>
          <p:nvPr/>
        </p:nvPicPr>
        <p:blipFill>
          <a:blip r:embed="rId3"/>
          <a:stretch>
            <a:fillRect/>
          </a:stretch>
        </p:blipFill>
        <p:spPr>
          <a:xfrm>
            <a:off x="690562" y="4191000"/>
            <a:ext cx="7762875" cy="542925"/>
          </a:xfrm>
          <a:prstGeom prst="rect">
            <a:avLst/>
          </a:prstGeom>
        </p:spPr>
      </p:pic>
    </p:spTree>
    <p:extLst>
      <p:ext uri="{BB962C8B-B14F-4D97-AF65-F5344CB8AC3E}">
        <p14:creationId xmlns:p14="http://schemas.microsoft.com/office/powerpoint/2010/main" val="8219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Trip Cost for Alternative Modes (2 of 2)</a:t>
            </a:r>
          </a:p>
        </p:txBody>
      </p:sp>
      <p:sp>
        <p:nvSpPr>
          <p:cNvPr id="11" name="Content Placeholder 10"/>
          <p:cNvSpPr>
            <a:spLocks noGrp="1"/>
          </p:cNvSpPr>
          <p:nvPr>
            <p:ph idx="1"/>
          </p:nvPr>
        </p:nvSpPr>
        <p:spPr>
          <a:xfrm>
            <a:off x="375312" y="1625601"/>
            <a:ext cx="8463888" cy="3009900"/>
          </a:xfrm>
        </p:spPr>
        <p:txBody>
          <a:bodyPr/>
          <a:lstStyle/>
          <a:p>
            <a:r>
              <a:rPr lang="en-US" dirty="0"/>
              <a:t>The cost of walking and waiting equals the actual time in hours T</a:t>
            </a:r>
            <a:r>
              <a:rPr lang="en-US" baseline="-25000" dirty="0"/>
              <a:t>W</a:t>
            </a:r>
            <a:r>
              <a:rPr lang="en-US" dirty="0"/>
              <a:t> times the marginal disutility of walk and wait time d</a:t>
            </a:r>
            <a:r>
              <a:rPr lang="en-US" baseline="-25000" dirty="0"/>
              <a:t>W</a:t>
            </a:r>
            <a:r>
              <a:rPr lang="en-US" dirty="0"/>
              <a:t>:</a:t>
            </a:r>
          </a:p>
          <a:p>
            <a:pPr marL="0" indent="0">
              <a:buNone/>
            </a:pPr>
            <a:endParaRPr lang="en-US" i="1" dirty="0"/>
          </a:p>
          <a:p>
            <a:r>
              <a:rPr lang="en-US" dirty="0"/>
              <a:t>The in-vehicle time cost equals the actual vehicle time in hours T</a:t>
            </a:r>
            <a:r>
              <a:rPr lang="en-US" baseline="-25000" dirty="0"/>
              <a:t>V</a:t>
            </a:r>
            <a:r>
              <a:rPr lang="en-US" dirty="0"/>
              <a:t> times the marginal disutility of in-vehicle time d</a:t>
            </a:r>
            <a:r>
              <a:rPr lang="en-US" baseline="-25000" dirty="0"/>
              <a:t>V</a:t>
            </a:r>
            <a:r>
              <a:rPr lang="en-US" dirty="0"/>
              <a:t>:</a:t>
            </a:r>
          </a:p>
          <a:p>
            <a:endParaRPr lang="en-US" i="1" dirty="0"/>
          </a:p>
        </p:txBody>
      </p:sp>
      <p:pic>
        <p:nvPicPr>
          <p:cNvPr id="2" name="Picture 1" descr="Walk and wait time cost equals T subscript w times d subscript w."/>
          <p:cNvPicPr>
            <a:picLocks noChangeAspect="1"/>
          </p:cNvPicPr>
          <p:nvPr/>
        </p:nvPicPr>
        <p:blipFill>
          <a:blip r:embed="rId3"/>
          <a:stretch>
            <a:fillRect/>
          </a:stretch>
        </p:blipFill>
        <p:spPr>
          <a:xfrm>
            <a:off x="2590800" y="2590800"/>
            <a:ext cx="3429000" cy="657225"/>
          </a:xfrm>
          <a:prstGeom prst="rect">
            <a:avLst/>
          </a:prstGeom>
        </p:spPr>
      </p:pic>
      <p:pic>
        <p:nvPicPr>
          <p:cNvPr id="3" name="Picture 2" descr="In-vehicle time cost equals T subscript v times d subscript v."/>
          <p:cNvPicPr>
            <a:picLocks noChangeAspect="1"/>
          </p:cNvPicPr>
          <p:nvPr/>
        </p:nvPicPr>
        <p:blipFill>
          <a:blip r:embed="rId4"/>
          <a:stretch>
            <a:fillRect/>
          </a:stretch>
        </p:blipFill>
        <p:spPr>
          <a:xfrm>
            <a:off x="2590800" y="4035425"/>
            <a:ext cx="2962275" cy="600075"/>
          </a:xfrm>
          <a:prstGeom prst="rect">
            <a:avLst/>
          </a:prstGeom>
        </p:spPr>
      </p:pic>
      <p:sp>
        <p:nvSpPr>
          <p:cNvPr id="6" name="Rounded Rectangle 5"/>
          <p:cNvSpPr/>
          <p:nvPr/>
        </p:nvSpPr>
        <p:spPr>
          <a:xfrm>
            <a:off x="441960" y="5086350"/>
            <a:ext cx="8382000" cy="95885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Use a simple numerical example to discuss a </a:t>
            </a:r>
            <a:r>
              <a:rPr lang="en-US" sz="2400" i="1" dirty="0">
                <a:solidFill>
                  <a:schemeClr val="tx1"/>
                </a:solidFill>
              </a:rPr>
              <a:t>worker’s choice of commuting mode.</a:t>
            </a:r>
          </a:p>
        </p:txBody>
      </p:sp>
    </p:spTree>
    <p:extLst>
      <p:ext uri="{BB962C8B-B14F-4D97-AF65-F5344CB8AC3E}">
        <p14:creationId xmlns:p14="http://schemas.microsoft.com/office/powerpoint/2010/main" val="13272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Numerical Example of Modal Choice </a:t>
            </a:r>
            <a:endParaRPr lang="en-US" sz="3000" dirty="0"/>
          </a:p>
        </p:txBody>
      </p:sp>
      <p:sp>
        <p:nvSpPr>
          <p:cNvPr id="2" name="Rectangle 1"/>
          <p:cNvSpPr/>
          <p:nvPr/>
        </p:nvSpPr>
        <p:spPr>
          <a:xfrm>
            <a:off x="381000" y="1620245"/>
            <a:ext cx="8458200" cy="1569660"/>
          </a:xfrm>
          <a:prstGeom prst="rect">
            <a:avLst/>
          </a:prstGeom>
        </p:spPr>
        <p:txBody>
          <a:bodyPr wrap="square">
            <a:spAutoFit/>
          </a:bodyPr>
          <a:lstStyle/>
          <a:p>
            <a:r>
              <a:rPr lang="en-US" sz="2400" b="1" i="1" dirty="0"/>
              <a:t>Consider a worker whose hourly wage is $24 ($0.40 per minute). The marginal disutility of walk and wait time equals the wage, while the marginal disutility of in-vehicle time is half the wage. </a:t>
            </a:r>
          </a:p>
          <a:p>
            <a:endParaRPr lang="en-US" sz="2400" dirty="0"/>
          </a:p>
        </p:txBody>
      </p:sp>
      <p:pic>
        <p:nvPicPr>
          <p:cNvPr id="7" name="Content Placeholder 6" descr="Numerical example of modal choice&#10;A table shows the numerical example of modal choice. Data from the table, presented in the format, category: car, bus, rail, are as follows. Monetary cost in dollars: 6, 3, 2. Walk and wait time in minutes: 0, 20, 45. Walk and wait cost in dollars: 0, 8, 18. In-vehicle time in minutes: 80, 90, 60. In-vehicle cost in dollars: 16, 18, 12. Total cost in dollars: 22, 29, 33.&#10;"/>
          <p:cNvPicPr>
            <a:picLocks noGrp="1" noChangeAspect="1"/>
          </p:cNvPicPr>
          <p:nvPr>
            <p:ph idx="1"/>
          </p:nvPr>
        </p:nvPicPr>
        <p:blipFill>
          <a:blip r:embed="rId3"/>
          <a:stretch>
            <a:fillRect/>
          </a:stretch>
        </p:blipFill>
        <p:spPr>
          <a:xfrm>
            <a:off x="457201" y="2895600"/>
            <a:ext cx="8369558" cy="3505200"/>
          </a:xfrm>
          <a:prstGeom prst="rect">
            <a:avLst/>
          </a:prstGeom>
        </p:spPr>
      </p:pic>
    </p:spTree>
    <p:extLst>
      <p:ext uri="{BB962C8B-B14F-4D97-AF65-F5344CB8AC3E}">
        <p14:creationId xmlns:p14="http://schemas.microsoft.com/office/powerpoint/2010/main" val="10031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Commuting Cost: Car vs. Bus vs. Rail</a:t>
            </a:r>
            <a:endParaRPr lang="en-US" sz="3000" dirty="0"/>
          </a:p>
        </p:txBody>
      </p:sp>
      <p:sp>
        <p:nvSpPr>
          <p:cNvPr id="4" name="Rounded Rectangle 3"/>
          <p:cNvSpPr/>
          <p:nvPr/>
        </p:nvSpPr>
        <p:spPr>
          <a:xfrm>
            <a:off x="457200" y="2514600"/>
            <a:ext cx="1905000" cy="2971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IN" sz="2400" i="1" dirty="0">
              <a:solidFill>
                <a:schemeClr val="tx1"/>
              </a:solidFill>
            </a:endParaRPr>
          </a:p>
          <a:p>
            <a:r>
              <a:rPr lang="en-IN" sz="2400" i="1" dirty="0">
                <a:solidFill>
                  <a:schemeClr val="tx1"/>
                </a:solidFill>
              </a:rPr>
              <a:t>Discuss </a:t>
            </a:r>
            <a:r>
              <a:rPr lang="en-US" sz="2400" i="1" dirty="0">
                <a:solidFill>
                  <a:schemeClr val="tx1"/>
                </a:solidFill>
              </a:rPr>
              <a:t>the numerical example in the previous slide with the help of this graph.</a:t>
            </a:r>
          </a:p>
          <a:p>
            <a:pPr marL="342900" indent="-342900">
              <a:buFont typeface="Arial" panose="020B0604020202020204" pitchFamily="34" charset="0"/>
              <a:buChar char="•"/>
            </a:pPr>
            <a:endParaRPr lang="en-US" sz="2400" i="1" dirty="0">
              <a:solidFill>
                <a:schemeClr val="tx1"/>
              </a:solidFill>
            </a:endParaRPr>
          </a:p>
        </p:txBody>
      </p:sp>
      <p:pic>
        <p:nvPicPr>
          <p:cNvPr id="3" name="Content Placeholder 2" descr="Commuitng Cost: Car vs. Bus vs. Rail&#10;Four horizontal bar graphs show the cost incurred for different modes of transportation. Data from the graphs, presented in the format, type of cost: auto, bus, rail, are as follows. Monetary: 6, 3, 3; walk and wait: 0, 8, 18; in vehicles: 16, 18, 12; and total cost: 22, 29, 33. &#10;"/>
          <p:cNvPicPr>
            <a:picLocks noGrp="1" noChangeAspect="1"/>
          </p:cNvPicPr>
          <p:nvPr>
            <p:ph idx="1"/>
          </p:nvPr>
        </p:nvPicPr>
        <p:blipFill>
          <a:blip r:embed="rId3"/>
          <a:stretch>
            <a:fillRect/>
          </a:stretch>
        </p:blipFill>
        <p:spPr>
          <a:xfrm>
            <a:off x="2567168" y="1600200"/>
            <a:ext cx="6389225" cy="4876800"/>
          </a:xfrm>
          <a:prstGeom prst="rect">
            <a:avLst/>
          </a:prstGeom>
        </p:spPr>
      </p:pic>
    </p:spTree>
    <p:extLst>
      <p:ext uri="{BB962C8B-B14F-4D97-AF65-F5344CB8AC3E}">
        <p14:creationId xmlns:p14="http://schemas.microsoft.com/office/powerpoint/2010/main" val="313528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sz="3200" dirty="0"/>
              <a:t>Tip the Balance in Favor of Transit</a:t>
            </a:r>
            <a:endParaRPr lang="en-US" sz="3000" dirty="0"/>
          </a:p>
        </p:txBody>
      </p:sp>
      <p:sp>
        <p:nvSpPr>
          <p:cNvPr id="4" name="Rounded Rectangle 3"/>
          <p:cNvSpPr/>
          <p:nvPr/>
        </p:nvSpPr>
        <p:spPr>
          <a:xfrm>
            <a:off x="479612" y="2362200"/>
            <a:ext cx="2555789" cy="2971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effects of two changes in the numerical example that tip the balance from car commuting to riding transit.</a:t>
            </a:r>
          </a:p>
        </p:txBody>
      </p:sp>
      <p:pic>
        <p:nvPicPr>
          <p:cNvPr id="5" name="Content Placeholder 4" descr="Tip the Balance in Favor of Transit&#10;Two sets of horizontal bar graphs show the cost incurred for different modes of transportation when density increases and wage decreases. The upper bar graphs represent increase density. The monetary cost for bus and rail are the same and the cost for auto is higher. The walk and wait cost for rail is greater than that for bus, and the cost for auto is zero.  The in-vehicle cost for the transportations, from highest to lowest, are as follows: auto, bus, and rail. The total cost is 22 for auto, 16 for bus, and 18 for rail. The lower bar graphs represent decrease wage. The monetary cost for bus and rail are the same and the cost for auto is higher. The walk and wait cost for rail is greater than that for bus, and the cost for auto is zero. The in-vehicle cost for the transportations, from highest to lowest, are as follows: bus, auto, and rail. The total cost for auto is 10.00, bus is 9.50, and rail is 10.50. All costs, except for monetary, are lesser during decreased wages than during increased density."/>
          <p:cNvPicPr>
            <a:picLocks noGrp="1" noChangeAspect="1"/>
          </p:cNvPicPr>
          <p:nvPr>
            <p:ph idx="1"/>
          </p:nvPr>
        </p:nvPicPr>
        <p:blipFill>
          <a:blip r:embed="rId3"/>
          <a:stretch>
            <a:fillRect/>
          </a:stretch>
        </p:blipFill>
        <p:spPr>
          <a:xfrm>
            <a:off x="3352801" y="1447800"/>
            <a:ext cx="5486400" cy="5216917"/>
          </a:xfrm>
          <a:prstGeom prst="rect">
            <a:avLst/>
          </a:prstGeom>
        </p:spPr>
      </p:pic>
    </p:spTree>
    <p:extLst>
      <p:ext uri="{BB962C8B-B14F-4D97-AF65-F5344CB8AC3E}">
        <p14:creationId xmlns:p14="http://schemas.microsoft.com/office/powerpoint/2010/main" val="12028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11124</TotalTime>
  <Words>5334</Words>
  <Application>Microsoft Office PowerPoint</Application>
  <PresentationFormat>On-screen Show (4:3)</PresentationFormat>
  <Paragraphs>261</Paragraphs>
  <Slides>22</Slides>
  <Notes>22</Notes>
  <HiddenSlides>0</HiddenSlides>
  <MMClips>0</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19</vt:lpstr>
      <vt:lpstr>Introduction</vt:lpstr>
      <vt:lpstr>   Modal Choice: Individual Traveler</vt:lpstr>
      <vt:lpstr> Public Transit Ridership</vt:lpstr>
      <vt:lpstr>   Trip Cost for Alternative Modes (1 of 2)</vt:lpstr>
      <vt:lpstr>   Trip Cost for Alternative Modes (2 of 2)</vt:lpstr>
      <vt:lpstr>Numerical Example of Modal Choice </vt:lpstr>
      <vt:lpstr> Commuting Cost: Car vs. Bus vs. Rail</vt:lpstr>
      <vt:lpstr>Tip the Balance in Favor of Transit</vt:lpstr>
      <vt:lpstr>Price Elasticities of Transit Demand</vt:lpstr>
      <vt:lpstr>   The Cost and Pricing of Public Transit</vt:lpstr>
      <vt:lpstr> Economies of Scale in Transit:  Indivisible Inputs and Ridership Economies</vt:lpstr>
      <vt:lpstr> Pricing for Transit:  Efficiency versus Budget Balancing</vt:lpstr>
      <vt:lpstr>   Transit Subsidies</vt:lpstr>
      <vt:lpstr>   Choosing a Transit System</vt:lpstr>
      <vt:lpstr>Long-Run Average Costs for  Alternative Transportation Systems</vt:lpstr>
      <vt:lpstr>   Light Rail versus Buses</vt:lpstr>
      <vt:lpstr> Population Density and the Viability of Light Rail </vt:lpstr>
      <vt:lpstr>   Bus Rapid Transit </vt:lpstr>
      <vt:lpstr>   Privatization (1 of 2)</vt:lpstr>
      <vt:lpstr>   Privatization (2 of 2)</vt:lpstr>
      <vt:lpstr>   Transit and Land-Use Patterns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19</dc:title>
  <dc:subject>Economics</dc:subject>
  <dc:creator>Arthur O'Sullivan</dc:creator>
  <cp:keywords>Economics, Urban economics,; Urban public transit</cp:keywords>
  <cp:lastModifiedBy>Connaughton, John</cp:lastModifiedBy>
  <cp:revision>2013</cp:revision>
  <dcterms:created xsi:type="dcterms:W3CDTF">2017-12-22T08:31:54Z</dcterms:created>
  <dcterms:modified xsi:type="dcterms:W3CDTF">2018-03-26T17:39:29Z</dcterms:modified>
  <cp:category>Economics</cp:category>
</cp:coreProperties>
</file>