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6.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7.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8.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29"/>
  </p:notesMasterIdLst>
  <p:handoutMasterIdLst>
    <p:handoutMasterId r:id="rId30"/>
  </p:handoutMasterIdLst>
  <p:sldIdLst>
    <p:sldId id="256"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 id="3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2" orient="horz" pos="3792" userDrawn="1">
          <p15:clr>
            <a:srgbClr val="A4A3A4"/>
          </p15:clr>
        </p15:guide>
        <p15:guide id="3" orient="horz" pos="1104" userDrawn="1">
          <p15:clr>
            <a:srgbClr val="A4A3A4"/>
          </p15:clr>
        </p15:guide>
        <p15:guide id="5" pos="5568" userDrawn="1">
          <p15:clr>
            <a:srgbClr val="A4A3A4"/>
          </p15:clr>
        </p15:guide>
        <p15:guide id="7" pos="144"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White, Kevin" initials="WK [3]" lastIdx="1" clrIdx="6">
    <p:extLst/>
  </p:cmAuthor>
  <p:cmAuthor id="1" name="Chawla, Sujata" initials="CS" lastIdx="10" clrIdx="0">
    <p:extLst/>
  </p:cmAuthor>
  <p:cmAuthor id="8" name="White, Kevin" initials="WK [4]" lastIdx="1" clrIdx="7">
    <p:extLst/>
  </p:cmAuthor>
  <p:cmAuthor id="2" name="Vaingankar, Prajakta" initials="VP" lastIdx="24" clrIdx="1">
    <p:extLst/>
  </p:cmAuthor>
  <p:cmAuthor id="3" name="Cenveo Editor" initials="CE" lastIdx="134" clrIdx="2">
    <p:extLst/>
  </p:cmAuthor>
  <p:cmAuthor id="4" name="Rohini Gupta" initials="RG" lastIdx="19" clrIdx="3">
    <p:extLst/>
  </p:cmAuthor>
  <p:cmAuthor id="5" name="White, Kevin" initials="WK" lastIdx="1" clrIdx="4">
    <p:extLst/>
  </p:cmAuthor>
  <p:cmAuthor id="6" name="White, Kevin" initials="WK [2]"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BAE6"/>
    <a:srgbClr val="159FAD"/>
    <a:srgbClr val="6A6A6A"/>
    <a:srgbClr val="E66618"/>
    <a:srgbClr val="307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24" autoAdjust="0"/>
    <p:restoredTop sz="76923" autoAdjust="0"/>
  </p:normalViewPr>
  <p:slideViewPr>
    <p:cSldViewPr>
      <p:cViewPr>
        <p:scale>
          <a:sx n="73" d="100"/>
          <a:sy n="73" d="100"/>
        </p:scale>
        <p:origin x="-1934" y="-58"/>
      </p:cViewPr>
      <p:guideLst>
        <p:guide orient="horz" pos="3792"/>
        <p:guide orient="horz" pos="1104"/>
        <p:guide pos="5568"/>
        <p:guide pos="14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3/26/2018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dirty="0"/>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3/26/2018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dirty="0"/>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a:t>
            </a:fld>
            <a:endParaRPr lang="en-US" dirty="0"/>
          </a:p>
        </p:txBody>
      </p:sp>
    </p:spTree>
    <p:extLst>
      <p:ext uri="{BB962C8B-B14F-4D97-AF65-F5344CB8AC3E}">
        <p14:creationId xmlns:p14="http://schemas.microsoft.com/office/powerpoint/2010/main" val="785676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Alt-Text: </a:t>
            </a:r>
            <a:r>
              <a:rPr lang="en-US" b="0" dirty="0" smtClean="0"/>
              <a:t>A line graph plots voter disagreement. The</a:t>
            </a:r>
            <a:r>
              <a:rPr lang="en-US" b="0" baseline="0" dirty="0" smtClean="0"/>
              <a:t> h</a:t>
            </a:r>
            <a:r>
              <a:rPr lang="en-US" b="0" dirty="0" smtClean="0"/>
              <a:t>orizontal axis shows acres, listing 6, 12, and 22. The</a:t>
            </a:r>
            <a:r>
              <a:rPr lang="en-US" b="0" baseline="0" dirty="0" smtClean="0"/>
              <a:t> v</a:t>
            </a:r>
            <a:r>
              <a:rPr lang="en-US" b="0" dirty="0" smtClean="0"/>
              <a:t>ertical axis shows cost in dollars, listing 20 and 60. All data are approximate. The line for marginal cost is horizontal, y equals 60, passing through point </a:t>
            </a:r>
            <a:r>
              <a:rPr lang="en-US" b="0" i="1" dirty="0" smtClean="0"/>
              <a:t>e</a:t>
            </a:r>
            <a:r>
              <a:rPr lang="en-US" b="0" dirty="0" smtClean="0"/>
              <a:t> (15, 60). The line for marginal social benefit, MSB, falls from (1, 90), through point </a:t>
            </a:r>
            <a:r>
              <a:rPr lang="en-US" b="0" i="1" dirty="0" smtClean="0"/>
              <a:t>e</a:t>
            </a:r>
            <a:r>
              <a:rPr lang="en-US" b="0" dirty="0" smtClean="0"/>
              <a:t> (15, 60). Line mb subscript 3 falls from (0, 48.5), through point </a:t>
            </a:r>
            <a:r>
              <a:rPr lang="en-US" b="0" i="1" dirty="0" smtClean="0"/>
              <a:t>h</a:t>
            </a:r>
            <a:r>
              <a:rPr lang="en-US" b="0" dirty="0" smtClean="0"/>
              <a:t> (22, 20). Line mb subscript 2 falls from (0, 36), through point </a:t>
            </a:r>
            <a:r>
              <a:rPr lang="en-US" b="0" i="1" dirty="0" smtClean="0"/>
              <a:t>m</a:t>
            </a:r>
            <a:r>
              <a:rPr lang="en-US" b="0" dirty="0" smtClean="0"/>
              <a:t> (12, 20). Line mb subscript 1 falls from (0, 28) through point </a:t>
            </a:r>
            <a:r>
              <a:rPr lang="en-US" b="0" i="1" dirty="0" smtClean="0"/>
              <a:t>a</a:t>
            </a:r>
            <a:r>
              <a:rPr lang="en-US" b="0" dirty="0" smtClean="0"/>
              <a:t> (6, 20).</a:t>
            </a:r>
          </a:p>
          <a:p>
            <a:endParaRPr lang="en-US" b="1" dirty="0" smtClean="0"/>
          </a:p>
          <a:p>
            <a:r>
              <a:rPr lang="en-US" b="1" dirty="0" smtClean="0"/>
              <a:t>Presenter Note</a:t>
            </a:r>
            <a:r>
              <a:rPr lang="en-US" dirty="0" smtClean="0"/>
              <a:t>: The</a:t>
            </a:r>
            <a:r>
              <a:rPr lang="en-US" baseline="0" dirty="0" smtClean="0"/>
              <a:t> figure </a:t>
            </a:r>
            <a:r>
              <a:rPr lang="en-US" dirty="0" smtClean="0"/>
              <a:t>shows that voters in the three-person city will disagree about the size of the park. If the cost per acre is $60, a voter’s tax bill equals $20 times the number of acres. For each voter, the marginal cost of an acre of park land is $20. Applying the marginal principle, each voter will prefer the number of acres at which the voter’s marginal benefit equals the $20 marginal cost. For Lois, the marginal benefit equals the marginal cost at point </a:t>
            </a:r>
            <a:r>
              <a:rPr lang="en-US" i="1" dirty="0" smtClean="0"/>
              <a:t>a</a:t>
            </a:r>
            <a:r>
              <a:rPr lang="en-US" dirty="0" smtClean="0"/>
              <a:t>, so she favors six acres. Similarly, Marian favors 12 acres (point </a:t>
            </a:r>
            <a:r>
              <a:rPr lang="en-US" i="1" dirty="0" smtClean="0"/>
              <a:t>m</a:t>
            </a:r>
            <a:r>
              <a:rPr lang="en-US" dirty="0" smtClean="0"/>
              <a:t>), and Hiram favors 22 acres (point </a:t>
            </a:r>
            <a:r>
              <a:rPr lang="en-US" i="1" dirty="0" smtClean="0"/>
              <a:t>h</a:t>
            </a:r>
            <a:r>
              <a:rPr lang="en-US" dirty="0" smtClean="0"/>
              <a:t>). The diversity in demand for the public good means that citizens disagree about how much of the local public good to provide.</a:t>
            </a:r>
          </a:p>
          <a:p>
            <a:endParaRPr lang="en-US" dirty="0" smtClean="0"/>
          </a:p>
          <a:p>
            <a:r>
              <a:rPr lang="en-US" dirty="0" smtClean="0"/>
              <a:t>Under majority rule, voters will choose Marian’s preferred program of 12 acres. </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10</a:t>
            </a:fld>
            <a:endParaRPr lang="en-US" dirty="0"/>
          </a:p>
        </p:txBody>
      </p:sp>
    </p:spTree>
    <p:extLst>
      <p:ext uri="{BB962C8B-B14F-4D97-AF65-F5344CB8AC3E}">
        <p14:creationId xmlns:p14="http://schemas.microsoft.com/office/powerpoint/2010/main" val="1520046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Alt-Text: </a:t>
            </a:r>
            <a:r>
              <a:rPr lang="en-US" b="0" dirty="0" smtClean="0"/>
              <a:t>A table shows the decisiveness of the median voter. The table shows the following four column</a:t>
            </a:r>
            <a:r>
              <a:rPr lang="en-US" b="0" baseline="0" dirty="0" smtClean="0"/>
              <a:t> headers: election, vote for 6 acres, vote for 12 acres, vote for 22 acres. Row entries are as follows. Row 1: 6 versus 12, Lois, Marian &amp; Hiram, blank. Row 2: 12 versus 22, blank, Marian &amp; Lois, Hiram.</a:t>
            </a:r>
            <a:endParaRPr lang="en-US" b="0" dirty="0" smtClean="0"/>
          </a:p>
          <a:p>
            <a:endParaRPr lang="en-US" b="1" dirty="0" smtClean="0"/>
          </a:p>
          <a:p>
            <a:r>
              <a:rPr lang="en-US" b="1" dirty="0" smtClean="0"/>
              <a:t>Presenter Note: </a:t>
            </a:r>
            <a:r>
              <a:rPr lang="en-US" dirty="0" smtClean="0"/>
              <a:t>Suppose the city holds a series of pairwise elections between the favored programs. As shown in th</a:t>
            </a:r>
            <a:r>
              <a:rPr lang="en-US" baseline="0" dirty="0" smtClean="0"/>
              <a:t>e table</a:t>
            </a:r>
            <a:r>
              <a:rPr lang="en-US" dirty="0" smtClean="0"/>
              <a:t>, in an election between Lois’s favorite (6 acres) and Marian’s favorite (12 acres), Hiram joins Marian to approve Marian’s favorite. In an election between Marian’s favorite (12 acres) and Hiram’s favorite (22 acres), Lois joins Marian to approve Marian’s favorite. Marian’s preferred size wins both elections because she is the median voter, defined as the voter who splits other voters into two equal halves. Marian wins because she can always get one voter to join her to defeat any alternative to her favored program. This is the median-voter result: the outcome of majority rule is the preference of the median voter.</a:t>
            </a:r>
          </a:p>
          <a:p>
            <a:endParaRPr lang="en-US" dirty="0" smtClean="0"/>
          </a:p>
          <a:p>
            <a:r>
              <a:rPr lang="en-US" dirty="0" smtClean="0"/>
              <a:t>Majority voting is unlikely to generate the efficient level of a public good. In our example, Marian (the median voter) favors a quantity (12 acres) that is less than the efficient quantity (15 acres), so the city chooses an inefficiently small park. If the city had a direct election between the efficient program (15) and the program favored by the median voter (12), the median program would win: Lois would join Marian to defeat the efficient program. Because there is no reason to expect the median voter to favor the efficient quantity, majority voting is likely to generate an inefficient outcome.</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11</a:t>
            </a:fld>
            <a:endParaRPr lang="en-US" dirty="0"/>
          </a:p>
        </p:txBody>
      </p:sp>
    </p:spTree>
    <p:extLst>
      <p:ext uri="{BB962C8B-B14F-4D97-AF65-F5344CB8AC3E}">
        <p14:creationId xmlns:p14="http://schemas.microsoft.com/office/powerpoint/2010/main" val="3339406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Alt-Text: </a:t>
            </a:r>
            <a:r>
              <a:rPr lang="en-US" b="0" dirty="0" smtClean="0"/>
              <a:t>A line graph plots that majority rule is not efficient rule. The</a:t>
            </a:r>
            <a:r>
              <a:rPr lang="en-US" b="0" baseline="0" dirty="0" smtClean="0"/>
              <a:t> h</a:t>
            </a:r>
            <a:r>
              <a:rPr lang="en-US" b="0" dirty="0" smtClean="0"/>
              <a:t>orizontal axis shows acres, listing 6, 12, 15, 18, and 22. The</a:t>
            </a:r>
            <a:r>
              <a:rPr lang="en-US" b="0" baseline="0" dirty="0" smtClean="0"/>
              <a:t> v</a:t>
            </a:r>
            <a:r>
              <a:rPr lang="en-US" b="0" dirty="0" smtClean="0"/>
              <a:t>ertical axis shows cost in dollars, listing 20 and 60. All data are approximate. The line for marginal cost is horizontal, y equals 60, passing through point </a:t>
            </a:r>
            <a:r>
              <a:rPr lang="en-US" b="0" i="1" dirty="0" smtClean="0"/>
              <a:t>e</a:t>
            </a:r>
            <a:r>
              <a:rPr lang="en-US" b="0" dirty="0" smtClean="0"/>
              <a:t> (15, 60) and point </a:t>
            </a:r>
            <a:r>
              <a:rPr lang="en-US" b="0" i="1" dirty="0" smtClean="0"/>
              <a:t>f</a:t>
            </a:r>
            <a:r>
              <a:rPr lang="en-US" b="0" dirty="0" smtClean="0"/>
              <a:t> (18, 60). The line for tax is horizontal, y equals 20, passing through point </a:t>
            </a:r>
            <a:r>
              <a:rPr lang="en-US" b="0" i="1" dirty="0" smtClean="0"/>
              <a:t>a</a:t>
            </a:r>
            <a:r>
              <a:rPr lang="en-US" b="0" dirty="0" smtClean="0"/>
              <a:t> (6, 20), point </a:t>
            </a:r>
            <a:r>
              <a:rPr lang="en-US" b="0" i="1" dirty="0" smtClean="0"/>
              <a:t>m</a:t>
            </a:r>
            <a:r>
              <a:rPr lang="en-US" b="0" dirty="0" smtClean="0"/>
              <a:t> (12, 20), and point </a:t>
            </a:r>
            <a:r>
              <a:rPr lang="en-US" b="0" i="1" dirty="0" smtClean="0"/>
              <a:t>h</a:t>
            </a:r>
            <a:r>
              <a:rPr lang="en-US" b="0" dirty="0" smtClean="0"/>
              <a:t> (22, 20). The line for marginal social benefit, MSB, falls from (6, 90), through point </a:t>
            </a:r>
            <a:r>
              <a:rPr lang="en-US" b="0" i="1" dirty="0" smtClean="0"/>
              <a:t>f</a:t>
            </a:r>
            <a:r>
              <a:rPr lang="en-US" b="0" dirty="0" smtClean="0"/>
              <a:t> (18, 60). Line mb subscript 3 falls from (0, 63), through (22, 35). Line mb subscript 2 falls from (0, 36), through point </a:t>
            </a:r>
            <a:r>
              <a:rPr lang="en-US" b="0" i="1" dirty="0" smtClean="0"/>
              <a:t>m</a:t>
            </a:r>
            <a:r>
              <a:rPr lang="en-US" b="0" dirty="0" smtClean="0"/>
              <a:t> (12, 20). Line mb subscript 1 falls from (0, 28) through point </a:t>
            </a:r>
            <a:r>
              <a:rPr lang="en-US" b="0" i="1" dirty="0" smtClean="0"/>
              <a:t>a</a:t>
            </a:r>
            <a:r>
              <a:rPr lang="en-US" b="0" dirty="0" smtClean="0"/>
              <a:t> (6, 20).</a:t>
            </a:r>
          </a:p>
          <a:p>
            <a:endParaRPr lang="en-US" b="1" dirty="0" smtClean="0"/>
          </a:p>
          <a:p>
            <a:r>
              <a:rPr lang="en-US" b="1" dirty="0" smtClean="0"/>
              <a:t>Presenter Note: </a:t>
            </a:r>
            <a:r>
              <a:rPr lang="en-US" dirty="0" smtClean="0"/>
              <a:t>To illustrate the power and inefficiency of the median-voter result, consider a simple thought experiment. Suppose the marginal private benefit of the high-demand consumer increases. The</a:t>
            </a:r>
            <a:r>
              <a:rPr lang="en-US" baseline="0" dirty="0" smtClean="0"/>
              <a:t> figure </a:t>
            </a:r>
            <a:r>
              <a:rPr lang="en-US" dirty="0" smtClean="0"/>
              <a:t>shows the implications for the level of the public good chosen by majority rule and the efficient level. The increase in the marginal private benefit shifts the marginal social benefit curve upward, and the efficient number of acres increases from 15 (point </a:t>
            </a:r>
            <a:r>
              <a:rPr lang="en-US" i="1" dirty="0" smtClean="0"/>
              <a:t>e</a:t>
            </a:r>
            <a:r>
              <a:rPr lang="en-US" dirty="0" smtClean="0"/>
              <a:t>) to 18 (point </a:t>
            </a:r>
            <a:r>
              <a:rPr lang="en-US" i="1" dirty="0" smtClean="0"/>
              <a:t>f</a:t>
            </a:r>
            <a:r>
              <a:rPr lang="en-US" dirty="0" smtClean="0"/>
              <a:t>). But because the preferences of the median voter haven’t changed, the voting outcome doesn’t change (point </a:t>
            </a:r>
            <a:r>
              <a:rPr lang="en-US" i="1" dirty="0" smtClean="0"/>
              <a:t>m</a:t>
            </a:r>
            <a:r>
              <a:rPr lang="en-US" dirty="0" smtClean="0"/>
              <a:t>, with 12 acres). The median voter is decisive, so the preferences of other voters are irrelevant.</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12</a:t>
            </a:fld>
            <a:endParaRPr lang="en-US" dirty="0"/>
          </a:p>
        </p:txBody>
      </p:sp>
    </p:spTree>
    <p:extLst>
      <p:ext uri="{BB962C8B-B14F-4D97-AF65-F5344CB8AC3E}">
        <p14:creationId xmlns:p14="http://schemas.microsoft.com/office/powerpoint/2010/main" val="3870028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Alt-Text: </a:t>
            </a:r>
            <a:r>
              <a:rPr lang="en-US" b="0" dirty="0" smtClean="0"/>
              <a:t>A line graph plots benefit taxation. The</a:t>
            </a:r>
            <a:r>
              <a:rPr lang="en-US" b="0" baseline="0" dirty="0" smtClean="0"/>
              <a:t> h</a:t>
            </a:r>
            <a:r>
              <a:rPr lang="en-US" b="0" dirty="0" smtClean="0"/>
              <a:t>orizontal axis shows acres, listing 15. The</a:t>
            </a:r>
            <a:r>
              <a:rPr lang="en-US" b="0" baseline="0" dirty="0" smtClean="0"/>
              <a:t> v</a:t>
            </a:r>
            <a:r>
              <a:rPr lang="en-US" b="0" dirty="0" smtClean="0"/>
              <a:t>ertical axis shows cost in dollars, listing 12, 18, 30, and 60. All data are approximate. The line for marginal cost is horizontal, y equals 60, passing through point </a:t>
            </a:r>
            <a:r>
              <a:rPr lang="en-US" b="0" i="1" dirty="0" smtClean="0"/>
              <a:t>e</a:t>
            </a:r>
            <a:r>
              <a:rPr lang="en-US" b="0" dirty="0" smtClean="0"/>
              <a:t> (15, 60). The line for marginal social benefit falls from (1, 90) through point </a:t>
            </a:r>
            <a:r>
              <a:rPr lang="en-US" b="0" i="1" dirty="0" smtClean="0"/>
              <a:t>e</a:t>
            </a:r>
            <a:r>
              <a:rPr lang="en-US" b="0" dirty="0" smtClean="0"/>
              <a:t> (15, 60). Line mb subscript 3 falls from (0, 50) through (15, 30). Line mb subscript 2 falls from (0, 35) through (15, 18). Line mb subscript 1 falls from (0, 27) through (15, 24).</a:t>
            </a:r>
          </a:p>
          <a:p>
            <a:endParaRPr lang="en-US" b="1" dirty="0" smtClean="0"/>
          </a:p>
          <a:p>
            <a:r>
              <a:rPr lang="en-US" b="1" dirty="0" smtClean="0"/>
              <a:t>Presenter Note: </a:t>
            </a:r>
          </a:p>
          <a:p>
            <a:r>
              <a:rPr lang="en-US" dirty="0" smtClean="0"/>
              <a:t>The equilibrium under majority rule is unlikely to be efficient. One way to promote the efficient choice under majority rule is to vary the tax liabilities of individual citizens: a citizen who receives a relatively large benefit pays a relatively high tax.</a:t>
            </a:r>
          </a:p>
          <a:p>
            <a:endParaRPr lang="en-US" dirty="0" smtClean="0"/>
          </a:p>
          <a:p>
            <a:r>
              <a:rPr lang="en-US" dirty="0" smtClean="0"/>
              <a:t>Under a Lindahl tax (named after economist Erik Lindahl), a citizen’s tax liability is proportional to the citizen’s willingness to pay for the public good. The</a:t>
            </a:r>
            <a:r>
              <a:rPr lang="en-US" baseline="0" dirty="0" smtClean="0"/>
              <a:t> figure </a:t>
            </a:r>
            <a:r>
              <a:rPr lang="en-US" dirty="0" smtClean="0"/>
              <a:t>continues our example of a city’s park program. The first step for the government is to determine the efficient level of the public good, which in our example is 15 acres (point </a:t>
            </a:r>
            <a:r>
              <a:rPr lang="en-US" i="1" dirty="0" smtClean="0"/>
              <a:t>e</a:t>
            </a:r>
            <a:r>
              <a:rPr lang="en-US" dirty="0" smtClean="0"/>
              <a:t>). The second step is to allocate the cost of the public good according to citizens’ willingness to pay (marginal benefit). At the efficient quantity, Hiram’s marginal benefit is $30, so that is his tax liability per acre. Similarly, Marian pays a tax of $18 per acre, and Lois pays $12 per acre.</a:t>
            </a:r>
          </a:p>
          <a:p>
            <a:endParaRPr lang="en-US" dirty="0" smtClean="0"/>
          </a:p>
          <a:p>
            <a:r>
              <a:rPr lang="en-US" dirty="0" smtClean="0"/>
              <a:t>The benefit-tax plan covers the cost of the efficient park program and generates unanimous support for the program. The taxes paid by the three citizens add up to $60 per acre, the price of an acre. For each citizen, the marginal cost (the tax per acre) equals the marginal private benefit at 15 acres, so each voter favors a program with 15 acres. The benefit tax generates the efficient outcome because it matches diversity in demand for the public goods with diversity in tax liabilities. The citizens with the greatest benefits pay the highest acre tax. The citizens with relatively low benefits pay relatively low taxes, so they vote in favor of a relatively large program.</a:t>
            </a:r>
          </a:p>
          <a:p>
            <a:endParaRPr lang="en-US" dirty="0" smtClean="0"/>
          </a:p>
          <a:p>
            <a:r>
              <a:rPr lang="en-US" dirty="0" smtClean="0"/>
              <a:t>Is benefit taxation practical? One problem is that we cannot observe citizens’ marginal-benefit curves, so we cannot precisely determine the appropriate taxes. We can’t simply ask citizens to reveal their willingness to pay because each citizen has an incentive to understate their willingness to pay if that means a lower tax. But for some public goods such as parks or public safety, the benefit from local public goods may be roughly proportional to property value, so a property tax serves roughly as a benefit tax. Similarly, if the benefits from local public goods increase with income, an income tax serves roughly as a benefit tax.</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13</a:t>
            </a:fld>
            <a:endParaRPr lang="en-US" dirty="0"/>
          </a:p>
        </p:txBody>
      </p:sp>
    </p:spTree>
    <p:extLst>
      <p:ext uri="{BB962C8B-B14F-4D97-AF65-F5344CB8AC3E}">
        <p14:creationId xmlns:p14="http://schemas.microsoft.com/office/powerpoint/2010/main" val="4065633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r>
              <a:rPr lang="en-US" dirty="0" smtClean="0"/>
              <a:t>Majority rule generates an equilibrium quantity equal to the preferred choice of the median voter. For other voters, the equilibrium quantity is either too large or too small. One option for dissatisfied citizens is to vote with their feet. A citizen could move to a jurisdiction that provides a level of public goods closer to the citizen’s preferred level. In our example, suppose the citizens live in a metropolitan area with many municipalities, each of which has its own park program. Lois could move to a municipality with a relatively small park (6 acres), and Hiram could move to a municipality with a relatively large park (22 acres). By voting with their feet, citizens sort themselves into communities of like-minded citizens, and each citizen gets his or her favored program.</a:t>
            </a:r>
          </a:p>
          <a:p>
            <a:endParaRPr lang="en-US" dirty="0" smtClean="0"/>
          </a:p>
          <a:p>
            <a:r>
              <a:rPr lang="en-US" dirty="0" smtClean="0"/>
              <a:t>The Tiebout model is a formal model of interjurisdictional mobility. The simple version of the Tiebout model is based on five assumptions.</a:t>
            </a:r>
          </a:p>
          <a:p>
            <a:endParaRPr lang="en-US" dirty="0" smtClean="0"/>
          </a:p>
          <a:p>
            <a:r>
              <a:rPr lang="en-US" dirty="0" smtClean="0"/>
              <a:t>1.</a:t>
            </a:r>
            <a:r>
              <a:rPr lang="en-US" baseline="0" dirty="0" smtClean="0"/>
              <a:t> </a:t>
            </a:r>
            <a:r>
              <a:rPr lang="en-US" dirty="0" smtClean="0"/>
              <a:t>Municipal choice. A household chooses the municipality (or school district or other local jurisdiction) that provides the household’s favored level of local</a:t>
            </a:r>
            <a:r>
              <a:rPr lang="en-US" baseline="0" dirty="0" smtClean="0"/>
              <a:t> </a:t>
            </a:r>
            <a:r>
              <a:rPr lang="en-US" dirty="0" smtClean="0"/>
              <a:t>public goods. There are enough municipalities to ensure that every household finds the perfect jurisdiction.</a:t>
            </a:r>
          </a:p>
          <a:p>
            <a:r>
              <a:rPr lang="en-US" dirty="0" smtClean="0"/>
              <a:t>2.</a:t>
            </a:r>
            <a:r>
              <a:rPr lang="en-US" baseline="0" dirty="0" smtClean="0"/>
              <a:t> </a:t>
            </a:r>
            <a:r>
              <a:rPr lang="en-US" dirty="0" smtClean="0"/>
              <a:t>Perfect information and mobility. All citizens have access to all relevant information about the alternative municipalities, and moving is costless.</a:t>
            </a:r>
          </a:p>
          <a:p>
            <a:r>
              <a:rPr lang="en-US" dirty="0" smtClean="0"/>
              <a:t>3.</a:t>
            </a:r>
            <a:r>
              <a:rPr lang="en-US" baseline="0" dirty="0" smtClean="0"/>
              <a:t> </a:t>
            </a:r>
            <a:r>
              <a:rPr lang="en-US" dirty="0" smtClean="0"/>
              <a:t>No interjurisdictional spillovers. There are no spillovers (externalities) associated with local public goods—all the benefits from local public goods accrue to citizens within the municipality.</a:t>
            </a:r>
          </a:p>
          <a:p>
            <a:r>
              <a:rPr lang="en-US" dirty="0" smtClean="0"/>
              <a:t>4.</a:t>
            </a:r>
            <a:r>
              <a:rPr lang="en-US" baseline="0" dirty="0" smtClean="0"/>
              <a:t> </a:t>
            </a:r>
            <a:r>
              <a:rPr lang="en-US" dirty="0" smtClean="0"/>
              <a:t>No scale economies. The average cost of production is independent of output.</a:t>
            </a:r>
          </a:p>
          <a:p>
            <a:r>
              <a:rPr lang="en-US" dirty="0" smtClean="0"/>
              <a:t>5.</a:t>
            </a:r>
            <a:r>
              <a:rPr lang="en-US" baseline="0" dirty="0" smtClean="0"/>
              <a:t> </a:t>
            </a:r>
            <a:r>
              <a:rPr lang="en-US" dirty="0" smtClean="0"/>
              <a:t>Head tax. A municipality pays for its public goods with a head tax—if you have a head, you pay the head tax.</a:t>
            </a:r>
          </a:p>
          <a:p>
            <a:endParaRPr lang="en-US" dirty="0" smtClean="0"/>
          </a:p>
          <a:p>
            <a:r>
              <a:rPr lang="en-US" dirty="0" smtClean="0"/>
              <a:t>Under the Tiebout process, households sort themselves into municipalities according to their demand for parks. Suppose three low-demand citizens form a municipality called Loisville. The marginal social benefit of six acres is three times $20, or $60, the same as the marginal social cost of park acreage. When each voter pays a tax of $20 per acre, they will all prefer six acres, so they will vote unanimously for the efficient park. Similarly, if three Marians form a municipality, they will choose the efficient park for medium demanders—12 acres. The sorting of citizens into homogeneous municipalities eliminates the inefficiencies of majority rule because everyone in a homogeneous municipality has the same preferred level of the local public good.</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14</a:t>
            </a:fld>
            <a:endParaRPr lang="en-US" dirty="0"/>
          </a:p>
        </p:txBody>
      </p:sp>
    </p:spTree>
    <p:extLst>
      <p:ext uri="{BB962C8B-B14F-4D97-AF65-F5344CB8AC3E}">
        <p14:creationId xmlns:p14="http://schemas.microsoft.com/office/powerpoint/2010/main" val="605834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15</a:t>
            </a:fld>
            <a:endParaRPr lang="en-US" dirty="0"/>
          </a:p>
        </p:txBody>
      </p:sp>
    </p:spTree>
    <p:extLst>
      <p:ext uri="{BB962C8B-B14F-4D97-AF65-F5344CB8AC3E}">
        <p14:creationId xmlns:p14="http://schemas.microsoft.com/office/powerpoint/2010/main" val="2387720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Alt-Text: </a:t>
            </a:r>
            <a:r>
              <a:rPr lang="en-US" b="0" dirty="0" smtClean="0"/>
              <a:t>An illustration provides three panels</a:t>
            </a:r>
            <a:r>
              <a:rPr lang="en-US" b="0" baseline="0" dirty="0" smtClean="0"/>
              <a:t> to </a:t>
            </a:r>
            <a:r>
              <a:rPr lang="en-US" b="0" dirty="0" smtClean="0"/>
              <a:t>show</a:t>
            </a:r>
            <a:r>
              <a:rPr lang="en-US" b="0" baseline="0" dirty="0" smtClean="0"/>
              <a:t> </a:t>
            </a:r>
            <a:r>
              <a:rPr lang="en-US" b="0" dirty="0" smtClean="0"/>
              <a:t>the number of votes acquired by Penny and Buck. In the top panel, Penny and Buck receive 55 votes each. In the middle panel, Penny receives 70 votes and Buck receives 40 votes. In the lowest panel, Penny and Buck receive 55 votes each.</a:t>
            </a:r>
          </a:p>
          <a:p>
            <a:endParaRPr lang="en-US" b="1" dirty="0" smtClean="0"/>
          </a:p>
          <a:p>
            <a:r>
              <a:rPr lang="en-US" b="1" dirty="0" smtClean="0"/>
              <a:t>Presenter Note: </a:t>
            </a:r>
            <a:r>
              <a:rPr lang="en-US" dirty="0" smtClean="0"/>
              <a:t>Suppose there are two candidates for a seat in a legislative body, and the key issue is spending on public education. There is a uniform distribution of voter preferences, and there are 10 voters in each $1 interval from $1 to $11. We can use the</a:t>
            </a:r>
            <a:r>
              <a:rPr lang="en-US" baseline="0" dirty="0" smtClean="0"/>
              <a:t> figure</a:t>
            </a:r>
            <a:r>
              <a:rPr lang="en-US" dirty="0" smtClean="0"/>
              <a:t> to show the Nash equilibrium. </a:t>
            </a:r>
          </a:p>
          <a:p>
            <a:endParaRPr lang="en-US" dirty="0" smtClean="0"/>
          </a:p>
          <a:p>
            <a:pPr marL="0" indent="0">
              <a:buFont typeface="+mj-lt"/>
              <a:buNone/>
            </a:pPr>
            <a:r>
              <a:rPr lang="en-US" dirty="0" smtClean="0"/>
              <a:t>1. Panel 1: Small and big budgets. Penny initially proposes a $3 budget and Buck proposes a $9 budget. Penny gets voters with preferred budgets through $5, while Buck gets voters with preferred budgets of $7 and higher. The two candidates split the voters with a preferred budget of $6. The result is a tie vote, 55 to 55.</a:t>
            </a:r>
          </a:p>
          <a:p>
            <a:pPr marL="0" indent="0">
              <a:buFont typeface="+mj-lt"/>
              <a:buNone/>
            </a:pPr>
            <a:r>
              <a:rPr lang="en-US" dirty="0" smtClean="0"/>
              <a:t>2. Panel 2: Unilateral deviation by Penny to the median budget ($6). Suppose Penny increases her proposed budget to the median budget: half the voters prefer a budget less than $6, and half prefer a larger budget. Penny’s unilateral deviation tilts the election in her favor. She gets voters with preferred budgets $1 through $7, while Buck gets voters with higher preferred budgets. Penny wins, 70–40.</a:t>
            </a:r>
          </a:p>
          <a:p>
            <a:pPr marL="0" indent="0">
              <a:buFont typeface="+mj-lt"/>
              <a:buNone/>
            </a:pPr>
            <a:r>
              <a:rPr lang="en-US" dirty="0" smtClean="0"/>
              <a:t>3. Panel 3: Unilateral deviation by Buck to the median budget. If Buck proposes the median budget, his unilateral deviation causes 15 voters to switch in his favor. Penny gets voters with preferred budgets $1 through $5, while Buck gets voters with preferred budgets $7 through $10. The candidates split the voters with a $6 preferred budget, generating a tie vote, 55–55.</a:t>
            </a:r>
          </a:p>
          <a:p>
            <a:endParaRPr lang="en-US" dirty="0" smtClean="0"/>
          </a:p>
          <a:p>
            <a:r>
              <a:rPr lang="en-US" dirty="0" smtClean="0"/>
              <a:t>When both candidates reach the median budget, there is no incentive for unilateral deviation. Any move away from the median would move a candidate away from a majority of voters and toward a minority of voters, so the candidate will lose the election. In the Nash equilibrium, both candidates propose the budget of the median voter.</a:t>
            </a:r>
          </a:p>
          <a:p>
            <a:endParaRPr lang="en-US" dirty="0" smtClean="0"/>
          </a:p>
          <a:p>
            <a:r>
              <a:rPr lang="en-US" dirty="0" smtClean="0"/>
              <a:t>The key to the median-voter result is the competition for voters in the middle. As long as Penny proposes a smaller budget than Buck, citizens with relatively small preferred budgets will continue to vote for her. The benefit of moving toward the median is that Penny takes some votes in the middle from Buck. Similarly, Buck doesn’t have to worry about people with relatively large preferred budgets but can concentrate instead on the battle for voters in the middle. The result is that the two candidates adopt virtually the same position—the position of the median voter. The median-voter result suggests the choices made by elected officials will match the preferences of the median voter.</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16</a:t>
            </a:fld>
            <a:endParaRPr lang="en-US" dirty="0"/>
          </a:p>
        </p:txBody>
      </p:sp>
    </p:spTree>
    <p:extLst>
      <p:ext uri="{BB962C8B-B14F-4D97-AF65-F5344CB8AC3E}">
        <p14:creationId xmlns:p14="http://schemas.microsoft.com/office/powerpoint/2010/main" val="1050846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17</a:t>
            </a:fld>
            <a:endParaRPr lang="en-US" dirty="0"/>
          </a:p>
        </p:txBody>
      </p:sp>
    </p:spTree>
    <p:extLst>
      <p:ext uri="{BB962C8B-B14F-4D97-AF65-F5344CB8AC3E}">
        <p14:creationId xmlns:p14="http://schemas.microsoft.com/office/powerpoint/2010/main" val="822599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Alt-Text: </a:t>
            </a:r>
            <a:r>
              <a:rPr lang="en-US" b="0" dirty="0" smtClean="0"/>
              <a:t>A table shows the income and price elasticities of demand for local public goods. The table shows three column headers: public good or service, income</a:t>
            </a:r>
            <a:r>
              <a:rPr lang="en-US" b="0" baseline="0" dirty="0" smtClean="0"/>
              <a:t> elasticity, price elasticity. Row entries are as follows. Row 1: total expenditures, 0.34 to 0.89, -0.23 to -0.56. Row 2: education, 0.24 to 0.85, -0.07 to -0.051. Row 3: parks and recreation, 0.99 to 1.32, -0.19 to -0.92. Row 4: public safety open parenthesis police and fire close parenthesis, 0.52 to 0.71, -0.19 to -1.0. Row 5: public works, 0.79, -0.92 to -1.0.</a:t>
            </a:r>
            <a:endParaRPr lang="en-US" b="0" dirty="0" smtClean="0"/>
          </a:p>
          <a:p>
            <a:endParaRPr lang="en-US" b="1" dirty="0" smtClean="0"/>
          </a:p>
          <a:p>
            <a:r>
              <a:rPr lang="en-US" b="1" dirty="0" smtClean="0"/>
              <a:t>Presenter</a:t>
            </a:r>
            <a:r>
              <a:rPr lang="en-US" b="1" baseline="0" dirty="0" smtClean="0"/>
              <a:t> Note: </a:t>
            </a:r>
            <a:r>
              <a:rPr lang="en-US" baseline="0" dirty="0" smtClean="0"/>
              <a:t>The table summarizes the results of empirical studies based on the median-voter model. For total expenditures, the estimated income elasticity is between 0.34 and 0.89. The largest income elasticity is for parks and recreation. </a:t>
            </a:r>
          </a:p>
          <a:p>
            <a:endParaRPr lang="en-US" baseline="0" dirty="0" smtClean="0"/>
          </a:p>
          <a:p>
            <a:r>
              <a:rPr lang="en-US" baseline="0" dirty="0" smtClean="0"/>
              <a:t>The median-voter result can be used to estimate the price elasticities of demand for local public goods. If the price of local public goods varies across municipalities, the median-voter model can be used to draw the demand curve for local public goods and compute the price elasticity of demand. To plot the demand curve for local spending, information on price (the opportunity cost of local spending) and quantity (the local spending level) is needed. As shown in the table, the demands for local public goods are price inelastic; the price elasticities are all less than or equal to 1.0 in absolute value.</a:t>
            </a:r>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18</a:t>
            </a:fld>
            <a:endParaRPr lang="en-US" dirty="0"/>
          </a:p>
        </p:txBody>
      </p:sp>
    </p:spTree>
    <p:extLst>
      <p:ext uri="{BB962C8B-B14F-4D97-AF65-F5344CB8AC3E}">
        <p14:creationId xmlns:p14="http://schemas.microsoft.com/office/powerpoint/2010/main" val="26252951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p>
          <a:p>
            <a:r>
              <a:rPr lang="en-US" dirty="0" smtClean="0"/>
              <a:t>1.</a:t>
            </a:r>
            <a:r>
              <a:rPr lang="en-US" baseline="0" dirty="0" smtClean="0"/>
              <a:t> </a:t>
            </a:r>
            <a:r>
              <a:rPr lang="en-US" dirty="0" smtClean="0"/>
              <a:t>Ideology. The model assumes that politicians care only about winning elections, meaning that they slavishly adhere to voter preferences. Alternatively, a candidate could base his or her position on basic principles and ideology, and use election campaigns to persuade voters that the candidate’s position is the best position. In other words, a candidate could be a leader rather than a follower.</a:t>
            </a:r>
          </a:p>
          <a:p>
            <a:r>
              <a:rPr lang="en-US" dirty="0" smtClean="0"/>
              <a:t>2.</a:t>
            </a:r>
            <a:r>
              <a:rPr lang="en-US" baseline="0" dirty="0" smtClean="0"/>
              <a:t> </a:t>
            </a:r>
            <a:r>
              <a:rPr lang="en-US" dirty="0" smtClean="0"/>
              <a:t>Single issue. If there are several issues (e.g., police budget, park budget, policies for the homeless) in an election campaign, each candidate will offer a bundle of proposed policies to voters, and the median voter will be elusive.</a:t>
            </a:r>
          </a:p>
          <a:p>
            <a:r>
              <a:rPr lang="en-US" dirty="0" smtClean="0"/>
              <a:t>3.</a:t>
            </a:r>
            <a:r>
              <a:rPr lang="en-US" baseline="0" dirty="0" smtClean="0"/>
              <a:t> </a:t>
            </a:r>
            <a:r>
              <a:rPr lang="en-US" dirty="0" smtClean="0"/>
              <a:t>All citizens vote. In real elections, only a fraction of eligible voters cast ballots. From the perspective of an individual citizen, the benefit of voting will be relatively small if (i) the candidates are so close to each other that it makes little difference who wins (voter indifference) or (ii) the best candidate is so far from a citizen’s position that the citizen is alienated from the election process (voter alienation). If some citizens abstain from voting, the median-voter result will not necessarily occur because changes in the candidates’ positions affects voter participation.</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19</a:t>
            </a:fld>
            <a:endParaRPr lang="en-US" dirty="0"/>
          </a:p>
        </p:txBody>
      </p:sp>
    </p:spTree>
    <p:extLst>
      <p:ext uri="{BB962C8B-B14F-4D97-AF65-F5344CB8AC3E}">
        <p14:creationId xmlns:p14="http://schemas.microsoft.com/office/powerpoint/2010/main" val="2387375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p>
          <a:p>
            <a:r>
              <a:rPr lang="en-US" b="0" dirty="0" smtClean="0"/>
              <a:t>In 2012, more than 90,000 local governments provided goods and services in the United States, including more than 38,000 general-purpose governments and more than 51,000 special-purpose governments.</a:t>
            </a:r>
          </a:p>
          <a:p>
            <a:endParaRPr lang="en-US" b="0" dirty="0" smtClean="0"/>
          </a:p>
          <a:p>
            <a:r>
              <a:rPr lang="en-US" b="0" dirty="0" smtClean="0"/>
              <a:t>1.</a:t>
            </a:r>
            <a:r>
              <a:rPr lang="en-US" b="0" baseline="0" dirty="0" smtClean="0"/>
              <a:t> </a:t>
            </a:r>
            <a:r>
              <a:rPr lang="en-US" b="0" dirty="0" smtClean="0"/>
              <a:t>General purpose governments provide a number of functions, including financial administration, police protection, highway administration, hospitals, and utilities. The tally of general-purpose governments includes 3,031 counties, 19,519 municipalities, and 16,360 townships.</a:t>
            </a:r>
          </a:p>
          <a:p>
            <a:r>
              <a:rPr lang="en-US" b="0" dirty="0" smtClean="0"/>
              <a:t>2.</a:t>
            </a:r>
            <a:r>
              <a:rPr lang="en-US" b="0" baseline="0" dirty="0" smtClean="0"/>
              <a:t> </a:t>
            </a:r>
            <a:r>
              <a:rPr lang="en-US" b="0" dirty="0" smtClean="0"/>
              <a:t>Special-purpose governments perform a single function or a few functions. The tally includes 12,880 independent school districts and 38,266 special districts. A special district may serve a single function in a large municipality or may serve as a regional entity in a rural setting. Among the special districts are mosquito-abatement districts, utility districts, water and sewer districts, and transit authorities.</a:t>
            </a:r>
          </a:p>
        </p:txBody>
      </p:sp>
      <p:sp>
        <p:nvSpPr>
          <p:cNvPr id="4" name="Slide Number Placeholder 3"/>
          <p:cNvSpPr>
            <a:spLocks noGrp="1"/>
          </p:cNvSpPr>
          <p:nvPr>
            <p:ph type="sldNum" sz="quarter" idx="10"/>
          </p:nvPr>
        </p:nvSpPr>
        <p:spPr/>
        <p:txBody>
          <a:bodyPr/>
          <a:lstStyle/>
          <a:p>
            <a:fld id="{5D003D02-7E89-4EBF-B123-9C334E1BFEF7}" type="slidenum">
              <a:rPr lang="en-US" smtClean="0"/>
              <a:t>2</a:t>
            </a:fld>
            <a:endParaRPr lang="en-US" dirty="0"/>
          </a:p>
        </p:txBody>
      </p:sp>
    </p:spTree>
    <p:extLst>
      <p:ext uri="{BB962C8B-B14F-4D97-AF65-F5344CB8AC3E}">
        <p14:creationId xmlns:p14="http://schemas.microsoft.com/office/powerpoint/2010/main" val="1617163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Alt-Text: </a:t>
            </a:r>
            <a:r>
              <a:rPr lang="en-US" b="0" dirty="0" smtClean="0"/>
              <a:t>A table shows the per-capita</a:t>
            </a:r>
            <a:r>
              <a:rPr lang="en-US" b="0" baseline="0" dirty="0" smtClean="0"/>
              <a:t> spending by local governments in 2012. The table shows the following eight column headers: total, education, police, public assistance, highways, public transit, fire protection, other. Row entries are as follows. Row 1: 4,919, 1,711, 300, 262, 190, 171, 134, 2,151. </a:t>
            </a:r>
            <a:endParaRPr lang="en-US" b="0" dirty="0" smtClean="0"/>
          </a:p>
          <a:p>
            <a:endParaRPr lang="en-US" b="1" dirty="0" smtClean="0"/>
          </a:p>
          <a:p>
            <a:r>
              <a:rPr lang="en-US" b="1" dirty="0" smtClean="0"/>
              <a:t>Presenter Note: </a:t>
            </a:r>
            <a:r>
              <a:rPr lang="en-US" dirty="0" smtClean="0"/>
              <a:t>The</a:t>
            </a:r>
            <a:r>
              <a:rPr lang="en-US" baseline="0" dirty="0" smtClean="0"/>
              <a:t> table</a:t>
            </a:r>
            <a:r>
              <a:rPr lang="en-US" dirty="0" smtClean="0"/>
              <a:t> shows per-capita spending by local governments in 2012. Roughly one-third of local spending went to education;</a:t>
            </a:r>
            <a:r>
              <a:rPr lang="en-US" baseline="0" dirty="0" smtClean="0"/>
              <a:t> </a:t>
            </a:r>
            <a:r>
              <a:rPr lang="en-US" dirty="0" smtClean="0"/>
              <a:t>the other large spending programs include police, public assistance (including transfer payments and housing assistance), highways, public transit, and fire protection.</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3</a:t>
            </a:fld>
            <a:endParaRPr lang="en-US" dirty="0"/>
          </a:p>
        </p:txBody>
      </p:sp>
    </p:spTree>
    <p:extLst>
      <p:ext uri="{BB962C8B-B14F-4D97-AF65-F5344CB8AC3E}">
        <p14:creationId xmlns:p14="http://schemas.microsoft.com/office/powerpoint/2010/main" val="112520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a:t>
            </a:r>
          </a:p>
          <a:p>
            <a:r>
              <a:rPr lang="en-US" dirty="0" smtClean="0"/>
              <a:t>Musgrave and Musgrave (1980) distinguish among three roles for government.</a:t>
            </a:r>
          </a:p>
          <a:p>
            <a:endParaRPr lang="en-US" dirty="0" smtClean="0"/>
          </a:p>
          <a:p>
            <a:r>
              <a:rPr lang="en-US" dirty="0" smtClean="0"/>
              <a:t>1.</a:t>
            </a:r>
            <a:r>
              <a:rPr lang="en-US" baseline="0" dirty="0" smtClean="0"/>
              <a:t> </a:t>
            </a:r>
            <a:r>
              <a:rPr lang="en-US" dirty="0" smtClean="0"/>
              <a:t>Stabilization. The government uses monetary and fiscal policy to control unemployment and inflation.</a:t>
            </a:r>
          </a:p>
          <a:p>
            <a:r>
              <a:rPr lang="en-US" dirty="0" smtClean="0"/>
              <a:t>2.</a:t>
            </a:r>
            <a:r>
              <a:rPr lang="en-US" baseline="0" dirty="0" smtClean="0"/>
              <a:t> </a:t>
            </a:r>
            <a:r>
              <a:rPr lang="en-US" dirty="0" smtClean="0"/>
              <a:t>Income redistribution. The government uses taxes and transfers to alter the distributions of income and wealth.</a:t>
            </a:r>
          </a:p>
          <a:p>
            <a:r>
              <a:rPr lang="en-US" dirty="0" smtClean="0"/>
              <a:t>3.</a:t>
            </a:r>
            <a:r>
              <a:rPr lang="en-US" baseline="0" dirty="0" smtClean="0"/>
              <a:t> </a:t>
            </a:r>
            <a:r>
              <a:rPr lang="en-US" dirty="0" smtClean="0"/>
              <a:t>Resource allocation. The government makes decisions about what to produce and how to produce it. When the government actually produces a particular good or service, it makes these resource allocation decisions directly. When the government subsidizes or taxes private activities, it influences the private sector’s resource allocation decisions.</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4</a:t>
            </a:fld>
            <a:endParaRPr lang="en-US" dirty="0"/>
          </a:p>
        </p:txBody>
      </p:sp>
    </p:spTree>
    <p:extLst>
      <p:ext uri="{BB962C8B-B14F-4D97-AF65-F5344CB8AC3E}">
        <p14:creationId xmlns:p14="http://schemas.microsoft.com/office/powerpoint/2010/main" val="792309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r>
              <a:rPr lang="en-US" dirty="0" smtClean="0"/>
              <a:t>Under the federal system of government, the responsibility for providing public goods is divided between the national, state, and local governments. Some goods, such as defense and space exploration, are provided at the national level. Others, such as education and police protection, are provided at the local level.</a:t>
            </a:r>
          </a:p>
          <a:p>
            <a:endParaRPr lang="en-US" dirty="0" smtClean="0"/>
          </a:p>
          <a:p>
            <a:r>
              <a:rPr lang="en-US" dirty="0" smtClean="0"/>
              <a:t>Oates (1972) discusses the advantages and disadvantages of the local provision of public goods.</a:t>
            </a:r>
          </a:p>
          <a:p>
            <a:endParaRPr lang="en-US" dirty="0" smtClean="0"/>
          </a:p>
          <a:p>
            <a:r>
              <a:rPr lang="en-US" dirty="0" smtClean="0"/>
              <a:t>1.</a:t>
            </a:r>
            <a:r>
              <a:rPr lang="en-US" baseline="0" dirty="0" smtClean="0"/>
              <a:t> </a:t>
            </a:r>
            <a:r>
              <a:rPr lang="en-US" dirty="0" smtClean="0"/>
              <a:t>Diversity in demand. Households differ in their demands for local public goods. This diversity can be accommodated by a system of small municipalities and school districts, each providing a different mix of local public goods and taxes.</a:t>
            </a:r>
          </a:p>
          <a:p>
            <a:r>
              <a:rPr lang="en-US" dirty="0" smtClean="0"/>
              <a:t>2.</a:t>
            </a:r>
            <a:r>
              <a:rPr lang="en-US" baseline="0" dirty="0" smtClean="0"/>
              <a:t> </a:t>
            </a:r>
            <a:r>
              <a:rPr lang="en-US" dirty="0" smtClean="0"/>
              <a:t>Externalities. For some locally provided products, benefits spill over to people outside the municipality or school district. In such cases, local voters will ignore the benefits of outsiders, generating inefficient choices.</a:t>
            </a:r>
          </a:p>
          <a:p>
            <a:r>
              <a:rPr lang="en-US" dirty="0" smtClean="0"/>
              <a:t>3.</a:t>
            </a:r>
            <a:r>
              <a:rPr lang="en-US" baseline="0" dirty="0" smtClean="0"/>
              <a:t> </a:t>
            </a:r>
            <a:r>
              <a:rPr lang="en-US" dirty="0" smtClean="0"/>
              <a:t>Scale economies. If there are scale economies in the provision of public goods, a system of small local governments has a relatively high production cost.</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5</a:t>
            </a:fld>
            <a:endParaRPr lang="en-US" dirty="0"/>
          </a:p>
        </p:txBody>
      </p:sp>
    </p:spTree>
    <p:extLst>
      <p:ext uri="{BB962C8B-B14F-4D97-AF65-F5344CB8AC3E}">
        <p14:creationId xmlns:p14="http://schemas.microsoft.com/office/powerpoint/2010/main" val="1909120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6</a:t>
            </a:fld>
            <a:endParaRPr lang="en-US" dirty="0"/>
          </a:p>
        </p:txBody>
      </p:sp>
    </p:spTree>
    <p:extLst>
      <p:ext uri="{BB962C8B-B14F-4D97-AF65-F5344CB8AC3E}">
        <p14:creationId xmlns:p14="http://schemas.microsoft.com/office/powerpoint/2010/main" val="1936856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7</a:t>
            </a:fld>
            <a:endParaRPr lang="en-US" dirty="0"/>
          </a:p>
        </p:txBody>
      </p:sp>
    </p:spTree>
    <p:extLst>
      <p:ext uri="{BB962C8B-B14F-4D97-AF65-F5344CB8AC3E}">
        <p14:creationId xmlns:p14="http://schemas.microsoft.com/office/powerpoint/2010/main" val="1621009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p>
          <a:p>
            <a:r>
              <a:rPr lang="en-US" b="0" dirty="0" smtClean="0"/>
              <a:t>A local public good has three characteristics, two of which it shares with a conventional public good. A public good is defined as a good that is available for everyone to consume, regardless of who pays and who doesn’t. More precisely, a pure public good has two features.</a:t>
            </a:r>
          </a:p>
          <a:p>
            <a:endParaRPr lang="en-US" b="0" dirty="0" smtClean="0"/>
          </a:p>
          <a:p>
            <a:r>
              <a:rPr lang="en-US" b="0" dirty="0" smtClean="0"/>
              <a:t>1.</a:t>
            </a:r>
            <a:r>
              <a:rPr lang="en-US" b="0" baseline="0" dirty="0" smtClean="0"/>
              <a:t> </a:t>
            </a:r>
            <a:r>
              <a:rPr lang="en-US" b="0" dirty="0" smtClean="0"/>
              <a:t>Nonrival. One person’s benefit from a public good does not reduce another person’s benefit from the public good. For example, farmer A’s benefit from a flood-control dam doesn’t reduce farmer B’s benefit from the dam.</a:t>
            </a:r>
          </a:p>
          <a:p>
            <a:r>
              <a:rPr lang="en-US" b="0" dirty="0" smtClean="0"/>
              <a:t>2.</a:t>
            </a:r>
            <a:r>
              <a:rPr lang="en-US" b="0" baseline="0" dirty="0" smtClean="0"/>
              <a:t> </a:t>
            </a:r>
            <a:r>
              <a:rPr lang="en-US" b="0" dirty="0" smtClean="0"/>
              <a:t>Nonexcludable. It is impractical to exclude people who don’t pay for the good. If one farmer refuses to participate in a voluntary arrangement to pay for a dam, the farmer would still benefit from flood protection.</a:t>
            </a:r>
          </a:p>
          <a:p>
            <a:endParaRPr lang="en-US" b="1" dirty="0" smtClean="0"/>
          </a:p>
          <a:p>
            <a:r>
              <a:rPr lang="en-US" dirty="0" smtClean="0"/>
              <a:t>Some examples of public goods are national defense, space exploration, protection of the earth’s ozone layer, and fireworks shows. Many of the goods provided by local governments are impure or contestable in the sense that if enough people use the good, each person reduces the benefit to others. For example, if enough people use a city park, they get in the way of each other and Frisbees fly into birthday cakes. As we saw earlier in this text, streets and highways are subject to congestion during peak travel periods.</a:t>
            </a:r>
          </a:p>
          <a:p>
            <a:endParaRPr lang="en-US" dirty="0" smtClean="0"/>
          </a:p>
          <a:p>
            <a:r>
              <a:rPr lang="en-US" dirty="0" smtClean="0"/>
              <a:t>For a local public good, we add a third characteristic. The benefits of a local public good are confined to a relatively small geographical area—a municipality or a metropolitan area. Unlike national defense, which generates benefits for the entire nation, most of the benefits of the local police force and local fire department go to local citizens. Similarly, local citizens get most of the benefits from local streets and highways. The appropriate size of the jurisdiction is determined by the “localness” of the public good— the geographical extent of the benefits from the good. The more widespread the benefits, the larger the jurisdiction required to contain all the beneficiaries.</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8</a:t>
            </a:fld>
            <a:endParaRPr lang="en-US" dirty="0"/>
          </a:p>
        </p:txBody>
      </p:sp>
    </p:spTree>
    <p:extLst>
      <p:ext uri="{BB962C8B-B14F-4D97-AF65-F5344CB8AC3E}">
        <p14:creationId xmlns:p14="http://schemas.microsoft.com/office/powerpoint/2010/main" val="1171462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Alt-Text: </a:t>
            </a:r>
            <a:r>
              <a:rPr lang="en-US" b="0" dirty="0" smtClean="0"/>
              <a:t>A line graph plots the efficient level of a public good. The</a:t>
            </a:r>
            <a:r>
              <a:rPr lang="en-US" b="0" baseline="0" dirty="0" smtClean="0"/>
              <a:t> h</a:t>
            </a:r>
            <a:r>
              <a:rPr lang="en-US" b="0" dirty="0" smtClean="0"/>
              <a:t>orizontal axis shows acres, listing 6 and 15. The</a:t>
            </a:r>
            <a:r>
              <a:rPr lang="en-US" b="0" baseline="0" dirty="0" smtClean="0"/>
              <a:t> v</a:t>
            </a:r>
            <a:r>
              <a:rPr lang="en-US" b="0" dirty="0" smtClean="0"/>
              <a:t>ertical axis shows cost in dollars, listing 20, 28, 40, 60, and 88. All data are approximate. The line for marginal cost is horizontal, y equals 60, passing through point </a:t>
            </a:r>
            <a:r>
              <a:rPr lang="en-US" b="0" i="1" dirty="0" smtClean="0"/>
              <a:t>e</a:t>
            </a:r>
            <a:r>
              <a:rPr lang="en-US" b="0" dirty="0" smtClean="0"/>
              <a:t> (15, 60). The line for marginal social benefit, MSB, falls through point </a:t>
            </a:r>
            <a:r>
              <a:rPr lang="en-US" b="0" i="1" dirty="0" smtClean="0"/>
              <a:t>d</a:t>
            </a:r>
            <a:r>
              <a:rPr lang="en-US" b="0" dirty="0" smtClean="0"/>
              <a:t> (6, 88) and point </a:t>
            </a:r>
            <a:r>
              <a:rPr lang="en-US" b="0" i="1" dirty="0" smtClean="0"/>
              <a:t>e</a:t>
            </a:r>
            <a:r>
              <a:rPr lang="en-US" b="0" dirty="0" smtClean="0"/>
              <a:t> (15, 60). Line mb subscript 3 falls from (0.5, 48), through point </a:t>
            </a:r>
            <a:r>
              <a:rPr lang="en-US" b="0" i="1" dirty="0" smtClean="0"/>
              <a:t>c</a:t>
            </a:r>
            <a:r>
              <a:rPr lang="en-US" b="0" dirty="0" smtClean="0"/>
              <a:t> (6, 40). Line mb subscript 2 falls from (0.5, 35), through point </a:t>
            </a:r>
            <a:r>
              <a:rPr lang="en-US" b="0" i="1" dirty="0" smtClean="0"/>
              <a:t>b</a:t>
            </a:r>
            <a:r>
              <a:rPr lang="en-US" b="0" dirty="0" smtClean="0"/>
              <a:t> (6, 28). Line mb subscript 1 falls from (0, 28) through point </a:t>
            </a:r>
            <a:r>
              <a:rPr lang="en-US" b="0" i="1" dirty="0" smtClean="0"/>
              <a:t>a</a:t>
            </a:r>
            <a:r>
              <a:rPr lang="en-US" b="0" dirty="0" smtClean="0"/>
              <a:t> (6, 20). </a:t>
            </a:r>
          </a:p>
          <a:p>
            <a:endParaRPr lang="en-US" b="1" dirty="0" smtClean="0"/>
          </a:p>
          <a:p>
            <a:r>
              <a:rPr lang="en-US" b="1" dirty="0" smtClean="0"/>
              <a:t>Presenter Note: </a:t>
            </a:r>
          </a:p>
          <a:p>
            <a:r>
              <a:rPr lang="en-US" dirty="0" smtClean="0"/>
              <a:t>Consider a three-person city that provides public parks. Citizens in the city vary in their demand for parkland and will collectively decide how many acres to provide. Specifically, the number of park acres will be determined by majority rule.</a:t>
            </a:r>
          </a:p>
          <a:p>
            <a:endParaRPr lang="en-US" dirty="0" smtClean="0"/>
          </a:p>
          <a:p>
            <a:r>
              <a:rPr lang="en-US" dirty="0" smtClean="0"/>
              <a:t>The</a:t>
            </a:r>
            <a:r>
              <a:rPr lang="en-US" baseline="0" dirty="0" smtClean="0"/>
              <a:t> figure</a:t>
            </a:r>
            <a:r>
              <a:rPr lang="en-US" dirty="0" smtClean="0"/>
              <a:t> shows three individual demand curves for parkland, one for each citizen. An individual demand curve shows a consumer’s willingness to pay for a product, so it is a marginal-benefit curve. Lois has the relatively low marginal-benefit curve mb</a:t>
            </a:r>
            <a:r>
              <a:rPr lang="en-US" baseline="-25000" dirty="0" smtClean="0"/>
              <a:t>1</a:t>
            </a:r>
            <a:r>
              <a:rPr lang="en-US" dirty="0" smtClean="0"/>
              <a:t> and is willing to pay $20 for the sixth acre of parkland (point </a:t>
            </a:r>
            <a:r>
              <a:rPr lang="en-US" i="1" dirty="0" smtClean="0"/>
              <a:t>a</a:t>
            </a:r>
            <a:r>
              <a:rPr lang="en-US" dirty="0" smtClean="0"/>
              <a:t>). In contrast, Marian has a medium demand and marginal benefit curve mb</a:t>
            </a:r>
            <a:r>
              <a:rPr lang="en-US" baseline="-25000" dirty="0" smtClean="0"/>
              <a:t>2</a:t>
            </a:r>
            <a:r>
              <a:rPr lang="en-US" dirty="0" smtClean="0"/>
              <a:t>, and is willing to pay $28 for the sixth acre (point </a:t>
            </a:r>
            <a:r>
              <a:rPr lang="en-US" i="1" dirty="0" smtClean="0"/>
              <a:t>b</a:t>
            </a:r>
            <a:r>
              <a:rPr lang="en-US" dirty="0" smtClean="0"/>
              <a:t>). Hiram, with the high marginal-benefit curve mb</a:t>
            </a:r>
            <a:r>
              <a:rPr lang="en-US" baseline="-25000" dirty="0" smtClean="0"/>
              <a:t>3</a:t>
            </a:r>
            <a:r>
              <a:rPr lang="en-US" dirty="0" smtClean="0"/>
              <a:t>, is willing to pay $40 for the sixth acre (point </a:t>
            </a:r>
            <a:r>
              <a:rPr lang="en-US" i="1" dirty="0" smtClean="0"/>
              <a:t>c</a:t>
            </a:r>
            <a:r>
              <a:rPr lang="en-US" dirty="0" smtClean="0"/>
              <a:t>).</a:t>
            </a:r>
          </a:p>
          <a:p>
            <a:endParaRPr lang="en-US" dirty="0" smtClean="0"/>
          </a:p>
          <a:p>
            <a:r>
              <a:rPr lang="en-US" dirty="0" smtClean="0"/>
              <a:t>What is the social benefit of parkland? Because land in an uncrowded park is a nonrival good, the social benefit is the sum of the private benefits. To compute the marginal social benefit of a public good, we add the individual marginal benefits. In the</a:t>
            </a:r>
            <a:r>
              <a:rPr lang="en-US" baseline="0" dirty="0" smtClean="0"/>
              <a:t> figure</a:t>
            </a:r>
            <a:r>
              <a:rPr lang="en-US" dirty="0" smtClean="0"/>
              <a:t>, the marginal social benefit of the sixth acre is $88 (point </a:t>
            </a:r>
            <a:r>
              <a:rPr lang="en-US" i="1" dirty="0" smtClean="0"/>
              <a:t>d</a:t>
            </a:r>
            <a:r>
              <a:rPr lang="en-US" dirty="0" smtClean="0"/>
              <a:t>), equal to the sum of the marginal private benefits of $20 for Lois, $28 for Marian, and $40 for Hiram. Similarly, for other park sizes, we add the individual marginal benefits to get the marginal social benefit. For example, as shown by point </a:t>
            </a:r>
            <a:r>
              <a:rPr lang="en-US" i="1" dirty="0" smtClean="0"/>
              <a:t>e</a:t>
            </a:r>
            <a:r>
              <a:rPr lang="en-US" dirty="0" smtClean="0"/>
              <a:t>, the marginal social benefit of the 15th acre is $60. The marginal social benefit curve is the vertical sum of the individual demand (marginal benefit) curves.</a:t>
            </a:r>
          </a:p>
          <a:p>
            <a:endParaRPr lang="en-US" dirty="0" smtClean="0"/>
          </a:p>
          <a:p>
            <a:r>
              <a:rPr lang="en-US" dirty="0" smtClean="0"/>
              <a:t>What is the efficient size of the public park? At the efficient level, the marginal social benefit of the parkland equals the marginal cost. In the</a:t>
            </a:r>
            <a:r>
              <a:rPr lang="en-US" baseline="0" dirty="0" smtClean="0"/>
              <a:t> figure</a:t>
            </a:r>
            <a:r>
              <a:rPr lang="en-US" dirty="0" smtClean="0"/>
              <a:t>, the marginal cost is $60 per acre, so the efficient land area is 15 acres. For any quantity less than 15 acres, citizens in the city would collectively be willing to pay more than $60 for an additional acre, so an additional acre would increase social welfare. For example, suppose the city starts at six acres. As shown by point </a:t>
            </a:r>
            <a:r>
              <a:rPr lang="en-US" i="1" dirty="0" smtClean="0"/>
              <a:t>d</a:t>
            </a:r>
            <a:r>
              <a:rPr lang="en-US" dirty="0" smtClean="0"/>
              <a:t> on the marginal social benefit curve, citizens are willing to pay a total of $88 for one additional acre. If the marginal cost is only $60, another acre would generate a net gain of $28 for citizens in the city. In contrast, for any amount exceeding 15 acres, the total willingness to pay for the last acre is less than the marginal cost, so a program with fewer acres would more efficient.</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9</a:t>
            </a:fld>
            <a:endParaRPr lang="en-US" dirty="0"/>
          </a:p>
        </p:txBody>
      </p:sp>
    </p:spTree>
    <p:extLst>
      <p:ext uri="{BB962C8B-B14F-4D97-AF65-F5344CB8AC3E}">
        <p14:creationId xmlns:p14="http://schemas.microsoft.com/office/powerpoint/2010/main" val="274084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extLst>
    <p:ext uri="{DCECCB84-F9BA-43D5-87BE-67443E8EF086}">
      <p15:sldGuideLst xmlns:p15="http://schemas.microsoft.com/office/powerpoint/2012/main" xmlns="">
        <p15:guide id="1" pos="144" userDrawn="1">
          <p15:clr>
            <a:srgbClr val="FBAE40"/>
          </p15:clr>
        </p15:guide>
        <p15:guide id="2" pos="288" userDrawn="1">
          <p15:clr>
            <a:srgbClr val="FBAE40"/>
          </p15:clr>
        </p15:guide>
        <p15:guide id="3" orient="horz" pos="1104" userDrawn="1">
          <p15:clr>
            <a:srgbClr val="FBAE40"/>
          </p15:clr>
        </p15:guide>
        <p15:guide id="4" pos="5568" userDrawn="1">
          <p15:clr>
            <a:srgbClr val="FBAE40"/>
          </p15:clr>
        </p15:guide>
        <p15:guide id="5" orient="horz" pos="3792"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118797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874073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587377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975049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49100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32661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6244490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dirty="0"/>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388723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705315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85992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949214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656260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1099747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112378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075564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307410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10" Type="http://schemas.openxmlformats.org/officeDocument/2006/relationships/theme" Target="../theme/theme4.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4" Type="http://schemas.openxmlformats.org/officeDocument/2006/relationships/slideLayout" Target="../slideLayouts/slideLayout43.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48.xml"/><Relationship Id="rId1" Type="http://schemas.openxmlformats.org/officeDocument/2006/relationships/slideLayout" Target="../slideLayouts/slideLayout47.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EducationCopy</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a:t>CHAPTER </a:t>
            </a:r>
            <a:r>
              <a:rPr lang="en-US" sz="3200" dirty="0" smtClean="0"/>
              <a:t>20</a:t>
            </a:r>
            <a:endParaRPr lang="en-US" sz="3200" dirty="0"/>
          </a:p>
        </p:txBody>
      </p:sp>
      <p:sp>
        <p:nvSpPr>
          <p:cNvPr id="3" name="Text Placeholder 2" descr="Chapter 3 Trading and Factory Towns&#10;Textbook cover&#10;"/>
          <p:cNvSpPr>
            <a:spLocks noGrp="1"/>
          </p:cNvSpPr>
          <p:nvPr>
            <p:ph type="body" sz="quarter" idx="10"/>
          </p:nvPr>
        </p:nvSpPr>
        <p:spPr>
          <a:xfrm>
            <a:off x="228600" y="4114800"/>
            <a:ext cx="5105400" cy="685800"/>
          </a:xfrm>
        </p:spPr>
        <p:txBody>
          <a:bodyPr/>
          <a:lstStyle/>
          <a:p>
            <a:pPr algn="ctr"/>
            <a:r>
              <a:rPr lang="en-US" sz="2400" dirty="0"/>
              <a:t>The Role of Local Government</a:t>
            </a:r>
          </a:p>
        </p:txBody>
      </p:sp>
      <p:pic>
        <p:nvPicPr>
          <p:cNvPr id="5" name="Picture 4" descr="Textbook cover for Urban Economics, Ninth Edition by Arthur O'Sulliva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1447800"/>
            <a:ext cx="3276600" cy="4572000"/>
          </a:xfrm>
          <a:prstGeom prst="rect">
            <a:avLst/>
          </a:prstGeom>
        </p:spPr>
      </p:pic>
    </p:spTree>
    <p:extLst>
      <p:ext uri="{BB962C8B-B14F-4D97-AF65-F5344CB8AC3E}">
        <p14:creationId xmlns:p14="http://schemas.microsoft.com/office/powerpoint/2010/main" val="1776670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143000"/>
          </a:xfrm>
        </p:spPr>
        <p:txBody>
          <a:bodyPr/>
          <a:lstStyle/>
          <a:p>
            <a:r>
              <a:rPr lang="en-US" dirty="0"/>
              <a:t>Majority Rule and </a:t>
            </a:r>
            <a:r>
              <a:rPr lang="en-US" dirty="0" smtClean="0"/>
              <a:t>the Decisive </a:t>
            </a:r>
            <a:r>
              <a:rPr lang="en-US" dirty="0"/>
              <a:t>Median </a:t>
            </a:r>
            <a:r>
              <a:rPr lang="en-US" dirty="0" smtClean="0"/>
              <a:t>Voter: Voter Disagreement</a:t>
            </a:r>
            <a:endParaRPr lang="en-US" dirty="0"/>
          </a:p>
        </p:txBody>
      </p:sp>
      <p:pic>
        <p:nvPicPr>
          <p:cNvPr id="14" name="Content Placeholder 13" descr="Voter Disagreement&#10;A line graph plots voter disagreement. The horizontal axis shows acres, listing 6, 12, and 22. The vertical axis shows cost in dollars, listing 20 and 60. All data are approximate. The line for marginal cost is horizontal, y equals 60, passing through point e (15, 60). The line for marginal social benefit, MSB, falls from (1, 90), through point e (15, 60). Line mb subscript 3 falls from (0, 48.5), through point h (22, 20). Line mb subscript 2 falls from (0, 36), through point m (12, 20). Line mb subscript 1 falls from (0, 28) through point a (6, 20)."/>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49433" y="1752600"/>
            <a:ext cx="5553908" cy="4536141"/>
          </a:xfrm>
        </p:spPr>
      </p:pic>
      <p:sp>
        <p:nvSpPr>
          <p:cNvPr id="4" name="Rounded Rectangle 3"/>
          <p:cNvSpPr/>
          <p:nvPr/>
        </p:nvSpPr>
        <p:spPr>
          <a:xfrm>
            <a:off x="470647" y="2362200"/>
            <a:ext cx="2178424" cy="3505200"/>
          </a:xfrm>
          <a:prstGeom prst="roundRect">
            <a:avLst>
              <a:gd name="adj" fmla="val 11294"/>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solidFill>
                  <a:schemeClr val="tx1"/>
                </a:solidFill>
              </a:rPr>
              <a:t>Using the graph, illustrate how voters in a three-person city will disagree about the size of the park.</a:t>
            </a:r>
            <a:endParaRPr lang="en-US" sz="2400" i="1" dirty="0">
              <a:solidFill>
                <a:schemeClr val="tx1"/>
              </a:solidFill>
            </a:endParaRPr>
          </a:p>
        </p:txBody>
      </p:sp>
    </p:spTree>
    <p:extLst>
      <p:ext uri="{BB962C8B-B14F-4D97-AF65-F5344CB8AC3E}">
        <p14:creationId xmlns:p14="http://schemas.microsoft.com/office/powerpoint/2010/main" val="17255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219200"/>
          </a:xfrm>
        </p:spPr>
        <p:txBody>
          <a:bodyPr/>
          <a:lstStyle/>
          <a:p>
            <a:r>
              <a:rPr lang="en-US" dirty="0"/>
              <a:t>Majority Rule and the Decisive Median Voter: The Median Voter Is Decisive</a:t>
            </a:r>
          </a:p>
        </p:txBody>
      </p:sp>
      <p:pic>
        <p:nvPicPr>
          <p:cNvPr id="14" name="Content Placeholder 13" descr="The Median Voter Is Decisive&#10;A table shows the decisiveness of the median voter. The table shows the following four column headers: election, vote for 6 acres, vote for 12 acres, vote for 22 acres. Row entries are as follows. Row 1: 6 versus 12, Lois, Marian &amp; Hiram, blank. Row 2: 12 versus 22, blank, Marian &amp; Lois, Hiram."/>
          <p:cNvPicPr>
            <a:picLocks noGrp="1" noChangeAspect="1"/>
          </p:cNvPicPr>
          <p:nvPr>
            <p:ph idx="1"/>
          </p:nvPr>
        </p:nvPicPr>
        <p:blipFill>
          <a:blip r:embed="rId3"/>
          <a:stretch>
            <a:fillRect/>
          </a:stretch>
        </p:blipFill>
        <p:spPr>
          <a:xfrm>
            <a:off x="762000" y="3048000"/>
            <a:ext cx="7772400" cy="1283987"/>
          </a:xfrm>
          <a:prstGeom prst="rect">
            <a:avLst/>
          </a:prstGeom>
        </p:spPr>
      </p:pic>
    </p:spTree>
    <p:extLst>
      <p:ext uri="{BB962C8B-B14F-4D97-AF65-F5344CB8AC3E}">
        <p14:creationId xmlns:p14="http://schemas.microsoft.com/office/powerpoint/2010/main" val="365342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219200"/>
          </a:xfrm>
        </p:spPr>
        <p:txBody>
          <a:bodyPr/>
          <a:lstStyle/>
          <a:p>
            <a:r>
              <a:rPr lang="en-US" dirty="0"/>
              <a:t>Majority Rule and the Decisive Median Voter: Majority Rule Is Not Efficient Rule</a:t>
            </a:r>
          </a:p>
        </p:txBody>
      </p:sp>
      <p:pic>
        <p:nvPicPr>
          <p:cNvPr id="14" name="Content Placeholder 13" descr="Majority Rule Is Not Efficient Rule&#10;A line graph plots that majority rule is not efficient rule. The horizontal axis shows acres, listing 6, 12, 15, 18, and 22. The vertical axis shows cost in dollars, listing 20 and 60. All data are approximate. The line for marginal cost is horizontal, y equals 60, passing through point e (15, 60) and point f (18, 60). The line for tax is horizontal, y equals 20, passing through point a (6, 20), point m (12, 20), and point h (22, 20). The line for marginal social benefit, MSB, falls from (6, 90), through point f (18, 60). Line mb subscript 3 falls from (0, 63), through (22, 35). Line mb subscript 2 falls from (0, 36), through point m (12, 20). Line mb subscript 1 falls from (0, 28) through point a (6, 20)."/>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581400" y="1752600"/>
            <a:ext cx="5029200" cy="4347275"/>
          </a:xfrm>
        </p:spPr>
      </p:pic>
      <p:sp>
        <p:nvSpPr>
          <p:cNvPr id="4" name="Rounded Rectangle 3"/>
          <p:cNvSpPr/>
          <p:nvPr/>
        </p:nvSpPr>
        <p:spPr>
          <a:xfrm>
            <a:off x="457200" y="2369179"/>
            <a:ext cx="2178424" cy="3114115"/>
          </a:xfrm>
          <a:prstGeom prst="roundRect">
            <a:avLst>
              <a:gd name="adj" fmla="val 11294"/>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solidFill>
                  <a:schemeClr val="tx1"/>
                </a:solidFill>
              </a:rPr>
              <a:t>Discuss the implications for the level of public good chosen by majority rule and the efficient level.</a:t>
            </a:r>
            <a:endParaRPr lang="en-US" sz="2400" i="1" dirty="0">
              <a:solidFill>
                <a:schemeClr val="tx1"/>
              </a:solidFill>
            </a:endParaRPr>
          </a:p>
        </p:txBody>
      </p:sp>
    </p:spTree>
    <p:extLst>
      <p:ext uri="{BB962C8B-B14F-4D97-AF65-F5344CB8AC3E}">
        <p14:creationId xmlns:p14="http://schemas.microsoft.com/office/powerpoint/2010/main" val="60931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609600"/>
          </a:xfrm>
        </p:spPr>
        <p:txBody>
          <a:bodyPr/>
          <a:lstStyle/>
          <a:p>
            <a:r>
              <a:rPr lang="en-US" dirty="0"/>
              <a:t>Benefit Taxation</a:t>
            </a:r>
          </a:p>
        </p:txBody>
      </p:sp>
      <p:pic>
        <p:nvPicPr>
          <p:cNvPr id="14" name="Content Placeholder 13" descr="Benefit Taxation&#10;A line graph plots benefit taxation. The horizontal axis shows acres, listing 15. The vertical axis shows cost in dollars, listing 12, 18, 30, and 60. All data are approximate. The line for marginal cost is horizontal, y equals 60, passing through point e (15, 60). The line for marginal social benefit falls from (1, 90) through point e (15, 60). Line mb subscript 3 falls from (0, 50) through (15, 30). Line mb subscript 2 falls from (0, 35) through (15, 18). Line mb subscript 1 falls from (0, 27) through (15, 2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00400" y="1779494"/>
            <a:ext cx="5494267" cy="4563035"/>
          </a:xfrm>
        </p:spPr>
      </p:pic>
      <p:sp>
        <p:nvSpPr>
          <p:cNvPr id="4" name="Rounded Rectangle 3"/>
          <p:cNvSpPr/>
          <p:nvPr/>
        </p:nvSpPr>
        <p:spPr>
          <a:xfrm>
            <a:off x="475129" y="2362200"/>
            <a:ext cx="2178424" cy="3117221"/>
          </a:xfrm>
          <a:prstGeom prst="roundRect">
            <a:avLst>
              <a:gd name="adj" fmla="val 11294"/>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solidFill>
                  <a:schemeClr val="tx1"/>
                </a:solidFill>
              </a:rPr>
              <a:t>Using the graph, discuss how the benefit-tax plan covers the cost of the efficient park program.</a:t>
            </a:r>
            <a:endParaRPr lang="en-US" sz="2400" i="1" dirty="0">
              <a:solidFill>
                <a:schemeClr val="tx1"/>
              </a:solidFill>
            </a:endParaRPr>
          </a:p>
        </p:txBody>
      </p:sp>
    </p:spTree>
    <p:extLst>
      <p:ext uri="{BB962C8B-B14F-4D97-AF65-F5344CB8AC3E}">
        <p14:creationId xmlns:p14="http://schemas.microsoft.com/office/powerpoint/2010/main" val="1139357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609600"/>
          </a:xfrm>
        </p:spPr>
        <p:txBody>
          <a:bodyPr/>
          <a:lstStyle/>
          <a:p>
            <a:r>
              <a:rPr lang="en-US" dirty="0"/>
              <a:t>The Tiebout Model: Voting with Feet</a:t>
            </a:r>
          </a:p>
        </p:txBody>
      </p:sp>
      <p:sp>
        <p:nvSpPr>
          <p:cNvPr id="11" name="Content Placeholder 10"/>
          <p:cNvSpPr>
            <a:spLocks noGrp="1"/>
          </p:cNvSpPr>
          <p:nvPr>
            <p:ph idx="1"/>
          </p:nvPr>
        </p:nvSpPr>
        <p:spPr>
          <a:xfrm>
            <a:off x="381000" y="1600200"/>
            <a:ext cx="8229600" cy="4038600"/>
          </a:xfrm>
        </p:spPr>
        <p:txBody>
          <a:bodyPr/>
          <a:lstStyle/>
          <a:p>
            <a:r>
              <a:rPr lang="en-US" dirty="0"/>
              <a:t>The Tiebout model is a formal model of interjurisdictional mobility. </a:t>
            </a:r>
            <a:endParaRPr lang="en-US" dirty="0" smtClean="0"/>
          </a:p>
          <a:p>
            <a:r>
              <a:rPr lang="en-US" dirty="0" smtClean="0"/>
              <a:t>The </a:t>
            </a:r>
            <a:r>
              <a:rPr lang="en-US" dirty="0"/>
              <a:t>simple version of the Tiebout model is based on five assumptions</a:t>
            </a:r>
            <a:r>
              <a:rPr lang="en-US" dirty="0" smtClean="0"/>
              <a:t>.</a:t>
            </a:r>
          </a:p>
          <a:p>
            <a:pPr marL="857250" lvl="1" indent="-457200">
              <a:buFont typeface="+mj-lt"/>
              <a:buAutoNum type="arabicPeriod"/>
            </a:pPr>
            <a:r>
              <a:rPr lang="en-US" dirty="0" smtClean="0"/>
              <a:t>Municipal choice</a:t>
            </a:r>
          </a:p>
          <a:p>
            <a:pPr marL="857250" lvl="1" indent="-457200">
              <a:buFont typeface="+mj-lt"/>
              <a:buAutoNum type="arabicPeriod"/>
            </a:pPr>
            <a:r>
              <a:rPr lang="en-US" dirty="0"/>
              <a:t>P</a:t>
            </a:r>
            <a:r>
              <a:rPr lang="en-US" dirty="0" smtClean="0"/>
              <a:t>erfect </a:t>
            </a:r>
            <a:r>
              <a:rPr lang="en-US" dirty="0"/>
              <a:t>information and </a:t>
            </a:r>
            <a:r>
              <a:rPr lang="en-US" dirty="0" smtClean="0"/>
              <a:t>mobility</a:t>
            </a:r>
          </a:p>
          <a:p>
            <a:pPr marL="857250" lvl="1" indent="-457200">
              <a:buFont typeface="+mj-lt"/>
              <a:buAutoNum type="arabicPeriod"/>
            </a:pPr>
            <a:r>
              <a:rPr lang="en-US" dirty="0"/>
              <a:t>N</a:t>
            </a:r>
            <a:r>
              <a:rPr lang="en-US" dirty="0" smtClean="0"/>
              <a:t>o </a:t>
            </a:r>
            <a:r>
              <a:rPr lang="en-US" dirty="0"/>
              <a:t>interjurisdictional </a:t>
            </a:r>
            <a:r>
              <a:rPr lang="en-US" dirty="0" smtClean="0"/>
              <a:t>spillovers</a:t>
            </a:r>
          </a:p>
          <a:p>
            <a:pPr marL="857250" lvl="1" indent="-457200">
              <a:buFont typeface="+mj-lt"/>
              <a:buAutoNum type="arabicPeriod"/>
            </a:pPr>
            <a:r>
              <a:rPr lang="en-US" dirty="0"/>
              <a:t>N</a:t>
            </a:r>
            <a:r>
              <a:rPr lang="en-US" dirty="0" smtClean="0"/>
              <a:t>o </a:t>
            </a:r>
            <a:r>
              <a:rPr lang="en-US" dirty="0"/>
              <a:t>scale </a:t>
            </a:r>
            <a:r>
              <a:rPr lang="en-US" dirty="0" smtClean="0"/>
              <a:t>economies</a:t>
            </a:r>
          </a:p>
          <a:p>
            <a:pPr marL="857250" lvl="1" indent="-457200">
              <a:buFont typeface="+mj-lt"/>
              <a:buAutoNum type="arabicPeriod"/>
            </a:pPr>
            <a:r>
              <a:rPr lang="en-US" dirty="0"/>
              <a:t>H</a:t>
            </a:r>
            <a:r>
              <a:rPr lang="en-US" dirty="0" smtClean="0"/>
              <a:t>ead tax</a:t>
            </a:r>
          </a:p>
          <a:p>
            <a:endParaRPr lang="en-US" dirty="0"/>
          </a:p>
        </p:txBody>
      </p:sp>
    </p:spTree>
    <p:extLst>
      <p:ext uri="{BB962C8B-B14F-4D97-AF65-F5344CB8AC3E}">
        <p14:creationId xmlns:p14="http://schemas.microsoft.com/office/powerpoint/2010/main" val="3474854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609600"/>
          </a:xfrm>
        </p:spPr>
        <p:txBody>
          <a:bodyPr/>
          <a:lstStyle/>
          <a:p>
            <a:r>
              <a:rPr lang="en-US" dirty="0" smtClean="0"/>
              <a:t>A Closer Look at the Median-Voter Result</a:t>
            </a:r>
            <a:endParaRPr lang="en-US" dirty="0"/>
          </a:p>
        </p:txBody>
      </p:sp>
      <p:sp>
        <p:nvSpPr>
          <p:cNvPr id="11" name="Content Placeholder 10"/>
          <p:cNvSpPr>
            <a:spLocks noGrp="1"/>
          </p:cNvSpPr>
          <p:nvPr>
            <p:ph idx="1"/>
          </p:nvPr>
        </p:nvSpPr>
        <p:spPr>
          <a:xfrm>
            <a:off x="381000" y="1600200"/>
            <a:ext cx="8229600" cy="4114800"/>
          </a:xfrm>
        </p:spPr>
        <p:txBody>
          <a:bodyPr/>
          <a:lstStyle/>
          <a:p>
            <a:pPr marL="0" indent="0">
              <a:buNone/>
            </a:pPr>
            <a:r>
              <a:rPr lang="en-US" b="1" i="1" dirty="0" smtClean="0"/>
              <a:t>Let’s </a:t>
            </a:r>
            <a:r>
              <a:rPr lang="en-US" b="1" i="1" dirty="0"/>
              <a:t>take a closer look at voting, showing the general applicability of the median-voter result and its limitations. </a:t>
            </a:r>
            <a:endParaRPr lang="en-US" b="1" i="1" dirty="0" smtClean="0"/>
          </a:p>
          <a:p>
            <a:r>
              <a:rPr lang="en-US" dirty="0" smtClean="0"/>
              <a:t>In many </a:t>
            </a:r>
            <a:r>
              <a:rPr lang="en-US" dirty="0"/>
              <a:t>local jurisdictions, including most central, large, and heterogeneous populations, </a:t>
            </a:r>
            <a:r>
              <a:rPr lang="en-US" dirty="0" smtClean="0"/>
              <a:t>decisions </a:t>
            </a:r>
            <a:r>
              <a:rPr lang="en-US" dirty="0"/>
              <a:t>about local public goods are determined by voting with ballots rather than feet</a:t>
            </a:r>
            <a:r>
              <a:rPr lang="en-US" dirty="0" smtClean="0"/>
              <a:t>.</a:t>
            </a:r>
          </a:p>
          <a:p>
            <a:r>
              <a:rPr lang="en-US" dirty="0" smtClean="0"/>
              <a:t>The </a:t>
            </a:r>
            <a:r>
              <a:rPr lang="en-US" dirty="0"/>
              <a:t>m</a:t>
            </a:r>
            <a:r>
              <a:rPr lang="en-US" dirty="0" smtClean="0"/>
              <a:t>edian </a:t>
            </a:r>
            <a:r>
              <a:rPr lang="en-US" dirty="0"/>
              <a:t>v</a:t>
            </a:r>
            <a:r>
              <a:rPr lang="en-US" dirty="0" smtClean="0"/>
              <a:t>oter </a:t>
            </a:r>
            <a:r>
              <a:rPr lang="en-US" dirty="0"/>
              <a:t>in a </a:t>
            </a:r>
            <a:r>
              <a:rPr lang="en-US" dirty="0" smtClean="0"/>
              <a:t>representative democracy:</a:t>
            </a:r>
          </a:p>
          <a:p>
            <a:pPr lvl="1"/>
            <a:r>
              <a:rPr lang="en-US" dirty="0"/>
              <a:t>In a representative democracy, elected officials make budgetary decisions. </a:t>
            </a:r>
            <a:endParaRPr lang="en-US" dirty="0" smtClean="0"/>
          </a:p>
          <a:p>
            <a:pPr lvl="1"/>
            <a:r>
              <a:rPr lang="en-US" dirty="0" smtClean="0"/>
              <a:t>A </a:t>
            </a:r>
            <a:r>
              <a:rPr lang="en-US" dirty="0"/>
              <a:t>citizen votes for the candidate whose expressed budget position is closest to the citizen’s preferred budget.</a:t>
            </a:r>
          </a:p>
        </p:txBody>
      </p:sp>
    </p:spTree>
    <p:extLst>
      <p:ext uri="{BB962C8B-B14F-4D97-AF65-F5344CB8AC3E}">
        <p14:creationId xmlns:p14="http://schemas.microsoft.com/office/powerpoint/2010/main" val="706429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143000"/>
          </a:xfrm>
        </p:spPr>
        <p:txBody>
          <a:bodyPr/>
          <a:lstStyle/>
          <a:p>
            <a:r>
              <a:rPr lang="en-US" dirty="0"/>
              <a:t>The Median Voter in a </a:t>
            </a:r>
            <a:r>
              <a:rPr lang="en-US" dirty="0" smtClean="0"/>
              <a:t/>
            </a:r>
            <a:br>
              <a:rPr lang="en-US" dirty="0" smtClean="0"/>
            </a:br>
            <a:r>
              <a:rPr lang="en-US" dirty="0" smtClean="0"/>
              <a:t>Representative </a:t>
            </a:r>
            <a:r>
              <a:rPr lang="en-US" dirty="0"/>
              <a:t>Democracy</a:t>
            </a:r>
          </a:p>
        </p:txBody>
      </p:sp>
      <p:pic>
        <p:nvPicPr>
          <p:cNvPr id="14" name="Content Placeholder 13" descr="The Median Voter in a Representative Democracy&#10;An illustration provides three panels to show the number of votes acquired by Penny and Buck. In the top panel, Penny and Buck receive 55 votes each. In the middle panel, Penny receives 70 votes and Buck receives 40 votes. In the lowest panel, Penny and Buck receive 55 votes each."/>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629617" y="1752600"/>
            <a:ext cx="3884766" cy="4468906"/>
          </a:xfrm>
        </p:spPr>
      </p:pic>
    </p:spTree>
    <p:extLst>
      <p:ext uri="{BB962C8B-B14F-4D97-AF65-F5344CB8AC3E}">
        <p14:creationId xmlns:p14="http://schemas.microsoft.com/office/powerpoint/2010/main" val="1561144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Implications of the Median-Voter Result</a:t>
            </a:r>
          </a:p>
        </p:txBody>
      </p:sp>
      <p:sp>
        <p:nvSpPr>
          <p:cNvPr id="11" name="Content Placeholder 10"/>
          <p:cNvSpPr>
            <a:spLocks noGrp="1"/>
          </p:cNvSpPr>
          <p:nvPr>
            <p:ph idx="1"/>
          </p:nvPr>
        </p:nvSpPr>
        <p:spPr>
          <a:xfrm>
            <a:off x="381000" y="1600200"/>
            <a:ext cx="8229600" cy="3505200"/>
          </a:xfrm>
        </p:spPr>
        <p:txBody>
          <a:bodyPr/>
          <a:lstStyle/>
          <a:p>
            <a:pPr marL="0" indent="0">
              <a:buNone/>
            </a:pPr>
            <a:r>
              <a:rPr lang="en-US" b="1" i="1" dirty="0"/>
              <a:t>The median-voter result provides a strategy to predict the outcome of an election. </a:t>
            </a:r>
            <a:endParaRPr lang="en-US" b="1" i="1" dirty="0" smtClean="0"/>
          </a:p>
          <a:p>
            <a:r>
              <a:rPr lang="en-US" sz="2000" dirty="0" smtClean="0"/>
              <a:t>Identify </a:t>
            </a:r>
            <a:r>
              <a:rPr lang="en-US" sz="2000" dirty="0"/>
              <a:t>the median </a:t>
            </a:r>
            <a:r>
              <a:rPr lang="en-US" sz="2000" dirty="0" smtClean="0"/>
              <a:t>voter and </a:t>
            </a:r>
            <a:r>
              <a:rPr lang="en-US" sz="2000" dirty="0"/>
              <a:t>then estimate his or her preferred budget. </a:t>
            </a:r>
            <a:endParaRPr lang="en-US" sz="2000" dirty="0" smtClean="0"/>
          </a:p>
          <a:p>
            <a:pPr lvl="1"/>
            <a:r>
              <a:rPr lang="en-US" sz="1800" dirty="0" smtClean="0"/>
              <a:t>As </a:t>
            </a:r>
            <a:r>
              <a:rPr lang="en-US" sz="1800" dirty="0"/>
              <a:t>a practical matter, it may be difficult to identify the median voter. </a:t>
            </a:r>
            <a:endParaRPr lang="en-US" sz="1800" dirty="0" smtClean="0"/>
          </a:p>
          <a:p>
            <a:r>
              <a:rPr lang="en-US" sz="2000" dirty="0" smtClean="0"/>
              <a:t>One </a:t>
            </a:r>
            <a:r>
              <a:rPr lang="en-US" sz="2000" dirty="0"/>
              <a:t>approach is to assume that the desired spending depends on income, so the person with the median income is the median voter. </a:t>
            </a:r>
            <a:endParaRPr lang="en-US" sz="2000" dirty="0" smtClean="0"/>
          </a:p>
          <a:p>
            <a:pPr lvl="1"/>
            <a:r>
              <a:rPr lang="en-US" sz="1800" dirty="0" smtClean="0"/>
              <a:t>Of </a:t>
            </a:r>
            <a:r>
              <a:rPr lang="en-US" sz="1800" dirty="0"/>
              <a:t>course, if the desired spending depends on other variables (for example, household size, age, or political philosophy), a prediction based on the preferences of the median-income voter will be a rough estimate.</a:t>
            </a:r>
          </a:p>
        </p:txBody>
      </p:sp>
      <p:sp>
        <p:nvSpPr>
          <p:cNvPr id="14" name="Rounded Rectangle 13"/>
          <p:cNvSpPr/>
          <p:nvPr/>
        </p:nvSpPr>
        <p:spPr>
          <a:xfrm>
            <a:off x="480060" y="5212080"/>
            <a:ext cx="8359140" cy="807720"/>
          </a:xfrm>
          <a:prstGeom prst="roundRect">
            <a:avLst>
              <a:gd name="adj" fmla="val 11294"/>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solidFill>
                  <a:schemeClr val="tx1"/>
                </a:solidFill>
              </a:rPr>
              <a:t>Discuss how the median-voter result can be used to estimate the elasticities of demand for local public goods.</a:t>
            </a:r>
            <a:endParaRPr lang="en-US" sz="2400" i="1" dirty="0">
              <a:solidFill>
                <a:schemeClr val="tx1"/>
              </a:solidFill>
            </a:endParaRPr>
          </a:p>
        </p:txBody>
      </p:sp>
    </p:spTree>
    <p:extLst>
      <p:ext uri="{BB962C8B-B14F-4D97-AF65-F5344CB8AC3E}">
        <p14:creationId xmlns:p14="http://schemas.microsoft.com/office/powerpoint/2010/main" val="67112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143000"/>
          </a:xfrm>
        </p:spPr>
        <p:txBody>
          <a:bodyPr/>
          <a:lstStyle/>
          <a:p>
            <a:r>
              <a:rPr lang="en-US" dirty="0"/>
              <a:t>Income and Price Elasticities of </a:t>
            </a:r>
            <a:r>
              <a:rPr lang="en-US" dirty="0" smtClean="0"/>
              <a:t/>
            </a:r>
            <a:br>
              <a:rPr lang="en-US" dirty="0" smtClean="0"/>
            </a:br>
            <a:r>
              <a:rPr lang="en-US" dirty="0" smtClean="0"/>
              <a:t>Demand </a:t>
            </a:r>
            <a:r>
              <a:rPr lang="en-US" dirty="0"/>
              <a:t>for Local Public Goods</a:t>
            </a:r>
          </a:p>
        </p:txBody>
      </p:sp>
      <p:pic>
        <p:nvPicPr>
          <p:cNvPr id="14" name="Content Placeholder 13" descr="Income and Price Elasticities of Demand for Local Public Goods&#10;A table shows the income and price elasticities of demand for local public goods. The table shows three column headers: public good or service, income elasticity, price elasticity. Row entries are as follows. Row 1: total expenditures, 0.34 to 0.89, -0.23 to -0.56. Row 2: education, 0.24 to 0.85, -0.07 to -0.051. Row 3: parks and recreation, 0.99 to 1.32, -0.19 to -0.92. Row 4: public safety open parenthesis police and fire close parenthesis, 0.52 to 0.71, -0.19 to -1.0. Row 5: public works, 0.79, -0.92 to -1.0."/>
          <p:cNvPicPr>
            <a:picLocks noGrp="1" noChangeAspect="1"/>
          </p:cNvPicPr>
          <p:nvPr>
            <p:ph idx="1"/>
          </p:nvPr>
        </p:nvPicPr>
        <p:blipFill>
          <a:blip r:embed="rId3"/>
          <a:stretch>
            <a:fillRect/>
          </a:stretch>
        </p:blipFill>
        <p:spPr>
          <a:xfrm>
            <a:off x="533400" y="2438400"/>
            <a:ext cx="8229600" cy="2562429"/>
          </a:xfrm>
          <a:prstGeom prst="rect">
            <a:avLst/>
          </a:prstGeom>
        </p:spPr>
      </p:pic>
    </p:spTree>
    <p:extLst>
      <p:ext uri="{BB962C8B-B14F-4D97-AF65-F5344CB8AC3E}">
        <p14:creationId xmlns:p14="http://schemas.microsoft.com/office/powerpoint/2010/main" val="1385708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609600"/>
          </a:xfrm>
        </p:spPr>
        <p:txBody>
          <a:bodyPr/>
          <a:lstStyle/>
          <a:p>
            <a:r>
              <a:rPr lang="en-US" dirty="0"/>
              <a:t>Limitations of the Median-Voter Result</a:t>
            </a:r>
          </a:p>
        </p:txBody>
      </p:sp>
      <p:sp>
        <p:nvSpPr>
          <p:cNvPr id="11" name="Content Placeholder 10"/>
          <p:cNvSpPr>
            <a:spLocks noGrp="1"/>
          </p:cNvSpPr>
          <p:nvPr>
            <p:ph idx="1"/>
          </p:nvPr>
        </p:nvSpPr>
        <p:spPr>
          <a:xfrm>
            <a:off x="381000" y="1600200"/>
            <a:ext cx="8229600" cy="3505200"/>
          </a:xfrm>
        </p:spPr>
        <p:txBody>
          <a:bodyPr/>
          <a:lstStyle/>
          <a:p>
            <a:r>
              <a:rPr lang="en-US" dirty="0"/>
              <a:t>The median-voter model has a number of unrealistic assumptions. </a:t>
            </a:r>
            <a:endParaRPr lang="en-US" dirty="0" smtClean="0"/>
          </a:p>
          <a:p>
            <a:r>
              <a:rPr lang="en-US" dirty="0" smtClean="0"/>
              <a:t>Although </a:t>
            </a:r>
            <a:r>
              <a:rPr lang="en-US" dirty="0"/>
              <a:t>the model provides a useful framework for thinking about voting outcomes, three assumptions limit the model’s applicability</a:t>
            </a:r>
            <a:r>
              <a:rPr lang="en-US" dirty="0" smtClean="0"/>
              <a:t>.</a:t>
            </a:r>
          </a:p>
          <a:p>
            <a:pPr marL="857250" lvl="1" indent="-457200">
              <a:buFont typeface="+mj-lt"/>
              <a:buAutoNum type="arabicPeriod"/>
            </a:pPr>
            <a:r>
              <a:rPr lang="en-US" dirty="0" smtClean="0"/>
              <a:t>Ideology</a:t>
            </a:r>
          </a:p>
          <a:p>
            <a:pPr marL="857250" lvl="1" indent="-457200">
              <a:buFont typeface="+mj-lt"/>
              <a:buAutoNum type="arabicPeriod"/>
            </a:pPr>
            <a:r>
              <a:rPr lang="en-US" dirty="0"/>
              <a:t>Single </a:t>
            </a:r>
            <a:r>
              <a:rPr lang="en-US" dirty="0" smtClean="0"/>
              <a:t>issue</a:t>
            </a:r>
          </a:p>
          <a:p>
            <a:pPr marL="857250" lvl="1" indent="-457200">
              <a:buFont typeface="+mj-lt"/>
              <a:buAutoNum type="arabicPeriod"/>
            </a:pPr>
            <a:r>
              <a:rPr lang="en-US" dirty="0"/>
              <a:t>All citizens vote</a:t>
            </a:r>
          </a:p>
        </p:txBody>
      </p:sp>
    </p:spTree>
    <p:extLst>
      <p:ext uri="{BB962C8B-B14F-4D97-AF65-F5344CB8AC3E}">
        <p14:creationId xmlns:p14="http://schemas.microsoft.com/office/powerpoint/2010/main" val="295146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609600"/>
          </a:xfrm>
        </p:spPr>
        <p:txBody>
          <a:bodyPr/>
          <a:lstStyle/>
          <a:p>
            <a:r>
              <a:rPr lang="en-US" dirty="0" smtClean="0"/>
              <a:t>Introduction</a:t>
            </a:r>
            <a:endParaRPr lang="en-US" dirty="0"/>
          </a:p>
        </p:txBody>
      </p:sp>
      <p:sp>
        <p:nvSpPr>
          <p:cNvPr id="11" name="Content Placeholder 10"/>
          <p:cNvSpPr>
            <a:spLocks noGrp="1"/>
          </p:cNvSpPr>
          <p:nvPr>
            <p:ph idx="1"/>
          </p:nvPr>
        </p:nvSpPr>
        <p:spPr>
          <a:xfrm>
            <a:off x="381000" y="1600200"/>
            <a:ext cx="8229600" cy="3276600"/>
          </a:xfrm>
        </p:spPr>
        <p:txBody>
          <a:bodyPr/>
          <a:lstStyle/>
          <a:p>
            <a:pPr marL="0" indent="0">
              <a:buNone/>
            </a:pPr>
            <a:r>
              <a:rPr lang="en-US" sz="2000" b="1" i="1" dirty="0"/>
              <a:t>This chapter provides an overview of local public goods and discusses the role of local government in a federal system of government. </a:t>
            </a:r>
          </a:p>
          <a:p>
            <a:r>
              <a:rPr lang="en-US" sz="2000" dirty="0" smtClean="0"/>
              <a:t>Local </a:t>
            </a:r>
            <a:r>
              <a:rPr lang="en-US" sz="2000" dirty="0"/>
              <a:t>governments provide a wide variety of goods and services, including schooling, public safety, parks, and transit systems. </a:t>
            </a:r>
            <a:endParaRPr lang="en-US" sz="2000" dirty="0" smtClean="0"/>
          </a:p>
          <a:p>
            <a:r>
              <a:rPr lang="en-US" sz="2000" dirty="0" smtClean="0"/>
              <a:t>Alternative </a:t>
            </a:r>
            <a:r>
              <a:rPr lang="en-US" sz="2000" dirty="0"/>
              <a:t>mechanisms to choose the level of local public </a:t>
            </a:r>
            <a:r>
              <a:rPr lang="en-US" sz="2000" dirty="0" smtClean="0"/>
              <a:t>goods include </a:t>
            </a:r>
            <a:r>
              <a:rPr lang="en-US" sz="2000" dirty="0"/>
              <a:t>majority rule, benefit taxation, and sorting households with respect to demand for local public goods, also known as “voting with your feet.” </a:t>
            </a:r>
            <a:endParaRPr lang="en-US" sz="2000" dirty="0" smtClean="0"/>
          </a:p>
          <a:p>
            <a:r>
              <a:rPr lang="en-US" sz="2000" dirty="0" smtClean="0"/>
              <a:t>Majority </a:t>
            </a:r>
            <a:r>
              <a:rPr lang="en-US" sz="2000" dirty="0"/>
              <a:t>rule is unlikely to generate the efficient level of a local public </a:t>
            </a:r>
            <a:r>
              <a:rPr lang="en-US" sz="2000" dirty="0" smtClean="0"/>
              <a:t>good.</a:t>
            </a:r>
            <a:endParaRPr lang="en-US" sz="2000" dirty="0"/>
          </a:p>
        </p:txBody>
      </p:sp>
    </p:spTree>
    <p:extLst>
      <p:ext uri="{BB962C8B-B14F-4D97-AF65-F5344CB8AC3E}">
        <p14:creationId xmlns:p14="http://schemas.microsoft.com/office/powerpoint/2010/main" val="314487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143000"/>
          </a:xfrm>
        </p:spPr>
        <p:txBody>
          <a:bodyPr/>
          <a:lstStyle/>
          <a:p>
            <a:r>
              <a:rPr lang="en-US" dirty="0"/>
              <a:t>Per-Capita Spending by </a:t>
            </a:r>
            <a:r>
              <a:rPr lang="en-US" dirty="0" smtClean="0"/>
              <a:t/>
            </a:r>
            <a:br>
              <a:rPr lang="en-US" dirty="0" smtClean="0"/>
            </a:br>
            <a:r>
              <a:rPr lang="en-US" dirty="0" smtClean="0"/>
              <a:t>Local </a:t>
            </a:r>
            <a:r>
              <a:rPr lang="en-US" dirty="0"/>
              <a:t>Governments, 2012</a:t>
            </a:r>
          </a:p>
        </p:txBody>
      </p:sp>
      <p:pic>
        <p:nvPicPr>
          <p:cNvPr id="2" name="Content Placeholder 1" descr="Per-Capita Spending by Local Governments, 2012&#10;A table shows the per-capita spending by local governments in 2012. The table shows the following eight column headers: total, education, police, public assistance, highways, public transit, fire protection, other. Row entries are as follows. Row 1: 4,919, 1,711, 300, 262, 190, 171, 134, 2,151."/>
          <p:cNvPicPr>
            <a:picLocks noGrp="1" noChangeAspect="1"/>
          </p:cNvPicPr>
          <p:nvPr>
            <p:ph idx="1"/>
          </p:nvPr>
        </p:nvPicPr>
        <p:blipFill>
          <a:blip r:embed="rId3"/>
          <a:stretch>
            <a:fillRect/>
          </a:stretch>
        </p:blipFill>
        <p:spPr>
          <a:xfrm>
            <a:off x="583679" y="2743200"/>
            <a:ext cx="8129041" cy="1447800"/>
          </a:xfrm>
          <a:prstGeom prst="rect">
            <a:avLst/>
          </a:prstGeom>
        </p:spPr>
      </p:pic>
    </p:spTree>
    <p:extLst>
      <p:ext uri="{BB962C8B-B14F-4D97-AF65-F5344CB8AC3E}">
        <p14:creationId xmlns:p14="http://schemas.microsoft.com/office/powerpoint/2010/main" val="198365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609600"/>
          </a:xfrm>
        </p:spPr>
        <p:txBody>
          <a:bodyPr/>
          <a:lstStyle/>
          <a:p>
            <a:r>
              <a:rPr lang="en-US" dirty="0" smtClean="0"/>
              <a:t>Role of Local Government</a:t>
            </a:r>
            <a:endParaRPr lang="en-US" dirty="0"/>
          </a:p>
        </p:txBody>
      </p:sp>
      <p:sp>
        <p:nvSpPr>
          <p:cNvPr id="11" name="Content Placeholder 10"/>
          <p:cNvSpPr>
            <a:spLocks noGrp="1"/>
          </p:cNvSpPr>
          <p:nvPr>
            <p:ph idx="1"/>
          </p:nvPr>
        </p:nvSpPr>
        <p:spPr>
          <a:xfrm>
            <a:off x="381000" y="1603562"/>
            <a:ext cx="8229600" cy="2206438"/>
          </a:xfrm>
        </p:spPr>
        <p:txBody>
          <a:bodyPr/>
          <a:lstStyle/>
          <a:p>
            <a:r>
              <a:rPr lang="en-US" dirty="0" smtClean="0"/>
              <a:t>Musgrave </a:t>
            </a:r>
            <a:r>
              <a:rPr lang="en-US" dirty="0"/>
              <a:t>and Musgrave (1980) distinguish </a:t>
            </a:r>
            <a:r>
              <a:rPr lang="en-US" dirty="0" smtClean="0"/>
              <a:t>among three </a:t>
            </a:r>
            <a:r>
              <a:rPr lang="en-US" dirty="0"/>
              <a:t>roles for </a:t>
            </a:r>
            <a:r>
              <a:rPr lang="en-US" dirty="0" smtClean="0"/>
              <a:t>government:</a:t>
            </a:r>
            <a:endParaRPr lang="en-US" dirty="0"/>
          </a:p>
          <a:p>
            <a:pPr lvl="1"/>
            <a:r>
              <a:rPr lang="en-US" dirty="0" smtClean="0"/>
              <a:t>stabilization</a:t>
            </a:r>
            <a:endParaRPr lang="en-US" dirty="0"/>
          </a:p>
          <a:p>
            <a:pPr lvl="1"/>
            <a:r>
              <a:rPr lang="en-US" dirty="0" smtClean="0"/>
              <a:t>income </a:t>
            </a:r>
            <a:r>
              <a:rPr lang="en-US" dirty="0"/>
              <a:t>redistribution</a:t>
            </a:r>
          </a:p>
          <a:p>
            <a:pPr lvl="1"/>
            <a:r>
              <a:rPr lang="en-US" dirty="0" smtClean="0"/>
              <a:t>resource allocation.</a:t>
            </a:r>
            <a:endParaRPr lang="en-US" dirty="0"/>
          </a:p>
        </p:txBody>
      </p:sp>
      <p:sp>
        <p:nvSpPr>
          <p:cNvPr id="5" name="Rounded Rectangle 4"/>
          <p:cNvSpPr/>
          <p:nvPr/>
        </p:nvSpPr>
        <p:spPr>
          <a:xfrm>
            <a:off x="506954" y="4476302"/>
            <a:ext cx="8359140" cy="807720"/>
          </a:xfrm>
          <a:prstGeom prst="roundRect">
            <a:avLst>
              <a:gd name="adj" fmla="val 11294"/>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solidFill>
                  <a:schemeClr val="tx1"/>
                </a:solidFill>
              </a:rPr>
              <a:t>Discuss why the national government has assumed the responsibility for stabilization policy.</a:t>
            </a:r>
            <a:endParaRPr lang="en-US" sz="2400" i="1" dirty="0">
              <a:solidFill>
                <a:schemeClr val="tx1"/>
              </a:solidFill>
            </a:endParaRPr>
          </a:p>
        </p:txBody>
      </p:sp>
    </p:spTree>
    <p:extLst>
      <p:ext uri="{BB962C8B-B14F-4D97-AF65-F5344CB8AC3E}">
        <p14:creationId xmlns:p14="http://schemas.microsoft.com/office/powerpoint/2010/main" val="877085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143000"/>
          </a:xfrm>
        </p:spPr>
        <p:txBody>
          <a:bodyPr/>
          <a:lstStyle/>
          <a:p>
            <a:r>
              <a:rPr lang="en-US" dirty="0"/>
              <a:t>Local Government in </a:t>
            </a:r>
            <a:r>
              <a:rPr lang="en-US" dirty="0" smtClean="0"/>
              <a:t>a</a:t>
            </a:r>
            <a:br>
              <a:rPr lang="en-US" dirty="0" smtClean="0"/>
            </a:br>
            <a:r>
              <a:rPr lang="en-US" dirty="0" smtClean="0"/>
              <a:t>Federal System (1 of 3)</a:t>
            </a:r>
            <a:endParaRPr lang="en-US" dirty="0"/>
          </a:p>
        </p:txBody>
      </p:sp>
      <p:sp>
        <p:nvSpPr>
          <p:cNvPr id="11" name="Content Placeholder 10"/>
          <p:cNvSpPr>
            <a:spLocks noGrp="1"/>
          </p:cNvSpPr>
          <p:nvPr>
            <p:ph idx="1"/>
          </p:nvPr>
        </p:nvSpPr>
        <p:spPr>
          <a:xfrm>
            <a:off x="381000" y="1600200"/>
            <a:ext cx="8229600" cy="4114800"/>
          </a:xfrm>
        </p:spPr>
        <p:txBody>
          <a:bodyPr/>
          <a:lstStyle/>
          <a:p>
            <a:r>
              <a:rPr lang="en-US" dirty="0"/>
              <a:t>Oates (1972) discusses the advantages and disadvantages of the local provision of public goods.</a:t>
            </a:r>
          </a:p>
          <a:p>
            <a:pPr lvl="1"/>
            <a:r>
              <a:rPr lang="en-US" dirty="0" smtClean="0"/>
              <a:t>diversity </a:t>
            </a:r>
            <a:r>
              <a:rPr lang="en-US" dirty="0"/>
              <a:t>in </a:t>
            </a:r>
            <a:r>
              <a:rPr lang="en-US" dirty="0" smtClean="0"/>
              <a:t>demand</a:t>
            </a:r>
          </a:p>
          <a:p>
            <a:pPr lvl="1"/>
            <a:r>
              <a:rPr lang="en-US" dirty="0" smtClean="0"/>
              <a:t>externalities </a:t>
            </a:r>
          </a:p>
          <a:p>
            <a:pPr lvl="1"/>
            <a:r>
              <a:rPr lang="en-US" dirty="0"/>
              <a:t>s</a:t>
            </a:r>
            <a:r>
              <a:rPr lang="en-US" dirty="0" smtClean="0"/>
              <a:t>cale economies</a:t>
            </a:r>
            <a:r>
              <a:rPr lang="en-US" dirty="0"/>
              <a:t>.</a:t>
            </a:r>
            <a:endParaRPr lang="en-US" dirty="0" smtClean="0"/>
          </a:p>
          <a:p>
            <a:r>
              <a:rPr lang="en-US" dirty="0"/>
              <a:t>The local provision of a public good </a:t>
            </a:r>
            <a:r>
              <a:rPr lang="en-US" dirty="0" smtClean="0"/>
              <a:t>is </a:t>
            </a:r>
            <a:r>
              <a:rPr lang="en-US" dirty="0"/>
              <a:t>efficient if </a:t>
            </a:r>
            <a:endParaRPr lang="en-US" dirty="0" smtClean="0"/>
          </a:p>
          <a:p>
            <a:pPr lvl="1"/>
            <a:r>
              <a:rPr lang="en-US" dirty="0" smtClean="0"/>
              <a:t>Diversity </a:t>
            </a:r>
            <a:r>
              <a:rPr lang="en-US" dirty="0"/>
              <a:t>in demand </a:t>
            </a:r>
            <a:r>
              <a:rPr lang="en-US" dirty="0" smtClean="0"/>
              <a:t>is relatively large.</a:t>
            </a:r>
          </a:p>
          <a:p>
            <a:pPr lvl="1"/>
            <a:r>
              <a:rPr lang="en-US" dirty="0" smtClean="0"/>
              <a:t>Externalities are relatively </a:t>
            </a:r>
            <a:r>
              <a:rPr lang="en-US" dirty="0"/>
              <a:t>small in a geographic </a:t>
            </a:r>
            <a:r>
              <a:rPr lang="en-US" dirty="0" smtClean="0"/>
              <a:t>sense.</a:t>
            </a:r>
            <a:endParaRPr lang="en-US" dirty="0"/>
          </a:p>
          <a:p>
            <a:pPr lvl="1"/>
            <a:r>
              <a:rPr lang="en-US" dirty="0" smtClean="0"/>
              <a:t>Scale </a:t>
            </a:r>
            <a:r>
              <a:rPr lang="en-US" dirty="0"/>
              <a:t>economies </a:t>
            </a:r>
            <a:r>
              <a:rPr lang="en-US" dirty="0" smtClean="0"/>
              <a:t>are relatively small.</a:t>
            </a:r>
            <a:endParaRPr lang="en-US" dirty="0"/>
          </a:p>
        </p:txBody>
      </p:sp>
    </p:spTree>
    <p:extLst>
      <p:ext uri="{BB962C8B-B14F-4D97-AF65-F5344CB8AC3E}">
        <p14:creationId xmlns:p14="http://schemas.microsoft.com/office/powerpoint/2010/main" val="222457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143000"/>
          </a:xfrm>
        </p:spPr>
        <p:txBody>
          <a:bodyPr/>
          <a:lstStyle/>
          <a:p>
            <a:r>
              <a:rPr lang="en-US" dirty="0"/>
              <a:t>Local Government in a </a:t>
            </a:r>
            <a:r>
              <a:rPr lang="en-US" dirty="0" smtClean="0"/>
              <a:t/>
            </a:r>
            <a:br>
              <a:rPr lang="en-US" dirty="0" smtClean="0"/>
            </a:br>
            <a:r>
              <a:rPr lang="en-US" dirty="0" smtClean="0"/>
              <a:t>Federal System (2 of 3)</a:t>
            </a:r>
            <a:endParaRPr lang="en-US" dirty="0"/>
          </a:p>
        </p:txBody>
      </p:sp>
      <p:sp>
        <p:nvSpPr>
          <p:cNvPr id="11" name="Content Placeholder 10"/>
          <p:cNvSpPr>
            <a:spLocks noGrp="1"/>
          </p:cNvSpPr>
          <p:nvPr>
            <p:ph idx="1"/>
          </p:nvPr>
        </p:nvSpPr>
        <p:spPr>
          <a:xfrm>
            <a:off x="381000" y="1600200"/>
            <a:ext cx="8229600" cy="4419600"/>
          </a:xfrm>
        </p:spPr>
        <p:txBody>
          <a:bodyPr/>
          <a:lstStyle/>
          <a:p>
            <a:pPr marL="0" indent="0">
              <a:buNone/>
            </a:pPr>
            <a:r>
              <a:rPr lang="en-US" b="1" i="1" dirty="0" smtClean="0"/>
              <a:t>How do scale economies affect the provision of local public goods? Dozens of studies have examined the relationship between production costs and jurisdiction sizes. </a:t>
            </a:r>
          </a:p>
          <a:p>
            <a:r>
              <a:rPr lang="en-US" sz="2000" dirty="0" smtClean="0"/>
              <a:t>The evidence suggests that moderate scale economies are present in the provision of water and sewage services. Because these services are capital intensive, average </a:t>
            </a:r>
            <a:r>
              <a:rPr lang="en-US" sz="2000" dirty="0"/>
              <a:t>cost decreases as population increases. </a:t>
            </a:r>
            <a:endParaRPr lang="en-US" sz="2000" dirty="0" smtClean="0"/>
          </a:p>
          <a:p>
            <a:r>
              <a:rPr lang="en-US" sz="2000" dirty="0" smtClean="0"/>
              <a:t>In </a:t>
            </a:r>
            <a:r>
              <a:rPr lang="en-US" sz="2000" dirty="0"/>
              <a:t>contrast, studies of other local public goods (police protection, fire protection, schools) suggest that scale economies are exhausted with a relatively small population—about 100,000. </a:t>
            </a:r>
            <a:endParaRPr lang="en-US" sz="2000" dirty="0" smtClean="0"/>
          </a:p>
          <a:p>
            <a:r>
              <a:rPr lang="en-US" sz="2000" dirty="0" smtClean="0"/>
              <a:t>Many </a:t>
            </a:r>
            <a:r>
              <a:rPr lang="en-US" sz="2000" dirty="0"/>
              <a:t>small cities use intergovernmental contracts and joint service contracts to join forces and exploit scale economies in the provision of public services.</a:t>
            </a:r>
          </a:p>
        </p:txBody>
      </p:sp>
    </p:spTree>
    <p:extLst>
      <p:ext uri="{BB962C8B-B14F-4D97-AF65-F5344CB8AC3E}">
        <p14:creationId xmlns:p14="http://schemas.microsoft.com/office/powerpoint/2010/main" val="3734638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62131" y="228600"/>
            <a:ext cx="8377070" cy="1143000"/>
          </a:xfrm>
        </p:spPr>
        <p:txBody>
          <a:bodyPr/>
          <a:lstStyle/>
          <a:p>
            <a:r>
              <a:rPr lang="en-US" dirty="0"/>
              <a:t>Local Government in a </a:t>
            </a:r>
            <a:r>
              <a:rPr lang="en-US" dirty="0" smtClean="0"/>
              <a:t/>
            </a:r>
            <a:br>
              <a:rPr lang="en-US" dirty="0" smtClean="0"/>
            </a:br>
            <a:r>
              <a:rPr lang="en-US" dirty="0" smtClean="0"/>
              <a:t>Federal </a:t>
            </a:r>
            <a:r>
              <a:rPr lang="en-US" dirty="0"/>
              <a:t>System </a:t>
            </a:r>
            <a:r>
              <a:rPr lang="en-US" dirty="0" smtClean="0"/>
              <a:t>(3 </a:t>
            </a:r>
            <a:r>
              <a:rPr lang="en-US" dirty="0"/>
              <a:t>of 3)</a:t>
            </a:r>
          </a:p>
        </p:txBody>
      </p:sp>
      <p:sp>
        <p:nvSpPr>
          <p:cNvPr id="11" name="Content Placeholder 10"/>
          <p:cNvSpPr>
            <a:spLocks noGrp="1"/>
          </p:cNvSpPr>
          <p:nvPr>
            <p:ph idx="1"/>
          </p:nvPr>
        </p:nvSpPr>
        <p:spPr>
          <a:xfrm>
            <a:off x="381000" y="1600200"/>
            <a:ext cx="8458200" cy="2819400"/>
          </a:xfrm>
        </p:spPr>
        <p:txBody>
          <a:bodyPr/>
          <a:lstStyle/>
          <a:p>
            <a:pPr marL="0" indent="0">
              <a:buNone/>
            </a:pPr>
            <a:r>
              <a:rPr lang="en-US" sz="2000" b="1" i="1" dirty="0"/>
              <a:t>The most important trade-off associated with local service provision is between diversity of demand and </a:t>
            </a:r>
            <a:r>
              <a:rPr lang="en-US" sz="2000" b="1" i="1" dirty="0" smtClean="0"/>
              <a:t>externalities</a:t>
            </a:r>
            <a:r>
              <a:rPr lang="en-US" sz="2000" dirty="0" smtClean="0"/>
              <a:t>.</a:t>
            </a:r>
          </a:p>
          <a:p>
            <a:r>
              <a:rPr lang="en-US" sz="2000" dirty="0" smtClean="0"/>
              <a:t>Metropolitan </a:t>
            </a:r>
            <a:r>
              <a:rPr lang="en-US" sz="2000" dirty="0"/>
              <a:t>government will be more efficient than municipal government if interjurisdictional spillovers are large relative to diversity in demand. </a:t>
            </a:r>
            <a:endParaRPr lang="en-US" sz="2000" dirty="0" smtClean="0"/>
          </a:p>
          <a:p>
            <a:r>
              <a:rPr lang="en-US" sz="2000" dirty="0" smtClean="0"/>
              <a:t>In such cases, </a:t>
            </a:r>
            <a:r>
              <a:rPr lang="en-US" sz="2000" dirty="0"/>
              <a:t>the advantages of a small local government (the ability to accommodate diverse demands for local public goods) are relatively small, and the disadvantages (the inefficiencies associated with externalities that cross municipal boundaries) are relatively large. </a:t>
            </a:r>
            <a:endParaRPr lang="en-US" sz="2000" dirty="0" smtClean="0"/>
          </a:p>
        </p:txBody>
      </p:sp>
      <p:sp>
        <p:nvSpPr>
          <p:cNvPr id="14" name="Rounded Rectangle 13"/>
          <p:cNvSpPr/>
          <p:nvPr/>
        </p:nvSpPr>
        <p:spPr>
          <a:xfrm>
            <a:off x="480060" y="4648200"/>
            <a:ext cx="8359140" cy="807720"/>
          </a:xfrm>
          <a:prstGeom prst="roundRect">
            <a:avLst>
              <a:gd name="adj" fmla="val 11294"/>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solidFill>
                  <a:schemeClr val="tx1"/>
                </a:solidFill>
              </a:rPr>
              <a:t>Discuss potential solutions for the problem of spillovers.</a:t>
            </a:r>
            <a:endParaRPr lang="en-US" sz="2400" i="1" dirty="0">
              <a:solidFill>
                <a:schemeClr val="tx1"/>
              </a:solidFill>
            </a:endParaRPr>
          </a:p>
        </p:txBody>
      </p:sp>
    </p:spTree>
    <p:extLst>
      <p:ext uri="{BB962C8B-B14F-4D97-AF65-F5344CB8AC3E}">
        <p14:creationId xmlns:p14="http://schemas.microsoft.com/office/powerpoint/2010/main" val="14597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382000" cy="1066800"/>
          </a:xfrm>
        </p:spPr>
        <p:txBody>
          <a:bodyPr/>
          <a:lstStyle/>
          <a:p>
            <a:r>
              <a:rPr lang="en-US" dirty="0" smtClean="0"/>
              <a:t>Local Public Goods: </a:t>
            </a:r>
            <a:br>
              <a:rPr lang="en-US" dirty="0" smtClean="0"/>
            </a:br>
            <a:r>
              <a:rPr lang="en-US" dirty="0" smtClean="0"/>
              <a:t>Efficiency and Mechanisms</a:t>
            </a:r>
            <a:endParaRPr lang="en-US" dirty="0"/>
          </a:p>
        </p:txBody>
      </p:sp>
      <p:sp>
        <p:nvSpPr>
          <p:cNvPr id="11" name="Content Placeholder 10"/>
          <p:cNvSpPr>
            <a:spLocks noGrp="1"/>
          </p:cNvSpPr>
          <p:nvPr>
            <p:ph idx="1"/>
          </p:nvPr>
        </p:nvSpPr>
        <p:spPr>
          <a:xfrm>
            <a:off x="381000" y="1600200"/>
            <a:ext cx="8229600" cy="3657600"/>
          </a:xfrm>
        </p:spPr>
        <p:txBody>
          <a:bodyPr/>
          <a:lstStyle/>
          <a:p>
            <a:pPr marL="0" indent="0">
              <a:buNone/>
            </a:pPr>
            <a:r>
              <a:rPr lang="en-US" b="1" i="1" dirty="0" smtClean="0"/>
              <a:t>A </a:t>
            </a:r>
            <a:r>
              <a:rPr lang="en-US" b="1" i="1" dirty="0"/>
              <a:t>public good is defined as a good that is available for everyone to consume, regardless of who pays and who doesn’t</a:t>
            </a:r>
            <a:r>
              <a:rPr lang="en-US" b="1" i="1" dirty="0" smtClean="0"/>
              <a:t>.</a:t>
            </a:r>
          </a:p>
          <a:p>
            <a:r>
              <a:rPr lang="en-US" dirty="0"/>
              <a:t>A</a:t>
            </a:r>
            <a:r>
              <a:rPr lang="en-US" dirty="0" smtClean="0"/>
              <a:t> </a:t>
            </a:r>
            <a:r>
              <a:rPr lang="en-US" i="1" dirty="0"/>
              <a:t>pure</a:t>
            </a:r>
            <a:r>
              <a:rPr lang="en-US" dirty="0"/>
              <a:t> public good has two </a:t>
            </a:r>
            <a:r>
              <a:rPr lang="en-US" dirty="0" smtClean="0"/>
              <a:t>features:</a:t>
            </a:r>
          </a:p>
          <a:p>
            <a:pPr lvl="1"/>
            <a:r>
              <a:rPr lang="en-US" dirty="0"/>
              <a:t>n</a:t>
            </a:r>
            <a:r>
              <a:rPr lang="en-US" dirty="0" smtClean="0"/>
              <a:t>onrival</a:t>
            </a:r>
          </a:p>
          <a:p>
            <a:pPr lvl="1"/>
            <a:r>
              <a:rPr lang="en-US" dirty="0"/>
              <a:t>n</a:t>
            </a:r>
            <a:r>
              <a:rPr lang="en-US" dirty="0" smtClean="0"/>
              <a:t>onexcludable.</a:t>
            </a:r>
          </a:p>
          <a:p>
            <a:r>
              <a:rPr lang="en-US" dirty="0"/>
              <a:t>For a </a:t>
            </a:r>
            <a:r>
              <a:rPr lang="en-US" i="1" dirty="0"/>
              <a:t>local</a:t>
            </a:r>
            <a:r>
              <a:rPr lang="en-US" dirty="0"/>
              <a:t> public good, we add a third </a:t>
            </a:r>
            <a:r>
              <a:rPr lang="en-US" dirty="0" smtClean="0"/>
              <a:t>characteristic:</a:t>
            </a:r>
          </a:p>
          <a:p>
            <a:pPr lvl="1"/>
            <a:r>
              <a:rPr lang="en-US" dirty="0" smtClean="0"/>
              <a:t>benefits confined </a:t>
            </a:r>
            <a:r>
              <a:rPr lang="en-US" dirty="0"/>
              <a:t>to a relatively small geographical area</a:t>
            </a:r>
            <a:r>
              <a:rPr lang="en-US" dirty="0" smtClean="0"/>
              <a:t>—</a:t>
            </a:r>
            <a:br>
              <a:rPr lang="en-US" dirty="0" smtClean="0"/>
            </a:br>
            <a:r>
              <a:rPr lang="en-US" dirty="0" smtClean="0"/>
              <a:t>a </a:t>
            </a:r>
            <a:r>
              <a:rPr lang="en-US" dirty="0"/>
              <a:t>municipality or a metropolitan area.</a:t>
            </a:r>
          </a:p>
        </p:txBody>
      </p:sp>
    </p:spTree>
    <p:extLst>
      <p:ext uri="{BB962C8B-B14F-4D97-AF65-F5344CB8AC3E}">
        <p14:creationId xmlns:p14="http://schemas.microsoft.com/office/powerpoint/2010/main" val="2076326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The Efficient Level of a Local Public Good</a:t>
            </a:r>
          </a:p>
        </p:txBody>
      </p:sp>
      <p:pic>
        <p:nvPicPr>
          <p:cNvPr id="14" name="Content Placeholder 13" descr="The Efficient Level of a Local Public Good&#10;A line graph plots the efficient level of a public good. The horizontal axis shows acres, listing 6 and 15. The vertical axis shows cost in dollars, listing 20, 28, 40, 60, and 88. All data are approximate. The line for marginal cost is horizontal, y equals 60, passing through point e (15, 60). The line for marginal social benefit, MSB, falls through point d (6, 88) and point e (15, 60). Line mb subscript 3 falls from (0.5, 48), through point c (6, 40). Line mb subscript 2 falls from (0.5, 35), through point b (6, 28). Line mb subscript 1 falls from (0, 28) through point a (6, 20). "/>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819400" y="1676400"/>
            <a:ext cx="5832960" cy="4773706"/>
          </a:xfrm>
        </p:spPr>
      </p:pic>
      <p:sp>
        <p:nvSpPr>
          <p:cNvPr id="15" name="Rounded Rectangle 14"/>
          <p:cNvSpPr/>
          <p:nvPr/>
        </p:nvSpPr>
        <p:spPr>
          <a:xfrm>
            <a:off x="457200" y="3124200"/>
            <a:ext cx="1981200" cy="1537447"/>
          </a:xfrm>
          <a:prstGeom prst="roundRect">
            <a:avLst>
              <a:gd name="adj" fmla="val 11294"/>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solidFill>
                  <a:schemeClr val="tx1"/>
                </a:solidFill>
              </a:rPr>
              <a:t>What is the social benefit of parkland?</a:t>
            </a:r>
            <a:endParaRPr lang="en-US" sz="2400" i="1" dirty="0">
              <a:solidFill>
                <a:schemeClr val="tx1"/>
              </a:solidFill>
            </a:endParaRPr>
          </a:p>
        </p:txBody>
      </p:sp>
    </p:spTree>
    <p:extLst>
      <p:ext uri="{BB962C8B-B14F-4D97-AF65-F5344CB8AC3E}">
        <p14:creationId xmlns:p14="http://schemas.microsoft.com/office/powerpoint/2010/main" val="253127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0070C0"/>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CHAPTER 1</Template>
  <TotalTime>11214</TotalTime>
  <Words>5515</Words>
  <Application>Microsoft Office PowerPoint</Application>
  <PresentationFormat>On-screen Show (4:3)</PresentationFormat>
  <Paragraphs>191</Paragraphs>
  <Slides>19</Slides>
  <Notes>19</Notes>
  <HiddenSlides>0</HiddenSlides>
  <MMClips>0</MMClips>
  <ScaleCrop>false</ScaleCrop>
  <HeadingPairs>
    <vt:vector size="4" baseType="variant">
      <vt:variant>
        <vt:lpstr>Theme</vt:lpstr>
      </vt:variant>
      <vt:variant>
        <vt:i4>9</vt:i4>
      </vt:variant>
      <vt:variant>
        <vt:lpstr>Slide Titles</vt:lpstr>
      </vt:variant>
      <vt:variant>
        <vt:i4>19</vt:i4>
      </vt:variant>
    </vt:vector>
  </HeadingPairs>
  <TitlesOfParts>
    <vt:vector size="28" baseType="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CHAPTER 20</vt:lpstr>
      <vt:lpstr>Introduction</vt:lpstr>
      <vt:lpstr>Per-Capita Spending by  Local Governments, 2012</vt:lpstr>
      <vt:lpstr>Role of Local Government</vt:lpstr>
      <vt:lpstr>Local Government in a Federal System (1 of 3)</vt:lpstr>
      <vt:lpstr>Local Government in a  Federal System (2 of 3)</vt:lpstr>
      <vt:lpstr>Local Government in a  Federal System (3 of 3)</vt:lpstr>
      <vt:lpstr>Local Public Goods:  Efficiency and Mechanisms</vt:lpstr>
      <vt:lpstr>The Efficient Level of a Local Public Good</vt:lpstr>
      <vt:lpstr>Majority Rule and the Decisive Median Voter: Voter Disagreement</vt:lpstr>
      <vt:lpstr>Majority Rule and the Decisive Median Voter: The Median Voter Is Decisive</vt:lpstr>
      <vt:lpstr>Majority Rule and the Decisive Median Voter: Majority Rule Is Not Efficient Rule</vt:lpstr>
      <vt:lpstr>Benefit Taxation</vt:lpstr>
      <vt:lpstr>The Tiebout Model: Voting with Feet</vt:lpstr>
      <vt:lpstr>A Closer Look at the Median-Voter Result</vt:lpstr>
      <vt:lpstr>The Median Voter in a  Representative Democracy</vt:lpstr>
      <vt:lpstr>Implications of the Median-Voter Result</vt:lpstr>
      <vt:lpstr>Income and Price Elasticities of  Demand for Local Public Goods</vt:lpstr>
      <vt:lpstr>Limitations of the Median-Voter Result</vt:lpstr>
    </vt:vector>
  </TitlesOfParts>
  <Company>Cenveo Publishers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Economics, Ninth Edition, Chapter 20</dc:title>
  <dc:subject>Economics</dc:subject>
  <dc:creator>Arthur O'Sullivan</dc:creator>
  <cp:keywords>Economics; Urban Economics; Benefit Taxation; The Efficient Level of a Local Public Good; Majority Rule and the Decisive Median Voter; The Role of Local Government</cp:keywords>
  <cp:lastModifiedBy>Connaughton, John</cp:lastModifiedBy>
  <cp:revision>2141</cp:revision>
  <dcterms:created xsi:type="dcterms:W3CDTF">2017-12-22T08:31:54Z</dcterms:created>
  <dcterms:modified xsi:type="dcterms:W3CDTF">2018-03-26T17:39:52Z</dcterms:modified>
  <cp:category>Economics</cp:category>
</cp:coreProperties>
</file>