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5"/>
  </p:notesMasterIdLst>
  <p:handoutMasterIdLst>
    <p:handoutMasterId r:id="rId46"/>
  </p:handoutMasterIdLst>
  <p:sldIdLst>
    <p:sldId id="256" r:id="rId10"/>
    <p:sldId id="304" r:id="rId11"/>
    <p:sldId id="428" r:id="rId12"/>
    <p:sldId id="400" r:id="rId13"/>
    <p:sldId id="429" r:id="rId14"/>
    <p:sldId id="417" r:id="rId15"/>
    <p:sldId id="402" r:id="rId16"/>
    <p:sldId id="403" r:id="rId17"/>
    <p:sldId id="404" r:id="rId18"/>
    <p:sldId id="405" r:id="rId19"/>
    <p:sldId id="433" r:id="rId20"/>
    <p:sldId id="435" r:id="rId21"/>
    <p:sldId id="434" r:id="rId22"/>
    <p:sldId id="436" r:id="rId23"/>
    <p:sldId id="437" r:id="rId24"/>
    <p:sldId id="445" r:id="rId25"/>
    <p:sldId id="447" r:id="rId26"/>
    <p:sldId id="440" r:id="rId27"/>
    <p:sldId id="448" r:id="rId28"/>
    <p:sldId id="441" r:id="rId29"/>
    <p:sldId id="442" r:id="rId30"/>
    <p:sldId id="443" r:id="rId31"/>
    <p:sldId id="449" r:id="rId32"/>
    <p:sldId id="444" r:id="rId33"/>
    <p:sldId id="450" r:id="rId34"/>
    <p:sldId id="430" r:id="rId35"/>
    <p:sldId id="451" r:id="rId36"/>
    <p:sldId id="431" r:id="rId37"/>
    <p:sldId id="452" r:id="rId38"/>
    <p:sldId id="453" r:id="rId39"/>
    <p:sldId id="446" r:id="rId40"/>
    <p:sldId id="454" r:id="rId41"/>
    <p:sldId id="455" r:id="rId42"/>
    <p:sldId id="432" r:id="rId43"/>
    <p:sldId id="4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42" clrIdx="2">
    <p:extLst/>
  </p:cmAuthor>
  <p:cmAuthor id="4" name="Rohini Gupta" initials="RG" lastIdx="19" clrIdx="3">
    <p:extLst/>
  </p:cmAuthor>
  <p:cmAuthor id="5" name="White, Kevin" initials="WK" lastIdx="5"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80829" autoAdjust="0"/>
  </p:normalViewPr>
  <p:slideViewPr>
    <p:cSldViewPr>
      <p:cViewPr>
        <p:scale>
          <a:sx n="77" d="100"/>
          <a:sy n="77" d="100"/>
        </p:scale>
        <p:origin x="-1838"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the general equilibrium effects of the structure tax in a taxing city and </a:t>
            </a:r>
            <a:r>
              <a:rPr lang="en-US" b="0" dirty="0" err="1"/>
              <a:t>an other</a:t>
            </a:r>
            <a:r>
              <a:rPr lang="en-US" b="0" dirty="0"/>
              <a:t> city. The first graph is for the taxing city. In the first graph, the horizontal axis shows capital (mobile homes), listing 500 and 600, and the vertical axis shows cost in dollars, listing 3,200, 3,600, and 4,000. The line for initial return falls from low capital and high cost through point </a:t>
            </a:r>
            <a:r>
              <a:rPr lang="en-US" b="0" i="1" dirty="0"/>
              <a:t>a</a:t>
            </a:r>
            <a:r>
              <a:rPr lang="en-US" b="0" dirty="0"/>
              <a:t> (600, 4,000). The line for return with $800 tax is shifted downward, passing through point </a:t>
            </a:r>
            <a:r>
              <a:rPr lang="en-US" b="0" i="1" dirty="0"/>
              <a:t>d</a:t>
            </a:r>
            <a:r>
              <a:rPr lang="en-US" b="0" dirty="0"/>
              <a:t> (500, 3,600) and point </a:t>
            </a:r>
            <a:r>
              <a:rPr lang="en-US" b="0" i="1" dirty="0"/>
              <a:t>c</a:t>
            </a:r>
            <a:r>
              <a:rPr lang="en-US" b="0" dirty="0"/>
              <a:t> (600, 3,200). The second graph</a:t>
            </a:r>
            <a:r>
              <a:rPr lang="en-US" b="0" baseline="0" dirty="0"/>
              <a:t> is</a:t>
            </a:r>
            <a:r>
              <a:rPr lang="en-US" b="0" dirty="0"/>
              <a:t> for an other city.</a:t>
            </a:r>
            <a:r>
              <a:rPr lang="en-US" b="0" baseline="0" dirty="0"/>
              <a:t> In the second graph, the</a:t>
            </a:r>
            <a:r>
              <a:rPr lang="en-US" b="0" dirty="0"/>
              <a:t> horizontal axis shows capital (mobile homes), listing 600 and 700, and the vertical axis shows cost in dollars, 3,600 and 4,000. The line for return falls through point </a:t>
            </a:r>
            <a:r>
              <a:rPr lang="en-US" b="0" i="1" dirty="0"/>
              <a:t>b</a:t>
            </a:r>
            <a:r>
              <a:rPr lang="en-US" b="0" dirty="0"/>
              <a:t> (600, 4,000) and point </a:t>
            </a:r>
            <a:r>
              <a:rPr lang="en-US" b="0" i="1" dirty="0"/>
              <a:t>e</a:t>
            </a:r>
            <a:r>
              <a:rPr lang="en-US" b="0" dirty="0"/>
              <a:t> (700, 3,600).</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figure shows the effects of a $800 tax on structural capital. The tax shifts the return curve in the taxing city downward, so that at the initial quantity (600 units), the rate of return is only $3,200 (</a:t>
            </a:r>
            <a:r>
              <a:rPr lang="en-US" b="0" dirty="0"/>
              <a:t>point </a:t>
            </a:r>
            <a:r>
              <a:rPr lang="en-US" b="0" i="1" dirty="0"/>
              <a:t>c</a:t>
            </a:r>
            <a:r>
              <a:rPr lang="en-US" sz="1200" b="0" i="0" u="none" strike="noStrike" kern="1200" baseline="0" dirty="0">
                <a:solidFill>
                  <a:schemeClr val="tx1"/>
                </a:solidFill>
                <a:latin typeface="+mn-lt"/>
                <a:ea typeface="+mn-ea"/>
                <a:cs typeface="+mn-cs"/>
              </a:rPr>
              <a:t>). The tax generates a gap between the rates of return in the two cities and thus gives capital suppliers an incentive to shift their capital from the taxing city to the other city. As capital leaves the taxing city, the market moves upward along the return curve to higher rates of return. As capital enters the other city, the market moves downward along the return curve to lower rates of return. The combination of these changes narrows and ultimately eliminates the tax-generated gap in the returns to capital between the two cities. As shown by </a:t>
            </a:r>
            <a:r>
              <a:rPr lang="en-US" b="0" dirty="0"/>
              <a:t>point </a:t>
            </a:r>
            <a:r>
              <a:rPr lang="en-US" b="0" i="1" dirty="0"/>
              <a:t>d</a:t>
            </a:r>
            <a:r>
              <a:rPr lang="en-US" sz="1200" b="0" i="0" u="none" strike="noStrike" kern="1200" baseline="0" dirty="0">
                <a:solidFill>
                  <a:schemeClr val="tx1"/>
                </a:solidFill>
                <a:latin typeface="+mn-lt"/>
                <a:ea typeface="+mn-ea"/>
                <a:cs typeface="+mn-cs"/>
              </a:rPr>
              <a:t> and </a:t>
            </a:r>
            <a:r>
              <a:rPr lang="en-US" b="0" dirty="0"/>
              <a:t>point </a:t>
            </a:r>
            <a:r>
              <a:rPr lang="en-US" b="0" i="1" dirty="0"/>
              <a:t>e</a:t>
            </a:r>
            <a:r>
              <a:rPr lang="en-US" sz="1200" b="0" i="0" u="none" strike="noStrike" kern="1200" baseline="0" dirty="0">
                <a:solidFill>
                  <a:schemeClr val="tx1"/>
                </a:solidFill>
                <a:latin typeface="+mn-lt"/>
                <a:ea typeface="+mn-ea"/>
                <a:cs typeface="+mn-cs"/>
              </a:rPr>
              <a:t>, equilibrium is restored with a common rate of return of $3,600, and a 100-unit shift of structural capital from the taxing city to the other city. </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91924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73390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summarize our discussion of the incidence of the structure portion of the property tax. Recall that we are assuming for now that the supply of capital (structures) in the region is fixed.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Capital owners bear the tax. The return to capital falls by $400 per structure in both cities. </a:t>
            </a:r>
          </a:p>
          <a:p>
            <a:r>
              <a:rPr lang="en-US" sz="1200" b="0" i="0" u="none" strike="noStrike" kern="1200" baseline="0" dirty="0">
                <a:solidFill>
                  <a:schemeClr val="tx1"/>
                </a:solidFill>
                <a:latin typeface="+mn-lt"/>
                <a:ea typeface="+mn-ea"/>
                <a:cs typeface="+mn-cs"/>
              </a:rPr>
              <a:t>2. Landowners in the region experience zero-sum changes in rent, with landowners in the untaxed city gaining at the expense of landowners in the taxed city. </a:t>
            </a:r>
          </a:p>
          <a:p>
            <a:r>
              <a:rPr lang="en-US" sz="1200" b="0" i="0" u="none" strike="noStrike" kern="1200" baseline="0" dirty="0">
                <a:solidFill>
                  <a:schemeClr val="tx1"/>
                </a:solidFill>
                <a:latin typeface="+mn-lt"/>
                <a:ea typeface="+mn-ea"/>
                <a:cs typeface="+mn-cs"/>
              </a:rPr>
              <a:t>3. Consumers pay the same price for housing, so they do not bear any part of the tax. </a:t>
            </a:r>
          </a:p>
          <a:p>
            <a:r>
              <a:rPr lang="en-US" sz="1200" b="0" i="0" u="none" strike="noStrike" kern="1200" baseline="0" dirty="0">
                <a:solidFill>
                  <a:schemeClr val="tx1"/>
                </a:solidFill>
                <a:latin typeface="+mn-lt"/>
                <a:ea typeface="+mn-ea"/>
                <a:cs typeface="+mn-cs"/>
              </a:rPr>
              <a:t>4. Housing firms make zero economic profit. In the taxed city, they get the money to pay the $800 tax by paying $400 less to capital owners and $400 less to landowners. In the untaxed city, they pay $400 less to capital owners but pay $400 more to landowners.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26283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simple general-equilibrium model uses a number of assumptions to make the results transparent and clear-cut. If we modify some of these assumptions, things are not so tidy.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Variable supply of capital (structures). If some of the structures that flee the tax are withdrawn from the market rather than simply moving to the other city, the initial excess supply of structures in the other city won’t be as large, so the return on capital won’t drop as far. The equilibrium housing rent will exceed $5,000, meaning that part of the structure tax will be shifted to consumers, leaving a smaller burden on capital owners. </a:t>
            </a:r>
          </a:p>
          <a:p>
            <a:r>
              <a:rPr lang="en-US" sz="1200" b="0" i="0" u="none" strike="noStrike" kern="1200" baseline="0" dirty="0">
                <a:solidFill>
                  <a:schemeClr val="tx1"/>
                </a:solidFill>
                <a:latin typeface="+mn-lt"/>
                <a:ea typeface="+mn-ea"/>
                <a:cs typeface="+mn-cs"/>
              </a:rPr>
              <a:t>2. More than two cities in the region. If there were 10 cities in the region, the effects of the structure tax would be spread over five times as much capital. As a result, the decrease in the return to capital would be one-fifth as large: The return to capital would drop by $80 instead of $400. To equalize housing rent between the cities, the price of land would increase by $80 in the untaxed cities and decrease by $720 in the taxing city. Notice that the changes in land rent in the region sum to zero: Nine cities experience an $80 rise and one experiences a $720 decline.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404152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To explain the effects of the property tax on different sorts of people, we have used a number of modeling artifices that may seem to limit the applicability of the results. In fact, we can apply the lessons from the artificial model to real markets.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distinguish between insiders (property owners in the taxing city) and outsiders (property owners outside the taxing city).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Insiders. Property owners in the taxing city lose as both owners of land and owners of capital. They lose as landowners because (i) the land portion of the tax decreases land rent and (ii) part of the structure portion is shifted onto land. In addition, like other capital owners in the region, they lose because the return to capital decreases. In general, the property tax decreases the market value of property. This is sensible because the property now carries a tax liability, so potential buyers are willing to pay less for the property. </a:t>
            </a:r>
          </a:p>
          <a:p>
            <a:r>
              <a:rPr lang="en-US" sz="1200" b="0" i="0" u="none" strike="noStrike" kern="1200" baseline="0" dirty="0">
                <a:solidFill>
                  <a:schemeClr val="tx1"/>
                </a:solidFill>
                <a:latin typeface="+mn-lt"/>
                <a:ea typeface="+mn-ea"/>
                <a:cs typeface="+mn-cs"/>
              </a:rPr>
              <a:t>2. Outsiders. Although property owners in other cities don’t pay the tax in a legal sense, they are affected by the tax. Outsiders gain as landowners because land rent in their city rises to equalize housing rents. Like other capital owners, they lose as the regionwide return on capital decreases. So the net effect on their income and the market value of their properties is ambiguous. </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182983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distinguish between a city perspective and a national perspective.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Mayor. Consider a mayor who wants to predict the effect of a structure tax on citizens in the city, one of 50 cities in a regional economy. Given the large number of cities, the regionwide return to capital will decrease by a relatively small amount (1/50 of the tax), leaving a large fraction to be borne by land (49/50) in the taxing city. So the mayor can assume that most of the tax will be borne by local landowners. </a:t>
            </a:r>
          </a:p>
          <a:p>
            <a:r>
              <a:rPr lang="en-US" sz="1200" b="0" i="0" u="none" strike="noStrike" kern="1200" baseline="0" dirty="0">
                <a:solidFill>
                  <a:schemeClr val="tx1"/>
                </a:solidFill>
                <a:latin typeface="+mn-lt"/>
                <a:ea typeface="+mn-ea"/>
                <a:cs typeface="+mn-cs"/>
              </a:rPr>
              <a:t>2. President. Consider next a president who wants to predict the effect of a uniform property tax across cities in the nation. With the same tax rate in all cities, structures have nowhere to flee from one city’s property tax. If the national supply of capital is fixed, the entire tax will be borne by the owners of capital. In this case, capital owners cannot shift the tax to anyone else because they do not respond to the tax: They don’t move their capital between cities, and they don’t decrease the total amount of capital in the nation. Of course, if the supply of capital is variable rather than fixed, capital owners can shift the tax to households in the form of higher housing rent throughout the nation.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01601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fiscal deficits and surpluses in mixed and homogenous municipalities. The</a:t>
            </a:r>
            <a:r>
              <a:rPr lang="en-US" b="0" baseline="0" dirty="0"/>
              <a:t> h</a:t>
            </a:r>
            <a:r>
              <a:rPr lang="en-US" b="0" dirty="0"/>
              <a:t>orizontal axis shows house value in $1,000. The vertical axis shows tax rate, listing 1.5, 2, and 3. Each type of municipality has two rectangles of different dimensions. The house value corresponds to the width of the rectangle, the tax rate corresponds to the height, and the tax value corresponds to the area. In mixed municipalities, the house value of the first rectangle is 100, the tax rate is 2, and the tax is $2,000. The house value of the second rectangle is 200, the tax rate is 2, and the tax is $4,000. In homogenous municipalities, the house value of the first rectangle is 100, the tax rate is 3, and the tax is $3,000. The house value of the second rectangle is 200, the tax rate is 1.5, and the tax is $3,000.</a:t>
            </a:r>
          </a:p>
          <a:p>
            <a:endParaRPr lang="en-US" b="1" dirty="0"/>
          </a:p>
          <a:p>
            <a:r>
              <a:rPr lang="en-US" b="1" dirty="0"/>
              <a:t>Presenter Note: </a:t>
            </a:r>
            <a:r>
              <a:rPr lang="en-US" sz="1200" b="0" i="0" u="none" strike="noStrike" kern="1200" baseline="0" dirty="0">
                <a:solidFill>
                  <a:schemeClr val="tx1"/>
                </a:solidFill>
                <a:latin typeface="+mn-lt"/>
                <a:ea typeface="+mn-ea"/>
                <a:cs typeface="+mn-cs"/>
              </a:rPr>
              <a:t>In the figure, the house value is on the horizontal axis and the tax rate is on the vertical axis. The rectangles show the tax liabilities of the two types of houses: light gray for $100,000 houses and dark gray for $200,000 houses. As shown by the left pair of rectangles, if there is a single mixed municipality, a tax rate of 2 percent generates an average of $3,000 per household, with $2,000 from light gray (0.02 times $100,000) and $4,000 from dark gray (0.02 times $200,000). In this case, a dark-gray household pays more than its share of the cost of local public services.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owners of the more expensive houses have an incentive to exclude the owners of less expensive houses. Suppose dark-gray owners establish an exclusive municipality with a minimum house value of $200,000. In the far right of the figure, the new municipality has a tax rate of only 1.5 percent, which is just high enough to cover the cost of providing local public goods ($200,000 times 0.015 = $3,000). In contrast, the light-gray owners are now forced to pay the full cost of local public goods, and the tax rate increases to 3 percent to cover the cost of providing local public goods ($100,000 times 0.03 = $3,000). The general lesson is that differences in house values generate an incentive for citizens in expensive (high tax) houses to exclude citizens in inexpensive (low tax) houses. In the two-municipality outcome, each household pays its share of the cost of local public goods. Differences in house values cause offsetting differences in tax rates to ensure that each household pays the same amount in property taxes. </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04419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dirty="0"/>
              <a:t>A household’s property tax liability is determined by its consumption of the local public good, not by its property value. In the Tiebout world, households get what they pay for, and the question of who pays the property tax is simple: </a:t>
            </a:r>
            <a:endParaRPr lang="en-US" b="1" i="1"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realistic is the Tiebout model and the user-fee view of the property tax? Given the large number of municipalities in the typical metropolitan area, households can choose from a wide variety of municipalities and local governments. However, sorting with respect to the demand for local public goods and property value is imperfect, even in suburban areas. The Tiebout model is clearly inapplicable to central cities, where a single municipality serves a large and diverse population. In large central cities, the property tax is not a user fee, but a conventional tax. </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37537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Example: If a property has a market value of $300,000 and an assessed value of $200,000, a tax rate of 15 mills (1.5 percent) generates a tax liability of $3,000 (equal to $200,000 times 0.015) and an effective tax rate of 10 mills (1.0 percent = $3,000/$300,000).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61791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There are three types of property tax limits.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Rate limit. A property tax rate is either fixed or subject to a maximum rate of increase. For example, Georgia limits the tax rate for school districts to 20 mills (2.0 percent). In 2013, 38 states enforced rate limits. </a:t>
            </a:r>
          </a:p>
          <a:p>
            <a:r>
              <a:rPr lang="en-US" sz="1200" b="0" i="0" u="none" strike="noStrike" kern="1200" baseline="0" dirty="0">
                <a:solidFill>
                  <a:schemeClr val="tx1"/>
                </a:solidFill>
                <a:latin typeface="+mn-lt"/>
                <a:ea typeface="+mn-ea"/>
                <a:cs typeface="+mn-cs"/>
              </a:rPr>
              <a:t>2. Assessment limit. The annual percentage increase in assessed value is either fixed or limited by an index or formula. For example, California limits the maximum annual increase in assessed value to 2 percent. In 2013, 11 states enforced broad assessment limits. Eight other states implemented narrowly defined limits that applied to select local governments or geographical areas, or were limited in other ways. </a:t>
            </a:r>
          </a:p>
          <a:p>
            <a:r>
              <a:rPr lang="en-US" sz="1200" b="0" i="0" u="none" strike="noStrike" kern="1200" baseline="0" dirty="0">
                <a:solidFill>
                  <a:schemeClr val="tx1"/>
                </a:solidFill>
                <a:latin typeface="+mn-lt"/>
                <a:ea typeface="+mn-ea"/>
                <a:cs typeface="+mn-cs"/>
              </a:rPr>
              <a:t>3. Levy limit. The growth rate of the total property-tax revenue is limited. For example, Indiana restricts the annual growth rate for nonschool local property tax revenue to either 6 percent or the statewide average annual growth rate in nonfarm personal income, whichever is lower. In 2013, 36 states enforced levy limits. </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16936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In this chapter we discuss two of the largest revenue sources of local government: the residential property tax and intergovernmental grants. We address two key questions.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Who actually pays the property tax? The person who pays the property tax in a legal sense may change his or her behavior to avoid paying the tax. This “active fleeing” triggers changes in markets that shift the tax to someone else. </a:t>
            </a:r>
          </a:p>
          <a:p>
            <a:r>
              <a:rPr lang="en-US" sz="1200" b="0" i="0" u="none" strike="noStrike" kern="1200" baseline="0" dirty="0">
                <a:solidFill>
                  <a:schemeClr val="tx1"/>
                </a:solidFill>
                <a:latin typeface="+mn-lt"/>
                <a:ea typeface="+mn-ea"/>
                <a:cs typeface="+mn-cs"/>
              </a:rPr>
              <a:t>2. What fraction of an intergovernmental grant is spent on the targeted local public good? Local governments respond to intergovernmental grants by cutting taxes, so part of such grants is spent on private goods.</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tax revolt of the 1930s resulted in the passage of tax limits that reduced the tax burden. Between 1929 and 1939, a total of 11 states passed tax limits, with nine states passing rate limits and two states passing levy limits. Between 1932 and 1940, the share of income absorbed by property taxes decreased from 11.3 percent to 5.8 percent. The decrease in the tax share resulted from a combination of income growth and tax limits. By 1940, personal income had almost reached the level observed in 1930, while the share of income absorbed by the property tax was 5.8 percent, compared to 6.3 percent in 1930.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407347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modern tax revolt started in 1978 with the passage of Proposition 13 in California. From 1960 to 1975, the share of national income absorbed by the property tax was high by recent historical standards—about 4.2 percent, compared to 3.4 percent during the late 1940s and 1950s. By 1995, dozens of states had enacted new tax limits, and the share of income absorbed by property taxes dropped to 3.3 percent. In contrast with the tax revolt of the 1930s, the supporters of modern tax limits expected local governments to provide the same level of service with less money. In California, 38 percent of the citizens believed that state and local governments could absorb a 40 percent cut in tax revenue without cutting services. In Massachusetts, 82 percent of the supporters of Proposition 2½ believed that the proposition would cut taxes without reducing the quality of local public services. In Michigan, three-fourths of the supporters of the Headlee Amendment expected the government to absorb the revenue cut by simply becoming more efficient. </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1147301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tax gap between long-time and new owners depends on (i) the maximum growth rate of assessed value, (ii) the growth rate of market value, and (iii) the length of ownership.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169288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In 1992, the U.S. Supreme Court refused to overturn California’s Proposition 13 on federal constitutional grounds. In a dissenting opinion, Justice John Paul Stevens noted the windfall benefits for “the Squires,” his label for people who invested in California real estate in the 1970s (Youngman, 2016).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86764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This part of the chapter explores the economics of intergovernmental grants, examining how local governments respond to transfers of funds from higher levels of government. Intergovernmental grants provide about two-fifths of the revenue of local government and about one-fourth of the revenue of municipalities. Roughly half of this grant money goes to education; the rest supports other local programs such as public welfare, housing, community development, highways, health programs, and hospitals. At the municipal level, about one-fifth of grant money supports the general operations of local government, and another fifth supports education. Two redistributional programs—public welfare and housing programs—together get about a quarter of the grant money received by municipalities.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don’t local governments pay their own way, supporting their spending programs with local taxes? First, intergovernmental grants can be used to internalize inter-jurisdictional spillovers. Second, if the desired spending on local public goods rises faster than the local tax base, there will be a mismatch between desired spending and local revenue. At the national level, tax revenue increases more rapidly with income, providing an opportunity to transfer surplus funds to local governments. Of course, a more straightforward response to the mismatch problem would be to increase local tax rates.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will explore the responses of local government to two types of grants. A lump-sum grant is a fixed grant, independent of a local government’s spending on a local public good. In contrast, under a matching grant, a higher level of government matches local spending, for example, $1 of grant money for every $1 spent locally.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23404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A lump-sum grant is a fixed grant, independent of a local government’s spending on a local public good. In contrast, under a matching grant, a higher level of government matches local spending, for example, providing $1 of grant money for every $1 spent locally.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lump-sum intergovernmental grants come with strings attached. The money from a conditional or categorical grant must be spent on a specific program. Conditional grants are provided for education, public welfare, health and hospitals, highways, housing, and community development. Within each expenditure group are program-specific grants. For example, education grants to local governments include specific grants for remedial reading, school libraries, special education, and other programs. We will use a grant for special education as an example.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1044250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initial budget and lump-sum grant budget. The</a:t>
            </a:r>
            <a:r>
              <a:rPr lang="en-US" b="0" baseline="0" dirty="0"/>
              <a:t> h</a:t>
            </a:r>
            <a:r>
              <a:rPr lang="en-US" b="0" dirty="0"/>
              <a:t>orizontal axis shows special education cost in dollars, listing 20, 25, and 30. The</a:t>
            </a:r>
            <a:r>
              <a:rPr lang="en-US" b="0" baseline="0" dirty="0"/>
              <a:t> v</a:t>
            </a:r>
            <a:r>
              <a:rPr lang="en-US" b="0" dirty="0"/>
              <a:t>ertical axis shows other cost in dollars, listing 50, 65, and 75. All data are approximate. A curve falls through point </a:t>
            </a:r>
            <a:r>
              <a:rPr lang="en-US" b="0" i="1" dirty="0"/>
              <a:t>i</a:t>
            </a:r>
            <a:r>
              <a:rPr lang="en-US" b="0" dirty="0"/>
              <a:t> (25, 50). The line for initial budget is a tangent to this curve, falling through point </a:t>
            </a:r>
            <a:r>
              <a:rPr lang="en-US" b="0" i="1" dirty="0"/>
              <a:t>a</a:t>
            </a:r>
            <a:r>
              <a:rPr lang="en-US" b="0" dirty="0"/>
              <a:t> (0, 75) and point </a:t>
            </a:r>
            <a:r>
              <a:rPr lang="en-US" b="0" i="1" dirty="0"/>
              <a:t>i</a:t>
            </a:r>
            <a:r>
              <a:rPr lang="en-US" b="0" dirty="0"/>
              <a:t> (25, 50), toward point </a:t>
            </a:r>
            <a:r>
              <a:rPr lang="en-US" b="0" i="1" dirty="0"/>
              <a:t>b</a:t>
            </a:r>
            <a:r>
              <a:rPr lang="en-US" b="0" dirty="0"/>
              <a:t>. Point </a:t>
            </a:r>
            <a:r>
              <a:rPr lang="en-US" b="0" i="1" dirty="0"/>
              <a:t>b</a:t>
            </a:r>
            <a:r>
              <a:rPr lang="en-US" b="0" dirty="0"/>
              <a:t> corresponds to high special education cost and zero other cost. Another curve falls through point </a:t>
            </a:r>
            <a:r>
              <a:rPr lang="en-US" b="0" i="1" dirty="0"/>
              <a:t>f</a:t>
            </a:r>
            <a:r>
              <a:rPr lang="en-US" b="0" dirty="0"/>
              <a:t> (30, 65). The line for budget of lumps-sum grant is a tangent to this curve, falling through point </a:t>
            </a:r>
            <a:r>
              <a:rPr lang="en-US" b="0" i="1" dirty="0"/>
              <a:t>c</a:t>
            </a:r>
            <a:r>
              <a:rPr lang="en-US" b="0" dirty="0"/>
              <a:t> (20, 75) and point </a:t>
            </a:r>
            <a:r>
              <a:rPr lang="en-US" b="0" i="1" dirty="0"/>
              <a:t>f</a:t>
            </a:r>
            <a:r>
              <a:rPr lang="en-US" b="0" dirty="0"/>
              <a:t> (30, 65), toward point </a:t>
            </a:r>
            <a:r>
              <a:rPr lang="en-US" b="0" i="1" dirty="0"/>
              <a:t>d</a:t>
            </a:r>
            <a:r>
              <a:rPr lang="en-US" b="0" dirty="0"/>
              <a:t>. Point </a:t>
            </a:r>
            <a:r>
              <a:rPr lang="en-US" b="0" i="1" dirty="0"/>
              <a:t>d</a:t>
            </a:r>
            <a:r>
              <a:rPr lang="en-US" b="0" dirty="0"/>
              <a:t> corresponds to maximum special education cost and zero other cost. </a:t>
            </a:r>
          </a:p>
          <a:p>
            <a:endParaRPr lang="en-US" b="1" dirty="0"/>
          </a:p>
          <a:p>
            <a:r>
              <a:rPr lang="en-US" b="1" dirty="0"/>
              <a:t>Presenter Note: </a:t>
            </a:r>
            <a:r>
              <a:rPr lang="en-US" sz="1200" b="0" i="0" u="none" strike="noStrike" kern="1200" baseline="0" dirty="0">
                <a:solidFill>
                  <a:schemeClr val="tx1"/>
                </a:solidFill>
                <a:latin typeface="+mn-lt"/>
                <a:ea typeface="+mn-ea"/>
                <a:cs typeface="+mn-cs"/>
              </a:rPr>
              <a:t>In the figure, Marian (the median voter) initially maximizes utility at </a:t>
            </a:r>
            <a:r>
              <a:rPr lang="en-US" b="0" dirty="0"/>
              <a:t>point </a:t>
            </a:r>
            <a:r>
              <a:rPr lang="en-US" b="0" i="1" dirty="0"/>
              <a:t>i</a:t>
            </a:r>
            <a:r>
              <a:rPr lang="en-US" sz="1200" b="0" i="0" u="none" strike="noStrike" kern="1200" baseline="0" dirty="0">
                <a:solidFill>
                  <a:schemeClr val="tx1"/>
                </a:solidFill>
                <a:latin typeface="+mn-lt"/>
                <a:ea typeface="+mn-ea"/>
                <a:cs typeface="+mn-cs"/>
              </a:rPr>
              <a:t>, where the indifference curve is tangent to the budget line, meaning that the marginal rate of substitution equals the price ratio. The best affordable bundle has $25 on special education and $50 on other goods, including other public goods and private goods. Under majority rule, the city will choose the preferred budget of the median voter. In this case, the city spends $25 per household on special education, leaving Marian $50 for other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Suppose the state gives the city a lump-sum grant of $20 per capita for special-education programs. The grant shifts the budget line from </a:t>
            </a:r>
            <a:r>
              <a:rPr lang="en-US" sz="1200" b="0" i="1" u="none" strike="noStrike" kern="1200" baseline="0" dirty="0">
                <a:solidFill>
                  <a:schemeClr val="tx1"/>
                </a:solidFill>
                <a:latin typeface="+mn-lt"/>
                <a:ea typeface="+mn-ea"/>
                <a:cs typeface="+mn-cs"/>
              </a:rPr>
              <a:t>ab</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acd</a:t>
            </a:r>
            <a:r>
              <a:rPr lang="en-US" sz="1200" b="0" i="0" u="none" strike="noStrike" kern="1200" baseline="0" dirty="0">
                <a:solidFill>
                  <a:schemeClr val="tx1"/>
                </a:solidFill>
                <a:latin typeface="+mn-lt"/>
                <a:ea typeface="+mn-ea"/>
                <a:cs typeface="+mn-cs"/>
              </a:rPr>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is in the new budget set because Marian could spend all her own money ($75) on other goods and use the $20 grant to support special education. For spending on special education above $20, there is a dollar-for-dollar trade-off between special education and other goods. The new utility-maximizing point is point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meaning that the grant increases Marian’s desired spending on special education to $30 (up by $5) and her desired spending on other goods to $60 (up by $15). In other words, one-fourth of the grant is spent on special education, and the rest is spent on other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does a categorical grant of $20 increase spending on the target program by less than $20? The city can spend part of the grant on other goods because it decreases its own contribution to special education. Before the grant, $25 of local tax money is spent on special education. After the grant, total spending on special education is $30, and the city can combine the $20 grant with just $10 of local tax money. The grant frees up $15 worth of local tax money, which can be spent on other local public goods and private goods. </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406021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r>
              <a:rPr lang="en-US" sz="1200" b="0" i="0" u="none" strike="noStrike" kern="1200" baseline="0" dirty="0">
                <a:solidFill>
                  <a:schemeClr val="tx1"/>
                </a:solidFill>
                <a:latin typeface="+mn-lt"/>
                <a:ea typeface="+mn-ea"/>
                <a:cs typeface="+mn-cs"/>
              </a:rPr>
              <a:t> A matching grant decreases the opportunity cost of local public goods: With a one-for-one match, local citizens sacrifice only $0.50 in private goods to get a dollar’s worth of local public goods ($0.50 of local spending plus a grant of $0.50). </a:t>
            </a:r>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272386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initial budget and matching grant budget. The</a:t>
            </a:r>
            <a:r>
              <a:rPr lang="en-US" b="0" baseline="0" dirty="0"/>
              <a:t> h</a:t>
            </a:r>
            <a:r>
              <a:rPr lang="en-US" b="0" dirty="0"/>
              <a:t>orizontal axis shows special education cost in dollars, listing 25 and 40. The</a:t>
            </a:r>
            <a:r>
              <a:rPr lang="en-US" b="0" baseline="0" dirty="0"/>
              <a:t> v</a:t>
            </a:r>
            <a:r>
              <a:rPr lang="en-US" b="0" dirty="0"/>
              <a:t>ertical axis shows other cost in dollars, listing 50, 55, and 75. All data are approximate. A curve falls through point </a:t>
            </a:r>
            <a:r>
              <a:rPr lang="en-US" b="0" i="1" dirty="0"/>
              <a:t>i</a:t>
            </a:r>
            <a:r>
              <a:rPr lang="en-US" b="0" dirty="0"/>
              <a:t> (25, 40). The line for initial budget is a tangent to this curve, falling through point </a:t>
            </a:r>
            <a:r>
              <a:rPr lang="en-US" b="0" i="1" dirty="0"/>
              <a:t>a</a:t>
            </a:r>
            <a:r>
              <a:rPr lang="en-US" b="0" dirty="0"/>
              <a:t> (0, 75) and point </a:t>
            </a:r>
            <a:r>
              <a:rPr lang="en-US" b="0" i="1" dirty="0"/>
              <a:t>i</a:t>
            </a:r>
            <a:r>
              <a:rPr lang="en-US" b="0" dirty="0"/>
              <a:t> (25, 50). Another curve falls through point </a:t>
            </a:r>
            <a:r>
              <a:rPr lang="en-US" b="0" i="1" dirty="0"/>
              <a:t>g</a:t>
            </a:r>
            <a:r>
              <a:rPr lang="en-US" b="0" dirty="0"/>
              <a:t> (40, 55). The line for the matching grant budget is a tangent to this curve, falling through point </a:t>
            </a:r>
            <a:r>
              <a:rPr lang="en-US" b="0" i="1" dirty="0"/>
              <a:t>a</a:t>
            </a:r>
            <a:r>
              <a:rPr lang="en-US" b="0" dirty="0"/>
              <a:t> (0, 75) and point </a:t>
            </a:r>
            <a:r>
              <a:rPr lang="en-US" b="0" i="1" dirty="0"/>
              <a:t>g</a:t>
            </a:r>
            <a:r>
              <a:rPr lang="en-US" b="0" dirty="0"/>
              <a:t> (40, 55).</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the effect of a one-for-one matching grant for special education. The grant decreases the slope of the budget line, from $1 worth of other goods per dollar on special education to $0.50. Marian’s utility-maximizing point moves from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and spending on special education increases from $25 to $40. Under the one-for-one grant, $20 of the city’s $40 special-education budget comes from the state government.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matching grant provides a larger stimulus to special education than an equivalent lump-sum grant. Although the state transfers the same amount for each type of grant ($20), the matching grant increases spending on special education to $40, while the lump-sum grant increases spending to only $30. Both grants increase Marian’s real income by $20, increasing her demand for special education and other goods. </a:t>
            </a:r>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75813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r>
              <a:rPr lang="en-US" sz="1200" b="0" i="0" u="none" strike="noStrike" kern="1200" baseline="0" dirty="0">
                <a:solidFill>
                  <a:schemeClr val="tx1"/>
                </a:solidFill>
                <a:latin typeface="+mn-lt"/>
                <a:ea typeface="+mn-ea"/>
                <a:cs typeface="+mn-cs"/>
              </a:rPr>
              <a:t> The matching grant also has a substitution effect because it cuts the opportunity cost (price) of special education in half. The decrease in the relative price of special education causes consumer substitution of special education for other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about spending on other goods? Under a one-for-one matching grant, the local contribution to a $40 special-education budget is $20. This leaves $55 to spend on other goods, including other public goods and private goods, up from $50 before the grant. In other words, the city spends one-fourth of the $20 matching grant on other goods. Like a lump-sum grant, a matching grant increases spending on other goods as the local government cuts its own contribution to the program covered by the grant. </a:t>
            </a:r>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311099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pie chart shows revenue sources for local governments, as follows: intergovernmental grants: 33 percent, charges and utilities: 29 percent, property tax: 27 percent, sales tax: 6 percent, income tax: 2 percent, and other: 3 percent.</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distribution of local government revenue from various sources. Roughly one-third of revenue comes from grants from higher levels of government (states and the federal government). School districts are heavily dependent on intergovernmental grants. The property tax generates 27 percent of local revenue, compared to 6 percent from sales taxes and 2 percent from income taxes. Revenue from charges and utilities is responsible for 29 percent of local government revenue. Special districts are heavily dependent on charges and utility revenue.</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316590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r>
              <a:rPr lang="en-US" sz="1200" b="0" i="0" u="none" strike="noStrike" kern="1200" baseline="0" dirty="0">
                <a:solidFill>
                  <a:schemeClr val="tx1"/>
                </a:solidFill>
                <a:latin typeface="+mn-lt"/>
                <a:ea typeface="+mn-ea"/>
                <a:cs typeface="+mn-cs"/>
              </a:rPr>
              <a:t> Up to this point, we have assumed that there is no upper limit on the matching grant. In many cases, the government specifies a maximum grant amount. This type of grant is called a closed-ended matching grant. If the desired spending after the grant is less than the limit, the limit is irrelevant and the closed grant is equivalent to the open grant. If the desired spending exceeds the limit, the constraint is binding, and the closed grant generates a lower level of spending than the open grant. </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2154402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We have applied the model of consumer choice to the median voter to show that an intergovernmental grant will increase spending on local public goods and private goods. Empirical studies of the local response to grants conclude that each dollar from a lump-sum grant increases local government spending by about $0.25 to $0.50 (Oates, 1999; Ryu, 2017). In contrast, an additional dollar of household income increases local spending by about $0.05 to $0.10. In other words, a lump-sum grant has a larger stimulative effect than an equal increase in income. The relatively large stimulative effect of intergovernmental grants is known as the flypaper effect—the grant money sticks where it first hits (the local government) rather than being passed on to households in the form of lower taxes.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256635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a:t>
            </a:r>
          </a:p>
          <a:p>
            <a:r>
              <a:rPr lang="en-US" sz="1200" b="0" i="0" u="none" strike="noStrike" kern="1200" baseline="0" dirty="0">
                <a:solidFill>
                  <a:schemeClr val="tx1"/>
                </a:solidFill>
                <a:latin typeface="+mn-lt"/>
                <a:ea typeface="+mn-ea"/>
                <a:cs typeface="+mn-cs"/>
              </a:rPr>
              <a:t>1. Fiscal illusion. Voters suffer from fiscal illusion in the sense that they treat a lump-sum grant as if it were a matching grant. As we’ve seen, a matching grant has both an income effect and a substitution effect, and thus generates a larger increase in local government spending. </a:t>
            </a:r>
          </a:p>
          <a:p>
            <a:r>
              <a:rPr lang="en-US" sz="1200" b="0" i="0" u="none" strike="noStrike" kern="1200" baseline="0" dirty="0">
                <a:solidFill>
                  <a:schemeClr val="tx1"/>
                </a:solidFill>
                <a:latin typeface="+mn-lt"/>
                <a:ea typeface="+mn-ea"/>
                <a:cs typeface="+mn-cs"/>
              </a:rPr>
              <a:t>2. Mental accounting. To economize on cognitive effort, humans have “bins” for different types of spending—one for private spending and another for public spending. A lump-sum grant goes into the public bin, so public spending increases by a relatively large amount. </a:t>
            </a:r>
          </a:p>
          <a:p>
            <a:r>
              <a:rPr lang="en-US" sz="1200" b="0" i="0" u="none" strike="noStrike" kern="1200" baseline="0" dirty="0">
                <a:solidFill>
                  <a:schemeClr val="tx1"/>
                </a:solidFill>
                <a:latin typeface="+mn-lt"/>
                <a:ea typeface="+mn-ea"/>
                <a:cs typeface="+mn-cs"/>
              </a:rPr>
              <a:t>3. Budget-maximizing bureaucrats. An intergovernmental grant provides an infusion of funds into an inherently inefficient budgeting process, one that is biased toward excessive government spending. If the objective of public officials (bureaucrats) is to maximize the government budget, they will increase the budget beyond the efficient level, and stop just short of eliminating the surplus from the local public good. A lump-sum grant increases the potential surplus from local public goods and bureaucrats boost the budget by a relatively large amount. </a:t>
            </a:r>
          </a:p>
          <a:p>
            <a:r>
              <a:rPr lang="en-US" sz="1200" b="0" i="0" u="none" strike="noStrike" kern="1200" baseline="0" dirty="0">
                <a:solidFill>
                  <a:schemeClr val="tx1"/>
                </a:solidFill>
                <a:latin typeface="+mn-lt"/>
                <a:ea typeface="+mn-ea"/>
                <a:cs typeface="+mn-cs"/>
              </a:rPr>
              <a:t>4. Concealment. Public officials conceal information about lump-sum grants from voters, who then don’t recognize that a lump-sum grant is available for tax relief.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3440522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A key component of the welfare-reform plan adopted in 1996 is the replacement of federal matching grants with lump-sum grants (also known as block grants). Under the old system, each state picked a level of welfare spending, and the federal government used matching grants to support local efforts. For low-income states, the federal rebate per dollar spent on welfare was $0.78, so from a state’s perspective, each dollar spent on welfare cost the state only $0.22. The rebate was lower for high-income states, with a one-for-one match for the highest income states. Under the new lump-sum or block grant system, the federal grant no longer depends on how much the state spends on welfare. There are no matching funds, so the state’s price of a dollar spent on welfare is $1.00. </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1178118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lump-sum grant budget and matching grant budget. The</a:t>
            </a:r>
            <a:r>
              <a:rPr lang="en-US" b="0" baseline="0" dirty="0"/>
              <a:t> h</a:t>
            </a:r>
            <a:r>
              <a:rPr lang="en-US" b="0" dirty="0"/>
              <a:t>orizontal axis shows welfare cost in million dollars, listing 140, 170, and 210. The</a:t>
            </a:r>
            <a:r>
              <a:rPr lang="en-US" b="0" baseline="0" dirty="0"/>
              <a:t> v</a:t>
            </a:r>
            <a:r>
              <a:rPr lang="en-US" b="0" dirty="0"/>
              <a:t>ertical axis shows cost of other goods in million dollars, listing 260, 300, and 330. All data are approximate. A curve falls through point </a:t>
            </a:r>
            <a:r>
              <a:rPr lang="en-US" b="0" i="1" dirty="0"/>
              <a:t>m</a:t>
            </a:r>
            <a:r>
              <a:rPr lang="en-US" b="0" dirty="0"/>
              <a:t> (170, 300). The line for lump-sum grant budget is a tangent to this curve, falling through point </a:t>
            </a:r>
            <a:r>
              <a:rPr lang="en-US" b="0" i="1" dirty="0"/>
              <a:t>g</a:t>
            </a:r>
            <a:r>
              <a:rPr lang="en-US" b="0" dirty="0"/>
              <a:t> (140, 330), point </a:t>
            </a:r>
            <a:r>
              <a:rPr lang="en-US" b="0" i="1" dirty="0"/>
              <a:t>m</a:t>
            </a:r>
            <a:r>
              <a:rPr lang="en-US" b="0" dirty="0"/>
              <a:t> (170, 300), and point </a:t>
            </a:r>
            <a:r>
              <a:rPr lang="en-US" b="0" i="1" dirty="0"/>
              <a:t>i</a:t>
            </a:r>
            <a:r>
              <a:rPr lang="en-US" b="0" dirty="0"/>
              <a:t> (210, 260). Another curve falls through point </a:t>
            </a:r>
            <a:r>
              <a:rPr lang="en-US" b="0" i="1" dirty="0"/>
              <a:t>i</a:t>
            </a:r>
            <a:r>
              <a:rPr lang="en-US" b="0" dirty="0"/>
              <a:t> (210, 260). The line for matching grant budget is a tangent to this curve, falling through (140, 280) and point </a:t>
            </a:r>
            <a:r>
              <a:rPr lang="en-US" b="0" i="1" dirty="0"/>
              <a:t>i</a:t>
            </a:r>
            <a:r>
              <a:rPr lang="en-US" b="0" dirty="0"/>
              <a:t> (210, 260).</a:t>
            </a:r>
          </a:p>
          <a:p>
            <a:endParaRPr lang="en-US" b="1" dirty="0"/>
          </a:p>
          <a:p>
            <a:r>
              <a:rPr lang="en-US" b="1" dirty="0"/>
              <a:t>Presenter Note: </a:t>
            </a:r>
            <a:r>
              <a:rPr lang="en-US" b="0" dirty="0"/>
              <a:t>The figure</a:t>
            </a:r>
            <a:r>
              <a:rPr lang="en-US" sz="1200" b="0" i="0" u="none" strike="noStrike" kern="1200" baseline="0" dirty="0">
                <a:solidFill>
                  <a:schemeClr val="tx1"/>
                </a:solidFill>
                <a:latin typeface="+mn-lt"/>
                <a:ea typeface="+mn-ea"/>
                <a:cs typeface="+mn-cs"/>
              </a:rPr>
              <a:t> uses the consumer choice model to show the effects of welfare reform on the budget choices of a low-income state. The budget line for the median voter under the matching grant is relatively flat, reflecting the low local price of welfare spending. The voter’s initial preference (and thus the state’s initial choice) is shown as point</a:t>
            </a:r>
            <a:r>
              <a:rPr lang="en-US" sz="1200" b="0" i="1" u="none" strike="noStrike" kern="1200" baseline="0" dirty="0">
                <a:solidFill>
                  <a:schemeClr val="tx1"/>
                </a:solidFill>
                <a:latin typeface="+mn-lt"/>
                <a:ea typeface="+mn-ea"/>
                <a:cs typeface="+mn-cs"/>
              </a:rPr>
              <a:t> i</a:t>
            </a:r>
            <a:r>
              <a:rPr lang="en-US" sz="1200" b="0" i="0" u="none" strike="noStrike" kern="1200" baseline="0" dirty="0">
                <a:solidFill>
                  <a:schemeClr val="tx1"/>
                </a:solidFill>
                <a:latin typeface="+mn-lt"/>
                <a:ea typeface="+mn-ea"/>
                <a:cs typeface="+mn-cs"/>
              </a:rPr>
              <a:t>, with $210 million on welfare and $260 million on other goods. The new lump-sum grant is $140 million, so the new budget line is shown by the line connecting points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lump-sum grant is large enough that the median voter has the option of picking the initial matching-grant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1115870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Although the initial allocation is feasible, it is not the rational choice.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 the lump-sum grant, the state will actually spend less on welfare programs. To maximize the utility of the median voter, the state picks the point where the slope of the indifference curve (the marginal rate of substitution) equals the slope of the budget line (the price ratio): </a:t>
            </a:r>
          </a:p>
          <a:p>
            <a:r>
              <a:rPr lang="en-US" sz="1200" b="0" i="0" u="none" strike="noStrike" kern="1200" baseline="0" dirty="0">
                <a:solidFill>
                  <a:schemeClr val="tx1"/>
                </a:solidFill>
                <a:latin typeface="+mn-lt"/>
                <a:ea typeface="+mn-ea"/>
                <a:cs typeface="+mn-cs"/>
              </a:rPr>
              <a:t>Utility-maximizing rule: Marginal rate of substitution = Price ratio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initial choice (point</a:t>
            </a:r>
            <a:r>
              <a:rPr lang="en-US" sz="1200" b="0" i="1" u="none" strike="noStrike" kern="1200" baseline="0" dirty="0">
                <a:solidFill>
                  <a:schemeClr val="tx1"/>
                </a:solidFill>
                <a:latin typeface="+mn-lt"/>
                <a:ea typeface="+mn-ea"/>
                <a:cs typeface="+mn-cs"/>
              </a:rPr>
              <a:t> i</a:t>
            </a:r>
            <a:r>
              <a:rPr lang="en-US" sz="1200" b="0" i="0" u="none" strike="noStrike" kern="1200" baseline="0" dirty="0">
                <a:solidFill>
                  <a:schemeClr val="tx1"/>
                </a:solidFill>
                <a:latin typeface="+mn-lt"/>
                <a:ea typeface="+mn-ea"/>
                <a:cs typeface="+mn-cs"/>
              </a:rPr>
              <a:t>), the marginal rate of substitution equals the price ratio ($0.22). The switch to the lump-sum grant increases the price of welfare spending to $1, so to maximize utility, the median voter moves to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where the marginal rate of substitution is 1.0. In other words, the median voter chooses to spend less on welfare programs and more on other goods. Comparing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state will spend $40 million less on welfare programs and $40 million more on other goods (other public goods and private goods). The switch to a lump-sum grant increases the price of welfare spending, causing a substitution effect that decreases welfare spending.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predicted changes in welfare spending are large. For a low-income state, the price hike from $0.22 to $1.00 is projected to decrease welfare spending by 40 to 66 percent (Inman and Rubinfeld, 1997). For a high-income state, the price hike is smaller (from $0.50 to $1.00), and the switch to lump-sum grants is projected to decrease welfare spending by 1 to 18 percent. Congress was apparently aware that welfare reform would cause states to cut their welfare spending. The law requires states to continue to spend at least 80 percent of the amount spent under the old matching-grant policy. </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286278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sz="1200" b="0" i="0" u="none" strike="noStrike" kern="1200" baseline="0" dirty="0">
                <a:solidFill>
                  <a:schemeClr val="tx1"/>
                </a:solidFill>
                <a:latin typeface="+mn-lt"/>
                <a:ea typeface="+mn-ea"/>
                <a:cs typeface="+mn-cs"/>
              </a:rPr>
              <a:t>The property tax has a long history, dating back to ancient Egypt, Babylon, Persia, and China. As explained by Youngman (2016), the property tax has two key attributes in its favor.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Visibility. The property tax is highly visible to taxpayers, in contrast to enormously complex income taxes and sales taxes that are applied to thousands of purchases every year. The annual property tax bill provides a clear signal about the cost of local public goods. Taxpayers can compare the tax cost to the benefits of local public goods (schools, fire protection, libraries, and roads), and vote accordingly. In other words, the visibility of the property tax allows citizens to make informed electoral choices. </a:t>
            </a:r>
          </a:p>
          <a:p>
            <a:r>
              <a:rPr lang="en-US" sz="1200" b="0" i="0" u="none" strike="noStrike" kern="1200" baseline="0" dirty="0">
                <a:solidFill>
                  <a:schemeClr val="tx1"/>
                </a:solidFill>
                <a:latin typeface="+mn-lt"/>
                <a:ea typeface="+mn-ea"/>
                <a:cs typeface="+mn-cs"/>
              </a:rPr>
              <a:t>2. Resource immobility. Part of the property tax is levied on land, a resource that is perfectly immobile even in the long run. Land owners cannot “actively flee” the tax, so the land portion of the tax does not distort behavior and cause inefficiency. In contrast, a local sales tax or a local income tax causes consumers and workers to flee to nearby jurisdictions with lower taxes.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56574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highest </a:t>
            </a:r>
            <a:r>
              <a:rPr lang="en-US" sz="1200" dirty="0"/>
              <a:t>and lowest effective property tax rates for the year 2015. </a:t>
            </a:r>
            <a:r>
              <a:rPr lang="en-US" b="0" dirty="0"/>
              <a:t>Data from the table, presented in the format, city: tax rate percentage, reliance on property</a:t>
            </a:r>
            <a:r>
              <a:rPr lang="en-US" b="0" baseline="0" dirty="0"/>
              <a:t> tax, home values, local spending</a:t>
            </a:r>
            <a:r>
              <a:rPr lang="en-US" b="0" dirty="0"/>
              <a:t>, are as follows. </a:t>
            </a:r>
            <a:r>
              <a:rPr lang="en-US" sz="1200" b="0" i="0" u="none" strike="noStrike" kern="1200" baseline="0" dirty="0">
                <a:solidFill>
                  <a:schemeClr val="tx1"/>
                </a:solidFill>
                <a:latin typeface="+mn-lt"/>
                <a:ea typeface="+mn-ea"/>
                <a:cs typeface="+mn-cs"/>
              </a:rPr>
              <a:t>Bridgeport, Connecticut: 3.88, High, nil, nil. Detroit, Michigan: 3.81, nil, low, nil. Aurora, Illinois: 3.72, high, nil, nil. Newark, New Jersey: 3.05, high, nil, nil. Milwaukee, Wisconsin: 2.68, high, low, nil. Boston, Massachusetts: 0.67, low, high, nil. Birmingham, Alabama: 0.66, low, nil, nil. Denver, Colorado: 0.66, low, high, nil. Cheyenne, Wyoming: 0.65, low, nil, nil. Honolulu, Hawaii: 0.30, low, high, 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Presenter Note: </a:t>
            </a:r>
          </a:p>
          <a:p>
            <a:r>
              <a:rPr lang="en-US" sz="1200" b="0" i="0" u="none" strike="noStrike" kern="1200" baseline="0" dirty="0">
                <a:solidFill>
                  <a:schemeClr val="tx1"/>
                </a:solidFill>
                <a:latin typeface="+mn-lt"/>
                <a:ea typeface="+mn-ea"/>
                <a:cs typeface="+mn-cs"/>
              </a:rPr>
              <a:t>A recent report explores differences in property-tax rates across U.S. cities (Lincoln Institute of Land Policy, 2016). Table 21-1 shows tax rates for some of the cities with the highest and lowest effective tax rates on homestead property (owner-occupied dwellings). The effective tax rate equals the tax liability as a percentage of market value for the median-value home in the city. The table shows the reasons for a relatively high or relative low effective tax rate. The tax rate will be relatively high in cities that have (i) a high reliance on the residential property tax compared to other taxes, (ii) relatively low home values, and (iii) high spending by local governments.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Detroit has a relatively high effective tax rate because home values are relatively low. The high rate in Milwaukee results from a high reliance on the residential property tax and low home values. In contrast, the low effective tax rates in Boston and Denver result from a low reliance on the property tax and high home values.</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90158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use a simple model to illustrate the incidence of a residential property tax. Consider a residential city where all land is used for rental housing in the form of mobile homes. </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rental housing industry is perfectly competitive, and, in equilibrium, each firm makes zero economic profit. Housing firms produce rental housing with two inputs.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Structures. A mobile home is a form of physical capital that housing firms rent from capital owners who live elsewhere. A mobile home can be moved costlessly from one city to another. </a:t>
            </a:r>
          </a:p>
          <a:p>
            <a:r>
              <a:rPr lang="en-US" sz="1200" b="0" i="0" u="none" strike="noStrike" kern="1200" baseline="0" dirty="0">
                <a:solidFill>
                  <a:schemeClr val="tx1"/>
                </a:solidFill>
                <a:latin typeface="+mn-lt"/>
                <a:ea typeface="+mn-ea"/>
                <a:cs typeface="+mn-cs"/>
              </a:rPr>
              <a:t>2. Land. Housing firms rent the land under the mobile homes from absentee landowners. The lot size is fixed.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housing firm rents housing (mobile home and land) to consumers. The initial (pretax) housing rent is $5,000 per year, equal to $4,000 for structure rent and $1,000 for land rent. We assume that the property tax is paid in a legal sense by housing firms. To simplify matters, suppose the property tax is $800 per mobile home and $200 per standard lot. In other words, the property tax is a unit tax rather than a tax based on value. We are interested in the effect of the property tax on housing firms, housing consumers, landowners, and capital owners.</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76357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supply of land, initial demand, and demand after $200 tax. The</a:t>
            </a:r>
            <a:r>
              <a:rPr lang="en-US" b="0" baseline="0" dirty="0"/>
              <a:t> h</a:t>
            </a:r>
            <a:r>
              <a:rPr lang="en-US" b="0" dirty="0"/>
              <a:t>orizontal axis shows mobile home lots, listing 600. The</a:t>
            </a:r>
            <a:r>
              <a:rPr lang="en-US" b="0" baseline="0" dirty="0"/>
              <a:t> v</a:t>
            </a:r>
            <a:r>
              <a:rPr lang="en-US" b="0" dirty="0"/>
              <a:t>ertical axis shows cost in dollars, listing 800 and 1,000. The line for supply is vertical, x equals 600, rising through point </a:t>
            </a:r>
            <a:r>
              <a:rPr lang="en-US" b="0" i="1" dirty="0"/>
              <a:t>t</a:t>
            </a:r>
            <a:r>
              <a:rPr lang="en-US" b="0" dirty="0"/>
              <a:t> (600, 800) and point </a:t>
            </a:r>
            <a:r>
              <a:rPr lang="en-US" b="0" i="1" dirty="0"/>
              <a:t>i</a:t>
            </a:r>
            <a:r>
              <a:rPr lang="en-US" b="0" dirty="0"/>
              <a:t> (600, 1,000). The line for initial demand falls from high cost and moderate number of mobile home lots, through point </a:t>
            </a:r>
            <a:r>
              <a:rPr lang="en-US" b="0" i="1" dirty="0"/>
              <a:t>i</a:t>
            </a:r>
            <a:r>
              <a:rPr lang="en-US" b="0" dirty="0"/>
              <a:t> (600, 1,000). The line for demand after $200 tax shifts downward, falling through point </a:t>
            </a:r>
            <a:r>
              <a:rPr lang="en-US" b="0" i="1" dirty="0"/>
              <a:t>t</a:t>
            </a:r>
            <a:r>
              <a:rPr lang="en-US" b="0" dirty="0"/>
              <a:t> (600, 800).</a:t>
            </a:r>
          </a:p>
          <a:p>
            <a:endParaRPr lang="en-US" b="1" dirty="0"/>
          </a:p>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figure shows the market effects of the land portion of the property tax. The supply of land is perfectly inelastic, with a fixed supply of 600 lots. The demand for land comes from housing firms, who use it as an input to rental housing. The demand curve intersects the supply curve at point</a:t>
            </a:r>
            <a:r>
              <a:rPr lang="en-US" sz="1200" b="0" i="1" u="none" strike="noStrike" kern="1200" baseline="0" dirty="0">
                <a:solidFill>
                  <a:schemeClr val="tx1"/>
                </a:solidFill>
                <a:latin typeface="+mn-lt"/>
                <a:ea typeface="+mn-ea"/>
                <a:cs typeface="+mn-cs"/>
              </a:rPr>
              <a:t> i</a:t>
            </a:r>
            <a:r>
              <a:rPr lang="en-US" sz="1200" b="0" i="0" u="none" strike="noStrike" kern="1200" baseline="0" dirty="0">
                <a:solidFill>
                  <a:schemeClr val="tx1"/>
                </a:solidFill>
                <a:latin typeface="+mn-lt"/>
                <a:ea typeface="+mn-ea"/>
                <a:cs typeface="+mn-cs"/>
              </a:rPr>
              <a:t>, generating an initial land rent of $1,000 per lot.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demand curve shows housing firms’ willingness to pay for land. If a housing firm pays a tax of $200 per lot, the firm is willing to pay $200 less to the landowner. In the figure, the $200 land tax shifts the demand curve downward by $200. As shown by point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the new equilibrium rent is $800. The tax decreases land rent paid to landowners by the full amount of the tax because the supply of land is perfectly inelastic. For any land rent above $800, the net price of land to housing firms (rent plus the tax) would exceed $1,000, and the quantity demanded would be less than the fixed supply of 600 lots. Excess supply would cause rent to decrease until it reaches $800. </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18163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demand, initial supply, and supply with tax. The</a:t>
            </a:r>
            <a:r>
              <a:rPr lang="en-US" b="0" baseline="0" dirty="0"/>
              <a:t> h</a:t>
            </a:r>
            <a:r>
              <a:rPr lang="en-US" b="0" dirty="0"/>
              <a:t>orizontal axis shows quantity, listing 400 and 600. The</a:t>
            </a:r>
            <a:r>
              <a:rPr lang="en-US" b="0" baseline="0" dirty="0"/>
              <a:t> v</a:t>
            </a:r>
            <a:r>
              <a:rPr lang="en-US" b="0" dirty="0"/>
              <a:t>ertical axis shows cost in dollars, listing 4,000 and 4,800. The line for demand falls through point </a:t>
            </a:r>
            <a:r>
              <a:rPr lang="en-US" b="0" i="1" dirty="0"/>
              <a:t>b</a:t>
            </a:r>
            <a:r>
              <a:rPr lang="en-US" b="0" dirty="0"/>
              <a:t> (400, 4,800) and point </a:t>
            </a:r>
            <a:r>
              <a:rPr lang="en-US" b="0" i="1" dirty="0"/>
              <a:t>a</a:t>
            </a:r>
            <a:r>
              <a:rPr lang="en-US" b="0" dirty="0"/>
              <a:t> (600, 4,000). The line for initial supply is horizontal, y equals 4,000, passing through point </a:t>
            </a:r>
            <a:r>
              <a:rPr lang="en-US" b="0" i="1" dirty="0"/>
              <a:t>a</a:t>
            </a:r>
            <a:r>
              <a:rPr lang="en-US" b="0" dirty="0"/>
              <a:t> (600, 4,000). The line for supply with tax, y equals 4,800, is shifted upward due to tax, passing through point </a:t>
            </a:r>
            <a:r>
              <a:rPr lang="en-US" b="0" i="1" dirty="0"/>
              <a:t>b</a:t>
            </a:r>
            <a:r>
              <a:rPr lang="en-US" b="0" dirty="0"/>
              <a:t> (400, 4,800). </a:t>
            </a:r>
          </a:p>
          <a:p>
            <a:endParaRPr lang="en-US" b="1" dirty="0"/>
          </a:p>
          <a:p>
            <a:r>
              <a:rPr lang="en-US" b="1" dirty="0"/>
              <a:t>Presenter Note: </a:t>
            </a:r>
            <a:r>
              <a:rPr lang="en-US" b="0" dirty="0"/>
              <a:t>In the f</a:t>
            </a:r>
            <a:r>
              <a:rPr lang="en-US" sz="1200" b="0" i="0" u="none" strike="noStrike" kern="1200" baseline="0" dirty="0">
                <a:solidFill>
                  <a:schemeClr val="tx1"/>
                </a:solidFill>
                <a:latin typeface="+mn-lt"/>
                <a:ea typeface="+mn-ea"/>
                <a:cs typeface="+mn-cs"/>
              </a:rPr>
              <a:t>igure,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shows the initial equilibrium in the structure market. The initial supply curve for mobile homes is horizontal at $4,000 per structure. A housing firm rents mobile homes from capital owners, and the annual payment for the structure—the return to capital—is the firm’s only production cost. As usual, the supply curve is a marginal-cost curve and shows the housing firm’s cost per mobile home. The supply curve is horizontal because the supply of capital (mobile homes) to a single city is perfectly elastic. The initial supply curve intersects the demand curve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a quantity of 600 structures and a structure rent of $4,000.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structure tax of $800 increases the marginal cost of housing to $4,800. A housing firm pays $4,000 to a capital owner and $800 to the government, so the supply curve is horizontal at $4,800. The new equilibrium is shown by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 a price of $4,800 and a quantity of 400 dwellings. In other words, the entire structure tax is passed forward onto consumers, who pay $800 more for housing. Because we assume that the housing industry is perfectly competitive, firms don’t pay any of the property tax. They shift the land portion backward onto landowners and shift the structure portion forward to consumers. They get the money to pay the $1,000 tax by paying $200 less for land and charging $800 more to consumers. This is not unique to the housing market but is the normal consequence of a tax on a competitive industry. A tax is shifted backward onto input suppliers and forward onto consumers, leaving producers with zero economic profit, just as they had before the tax. </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10605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the return in a taxing city and in an other city. In both graphs, the horizontal axis shows capital (mobile homes), listing 600, and the vertical axis shows cost in dollars, listing 4,000. In the first graph, the line for return falls from low capital and high cost, through point </a:t>
            </a:r>
            <a:r>
              <a:rPr lang="en-US" b="0" i="1" dirty="0"/>
              <a:t>a</a:t>
            </a:r>
            <a:r>
              <a:rPr lang="en-US" b="0" dirty="0"/>
              <a:t> (600, 4,000). In the second graph, the line for return falls from low capital and high cost, through point </a:t>
            </a:r>
            <a:r>
              <a:rPr lang="en-US" b="0" i="1" dirty="0"/>
              <a:t>b</a:t>
            </a:r>
            <a:r>
              <a:rPr lang="en-US" b="0" dirty="0"/>
              <a:t> (600, 4,000).</a:t>
            </a:r>
          </a:p>
          <a:p>
            <a:endParaRPr lang="en-US" b="0" dirty="0"/>
          </a:p>
          <a:p>
            <a:r>
              <a:rPr lang="en-US" b="1" dirty="0"/>
              <a:t>Presenter Note: </a:t>
            </a:r>
            <a:r>
              <a:rPr lang="en-US" sz="1200" b="0" i="0" u="none" strike="noStrike" kern="1200" baseline="0" dirty="0">
                <a:solidFill>
                  <a:schemeClr val="tx1"/>
                </a:solidFill>
                <a:latin typeface="+mn-lt"/>
                <a:ea typeface="+mn-ea"/>
                <a:cs typeface="+mn-cs"/>
              </a:rPr>
              <a:t>In the figure, the equilibrium in the housing markets in a two-city regional economy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The negatively sloped curves show housing rent (the return to structural capital) in the two cities. As the quantity of housing increases, the housing rent and thus the rate of return to the owners of structural capital decreases.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 Nash equilibrium in the capital market, the two cities have the same rate of return. If the returns were different, a capital supplier would move a mobile home to the city with a higher rent (rate of return). In the figure, the initial equilibrium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the common rate of return to structural capital is $4,000, and the fixed amount of capital (1,200 mobile homes) is divided equally between the two cities. </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24888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21</a:t>
            </a:r>
          </a:p>
        </p:txBody>
      </p:sp>
      <p:sp>
        <p:nvSpPr>
          <p:cNvPr id="3" name="Text Placeholder 2"/>
          <p:cNvSpPr>
            <a:spLocks noGrp="1"/>
          </p:cNvSpPr>
          <p:nvPr>
            <p:ph type="body" sz="quarter" idx="10"/>
          </p:nvPr>
        </p:nvSpPr>
        <p:spPr>
          <a:xfrm>
            <a:off x="228600" y="4191000"/>
            <a:ext cx="4648200" cy="533400"/>
          </a:xfrm>
        </p:spPr>
        <p:txBody>
          <a:bodyPr/>
          <a:lstStyle/>
          <a:p>
            <a:r>
              <a:rPr lang="en-US" sz="2400" dirty="0"/>
              <a:t> </a:t>
            </a:r>
            <a:r>
              <a:rPr lang="en-US" sz="2400" b="1" dirty="0"/>
              <a:t>Local Government Revenue</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 Structure Portion: </a:t>
            </a:r>
            <a:br>
              <a:rPr lang="en-US" dirty="0"/>
            </a:br>
            <a:r>
              <a:rPr lang="en-US" dirty="0"/>
              <a:t>General Equilibrium Effects of the Structure Tax </a:t>
            </a:r>
          </a:p>
        </p:txBody>
      </p:sp>
      <p:pic>
        <p:nvPicPr>
          <p:cNvPr id="3" name="Content Placeholder 2" descr="General Equilibrium Effects of the Structure Tax&#10;Two line graphs plot the general equilibrium effects of the structure tax in a taxing city and other city. The first graph is for the taxing city. In the first graph, the horizontal axis shows capital (mobile homes), listing 500 and 600, and the vertical axis shows cost in dollars, listing 3,200, 3,600, and 4,000. The line for initial return falls from low capital and high cost through point a (600, 4,000). The line for return with $800 tax is shifted downward, passing through point d (500, 3,600) and point c (600, 3,200). The second graph is for an other city. In the second graph, the horizontal axis shows capital (mobile homes), listing 600 and 700, and the vertical axis shows cost in dollars, 3,600 and 4,000. The line for return falls through point b (600, 4,000) and point e (700, 3,600)."/>
          <p:cNvPicPr>
            <a:picLocks noGrp="1" noChangeAspect="1"/>
          </p:cNvPicPr>
          <p:nvPr>
            <p:ph idx="1"/>
          </p:nvPr>
        </p:nvPicPr>
        <p:blipFill>
          <a:blip r:embed="rId3"/>
          <a:stretch>
            <a:fillRect/>
          </a:stretch>
        </p:blipFill>
        <p:spPr>
          <a:xfrm>
            <a:off x="1284170" y="2590800"/>
            <a:ext cx="6575660" cy="3855221"/>
          </a:xfrm>
          <a:prstGeom prst="rect">
            <a:avLst/>
          </a:prstGeom>
        </p:spPr>
      </p:pic>
      <p:sp>
        <p:nvSpPr>
          <p:cNvPr id="4" name="Rounded Rectangle 3"/>
          <p:cNvSpPr/>
          <p:nvPr/>
        </p:nvSpPr>
        <p:spPr>
          <a:xfrm>
            <a:off x="482082" y="1752601"/>
            <a:ext cx="8382000" cy="6095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Discuss </a:t>
            </a:r>
            <a:r>
              <a:rPr lang="en-US" sz="2400" i="1" dirty="0">
                <a:solidFill>
                  <a:schemeClr val="tx1"/>
                </a:solidFill>
              </a:rPr>
              <a:t>the effects of a $800 tax on structural capital. </a:t>
            </a:r>
            <a:endParaRPr lang="en-US" sz="2200" i="1" dirty="0">
              <a:solidFill>
                <a:schemeClr val="tx1"/>
              </a:solidFill>
            </a:endParaRPr>
          </a:p>
        </p:txBody>
      </p:sp>
    </p:spTree>
    <p:extLst>
      <p:ext uri="{BB962C8B-B14F-4D97-AF65-F5344CB8AC3E}">
        <p14:creationId xmlns:p14="http://schemas.microsoft.com/office/powerpoint/2010/main" val="410732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 Structure Portion: A General-Equilibrium Approach</a:t>
            </a:r>
            <a:r>
              <a:rPr lang="en-US" dirty="0">
                <a:latin typeface="Calibri" panose="020F0502020204030204" pitchFamily="34" charset="0"/>
              </a:rPr>
              <a:t>—</a:t>
            </a:r>
            <a:r>
              <a:rPr lang="en-US" dirty="0"/>
              <a:t>Effects on Consumers</a:t>
            </a:r>
            <a:br>
              <a:rPr lang="en-US" dirty="0"/>
            </a:br>
            <a:endParaRPr lang="en-US" dirty="0"/>
          </a:p>
        </p:txBody>
      </p:sp>
      <p:sp>
        <p:nvSpPr>
          <p:cNvPr id="11" name="Content Placeholder 10"/>
          <p:cNvSpPr>
            <a:spLocks noGrp="1"/>
          </p:cNvSpPr>
          <p:nvPr>
            <p:ph idx="1"/>
          </p:nvPr>
        </p:nvSpPr>
        <p:spPr>
          <a:xfrm>
            <a:off x="375312" y="1625600"/>
            <a:ext cx="8463888" cy="3708400"/>
          </a:xfrm>
        </p:spPr>
        <p:txBody>
          <a:bodyPr/>
          <a:lstStyle/>
          <a:p>
            <a:r>
              <a:rPr lang="en-US" dirty="0"/>
              <a:t>Mobile consumers: Nash equilibrium requires equal housing rent in two cities.</a:t>
            </a:r>
          </a:p>
          <a:p>
            <a:r>
              <a:rPr lang="en-US" dirty="0"/>
              <a:t>Housing rent = Return to capital + structure tax + land rent.</a:t>
            </a:r>
          </a:p>
          <a:p>
            <a:pPr lvl="1"/>
            <a:r>
              <a:rPr lang="en-US" dirty="0"/>
              <a:t>taxing city: $5000 = $3600 + $800 + 600</a:t>
            </a:r>
          </a:p>
          <a:p>
            <a:pPr lvl="1"/>
            <a:r>
              <a:rPr lang="en-US" dirty="0"/>
              <a:t>other city: $5000 = $3600 + 0 + $1400</a:t>
            </a:r>
          </a:p>
          <a:p>
            <a:r>
              <a:rPr lang="en-US" dirty="0"/>
              <a:t>Land rent adjusts to equalize housing rent.</a:t>
            </a:r>
          </a:p>
          <a:p>
            <a:r>
              <a:rPr lang="en-US" dirty="0"/>
              <a:t>Decrease land rent in the taxing city and increase land rent in the other city.</a:t>
            </a:r>
          </a:p>
        </p:txBody>
      </p:sp>
    </p:spTree>
    <p:extLst>
      <p:ext uri="{BB962C8B-B14F-4D97-AF65-F5344CB8AC3E}">
        <p14:creationId xmlns:p14="http://schemas.microsoft.com/office/powerpoint/2010/main" val="54160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   Structure Portion: A General-Equilibrium Approach</a:t>
            </a:r>
            <a:r>
              <a:rPr lang="en-US" dirty="0">
                <a:latin typeface="Calibri" panose="020F0502020204030204" pitchFamily="34" charset="0"/>
              </a:rPr>
              <a:t>—</a:t>
            </a:r>
            <a:r>
              <a:rPr lang="en-US" dirty="0"/>
              <a:t>Summary of the Tax Structure</a:t>
            </a:r>
          </a:p>
        </p:txBody>
      </p:sp>
      <p:sp>
        <p:nvSpPr>
          <p:cNvPr id="11" name="Content Placeholder 10"/>
          <p:cNvSpPr>
            <a:spLocks noGrp="1"/>
          </p:cNvSpPr>
          <p:nvPr>
            <p:ph idx="1"/>
          </p:nvPr>
        </p:nvSpPr>
        <p:spPr>
          <a:xfrm>
            <a:off x="375312" y="1625600"/>
            <a:ext cx="8463888" cy="3098800"/>
          </a:xfrm>
        </p:spPr>
        <p:txBody>
          <a:bodyPr/>
          <a:lstStyle/>
          <a:p>
            <a:r>
              <a:rPr lang="en-US" dirty="0"/>
              <a:t>We can summarize the incidence of the structure portion of the property tax:</a:t>
            </a:r>
          </a:p>
          <a:p>
            <a:pPr marL="914400" lvl="1" indent="-457200">
              <a:buFont typeface="+mj-lt"/>
              <a:buAutoNum type="arabicPeriod"/>
            </a:pPr>
            <a:r>
              <a:rPr lang="en-US" dirty="0"/>
              <a:t>Capital owners bear the tax. The return to capital falls by $400 in both cities.</a:t>
            </a:r>
          </a:p>
          <a:p>
            <a:pPr marL="914400" lvl="1" indent="-457200">
              <a:buFont typeface="+mj-lt"/>
              <a:buAutoNum type="arabicPeriod"/>
            </a:pPr>
            <a:r>
              <a:rPr lang="en-US" dirty="0"/>
              <a:t>Landowners experience zero-sum changes in land rent.</a:t>
            </a:r>
          </a:p>
          <a:p>
            <a:pPr marL="914400" lvl="1" indent="-457200">
              <a:buFont typeface="+mj-lt"/>
              <a:buAutoNum type="arabicPeriod"/>
            </a:pPr>
            <a:r>
              <a:rPr lang="en-US" dirty="0"/>
              <a:t>Consumers do not bear any part of the tax.</a:t>
            </a:r>
          </a:p>
          <a:p>
            <a:pPr marL="914400" lvl="1" indent="-457200">
              <a:buFont typeface="+mj-lt"/>
              <a:buAutoNum type="arabicPeriod"/>
            </a:pPr>
            <a:r>
              <a:rPr lang="en-US" dirty="0"/>
              <a:t>Housing firms make zero economic profit. </a:t>
            </a:r>
          </a:p>
          <a:p>
            <a:endParaRPr lang="en-US" dirty="0"/>
          </a:p>
        </p:txBody>
      </p:sp>
    </p:spTree>
    <p:extLst>
      <p:ext uri="{BB962C8B-B14F-4D97-AF65-F5344CB8AC3E}">
        <p14:creationId xmlns:p14="http://schemas.microsoft.com/office/powerpoint/2010/main" val="25837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   Structure Portion: A General-Equilibrium Approach</a:t>
            </a:r>
            <a:r>
              <a:rPr lang="en-US" dirty="0">
                <a:latin typeface="Calibri" panose="020F0502020204030204" pitchFamily="34" charset="0"/>
              </a:rPr>
              <a:t>—</a:t>
            </a:r>
            <a:r>
              <a:rPr lang="en-US" dirty="0"/>
              <a:t>Changing the Assumptions</a:t>
            </a:r>
          </a:p>
        </p:txBody>
      </p:sp>
      <p:sp>
        <p:nvSpPr>
          <p:cNvPr id="11" name="Content Placeholder 10"/>
          <p:cNvSpPr>
            <a:spLocks noGrp="1"/>
          </p:cNvSpPr>
          <p:nvPr>
            <p:ph idx="1"/>
          </p:nvPr>
        </p:nvSpPr>
        <p:spPr>
          <a:xfrm>
            <a:off x="375312" y="1625600"/>
            <a:ext cx="8463888" cy="4394200"/>
          </a:xfrm>
        </p:spPr>
        <p:txBody>
          <a:bodyPr/>
          <a:lstStyle/>
          <a:p>
            <a:pPr marL="0" indent="0">
              <a:buNone/>
            </a:pPr>
            <a:r>
              <a:rPr lang="en-US" sz="2200" b="1" i="1" dirty="0"/>
              <a:t>The simple general-equilibrium model uses a number of assumptions to make the results transparent and clear-cut. If we modify some of these assumptions, things are not so tidy. </a:t>
            </a:r>
          </a:p>
          <a:p>
            <a:r>
              <a:rPr lang="en-US" dirty="0"/>
              <a:t>Variable supply of capital</a:t>
            </a:r>
          </a:p>
          <a:p>
            <a:pPr lvl="1"/>
            <a:r>
              <a:rPr lang="en-US" dirty="0"/>
              <a:t> some fleeing mobile homes are withdrawn from the market, return on capital won’t drop as much</a:t>
            </a:r>
          </a:p>
          <a:p>
            <a:pPr lvl="1"/>
            <a:r>
              <a:rPr lang="en-US" dirty="0"/>
              <a:t>housing rent &gt; $5000, so consumers bear part of the tax.</a:t>
            </a:r>
          </a:p>
          <a:p>
            <a:r>
              <a:rPr lang="en-US" dirty="0"/>
              <a:t>More than two cities</a:t>
            </a:r>
          </a:p>
          <a:p>
            <a:pPr lvl="1"/>
            <a:r>
              <a:rPr lang="en-US" dirty="0"/>
              <a:t>tax spread over more capital, so smaller decrease in return per unit</a:t>
            </a:r>
          </a:p>
          <a:p>
            <a:pPr lvl="1"/>
            <a:r>
              <a:rPr lang="en-US" dirty="0"/>
              <a:t>example: 10-city region,  decrease in the return to capital one-fifth as large.</a:t>
            </a:r>
          </a:p>
        </p:txBody>
      </p:sp>
    </p:spTree>
    <p:extLst>
      <p:ext uri="{BB962C8B-B14F-4D97-AF65-F5344CB8AC3E}">
        <p14:creationId xmlns:p14="http://schemas.microsoft.com/office/powerpoint/2010/main" val="74810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Rental Property Owners and Homeowners </a:t>
            </a:r>
          </a:p>
        </p:txBody>
      </p:sp>
      <p:sp>
        <p:nvSpPr>
          <p:cNvPr id="11" name="Content Placeholder 10"/>
          <p:cNvSpPr>
            <a:spLocks noGrp="1"/>
          </p:cNvSpPr>
          <p:nvPr>
            <p:ph idx="1"/>
          </p:nvPr>
        </p:nvSpPr>
        <p:spPr>
          <a:xfrm>
            <a:off x="375312" y="1625600"/>
            <a:ext cx="8463888" cy="3175000"/>
          </a:xfrm>
        </p:spPr>
        <p:txBody>
          <a:bodyPr/>
          <a:lstStyle/>
          <a:p>
            <a:r>
              <a:rPr lang="en-US" dirty="0"/>
              <a:t>Roles in the simple model—consumers, housing firms, landowners, capital owners:</a:t>
            </a:r>
          </a:p>
          <a:p>
            <a:pPr lvl="1"/>
            <a:r>
              <a:rPr lang="en-US" dirty="0"/>
              <a:t>rental market—consumers and housing firms</a:t>
            </a:r>
          </a:p>
          <a:p>
            <a:pPr lvl="1"/>
            <a:r>
              <a:rPr lang="en-US" dirty="0"/>
              <a:t>homeowner market—consumers as property owners.</a:t>
            </a:r>
          </a:p>
          <a:p>
            <a:r>
              <a:rPr lang="en-US" dirty="0"/>
              <a:t>Two types of property owners:</a:t>
            </a:r>
          </a:p>
          <a:p>
            <a:pPr marL="914400" lvl="1" indent="-457200">
              <a:buFont typeface="+mj-lt"/>
              <a:buAutoNum type="arabicPeriod"/>
            </a:pPr>
            <a:r>
              <a:rPr lang="en-US" dirty="0"/>
              <a:t>Insiders (property owners in the taxing city)</a:t>
            </a:r>
          </a:p>
          <a:p>
            <a:pPr marL="914400" lvl="1" indent="-457200">
              <a:buFont typeface="+mj-lt"/>
              <a:buAutoNum type="arabicPeriod"/>
            </a:pPr>
            <a:r>
              <a:rPr lang="en-US" dirty="0"/>
              <a:t>Outsiders (property owners outside the taxing city). </a:t>
            </a:r>
          </a:p>
        </p:txBody>
      </p:sp>
      <p:sp>
        <p:nvSpPr>
          <p:cNvPr id="4" name="Rounded Rectangle 3"/>
          <p:cNvSpPr/>
          <p:nvPr/>
        </p:nvSpPr>
        <p:spPr>
          <a:xfrm>
            <a:off x="457200" y="5123209"/>
            <a:ext cx="8382000" cy="744191"/>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characteristics of insiders and outsiders.</a:t>
            </a:r>
          </a:p>
        </p:txBody>
      </p:sp>
    </p:spTree>
    <p:extLst>
      <p:ext uri="{BB962C8B-B14F-4D97-AF65-F5344CB8AC3E}">
        <p14:creationId xmlns:p14="http://schemas.microsoft.com/office/powerpoint/2010/main" val="9396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Practical Guide for Policymakers</a:t>
            </a:r>
            <a:r>
              <a:rPr lang="en-US" b="1" dirty="0"/>
              <a:t/>
            </a:r>
            <a:br>
              <a:rPr lang="en-US" b="1" dirty="0"/>
            </a:br>
            <a:endParaRPr lang="en-US" dirty="0"/>
          </a:p>
        </p:txBody>
      </p:sp>
      <p:sp>
        <p:nvSpPr>
          <p:cNvPr id="11" name="Content Placeholder 10"/>
          <p:cNvSpPr>
            <a:spLocks noGrp="1"/>
          </p:cNvSpPr>
          <p:nvPr>
            <p:ph idx="1"/>
          </p:nvPr>
        </p:nvSpPr>
        <p:spPr>
          <a:xfrm>
            <a:off x="375312" y="1625600"/>
            <a:ext cx="8463888" cy="2717800"/>
          </a:xfrm>
        </p:spPr>
        <p:txBody>
          <a:bodyPr/>
          <a:lstStyle/>
          <a:p>
            <a:pPr marL="0" indent="0">
              <a:buNone/>
            </a:pPr>
            <a:r>
              <a:rPr lang="en-US" b="1" i="1" dirty="0"/>
              <a:t>The decision on who actually pays the property tax depends on the policymaker’s perspective. </a:t>
            </a:r>
          </a:p>
          <a:p>
            <a:r>
              <a:rPr lang="en-US" dirty="0"/>
              <a:t>We can distinguish between a city perspective and a national perspective:</a:t>
            </a:r>
            <a:endParaRPr lang="en-US" b="1" i="1" dirty="0"/>
          </a:p>
          <a:p>
            <a:pPr lvl="1"/>
            <a:r>
              <a:rPr lang="en-US" dirty="0"/>
              <a:t>mayor perspective for local structure tax</a:t>
            </a:r>
          </a:p>
          <a:p>
            <a:pPr lvl="1"/>
            <a:r>
              <a:rPr lang="en-US" dirty="0"/>
              <a:t>president perspective for national structure tax.</a:t>
            </a:r>
          </a:p>
        </p:txBody>
      </p:sp>
      <p:sp>
        <p:nvSpPr>
          <p:cNvPr id="4" name="Rounded Rectangle 3"/>
          <p:cNvSpPr/>
          <p:nvPr/>
        </p:nvSpPr>
        <p:spPr>
          <a:xfrm>
            <a:off x="457200" y="4876801"/>
            <a:ext cx="8382000" cy="9143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features of a city perspective and a national perspective. </a:t>
            </a:r>
          </a:p>
        </p:txBody>
      </p:sp>
    </p:spTree>
    <p:extLst>
      <p:ext uri="{BB962C8B-B14F-4D97-AF65-F5344CB8AC3E}">
        <p14:creationId xmlns:p14="http://schemas.microsoft.com/office/powerpoint/2010/main" val="310953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 The Tiebout Model and the Property Tax:</a:t>
            </a:r>
            <a:br>
              <a:rPr lang="en-US" sz="3200" dirty="0"/>
            </a:br>
            <a:r>
              <a:rPr lang="en-US" sz="3200" dirty="0"/>
              <a:t>Fiscal Deficits and Surpluses </a:t>
            </a:r>
          </a:p>
        </p:txBody>
      </p:sp>
      <p:pic>
        <p:nvPicPr>
          <p:cNvPr id="5" name="Content Placeholder 4" descr="Fiscal Deficits and Surpluses&#10;A bar graph plots fiscal deficits and surpluses in mixed and homogenous municipalities. The horizontal axis shows house value in $1,000. The vertical axis shows tax rate, listing 1.5, 2, and 3. Each type of municipality has two rectangles of different dimensions. The house value corresponds to the width of the rectangle, the tax rate corresponds to the height, and the tax value corresponds to the area. In mixed municipalities, the house value of the first rectangle is 100, the tax rate is 2, and the tax is $2,000. The house value of the second rectangle is 200, the tax rate is 2, and the tax is $4,000. In homogenous municipalities, the house value of the first rectangle is 100, the tax rate is 3, and the tax is $3,000. The house value of the second rectangle is 200, the tax rate is 1.5, and the tax is $3,000."/>
          <p:cNvPicPr>
            <a:picLocks noGrp="1" noChangeAspect="1"/>
          </p:cNvPicPr>
          <p:nvPr>
            <p:ph idx="1"/>
          </p:nvPr>
        </p:nvPicPr>
        <p:blipFill>
          <a:blip r:embed="rId3"/>
          <a:stretch>
            <a:fillRect/>
          </a:stretch>
        </p:blipFill>
        <p:spPr>
          <a:xfrm>
            <a:off x="3124200" y="1295400"/>
            <a:ext cx="5715000" cy="5360911"/>
          </a:xfrm>
          <a:prstGeom prst="rect">
            <a:avLst/>
          </a:prstGeom>
        </p:spPr>
      </p:pic>
      <p:sp>
        <p:nvSpPr>
          <p:cNvPr id="4" name="Rounded Rectangle 3"/>
          <p:cNvSpPr/>
          <p:nvPr/>
        </p:nvSpPr>
        <p:spPr>
          <a:xfrm>
            <a:off x="457200" y="1752600"/>
            <a:ext cx="2362200" cy="42671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000" i="1" dirty="0">
                <a:solidFill>
                  <a:schemeClr val="tx1"/>
                </a:solidFill>
              </a:rPr>
              <a:t>Discuss how the Tiebout sorting process has important implications for the incidence of the property tax. </a:t>
            </a:r>
          </a:p>
          <a:p>
            <a:pPr marL="285750" indent="-285750">
              <a:buFont typeface="Arial" panose="020B0604020202020204" pitchFamily="34" charset="0"/>
              <a:buChar char="•"/>
            </a:pPr>
            <a:r>
              <a:rPr lang="en-US" sz="2000" i="1" dirty="0">
                <a:solidFill>
                  <a:schemeClr val="tx1"/>
                </a:solidFill>
              </a:rPr>
              <a:t>Discuss how the differences in house values cause offsetting differences in tax rates.  </a:t>
            </a:r>
          </a:p>
        </p:txBody>
      </p:sp>
    </p:spTree>
    <p:extLst>
      <p:ext uri="{BB962C8B-B14F-4D97-AF65-F5344CB8AC3E}">
        <p14:creationId xmlns:p14="http://schemas.microsoft.com/office/powerpoint/2010/main" val="363956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The Tiebout Model and the Property Tax </a:t>
            </a:r>
          </a:p>
        </p:txBody>
      </p:sp>
      <p:sp>
        <p:nvSpPr>
          <p:cNvPr id="11" name="Content Placeholder 10"/>
          <p:cNvSpPr>
            <a:spLocks noGrp="1"/>
          </p:cNvSpPr>
          <p:nvPr>
            <p:ph idx="1"/>
          </p:nvPr>
        </p:nvSpPr>
        <p:spPr>
          <a:xfrm>
            <a:off x="375312" y="1625600"/>
            <a:ext cx="8463888" cy="2946400"/>
          </a:xfrm>
        </p:spPr>
        <p:txBody>
          <a:bodyPr/>
          <a:lstStyle/>
          <a:p>
            <a:pPr marL="0" indent="0">
              <a:buNone/>
            </a:pPr>
            <a:r>
              <a:rPr lang="en-US" b="1" i="1" dirty="0"/>
              <a:t>Because households sort themselves into homogeneous communities, the property tax is a user fee, not a conventional tax. </a:t>
            </a:r>
          </a:p>
          <a:p>
            <a:r>
              <a:rPr lang="en-US" dirty="0"/>
              <a:t>Sorting makes property tax a benefit tax.</a:t>
            </a:r>
          </a:p>
          <a:p>
            <a:pPr lvl="1"/>
            <a:r>
              <a:rPr lang="en-US" dirty="0"/>
              <a:t>Property tax is determined by consumption of local public good, not property value.</a:t>
            </a:r>
          </a:p>
          <a:p>
            <a:pPr lvl="1"/>
            <a:r>
              <a:rPr lang="en-US" dirty="0"/>
              <a:t>No tax shifting occurs because each household gets what it pays for.</a:t>
            </a:r>
          </a:p>
        </p:txBody>
      </p:sp>
      <p:sp>
        <p:nvSpPr>
          <p:cNvPr id="4" name="Rounded Rectangle 3"/>
          <p:cNvSpPr/>
          <p:nvPr/>
        </p:nvSpPr>
        <p:spPr>
          <a:xfrm>
            <a:off x="457200" y="4876801"/>
            <a:ext cx="8382000" cy="9905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How realistic is the Tiebout model and the user-fee view of the property tax? </a:t>
            </a:r>
          </a:p>
        </p:txBody>
      </p:sp>
    </p:spTree>
    <p:extLst>
      <p:ext uri="{BB962C8B-B14F-4D97-AF65-F5344CB8AC3E}">
        <p14:creationId xmlns:p14="http://schemas.microsoft.com/office/powerpoint/2010/main" val="10370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Property Tax Limitations </a:t>
            </a:r>
          </a:p>
        </p:txBody>
      </p:sp>
      <p:sp>
        <p:nvSpPr>
          <p:cNvPr id="11" name="Content Placeholder 10"/>
          <p:cNvSpPr>
            <a:spLocks noGrp="1"/>
          </p:cNvSpPr>
          <p:nvPr>
            <p:ph idx="1"/>
          </p:nvPr>
        </p:nvSpPr>
        <p:spPr>
          <a:xfrm>
            <a:off x="375312" y="1625600"/>
            <a:ext cx="8463888" cy="2565400"/>
          </a:xfrm>
        </p:spPr>
        <p:txBody>
          <a:bodyPr/>
          <a:lstStyle/>
          <a:p>
            <a:pPr marL="0" indent="0">
              <a:buNone/>
            </a:pPr>
            <a:r>
              <a:rPr lang="en-US" b="1" i="1" dirty="0"/>
              <a:t>In the real-world implementation of property taxes, tax liabilities are based on assessed values rather than market values. </a:t>
            </a:r>
          </a:p>
          <a:p>
            <a:r>
              <a:rPr lang="en-US" dirty="0"/>
              <a:t>Tax authorities use various methods to determine a property’s value for tax purposes (assessed value).</a:t>
            </a:r>
          </a:p>
          <a:p>
            <a:r>
              <a:rPr lang="en-US" dirty="0"/>
              <a:t>Assessed values are typically less than market values. </a:t>
            </a:r>
          </a:p>
          <a:p>
            <a:pPr marL="0" indent="0">
              <a:buNone/>
            </a:pPr>
            <a:r>
              <a:rPr lang="en-US" dirty="0"/>
              <a:t>	</a:t>
            </a:r>
          </a:p>
        </p:txBody>
      </p:sp>
      <p:sp>
        <p:nvSpPr>
          <p:cNvPr id="4" name="Rounded Rectangle 3"/>
          <p:cNvSpPr/>
          <p:nvPr/>
        </p:nvSpPr>
        <p:spPr>
          <a:xfrm>
            <a:off x="457200" y="4876801"/>
            <a:ext cx="8382000" cy="9143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an example, discuss how to determine a property’s value for tax purposes. </a:t>
            </a:r>
          </a:p>
        </p:txBody>
      </p:sp>
    </p:spTree>
    <p:extLst>
      <p:ext uri="{BB962C8B-B14F-4D97-AF65-F5344CB8AC3E}">
        <p14:creationId xmlns:p14="http://schemas.microsoft.com/office/powerpoint/2010/main" val="1216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Property Tax Limitations </a:t>
            </a:r>
          </a:p>
        </p:txBody>
      </p:sp>
      <p:sp>
        <p:nvSpPr>
          <p:cNvPr id="11" name="Content Placeholder 10"/>
          <p:cNvSpPr>
            <a:spLocks noGrp="1"/>
          </p:cNvSpPr>
          <p:nvPr>
            <p:ph idx="1"/>
          </p:nvPr>
        </p:nvSpPr>
        <p:spPr>
          <a:xfrm>
            <a:off x="375312" y="1625600"/>
            <a:ext cx="8463888" cy="3632200"/>
          </a:xfrm>
        </p:spPr>
        <p:txBody>
          <a:bodyPr/>
          <a:lstStyle/>
          <a:p>
            <a:pPr marL="0" indent="0">
              <a:buNone/>
            </a:pPr>
            <a:r>
              <a:rPr lang="en-US" b="1" i="1" dirty="0"/>
              <a:t>Limits on property taxes started in 1852 in Delaware, and are currently in force in 46 states (Paquin, 2015). </a:t>
            </a:r>
          </a:p>
          <a:p>
            <a:r>
              <a:rPr lang="en-US" dirty="0"/>
              <a:t>The three types of property tax limits are: </a:t>
            </a:r>
          </a:p>
          <a:p>
            <a:pPr marL="914400" lvl="1" indent="-457200">
              <a:buFont typeface="+mj-lt"/>
              <a:buAutoNum type="arabicPeriod"/>
            </a:pPr>
            <a:r>
              <a:rPr lang="en-US" dirty="0"/>
              <a:t>Rate limit: The tax rate is fixed or subject to a  maximum rate of increase (in 2013, 38 states had rate limits).</a:t>
            </a:r>
          </a:p>
          <a:p>
            <a:pPr marL="914400" lvl="1" indent="-457200">
              <a:buFont typeface="+mj-lt"/>
              <a:buAutoNum type="arabicPeriod"/>
            </a:pPr>
            <a:r>
              <a:rPr lang="en-US" dirty="0"/>
              <a:t>Assessment limit: The annual percentage increase is fixed or limited by a formula (in 2013, 11 states had broad limits and 8 had narrow limits)</a:t>
            </a:r>
          </a:p>
          <a:p>
            <a:pPr marL="914400" lvl="1" indent="-457200">
              <a:buFont typeface="+mj-lt"/>
              <a:buAutoNum type="arabicPeriod"/>
            </a:pPr>
            <a:r>
              <a:rPr lang="en-US" dirty="0"/>
              <a:t>Levy limit: The growth rate of total property-tax revenue is limited (in 2013, 36 states had levy limits)</a:t>
            </a:r>
          </a:p>
        </p:txBody>
      </p:sp>
    </p:spTree>
    <p:extLst>
      <p:ext uri="{BB962C8B-B14F-4D97-AF65-F5344CB8AC3E}">
        <p14:creationId xmlns:p14="http://schemas.microsoft.com/office/powerpoint/2010/main" val="374636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565400"/>
          </a:xfrm>
        </p:spPr>
        <p:txBody>
          <a:bodyPr/>
          <a:lstStyle/>
          <a:p>
            <a:r>
              <a:rPr lang="en-IN" b="1" dirty="0"/>
              <a:t>This chapter explores local government revenue, with a focus on answering these questions: </a:t>
            </a:r>
            <a:r>
              <a:rPr lang="en-US" b="1" dirty="0"/>
              <a:t> </a:t>
            </a:r>
          </a:p>
          <a:p>
            <a:pPr lvl="1"/>
            <a:r>
              <a:rPr lang="en-US" dirty="0"/>
              <a:t>What are two of the largest revenue sources of local government? </a:t>
            </a:r>
          </a:p>
          <a:p>
            <a:pPr lvl="1"/>
            <a:r>
              <a:rPr lang="en-US" dirty="0"/>
              <a:t>Who actually pays the property tax? </a:t>
            </a:r>
          </a:p>
          <a:p>
            <a:pPr lvl="1"/>
            <a:r>
              <a:rPr lang="en-US" dirty="0"/>
              <a:t>What fraction of an intergovernmental grant is spent on the targeted local public good? </a:t>
            </a:r>
          </a:p>
          <a:p>
            <a:endParaRPr lang="en-US" dirty="0"/>
          </a:p>
          <a:p>
            <a:endParaRPr lang="en-US" b="1" dirty="0"/>
          </a:p>
          <a:p>
            <a:pPr lvl="1"/>
            <a:endParaRPr lang="en-US" dirty="0"/>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pPr lvl="2" algn="ctr" defTabSz="457200" rtl="0">
              <a:spcBef>
                <a:spcPct val="0"/>
              </a:spcBef>
            </a:pPr>
            <a:r>
              <a:rPr lang="en-US" sz="3600" kern="1200" dirty="0">
                <a:solidFill>
                  <a:schemeClr val="bg2"/>
                </a:solidFill>
                <a:latin typeface="+mj-lt"/>
                <a:ea typeface="+mj-ea"/>
                <a:cs typeface="+mj-cs"/>
              </a:rPr>
              <a:t> The Tax Revolt of the 1930s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251200"/>
          </a:xfrm>
        </p:spPr>
        <p:txBody>
          <a:bodyPr/>
          <a:lstStyle/>
          <a:p>
            <a:pPr marL="0" indent="0">
              <a:buNone/>
            </a:pPr>
            <a:r>
              <a:rPr lang="en-US" sz="2200" b="1" i="1" dirty="0"/>
              <a:t>The first property tax revolt came during the Great Depression, a result of a mismatch between property tax liabilities and citizens’ willingness to pay for local public services. </a:t>
            </a:r>
          </a:p>
          <a:p>
            <a:r>
              <a:rPr lang="en-US" sz="2200" dirty="0"/>
              <a:t>From 1929 to 1933, the share of income absorbed by property taxes doubled.</a:t>
            </a:r>
          </a:p>
          <a:p>
            <a:r>
              <a:rPr lang="en-US" sz="2200" dirty="0"/>
              <a:t>The increase in delinquencies threatened the municipal bond market.</a:t>
            </a:r>
          </a:p>
          <a:p>
            <a:r>
              <a:rPr lang="en-US" sz="2200" dirty="0"/>
              <a:t>The business community supported pay-your-tax campaigns.</a:t>
            </a:r>
          </a:p>
          <a:p>
            <a:r>
              <a:rPr lang="en-US" sz="2200" dirty="0"/>
              <a:t>The clear message was that local government should scale back its operations. </a:t>
            </a:r>
          </a:p>
        </p:txBody>
      </p:sp>
      <p:sp>
        <p:nvSpPr>
          <p:cNvPr id="4" name="Rounded Rectangle 3"/>
          <p:cNvSpPr/>
          <p:nvPr/>
        </p:nvSpPr>
        <p:spPr>
          <a:xfrm>
            <a:off x="457200" y="5562600"/>
            <a:ext cx="8382000" cy="9143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Discuss how tax limits contributed to a declining tax/income ratio between 1932 and 1940.</a:t>
            </a:r>
          </a:p>
        </p:txBody>
      </p:sp>
    </p:spTree>
    <p:extLst>
      <p:ext uri="{BB962C8B-B14F-4D97-AF65-F5344CB8AC3E}">
        <p14:creationId xmlns:p14="http://schemas.microsoft.com/office/powerpoint/2010/main" val="23442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pPr lvl="2" algn="ctr" defTabSz="457200" rtl="0">
              <a:spcBef>
                <a:spcPct val="0"/>
              </a:spcBef>
            </a:pPr>
            <a:r>
              <a:rPr lang="en-US" sz="3600" kern="1200" dirty="0">
                <a:solidFill>
                  <a:schemeClr val="bg2"/>
                </a:solidFill>
                <a:latin typeface="+mj-lt"/>
                <a:ea typeface="+mj-ea"/>
                <a:cs typeface="+mj-cs"/>
              </a:rPr>
              <a:t> The Modern Tax Revolt: </a:t>
            </a:r>
            <a:br>
              <a:rPr lang="en-US" sz="3600" kern="1200" dirty="0">
                <a:solidFill>
                  <a:schemeClr val="bg2"/>
                </a:solidFill>
                <a:latin typeface="+mj-lt"/>
                <a:ea typeface="+mj-ea"/>
                <a:cs typeface="+mj-cs"/>
              </a:rPr>
            </a:br>
            <a:r>
              <a:rPr lang="en-US" sz="3600" kern="1200" dirty="0">
                <a:solidFill>
                  <a:schemeClr val="bg2"/>
                </a:solidFill>
                <a:latin typeface="+mj-lt"/>
                <a:ea typeface="+mj-ea"/>
                <a:cs typeface="+mj-cs"/>
              </a:rPr>
              <a:t>California and Proposition 13</a:t>
            </a:r>
            <a:br>
              <a:rPr lang="en-US" sz="3600" kern="1200" dirty="0">
                <a:solidFill>
                  <a:schemeClr val="bg2"/>
                </a:solidFill>
                <a:latin typeface="+mj-lt"/>
                <a:ea typeface="+mj-ea"/>
                <a:cs typeface="+mj-cs"/>
              </a:rPr>
            </a:br>
            <a:r>
              <a:rPr lang="en-US" sz="3600" kern="1200" dirty="0">
                <a:solidFill>
                  <a:schemeClr val="bg2"/>
                </a:solidFill>
                <a:latin typeface="+mj-lt"/>
                <a:ea typeface="+mj-ea"/>
                <a:cs typeface="+mj-cs"/>
              </a:rPr>
              <a:t>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2717800"/>
          </a:xfrm>
        </p:spPr>
        <p:txBody>
          <a:bodyPr/>
          <a:lstStyle/>
          <a:p>
            <a:r>
              <a:rPr lang="en-US" dirty="0"/>
              <a:t>The modern tax revolt started in 1978 with the passage of California’s Proposition 13. </a:t>
            </a:r>
          </a:p>
          <a:p>
            <a:r>
              <a:rPr lang="en-US" dirty="0"/>
              <a:t>The share of national income absorbed by property tax was high by historical standards (4.2 percent versus 3.4 percent in 1940s and 1950s).</a:t>
            </a:r>
          </a:p>
          <a:p>
            <a:r>
              <a:rPr lang="en-US" dirty="0"/>
              <a:t>By 1995, dozens of states had adopted limits and the property-tax share of income dropped to 3.3 percent.</a:t>
            </a:r>
          </a:p>
          <a:p>
            <a:r>
              <a:rPr lang="en-US" dirty="0"/>
              <a:t>Supporters of tax revolts expected local governments to provide the same service with less tax revenue.</a:t>
            </a:r>
          </a:p>
        </p:txBody>
      </p:sp>
    </p:spTree>
    <p:extLst>
      <p:ext uri="{BB962C8B-B14F-4D97-AF65-F5344CB8AC3E}">
        <p14:creationId xmlns:p14="http://schemas.microsoft.com/office/powerpoint/2010/main" val="22862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pPr lvl="2" algn="ctr" defTabSz="457200" rtl="0">
              <a:spcBef>
                <a:spcPct val="0"/>
              </a:spcBef>
            </a:pPr>
            <a:r>
              <a:rPr lang="en-US" sz="3600" kern="1200" dirty="0">
                <a:solidFill>
                  <a:schemeClr val="bg2"/>
                </a:solidFill>
                <a:latin typeface="+mj-lt"/>
                <a:ea typeface="+mj-ea"/>
                <a:cs typeface="+mj-cs"/>
              </a:rPr>
              <a:t> Horizontal Inequities Among Homeowners </a:t>
            </a:r>
            <a:br>
              <a:rPr lang="en-US" sz="3600" kern="1200" dirty="0">
                <a:solidFill>
                  <a:schemeClr val="bg2"/>
                </a:solidFill>
                <a:latin typeface="+mj-lt"/>
                <a:ea typeface="+mj-ea"/>
                <a:cs typeface="+mj-cs"/>
              </a:rPr>
            </a:br>
            <a:r>
              <a:rPr lang="en-US" sz="3600" kern="1200" dirty="0">
                <a:solidFill>
                  <a:schemeClr val="bg2"/>
                </a:solidFill>
                <a:latin typeface="+mj-lt"/>
                <a:ea typeface="+mj-ea"/>
                <a:cs typeface="+mj-cs"/>
              </a:rPr>
              <a:t>(1 of 2)</a:t>
            </a:r>
            <a:r>
              <a:rPr lang="en-US" sz="3600" dirty="0"/>
              <a:t/>
            </a:r>
            <a:br>
              <a:rPr lang="en-US" sz="3600" dirty="0"/>
            </a:br>
            <a:r>
              <a:rPr lang="en-US" sz="3600" kern="1200" dirty="0">
                <a:solidFill>
                  <a:schemeClr val="bg2"/>
                </a:solidFill>
                <a:latin typeface="+mj-lt"/>
                <a:ea typeface="+mj-ea"/>
                <a:cs typeface="+mj-cs"/>
              </a:rPr>
              <a:t>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2870200"/>
          </a:xfrm>
        </p:spPr>
        <p:txBody>
          <a:bodyPr/>
          <a:lstStyle/>
          <a:p>
            <a:pPr marL="0" indent="0">
              <a:buNone/>
            </a:pPr>
            <a:r>
              <a:rPr lang="en-US" b="1" i="1" dirty="0"/>
              <a:t>Assessment limits can generate horizontal inequities among homeowners.</a:t>
            </a:r>
          </a:p>
          <a:p>
            <a:r>
              <a:rPr lang="en-US" dirty="0"/>
              <a:t>Limits restrict growth of assessed value, but reset assessed value when a property is sold.</a:t>
            </a:r>
          </a:p>
          <a:p>
            <a:r>
              <a:rPr lang="en-US" dirty="0"/>
              <a:t>In some states, the reset is to current market value.</a:t>
            </a:r>
          </a:p>
          <a:p>
            <a:r>
              <a:rPr lang="en-US" dirty="0"/>
              <a:t>Long-time owners pay lower property taxes than new owners.</a:t>
            </a:r>
          </a:p>
        </p:txBody>
      </p:sp>
      <p:sp>
        <p:nvSpPr>
          <p:cNvPr id="5" name="Rounded Rectangle 4"/>
          <p:cNvSpPr/>
          <p:nvPr/>
        </p:nvSpPr>
        <p:spPr>
          <a:xfrm>
            <a:off x="485274" y="5081337"/>
            <a:ext cx="8382000" cy="9143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factors that affect the tax gap between long-time owners and new owners.</a:t>
            </a:r>
          </a:p>
        </p:txBody>
      </p:sp>
    </p:spTree>
    <p:extLst>
      <p:ext uri="{BB962C8B-B14F-4D97-AF65-F5344CB8AC3E}">
        <p14:creationId xmlns:p14="http://schemas.microsoft.com/office/powerpoint/2010/main" val="270549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pPr lvl="2" algn="ctr" defTabSz="457200" rtl="0">
              <a:spcBef>
                <a:spcPct val="0"/>
              </a:spcBef>
            </a:pPr>
            <a:r>
              <a:rPr lang="en-US" sz="3600" kern="1200" dirty="0">
                <a:solidFill>
                  <a:schemeClr val="bg2"/>
                </a:solidFill>
                <a:latin typeface="+mj-lt"/>
                <a:ea typeface="+mj-ea"/>
                <a:cs typeface="+mj-cs"/>
              </a:rPr>
              <a:t> Horizontal Inequities Among Homeowners </a:t>
            </a:r>
            <a:br>
              <a:rPr lang="en-US" sz="3600" kern="1200" dirty="0">
                <a:solidFill>
                  <a:schemeClr val="bg2"/>
                </a:solidFill>
                <a:latin typeface="+mj-lt"/>
                <a:ea typeface="+mj-ea"/>
                <a:cs typeface="+mj-cs"/>
              </a:rPr>
            </a:br>
            <a:r>
              <a:rPr lang="en-US" sz="3600" kern="1200" dirty="0">
                <a:solidFill>
                  <a:schemeClr val="bg2"/>
                </a:solidFill>
              </a:rPr>
              <a:t>(2 of 2)</a:t>
            </a:r>
            <a:r>
              <a:rPr lang="en-US" sz="3600" dirty="0"/>
              <a:t/>
            </a:r>
            <a:br>
              <a:rPr lang="en-US" sz="3600" dirty="0"/>
            </a:br>
            <a:r>
              <a:rPr lang="en-US" sz="3600" dirty="0"/>
              <a:t/>
            </a:r>
            <a:br>
              <a:rPr lang="en-US" sz="3600" dirty="0"/>
            </a:br>
            <a:r>
              <a:rPr lang="en-US" sz="3600" kern="1200" dirty="0">
                <a:solidFill>
                  <a:schemeClr val="bg2"/>
                </a:solidFill>
                <a:latin typeface="+mj-lt"/>
                <a:ea typeface="+mj-ea"/>
                <a:cs typeface="+mj-cs"/>
              </a:rPr>
              <a:t>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479800"/>
          </a:xfrm>
        </p:spPr>
        <p:txBody>
          <a:bodyPr/>
          <a:lstStyle/>
          <a:p>
            <a:pPr marL="400050"/>
            <a:r>
              <a:rPr lang="en-US" dirty="0"/>
              <a:t>The tax gap in various U.S. cities:</a:t>
            </a:r>
          </a:p>
          <a:p>
            <a:pPr lvl="1"/>
            <a:r>
              <a:rPr lang="en-US" sz="1800" dirty="0"/>
              <a:t>35 percent in Los Angeles</a:t>
            </a:r>
          </a:p>
          <a:p>
            <a:pPr lvl="1"/>
            <a:r>
              <a:rPr lang="en-US" sz="1800" dirty="0"/>
              <a:t>37 percent in New York City</a:t>
            </a:r>
          </a:p>
          <a:p>
            <a:pPr lvl="1"/>
            <a:r>
              <a:rPr lang="en-US" sz="1800" dirty="0"/>
              <a:t>30 percent in San Francisco</a:t>
            </a:r>
          </a:p>
          <a:p>
            <a:pPr lvl="1"/>
            <a:r>
              <a:rPr lang="en-US" sz="1800" dirty="0"/>
              <a:t>29 percent in Miami </a:t>
            </a:r>
          </a:p>
          <a:p>
            <a:pPr lvl="1"/>
            <a:r>
              <a:rPr lang="en-US" sz="1800" dirty="0"/>
              <a:t>18 percent in Detroit</a:t>
            </a:r>
          </a:p>
          <a:p>
            <a:pPr lvl="1"/>
            <a:r>
              <a:rPr lang="en-US" sz="1800" dirty="0"/>
              <a:t> 16 percent in Portland</a:t>
            </a:r>
          </a:p>
          <a:p>
            <a:pPr lvl="1"/>
            <a:r>
              <a:rPr lang="en-US" sz="1800" dirty="0"/>
              <a:t>5 percent in Chicago</a:t>
            </a:r>
          </a:p>
        </p:txBody>
      </p:sp>
      <p:sp>
        <p:nvSpPr>
          <p:cNvPr id="4" name="Rounded Rectangle 3"/>
          <p:cNvSpPr/>
          <p:nvPr/>
        </p:nvSpPr>
        <p:spPr>
          <a:xfrm>
            <a:off x="457200" y="5113987"/>
            <a:ext cx="8382000" cy="9143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U.S. Supreme Court’s refusal to overturn California’s Proposition 13 on federal constitutional grounds.</a:t>
            </a:r>
          </a:p>
        </p:txBody>
      </p:sp>
    </p:spTree>
    <p:extLst>
      <p:ext uri="{BB962C8B-B14F-4D97-AF65-F5344CB8AC3E}">
        <p14:creationId xmlns:p14="http://schemas.microsoft.com/office/powerpoint/2010/main" val="381082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pPr lvl="2" algn="ctr" defTabSz="457200" rtl="0">
              <a:spcBef>
                <a:spcPct val="0"/>
              </a:spcBef>
            </a:pPr>
            <a:r>
              <a:rPr lang="en-US" sz="3600" kern="1200" dirty="0">
                <a:solidFill>
                  <a:schemeClr val="bg2"/>
                </a:solidFill>
                <a:latin typeface="+mj-lt"/>
                <a:ea typeface="+mj-ea"/>
                <a:cs typeface="+mj-cs"/>
              </a:rPr>
              <a:t>Intergovernmental</a:t>
            </a:r>
            <a:r>
              <a:rPr lang="en-US" sz="3600" dirty="0"/>
              <a:t> </a:t>
            </a:r>
            <a:r>
              <a:rPr lang="en-US" sz="3600" kern="1200" dirty="0">
                <a:solidFill>
                  <a:schemeClr val="bg2"/>
                </a:solidFill>
                <a:latin typeface="+mj-lt"/>
                <a:ea typeface="+mj-ea"/>
                <a:cs typeface="+mj-cs"/>
              </a:rPr>
              <a:t>Grants</a:t>
            </a:r>
            <a:r>
              <a:rPr lang="en-US" sz="3600" dirty="0"/>
              <a:t/>
            </a:r>
            <a:br>
              <a:rPr lang="en-US" sz="3600" dirty="0"/>
            </a:br>
            <a:r>
              <a:rPr lang="en-US" sz="3600" kern="1200" dirty="0">
                <a:solidFill>
                  <a:schemeClr val="bg2"/>
                </a:solidFill>
                <a:latin typeface="+mj-lt"/>
                <a:ea typeface="+mj-ea"/>
                <a:cs typeface="+mj-cs"/>
              </a:rPr>
              <a:t>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2260600"/>
          </a:xfrm>
        </p:spPr>
        <p:txBody>
          <a:bodyPr/>
          <a:lstStyle/>
          <a:p>
            <a:r>
              <a:rPr lang="en-US" dirty="0"/>
              <a:t>Intergovernmental grants provide roughly two-fifths of local government revenue.</a:t>
            </a:r>
          </a:p>
          <a:p>
            <a:r>
              <a:rPr lang="en-US" dirty="0"/>
              <a:t>Roughly half of intergovernmental grants goes to education.</a:t>
            </a:r>
          </a:p>
          <a:p>
            <a:r>
              <a:rPr lang="en-US" dirty="0"/>
              <a:t>Other intergovernmental grants fund public welfare, housing, community development, highways, health programs, and hospitals.</a:t>
            </a:r>
          </a:p>
        </p:txBody>
      </p:sp>
      <p:sp>
        <p:nvSpPr>
          <p:cNvPr id="4" name="Rounded Rectangle 3"/>
          <p:cNvSpPr/>
          <p:nvPr/>
        </p:nvSpPr>
        <p:spPr>
          <a:xfrm>
            <a:off x="457200" y="4419600"/>
            <a:ext cx="8382000" cy="1600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pPr marL="342900" indent="-342900">
              <a:buFont typeface="Arial" panose="020B0604020202020204" pitchFamily="34" charset="0"/>
              <a:buChar char="•"/>
            </a:pPr>
            <a:endParaRPr lang="en-US" sz="2400" i="1" dirty="0">
              <a:solidFill>
                <a:schemeClr val="tx1"/>
              </a:solidFill>
            </a:endParaRPr>
          </a:p>
          <a:p>
            <a:pPr marL="342900" indent="-342900">
              <a:buFont typeface="Arial" panose="020B0604020202020204" pitchFamily="34" charset="0"/>
              <a:buChar char="•"/>
            </a:pPr>
            <a:r>
              <a:rPr lang="en-US" sz="2400" i="1" dirty="0">
                <a:solidFill>
                  <a:schemeClr val="tx1"/>
                </a:solidFill>
              </a:rPr>
              <a:t>Discuss why local governments don’t pay their own way by supporting their spending programs with local taxes. </a:t>
            </a:r>
          </a:p>
          <a:p>
            <a:pPr marL="342900" indent="-342900">
              <a:buFont typeface="Arial" panose="020B0604020202020204" pitchFamily="34" charset="0"/>
              <a:buChar char="•"/>
            </a:pPr>
            <a:r>
              <a:rPr lang="en-US" sz="2400" i="1" dirty="0">
                <a:solidFill>
                  <a:schemeClr val="tx1"/>
                </a:solidFill>
              </a:rPr>
              <a:t>Discuss the responses of local government to the two types of grants</a:t>
            </a:r>
            <a:r>
              <a:rPr lang="en-US" sz="2400" dirty="0">
                <a:solidFill>
                  <a:schemeClr val="tx1"/>
                </a:solidFill>
              </a:rPr>
              <a:t>. </a:t>
            </a:r>
          </a:p>
          <a:p>
            <a:pPr marL="342900" indent="-342900">
              <a:buFont typeface="Arial" panose="020B0604020202020204" pitchFamily="34" charset="0"/>
              <a:buChar char="•"/>
            </a:pPr>
            <a:endParaRPr lang="en-US" sz="2400" i="1" dirty="0">
              <a:solidFill>
                <a:schemeClr val="tx1"/>
              </a:solidFill>
            </a:endParaRPr>
          </a:p>
          <a:p>
            <a:endParaRPr lang="en-US" sz="2400" i="1" dirty="0">
              <a:solidFill>
                <a:schemeClr val="tx1"/>
              </a:solidFill>
            </a:endParaRPr>
          </a:p>
        </p:txBody>
      </p:sp>
    </p:spTree>
    <p:extLst>
      <p:ext uri="{BB962C8B-B14F-4D97-AF65-F5344CB8AC3E}">
        <p14:creationId xmlns:p14="http://schemas.microsoft.com/office/powerpoint/2010/main" val="211134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pPr lvl="2" algn="ctr" defTabSz="457200" rtl="0">
              <a:spcBef>
                <a:spcPct val="0"/>
              </a:spcBef>
            </a:pPr>
            <a:r>
              <a:rPr lang="en-US" sz="3600" kern="1200" dirty="0">
                <a:solidFill>
                  <a:schemeClr val="bg2"/>
                </a:solidFill>
                <a:latin typeface="+mj-lt"/>
                <a:ea typeface="+mj-ea"/>
                <a:cs typeface="+mj-cs"/>
              </a:rPr>
              <a:t>Lump-Sum Categorical Grants </a:t>
            </a:r>
            <a:br>
              <a:rPr lang="en-US" sz="3600" kern="1200" dirty="0">
                <a:solidFill>
                  <a:schemeClr val="bg2"/>
                </a:solidFill>
                <a:latin typeface="+mj-lt"/>
                <a:ea typeface="+mj-ea"/>
                <a:cs typeface="+mj-cs"/>
              </a:rPr>
            </a:b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479800"/>
          </a:xfrm>
        </p:spPr>
        <p:txBody>
          <a:bodyPr/>
          <a:lstStyle/>
          <a:p>
            <a:pPr marL="0" indent="0">
              <a:buNone/>
            </a:pPr>
            <a:r>
              <a:rPr lang="en-US" b="1" i="1" dirty="0"/>
              <a:t>A lump-sum grant is a fixed grant, independent of a local government’s spending on a local public good. </a:t>
            </a:r>
          </a:p>
          <a:p>
            <a:r>
              <a:rPr lang="en-US" dirty="0"/>
              <a:t>The money from a conditional or categorical grant must be spent on a specific program. </a:t>
            </a:r>
          </a:p>
          <a:p>
            <a:r>
              <a:rPr lang="en-US" dirty="0"/>
              <a:t>Conditional grants fund education, public welfare, health and hospitals, highways, housing, and community development. </a:t>
            </a:r>
          </a:p>
          <a:p>
            <a:r>
              <a:rPr lang="en-US" dirty="0"/>
              <a:t>Each expenditure group has program-specific grants. </a:t>
            </a:r>
          </a:p>
        </p:txBody>
      </p:sp>
      <p:sp>
        <p:nvSpPr>
          <p:cNvPr id="5" name="Rounded Rectangle 4"/>
          <p:cNvSpPr/>
          <p:nvPr/>
        </p:nvSpPr>
        <p:spPr>
          <a:xfrm>
            <a:off x="457200" y="5257800"/>
            <a:ext cx="8382000" cy="7620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r>
              <a:rPr lang="en-US" sz="2400" i="1" dirty="0">
                <a:solidFill>
                  <a:schemeClr val="tx1"/>
                </a:solidFill>
              </a:rPr>
              <a:t>Using a grant for special education as an example, discuss lump-sum grants. </a:t>
            </a:r>
          </a:p>
          <a:p>
            <a:endParaRPr lang="en-US" sz="2400" i="1" dirty="0">
              <a:solidFill>
                <a:schemeClr val="tx1"/>
              </a:solidFill>
            </a:endParaRPr>
          </a:p>
        </p:txBody>
      </p:sp>
    </p:spTree>
    <p:extLst>
      <p:ext uri="{BB962C8B-B14F-4D97-AF65-F5344CB8AC3E}">
        <p14:creationId xmlns:p14="http://schemas.microsoft.com/office/powerpoint/2010/main" val="10296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Response to Lump-Sum Categorical Grant </a:t>
            </a:r>
          </a:p>
        </p:txBody>
      </p:sp>
      <p:pic>
        <p:nvPicPr>
          <p:cNvPr id="3" name="Content Placeholder 2" descr="Response to Lump-Sum Categorical Grant&#10;A line graph plots initial budget and lump-sum grant budget. The horizontal axis shows special education cost in dollars, listing 20, 25, and 30. The vertical axis shows other cost in dollars, listing 50, 65, and 75. All data are approximate. A curve falls through point i (25, 50). The line for initial budget is a tangent to this curve, falling through point a (0, 75) and point i (25, 50), toward point b. Point b corresponds to high special education cost and zero other cost. Another curve falls through point f (30, 65). The line for budget of lumps-sum grant is a tangent to this curve, falling through point c (20, 75) and point f (30, 65), toward point d. Point d corresponds to maximum special education cost and zero other cost."/>
          <p:cNvPicPr>
            <a:picLocks noGrp="1" noChangeAspect="1"/>
          </p:cNvPicPr>
          <p:nvPr>
            <p:ph idx="1"/>
          </p:nvPr>
        </p:nvPicPr>
        <p:blipFill>
          <a:blip r:embed="rId3"/>
          <a:stretch>
            <a:fillRect/>
          </a:stretch>
        </p:blipFill>
        <p:spPr>
          <a:xfrm>
            <a:off x="4070329" y="1775790"/>
            <a:ext cx="5073671" cy="4548809"/>
          </a:xfrm>
          <a:prstGeom prst="rect">
            <a:avLst/>
          </a:prstGeom>
        </p:spPr>
      </p:pic>
      <p:sp>
        <p:nvSpPr>
          <p:cNvPr id="4" name="Rounded Rectangle 3"/>
          <p:cNvSpPr/>
          <p:nvPr/>
        </p:nvSpPr>
        <p:spPr>
          <a:xfrm>
            <a:off x="457200" y="1775790"/>
            <a:ext cx="3429000" cy="424400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a:solidFill>
                <a:schemeClr val="tx1"/>
              </a:solidFill>
            </a:endParaRPr>
          </a:p>
          <a:p>
            <a:endParaRPr lang="en-US" sz="2400" i="1" dirty="0">
              <a:solidFill>
                <a:schemeClr val="tx1"/>
              </a:solidFill>
            </a:endParaRPr>
          </a:p>
          <a:p>
            <a:endParaRPr lang="en-US" sz="2400" i="1" dirty="0">
              <a:solidFill>
                <a:schemeClr val="tx1"/>
              </a:solidFill>
            </a:endParaRPr>
          </a:p>
          <a:p>
            <a:r>
              <a:rPr lang="en-US" sz="2200" i="1" dirty="0">
                <a:solidFill>
                  <a:schemeClr val="tx1"/>
                </a:solidFill>
              </a:rPr>
              <a:t>Use the consumer-choice model, applied to the median voter, to discuss:</a:t>
            </a:r>
          </a:p>
          <a:p>
            <a:pPr marL="342900" indent="-342900">
              <a:buFont typeface="Arial" panose="020B0604020202020204" pitchFamily="34" charset="0"/>
              <a:buChar char="•"/>
            </a:pPr>
            <a:r>
              <a:rPr lang="en-US" sz="2200" i="1" dirty="0">
                <a:solidFill>
                  <a:schemeClr val="tx1"/>
                </a:solidFill>
              </a:rPr>
              <a:t>the effects of grants.</a:t>
            </a:r>
          </a:p>
          <a:p>
            <a:pPr marL="342900" indent="-342900">
              <a:buFont typeface="Arial" panose="020B0604020202020204" pitchFamily="34" charset="0"/>
              <a:buChar char="•"/>
            </a:pPr>
            <a:r>
              <a:rPr lang="en-US" sz="2200" i="1" dirty="0">
                <a:solidFill>
                  <a:schemeClr val="tx1"/>
                </a:solidFill>
              </a:rPr>
              <a:t>how the city will choose the preferred budget of the median voter.  </a:t>
            </a:r>
          </a:p>
          <a:p>
            <a:pPr marL="285750" indent="-285750">
              <a:buFont typeface="Arial" panose="020B0604020202020204" pitchFamily="34" charset="0"/>
              <a:buChar char="•"/>
            </a:pPr>
            <a:r>
              <a:rPr lang="en-US" sz="2200" i="1" dirty="0">
                <a:solidFill>
                  <a:schemeClr val="tx1"/>
                </a:solidFill>
              </a:rPr>
              <a:t>why a categorical grant of $20 increases spending on the target program by less than $20? </a:t>
            </a:r>
          </a:p>
          <a:p>
            <a:pPr marL="285750" indent="-285750">
              <a:buFont typeface="Arial" panose="020B0604020202020204" pitchFamily="34" charset="0"/>
              <a:buChar char="•"/>
            </a:pPr>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p:txBody>
      </p:sp>
    </p:spTree>
    <p:extLst>
      <p:ext uri="{BB962C8B-B14F-4D97-AF65-F5344CB8AC3E}">
        <p14:creationId xmlns:p14="http://schemas.microsoft.com/office/powerpoint/2010/main" val="9359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Matching Grants </a:t>
            </a:r>
            <a:r>
              <a:rPr lang="en-US" sz="8800" kern="1200" dirty="0">
                <a:solidFill>
                  <a:schemeClr val="bg2"/>
                </a:solidFill>
                <a:latin typeface="+mj-lt"/>
                <a:ea typeface="+mj-ea"/>
                <a:cs typeface="+mj-cs"/>
              </a:rPr>
              <a:t/>
            </a:r>
            <a:br>
              <a:rPr lang="en-US" sz="8800" kern="1200" dirty="0">
                <a:solidFill>
                  <a:schemeClr val="bg2"/>
                </a:solidFill>
                <a:latin typeface="+mj-lt"/>
                <a:ea typeface="+mj-ea"/>
                <a:cs typeface="+mj-cs"/>
              </a:rPr>
            </a:br>
            <a:endParaRPr lang="en-US" sz="88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327400"/>
          </a:xfrm>
        </p:spPr>
        <p:txBody>
          <a:bodyPr/>
          <a:lstStyle/>
          <a:p>
            <a:pPr marL="0" indent="0">
              <a:buNone/>
            </a:pPr>
            <a:r>
              <a:rPr lang="en-US" b="1" i="1" dirty="0"/>
              <a:t>Under a matching grant, the higher level of government contributes some amount for every dollar of local spending on a specific local public good. </a:t>
            </a:r>
          </a:p>
          <a:p>
            <a:r>
              <a:rPr lang="en-US" dirty="0"/>
              <a:t>Under a one-for-one matching grant, the higher level of government provides one dollar in grant money for every dollar spent by local government. </a:t>
            </a:r>
          </a:p>
          <a:p>
            <a:r>
              <a:rPr lang="en-US" dirty="0"/>
              <a:t>A matching grant decreases the opportunity cost of local public goods.</a:t>
            </a:r>
          </a:p>
        </p:txBody>
      </p:sp>
    </p:spTree>
    <p:extLst>
      <p:ext uri="{BB962C8B-B14F-4D97-AF65-F5344CB8AC3E}">
        <p14:creationId xmlns:p14="http://schemas.microsoft.com/office/powerpoint/2010/main" val="210341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dirty="0"/>
              <a:t> Response to a Matching Grant ( 1 of 2) </a:t>
            </a:r>
          </a:p>
        </p:txBody>
      </p:sp>
      <p:pic>
        <p:nvPicPr>
          <p:cNvPr id="4" name="Content Placeholder 3" descr="Response to a Matching Grant&#10;A line graph plots initial budget and matching grant budget. The horizontal axis shows special education cost in dollars, listing 25 and 40. The vertical axis shows other cost in dollars, listing 50, 55, and 75. All data are approximate. A curve falls through point i (25, 40). The line for initial budget is a tangent to this curve, falling through point a (0, 75) and point i (25, 50). Another curve falls through point g (40, 55). The line for the matching grant budget is a tangent to this curve, falling through point a (0, 75) and point g (40, 55)."/>
          <p:cNvPicPr>
            <a:picLocks noGrp="1" noChangeAspect="1"/>
          </p:cNvPicPr>
          <p:nvPr>
            <p:ph idx="1"/>
          </p:nvPr>
        </p:nvPicPr>
        <p:blipFill>
          <a:blip r:embed="rId3"/>
          <a:stretch>
            <a:fillRect/>
          </a:stretch>
        </p:blipFill>
        <p:spPr>
          <a:xfrm>
            <a:off x="4005326" y="1828800"/>
            <a:ext cx="4833874" cy="4495800"/>
          </a:xfrm>
          <a:prstGeom prst="rect">
            <a:avLst/>
          </a:prstGeom>
        </p:spPr>
      </p:pic>
      <p:sp>
        <p:nvSpPr>
          <p:cNvPr id="5" name="Rounded Rectangle 4"/>
          <p:cNvSpPr/>
          <p:nvPr/>
        </p:nvSpPr>
        <p:spPr>
          <a:xfrm>
            <a:off x="457200" y="1775790"/>
            <a:ext cx="3276600" cy="424400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a:solidFill>
                <a:schemeClr val="tx1"/>
              </a:solidFill>
            </a:endParaRPr>
          </a:p>
          <a:p>
            <a:endParaRPr lang="en-US" sz="2400" i="1" dirty="0">
              <a:solidFill>
                <a:schemeClr val="tx1"/>
              </a:solidFill>
            </a:endParaRPr>
          </a:p>
          <a:p>
            <a:pPr marL="342900" indent="-342900">
              <a:buFont typeface="Arial" panose="020B0604020202020204" pitchFamily="34" charset="0"/>
              <a:buChar char="•"/>
            </a:pPr>
            <a:endParaRPr lang="en-US" sz="2400" i="1" dirty="0">
              <a:solidFill>
                <a:schemeClr val="tx1"/>
              </a:solidFill>
            </a:endParaRPr>
          </a:p>
          <a:p>
            <a:pPr marL="342900" indent="-342900">
              <a:buFont typeface="Arial" panose="020B0604020202020204" pitchFamily="34" charset="0"/>
              <a:buChar char="•"/>
            </a:pPr>
            <a:r>
              <a:rPr lang="en-US" sz="2400" i="1" dirty="0">
                <a:solidFill>
                  <a:schemeClr val="tx1"/>
                </a:solidFill>
              </a:rPr>
              <a:t>Discuss the effect of a one-for-one matching grant for special education. </a:t>
            </a:r>
          </a:p>
          <a:p>
            <a:pPr marL="342900" indent="-342900">
              <a:buFont typeface="Arial" panose="020B0604020202020204" pitchFamily="34" charset="0"/>
              <a:buChar char="•"/>
            </a:pPr>
            <a:r>
              <a:rPr lang="en-US" sz="2400" i="1" dirty="0">
                <a:solidFill>
                  <a:schemeClr val="tx1"/>
                </a:solidFill>
              </a:rPr>
              <a:t>Discuss how the matching grant provides a larger stimulus to special education than an equivalent lump-sum grant. </a:t>
            </a:r>
          </a:p>
          <a:p>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a:p>
            <a:pPr marL="285750" indent="-285750">
              <a:buFont typeface="Arial" panose="020B0604020202020204" pitchFamily="34" charset="0"/>
              <a:buChar char="•"/>
            </a:pPr>
            <a:endParaRPr lang="en-US" i="1" dirty="0">
              <a:solidFill>
                <a:schemeClr val="tx1"/>
              </a:solidFill>
            </a:endParaRPr>
          </a:p>
        </p:txBody>
      </p:sp>
    </p:spTree>
    <p:extLst>
      <p:ext uri="{BB962C8B-B14F-4D97-AF65-F5344CB8AC3E}">
        <p14:creationId xmlns:p14="http://schemas.microsoft.com/office/powerpoint/2010/main" val="3560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Response to a Matching Grant (2 of 2)</a:t>
            </a:r>
            <a:endParaRPr lang="en-US" sz="88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403600"/>
          </a:xfrm>
        </p:spPr>
        <p:txBody>
          <a:bodyPr/>
          <a:lstStyle/>
          <a:p>
            <a:pPr marL="0" lvl="3" indent="0">
              <a:buNone/>
            </a:pPr>
            <a:r>
              <a:rPr lang="en-US" sz="2400" b="1" dirty="0"/>
              <a:t>Outcomes from the figure “Response to a Matching Grant.”</a:t>
            </a:r>
          </a:p>
          <a:p>
            <a:r>
              <a:rPr lang="en-US" dirty="0"/>
              <a:t>Preferences of median voter determines the local outcome.</a:t>
            </a:r>
          </a:p>
          <a:p>
            <a:r>
              <a:rPr lang="en-US" dirty="0"/>
              <a:t>Decrease in price (opportunity cost) generates a substitution effect and an income effect.</a:t>
            </a:r>
          </a:p>
          <a:p>
            <a:r>
              <a:rPr lang="en-US" dirty="0"/>
              <a:t>Substitution effect means the matching grant provides a larger stimulus to local spending.</a:t>
            </a:r>
          </a:p>
          <a:p>
            <a:r>
              <a:rPr lang="en-US" dirty="0"/>
              <a:t>Increase in spending on other goods occurs as the local government cuts its own spending on the targeted program.</a:t>
            </a:r>
          </a:p>
          <a:p>
            <a:endParaRPr lang="en-US" dirty="0"/>
          </a:p>
          <a:p>
            <a:endParaRPr lang="en-US" dirty="0"/>
          </a:p>
          <a:p>
            <a:pPr marL="0" indent="0">
              <a:buNone/>
            </a:pPr>
            <a:r>
              <a:rPr lang="en-US" dirty="0"/>
              <a:t> </a:t>
            </a:r>
          </a:p>
        </p:txBody>
      </p:sp>
      <p:sp>
        <p:nvSpPr>
          <p:cNvPr id="4" name="Rounded Rectangle 3"/>
          <p:cNvSpPr/>
          <p:nvPr/>
        </p:nvSpPr>
        <p:spPr>
          <a:xfrm>
            <a:off x="457200" y="5486400"/>
            <a:ext cx="8382000" cy="838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r>
              <a:rPr lang="en-US" sz="2400" i="1" dirty="0">
                <a:solidFill>
                  <a:schemeClr val="tx1"/>
                </a:solidFill>
              </a:rPr>
              <a:t>Discuss how a matching grant increases spending on other goods.  </a:t>
            </a:r>
          </a:p>
          <a:p>
            <a:endParaRPr lang="en-US" sz="2400" i="1" dirty="0">
              <a:solidFill>
                <a:schemeClr val="tx1"/>
              </a:solidFill>
            </a:endParaRPr>
          </a:p>
        </p:txBody>
      </p:sp>
    </p:spTree>
    <p:extLst>
      <p:ext uri="{BB962C8B-B14F-4D97-AF65-F5344CB8AC3E}">
        <p14:creationId xmlns:p14="http://schemas.microsoft.com/office/powerpoint/2010/main" val="725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Revenue Sources for Local Governments </a:t>
            </a:r>
          </a:p>
        </p:txBody>
      </p:sp>
      <p:pic>
        <p:nvPicPr>
          <p:cNvPr id="5" name="Content Placeholder 4" descr="Revenue Sources for Local Governments&#10;A pie chart shows revenue sources for local governments, as follows: intergovernmental grants: 33 percent, charges and utilities: 29 percent, property tax: 27 percent, sales tax: 6 percent, income tax: 2 percent, and other: 3 percent."/>
          <p:cNvPicPr>
            <a:picLocks noGrp="1" noChangeAspect="1"/>
          </p:cNvPicPr>
          <p:nvPr>
            <p:ph idx="1"/>
          </p:nvPr>
        </p:nvPicPr>
        <p:blipFill>
          <a:blip r:embed="rId3"/>
          <a:stretch>
            <a:fillRect/>
          </a:stretch>
        </p:blipFill>
        <p:spPr>
          <a:xfrm>
            <a:off x="2438400" y="1295400"/>
            <a:ext cx="4267200" cy="4967492"/>
          </a:xfrm>
          <a:prstGeom prst="rect">
            <a:avLst/>
          </a:prstGeom>
        </p:spPr>
      </p:pic>
    </p:spTree>
    <p:extLst>
      <p:ext uri="{BB962C8B-B14F-4D97-AF65-F5344CB8AC3E}">
        <p14:creationId xmlns:p14="http://schemas.microsoft.com/office/powerpoint/2010/main" val="164716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Upper Limit on the Matching Grant </a:t>
            </a:r>
            <a:endParaRPr lang="en-US" sz="8800" kern="1200" dirty="0">
              <a:solidFill>
                <a:schemeClr val="bg2"/>
              </a:solidFill>
              <a:latin typeface="+mj-lt"/>
              <a:ea typeface="+mj-ea"/>
              <a:cs typeface="+mj-cs"/>
            </a:endParaRPr>
          </a:p>
        </p:txBody>
      </p:sp>
      <p:sp>
        <p:nvSpPr>
          <p:cNvPr id="11" name="Content Placeholder 10"/>
          <p:cNvSpPr>
            <a:spLocks noGrp="1"/>
          </p:cNvSpPr>
          <p:nvPr>
            <p:ph idx="1"/>
          </p:nvPr>
        </p:nvSpPr>
        <p:spPr>
          <a:xfrm>
            <a:off x="375312" y="1625600"/>
            <a:ext cx="8463888" cy="3784600"/>
          </a:xfrm>
        </p:spPr>
        <p:txBody>
          <a:bodyPr/>
          <a:lstStyle/>
          <a:p>
            <a:pPr marL="0" indent="0">
              <a:buNone/>
            </a:pPr>
            <a:r>
              <a:rPr lang="en-US" b="1" i="1" dirty="0"/>
              <a:t>In many cases, the government specifies a maximum grant amount. This type of grant is called a closed-ended matching grant. </a:t>
            </a:r>
          </a:p>
          <a:p>
            <a:r>
              <a:rPr lang="en-US" dirty="0"/>
              <a:t>If the desired spending after the grant is less than the limit, the limit is irrelevant and the closed grant is equivalent to the open grant. </a:t>
            </a:r>
          </a:p>
          <a:p>
            <a:r>
              <a:rPr lang="en-US" dirty="0"/>
              <a:t>If the desired spending exceeds the limit, the constraint is binding, and the closed grant generates a lower level of spending than the open grant. </a:t>
            </a:r>
          </a:p>
          <a:p>
            <a:endParaRPr lang="en-US" dirty="0"/>
          </a:p>
          <a:p>
            <a:endParaRPr lang="en-US" dirty="0"/>
          </a:p>
          <a:p>
            <a:r>
              <a:rPr lang="en-US" dirty="0"/>
              <a:t> </a:t>
            </a:r>
          </a:p>
        </p:txBody>
      </p:sp>
    </p:spTree>
    <p:extLst>
      <p:ext uri="{BB962C8B-B14F-4D97-AF65-F5344CB8AC3E}">
        <p14:creationId xmlns:p14="http://schemas.microsoft.com/office/powerpoint/2010/main" val="9914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Flypaper Effect</a:t>
            </a:r>
          </a:p>
        </p:txBody>
      </p:sp>
      <p:sp>
        <p:nvSpPr>
          <p:cNvPr id="11" name="Content Placeholder 10"/>
          <p:cNvSpPr>
            <a:spLocks noGrp="1"/>
          </p:cNvSpPr>
          <p:nvPr>
            <p:ph idx="1"/>
          </p:nvPr>
        </p:nvSpPr>
        <p:spPr>
          <a:xfrm>
            <a:off x="375312" y="1625600"/>
            <a:ext cx="8463888" cy="4165600"/>
          </a:xfrm>
        </p:spPr>
        <p:txBody>
          <a:bodyPr/>
          <a:lstStyle/>
          <a:p>
            <a:pPr marL="0" indent="0">
              <a:buNone/>
            </a:pPr>
            <a:r>
              <a:rPr lang="en-US" b="1" i="1" dirty="0"/>
              <a:t>The relatively large stimulative effect of intergovernmental grants is known as the flypaper effect—the grant money sticks where it first hits (the local government) rather than being passed on to households in the form of lower taxes. </a:t>
            </a:r>
          </a:p>
          <a:p>
            <a:r>
              <a:rPr lang="en-US" dirty="0"/>
              <a:t>Theory of consumer choice versus reality:</a:t>
            </a:r>
          </a:p>
          <a:p>
            <a:pPr lvl="1"/>
            <a:r>
              <a:rPr lang="en-US" dirty="0"/>
              <a:t>Theory: </a:t>
            </a:r>
          </a:p>
          <a:p>
            <a:pPr lvl="2"/>
            <a:r>
              <a:rPr lang="en-US" dirty="0"/>
              <a:t>grant effects similar to increase in income</a:t>
            </a:r>
          </a:p>
          <a:p>
            <a:pPr lvl="2"/>
            <a:r>
              <a:rPr lang="en-US" dirty="0"/>
              <a:t>predict $0.05 to $0.10 increase in local spending per grant dollar.</a:t>
            </a:r>
          </a:p>
          <a:p>
            <a:pPr lvl="1"/>
            <a:r>
              <a:rPr lang="en-US" dirty="0"/>
              <a:t>Reality: </a:t>
            </a:r>
          </a:p>
          <a:p>
            <a:pPr lvl="2"/>
            <a:r>
              <a:rPr lang="en-US" dirty="0"/>
              <a:t>each dollar of lump-sum grant increases local spending by $0.25 to $0.50.</a:t>
            </a:r>
          </a:p>
          <a:p>
            <a:pPr marL="0" indent="0">
              <a:buNone/>
            </a:pPr>
            <a:endParaRPr lang="en-US" b="1" i="1" dirty="0"/>
          </a:p>
        </p:txBody>
      </p:sp>
    </p:spTree>
    <p:extLst>
      <p:ext uri="{BB962C8B-B14F-4D97-AF65-F5344CB8AC3E}">
        <p14:creationId xmlns:p14="http://schemas.microsoft.com/office/powerpoint/2010/main" val="150965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Flypaper Effect: Explanation</a:t>
            </a:r>
          </a:p>
        </p:txBody>
      </p:sp>
      <p:sp>
        <p:nvSpPr>
          <p:cNvPr id="11" name="Content Placeholder 10"/>
          <p:cNvSpPr>
            <a:spLocks noGrp="1"/>
          </p:cNvSpPr>
          <p:nvPr>
            <p:ph idx="1"/>
          </p:nvPr>
        </p:nvSpPr>
        <p:spPr>
          <a:xfrm>
            <a:off x="375312" y="1625600"/>
            <a:ext cx="8463888" cy="3860800"/>
          </a:xfrm>
        </p:spPr>
        <p:txBody>
          <a:bodyPr/>
          <a:lstStyle/>
          <a:p>
            <a:pPr marL="0" indent="0">
              <a:buNone/>
            </a:pPr>
            <a:r>
              <a:rPr lang="en-US" b="1" i="1" dirty="0"/>
              <a:t>What explains the flypaper effect? </a:t>
            </a:r>
          </a:p>
          <a:p>
            <a:r>
              <a:rPr lang="en-US" dirty="0"/>
              <a:t>Economists have grappled with this question and have developed several possible explanations (Inman, 2008).</a:t>
            </a:r>
          </a:p>
          <a:p>
            <a:pPr marL="914400" lvl="1" indent="-457200">
              <a:buFont typeface="+mj-lt"/>
              <a:buAutoNum type="arabicPeriod"/>
            </a:pPr>
            <a:r>
              <a:rPr lang="en-US" dirty="0"/>
              <a:t>Fiscal illusion: Voters treat the lump-sum grant as if it were a matching grant.</a:t>
            </a:r>
            <a:endParaRPr lang="en-US" sz="2200" dirty="0"/>
          </a:p>
          <a:p>
            <a:pPr marL="914400" lvl="1" indent="-457200">
              <a:buFont typeface="+mj-lt"/>
              <a:buAutoNum type="arabicPeriod"/>
            </a:pPr>
            <a:r>
              <a:rPr lang="en-US" dirty="0"/>
              <a:t>Mental accounting: Voters put the grant in the public bin.</a:t>
            </a:r>
            <a:endParaRPr lang="en-US" sz="2200" dirty="0"/>
          </a:p>
          <a:p>
            <a:pPr marL="914400" lvl="1" indent="-457200">
              <a:buFont typeface="+mj-lt"/>
              <a:buAutoNum type="arabicPeriod"/>
            </a:pPr>
            <a:r>
              <a:rPr lang="en-US" dirty="0"/>
              <a:t>Budget-maximizing bureaucrats: Bureaucrats absorb the infusion of money.</a:t>
            </a:r>
          </a:p>
          <a:p>
            <a:pPr marL="914400" lvl="1" indent="-457200">
              <a:buFont typeface="+mj-lt"/>
              <a:buAutoNum type="arabicPeriod"/>
            </a:pPr>
            <a:r>
              <a:rPr lang="en-US" dirty="0"/>
              <a:t>Concealment: Local governments don’t inform citizens of grants.</a:t>
            </a:r>
            <a:endParaRPr lang="en-US" sz="4800" b="1" i="1" dirty="0"/>
          </a:p>
        </p:txBody>
      </p:sp>
    </p:spTree>
    <p:extLst>
      <p:ext uri="{BB962C8B-B14F-4D97-AF65-F5344CB8AC3E}">
        <p14:creationId xmlns:p14="http://schemas.microsoft.com/office/powerpoint/2010/main" val="84529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 Welfare Reform: </a:t>
            </a:r>
            <a:br>
              <a:rPr lang="en-US" dirty="0"/>
            </a:br>
            <a:r>
              <a:rPr lang="en-US" dirty="0"/>
              <a:t>Matching Grants to Lump-Sum Grants</a:t>
            </a:r>
          </a:p>
        </p:txBody>
      </p:sp>
      <p:sp>
        <p:nvSpPr>
          <p:cNvPr id="11" name="Content Placeholder 10"/>
          <p:cNvSpPr>
            <a:spLocks noGrp="1"/>
          </p:cNvSpPr>
          <p:nvPr>
            <p:ph idx="1"/>
          </p:nvPr>
        </p:nvSpPr>
        <p:spPr>
          <a:xfrm>
            <a:off x="375312" y="1625600"/>
            <a:ext cx="8463888" cy="3403600"/>
          </a:xfrm>
        </p:spPr>
        <p:txBody>
          <a:bodyPr/>
          <a:lstStyle/>
          <a:p>
            <a:pPr marL="0" indent="0">
              <a:buNone/>
            </a:pPr>
            <a:r>
              <a:rPr lang="en-US" b="1" i="1" dirty="0"/>
              <a:t>A key component of the welfare-reform plan adopted in 1996 is the replacement of federal matching grants with lump-sum grants (also known as block grants).</a:t>
            </a:r>
          </a:p>
          <a:p>
            <a:r>
              <a:rPr lang="en-US" dirty="0"/>
              <a:t>Under the old federal matching grant system, each state picked a level of welfare spending, and the federal government used matching grants to support local efforts.</a:t>
            </a:r>
          </a:p>
          <a:p>
            <a:r>
              <a:rPr lang="en-US" dirty="0"/>
              <a:t>Under the new lump-sum grant system, the amount of the federal grant no longer depends on how much the state spends on welfare.</a:t>
            </a:r>
          </a:p>
          <a:p>
            <a:pPr marL="0" indent="0">
              <a:buNone/>
            </a:pPr>
            <a:endParaRPr lang="en-US" sz="4800" dirty="0"/>
          </a:p>
        </p:txBody>
      </p:sp>
      <p:sp>
        <p:nvSpPr>
          <p:cNvPr id="4" name="Rounded Rectangle 3"/>
          <p:cNvSpPr/>
          <p:nvPr/>
        </p:nvSpPr>
        <p:spPr>
          <a:xfrm>
            <a:off x="457200" y="5410200"/>
            <a:ext cx="8382000" cy="838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rebate for low-income and high-income states. </a:t>
            </a:r>
          </a:p>
        </p:txBody>
      </p:sp>
    </p:spTree>
    <p:extLst>
      <p:ext uri="{BB962C8B-B14F-4D97-AF65-F5344CB8AC3E}">
        <p14:creationId xmlns:p14="http://schemas.microsoft.com/office/powerpoint/2010/main" val="15293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Switch to Lump-Sum Grants </a:t>
            </a:r>
            <a:br>
              <a:rPr lang="en-US" sz="3200" dirty="0"/>
            </a:br>
            <a:r>
              <a:rPr lang="en-US" sz="3200" dirty="0"/>
              <a:t>Decreases Welfare Spending (1 of 2)</a:t>
            </a:r>
          </a:p>
        </p:txBody>
      </p:sp>
      <p:pic>
        <p:nvPicPr>
          <p:cNvPr id="3" name="Content Placeholder 2" descr="Switch to Lump-Sum Grants Decreases Welfare Spending&#10;A line graph plots lump-sum grant budget and matching grant budget. The horizontal axis shows welfare cost in million dollars, listing 140, 170, and 210. The vertical axis shows cost of other goods in million dollars, listing 260, 300, and 330. All data are approximate. A curve falls through point m (170, 300). The line for lump-sum grant budget is a tangent to this curve, falling through point g (140, 330), point m (170, 300), and point i (210, 260). Another curve falls through point i (210, 260). The line for matching grant budget is a tangent to this curve, falling through (140, 280) and point i (210, 260)."/>
          <p:cNvPicPr>
            <a:picLocks noGrp="1" noChangeAspect="1"/>
          </p:cNvPicPr>
          <p:nvPr>
            <p:ph idx="1"/>
          </p:nvPr>
        </p:nvPicPr>
        <p:blipFill>
          <a:blip r:embed="rId3"/>
          <a:stretch>
            <a:fillRect/>
          </a:stretch>
        </p:blipFill>
        <p:spPr>
          <a:xfrm>
            <a:off x="1600200" y="1421315"/>
            <a:ext cx="5941879" cy="5166553"/>
          </a:xfrm>
          <a:prstGeom prst="rect">
            <a:avLst/>
          </a:prstGeom>
        </p:spPr>
      </p:pic>
    </p:spTree>
    <p:extLst>
      <p:ext uri="{BB962C8B-B14F-4D97-AF65-F5344CB8AC3E}">
        <p14:creationId xmlns:p14="http://schemas.microsoft.com/office/powerpoint/2010/main" val="31510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 Switch to Lump-Sum Grants </a:t>
            </a:r>
            <a:br>
              <a:rPr lang="en-US" dirty="0"/>
            </a:br>
            <a:r>
              <a:rPr lang="en-US" dirty="0"/>
              <a:t>Decreases Welfare Spending (2 of 2)</a:t>
            </a:r>
          </a:p>
        </p:txBody>
      </p:sp>
      <p:sp>
        <p:nvSpPr>
          <p:cNvPr id="11" name="Content Placeholder 10"/>
          <p:cNvSpPr>
            <a:spLocks noGrp="1"/>
          </p:cNvSpPr>
          <p:nvPr>
            <p:ph idx="1"/>
          </p:nvPr>
        </p:nvSpPr>
        <p:spPr>
          <a:xfrm>
            <a:off x="375312" y="1625600"/>
            <a:ext cx="8463888" cy="3708400"/>
          </a:xfrm>
        </p:spPr>
        <p:txBody>
          <a:bodyPr/>
          <a:lstStyle/>
          <a:p>
            <a:pPr marL="0" indent="0">
              <a:buNone/>
            </a:pPr>
            <a:r>
              <a:rPr lang="en-US" b="1" dirty="0"/>
              <a:t>Outcomes from the figure “Switch to Lump-Sum Grants Decreases Welfare Spending.”</a:t>
            </a:r>
          </a:p>
          <a:p>
            <a:r>
              <a:rPr lang="en-US" dirty="0"/>
              <a:t>Switch to the lump-sum grant makes the original (matching grant) outcome affordable.</a:t>
            </a:r>
            <a:endParaRPr lang="en-US" sz="2600" dirty="0"/>
          </a:p>
          <a:p>
            <a:r>
              <a:rPr lang="en-US" dirty="0"/>
              <a:t>Substitution effect means the rational choice is to decrease spending on welfare programs.</a:t>
            </a:r>
            <a:endParaRPr lang="en-US" sz="2600" dirty="0"/>
          </a:p>
          <a:p>
            <a:r>
              <a:rPr lang="en-US" dirty="0"/>
              <a:t>Substantial change in price generates substantial changes in preferred spending on welfare.</a:t>
            </a:r>
            <a:endParaRPr lang="en-US" sz="2600" dirty="0"/>
          </a:p>
          <a:p>
            <a:pPr marL="0" indent="0">
              <a:buNone/>
            </a:pPr>
            <a:endParaRPr lang="en-US" sz="4800" dirty="0"/>
          </a:p>
        </p:txBody>
      </p:sp>
    </p:spTree>
    <p:extLst>
      <p:ext uri="{BB962C8B-B14F-4D97-AF65-F5344CB8AC3E}">
        <p14:creationId xmlns:p14="http://schemas.microsoft.com/office/powerpoint/2010/main" val="1043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Property Tax</a:t>
            </a:r>
          </a:p>
        </p:txBody>
      </p:sp>
      <p:sp>
        <p:nvSpPr>
          <p:cNvPr id="11" name="Content Placeholder 10"/>
          <p:cNvSpPr>
            <a:spLocks noGrp="1"/>
          </p:cNvSpPr>
          <p:nvPr>
            <p:ph idx="1"/>
          </p:nvPr>
        </p:nvSpPr>
        <p:spPr>
          <a:xfrm>
            <a:off x="375312" y="1625600"/>
            <a:ext cx="8463888" cy="3175000"/>
          </a:xfrm>
        </p:spPr>
        <p:txBody>
          <a:bodyPr/>
          <a:lstStyle/>
          <a:p>
            <a:pPr marL="0" indent="0">
              <a:buNone/>
            </a:pPr>
            <a:r>
              <a:rPr lang="en-US" b="1" i="1" dirty="0"/>
              <a:t>The property tax is an annual tax on residential, commercial, and industrial properties. </a:t>
            </a:r>
          </a:p>
          <a:p>
            <a:r>
              <a:rPr lang="en-US" dirty="0"/>
              <a:t>The total value of a particular property is the value of the structure plus the value of land. </a:t>
            </a:r>
          </a:p>
          <a:p>
            <a:pPr marL="342900" lvl="1" indent="-342900">
              <a:buFont typeface="Arial"/>
              <a:buChar char="•"/>
            </a:pPr>
            <a:r>
              <a:rPr lang="en-US" sz="2400" dirty="0"/>
              <a:t>Key attributes of the property tax:</a:t>
            </a:r>
          </a:p>
          <a:p>
            <a:pPr marL="914400" lvl="3" indent="-457200">
              <a:buFont typeface="+mj-lt"/>
              <a:buAutoNum type="arabicPeriod"/>
            </a:pPr>
            <a:r>
              <a:rPr lang="en-US" sz="2200" dirty="0"/>
              <a:t>Visibility</a:t>
            </a:r>
          </a:p>
          <a:p>
            <a:pPr marL="914400" lvl="3" indent="-457200">
              <a:buFont typeface="+mj-lt"/>
              <a:buAutoNum type="arabicPeriod"/>
            </a:pPr>
            <a:r>
              <a:rPr lang="en-US" sz="2200" dirty="0"/>
              <a:t>Resource immobility</a:t>
            </a:r>
            <a:endParaRPr lang="en-US" b="1" i="1" dirty="0"/>
          </a:p>
        </p:txBody>
      </p:sp>
    </p:spTree>
    <p:extLst>
      <p:ext uri="{BB962C8B-B14F-4D97-AF65-F5344CB8AC3E}">
        <p14:creationId xmlns:p14="http://schemas.microsoft.com/office/powerpoint/2010/main" val="36180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a:t>
            </a:r>
            <a:r>
              <a:rPr lang="en-US" dirty="0"/>
              <a:t>Highest and Lowest Effective </a:t>
            </a:r>
            <a:br>
              <a:rPr lang="en-US" dirty="0"/>
            </a:br>
            <a:r>
              <a:rPr lang="en-US" dirty="0"/>
              <a:t>Property Tax Rates, 2015</a:t>
            </a:r>
          </a:p>
        </p:txBody>
      </p:sp>
      <p:pic>
        <p:nvPicPr>
          <p:cNvPr id="7" name="Content Placeholder 6" descr="Highest and Lowest Effective Propery Tax Rates, 2015&#10;A table shows the highest and lowest effective property tax rates for the year 2015. Data from the table, presented in the format, city: tax rate percentage, reliance on property tax, home values, local spending, are as follows. Bridgeport, Connecticut: 3.88, High, nil, nil. Detroit, Michigan: 3.81, nil, low, nil. Aurora, Illinois: 3.72, high, nil, nil. Newark, New Jersey: 3.05, high, nil, nil. Milwaukee, Wisconsin: 2.68, high, low, nil. Boston, Massachusetts: 0.67, low, high, nil. Birmingham, Alabama: 0.66, low, nil, nil. Denver, Colorado: 0.66, low, high, nil. Cheyenne, Wyoming: 0.65, low, nil, nil. Honolulu, Hawaii: 0.30, low, high, low."/>
          <p:cNvPicPr>
            <a:picLocks noGrp="1" noChangeAspect="1"/>
          </p:cNvPicPr>
          <p:nvPr>
            <p:ph idx="1"/>
          </p:nvPr>
        </p:nvPicPr>
        <p:blipFill>
          <a:blip r:embed="rId3"/>
          <a:stretch>
            <a:fillRect/>
          </a:stretch>
        </p:blipFill>
        <p:spPr>
          <a:xfrm>
            <a:off x="251012" y="1250575"/>
            <a:ext cx="8588188" cy="4717129"/>
          </a:xfrm>
          <a:prstGeom prst="rect">
            <a:avLst/>
          </a:prstGeom>
        </p:spPr>
      </p:pic>
    </p:spTree>
    <p:extLst>
      <p:ext uri="{BB962C8B-B14F-4D97-AF65-F5344CB8AC3E}">
        <p14:creationId xmlns:p14="http://schemas.microsoft.com/office/powerpoint/2010/main" val="36930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A Simple Model of the </a:t>
            </a:r>
            <a:br>
              <a:rPr lang="en-US" dirty="0"/>
            </a:br>
            <a:r>
              <a:rPr lang="en-US" dirty="0"/>
              <a:t>Residential Property Tax </a:t>
            </a:r>
          </a:p>
        </p:txBody>
      </p:sp>
      <p:sp>
        <p:nvSpPr>
          <p:cNvPr id="11" name="Content Placeholder 10"/>
          <p:cNvSpPr>
            <a:spLocks noGrp="1"/>
          </p:cNvSpPr>
          <p:nvPr>
            <p:ph idx="1"/>
          </p:nvPr>
        </p:nvSpPr>
        <p:spPr>
          <a:xfrm>
            <a:off x="375312" y="1625600"/>
            <a:ext cx="8463888" cy="2413000"/>
          </a:xfrm>
        </p:spPr>
        <p:txBody>
          <a:bodyPr/>
          <a:lstStyle/>
          <a:p>
            <a:r>
              <a:rPr lang="en-US" dirty="0"/>
              <a:t>The rental housing industry is perfectly competitive and in equilibrium. Each firm makes zero economic profit. </a:t>
            </a:r>
          </a:p>
          <a:p>
            <a:r>
              <a:rPr lang="en-US" dirty="0"/>
              <a:t>Housing firms produce rental housing with two inputs.</a:t>
            </a:r>
          </a:p>
          <a:p>
            <a:pPr marL="914400" lvl="1" indent="-457200">
              <a:buFont typeface="+mj-lt"/>
              <a:buAutoNum type="arabicPeriod"/>
            </a:pPr>
            <a:r>
              <a:rPr lang="en-US" dirty="0"/>
              <a:t>Structures</a:t>
            </a:r>
          </a:p>
          <a:p>
            <a:pPr marL="914400" lvl="1" indent="-457200">
              <a:buFont typeface="+mj-lt"/>
              <a:buAutoNum type="arabicPeriod"/>
            </a:pPr>
            <a:r>
              <a:rPr lang="en-US" dirty="0"/>
              <a:t>Land</a:t>
            </a:r>
            <a:endParaRPr lang="en-US" b="1" dirty="0"/>
          </a:p>
        </p:txBody>
      </p:sp>
      <p:sp>
        <p:nvSpPr>
          <p:cNvPr id="5" name="Rounded Rectangle 4"/>
          <p:cNvSpPr/>
          <p:nvPr/>
        </p:nvSpPr>
        <p:spPr>
          <a:xfrm>
            <a:off x="457200" y="4528618"/>
            <a:ext cx="8382000" cy="858491"/>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model, illustrate the incidence of a residential property tax.</a:t>
            </a:r>
          </a:p>
        </p:txBody>
      </p:sp>
    </p:spTree>
    <p:extLst>
      <p:ext uri="{BB962C8B-B14F-4D97-AF65-F5344CB8AC3E}">
        <p14:creationId xmlns:p14="http://schemas.microsoft.com/office/powerpoint/2010/main" val="20270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a:t>
            </a:r>
            <a:r>
              <a:rPr lang="en-US" dirty="0"/>
              <a:t>The Land Portion of the Property Tax</a:t>
            </a:r>
          </a:p>
        </p:txBody>
      </p:sp>
      <p:pic>
        <p:nvPicPr>
          <p:cNvPr id="9" name="Content Placeholder 8" descr="The Land Portion of the Property Tax&#10;A line graph plots supply of land, initial demand, and demand after $200 tax. The horizontal axis shows mobile home lots, listing 600. The vertical axis shows cost in dollars, listing 800 and 1,000. The line for supply is vertical, x equals 600, rising through point t (600, 800) and point i (600, 1,000). The line for initial demand falls from high cost and moderate number of mobile home lots, through point i (600, 1,000). The line for demand after $200 tax shifts downward, falling through point t (600, 800)."/>
          <p:cNvPicPr>
            <a:picLocks noGrp="1" noChangeAspect="1"/>
          </p:cNvPicPr>
          <p:nvPr>
            <p:ph idx="1"/>
          </p:nvPr>
        </p:nvPicPr>
        <p:blipFill>
          <a:blip r:embed="rId3"/>
          <a:stretch>
            <a:fillRect/>
          </a:stretch>
        </p:blipFill>
        <p:spPr>
          <a:xfrm>
            <a:off x="3284197" y="1362657"/>
            <a:ext cx="5555003" cy="4961943"/>
          </a:xfrm>
          <a:prstGeom prst="rect">
            <a:avLst/>
          </a:prstGeom>
        </p:spPr>
      </p:pic>
      <p:sp>
        <p:nvSpPr>
          <p:cNvPr id="4" name="Rounded Rectangle 3"/>
          <p:cNvSpPr/>
          <p:nvPr/>
        </p:nvSpPr>
        <p:spPr>
          <a:xfrm>
            <a:off x="457200" y="1752600"/>
            <a:ext cx="2743200"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the:</a:t>
            </a:r>
          </a:p>
          <a:p>
            <a:pPr marL="342900" indent="-342900">
              <a:buFont typeface="Arial" panose="020B0604020202020204" pitchFamily="34" charset="0"/>
              <a:buChar char="•"/>
            </a:pPr>
            <a:r>
              <a:rPr lang="en-US" sz="2400" i="1" dirty="0">
                <a:solidFill>
                  <a:schemeClr val="tx1"/>
                </a:solidFill>
              </a:rPr>
              <a:t>market effects of the land portion of the property tax. </a:t>
            </a:r>
          </a:p>
          <a:p>
            <a:pPr marL="342900" indent="-342900">
              <a:buFont typeface="Arial" panose="020B0604020202020204" pitchFamily="34" charset="0"/>
              <a:buChar char="•"/>
            </a:pPr>
            <a:r>
              <a:rPr lang="en-US" sz="2400" i="1" dirty="0">
                <a:solidFill>
                  <a:schemeClr val="tx1"/>
                </a:solidFill>
              </a:rPr>
              <a:t>demand curve that shows housing firms’ willingness to pay for land. </a:t>
            </a:r>
          </a:p>
        </p:txBody>
      </p:sp>
    </p:spTree>
    <p:extLst>
      <p:ext uri="{BB962C8B-B14F-4D97-AF65-F5344CB8AC3E}">
        <p14:creationId xmlns:p14="http://schemas.microsoft.com/office/powerpoint/2010/main" val="4195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 </a:t>
            </a:r>
            <a:r>
              <a:rPr lang="en-US" dirty="0"/>
              <a:t>Structure Portion: </a:t>
            </a:r>
            <a:br>
              <a:rPr lang="en-US" dirty="0"/>
            </a:br>
            <a:r>
              <a:rPr lang="en-US" dirty="0"/>
              <a:t>Partial Equilibrium Effects of Structure Tax </a:t>
            </a:r>
          </a:p>
        </p:txBody>
      </p:sp>
      <p:sp>
        <p:nvSpPr>
          <p:cNvPr id="4" name="Rounded Rectangle 3"/>
          <p:cNvSpPr/>
          <p:nvPr/>
        </p:nvSpPr>
        <p:spPr>
          <a:xfrm>
            <a:off x="457200" y="1646235"/>
            <a:ext cx="2743200" cy="4373565"/>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structure portion of the property tax with partial-equilibrium analysis. </a:t>
            </a:r>
          </a:p>
          <a:p>
            <a:pPr marL="342900" indent="-342900">
              <a:buFont typeface="Arial" panose="020B0604020202020204" pitchFamily="34" charset="0"/>
              <a:buChar char="•"/>
            </a:pPr>
            <a:r>
              <a:rPr lang="en-US" sz="2400" i="1" dirty="0">
                <a:solidFill>
                  <a:schemeClr val="tx1"/>
                </a:solidFill>
              </a:rPr>
              <a:t>Discuss the effect of the tax on one market (structures) in the taxing city. </a:t>
            </a:r>
          </a:p>
        </p:txBody>
      </p:sp>
      <p:pic>
        <p:nvPicPr>
          <p:cNvPr id="3" name="Content Placeholder 2" descr="Partial Equilibrium Effects of Structure Tax&#10;A line graph plots demand, initial supply, and supply with tax. The horizontal axis shows quantity, listing 400 and 600. The vertical axis shows cost in dollars, listing 4,000 and 4,800. The line for demand falls through point b (400, 4,800) and point a (600, 4,000). The line for initial supply is horizontal, y equals 4,000, passing through point a (600, 4,000). The line for supply with tax, y equals 4,800, is shifted upward due to tax, passing through point b (400, 4,800). "/>
          <p:cNvPicPr>
            <a:picLocks noGrp="1" noChangeAspect="1"/>
          </p:cNvPicPr>
          <p:nvPr>
            <p:ph idx="1"/>
          </p:nvPr>
        </p:nvPicPr>
        <p:blipFill>
          <a:blip r:embed="rId3"/>
          <a:stretch>
            <a:fillRect/>
          </a:stretch>
        </p:blipFill>
        <p:spPr>
          <a:xfrm>
            <a:off x="3396130" y="1524001"/>
            <a:ext cx="5465482" cy="4495800"/>
          </a:xfrm>
          <a:prstGeom prst="rect">
            <a:avLst/>
          </a:prstGeom>
        </p:spPr>
      </p:pic>
    </p:spTree>
    <p:extLst>
      <p:ext uri="{BB962C8B-B14F-4D97-AF65-F5344CB8AC3E}">
        <p14:creationId xmlns:p14="http://schemas.microsoft.com/office/powerpoint/2010/main" val="10031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Structure Portion: </a:t>
            </a:r>
            <a:br>
              <a:rPr lang="en-US" dirty="0"/>
            </a:br>
            <a:r>
              <a:rPr lang="en-US" dirty="0"/>
              <a:t>General Equilibrium in a Two-City Region </a:t>
            </a:r>
          </a:p>
        </p:txBody>
      </p:sp>
      <p:pic>
        <p:nvPicPr>
          <p:cNvPr id="5" name="Content Placeholder 4" descr="General Equilibrium in a Two-City Region&#10;Two line graphs plot the return in a taxing city and in an other city. In both graphs, the horizontal axis shows capital (mobile homes), listing 600, and the vertical axis shows cost in dollars, listing 4,000. In the first graph, the line for return falls from low capital and high cost, through point a (600, 4,000). In the second graph, the line for return falls from low capital and high cost, through point b (600, 4,000).&#10;"/>
          <p:cNvPicPr>
            <a:picLocks noGrp="1" noChangeAspect="1"/>
          </p:cNvPicPr>
          <p:nvPr>
            <p:ph idx="1"/>
          </p:nvPr>
        </p:nvPicPr>
        <p:blipFill>
          <a:blip r:embed="rId3"/>
          <a:stretch>
            <a:fillRect/>
          </a:stretch>
        </p:blipFill>
        <p:spPr>
          <a:xfrm>
            <a:off x="1219200" y="2819400"/>
            <a:ext cx="6411990" cy="3691305"/>
          </a:xfrm>
          <a:prstGeom prst="rect">
            <a:avLst/>
          </a:prstGeom>
        </p:spPr>
      </p:pic>
      <p:sp>
        <p:nvSpPr>
          <p:cNvPr id="4" name="Rounded Rectangle 3"/>
          <p:cNvSpPr/>
          <p:nvPr/>
        </p:nvSpPr>
        <p:spPr>
          <a:xfrm>
            <a:off x="487680" y="1752600"/>
            <a:ext cx="8382000" cy="838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Discuss a general-equilibrium approach that explores the implications of a property tax in one city on economic activity in other cities.</a:t>
            </a:r>
          </a:p>
        </p:txBody>
      </p:sp>
    </p:spTree>
    <p:extLst>
      <p:ext uri="{BB962C8B-B14F-4D97-AF65-F5344CB8AC3E}">
        <p14:creationId xmlns:p14="http://schemas.microsoft.com/office/powerpoint/2010/main" val="12028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10994</TotalTime>
  <Words>9372</Words>
  <Application>Microsoft Office PowerPoint</Application>
  <PresentationFormat>On-screen Show (4:3)</PresentationFormat>
  <Paragraphs>357</Paragraphs>
  <Slides>35</Slides>
  <Notes>35</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21</vt:lpstr>
      <vt:lpstr>Introduction</vt:lpstr>
      <vt:lpstr> Revenue Sources for Local Governments </vt:lpstr>
      <vt:lpstr>   The Property Tax</vt:lpstr>
      <vt:lpstr> Highest and Lowest Effective  Property Tax Rates, 2015</vt:lpstr>
      <vt:lpstr>   A Simple Model of the  Residential Property Tax </vt:lpstr>
      <vt:lpstr> The Land Portion of the Property Tax</vt:lpstr>
      <vt:lpstr> Structure Portion:  Partial Equilibrium Effects of Structure Tax </vt:lpstr>
      <vt:lpstr>Structure Portion:  General Equilibrium in a Two-City Region </vt:lpstr>
      <vt:lpstr> Structure Portion:  General Equilibrium Effects of the Structure Tax </vt:lpstr>
      <vt:lpstr> Structure Portion: A General-Equilibrium Approach—Effects on Consumers </vt:lpstr>
      <vt:lpstr>   Structure Portion: A General-Equilibrium Approach—Summary of the Tax Structure</vt:lpstr>
      <vt:lpstr>   Structure Portion: A General-Equilibrium Approach—Changing the Assumptions</vt:lpstr>
      <vt:lpstr> Rental Property Owners and Homeowners </vt:lpstr>
      <vt:lpstr> Practical Guide for Policymakers </vt:lpstr>
      <vt:lpstr> The Tiebout Model and the Property Tax: Fiscal Deficits and Surpluses </vt:lpstr>
      <vt:lpstr> The Tiebout Model and the Property Tax </vt:lpstr>
      <vt:lpstr> Property Tax Limitations </vt:lpstr>
      <vt:lpstr> Property Tax Limitations </vt:lpstr>
      <vt:lpstr> The Tax Revolt of the 1930s  </vt:lpstr>
      <vt:lpstr> The Modern Tax Revolt:  California and Proposition 13   </vt:lpstr>
      <vt:lpstr> Horizontal Inequities Among Homeowners  (1 of 2)   </vt:lpstr>
      <vt:lpstr> Horizontal Inequities Among Homeowners  (2 of 2)    </vt:lpstr>
      <vt:lpstr>Intergovernmental Grants   </vt:lpstr>
      <vt:lpstr>Lump-Sum Categorical Grants  </vt:lpstr>
      <vt:lpstr> Response to Lump-Sum Categorical Grant </vt:lpstr>
      <vt:lpstr>Matching Grants  </vt:lpstr>
      <vt:lpstr> Response to a Matching Grant ( 1 of 2) </vt:lpstr>
      <vt:lpstr>Response to a Matching Grant (2 of 2)</vt:lpstr>
      <vt:lpstr>Upper Limit on the Matching Grant </vt:lpstr>
      <vt:lpstr>  The Flypaper Effect</vt:lpstr>
      <vt:lpstr>  The Flypaper Effect: Explanation</vt:lpstr>
      <vt:lpstr> Welfare Reform:  Matching Grants to Lump-Sum Grants</vt:lpstr>
      <vt:lpstr>Switch to Lump-Sum Grants  Decreases Welfare Spending (1 of 2)</vt:lpstr>
      <vt:lpstr> Switch to Lump-Sum Grants  Decreases Welfare Spending (2 of 2)</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21</dc:title>
  <dc:subject>Economics</dc:subject>
  <dc:creator>Arthur O'Sullivan</dc:creator>
  <cp:keywords>Economics, Urban economics, Neighborhood; local government revenue</cp:keywords>
  <cp:lastModifiedBy>Connaughton, John</cp:lastModifiedBy>
  <cp:revision>2079</cp:revision>
  <dcterms:created xsi:type="dcterms:W3CDTF">2017-12-22T08:31:54Z</dcterms:created>
  <dcterms:modified xsi:type="dcterms:W3CDTF">2018-03-26T17:40:10Z</dcterms:modified>
  <cp:category>Economics</cp:category>
</cp:coreProperties>
</file>