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7.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8.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859" r:id="rId2"/>
    <p:sldMasterId id="2147483744" r:id="rId3"/>
    <p:sldMasterId id="2147483780" r:id="rId4"/>
    <p:sldMasterId id="2147483838" r:id="rId5"/>
    <p:sldMasterId id="2147483713" r:id="rId6"/>
    <p:sldMasterId id="2147483674" r:id="rId7"/>
    <p:sldMasterId id="2147483897" r:id="rId8"/>
    <p:sldMasterId id="2147483960" r:id="rId9"/>
  </p:sldMasterIdLst>
  <p:notesMasterIdLst>
    <p:notesMasterId r:id="rId45"/>
  </p:notesMasterIdLst>
  <p:handoutMasterIdLst>
    <p:handoutMasterId r:id="rId46"/>
  </p:handoutMasterIdLst>
  <p:sldIdLst>
    <p:sldId id="256" r:id="rId10"/>
    <p:sldId id="363" r:id="rId11"/>
    <p:sldId id="364" r:id="rId12"/>
    <p:sldId id="365" r:id="rId13"/>
    <p:sldId id="366" r:id="rId14"/>
    <p:sldId id="367" r:id="rId15"/>
    <p:sldId id="368" r:id="rId16"/>
    <p:sldId id="396" r:id="rId17"/>
    <p:sldId id="369" r:id="rId18"/>
    <p:sldId id="370" r:id="rId19"/>
    <p:sldId id="371" r:id="rId20"/>
    <p:sldId id="397" r:id="rId21"/>
    <p:sldId id="372" r:id="rId22"/>
    <p:sldId id="373" r:id="rId23"/>
    <p:sldId id="374" r:id="rId24"/>
    <p:sldId id="375" r:id="rId25"/>
    <p:sldId id="376" r:id="rId26"/>
    <p:sldId id="377" r:id="rId27"/>
    <p:sldId id="378" r:id="rId28"/>
    <p:sldId id="398" r:id="rId29"/>
    <p:sldId id="380" r:id="rId30"/>
    <p:sldId id="382" r:id="rId31"/>
    <p:sldId id="383" r:id="rId32"/>
    <p:sldId id="384" r:id="rId33"/>
    <p:sldId id="385" r:id="rId34"/>
    <p:sldId id="386" r:id="rId35"/>
    <p:sldId id="387" r:id="rId36"/>
    <p:sldId id="400" r:id="rId37"/>
    <p:sldId id="389" r:id="rId38"/>
    <p:sldId id="390" r:id="rId39"/>
    <p:sldId id="391" r:id="rId40"/>
    <p:sldId id="392" r:id="rId41"/>
    <p:sldId id="393" r:id="rId42"/>
    <p:sldId id="394" r:id="rId43"/>
    <p:sldId id="395"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2" orient="horz" pos="3792" userDrawn="1">
          <p15:clr>
            <a:srgbClr val="A4A3A4"/>
          </p15:clr>
        </p15:guide>
        <p15:guide id="3" orient="horz" pos="1104" userDrawn="1">
          <p15:clr>
            <a:srgbClr val="A4A3A4"/>
          </p15:clr>
        </p15:guide>
        <p15:guide id="5" pos="5568" userDrawn="1">
          <p15:clr>
            <a:srgbClr val="A4A3A4"/>
          </p15:clr>
        </p15:guide>
        <p15:guide id="7" pos="144"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White, Kevin" initials="WK [3]" lastIdx="1" clrIdx="6">
    <p:extLst/>
  </p:cmAuthor>
  <p:cmAuthor id="1" name="Chawla, Sujata" initials="CS" lastIdx="10" clrIdx="0">
    <p:extLst/>
  </p:cmAuthor>
  <p:cmAuthor id="8" name="White, Kevin" initials="WK [4]" lastIdx="1" clrIdx="7">
    <p:extLst/>
  </p:cmAuthor>
  <p:cmAuthor id="2" name="Vaingankar, Prajakta" initials="VP" lastIdx="24" clrIdx="1">
    <p:extLst/>
  </p:cmAuthor>
  <p:cmAuthor id="3" name="Cenveo Editor" initials="CE" lastIdx="135" clrIdx="2">
    <p:extLst/>
  </p:cmAuthor>
  <p:cmAuthor id="4" name="Rohini Gupta" initials="RG" lastIdx="19" clrIdx="3">
    <p:extLst/>
  </p:cmAuthor>
  <p:cmAuthor id="5" name="White, Kevin" initials="WK" lastIdx="3" clrIdx="4">
    <p:extLst/>
  </p:cmAuthor>
  <p:cmAuthor id="6" name="White, Kevin" initials="WK [2]"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BAE6"/>
    <a:srgbClr val="0070C0"/>
    <a:srgbClr val="159FAD"/>
    <a:srgbClr val="6A6A6A"/>
    <a:srgbClr val="E66618"/>
    <a:srgbClr val="3070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32" autoAdjust="0"/>
    <p:restoredTop sz="76943" autoAdjust="0"/>
  </p:normalViewPr>
  <p:slideViewPr>
    <p:cSldViewPr>
      <p:cViewPr>
        <p:scale>
          <a:sx n="73" d="100"/>
          <a:sy n="73" d="100"/>
        </p:scale>
        <p:origin x="-1934" y="-58"/>
      </p:cViewPr>
      <p:guideLst>
        <p:guide orient="horz" pos="3792"/>
        <p:guide orient="horz" pos="1104"/>
        <p:guide pos="5568"/>
        <p:guide pos="14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199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24CCBF-31CF-4FCA-A5B4-50142834420A}" type="datetimeFigureOut">
              <a:rPr lang="en-US" smtClean="0"/>
              <a:t>3/26/2018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895618-5249-4F12-80E4-2F3A0FD18481}" type="slidenum">
              <a:rPr lang="en-US" smtClean="0"/>
              <a:t>‹#›</a:t>
            </a:fld>
            <a:endParaRPr lang="en-US" dirty="0"/>
          </a:p>
        </p:txBody>
      </p:sp>
    </p:spTree>
    <p:extLst>
      <p:ext uri="{BB962C8B-B14F-4D97-AF65-F5344CB8AC3E}">
        <p14:creationId xmlns:p14="http://schemas.microsoft.com/office/powerpoint/2010/main" val="472110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84B720-C9F6-4BFC-BC5C-B1B8D70204DA}" type="datetimeFigureOut">
              <a:rPr lang="en-US" smtClean="0"/>
              <a:t>3/26/2018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003D02-7E89-4EBF-B123-9C334E1BFEF7}" type="slidenum">
              <a:rPr lang="en-US" smtClean="0"/>
              <a:t>‹#›</a:t>
            </a:fld>
            <a:endParaRPr lang="en-US" dirty="0"/>
          </a:p>
        </p:txBody>
      </p:sp>
    </p:spTree>
    <p:extLst>
      <p:ext uri="{BB962C8B-B14F-4D97-AF65-F5344CB8AC3E}">
        <p14:creationId xmlns:p14="http://schemas.microsoft.com/office/powerpoint/2010/main" val="618904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a:t>
            </a:fld>
            <a:endParaRPr lang="en-US" dirty="0"/>
          </a:p>
        </p:txBody>
      </p:sp>
    </p:spTree>
    <p:extLst>
      <p:ext uri="{BB962C8B-B14F-4D97-AF65-F5344CB8AC3E}">
        <p14:creationId xmlns:p14="http://schemas.microsoft.com/office/powerpoint/2010/main" val="785676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a:t>
            </a:r>
            <a:r>
              <a:rPr lang="en-US" b="1" baseline="0" dirty="0"/>
              <a:t> </a:t>
            </a:r>
            <a:r>
              <a:rPr lang="en-US" dirty="0"/>
              <a:t>Recent studies estimated the magnitude of peer effects in secondary schools (high schools). Chinese students take two admissions tests, one to get into high school and a second to get into college. To measure the quality of a student’s peers, we can use the average score on the high-school exam for the student’s classmates. To measure achievement of the high-school experience, we can use the student’s score on the college exam.</a:t>
            </a:r>
          </a:p>
        </p:txBody>
      </p:sp>
      <p:sp>
        <p:nvSpPr>
          <p:cNvPr id="4" name="Slide Number Placeholder 3"/>
          <p:cNvSpPr>
            <a:spLocks noGrp="1"/>
          </p:cNvSpPr>
          <p:nvPr>
            <p:ph type="sldNum" sz="quarter" idx="10"/>
          </p:nvPr>
        </p:nvSpPr>
        <p:spPr/>
        <p:txBody>
          <a:bodyPr/>
          <a:lstStyle/>
          <a:p>
            <a:fld id="{5D003D02-7E89-4EBF-B123-9C334E1BFEF7}" type="slidenum">
              <a:rPr lang="en-US" smtClean="0"/>
              <a:t>10</a:t>
            </a:fld>
            <a:endParaRPr lang="en-US" dirty="0"/>
          </a:p>
        </p:txBody>
      </p:sp>
    </p:spTree>
    <p:extLst>
      <p:ext uri="{BB962C8B-B14F-4D97-AF65-F5344CB8AC3E}">
        <p14:creationId xmlns:p14="http://schemas.microsoft.com/office/powerpoint/2010/main" val="660825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 </a:t>
            </a:r>
            <a:r>
              <a:rPr lang="en-US" dirty="0"/>
              <a:t>There is substantial variation across schools in student achievement, measured in the short run by scores on cognitive tests, and in the long run by adult earnings. The most important factor behind differences in achievement is teacher productivity. In other words, the most productive schools are the schools with the most effective teachers.</a:t>
            </a:r>
          </a:p>
        </p:txBody>
      </p:sp>
      <p:sp>
        <p:nvSpPr>
          <p:cNvPr id="4" name="Slide Number Placeholder 3"/>
          <p:cNvSpPr>
            <a:spLocks noGrp="1"/>
          </p:cNvSpPr>
          <p:nvPr>
            <p:ph type="sldNum" sz="quarter" idx="10"/>
          </p:nvPr>
        </p:nvSpPr>
        <p:spPr/>
        <p:txBody>
          <a:bodyPr/>
          <a:lstStyle/>
          <a:p>
            <a:fld id="{5D003D02-7E89-4EBF-B123-9C334E1BFEF7}" type="slidenum">
              <a:rPr lang="en-US" smtClean="0"/>
              <a:t>11</a:t>
            </a:fld>
            <a:endParaRPr lang="en-US" dirty="0"/>
          </a:p>
        </p:txBody>
      </p:sp>
    </p:spTree>
    <p:extLst>
      <p:ext uri="{BB962C8B-B14F-4D97-AF65-F5344CB8AC3E}">
        <p14:creationId xmlns:p14="http://schemas.microsoft.com/office/powerpoint/2010/main" val="767198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 </a:t>
            </a:r>
          </a:p>
          <a:p>
            <a:r>
              <a:rPr lang="en-US" dirty="0"/>
              <a:t>1.</a:t>
            </a:r>
            <a:r>
              <a:rPr lang="en-US" baseline="0" dirty="0"/>
              <a:t> </a:t>
            </a:r>
            <a:r>
              <a:rPr lang="en-US" dirty="0"/>
              <a:t>Education level. There is no evidence that teachers who complete graduate courses in education are more productive than teachers with only a bachelor’s degree. In other words, graduate coursework in education does not increase teacher productivity.</a:t>
            </a:r>
          </a:p>
          <a:p>
            <a:r>
              <a:rPr lang="en-US" dirty="0"/>
              <a:t>2.</a:t>
            </a:r>
            <a:r>
              <a:rPr lang="en-US" baseline="0" dirty="0"/>
              <a:t> </a:t>
            </a:r>
            <a:r>
              <a:rPr lang="en-US" dirty="0"/>
              <a:t>Experience. The consensus among researchers is that teaching experience increases productivity for the first few  (roughly</a:t>
            </a:r>
            <a:r>
              <a:rPr lang="en-US" baseline="0" dirty="0"/>
              <a:t> 3) </a:t>
            </a:r>
            <a:r>
              <a:rPr lang="en-US" dirty="0"/>
              <a:t>years of teaching.</a:t>
            </a:r>
          </a:p>
          <a:p>
            <a:r>
              <a:rPr lang="en-US" dirty="0"/>
              <a:t>3.</a:t>
            </a:r>
            <a:r>
              <a:rPr lang="en-US" baseline="0" dirty="0"/>
              <a:t> </a:t>
            </a:r>
            <a:r>
              <a:rPr lang="en-US" dirty="0"/>
              <a:t>Verbal skills. The most effective teachers have superior communication skills. Students learn more from teachers with high scores on standard tests of verbal ability.</a:t>
            </a:r>
          </a:p>
        </p:txBody>
      </p:sp>
      <p:sp>
        <p:nvSpPr>
          <p:cNvPr id="4" name="Slide Number Placeholder 3"/>
          <p:cNvSpPr>
            <a:spLocks noGrp="1"/>
          </p:cNvSpPr>
          <p:nvPr>
            <p:ph type="sldNum" sz="quarter" idx="10"/>
          </p:nvPr>
        </p:nvSpPr>
        <p:spPr/>
        <p:txBody>
          <a:bodyPr/>
          <a:lstStyle/>
          <a:p>
            <a:fld id="{5D003D02-7E89-4EBF-B123-9C334E1BFEF7}" type="slidenum">
              <a:rPr lang="en-US" smtClean="0"/>
              <a:t>14</a:t>
            </a:fld>
            <a:endParaRPr lang="en-US" dirty="0"/>
          </a:p>
        </p:txBody>
      </p:sp>
    </p:spTree>
    <p:extLst>
      <p:ext uri="{BB962C8B-B14F-4D97-AF65-F5344CB8AC3E}">
        <p14:creationId xmlns:p14="http://schemas.microsoft.com/office/powerpoint/2010/main" val="2109476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 </a:t>
            </a:r>
            <a:r>
              <a:rPr lang="en-US" dirty="0"/>
              <a:t>There is evidence that class size affects student achievement. This is sensible because a decrease in class size increases teacher time per student. There is evidence that the achievement gains from small classes are relatively large for low-income and low-achieving students. However,</a:t>
            </a:r>
            <a:r>
              <a:rPr lang="en-US" baseline="0" dirty="0"/>
              <a:t> t</a:t>
            </a:r>
            <a:r>
              <a:rPr lang="en-US" dirty="0"/>
              <a:t>he fact that students learn more in smaller classes doesn’t necessarily mean that small classes are more efficient. Reducing class size requires an increase in the number of teachers, and the efficiency question is whether the benefit exceeds the cost.</a:t>
            </a:r>
          </a:p>
        </p:txBody>
      </p:sp>
      <p:sp>
        <p:nvSpPr>
          <p:cNvPr id="4" name="Slide Number Placeholder 3"/>
          <p:cNvSpPr>
            <a:spLocks noGrp="1"/>
          </p:cNvSpPr>
          <p:nvPr>
            <p:ph type="sldNum" sz="quarter" idx="10"/>
          </p:nvPr>
        </p:nvSpPr>
        <p:spPr/>
        <p:txBody>
          <a:bodyPr/>
          <a:lstStyle/>
          <a:p>
            <a:fld id="{5D003D02-7E89-4EBF-B123-9C334E1BFEF7}" type="slidenum">
              <a:rPr lang="en-US" smtClean="0"/>
              <a:t>15</a:t>
            </a:fld>
            <a:endParaRPr lang="en-US" dirty="0"/>
          </a:p>
        </p:txBody>
      </p:sp>
    </p:spTree>
    <p:extLst>
      <p:ext uri="{BB962C8B-B14F-4D97-AF65-F5344CB8AC3E}">
        <p14:creationId xmlns:p14="http://schemas.microsoft.com/office/powerpoint/2010/main" val="2828651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line graph plots marginal benefit and marginal cost to illustrate efficient class size. The</a:t>
            </a:r>
            <a:r>
              <a:rPr lang="en-US" b="0" baseline="0" dirty="0"/>
              <a:t> h</a:t>
            </a:r>
            <a:r>
              <a:rPr lang="en-US" b="0" dirty="0"/>
              <a:t>orizontal axis shows teachers, listing 4, 5, and T asterisk, and class size, listing 25, 20, and S asterisk. The</a:t>
            </a:r>
            <a:r>
              <a:rPr lang="en-US" b="0" baseline="0" dirty="0"/>
              <a:t> v</a:t>
            </a:r>
            <a:r>
              <a:rPr lang="en-US" b="0" dirty="0"/>
              <a:t>ertical axis shows cost in dollars, listing mc subscript 4 and mb subscript 4. Point </a:t>
            </a:r>
            <a:r>
              <a:rPr lang="en-US" b="0" i="1" dirty="0"/>
              <a:t>a </a:t>
            </a:r>
            <a:r>
              <a:rPr lang="en-US" b="0" dirty="0"/>
              <a:t>corresponds to 4 teachers, class size of 25, and mb subscript 4. Point </a:t>
            </a:r>
            <a:r>
              <a:rPr lang="en-US" b="0" i="1" dirty="0"/>
              <a:t>b</a:t>
            </a:r>
            <a:r>
              <a:rPr lang="en-US" b="0" dirty="0"/>
              <a:t> corresponds to 4 teachers, class size of 25, and mc subscript 4. Point c corresponds to 5 teachers, class size of 20, and moderate cost. Point </a:t>
            </a:r>
            <a:r>
              <a:rPr lang="en-US" b="0" i="1" dirty="0"/>
              <a:t>d</a:t>
            </a:r>
            <a:r>
              <a:rPr lang="en-US" b="0" dirty="0"/>
              <a:t> corresponds to 5 teachers, class size of 20, and moderately low cost. Point </a:t>
            </a:r>
            <a:r>
              <a:rPr lang="en-US" b="0" i="1" dirty="0"/>
              <a:t>e</a:t>
            </a:r>
            <a:r>
              <a:rPr lang="en-US" b="0" dirty="0"/>
              <a:t> corresponds to T asterisk, S asterisk, and moderate cost. The curve for marginal benefit falls through point </a:t>
            </a:r>
            <a:r>
              <a:rPr lang="en-US" b="0" i="1" dirty="0"/>
              <a:t>a,</a:t>
            </a:r>
            <a:r>
              <a:rPr lang="en-US" b="0" dirty="0"/>
              <a:t> point </a:t>
            </a:r>
            <a:r>
              <a:rPr lang="en-US" b="0" i="1" dirty="0"/>
              <a:t>c</a:t>
            </a:r>
            <a:r>
              <a:rPr lang="en-US" b="0" dirty="0"/>
              <a:t>, and point </a:t>
            </a:r>
            <a:r>
              <a:rPr lang="en-US" b="0" i="1" dirty="0"/>
              <a:t>e</a:t>
            </a:r>
            <a:r>
              <a:rPr lang="en-US" b="0" dirty="0"/>
              <a:t>. The curve for marginal cost rises through point </a:t>
            </a:r>
            <a:r>
              <a:rPr lang="en-US" b="0" i="1" dirty="0"/>
              <a:t>b,</a:t>
            </a:r>
            <a:r>
              <a:rPr lang="en-US" b="0" dirty="0"/>
              <a:t> point </a:t>
            </a:r>
            <a:r>
              <a:rPr lang="en-US" b="0" i="1" dirty="0"/>
              <a:t>d</a:t>
            </a:r>
            <a:r>
              <a:rPr lang="en-US" b="0" dirty="0"/>
              <a:t>, and point </a:t>
            </a:r>
            <a:r>
              <a:rPr lang="en-US" b="0" i="1" dirty="0"/>
              <a:t>e</a:t>
            </a:r>
            <a:r>
              <a:rPr lang="en-US" b="0" dirty="0"/>
              <a:t>.</a:t>
            </a:r>
          </a:p>
          <a:p>
            <a:endParaRPr lang="en-US" b="0" dirty="0"/>
          </a:p>
          <a:p>
            <a:r>
              <a:rPr lang="en-US" b="1" dirty="0"/>
              <a:t>Presenter Note: </a:t>
            </a:r>
            <a:r>
              <a:rPr lang="en-US" dirty="0"/>
              <a:t>The</a:t>
            </a:r>
            <a:r>
              <a:rPr lang="en-US" baseline="0" dirty="0"/>
              <a:t> figure</a:t>
            </a:r>
            <a:r>
              <a:rPr lang="en-US" dirty="0"/>
              <a:t> shows the implications of the Swedish study. The horizontal axis measures (i) the number of teachers for a set of 100 students (moving from left to right) and (ii) class size (students per teacher, moving right to left). Starting from a class size of 25 (four teachers), the marginal benefit of a teacher (point </a:t>
            </a:r>
            <a:r>
              <a:rPr lang="en-US" i="1" dirty="0"/>
              <a:t>a</a:t>
            </a:r>
            <a:r>
              <a:rPr lang="en-US" dirty="0"/>
              <a:t>) exceeds the marginal cost (point</a:t>
            </a:r>
            <a:r>
              <a:rPr lang="en-US" i="1" dirty="0"/>
              <a:t> b</a:t>
            </a:r>
            <a:r>
              <a:rPr lang="en-US" dirty="0"/>
              <a:t>), so hiring the fifth teacher to reduce class size to 20 is efficient. As shown by point </a:t>
            </a:r>
            <a:r>
              <a:rPr lang="en-US" i="1" dirty="0"/>
              <a:t>e</a:t>
            </a:r>
            <a:r>
              <a:rPr lang="en-US" dirty="0"/>
              <a:t>, the efficient number of teachers is T* and the efficient class size is S*.</a:t>
            </a:r>
          </a:p>
        </p:txBody>
      </p:sp>
      <p:sp>
        <p:nvSpPr>
          <p:cNvPr id="4" name="Slide Number Placeholder 3"/>
          <p:cNvSpPr>
            <a:spLocks noGrp="1"/>
          </p:cNvSpPr>
          <p:nvPr>
            <p:ph type="sldNum" sz="quarter" idx="10"/>
          </p:nvPr>
        </p:nvSpPr>
        <p:spPr/>
        <p:txBody>
          <a:bodyPr/>
          <a:lstStyle/>
          <a:p>
            <a:fld id="{5D003D02-7E89-4EBF-B123-9C334E1BFEF7}" type="slidenum">
              <a:rPr lang="en-US" smtClean="0"/>
              <a:t>17</a:t>
            </a:fld>
            <a:endParaRPr lang="en-US" dirty="0"/>
          </a:p>
        </p:txBody>
      </p:sp>
    </p:spTree>
    <p:extLst>
      <p:ext uri="{BB962C8B-B14F-4D97-AF65-F5344CB8AC3E}">
        <p14:creationId xmlns:p14="http://schemas.microsoft.com/office/powerpoint/2010/main" val="650293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 </a:t>
            </a:r>
          </a:p>
          <a:p>
            <a:r>
              <a:rPr lang="en-US" dirty="0"/>
              <a:t>1.Experience. In 2008, a teacher with 20 years of experience earned 1.44 times as much as a 3-year teacher. This is puzzling because empirical work suggests that teacher productivity increases for only the first few years of experience.</a:t>
            </a:r>
          </a:p>
          <a:p>
            <a:r>
              <a:rPr lang="en-US" dirty="0"/>
              <a:t>2.</a:t>
            </a:r>
            <a:r>
              <a:rPr lang="en-US" baseline="0" dirty="0"/>
              <a:t> </a:t>
            </a:r>
            <a:r>
              <a:rPr lang="en-US" dirty="0"/>
              <a:t>Graduate education. In the United States, the wage premium for a master’s degree in education is roughly 26 percent: On average, a teacher with a master’s degree earns roughly 26 percent more than a teacher without one. This is puzzling because empirical work suggests that graduate education doesn’t increase teacher productivity.</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18</a:t>
            </a:fld>
            <a:endParaRPr lang="en-US" dirty="0"/>
          </a:p>
        </p:txBody>
      </p:sp>
    </p:spTree>
    <p:extLst>
      <p:ext uri="{BB962C8B-B14F-4D97-AF65-F5344CB8AC3E}">
        <p14:creationId xmlns:p14="http://schemas.microsoft.com/office/powerpoint/2010/main" val="1031971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line graph plots marginal cost, </a:t>
            </a:r>
            <a:r>
              <a:rPr lang="en-US" b="0" i="0" dirty="0"/>
              <a:t>mb</a:t>
            </a:r>
            <a:r>
              <a:rPr lang="en-US" b="0" dirty="0"/>
              <a:t> tutor, and mb grad education. The</a:t>
            </a:r>
            <a:r>
              <a:rPr lang="en-US" b="0" baseline="0" dirty="0"/>
              <a:t> h</a:t>
            </a:r>
            <a:r>
              <a:rPr lang="en-US" b="0" dirty="0"/>
              <a:t>orizontal axis shows hours, listing G asterisk and T asterisk. The</a:t>
            </a:r>
            <a:r>
              <a:rPr lang="en-US" b="0" baseline="0" dirty="0"/>
              <a:t> v</a:t>
            </a:r>
            <a:r>
              <a:rPr lang="en-US" b="0" dirty="0"/>
              <a:t>ertical axis shows cost in dollars, listing w subscript G and w subscript T. The curve for marginal cost rises through point </a:t>
            </a:r>
            <a:r>
              <a:rPr lang="en-US" b="0" i="1" dirty="0"/>
              <a:t>g</a:t>
            </a:r>
            <a:r>
              <a:rPr lang="en-US" b="0" dirty="0"/>
              <a:t> (G asterisk, w subscript G) and point </a:t>
            </a:r>
            <a:r>
              <a:rPr lang="en-US" b="0" i="1" dirty="0"/>
              <a:t>t </a:t>
            </a:r>
            <a:r>
              <a:rPr lang="en-US" b="0" dirty="0"/>
              <a:t>(T asterisk, w subscript T). The curve for mb tutor falls from high cost and less hours through point </a:t>
            </a:r>
            <a:r>
              <a:rPr lang="en-US" b="0" i="1" dirty="0"/>
              <a:t>t</a:t>
            </a:r>
            <a:r>
              <a:rPr lang="en-US" b="0" dirty="0"/>
              <a:t> (T asterisk, w subscript T). The curve for mb grad education falls through point </a:t>
            </a:r>
            <a:r>
              <a:rPr lang="en-US" b="0" i="1" dirty="0"/>
              <a:t>g</a:t>
            </a:r>
            <a:r>
              <a:rPr lang="en-US" b="0" dirty="0"/>
              <a:t> (G asterisk, w subscript G) toward (T asterisk, 0).</a:t>
            </a:r>
          </a:p>
          <a:p>
            <a:endParaRPr lang="en-US" b="1" dirty="0"/>
          </a:p>
          <a:p>
            <a:r>
              <a:rPr lang="en-US" b="1" dirty="0"/>
              <a:t>Presenter</a:t>
            </a:r>
            <a:r>
              <a:rPr lang="en-US" b="1" baseline="0" dirty="0"/>
              <a:t> Note:</a:t>
            </a:r>
          </a:p>
          <a:p>
            <a:r>
              <a:rPr lang="en-US" dirty="0"/>
              <a:t>The</a:t>
            </a:r>
            <a:r>
              <a:rPr lang="en-US" baseline="0" dirty="0"/>
              <a:t> figure</a:t>
            </a:r>
            <a:r>
              <a:rPr lang="en-US" dirty="0"/>
              <a:t> illustrates the puzzle of graduate education. The horizontal axis measures the hours allocated by a teacher to two types of after-school activities: graduate education or tutoring. Tutoring is defined as instructional time with a single student or perhaps a few students.</a:t>
            </a:r>
          </a:p>
          <a:p>
            <a:endParaRPr lang="en-US" dirty="0"/>
          </a:p>
          <a:p>
            <a:r>
              <a:rPr lang="en-US" dirty="0"/>
              <a:t>1.</a:t>
            </a:r>
            <a:r>
              <a:rPr lang="en-US" baseline="0" dirty="0"/>
              <a:t> </a:t>
            </a:r>
            <a:r>
              <a:rPr lang="en-US" dirty="0"/>
              <a:t>The marginal benefit (mb) of graduate education is close to zero, as represented by the lower of the two marginal-benefit curves.</a:t>
            </a:r>
          </a:p>
          <a:p>
            <a:r>
              <a:rPr lang="en-US" dirty="0"/>
              <a:t>2.</a:t>
            </a:r>
            <a:r>
              <a:rPr lang="en-US" baseline="0" dirty="0"/>
              <a:t> </a:t>
            </a:r>
            <a:r>
              <a:rPr lang="en-US" dirty="0"/>
              <a:t>There is evidence that tutoring is effective in increasing student achievement (Dobbie and Fryer, 2013). Therefore, the marginal-benefit curve for tutoring lies above the marginal-benefit curve for graduate education.</a:t>
            </a:r>
          </a:p>
          <a:p>
            <a:endParaRPr lang="en-US" dirty="0"/>
          </a:p>
          <a:p>
            <a:r>
              <a:rPr lang="en-US" dirty="0"/>
              <a:t>The positively sloped curve is the marginal cost of time allocated to either task, equal to the teacher’s opportunity cost of after-school hours. Points </a:t>
            </a:r>
            <a:r>
              <a:rPr lang="en-US" i="1" dirty="0"/>
              <a:t>t</a:t>
            </a:r>
            <a:r>
              <a:rPr lang="en-US" dirty="0"/>
              <a:t> and </a:t>
            </a:r>
            <a:r>
              <a:rPr lang="en-US" i="1" dirty="0"/>
              <a:t>g</a:t>
            </a:r>
            <a:r>
              <a:rPr lang="en-US" dirty="0"/>
              <a:t> show the</a:t>
            </a:r>
            <a:r>
              <a:rPr lang="en-US" baseline="0" dirty="0"/>
              <a:t> </a:t>
            </a:r>
            <a:r>
              <a:rPr lang="en-US" dirty="0"/>
              <a:t>efficient allocation of after-school time, with T* hours allocated to tutoring and G* &lt;T* allocated to graduate education. Teachers will choose the efficient combination of tutoring and graduate work if the reward for tutoring is w</a:t>
            </a:r>
            <a:r>
              <a:rPr lang="en-US" baseline="-25000" dirty="0"/>
              <a:t>T</a:t>
            </a:r>
            <a:r>
              <a:rPr lang="en-US" dirty="0"/>
              <a:t> per hour and the reward for graduate education is w</a:t>
            </a:r>
            <a:r>
              <a:rPr lang="en-US" baseline="-25000" dirty="0"/>
              <a:t>G</a:t>
            </a:r>
            <a:r>
              <a:rPr lang="en-US" dirty="0"/>
              <a:t> per hour, where w</a:t>
            </a:r>
            <a:r>
              <a:rPr lang="en-US" baseline="-25000" dirty="0"/>
              <a:t>G</a:t>
            </a:r>
            <a:r>
              <a:rPr lang="en-US" dirty="0"/>
              <a:t> &lt; w</a:t>
            </a:r>
            <a:r>
              <a:rPr lang="en-US" baseline="-25000" dirty="0"/>
              <a:t>T</a:t>
            </a:r>
            <a:r>
              <a:rPr lang="en-US" dirty="0"/>
              <a:t> .</a:t>
            </a:r>
          </a:p>
          <a:p>
            <a:endParaRPr lang="en-US" dirty="0"/>
          </a:p>
          <a:p>
            <a:r>
              <a:rPr lang="en-US" dirty="0"/>
              <a:t>Contrast the efficient outcome in the</a:t>
            </a:r>
            <a:r>
              <a:rPr lang="en-US" baseline="0" dirty="0"/>
              <a:t> figure</a:t>
            </a:r>
            <a:r>
              <a:rPr lang="en-US" dirty="0"/>
              <a:t> with the actual outcome in U.S. schools. Under typical compensation system, w</a:t>
            </a:r>
            <a:r>
              <a:rPr lang="en-US" baseline="-25000" dirty="0"/>
              <a:t>T</a:t>
            </a:r>
            <a:r>
              <a:rPr lang="en-US" dirty="0"/>
              <a:t> = 0 and w</a:t>
            </a:r>
            <a:r>
              <a:rPr lang="en-US" baseline="-25000" dirty="0"/>
              <a:t>G</a:t>
            </a:r>
            <a:r>
              <a:rPr lang="en-US" dirty="0"/>
              <a:t> is relatively large rather than close to zero. As a result, teachers do not allocate after-school time in an efficient manner, but spend too much after-school time in graduate coursework rather than in tutoring. From the school-district perspective, a reallocation of funds from graduate-school rewards to tutoring rewards would increase achievement without an increase in budgetary cost.</a:t>
            </a:r>
          </a:p>
        </p:txBody>
      </p:sp>
      <p:sp>
        <p:nvSpPr>
          <p:cNvPr id="4" name="Slide Number Placeholder 3"/>
          <p:cNvSpPr>
            <a:spLocks noGrp="1"/>
          </p:cNvSpPr>
          <p:nvPr>
            <p:ph type="sldNum" sz="quarter" idx="10"/>
          </p:nvPr>
        </p:nvSpPr>
        <p:spPr/>
        <p:txBody>
          <a:bodyPr/>
          <a:lstStyle/>
          <a:p>
            <a:fld id="{5D003D02-7E89-4EBF-B123-9C334E1BFEF7}" type="slidenum">
              <a:rPr lang="en-US" smtClean="0"/>
              <a:t>19</a:t>
            </a:fld>
            <a:endParaRPr lang="en-US" dirty="0"/>
          </a:p>
        </p:txBody>
      </p:sp>
    </p:spTree>
    <p:extLst>
      <p:ext uri="{BB962C8B-B14F-4D97-AF65-F5344CB8AC3E}">
        <p14:creationId xmlns:p14="http://schemas.microsoft.com/office/powerpoint/2010/main" val="2538465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 </a:t>
            </a:r>
            <a:r>
              <a:rPr lang="en-US" dirty="0"/>
              <a:t>Some recent innovations in K–12 education provide important insights into the education production process. A charter school is more flexible than a traditional school in terms of its curriculum and management. Several cities have experimented with “no-excuse” charter schools, which have an extended school day, emphasize discipline, establish high expectations for student achievement, and monitor student progress with frequent testing. Recent studies suggest that no-excuse schools produce significant achievement gains for students.</a:t>
            </a:r>
          </a:p>
        </p:txBody>
      </p:sp>
      <p:sp>
        <p:nvSpPr>
          <p:cNvPr id="4" name="Slide Number Placeholder 3"/>
          <p:cNvSpPr>
            <a:spLocks noGrp="1"/>
          </p:cNvSpPr>
          <p:nvPr>
            <p:ph type="sldNum" sz="quarter" idx="10"/>
          </p:nvPr>
        </p:nvSpPr>
        <p:spPr/>
        <p:txBody>
          <a:bodyPr/>
          <a:lstStyle/>
          <a:p>
            <a:fld id="{5D003D02-7E89-4EBF-B123-9C334E1BFEF7}" type="slidenum">
              <a:rPr lang="en-US" smtClean="0"/>
              <a:t>20</a:t>
            </a:fld>
            <a:endParaRPr lang="en-US" dirty="0"/>
          </a:p>
        </p:txBody>
      </p:sp>
    </p:spTree>
    <p:extLst>
      <p:ext uri="{BB962C8B-B14F-4D97-AF65-F5344CB8AC3E}">
        <p14:creationId xmlns:p14="http://schemas.microsoft.com/office/powerpoint/2010/main" val="7638306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21</a:t>
            </a:fld>
            <a:endParaRPr lang="en-US" dirty="0"/>
          </a:p>
        </p:txBody>
      </p:sp>
    </p:spTree>
    <p:extLst>
      <p:ext uri="{BB962C8B-B14F-4D97-AF65-F5344CB8AC3E}">
        <p14:creationId xmlns:p14="http://schemas.microsoft.com/office/powerpoint/2010/main" val="38832056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a:t>
            </a:r>
          </a:p>
          <a:p>
            <a:r>
              <a:rPr lang="en-US" dirty="0"/>
              <a:t>A study by</a:t>
            </a:r>
            <a:r>
              <a:rPr lang="en-US" baseline="0" dirty="0"/>
              <a:t> </a:t>
            </a:r>
            <a:r>
              <a:rPr lang="en-US" dirty="0"/>
              <a:t>Curto and Fryer (2011) of students in boarding schools provides some insights into the effect of the home environment on educational achievement. The idea behind a boarding school is to take a student out of an unfavorable home environment. Like no-excuse charter schools, SEED schools in the District of Columbia and Baltimore have an extended school day, provide extensive after-school tutoring, monitor progress with frequent testing, and have high expectations for student achievement.</a:t>
            </a:r>
          </a:p>
          <a:p>
            <a:endParaRPr lang="en-US" dirty="0"/>
          </a:p>
          <a:p>
            <a:r>
              <a:rPr lang="en-US" dirty="0"/>
              <a:t>The reported achievement effects of SEED schools are large. To measure the effect of a SEED boarding school, suppose we move a student who attends a traditional public school and lives at home into a SEED boarding school. The authors report that each year spent at the new school generates a gain of 9 percentile points in mathematics and 8 percentile points in reading. For example, a student who enters at the 20th percentile in math will move to the 29th percentile after year one, to the 37th percentile after year two, and so on to the 56th percentile after year four. The achievement gains are a bit larger than the gains generated in regular no-excuse charter schools, indicating that there are benefits associated with boarding schools. A careful accounting of all the costs of boarding suggests that the achievement gains are not large enough to offset the substantial cost associated with housing students five days a week.</a:t>
            </a:r>
          </a:p>
        </p:txBody>
      </p:sp>
      <p:sp>
        <p:nvSpPr>
          <p:cNvPr id="4" name="Slide Number Placeholder 3"/>
          <p:cNvSpPr>
            <a:spLocks noGrp="1"/>
          </p:cNvSpPr>
          <p:nvPr>
            <p:ph type="sldNum" sz="quarter" idx="10"/>
          </p:nvPr>
        </p:nvSpPr>
        <p:spPr/>
        <p:txBody>
          <a:bodyPr/>
          <a:lstStyle/>
          <a:p>
            <a:fld id="{5D003D02-7E89-4EBF-B123-9C334E1BFEF7}" type="slidenum">
              <a:rPr lang="en-US" smtClean="0"/>
              <a:t>22</a:t>
            </a:fld>
            <a:endParaRPr lang="en-US" dirty="0"/>
          </a:p>
        </p:txBody>
      </p:sp>
    </p:spTree>
    <p:extLst>
      <p:ext uri="{BB962C8B-B14F-4D97-AF65-F5344CB8AC3E}">
        <p14:creationId xmlns:p14="http://schemas.microsoft.com/office/powerpoint/2010/main" val="3250876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a:t>
            </a:r>
            <a:r>
              <a:rPr lang="en-US" b="1" baseline="0" dirty="0"/>
              <a:t> </a:t>
            </a:r>
            <a:r>
              <a:rPr lang="en-US" b="0" dirty="0"/>
              <a:t>This chapter explores the economics of education. Roughly half of local-government</a:t>
            </a:r>
            <a:r>
              <a:rPr lang="en-US" b="0" baseline="0" dirty="0"/>
              <a:t> </a:t>
            </a:r>
            <a:r>
              <a:rPr lang="en-US" b="0" dirty="0"/>
              <a:t>expenditures in the United States goes to local schools, and spending on kindergarten through high school (K–12) education is roughly seven times the spending on police, the second largest spending category. As we’ve seen in earlier chapters, educational achievement varies significantly across space, both within and across metropolitan areas. As a result, the quality of local schools is an important factor in the location decisions of households and firms. Because an educated workforce is more productive and innovative than an uneducated one, local education affects urban economic growth.</a:t>
            </a:r>
          </a:p>
        </p:txBody>
      </p:sp>
      <p:sp>
        <p:nvSpPr>
          <p:cNvPr id="4" name="Slide Number Placeholder 3"/>
          <p:cNvSpPr>
            <a:spLocks noGrp="1"/>
          </p:cNvSpPr>
          <p:nvPr>
            <p:ph type="sldNum" sz="quarter" idx="10"/>
          </p:nvPr>
        </p:nvSpPr>
        <p:spPr/>
        <p:txBody>
          <a:bodyPr/>
          <a:lstStyle/>
          <a:p>
            <a:fld id="{5D003D02-7E89-4EBF-B123-9C334E1BFEF7}" type="slidenum">
              <a:rPr lang="en-US" smtClean="0"/>
              <a:t>2</a:t>
            </a:fld>
            <a:endParaRPr lang="en-US" dirty="0"/>
          </a:p>
        </p:txBody>
      </p:sp>
    </p:spTree>
    <p:extLst>
      <p:ext uri="{BB962C8B-B14F-4D97-AF65-F5344CB8AC3E}">
        <p14:creationId xmlns:p14="http://schemas.microsoft.com/office/powerpoint/2010/main" val="16171634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23</a:t>
            </a:fld>
            <a:endParaRPr lang="en-US" dirty="0"/>
          </a:p>
        </p:txBody>
      </p:sp>
    </p:spTree>
    <p:extLst>
      <p:ext uri="{BB962C8B-B14F-4D97-AF65-F5344CB8AC3E}">
        <p14:creationId xmlns:p14="http://schemas.microsoft.com/office/powerpoint/2010/main" val="5234857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a:t>
            </a:r>
          </a:p>
          <a:p>
            <a:r>
              <a:rPr lang="en-US" dirty="0"/>
              <a:t>Jackson, Johnson, and Persico (2016) explored the mechanisms behind the positive effects of spending on adult outcomes. A 10 percent increase in spending per pupil (i)</a:t>
            </a:r>
            <a:r>
              <a:rPr lang="en-US" baseline="0" dirty="0"/>
              <a:t> </a:t>
            </a:r>
            <a:r>
              <a:rPr lang="en-US" dirty="0"/>
              <a:t>decreased the student-teacher ratio by 5.7 percent (a change in class size of roughly one student), (ii) increased the length of the school year by 1.36 days, and</a:t>
            </a:r>
            <a:r>
              <a:rPr lang="en-US" baseline="0" dirty="0"/>
              <a:t> (iii) </a:t>
            </a:r>
            <a:r>
              <a:rPr lang="en-US" dirty="0"/>
              <a:t>increased teacher</a:t>
            </a:r>
            <a:r>
              <a:rPr lang="en-US" baseline="0" dirty="0"/>
              <a:t> </a:t>
            </a:r>
            <a:r>
              <a:rPr lang="en-US" dirty="0"/>
              <a:t>salaries by 4 percent.  A higher teacher salary helps attract and retain high-productivity</a:t>
            </a:r>
            <a:r>
              <a:rPr lang="en-US" baseline="0" dirty="0"/>
              <a:t> </a:t>
            </a:r>
            <a:r>
              <a:rPr lang="en-US" dirty="0"/>
              <a:t>teachers. </a:t>
            </a:r>
          </a:p>
          <a:p>
            <a:endParaRPr lang="en-US" dirty="0"/>
          </a:p>
          <a:p>
            <a:r>
              <a:rPr lang="en-US" dirty="0"/>
              <a:t>To summarize, an increase in spending buys better teachers who spend more time per day with each student over a longer school year.</a:t>
            </a:r>
          </a:p>
        </p:txBody>
      </p:sp>
      <p:sp>
        <p:nvSpPr>
          <p:cNvPr id="4" name="Slide Number Placeholder 3"/>
          <p:cNvSpPr>
            <a:spLocks noGrp="1"/>
          </p:cNvSpPr>
          <p:nvPr>
            <p:ph type="sldNum" sz="quarter" idx="10"/>
          </p:nvPr>
        </p:nvSpPr>
        <p:spPr/>
        <p:txBody>
          <a:bodyPr/>
          <a:lstStyle/>
          <a:p>
            <a:fld id="{5D003D02-7E89-4EBF-B123-9C334E1BFEF7}" type="slidenum">
              <a:rPr lang="en-US" smtClean="0"/>
              <a:t>24</a:t>
            </a:fld>
            <a:endParaRPr lang="en-US" dirty="0"/>
          </a:p>
        </p:txBody>
      </p:sp>
    </p:spTree>
    <p:extLst>
      <p:ext uri="{BB962C8B-B14F-4D97-AF65-F5344CB8AC3E}">
        <p14:creationId xmlns:p14="http://schemas.microsoft.com/office/powerpoint/2010/main" val="26020952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a:t>
            </a:r>
            <a:r>
              <a:rPr lang="en-US" b="1" baseline="0" dirty="0"/>
              <a:t> </a:t>
            </a:r>
            <a:r>
              <a:rPr lang="en-US" dirty="0"/>
              <a:t>The traditional funding source for K–12 education is the local property tax. Starting in the 1970s, citizens in many states challenged the constitutionality of property-tax funding, citing the substantial inequalities across school districts in spending per pupil and student achievement. In most state constitutions, education is identified as a fundamental right for all citizens. In contrast, education is not mentioned in the U.S. Constitution, so inequalities in spending are not proscribed by the U.S. Constitution.</a:t>
            </a:r>
          </a:p>
          <a:p>
            <a:endParaRPr lang="en-US" dirty="0"/>
          </a:p>
          <a:p>
            <a:r>
              <a:rPr lang="en-US" dirty="0"/>
              <a:t>As a result of state court cases challenging the constitutionality of education finances, states have developed several alternative notions of equity in K–12 education (Yinger, 2004).</a:t>
            </a:r>
          </a:p>
          <a:p>
            <a:endParaRPr lang="en-US" dirty="0"/>
          </a:p>
          <a:p>
            <a:r>
              <a:rPr lang="en-US" dirty="0"/>
              <a:t>1.</a:t>
            </a:r>
            <a:r>
              <a:rPr lang="en-US" baseline="0" dirty="0"/>
              <a:t> </a:t>
            </a:r>
            <a:r>
              <a:rPr lang="en-US" dirty="0"/>
              <a:t>Adequacy. Each local school district provides an education that meets or exceeds some minimum statewide standard.</a:t>
            </a:r>
          </a:p>
          <a:p>
            <a:r>
              <a:rPr lang="en-US" dirty="0"/>
              <a:t>2.</a:t>
            </a:r>
            <a:r>
              <a:rPr lang="en-US" baseline="0" dirty="0"/>
              <a:t> </a:t>
            </a:r>
            <a:r>
              <a:rPr lang="en-US" dirty="0"/>
              <a:t>Access equality. Voters in each school district have access to the same effective tax base. This means that a given property tax rate will generate the same revenue per pupil in every school district.</a:t>
            </a:r>
          </a:p>
          <a:p>
            <a:r>
              <a:rPr lang="en-US" dirty="0"/>
              <a:t>3.</a:t>
            </a:r>
            <a:r>
              <a:rPr lang="en-US" baseline="0" dirty="0"/>
              <a:t> </a:t>
            </a:r>
            <a:r>
              <a:rPr lang="en-US" dirty="0"/>
              <a:t>Educational equality. Each school district provides the same level of education. Although several court cases have adopted a standard of educational equality, no court has indicated how a state is to measure equality.</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25</a:t>
            </a:fld>
            <a:endParaRPr lang="en-US" dirty="0"/>
          </a:p>
        </p:txBody>
      </p:sp>
    </p:spTree>
    <p:extLst>
      <p:ext uri="{BB962C8B-B14F-4D97-AF65-F5344CB8AC3E}">
        <p14:creationId xmlns:p14="http://schemas.microsoft.com/office/powerpoint/2010/main" val="29783086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pt-BR" dirty="0"/>
              <a:t>Grant equals Foundation</a:t>
            </a:r>
            <a:r>
              <a:rPr lang="pt-BR" baseline="0" dirty="0"/>
              <a:t> level </a:t>
            </a:r>
            <a:r>
              <a:rPr lang="pt-BR" dirty="0"/>
              <a:t>minus Foundation</a:t>
            </a:r>
            <a:r>
              <a:rPr lang="pt-BR" baseline="0" dirty="0"/>
              <a:t> tax rate </a:t>
            </a:r>
            <a:r>
              <a:rPr lang="pt-BR" dirty="0"/>
              <a:t>times  L</a:t>
            </a: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26</a:t>
            </a:fld>
            <a:endParaRPr lang="en-US" dirty="0"/>
          </a:p>
        </p:txBody>
      </p:sp>
    </p:spTree>
    <p:extLst>
      <p:ext uri="{BB962C8B-B14F-4D97-AF65-F5344CB8AC3E}">
        <p14:creationId xmlns:p14="http://schemas.microsoft.com/office/powerpoint/2010/main" val="23333915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Foundation grant equals $5,000 minus 0.02 times 200,000 equals $1,000.</a:t>
            </a:r>
          </a:p>
        </p:txBody>
      </p:sp>
      <p:sp>
        <p:nvSpPr>
          <p:cNvPr id="4" name="Slide Number Placeholder 3"/>
          <p:cNvSpPr>
            <a:spLocks noGrp="1"/>
          </p:cNvSpPr>
          <p:nvPr>
            <p:ph type="sldNum" sz="quarter" idx="10"/>
          </p:nvPr>
        </p:nvSpPr>
        <p:spPr/>
        <p:txBody>
          <a:bodyPr/>
          <a:lstStyle/>
          <a:p>
            <a:fld id="{5D003D02-7E89-4EBF-B123-9C334E1BFEF7}" type="slidenum">
              <a:rPr lang="en-US" smtClean="0"/>
              <a:t>27</a:t>
            </a:fld>
            <a:endParaRPr lang="en-US" dirty="0"/>
          </a:p>
        </p:txBody>
      </p:sp>
    </p:spTree>
    <p:extLst>
      <p:ext uri="{BB962C8B-B14F-4D97-AF65-F5344CB8AC3E}">
        <p14:creationId xmlns:p14="http://schemas.microsoft.com/office/powerpoint/2010/main" val="1734373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Presenter </a:t>
            </a:r>
            <a:r>
              <a:rPr lang="en-US" b="1" dirty="0"/>
              <a:t>Note:</a:t>
            </a:r>
          </a:p>
          <a:p>
            <a:r>
              <a:rPr lang="en-US" dirty="0"/>
              <a:t>Continuing our example, the</a:t>
            </a:r>
            <a:r>
              <a:rPr lang="en-US" baseline="0" dirty="0"/>
              <a:t> table</a:t>
            </a:r>
            <a:r>
              <a:rPr lang="en-US" dirty="0"/>
              <a:t> shows spending options with different local tax rates. Given the local tax base of $200,000 per pupil, for every percentage point of the tax, local tax revenue and spending increases by $2,000. If the school district chooses a tax rate of 1.7 percent, it generates $3,400 of local revenue per pupil. Adding the local tax revenue to a $1,000 foundation grant, the district has $4,400 per pupil to spend. A higher tax rate of 1.8 percent generates $3,600 in local property taxes but does not change the grant, so education spending increases by $200. Moving in the opposite direction, a decrease in the local tax rate to 1.5 percent decreases the local contribution by $400 and decreases education spending by the same amount.</a:t>
            </a:r>
          </a:p>
          <a:p>
            <a:endParaRPr lang="en-US" dirty="0"/>
          </a:p>
          <a:p>
            <a:r>
              <a:rPr lang="en-US" dirty="0"/>
              <a:t>The idea behind a foundation grant is to provide more money to school districts with lower tax bases. The foundation tax rate determines the rate at which the grant varies with the local property tax base. Continuing our example, a foundation tax rate of 0.02 means that each additional dollar of property value decreases the grant by $0.02. For a district with </a:t>
            </a:r>
            <a:r>
              <a:rPr lang="en-US" i="1" dirty="0"/>
              <a:t>L</a:t>
            </a:r>
            <a:r>
              <a:rPr lang="en-US" dirty="0"/>
              <a:t> = $220,000, the foundation grant is $600 instead of $1,000:</a:t>
            </a:r>
          </a:p>
          <a:p>
            <a:r>
              <a:rPr lang="en-US" dirty="0"/>
              <a:t>Foundation grant = $5,000 − 0.02 · 220,000 = $600</a:t>
            </a:r>
          </a:p>
          <a:p>
            <a:endParaRPr lang="en-US" dirty="0"/>
          </a:p>
          <a:p>
            <a:r>
              <a:rPr lang="en-US" dirty="0"/>
              <a:t>This district gets $400 less in a foundation grant because its tax base is $20,000 higher: $400 = 0.02 · $20,000.</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28</a:t>
            </a:fld>
            <a:endParaRPr lang="en-US" dirty="0"/>
          </a:p>
        </p:txBody>
      </p:sp>
    </p:spTree>
    <p:extLst>
      <p:ext uri="{BB962C8B-B14F-4D97-AF65-F5344CB8AC3E}">
        <p14:creationId xmlns:p14="http://schemas.microsoft.com/office/powerpoint/2010/main" val="7917892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line graph plots initial and grant. The</a:t>
            </a:r>
            <a:r>
              <a:rPr lang="en-US" b="0" baseline="0" dirty="0"/>
              <a:t> h</a:t>
            </a:r>
            <a:r>
              <a:rPr lang="en-US" b="0" dirty="0"/>
              <a:t>orizontal axis shows education cost in dollars, listing 1,000, 3,400, and 4,000. The</a:t>
            </a:r>
            <a:r>
              <a:rPr lang="en-US" b="0" baseline="0" dirty="0"/>
              <a:t> v</a:t>
            </a:r>
            <a:r>
              <a:rPr lang="en-US" b="0" dirty="0"/>
              <a:t>ertical axis shows other cost in dollars. Point </a:t>
            </a:r>
            <a:r>
              <a:rPr lang="en-US" b="0" i="1" dirty="0"/>
              <a:t>g</a:t>
            </a:r>
            <a:r>
              <a:rPr lang="en-US" b="0" dirty="0"/>
              <a:t> corresponds to $1,000 education cost and high other cost. Point </a:t>
            </a:r>
            <a:r>
              <a:rPr lang="en-US" b="0" i="1" dirty="0"/>
              <a:t>a</a:t>
            </a:r>
            <a:r>
              <a:rPr lang="en-US" b="0" dirty="0"/>
              <a:t> corresponds to $3,400 education cost and moderate other cost. Point </a:t>
            </a:r>
            <a:r>
              <a:rPr lang="en-US" b="0" i="1" dirty="0"/>
              <a:t>b</a:t>
            </a:r>
            <a:r>
              <a:rPr lang="en-US" b="0" dirty="0"/>
              <a:t> corresponds to $4,000 education cost and moderate other cost. The difference in other cost between point </a:t>
            </a:r>
            <a:r>
              <a:rPr lang="en-US" b="0" i="1" dirty="0"/>
              <a:t>a</a:t>
            </a:r>
            <a:r>
              <a:rPr lang="en-US" b="0" dirty="0"/>
              <a:t> and point </a:t>
            </a:r>
            <a:r>
              <a:rPr lang="en-US" b="0" i="1" dirty="0"/>
              <a:t>b</a:t>
            </a:r>
            <a:r>
              <a:rPr lang="en-US" b="0" dirty="0"/>
              <a:t> is $400. A curve falls through point </a:t>
            </a:r>
            <a:r>
              <a:rPr lang="en-US" b="0" i="1" dirty="0"/>
              <a:t>a</a:t>
            </a:r>
            <a:r>
              <a:rPr lang="en-US" b="0" dirty="0"/>
              <a:t>. The line for initial is a tangent to this curve, falling from zero education cost and high other cost through point </a:t>
            </a:r>
            <a:r>
              <a:rPr lang="en-US" b="0" i="1" dirty="0"/>
              <a:t>a</a:t>
            </a:r>
            <a:r>
              <a:rPr lang="en-US" b="0" dirty="0"/>
              <a:t>, toward high education cost and zero other cost. Another curve falls through point </a:t>
            </a:r>
            <a:r>
              <a:rPr lang="en-US" b="0" i="1" dirty="0"/>
              <a:t>b</a:t>
            </a:r>
            <a:r>
              <a:rPr lang="en-US" b="0" dirty="0"/>
              <a:t>. The line for grant is a tangent to this curve. It is shifted right from the previous tangent, falling through point </a:t>
            </a:r>
            <a:r>
              <a:rPr lang="en-US" b="0" i="1" dirty="0"/>
              <a:t>g</a:t>
            </a:r>
            <a:r>
              <a:rPr lang="en-US" b="0" dirty="0"/>
              <a:t> and point </a:t>
            </a:r>
            <a:r>
              <a:rPr lang="en-US" b="0" i="1" dirty="0"/>
              <a:t>b</a:t>
            </a:r>
            <a:r>
              <a:rPr lang="en-US" b="0" dirty="0"/>
              <a:t>.</a:t>
            </a:r>
          </a:p>
          <a:p>
            <a:endParaRPr lang="en-US" b="1" dirty="0"/>
          </a:p>
          <a:p>
            <a:r>
              <a:rPr lang="en-US" b="1" dirty="0"/>
              <a:t>Presenter</a:t>
            </a:r>
            <a:r>
              <a:rPr lang="en-US" b="1" baseline="0" dirty="0"/>
              <a:t> Note: </a:t>
            </a:r>
          </a:p>
          <a:p>
            <a:r>
              <a:rPr lang="en-US" dirty="0"/>
              <a:t>As we saw in an earlier chapter, we can combine the consumer-choice model with the median-voter result to predict the response of local government to an intergovernmental grant. In the figure on this slide, point </a:t>
            </a:r>
            <a:r>
              <a:rPr lang="en-US" i="1" dirty="0"/>
              <a:t>a</a:t>
            </a:r>
            <a:r>
              <a:rPr lang="en-US" dirty="0"/>
              <a:t> shows the initial (</a:t>
            </a:r>
            <a:r>
              <a:rPr lang="en-US" dirty="0" err="1"/>
              <a:t>pregrant</a:t>
            </a:r>
            <a:r>
              <a:rPr lang="en-US" dirty="0"/>
              <a:t>) utility-maximizing choice of the median voter, with spending per pupil equal to $3,400. The median property value is $200,000, and to generate $3,400 for education, the local tax rate is 1.7 percent. A foundation grant of $1,000 shifts the budget line to the right by $1,000, and point </a:t>
            </a:r>
            <a:r>
              <a:rPr lang="en-US" i="1" dirty="0"/>
              <a:t>b</a:t>
            </a:r>
            <a:r>
              <a:rPr lang="en-US" dirty="0"/>
              <a:t> shows the new utility-maximizing bundle of education and other goods, where the marginal rate of substitution equals the price ratio. The $1,000 grant increases spending on education by $600 and increases spending on other goods by $400.</a:t>
            </a:r>
          </a:p>
          <a:p>
            <a:endParaRPr lang="en-US" dirty="0"/>
          </a:p>
          <a:p>
            <a:r>
              <a:rPr lang="en-US" dirty="0"/>
              <a:t>The rational response by the median voter is to spend part of the grant on other goods, including other local public goods and private goods. To allow citizens to spend part of the grant on private goods, the school district cuts the property tax rate. Given the $4,000 target education spending and a $1,000 foundation grant, the local contribution is only $3,000. Therefore, the district cuts the tax rate from</a:t>
            </a:r>
            <a:r>
              <a:rPr lang="en-US" baseline="0" dirty="0"/>
              <a:t> </a:t>
            </a:r>
            <a:r>
              <a:rPr lang="en-US" dirty="0"/>
              <a:t>1.7 percent to 1.5 percent:</a:t>
            </a:r>
          </a:p>
          <a:p>
            <a:r>
              <a:rPr lang="en-US" dirty="0"/>
              <a:t>$3,000 = 0.015 · $200,000</a:t>
            </a:r>
          </a:p>
          <a:p>
            <a:endParaRPr lang="en-US" dirty="0"/>
          </a:p>
          <a:p>
            <a:r>
              <a:rPr lang="en-US" dirty="0"/>
              <a:t>The tax cut from 1.7 percent to 1.5 percent frees up $400 to spend on other goods. </a:t>
            </a:r>
          </a:p>
          <a:p>
            <a:endParaRPr lang="en-US" dirty="0"/>
          </a:p>
          <a:p>
            <a:r>
              <a:rPr lang="en-US" dirty="0"/>
              <a:t>To summarize, a foundation grant increases education spending and also provides tax relief that increases spending on other goods.</a:t>
            </a:r>
          </a:p>
          <a:p>
            <a:endParaRPr lang="en-US" dirty="0"/>
          </a:p>
          <a:p>
            <a:r>
              <a:rPr lang="en-US" dirty="0"/>
              <a:t>The numerical example in the</a:t>
            </a:r>
            <a:r>
              <a:rPr lang="en-US" baseline="0" dirty="0"/>
              <a:t> figure </a:t>
            </a:r>
            <a:r>
              <a:rPr lang="en-US" dirty="0"/>
              <a:t>is consistent with empirical studies of responses to foundation grants (Evans, Murray, and Schwab, 2001; Card and Payne, 2002). On average in low-spending school districts, 60 percent of a foundation grant is allocated to education, leaving 40 percent for other goods. This is another example of the flypaper effect—a relatively large fraction of grant money sticks where it first hits (the school district).</a:t>
            </a:r>
          </a:p>
          <a:p>
            <a:endParaRPr lang="en-US" dirty="0"/>
          </a:p>
          <a:p>
            <a:r>
              <a:rPr lang="en-US" dirty="0"/>
              <a:t>The purpose of a system of foundation grants is to decrease inequality in education spending across school districts. The largest grants are given to school districts with the lowest property values, so the greatest stimulus for education occurs in low-wealth districts. As we’ll see later in the chapter, empirical studies suggest that foundation grants do in fact reduce education spending gaps.</a:t>
            </a:r>
          </a:p>
        </p:txBody>
      </p:sp>
      <p:sp>
        <p:nvSpPr>
          <p:cNvPr id="4" name="Slide Number Placeholder 3"/>
          <p:cNvSpPr>
            <a:spLocks noGrp="1"/>
          </p:cNvSpPr>
          <p:nvPr>
            <p:ph type="sldNum" sz="quarter" idx="10"/>
          </p:nvPr>
        </p:nvSpPr>
        <p:spPr/>
        <p:txBody>
          <a:bodyPr/>
          <a:lstStyle/>
          <a:p>
            <a:fld id="{5D003D02-7E89-4EBF-B123-9C334E1BFEF7}" type="slidenum">
              <a:rPr lang="en-US" smtClean="0"/>
              <a:t>29</a:t>
            </a:fld>
            <a:endParaRPr lang="en-US" dirty="0"/>
          </a:p>
        </p:txBody>
      </p:sp>
    </p:spTree>
    <p:extLst>
      <p:ext uri="{BB962C8B-B14F-4D97-AF65-F5344CB8AC3E}">
        <p14:creationId xmlns:p14="http://schemas.microsoft.com/office/powerpoint/2010/main" val="20460394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local cost</a:t>
            </a:r>
            <a:r>
              <a:rPr lang="en-US" b="0" baseline="0" dirty="0"/>
              <a:t> per dollar</a:t>
            </a:r>
            <a:r>
              <a:rPr lang="en-US" b="0" dirty="0"/>
              <a:t> equals fraction numerator 1 over denominator 1 plus </a:t>
            </a:r>
            <a:r>
              <a:rPr lang="en-US" b="0" i="1" dirty="0"/>
              <a:t>m</a:t>
            </a:r>
            <a:r>
              <a:rPr lang="en-US" b="0" dirty="0"/>
              <a:t> end fraction</a:t>
            </a:r>
          </a:p>
        </p:txBody>
      </p:sp>
      <p:sp>
        <p:nvSpPr>
          <p:cNvPr id="4" name="Slide Number Placeholder 3"/>
          <p:cNvSpPr>
            <a:spLocks noGrp="1"/>
          </p:cNvSpPr>
          <p:nvPr>
            <p:ph type="sldNum" sz="quarter" idx="10"/>
          </p:nvPr>
        </p:nvSpPr>
        <p:spPr/>
        <p:txBody>
          <a:bodyPr/>
          <a:lstStyle/>
          <a:p>
            <a:fld id="{5D003D02-7E89-4EBF-B123-9C334E1BFEF7}" type="slidenum">
              <a:rPr lang="en-US" smtClean="0"/>
              <a:t>30</a:t>
            </a:fld>
            <a:endParaRPr lang="en-US" dirty="0"/>
          </a:p>
        </p:txBody>
      </p:sp>
    </p:spTree>
    <p:extLst>
      <p:ext uri="{BB962C8B-B14F-4D97-AF65-F5344CB8AC3E}">
        <p14:creationId xmlns:p14="http://schemas.microsoft.com/office/powerpoint/2010/main" val="32401466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local</a:t>
            </a:r>
            <a:r>
              <a:rPr lang="en-US" b="0" baseline="0" dirty="0"/>
              <a:t> cost per dollar </a:t>
            </a:r>
            <a:r>
              <a:rPr lang="en-US" b="0" dirty="0"/>
              <a:t>equals</a:t>
            </a:r>
            <a:r>
              <a:rPr lang="en-US" b="0" baseline="0" dirty="0"/>
              <a:t> </a:t>
            </a:r>
            <a:r>
              <a:rPr lang="en-US" b="0" dirty="0"/>
              <a:t>fraction numerator 1 over denominator 1.25 end fraction equals $ 0.80</a:t>
            </a:r>
          </a:p>
        </p:txBody>
      </p:sp>
      <p:sp>
        <p:nvSpPr>
          <p:cNvPr id="4" name="Slide Number Placeholder 3"/>
          <p:cNvSpPr>
            <a:spLocks noGrp="1"/>
          </p:cNvSpPr>
          <p:nvPr>
            <p:ph type="sldNum" sz="quarter" idx="10"/>
          </p:nvPr>
        </p:nvSpPr>
        <p:spPr/>
        <p:txBody>
          <a:bodyPr/>
          <a:lstStyle/>
          <a:p>
            <a:fld id="{5D003D02-7E89-4EBF-B123-9C334E1BFEF7}" type="slidenum">
              <a:rPr lang="en-US" smtClean="0"/>
              <a:t>31</a:t>
            </a:fld>
            <a:endParaRPr lang="en-US" dirty="0"/>
          </a:p>
        </p:txBody>
      </p:sp>
    </p:spTree>
    <p:extLst>
      <p:ext uri="{BB962C8B-B14F-4D97-AF65-F5344CB8AC3E}">
        <p14:creationId xmlns:p14="http://schemas.microsoft.com/office/powerpoint/2010/main" val="32729909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dirty="0"/>
              <a:t>GTB grant equals</a:t>
            </a:r>
            <a:r>
              <a:rPr lang="en-US" baseline="0" dirty="0"/>
              <a:t> Local </a:t>
            </a:r>
            <a:r>
              <a:rPr lang="en-US" dirty="0"/>
              <a:t>tax rate times left parenthesis B minus L right parenthesis</a:t>
            </a:r>
          </a:p>
        </p:txBody>
      </p:sp>
      <p:sp>
        <p:nvSpPr>
          <p:cNvPr id="4" name="Slide Number Placeholder 3"/>
          <p:cNvSpPr>
            <a:spLocks noGrp="1"/>
          </p:cNvSpPr>
          <p:nvPr>
            <p:ph type="sldNum" sz="quarter" idx="10"/>
          </p:nvPr>
        </p:nvSpPr>
        <p:spPr/>
        <p:txBody>
          <a:bodyPr/>
          <a:lstStyle/>
          <a:p>
            <a:fld id="{5D003D02-7E89-4EBF-B123-9C334E1BFEF7}" type="slidenum">
              <a:rPr lang="en-US" smtClean="0"/>
              <a:t>33</a:t>
            </a:fld>
            <a:endParaRPr lang="en-US" dirty="0"/>
          </a:p>
        </p:txBody>
      </p:sp>
    </p:spTree>
    <p:extLst>
      <p:ext uri="{BB962C8B-B14F-4D97-AF65-F5344CB8AC3E}">
        <p14:creationId xmlns:p14="http://schemas.microsoft.com/office/powerpoint/2010/main" val="3801187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table shows per pupil spending in selected states</a:t>
            </a:r>
            <a:r>
              <a:rPr lang="en-US" b="0" baseline="0" dirty="0"/>
              <a:t> in </a:t>
            </a:r>
            <a:r>
              <a:rPr lang="en-US" b="0" dirty="0"/>
              <a:t>2014. The table shows two</a:t>
            </a:r>
            <a:r>
              <a:rPr lang="en-US" b="0" baseline="0" dirty="0"/>
              <a:t> column headers: state and spending per pupil in dollars. Row entries are as follows. Row 1: New York, 20,600. Row 2: District of Columbia, 18,500. Row 3: Alaska, 18,400. Row 4: New Jersey, 17,900. Row 5: Connecticut, 17,800. Row 6: Mississippi, 8,300. Row 7: Oklahoma, 7,800. Row 8: Arizona, 7,500. Row 9: Idaho, 6,600. Row 10: Utah, 6,500.</a:t>
            </a:r>
            <a:endParaRPr lang="en-US" b="0" dirty="0"/>
          </a:p>
          <a:p>
            <a:endParaRPr lang="en-US" b="1" dirty="0"/>
          </a:p>
          <a:p>
            <a:r>
              <a:rPr lang="en-US" b="1" dirty="0"/>
              <a:t>Presenter Note: </a:t>
            </a:r>
            <a:r>
              <a:rPr lang="en-US" dirty="0"/>
              <a:t>In the United States in 2014, the average expenditure per K–12 student was $11,009. The</a:t>
            </a:r>
            <a:r>
              <a:rPr lang="en-US" baseline="0" dirty="0"/>
              <a:t> table</a:t>
            </a:r>
            <a:r>
              <a:rPr lang="en-US" dirty="0"/>
              <a:t> shows per-pupil spending in the five states with the highest spending and the five states with the lowest spending. Spending per pupil varies significantly across the nation, from a low of $6,500 in Utah to a high of $20,600 in New York. Between 1960 and 2014, real spending per pupil more than quadrupled.</a:t>
            </a:r>
          </a:p>
        </p:txBody>
      </p:sp>
      <p:sp>
        <p:nvSpPr>
          <p:cNvPr id="4" name="Slide Number Placeholder 3"/>
          <p:cNvSpPr>
            <a:spLocks noGrp="1"/>
          </p:cNvSpPr>
          <p:nvPr>
            <p:ph type="sldNum" sz="quarter" idx="10"/>
          </p:nvPr>
        </p:nvSpPr>
        <p:spPr/>
        <p:txBody>
          <a:bodyPr/>
          <a:lstStyle/>
          <a:p>
            <a:fld id="{5D003D02-7E89-4EBF-B123-9C334E1BFEF7}" type="slidenum">
              <a:rPr lang="en-US" smtClean="0"/>
              <a:t>3</a:t>
            </a:fld>
            <a:endParaRPr lang="en-US" dirty="0"/>
          </a:p>
        </p:txBody>
      </p:sp>
    </p:spTree>
    <p:extLst>
      <p:ext uri="{BB962C8B-B14F-4D97-AF65-F5344CB8AC3E}">
        <p14:creationId xmlns:p14="http://schemas.microsoft.com/office/powerpoint/2010/main" val="33690493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table shows tax and spending options with a guaranteed tax base. The</a:t>
            </a:r>
            <a:r>
              <a:rPr lang="en-US" b="0" baseline="0" dirty="0"/>
              <a:t> table shows four column headers: local tax rate, local tax revenue, grant, education spending. Row entries are as follows. Row 1: 2 percent, $4,000, $1,000, $5,000. Row 2: 3 percent, $6,000, $1,500, $7,500.</a:t>
            </a:r>
            <a:endParaRPr lang="en-US" b="0" dirty="0"/>
          </a:p>
          <a:p>
            <a:endParaRPr lang="en-US" b="1" dirty="0"/>
          </a:p>
          <a:p>
            <a:r>
              <a:rPr lang="en-US" b="1" dirty="0"/>
              <a:t>Presenter Note: </a:t>
            </a:r>
          </a:p>
          <a:p>
            <a:r>
              <a:rPr lang="en-US" dirty="0"/>
              <a:t>The</a:t>
            </a:r>
            <a:r>
              <a:rPr lang="en-US" baseline="0" dirty="0"/>
              <a:t> table</a:t>
            </a:r>
            <a:r>
              <a:rPr lang="en-US" dirty="0"/>
              <a:t> illustrates a GTB plan for a school district with a local tax base of </a:t>
            </a:r>
            <a:r>
              <a:rPr lang="en-US" i="1" dirty="0"/>
              <a:t>L</a:t>
            </a:r>
            <a:r>
              <a:rPr lang="en-US" dirty="0"/>
              <a:t> = $200,000 per pupil. The guaranteed tax base is </a:t>
            </a:r>
            <a:r>
              <a:rPr lang="en-US" i="1" dirty="0"/>
              <a:t>B</a:t>
            </a:r>
            <a:r>
              <a:rPr lang="en-US" dirty="0"/>
              <a:t> = $250,000, so there is a $50,000 gap between the two bases. With a tax rate of 2 percent, the district raises $4,000 locally and gets a grant of $1,000, for a total of $5,000. An increase in the tax rate to 3 percent increases local tax revenue by $2,000 (to $6,000) and increases the grant by $500, for a total increase of $2,500. The local cost per dollar of education is $0.80:</a:t>
            </a:r>
          </a:p>
          <a:p>
            <a:endParaRPr lang="en-US" dirty="0"/>
          </a:p>
          <a:p>
            <a:r>
              <a:rPr lang="en-US" i="0" dirty="0"/>
              <a:t>Local cost per dollar = </a:t>
            </a:r>
            <a:r>
              <a:rPr lang="en-US" i="0" dirty="0" err="1"/>
              <a:t>ΔLocal</a:t>
            </a:r>
            <a:r>
              <a:rPr lang="en-US" i="0" dirty="0"/>
              <a:t> taxes/</a:t>
            </a:r>
            <a:r>
              <a:rPr lang="en-US" i="0" dirty="0" err="1"/>
              <a:t>ΔEducation</a:t>
            </a:r>
            <a:r>
              <a:rPr lang="en-US" i="0" dirty="0"/>
              <a:t> Spending = 2000/2500 = $0.80</a:t>
            </a:r>
          </a:p>
          <a:p>
            <a:endParaRPr lang="en-US" dirty="0"/>
          </a:p>
          <a:p>
            <a:r>
              <a:rPr lang="en-US" dirty="0"/>
              <a:t>In general, the local cost per dollar of education under a GTB plan equals the ratio of the local tax base to the guaranteed tax base. In our example, the local cost per dollar is</a:t>
            </a:r>
          </a:p>
          <a:p>
            <a:endParaRPr lang="en-US" dirty="0"/>
          </a:p>
          <a:p>
            <a:r>
              <a:rPr lang="en-US" dirty="0"/>
              <a:t>Local cost per dollar = L/B = $200,000/$250,000 = $0.80</a:t>
            </a:r>
          </a:p>
        </p:txBody>
      </p:sp>
      <p:sp>
        <p:nvSpPr>
          <p:cNvPr id="4" name="Slide Number Placeholder 3"/>
          <p:cNvSpPr>
            <a:spLocks noGrp="1"/>
          </p:cNvSpPr>
          <p:nvPr>
            <p:ph type="sldNum" sz="quarter" idx="10"/>
          </p:nvPr>
        </p:nvSpPr>
        <p:spPr/>
        <p:txBody>
          <a:bodyPr/>
          <a:lstStyle/>
          <a:p>
            <a:fld id="{5D003D02-7E89-4EBF-B123-9C334E1BFEF7}" type="slidenum">
              <a:rPr lang="en-US" smtClean="0"/>
              <a:t>34</a:t>
            </a:fld>
            <a:endParaRPr lang="en-US" dirty="0"/>
          </a:p>
        </p:txBody>
      </p:sp>
    </p:spTree>
    <p:extLst>
      <p:ext uri="{BB962C8B-B14F-4D97-AF65-F5344CB8AC3E}">
        <p14:creationId xmlns:p14="http://schemas.microsoft.com/office/powerpoint/2010/main" val="8627922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Note</a:t>
            </a:r>
            <a:r>
              <a:rPr lang="en-US" dirty="0"/>
              <a:t>: </a:t>
            </a:r>
          </a:p>
          <a:p>
            <a:r>
              <a:rPr lang="en-US" dirty="0"/>
              <a:t>In the 1970s and 1980s, a series of state court cases mandated reforms of education finance systems. The resulting wave of education finance reform was based on the notion of equity in education spending, defined generally as equal spending per pupil across school districts. Evans, Murray, and Schwab (2001) summarize studies of this wave of reform. States had the option to either “level up” (increase spending in low-spending districts) or “level down” (decrease spending in high-spending districts). Most states used foundation plans to “level up” spending, but there were exceptions. On average, the equalization programs decreased spending disparities across school districts within a state by 16 percent to 38 percent. Overall, low-spending school districts used roughly 40 percent of additional grant money to reduce local taxes and used 60 percent to increase spending per pupil.</a:t>
            </a:r>
          </a:p>
          <a:p>
            <a:endParaRPr lang="en-US" dirty="0"/>
          </a:p>
          <a:p>
            <a:r>
              <a:rPr lang="en-US" dirty="0"/>
              <a:t>The next wave of education-finance reform started in the 1990s. This wave of reform is based on the notions of both equity and adequacy, where adequacy is defined by the level of spending per pupil. The inclusion of adequacy as a criterion for finance systems means leveling down is no longer a practical option for states. </a:t>
            </a:r>
          </a:p>
          <a:p>
            <a:endParaRPr lang="en-US" dirty="0"/>
          </a:p>
          <a:p>
            <a:r>
              <a:rPr lang="en-US" dirty="0"/>
              <a:t>In 1994, the state of Michigan adopted Proposal A, a comprehensive overhaul of the state’s school finance system. The state eliminated the local property tax as a source of education funding and increased the state sales tax to make up for lost revenue. Proposal A largely eliminated local discretion over school spending and increased the state share of K–12 spending. The state share of school expenditures increased from 32 percent in 1994 to 79 percent in 1995. The state provides larger grants to low-spending districts and allows low-spending districts to increase spending more rapidly than other districts. The finance system relies largely on a system of foundation grants, with additional funding through categorical grants for special education, “at-risk” students and other programs.</a:t>
            </a:r>
          </a:p>
          <a:p>
            <a:endParaRPr lang="en-US" dirty="0"/>
          </a:p>
          <a:p>
            <a:r>
              <a:rPr lang="en-US" dirty="0"/>
              <a:t>The Michigan reforms decreased spending disparities across school districts. In 1991, spending per pupil at the 95th percentile was $8,620, compared to $4,680 at the 5th percentile. In 2000, the values were $9,285 for the 95th percentile and $6,385 for the 5th percentile. In other words, the 95/5 ratio decreased from 1.84 to 1.46. Between 1991 and 2000, average spending per pupil increased by 26 percent for the state as a whole, compared to 3.1 percent for the school districts in the top spending decile and 42.8 percent for school districts in the lowest decile. Overall, urban school districts experienced smaller spending gains than other districts (20 percent versus 27 percent). Many of the districts experiencing the smallest gains are in the Detroit area, but most large inner-city districts experienced large gains (Detroit,</a:t>
            </a:r>
            <a:r>
              <a:rPr lang="en-US" baseline="0" dirty="0"/>
              <a:t> </a:t>
            </a:r>
            <a:r>
              <a:rPr lang="en-US" dirty="0"/>
              <a:t>32 percent; Flint, 38 percent; Lansing, 32 percent).</a:t>
            </a:r>
          </a:p>
          <a:p>
            <a:endParaRPr lang="en-US" dirty="0"/>
          </a:p>
          <a:p>
            <a:r>
              <a:rPr lang="en-US" dirty="0"/>
              <a:t>There is some evidence that the Michigan reform package increased student achievement. Roy (2011) estimates that a $1,000 increase in per-pupil spending in lower grades increases test performance (passing rates) by 0.20 to 0.40 standard deviations for reading and 0.40 to 0.55 standard deviations for mathematics. </a:t>
            </a:r>
            <a:r>
              <a:rPr lang="en-US" dirty="0" err="1"/>
              <a:t>Papke</a:t>
            </a:r>
            <a:r>
              <a:rPr lang="en-US" dirty="0"/>
              <a:t> (2005) estimates that a 10 percent increase in per-pupil spending increases test performance (passing rates) by about 2.2 percentage points.</a:t>
            </a:r>
          </a:p>
          <a:p>
            <a:endParaRPr lang="en-US" dirty="0"/>
          </a:p>
          <a:p>
            <a:r>
              <a:rPr lang="en-US" dirty="0"/>
              <a:t>As we saw earlier in the chapter, the study by Jackson, Johnson, and Persico (2016) shows that increases in educational spending increase adult earnings. The data for the study come from Michigan’s Proposal A. The study showed that the positive effects of increased spending are larger for low-income students: there is a larger bang per education buck (dollar) for low-income students. The Michigan reform program increased spending in low-income school districts by relatively large amounts, so the program sent more bucks to districts where the bang per buck is larger.</a:t>
            </a:r>
          </a:p>
          <a:p>
            <a:endParaRPr lang="en-US" dirty="0"/>
          </a:p>
          <a:p>
            <a:r>
              <a:rPr lang="en-US" dirty="0"/>
              <a:t>How do central-city schools fare under equalization programs? Central-city schools have relatively high costs because a large fraction of their students come from low-income families. Central-city schools devote more time and resources to security measures, dealing with family and health crises, and teaching children with weak educational preparation and English skills. Central-city schools have relatively high costs and had above-average spending levels before reforms were implemented. As a result, they often receive relatively small benefits from equalization programs, and in some cases actually get less money (Courant and Loeb, 1997; </a:t>
            </a:r>
            <a:r>
              <a:rPr lang="en-US" dirty="0" err="1"/>
              <a:t>Duncombe</a:t>
            </a:r>
            <a:r>
              <a:rPr lang="en-US" dirty="0"/>
              <a:t> and Yinger, 1997). If the funding formulas were modified to incorporate cost differences,</a:t>
            </a:r>
            <a:r>
              <a:rPr lang="en-US" baseline="0" dirty="0"/>
              <a:t> </a:t>
            </a:r>
            <a:r>
              <a:rPr lang="en-US" dirty="0"/>
              <a:t>some central-city school districts would receive substantially larger intergovernmental grants as part of an equalization program.</a:t>
            </a:r>
          </a:p>
        </p:txBody>
      </p:sp>
      <p:sp>
        <p:nvSpPr>
          <p:cNvPr id="4" name="Slide Number Placeholder 3"/>
          <p:cNvSpPr>
            <a:spLocks noGrp="1"/>
          </p:cNvSpPr>
          <p:nvPr>
            <p:ph type="sldNum" sz="quarter" idx="10"/>
          </p:nvPr>
        </p:nvSpPr>
        <p:spPr/>
        <p:txBody>
          <a:bodyPr/>
          <a:lstStyle/>
          <a:p>
            <a:fld id="{5D003D02-7E89-4EBF-B123-9C334E1BFEF7}" type="slidenum">
              <a:rPr lang="en-US" smtClean="0"/>
              <a:t>35</a:t>
            </a:fld>
            <a:endParaRPr lang="en-US" dirty="0"/>
          </a:p>
        </p:txBody>
      </p:sp>
    </p:spTree>
    <p:extLst>
      <p:ext uri="{BB962C8B-B14F-4D97-AF65-F5344CB8AC3E}">
        <p14:creationId xmlns:p14="http://schemas.microsoft.com/office/powerpoint/2010/main" val="1579511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table shows international student test scores. The table</a:t>
            </a:r>
            <a:r>
              <a:rPr lang="en-US" b="0" baseline="0" dirty="0"/>
              <a:t> shows two column headers: country and mathematics PISA score. Row entries are as follows. Row 1: OECD average, 494. Row 2: Shanghai-China, 613. Row 3: Singapore, 573. Row 4: Korea, 554. Row 5: Japan, 536. Row 6: Switzerland, 531. Row 7: Netherlands, 523. Row 8: Finland, 519. Row 9: Canada, 518. Row 10: Ireland, 501. Row 11: Russian Federation, 482. Row 12: Slovak Republic, 482. Row 13: United States, 481. Row 14: Greece, 485. Row 15: Kazakhstan, 432. Row 16: Mexico, 413.</a:t>
            </a:r>
            <a:endParaRPr lang="en-US" b="0" dirty="0"/>
          </a:p>
          <a:p>
            <a:endParaRPr lang="en-US" dirty="0"/>
          </a:p>
          <a:p>
            <a:r>
              <a:rPr lang="en-US" b="1" dirty="0"/>
              <a:t>Presenter Note: </a:t>
            </a:r>
            <a:r>
              <a:rPr lang="en-US" dirty="0"/>
              <a:t>The</a:t>
            </a:r>
            <a:r>
              <a:rPr lang="en-US" baseline="0" dirty="0"/>
              <a:t> table</a:t>
            </a:r>
            <a:r>
              <a:rPr lang="en-US" dirty="0"/>
              <a:t> provides an international perspective on educational achievement. The table shows the average test scores for the mathematics portion of the Programme for International Student Assessment examination (PISA). The United States is ranked 27th among the 34 OECD countries. The performance gap between U.S. students and students in Shanghai-China is equivalent to two years of schooling. Although the United States spends more per student than most countries, the additional spending does not translate into higher performance. The Slovak Republic spends roughly half as much as the United States, but the test scores are similar. For the reading and science portions of the PISA exams, the scores for U.S. students were close to the OECD averages.</a:t>
            </a:r>
          </a:p>
        </p:txBody>
      </p:sp>
      <p:sp>
        <p:nvSpPr>
          <p:cNvPr id="4" name="Slide Number Placeholder 3"/>
          <p:cNvSpPr>
            <a:spLocks noGrp="1"/>
          </p:cNvSpPr>
          <p:nvPr>
            <p:ph type="sldNum" sz="quarter" idx="10"/>
          </p:nvPr>
        </p:nvSpPr>
        <p:spPr/>
        <p:txBody>
          <a:bodyPr/>
          <a:lstStyle/>
          <a:p>
            <a:fld id="{5D003D02-7E89-4EBF-B123-9C334E1BFEF7}" type="slidenum">
              <a:rPr lang="en-US" smtClean="0"/>
              <a:t>4</a:t>
            </a:fld>
            <a:endParaRPr lang="en-US" dirty="0"/>
          </a:p>
        </p:txBody>
      </p:sp>
    </p:spTree>
    <p:extLst>
      <p:ext uri="{BB962C8B-B14F-4D97-AF65-F5344CB8AC3E}">
        <p14:creationId xmlns:p14="http://schemas.microsoft.com/office/powerpoint/2010/main" val="94287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table shows student achievement in selected</a:t>
            </a:r>
            <a:r>
              <a:rPr lang="en-US" b="0" baseline="0" dirty="0"/>
              <a:t> cities in 2009. The table shows two column headers: jurisdiction and percent below basic level. Row entries are as follows. Row 1: United States, 29. Row 2: Large Cities, 40. Row 3: San Diego, 32. Row 4: Boston, 33. Row 5: New York City, 40. Row 6: Chicago, 49. Row 7: Atlanta, 54. Row 8: Los Angeles, 54. Row 9: Baltimore, 57. Row 10: Cleveland, 58. Row 11: Detroit, 77.</a:t>
            </a:r>
            <a:endParaRPr lang="en-US" b="0" dirty="0"/>
          </a:p>
          <a:p>
            <a:endParaRPr lang="en-US" b="1" dirty="0"/>
          </a:p>
          <a:p>
            <a:r>
              <a:rPr lang="en-US" b="1" dirty="0"/>
              <a:t>Presenter Note: </a:t>
            </a:r>
            <a:r>
              <a:rPr lang="en-US" dirty="0"/>
              <a:t>The</a:t>
            </a:r>
            <a:r>
              <a:rPr lang="en-US" baseline="0" dirty="0"/>
              <a:t> table </a:t>
            </a:r>
            <a:r>
              <a:rPr lang="en-US" dirty="0"/>
              <a:t>shows student achievement data for the United States as a whole, for large cities as a group, and for selected cities. The National Assessment of Educational Progress (NAEP) measures achievement levels in reading and mathematics. The table shows the percentage of eighth graders who scored below the basic level on the NAEP mathematics exam. Nationwide, 29 percent of students scored below the basic level, compared to 40 percent for all large cities. Among the large cities listed in the table, student performance was above average in San Diego, Boston, and New York, and below average in Detroit, Cleveland, and Baltimore.</a:t>
            </a:r>
          </a:p>
        </p:txBody>
      </p:sp>
      <p:sp>
        <p:nvSpPr>
          <p:cNvPr id="4" name="Slide Number Placeholder 3"/>
          <p:cNvSpPr>
            <a:spLocks noGrp="1"/>
          </p:cNvSpPr>
          <p:nvPr>
            <p:ph type="sldNum" sz="quarter" idx="10"/>
          </p:nvPr>
        </p:nvSpPr>
        <p:spPr/>
        <p:txBody>
          <a:bodyPr/>
          <a:lstStyle/>
          <a:p>
            <a:fld id="{5D003D02-7E89-4EBF-B123-9C334E1BFEF7}" type="slidenum">
              <a:rPr lang="en-US" smtClean="0"/>
              <a:t>5</a:t>
            </a:fld>
            <a:endParaRPr lang="en-US" dirty="0"/>
          </a:p>
        </p:txBody>
      </p:sp>
    </p:spTree>
    <p:extLst>
      <p:ext uri="{BB962C8B-B14F-4D97-AF65-F5344CB8AC3E}">
        <p14:creationId xmlns:p14="http://schemas.microsoft.com/office/powerpoint/2010/main" val="2103016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 bar graph plots the percent of economically disadvantaged students and their mathematics score in five schools. Data from the graph, presented in the format, school: percent meeting or exceeding Mathematics Target, percent economically disadvantaged, are as follows. Lincoln: 80, 12, Wilson: 72, 18, Grant: 68, 26, Madison: 45, 70, Jefferson: 44, 68.</a:t>
            </a:r>
          </a:p>
          <a:p>
            <a:endParaRPr lang="en-US" b="1" dirty="0"/>
          </a:p>
          <a:p>
            <a:r>
              <a:rPr lang="en-US" b="1" dirty="0"/>
              <a:t>Presenter Note: </a:t>
            </a:r>
            <a:r>
              <a:rPr lang="en-US" dirty="0"/>
              <a:t>The</a:t>
            </a:r>
            <a:r>
              <a:rPr lang="en-US" baseline="0" dirty="0"/>
              <a:t> figure </a:t>
            </a:r>
            <a:r>
              <a:rPr lang="en-US" dirty="0"/>
              <a:t>illustrates differences in educational achievement within a metropolitan area. The figure provides data on student performance and socioeconomic characteristics for several high schools in the Portland, Oregon, school district. There is substantial variation in student achievement across the high schools: the percentage of students who meet state standards for mathematics ranges from 44 percent to 80 percent. The percentage of students who are economically disadvantaged ranges from 12 percent to 70 percent.</a:t>
            </a:r>
          </a:p>
          <a:p>
            <a:endParaRPr lang="en-US" dirty="0"/>
          </a:p>
          <a:p>
            <a:r>
              <a:rPr lang="en-US" dirty="0"/>
              <a:t>As documented by Dobbie and Fryer (2009), the United States has a persistent and widespread racial achievement gap, a fact demonstrated by student performance on grade-four NAEP tests. In reading, 43 percent of white students are proficient, compared to 12 percent of black students. In math, 51 percent of white students are proficient, compared to 14 percent of black students. On every subject at every grade level, there are large achievement gaps between white and black students, and the gaps widen as children move through the school system. Although part of the achievement gap can be explained by differences in socioeconomic background (including the income and education level of parents), two-thirds of the gap remains after controlling for differences in background.</a:t>
            </a:r>
          </a:p>
        </p:txBody>
      </p:sp>
      <p:sp>
        <p:nvSpPr>
          <p:cNvPr id="4" name="Slide Number Placeholder 3"/>
          <p:cNvSpPr>
            <a:spLocks noGrp="1"/>
          </p:cNvSpPr>
          <p:nvPr>
            <p:ph type="sldNum" sz="quarter" idx="10"/>
          </p:nvPr>
        </p:nvSpPr>
        <p:spPr/>
        <p:txBody>
          <a:bodyPr/>
          <a:lstStyle/>
          <a:p>
            <a:fld id="{5D003D02-7E89-4EBF-B123-9C334E1BFEF7}" type="slidenum">
              <a:rPr lang="en-US" smtClean="0"/>
              <a:t>6</a:t>
            </a:fld>
            <a:endParaRPr lang="en-US" dirty="0"/>
          </a:p>
        </p:txBody>
      </p:sp>
    </p:spTree>
    <p:extLst>
      <p:ext uri="{BB962C8B-B14F-4D97-AF65-F5344CB8AC3E}">
        <p14:creationId xmlns:p14="http://schemas.microsoft.com/office/powerpoint/2010/main" val="350465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Alt-Text: </a:t>
            </a:r>
            <a:r>
              <a:rPr lang="en-US" b="0" dirty="0"/>
              <a:t>Achievement equals f left parenthesis H comma P comma T comma Z right parenthesis</a:t>
            </a:r>
          </a:p>
          <a:p>
            <a:endParaRPr lang="en-US" b="1" dirty="0"/>
          </a:p>
          <a:p>
            <a:r>
              <a:rPr lang="en-US" b="1" dirty="0"/>
              <a:t>Presenter Note: </a:t>
            </a:r>
            <a:r>
              <a:rPr lang="en-US" b="0" dirty="0"/>
              <a:t>The purpose of education is to develop cognitive, social, and physical skills. The basic cognitive skills (reading, writing, mathematics, logic) are necessary for employment and participation in a democracy. These skills also increase the enjoyment of leisure activities—they allow people to read books, understand jokes, and compute bowling scores. Schools also develop social skills—they teach children how to exchange ideas and make group decisions. Finally, schools develop physical skills—they teach children how to exercise and play.</a:t>
            </a:r>
          </a:p>
          <a:p>
            <a:endParaRPr lang="en-US" b="0" dirty="0"/>
          </a:p>
        </p:txBody>
      </p:sp>
      <p:sp>
        <p:nvSpPr>
          <p:cNvPr id="4" name="Slide Number Placeholder 3"/>
          <p:cNvSpPr>
            <a:spLocks noGrp="1"/>
          </p:cNvSpPr>
          <p:nvPr>
            <p:ph type="sldNum" sz="quarter" idx="10"/>
          </p:nvPr>
        </p:nvSpPr>
        <p:spPr/>
        <p:txBody>
          <a:bodyPr/>
          <a:lstStyle/>
          <a:p>
            <a:fld id="{5D003D02-7E89-4EBF-B123-9C334E1BFEF7}" type="slidenum">
              <a:rPr lang="en-US" smtClean="0"/>
              <a:t>7</a:t>
            </a:fld>
            <a:endParaRPr lang="en-US" dirty="0"/>
          </a:p>
        </p:txBody>
      </p:sp>
    </p:spTree>
    <p:extLst>
      <p:ext uri="{BB962C8B-B14F-4D97-AF65-F5344CB8AC3E}">
        <p14:creationId xmlns:p14="http://schemas.microsoft.com/office/powerpoint/2010/main" val="376084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8</a:t>
            </a:fld>
            <a:endParaRPr lang="en-US" dirty="0"/>
          </a:p>
        </p:txBody>
      </p:sp>
    </p:spTree>
    <p:extLst>
      <p:ext uri="{BB962C8B-B14F-4D97-AF65-F5344CB8AC3E}">
        <p14:creationId xmlns:p14="http://schemas.microsoft.com/office/powerpoint/2010/main" val="1128558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9</a:t>
            </a:fld>
            <a:endParaRPr lang="en-US" dirty="0"/>
          </a:p>
        </p:txBody>
      </p:sp>
    </p:spTree>
    <p:extLst>
      <p:ext uri="{BB962C8B-B14F-4D97-AF65-F5344CB8AC3E}">
        <p14:creationId xmlns:p14="http://schemas.microsoft.com/office/powerpoint/2010/main" val="1997216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115602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1069168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407617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7"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4235527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2229479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695569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80104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p:ext uri="{DCECCB84-F9BA-43D5-87BE-67443E8EF086}">
      <p15:sldGuideLst xmlns:p15="http://schemas.microsoft.com/office/powerpoint/2012/main" xmlns="">
        <p15:guide id="1" pos="144" userDrawn="1">
          <p15:clr>
            <a:srgbClr val="FBAE40"/>
          </p15:clr>
        </p15:guide>
        <p15:guide id="2" pos="288" userDrawn="1">
          <p15:clr>
            <a:srgbClr val="FBAE40"/>
          </p15:clr>
        </p15:guide>
        <p15:guide id="3" orient="horz" pos="1104" userDrawn="1">
          <p15:clr>
            <a:srgbClr val="FBAE40"/>
          </p15:clr>
        </p15:guide>
        <p15:guide id="4" pos="5568" userDrawn="1">
          <p15:clr>
            <a:srgbClr val="FBAE40"/>
          </p15:clr>
        </p15:guide>
        <p15:guide id="5" orient="horz" pos="3792"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hoto Credit"/>
          <p:cNvSpPr>
            <a:spLocks noGrp="1"/>
          </p:cNvSpPr>
          <p:nvPr>
            <p:ph type="body" sz="quarter" idx="16"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562023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1187976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2"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8740734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Jump Link"/>
          <p:cNvSpPr>
            <a:spLocks noGrp="1"/>
          </p:cNvSpPr>
          <p:nvPr>
            <p:ph type="body" sz="quarter" idx="16" hasCustomPrompt="1"/>
          </p:nvPr>
        </p:nvSpPr>
        <p:spPr>
          <a:xfrm>
            <a:off x="3817620" y="59960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587377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9"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4806866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544512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8"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9750495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232727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4910042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o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Jump Link"/>
          <p:cNvSpPr>
            <a:spLocks noGrp="1"/>
          </p:cNvSpPr>
          <p:nvPr>
            <p:ph type="body" sz="quarter" idx="16" hasCustomPrompt="1"/>
          </p:nvPr>
        </p:nvSpPr>
        <p:spPr>
          <a:xfrm>
            <a:off x="3886200" y="508165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326611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1"/>
          <p:cNvSpPr>
            <a:spLocks noGrp="1"/>
          </p:cNvSpPr>
          <p:nvPr>
            <p:ph type="media" sz="quarter" idx="11"/>
          </p:nvPr>
        </p:nvSpPr>
        <p:spPr>
          <a:xfrm>
            <a:off x="0" y="1066799"/>
            <a:ext cx="9144000" cy="5315957"/>
          </a:xfrm>
          <a:prstGeom prst="rect">
            <a:avLst/>
          </a:prstGeom>
        </p:spPr>
        <p:txBody>
          <a:bodyPr/>
          <a:lstStyle/>
          <a:p>
            <a:endParaRPr lang="en-US" dirty="0"/>
          </a:p>
        </p:txBody>
      </p:sp>
      <p:sp>
        <p:nvSpPr>
          <p:cNvPr id="5" name="Video Credit"/>
          <p:cNvSpPr>
            <a:spLocks noGrp="1"/>
          </p:cNvSpPr>
          <p:nvPr>
            <p:ph type="body" sz="quarter" idx="12"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Video Credit Here</a:t>
            </a:r>
          </a:p>
        </p:txBody>
      </p:sp>
    </p:spTree>
    <p:extLst>
      <p:ext uri="{BB962C8B-B14F-4D97-AF65-F5344CB8AC3E}">
        <p14:creationId xmlns:p14="http://schemas.microsoft.com/office/powerpoint/2010/main" val="198741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p15:clr>
            <a:srgbClr val="FBAE40"/>
          </p15:clr>
        </p15:guide>
        <p15:guide id="2" pos="528">
          <p15:clr>
            <a:srgbClr val="FBAE40"/>
          </p15:clr>
        </p15:guide>
        <p15:guide id="3" pos="513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86265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ed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hoto Credit"/>
          <p:cNvSpPr>
            <a:spLocks noGrp="1"/>
          </p:cNvSpPr>
          <p:nvPr>
            <p:ph type="body" sz="quarter" idx="16"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624449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d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0"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194019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ed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2"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7505567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ed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Jump Link"/>
          <p:cNvSpPr>
            <a:spLocks noGrp="1"/>
          </p:cNvSpPr>
          <p:nvPr>
            <p:ph type="body" sz="quarter" idx="16" hasCustomPrompt="1"/>
          </p:nvPr>
        </p:nvSpPr>
        <p:spPr>
          <a:xfrm>
            <a:off x="3817620" y="59960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207924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d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544512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8"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485390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Tagline-Gray BG, Title-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336828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d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232727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164351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ed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Jump Link"/>
          <p:cNvSpPr>
            <a:spLocks noGrp="1"/>
          </p:cNvSpPr>
          <p:nvPr>
            <p:ph type="body" sz="quarter" idx="16" hasCustomPrompt="1"/>
          </p:nvPr>
        </p:nvSpPr>
        <p:spPr>
          <a:xfrm>
            <a:off x="3886200" y="508165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1579501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d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5"/>
          <p:cNvSpPr>
            <a:spLocks noGrp="1"/>
          </p:cNvSpPr>
          <p:nvPr>
            <p:ph type="media" sz="quarter" idx="11"/>
          </p:nvPr>
        </p:nvSpPr>
        <p:spPr>
          <a:xfrm>
            <a:off x="0" y="1066799"/>
            <a:ext cx="9144000" cy="5315957"/>
          </a:xfrm>
          <a:prstGeom prst="rect">
            <a:avLst/>
          </a:prstGeom>
        </p:spPr>
        <p:txBody>
          <a:bodyPr/>
          <a:lstStyle/>
          <a:p>
            <a:endParaRPr lang="en-US" dirty="0"/>
          </a:p>
        </p:txBody>
      </p:sp>
      <p:sp>
        <p:nvSpPr>
          <p:cNvPr id="5" name="Video Credit"/>
          <p:cNvSpPr>
            <a:spLocks noGrp="1"/>
          </p:cNvSpPr>
          <p:nvPr>
            <p:ph type="body" sz="quarter" idx="12"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Video Credit Here</a:t>
            </a:r>
          </a:p>
        </p:txBody>
      </p:sp>
    </p:spTree>
    <p:extLst>
      <p:ext uri="{BB962C8B-B14F-4D97-AF65-F5344CB8AC3E}">
        <p14:creationId xmlns:p14="http://schemas.microsoft.com/office/powerpoint/2010/main" val="246929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p15:clr>
            <a:srgbClr val="FBAE40"/>
          </p15:clr>
        </p15:guide>
        <p15:guide id="2" pos="528">
          <p15:clr>
            <a:srgbClr val="FBAE40"/>
          </p15:clr>
        </p15:guide>
        <p15:guide id="3" pos="5136">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No 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o 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o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o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o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3"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Tagline-Gray BG, Title-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6" name="Text Photo Credit3"/>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28335032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mallRedBar-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mallRedBar-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mallRedBar-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mallRedBar-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mallRedBar-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ue Slide Title above text">
    <p:spTree>
      <p:nvGrpSpPr>
        <p:cNvPr id="1" name=""/>
        <p:cNvGrpSpPr/>
        <p:nvPr/>
      </p:nvGrpSpPr>
      <p:grpSpPr>
        <a:xfrm>
          <a:off x="0" y="0"/>
          <a:ext cx="0" cy="0"/>
          <a:chOff x="0" y="0"/>
          <a:chExt cx="0" cy="0"/>
        </a:xfrm>
      </p:grpSpPr>
      <p:sp>
        <p:nvSpPr>
          <p:cNvPr id="2" name="Slide Title"/>
          <p:cNvSpPr>
            <a:spLocks noGrp="1"/>
          </p:cNvSpPr>
          <p:nvPr>
            <p:ph type="ctrTitle"/>
          </p:nvPr>
        </p:nvSpPr>
        <p:spPr>
          <a:xfrm>
            <a:off x="1066800" y="1524000"/>
            <a:ext cx="7048500" cy="1470025"/>
          </a:xfrm>
          <a:prstGeom prst="rect">
            <a:avLst/>
          </a:prstGeom>
        </p:spPr>
        <p:txBody>
          <a:bodyPr/>
          <a:lstStyle>
            <a:lvl1pPr algn="l">
              <a:defRPr sz="4400">
                <a:solidFill>
                  <a:schemeClr val="bg1"/>
                </a:solidFill>
              </a:defRPr>
            </a:lvl1pPr>
          </a:lstStyle>
          <a:p>
            <a:r>
              <a:rPr lang="en-US" dirty="0"/>
              <a:t>Click to edit Master title style</a:t>
            </a:r>
          </a:p>
        </p:txBody>
      </p:sp>
      <p:sp>
        <p:nvSpPr>
          <p:cNvPr id="3" name="Subtitle 1"/>
          <p:cNvSpPr>
            <a:spLocks noGrp="1"/>
          </p:cNvSpPr>
          <p:nvPr>
            <p:ph type="subTitle" idx="1"/>
          </p:nvPr>
        </p:nvSpPr>
        <p:spPr>
          <a:xfrm>
            <a:off x="1066800" y="2971800"/>
            <a:ext cx="6400800" cy="1752600"/>
          </a:xfrm>
          <a:prstGeom prst="rect">
            <a:avLst/>
          </a:prstGeo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3887237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Blue Slide 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722313" y="2643186"/>
            <a:ext cx="7202487" cy="1362075"/>
          </a:xfrm>
          <a:prstGeom prst="rect">
            <a:avLst/>
          </a:prstGeom>
        </p:spPr>
        <p:txBody>
          <a:bodyPr anchor="t"/>
          <a:lstStyle>
            <a:lvl1pPr algn="l">
              <a:defRPr sz="4400" b="1" cap="all">
                <a:solidFill>
                  <a:schemeClr val="bg1"/>
                </a:solidFill>
              </a:defRPr>
            </a:lvl1pPr>
          </a:lstStyle>
          <a:p>
            <a:r>
              <a:rPr lang="en-US" dirty="0"/>
              <a:t>Click to edit Master title style</a:t>
            </a:r>
          </a:p>
        </p:txBody>
      </p:sp>
      <p:sp>
        <p:nvSpPr>
          <p:cNvPr id="3" name="Text Placeholder 1"/>
          <p:cNvSpPr>
            <a:spLocks noGrp="1"/>
          </p:cNvSpPr>
          <p:nvPr>
            <p:ph type="body" idx="1"/>
          </p:nvPr>
        </p:nvSpPr>
        <p:spPr>
          <a:xfrm>
            <a:off x="722313" y="1143000"/>
            <a:ext cx="7202487" cy="1500187"/>
          </a:xfrm>
          <a:prstGeom prst="rect">
            <a:avLst/>
          </a:prstGeo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7053150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lain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5" name="Jump Link"/>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
        <p:nvSpPr>
          <p:cNvPr id="8" name="Text Placeholder 1"/>
          <p:cNvSpPr>
            <a:spLocks noGrp="1"/>
          </p:cNvSpPr>
          <p:nvPr>
            <p:ph type="body" sz="quarter" idx="12"/>
          </p:nvPr>
        </p:nvSpPr>
        <p:spPr>
          <a:xfrm>
            <a:off x="457200" y="1066800"/>
            <a:ext cx="8229600" cy="55626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Tree>
    <p:extLst>
      <p:ext uri="{BB962C8B-B14F-4D97-AF65-F5344CB8AC3E}">
        <p14:creationId xmlns:p14="http://schemas.microsoft.com/office/powerpoint/2010/main" val="70175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859920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lain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3" name="Jump link"/>
          <p:cNvSpPr>
            <a:spLocks noGrp="1"/>
          </p:cNvSpPr>
          <p:nvPr>
            <p:ph type="body" sz="quarter" idx="13"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Tree>
    <p:extLst>
      <p:ext uri="{BB962C8B-B14F-4D97-AF65-F5344CB8AC3E}">
        <p14:creationId xmlns:p14="http://schemas.microsoft.com/office/powerpoint/2010/main" val="39492145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lain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457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3434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4648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3434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8" name="Jump Link"/>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Tree>
    <p:extLst>
      <p:ext uri="{BB962C8B-B14F-4D97-AF65-F5344CB8AC3E}">
        <p14:creationId xmlns:p14="http://schemas.microsoft.com/office/powerpoint/2010/main" val="36562608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Red Bar Footer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5" name="Jump Link"/>
          <p:cNvSpPr>
            <a:spLocks noGrp="1"/>
          </p:cNvSpPr>
          <p:nvPr>
            <p:ph type="body" sz="quarter" idx="11"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
        <p:nvSpPr>
          <p:cNvPr id="8" name="Text Placeholder 1"/>
          <p:cNvSpPr>
            <a:spLocks noGrp="1"/>
          </p:cNvSpPr>
          <p:nvPr>
            <p:ph type="body" sz="quarter" idx="12"/>
          </p:nvPr>
        </p:nvSpPr>
        <p:spPr>
          <a:xfrm>
            <a:off x="457200" y="990600"/>
            <a:ext cx="8229600" cy="54102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Tree>
    <p:extLst>
      <p:ext uri="{BB962C8B-B14F-4D97-AF65-F5344CB8AC3E}">
        <p14:creationId xmlns:p14="http://schemas.microsoft.com/office/powerpoint/2010/main" val="267836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Red Bar Footer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3" name="Jump link"/>
          <p:cNvSpPr>
            <a:spLocks noGrp="1"/>
          </p:cNvSpPr>
          <p:nvPr>
            <p:ph type="body" sz="quarter" idx="13"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Tree>
    <p:extLst>
      <p:ext uri="{BB962C8B-B14F-4D97-AF65-F5344CB8AC3E}">
        <p14:creationId xmlns:p14="http://schemas.microsoft.com/office/powerpoint/2010/main" val="10997478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Red Bar Footer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457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2672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4648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2672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8" name="Jump Link"/>
          <p:cNvSpPr>
            <a:spLocks noGrp="1"/>
          </p:cNvSpPr>
          <p:nvPr>
            <p:ph type="body" sz="quarter" idx="11"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Tree>
    <p:extLst>
      <p:ext uri="{BB962C8B-B14F-4D97-AF65-F5344CB8AC3E}">
        <p14:creationId xmlns:p14="http://schemas.microsoft.com/office/powerpoint/2010/main" val="3112378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1075564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307410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05600"/>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4004973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05600"/>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2384814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3.gif"/><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theme" Target="../theme/theme3.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theme" Target="../theme/theme4.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48.xml"/><Relationship Id="rId1" Type="http://schemas.openxmlformats.org/officeDocument/2006/relationships/slideLayout" Target="../slideLayouts/slideLayout47.xml"/><Relationship Id="rId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slideLayout" Target="../slideLayouts/slideLayout50.xml"/><Relationship Id="rId1" Type="http://schemas.openxmlformats.org/officeDocument/2006/relationships/slideLayout" Target="../slideLayouts/slideLayout49.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slideLayout" Target="../slideLayouts/slideLayout53.xml"/><Relationship Id="rId1" Type="http://schemas.openxmlformats.org/officeDocument/2006/relationships/slideLayout" Target="../slideLayouts/slideLayout52.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
        <p:nvSpPr>
          <p:cNvPr id="13" name="Red Bar"/>
          <p:cNvSpPr/>
          <p:nvPr userDrawn="1"/>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pic>
        <p:nvPicPr>
          <p:cNvPr id="12" name="MH Tagline" descr="Tagline: Because learning changes everythi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3481" y="6351925"/>
            <a:ext cx="3223119" cy="272375"/>
          </a:xfrm>
          <a:prstGeom prst="rect">
            <a:avLst/>
          </a:prstGeom>
        </p:spPr>
      </p:pic>
    </p:spTree>
    <p:extLst>
      <p:ext uri="{BB962C8B-B14F-4D97-AF65-F5344CB8AC3E}">
        <p14:creationId xmlns:p14="http://schemas.microsoft.com/office/powerpoint/2010/main" val="106623559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33" r:id="rId5"/>
    <p:sldLayoutId id="2147483734" r:id="rId6"/>
    <p:sldLayoutId id="2147483914"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marR="0" indent="0" algn="r" defTabSz="914400" rtl="0" eaLnBrk="1" fontAlgn="auto" latinLnBrk="0" hangingPunct="1">
        <a:lnSpc>
          <a:spcPct val="100000"/>
        </a:lnSpc>
        <a:spcBef>
          <a:spcPts val="0"/>
        </a:spcBef>
        <a:spcAft>
          <a:spcPts val="0"/>
        </a:spcAft>
        <a:buClrTx/>
        <a:buSzTx/>
        <a:buFontTx/>
        <a:buNone/>
        <a:tabLst/>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pic>
        <p:nvPicPr>
          <p:cNvPr id="2" name="MH Tagline" descr="Tag line: Because learning changes everythi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6257775"/>
            <a:ext cx="3371850" cy="476250"/>
          </a:xfrm>
          <a:prstGeom prst="rect">
            <a:avLst/>
          </a:prstGeom>
        </p:spPr>
      </p:pic>
    </p:spTree>
    <p:extLst>
      <p:ext uri="{BB962C8B-B14F-4D97-AF65-F5344CB8AC3E}">
        <p14:creationId xmlns:p14="http://schemas.microsoft.com/office/powerpoint/2010/main" val="1460950632"/>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spTree>
    <p:extLst>
      <p:ext uri="{BB962C8B-B14F-4D97-AF65-F5344CB8AC3E}">
        <p14:creationId xmlns:p14="http://schemas.microsoft.com/office/powerpoint/2010/main" val="1192571768"/>
      </p:ext>
    </p:extLst>
  </p:cSld>
  <p:clrMap bg1="lt1" tx1="dk1" bg2="lt2" tx2="dk2" accent1="accent1" accent2="accent2" accent3="accent3" accent4="accent4" accent5="accent5" accent6="accent6" hlink="hlink" folHlink="folHlink"/>
  <p:sldLayoutIdLst>
    <p:sldLayoutId id="2147483751" r:id="rId1"/>
    <p:sldLayoutId id="2147483896" r:id="rId2"/>
    <p:sldLayoutId id="2147483753" r:id="rId3"/>
    <p:sldLayoutId id="2147483908" r:id="rId4"/>
    <p:sldLayoutId id="2147483950" r:id="rId5"/>
    <p:sldLayoutId id="2147483757" r:id="rId6"/>
    <p:sldLayoutId id="2147483877" r:id="rId7"/>
    <p:sldLayoutId id="2147483761" r:id="rId8"/>
    <p:sldLayoutId id="2147483800"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0" name="Copyright" descr="©McGraw-Hill Education&#10;"/>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bg1"/>
                </a:solidFill>
                <a:effectLst/>
                <a:latin typeface="+mn-lt"/>
                <a:ea typeface="+mn-ea"/>
                <a:cs typeface="+mn-cs"/>
              </a:rPr>
              <a:t>©McGraw-Hill Education.</a:t>
            </a:r>
          </a:p>
        </p:txBody>
      </p:sp>
    </p:spTree>
    <p:extLst>
      <p:ext uri="{BB962C8B-B14F-4D97-AF65-F5344CB8AC3E}">
        <p14:creationId xmlns:p14="http://schemas.microsoft.com/office/powerpoint/2010/main" val="1283304046"/>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Copyright" descr="©McGraw-Hill Education&#10;"/>
          <p:cNvSpPr txBox="1"/>
          <p:nvPr userDrawn="1"/>
        </p:nvSpPr>
        <p:spPr>
          <a:xfrm>
            <a:off x="0" y="6642556"/>
            <a:ext cx="1295400" cy="215444"/>
          </a:xfrm>
          <a:prstGeom prst="rect">
            <a:avLst/>
          </a:prstGeom>
          <a:noFill/>
        </p:spPr>
        <p:txBody>
          <a:bodyPr wrap="square" rtlCol="0">
            <a:spAutoFit/>
          </a:bodyPr>
          <a:lstStyle/>
          <a:p>
            <a:r>
              <a:rPr lang="en-US" sz="800" dirty="0">
                <a:solidFill>
                  <a:srgbClr val="6A6A6A"/>
                </a:solidFill>
              </a:rPr>
              <a:t>©McGraw-Hill Education</a:t>
            </a:r>
          </a:p>
        </p:txBody>
      </p:sp>
    </p:spTree>
    <p:extLst>
      <p:ext uri="{BB962C8B-B14F-4D97-AF65-F5344CB8AC3E}">
        <p14:creationId xmlns:p14="http://schemas.microsoft.com/office/powerpoint/2010/main" val="857642538"/>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629400"/>
            <a:ext cx="9144000" cy="2286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5"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a:solidFill>
                  <a:schemeClr val="bg1"/>
                </a:solidFill>
              </a:rPr>
              <a:t>©McGraw-Hill EducationCopy</a:t>
            </a:r>
          </a:p>
        </p:txBody>
      </p:sp>
    </p:spTree>
    <p:extLst>
      <p:ext uri="{BB962C8B-B14F-4D97-AF65-F5344CB8AC3E}">
        <p14:creationId xmlns:p14="http://schemas.microsoft.com/office/powerpoint/2010/main" val="520106136"/>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9144000" cy="6858000"/>
          </a:xfrm>
          <a:prstGeom prst="rect">
            <a:avLst/>
          </a:prstGeom>
          <a:solidFill>
            <a:srgbClr val="3070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MH BG Image"/>
          <p:cNvPicPr>
            <a:picLocks noChangeAspect="1"/>
          </p:cNvPicPr>
          <p:nvPr userDrawn="1"/>
        </p:nvPicPr>
        <p:blipFill rotWithShape="1">
          <a:blip r:embed="rId4" cstate="screen">
            <a:alphaModFix amt="25000"/>
            <a:extLst>
              <a:ext uri="{28A0092B-C50C-407E-A947-70E740481C1C}">
                <a14:useLocalDpi xmlns:a14="http://schemas.microsoft.com/office/drawing/2010/main"/>
              </a:ext>
            </a:extLst>
          </a:blip>
          <a:srcRect r="28644" b="27282"/>
          <a:stretch/>
        </p:blipFill>
        <p:spPr>
          <a:xfrm>
            <a:off x="461821" y="1943668"/>
            <a:ext cx="8682180" cy="4914333"/>
          </a:xfrm>
          <a:prstGeom prst="rect">
            <a:avLst/>
          </a:prstGeom>
        </p:spPr>
      </p:pic>
      <p:sp>
        <p:nvSpPr>
          <p:cNvPr id="8"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a:solidFill>
                  <a:schemeClr val="bg1"/>
                </a:solidFill>
              </a:rPr>
              <a:t>©McGraw-Hill Education</a:t>
            </a:r>
          </a:p>
        </p:txBody>
      </p:sp>
    </p:spTree>
    <p:extLst>
      <p:ext uri="{BB962C8B-B14F-4D97-AF65-F5344CB8AC3E}">
        <p14:creationId xmlns:p14="http://schemas.microsoft.com/office/powerpoint/2010/main" val="263611861"/>
      </p:ext>
    </p:extLst>
  </p:cSld>
  <p:clrMap bg1="lt1" tx1="dk1" bg2="lt2" tx2="dk2" accent1="accent1" accent2="accent2" accent3="accent3" accent4="accent4" accent5="accent5" accent6="accent6" hlink="hlink" folHlink="folHlink"/>
  <p:sldLayoutIdLst>
    <p:sldLayoutId id="2147483677" r:id="rId1"/>
    <p:sldLayoutId id="214748376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spTree>
    <p:extLst>
      <p:ext uri="{BB962C8B-B14F-4D97-AF65-F5344CB8AC3E}">
        <p14:creationId xmlns:p14="http://schemas.microsoft.com/office/powerpoint/2010/main" val="782738187"/>
      </p:ext>
    </p:extLst>
  </p:cSld>
  <p:clrMap bg1="lt1" tx1="dk1" bg2="lt2" tx2="dk2" accent1="accent1" accent2="accent2" accent3="accent3" accent4="accent4" accent5="accent5" accent6="accent6" hlink="hlink" folHlink="folHlink"/>
  <p:sldLayoutIdLst>
    <p:sldLayoutId id="2147483902" r:id="rId1"/>
    <p:sldLayoutId id="2147483906" r:id="rId2"/>
    <p:sldLayoutId id="2147483755"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bg1"/>
                </a:solidFill>
                <a:effectLst/>
                <a:latin typeface="+mn-lt"/>
                <a:ea typeface="+mn-ea"/>
                <a:cs typeface="+mn-cs"/>
              </a:rPr>
              <a:t>©McGraw-Hill Education.</a:t>
            </a:r>
          </a:p>
        </p:txBody>
      </p:sp>
    </p:spTree>
    <p:extLst>
      <p:ext uri="{BB962C8B-B14F-4D97-AF65-F5344CB8AC3E}">
        <p14:creationId xmlns:p14="http://schemas.microsoft.com/office/powerpoint/2010/main" val="236652239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a:t>CHAPTER 22</a:t>
            </a:r>
          </a:p>
        </p:txBody>
      </p:sp>
      <p:sp>
        <p:nvSpPr>
          <p:cNvPr id="3" name="Text Placeholder 2" descr="Chapter 3 Trading and Factory Towns&#10;Textbook cover&#10;"/>
          <p:cNvSpPr>
            <a:spLocks noGrp="1"/>
          </p:cNvSpPr>
          <p:nvPr>
            <p:ph type="body" sz="quarter" idx="10"/>
          </p:nvPr>
        </p:nvSpPr>
        <p:spPr>
          <a:xfrm>
            <a:off x="228600" y="4114800"/>
            <a:ext cx="5105400" cy="685800"/>
          </a:xfrm>
        </p:spPr>
        <p:txBody>
          <a:bodyPr/>
          <a:lstStyle/>
          <a:p>
            <a:pPr algn="ctr"/>
            <a:r>
              <a:rPr lang="en-US" sz="2400" dirty="0"/>
              <a:t>Education</a:t>
            </a:r>
          </a:p>
        </p:txBody>
      </p:sp>
      <p:pic>
        <p:nvPicPr>
          <p:cNvPr id="5" name="Picture 4" descr="Textbook cover for Urban Economics, Ninth Edition by Arthur O'Sulliva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1447800"/>
            <a:ext cx="3276600" cy="4572000"/>
          </a:xfrm>
          <a:prstGeom prst="rect">
            <a:avLst/>
          </a:prstGeom>
        </p:spPr>
      </p:pic>
    </p:spTree>
    <p:extLst>
      <p:ext uri="{BB962C8B-B14F-4D97-AF65-F5344CB8AC3E}">
        <p14:creationId xmlns:p14="http://schemas.microsoft.com/office/powerpoint/2010/main" val="1776670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609600"/>
          </a:xfrm>
        </p:spPr>
        <p:txBody>
          <a:bodyPr/>
          <a:lstStyle/>
          <a:p>
            <a:r>
              <a:rPr lang="en-US" dirty="0"/>
              <a:t>Peer Effects (2 of 2)</a:t>
            </a:r>
          </a:p>
        </p:txBody>
      </p:sp>
      <p:sp>
        <p:nvSpPr>
          <p:cNvPr id="11" name="Content Placeholder 10"/>
          <p:cNvSpPr>
            <a:spLocks noGrp="1"/>
          </p:cNvSpPr>
          <p:nvPr>
            <p:ph idx="1"/>
          </p:nvPr>
        </p:nvSpPr>
        <p:spPr>
          <a:xfrm>
            <a:off x="381000" y="1600200"/>
            <a:ext cx="8229600" cy="3276600"/>
          </a:xfrm>
        </p:spPr>
        <p:txBody>
          <a:bodyPr/>
          <a:lstStyle/>
          <a:p>
            <a:r>
              <a:rPr lang="en-US" dirty="0"/>
              <a:t>Studies have estimated the magnitude of peer effects in secondary schools (high schools): </a:t>
            </a:r>
          </a:p>
          <a:p>
            <a:r>
              <a:rPr lang="en-US" dirty="0"/>
              <a:t>Ding and Lehrer (2007) estimated that a 1 percent increase in peer quality increased achievement by 0.088 percent.</a:t>
            </a:r>
          </a:p>
          <a:p>
            <a:r>
              <a:rPr lang="en-US" dirty="0" err="1"/>
              <a:t>Sund</a:t>
            </a:r>
            <a:r>
              <a:rPr lang="en-US" dirty="0"/>
              <a:t> (2009)  found if the quality of a student’s classmates increased from the median percentile to the 84th percentile, the student’s achievement increased from the median achievement level to the 54th percentile.</a:t>
            </a:r>
          </a:p>
        </p:txBody>
      </p:sp>
      <p:sp>
        <p:nvSpPr>
          <p:cNvPr id="14" name="Rounded Rectangle 13"/>
          <p:cNvSpPr/>
          <p:nvPr/>
        </p:nvSpPr>
        <p:spPr>
          <a:xfrm>
            <a:off x="480060" y="5282453"/>
            <a:ext cx="8359140" cy="685800"/>
          </a:xfrm>
          <a:prstGeom prst="roundRect">
            <a:avLst>
              <a:gd name="adj" fmla="val 11294"/>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a:solidFill>
                  <a:schemeClr val="tx1"/>
                </a:solidFill>
              </a:rPr>
              <a:t>Discuss the important tradeoffs associated with peer effects.</a:t>
            </a:r>
          </a:p>
        </p:txBody>
      </p:sp>
    </p:spTree>
    <p:extLst>
      <p:ext uri="{BB962C8B-B14F-4D97-AF65-F5344CB8AC3E}">
        <p14:creationId xmlns:p14="http://schemas.microsoft.com/office/powerpoint/2010/main" val="194390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143000"/>
          </a:xfrm>
        </p:spPr>
        <p:txBody>
          <a:bodyPr/>
          <a:lstStyle/>
          <a:p>
            <a:r>
              <a:rPr lang="en-US" dirty="0"/>
              <a:t>School Inputs: </a:t>
            </a:r>
            <a:br>
              <a:rPr lang="en-US" dirty="0"/>
            </a:br>
            <a:r>
              <a:rPr lang="en-US" dirty="0"/>
              <a:t>The Value-Added of Teachers (1 of 4)</a:t>
            </a:r>
          </a:p>
        </p:txBody>
      </p:sp>
      <p:sp>
        <p:nvSpPr>
          <p:cNvPr id="11" name="Content Placeholder 10"/>
          <p:cNvSpPr>
            <a:spLocks noGrp="1"/>
          </p:cNvSpPr>
          <p:nvPr>
            <p:ph idx="1"/>
          </p:nvPr>
        </p:nvSpPr>
        <p:spPr>
          <a:xfrm>
            <a:off x="381000" y="1600200"/>
            <a:ext cx="8229600" cy="4724400"/>
          </a:xfrm>
        </p:spPr>
        <p:txBody>
          <a:bodyPr/>
          <a:lstStyle/>
          <a:p>
            <a:pPr marL="0" indent="0">
              <a:buNone/>
            </a:pPr>
            <a:r>
              <a:rPr lang="en-US" sz="2000" b="1" i="1" dirty="0"/>
              <a:t>To measure productivity differences across teachers, compare an above-average teacher to an average teacher. </a:t>
            </a:r>
          </a:p>
          <a:p>
            <a:r>
              <a:rPr lang="en-US" sz="2000" dirty="0"/>
              <a:t>Define a “superior” teacher as one whose average student test score places the teacher in the 84th percentile among teachers, that is, in terms of student test scores, the superior teacher does better than 84 percent of teachers. </a:t>
            </a:r>
          </a:p>
          <a:p>
            <a:r>
              <a:rPr lang="en-US" sz="2000" dirty="0"/>
              <a:t>Consider the following thought experiment developed by Chetty (2014) and implemented by Hanushek (2010): </a:t>
            </a:r>
          </a:p>
          <a:p>
            <a:pPr lvl="1"/>
            <a:r>
              <a:rPr lang="en-US" sz="1600" dirty="0"/>
              <a:t>Replace an average teacher (at the 50th percentile) with a superior teacher (at the 84th percentile), then measure the resulting change in student test scores. </a:t>
            </a:r>
          </a:p>
          <a:p>
            <a:pPr lvl="1"/>
            <a:r>
              <a:rPr lang="en-US" sz="1600" dirty="0"/>
              <a:t>The test score of the typical student will increase, moving the student from the 50th percentile of students to the 58th percentile.</a:t>
            </a:r>
          </a:p>
        </p:txBody>
      </p:sp>
    </p:spTree>
    <p:extLst>
      <p:ext uri="{BB962C8B-B14F-4D97-AF65-F5344CB8AC3E}">
        <p14:creationId xmlns:p14="http://schemas.microsoft.com/office/powerpoint/2010/main" val="258330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219200"/>
          </a:xfrm>
        </p:spPr>
        <p:txBody>
          <a:bodyPr/>
          <a:lstStyle/>
          <a:p>
            <a:r>
              <a:rPr lang="en-US" dirty="0"/>
              <a:t>School Inputs: </a:t>
            </a:r>
            <a:br>
              <a:rPr lang="en-US" dirty="0"/>
            </a:br>
            <a:r>
              <a:rPr lang="en-US" dirty="0"/>
              <a:t>The Value-Added of Teachers (2 of 4)</a:t>
            </a:r>
          </a:p>
        </p:txBody>
      </p:sp>
      <p:sp>
        <p:nvSpPr>
          <p:cNvPr id="11" name="Content Placeholder 10"/>
          <p:cNvSpPr>
            <a:spLocks noGrp="1"/>
          </p:cNvSpPr>
          <p:nvPr>
            <p:ph idx="1"/>
          </p:nvPr>
        </p:nvSpPr>
        <p:spPr>
          <a:xfrm>
            <a:off x="381000" y="1600200"/>
            <a:ext cx="8229600" cy="3352800"/>
          </a:xfrm>
        </p:spPr>
        <p:txBody>
          <a:bodyPr/>
          <a:lstStyle/>
          <a:p>
            <a:r>
              <a:rPr lang="en-US" sz="2000" dirty="0"/>
              <a:t>Changes in student test scores translate into changes in lifetime earnings. </a:t>
            </a:r>
          </a:p>
          <a:p>
            <a:pPr lvl="1"/>
            <a:r>
              <a:rPr lang="en-US" sz="1600" dirty="0"/>
              <a:t>The lifetime earnings of a student at the 58th percentile is roughly $21,311 greater than the lifetime earnings of the student at the 50th percentile. </a:t>
            </a:r>
          </a:p>
          <a:p>
            <a:r>
              <a:rPr lang="en-US" sz="2000" dirty="0"/>
              <a:t>For the typical student in a class of 20 students, the benefit of this teacher substitution is $21,311</a:t>
            </a:r>
          </a:p>
          <a:p>
            <a:pPr lvl="1"/>
            <a:r>
              <a:rPr lang="en-US" sz="1600" dirty="0"/>
              <a:t>For a class of 20 students, the economic value of a superior teacher relative to an average teacher is $426,220. </a:t>
            </a:r>
          </a:p>
          <a:p>
            <a:r>
              <a:rPr lang="en-US" sz="2000" dirty="0"/>
              <a:t>Note that this is the annual value of a superior teacher: a superior teacher generates these future earnings gains each year.</a:t>
            </a:r>
          </a:p>
        </p:txBody>
      </p:sp>
      <p:sp>
        <p:nvSpPr>
          <p:cNvPr id="14" name="Rounded Rectangle 13"/>
          <p:cNvSpPr/>
          <p:nvPr/>
        </p:nvSpPr>
        <p:spPr>
          <a:xfrm>
            <a:off x="444201" y="5105400"/>
            <a:ext cx="8359140" cy="914400"/>
          </a:xfrm>
          <a:prstGeom prst="roundRect">
            <a:avLst>
              <a:gd name="adj" fmla="val 11294"/>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i="1" dirty="0">
                <a:solidFill>
                  <a:schemeClr val="tx1"/>
                </a:solidFill>
              </a:rPr>
              <a:t>Using the same logic, discuss the implications of replacing an average teacher (50th percentile) with a teacher at the 69th percentile.</a:t>
            </a:r>
          </a:p>
        </p:txBody>
      </p:sp>
    </p:spTree>
    <p:extLst>
      <p:ext uri="{BB962C8B-B14F-4D97-AF65-F5344CB8AC3E}">
        <p14:creationId xmlns:p14="http://schemas.microsoft.com/office/powerpoint/2010/main" val="22440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143000"/>
          </a:xfrm>
        </p:spPr>
        <p:txBody>
          <a:bodyPr/>
          <a:lstStyle/>
          <a:p>
            <a:r>
              <a:rPr lang="en-US" dirty="0"/>
              <a:t>School Inputs: </a:t>
            </a:r>
            <a:br>
              <a:rPr lang="en-US" dirty="0"/>
            </a:br>
            <a:r>
              <a:rPr lang="en-US" dirty="0"/>
              <a:t>The Value-Added of Teachers (3 of 4)</a:t>
            </a:r>
          </a:p>
        </p:txBody>
      </p:sp>
      <p:sp>
        <p:nvSpPr>
          <p:cNvPr id="11" name="Content Placeholder 10"/>
          <p:cNvSpPr>
            <a:spLocks noGrp="1"/>
          </p:cNvSpPr>
          <p:nvPr>
            <p:ph idx="1"/>
          </p:nvPr>
        </p:nvSpPr>
        <p:spPr>
          <a:xfrm>
            <a:off x="381000" y="1600200"/>
            <a:ext cx="8229600" cy="3352800"/>
          </a:xfrm>
        </p:spPr>
        <p:txBody>
          <a:bodyPr/>
          <a:lstStyle/>
          <a:p>
            <a:pPr marL="0" indent="0">
              <a:buNone/>
            </a:pPr>
            <a:r>
              <a:rPr lang="en-US" sz="2000" b="1" i="1" dirty="0"/>
              <a:t>The evidence on the effects of teacher quality on lifetime earnings has significant implications for teacher personnel decisions. </a:t>
            </a:r>
          </a:p>
          <a:p>
            <a:r>
              <a:rPr lang="en-US" sz="2000" dirty="0"/>
              <a:t>There would be a large payoff from taking low-productivity teachers out of the classroom, a process known as “deselecting” teachers. </a:t>
            </a:r>
          </a:p>
          <a:p>
            <a:r>
              <a:rPr lang="en-US" sz="2000" dirty="0"/>
              <a:t>Hanushek (2010) estimates that if the United States were to replace the bottom 8 percent of teachers with average teachers, student test scores would increase by roughly 45 percent. </a:t>
            </a:r>
          </a:p>
          <a:p>
            <a:r>
              <a:rPr lang="en-US" sz="2000" dirty="0"/>
              <a:t>This achievement gain is large enough to eliminate the performance gap between students in the United States and most other countries</a:t>
            </a:r>
            <a:r>
              <a:rPr lang="en-US" dirty="0"/>
              <a:t>.</a:t>
            </a:r>
          </a:p>
          <a:p>
            <a:pPr marL="0" indent="0">
              <a:buNone/>
            </a:pPr>
            <a:endParaRPr lang="en-US" sz="2000" dirty="0"/>
          </a:p>
        </p:txBody>
      </p:sp>
    </p:spTree>
    <p:extLst>
      <p:ext uri="{BB962C8B-B14F-4D97-AF65-F5344CB8AC3E}">
        <p14:creationId xmlns:p14="http://schemas.microsoft.com/office/powerpoint/2010/main" val="3878130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143000"/>
          </a:xfrm>
        </p:spPr>
        <p:txBody>
          <a:bodyPr/>
          <a:lstStyle/>
          <a:p>
            <a:r>
              <a:rPr lang="en-US" dirty="0"/>
              <a:t>School Inputs: </a:t>
            </a:r>
            <a:br>
              <a:rPr lang="en-US" dirty="0"/>
            </a:br>
            <a:r>
              <a:rPr lang="en-US" dirty="0"/>
              <a:t>The Value-Added of Teachers (3 of 4)</a:t>
            </a:r>
          </a:p>
        </p:txBody>
      </p:sp>
      <p:sp>
        <p:nvSpPr>
          <p:cNvPr id="11" name="Content Placeholder 10"/>
          <p:cNvSpPr>
            <a:spLocks noGrp="1"/>
          </p:cNvSpPr>
          <p:nvPr>
            <p:ph idx="1"/>
          </p:nvPr>
        </p:nvSpPr>
        <p:spPr>
          <a:xfrm>
            <a:off x="381000" y="1600200"/>
            <a:ext cx="8229600" cy="3581400"/>
          </a:xfrm>
        </p:spPr>
        <p:txBody>
          <a:bodyPr/>
          <a:lstStyle/>
          <a:p>
            <a:r>
              <a:rPr lang="en-US" sz="2000" dirty="0"/>
              <a:t>Although it is clear that teachers differ in productivity, a list of characteristics that identify a productive teacher has proven elusive. </a:t>
            </a:r>
          </a:p>
          <a:p>
            <a:r>
              <a:rPr lang="en-US" sz="2000" dirty="0"/>
              <a:t>Teaching requires subtle skills that cannot be easily measured, making it difficult to predict in advance which teachers will be the most productive.</a:t>
            </a:r>
          </a:p>
          <a:p>
            <a:r>
              <a:rPr lang="en-US" sz="2000" dirty="0"/>
              <a:t>In looking for teacher characteristics that explain productivity differences, researchers focus on </a:t>
            </a:r>
          </a:p>
          <a:p>
            <a:pPr marL="800100" lvl="1" indent="-342900">
              <a:buFont typeface="+mj-lt"/>
              <a:buAutoNum type="arabicPeriod"/>
            </a:pPr>
            <a:r>
              <a:rPr lang="en-US" sz="1800" dirty="0"/>
              <a:t>Education level</a:t>
            </a:r>
          </a:p>
          <a:p>
            <a:pPr marL="800100" lvl="1" indent="-342900">
              <a:buFont typeface="+mj-lt"/>
              <a:buAutoNum type="arabicPeriod"/>
            </a:pPr>
            <a:r>
              <a:rPr lang="en-US" sz="1800" dirty="0"/>
              <a:t>Experience</a:t>
            </a:r>
          </a:p>
          <a:p>
            <a:pPr marL="800100" lvl="1" indent="-342900">
              <a:buFont typeface="+mj-lt"/>
              <a:buAutoNum type="arabicPeriod"/>
            </a:pPr>
            <a:r>
              <a:rPr lang="en-US" sz="1800" dirty="0"/>
              <a:t>Verbal Skills</a:t>
            </a:r>
          </a:p>
        </p:txBody>
      </p:sp>
    </p:spTree>
    <p:extLst>
      <p:ext uri="{BB962C8B-B14F-4D97-AF65-F5344CB8AC3E}">
        <p14:creationId xmlns:p14="http://schemas.microsoft.com/office/powerpoint/2010/main" val="2338318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534400" cy="1219200"/>
          </a:xfrm>
        </p:spPr>
        <p:txBody>
          <a:bodyPr/>
          <a:lstStyle/>
          <a:p>
            <a:r>
              <a:rPr lang="en-US" dirty="0"/>
              <a:t>School Inputs: Teachers and Class Size </a:t>
            </a:r>
            <a:br>
              <a:rPr lang="en-US" dirty="0"/>
            </a:br>
            <a:r>
              <a:rPr lang="en-US" dirty="0"/>
              <a:t>(1 of 2)</a:t>
            </a:r>
          </a:p>
        </p:txBody>
      </p:sp>
      <p:sp>
        <p:nvSpPr>
          <p:cNvPr id="11" name="Content Placeholder 10"/>
          <p:cNvSpPr>
            <a:spLocks noGrp="1"/>
          </p:cNvSpPr>
          <p:nvPr>
            <p:ph idx="1"/>
          </p:nvPr>
        </p:nvSpPr>
        <p:spPr>
          <a:xfrm>
            <a:off x="381000" y="1600200"/>
            <a:ext cx="8229600" cy="3276600"/>
          </a:xfrm>
        </p:spPr>
        <p:txBody>
          <a:bodyPr/>
          <a:lstStyle/>
          <a:p>
            <a:pPr marL="0" indent="0">
              <a:buNone/>
            </a:pPr>
            <a:r>
              <a:rPr lang="en-US" b="1" i="1" dirty="0"/>
              <a:t>Fredricksson, Okeert, and Ossterbeek (2013) estimated the effects of class size on short-term and long-term outcomes in Sweden. </a:t>
            </a:r>
          </a:p>
          <a:p>
            <a:r>
              <a:rPr lang="en-US" dirty="0"/>
              <a:t>Using data on class sizes for grades 4 through 6 (ages 10 to 13), the authors measured the effects of decreasing class size by one student. </a:t>
            </a:r>
          </a:p>
          <a:p>
            <a:r>
              <a:rPr lang="en-US" dirty="0"/>
              <a:t>In the short run, student performance on standardized tests increased. </a:t>
            </a:r>
          </a:p>
        </p:txBody>
      </p:sp>
    </p:spTree>
    <p:extLst>
      <p:ext uri="{BB962C8B-B14F-4D97-AF65-F5344CB8AC3E}">
        <p14:creationId xmlns:p14="http://schemas.microsoft.com/office/powerpoint/2010/main" val="1535184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143000"/>
          </a:xfrm>
        </p:spPr>
        <p:txBody>
          <a:bodyPr/>
          <a:lstStyle/>
          <a:p>
            <a:r>
              <a:rPr lang="en-US" dirty="0"/>
              <a:t>School Inputs: Teachers and Class Size </a:t>
            </a:r>
            <a:br>
              <a:rPr lang="en-US" dirty="0"/>
            </a:br>
            <a:r>
              <a:rPr lang="en-US" dirty="0"/>
              <a:t>(2 of 2)</a:t>
            </a:r>
          </a:p>
        </p:txBody>
      </p:sp>
      <p:sp>
        <p:nvSpPr>
          <p:cNvPr id="11" name="Content Placeholder 10"/>
          <p:cNvSpPr>
            <a:spLocks noGrp="1"/>
          </p:cNvSpPr>
          <p:nvPr>
            <p:ph idx="1"/>
          </p:nvPr>
        </p:nvSpPr>
        <p:spPr>
          <a:xfrm>
            <a:off x="381000" y="1600200"/>
            <a:ext cx="8229600" cy="4419600"/>
          </a:xfrm>
        </p:spPr>
        <p:txBody>
          <a:bodyPr/>
          <a:lstStyle/>
          <a:p>
            <a:r>
              <a:rPr lang="en-US" dirty="0"/>
              <a:t>In the long run, the average adult (age 27 to 42) who spent grades 4 through 6 in smaller classes (one student less than the average) experienced the following effects:</a:t>
            </a:r>
          </a:p>
          <a:p>
            <a:pPr lvl="1"/>
            <a:r>
              <a:rPr lang="en-US" dirty="0"/>
              <a:t>The probability of obtaining a college degree is 0.80 percentage points higher.</a:t>
            </a:r>
          </a:p>
          <a:p>
            <a:pPr lvl="1"/>
            <a:r>
              <a:rPr lang="en-US" dirty="0"/>
              <a:t>Income (earnings) is 1.2 percent higher, a result of higher wages and more work hours.</a:t>
            </a:r>
          </a:p>
          <a:p>
            <a:r>
              <a:rPr lang="en-US" dirty="0"/>
              <a:t>The long-term effects are large enough that a decrease in class size passes a benefit-cost test: </a:t>
            </a:r>
          </a:p>
          <a:p>
            <a:pPr lvl="1"/>
            <a:r>
              <a:rPr lang="en-US" dirty="0"/>
              <a:t>The benefits (increase in earnings) exceed the cost (additional teacher cost) by a large margin.</a:t>
            </a:r>
          </a:p>
        </p:txBody>
      </p:sp>
    </p:spTree>
    <p:extLst>
      <p:ext uri="{BB962C8B-B14F-4D97-AF65-F5344CB8AC3E}">
        <p14:creationId xmlns:p14="http://schemas.microsoft.com/office/powerpoint/2010/main" val="175924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609600"/>
          </a:xfrm>
        </p:spPr>
        <p:txBody>
          <a:bodyPr/>
          <a:lstStyle/>
          <a:p>
            <a:r>
              <a:rPr lang="en-US" dirty="0"/>
              <a:t>Efficient Class Size</a:t>
            </a:r>
          </a:p>
        </p:txBody>
      </p:sp>
      <p:pic>
        <p:nvPicPr>
          <p:cNvPr id="14" name="Content Placeholder 13" descr="Efficient Class Size&#10;A line graph plots marginal benefit and marginal cost to illustrate efficient class size. The horizontal axis shows teachers, listing 4, 5, and T asterisk, and class size, listing 25, 20, and S asterisk. The vertical axis shows cost in dollars, listing mc subscript 4 and mb subscript 4. Point a corresponds to 4 teachers, class size of 25, and mb subscript 4. Point b corresponds to 4 teachers, class size of 25, and mc subscript 4. Point c corresponds to 5 teachers, class size of 20, and moderate cost. Point d corresponds to 5 teachers, class size of 20, and moderately low cost. Point e corresponds to T asterisk, S asterisk, and moderate cost. The curve for marginal benefit falls through point a, point c, and point e. The curve for marginal cost rises through point b, point d, and point e."/>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429000" y="1752600"/>
            <a:ext cx="5261152" cy="4612341"/>
          </a:xfrm>
        </p:spPr>
      </p:pic>
      <p:sp>
        <p:nvSpPr>
          <p:cNvPr id="4" name="Rounded Rectangle 3"/>
          <p:cNvSpPr/>
          <p:nvPr/>
        </p:nvSpPr>
        <p:spPr>
          <a:xfrm>
            <a:off x="457200" y="2590800"/>
            <a:ext cx="2545976" cy="2590800"/>
          </a:xfrm>
          <a:prstGeom prst="roundRect">
            <a:avLst>
              <a:gd name="adj" fmla="val 11294"/>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a:solidFill>
                  <a:schemeClr val="tx1"/>
                </a:solidFill>
              </a:rPr>
              <a:t>Using the graph, discuss the implications of the Swedish study mentioned in the previous slides.</a:t>
            </a:r>
          </a:p>
        </p:txBody>
      </p:sp>
    </p:spTree>
    <p:extLst>
      <p:ext uri="{BB962C8B-B14F-4D97-AF65-F5344CB8AC3E}">
        <p14:creationId xmlns:p14="http://schemas.microsoft.com/office/powerpoint/2010/main" val="3744359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609600"/>
          </a:xfrm>
        </p:spPr>
        <p:txBody>
          <a:bodyPr/>
          <a:lstStyle/>
          <a:p>
            <a:r>
              <a:rPr lang="en-US" dirty="0"/>
              <a:t>Teacher Compensation and Productivity</a:t>
            </a:r>
          </a:p>
        </p:txBody>
      </p:sp>
      <p:sp>
        <p:nvSpPr>
          <p:cNvPr id="11" name="Content Placeholder 10"/>
          <p:cNvSpPr>
            <a:spLocks noGrp="1"/>
          </p:cNvSpPr>
          <p:nvPr>
            <p:ph idx="1"/>
          </p:nvPr>
        </p:nvSpPr>
        <p:spPr>
          <a:xfrm>
            <a:off x="381000" y="1600200"/>
            <a:ext cx="8229600" cy="4419600"/>
          </a:xfrm>
        </p:spPr>
        <p:txBody>
          <a:bodyPr/>
          <a:lstStyle/>
          <a:p>
            <a:pPr marL="0" indent="0">
              <a:buNone/>
            </a:pPr>
            <a:r>
              <a:rPr lang="en-US" b="1" i="1" dirty="0"/>
              <a:t>Teachers are the key input to the education production process. However, teachers vary in their productivity. </a:t>
            </a:r>
          </a:p>
          <a:p>
            <a:r>
              <a:rPr lang="en-US" dirty="0"/>
              <a:t>The wage of the typical teacher is largely determined by two factors:</a:t>
            </a:r>
          </a:p>
          <a:p>
            <a:pPr lvl="1"/>
            <a:r>
              <a:rPr lang="en-US" dirty="0"/>
              <a:t>e</a:t>
            </a:r>
            <a:r>
              <a:rPr lang="en-US" sz="2000" dirty="0"/>
              <a:t>xperience</a:t>
            </a:r>
            <a:endParaRPr lang="en-US" dirty="0"/>
          </a:p>
          <a:p>
            <a:pPr lvl="1"/>
            <a:r>
              <a:rPr lang="en-US" dirty="0"/>
              <a:t>g</a:t>
            </a:r>
            <a:r>
              <a:rPr lang="en-US" sz="2000" dirty="0"/>
              <a:t>raduate </a:t>
            </a:r>
            <a:r>
              <a:rPr lang="en-US" dirty="0"/>
              <a:t>e</a:t>
            </a:r>
            <a:r>
              <a:rPr lang="en-US" sz="2000" dirty="0"/>
              <a:t>ducation.</a:t>
            </a:r>
          </a:p>
          <a:p>
            <a:r>
              <a:rPr lang="en-US" dirty="0"/>
              <a:t>The puzzle about teacher compensation is that schools pay for two characteristics that do not increase student achievement:</a:t>
            </a:r>
          </a:p>
          <a:p>
            <a:pPr lvl="1"/>
            <a:r>
              <a:rPr lang="en-US" dirty="0"/>
              <a:t>experience beyond the third year  </a:t>
            </a:r>
          </a:p>
          <a:p>
            <a:pPr lvl="1"/>
            <a:r>
              <a:rPr lang="en-US" dirty="0"/>
              <a:t>graduate course work.</a:t>
            </a:r>
            <a:endParaRPr lang="en-US" sz="2400" dirty="0"/>
          </a:p>
        </p:txBody>
      </p:sp>
    </p:spTree>
    <p:extLst>
      <p:ext uri="{BB962C8B-B14F-4D97-AF65-F5344CB8AC3E}">
        <p14:creationId xmlns:p14="http://schemas.microsoft.com/office/powerpoint/2010/main" val="2133199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609600"/>
          </a:xfrm>
        </p:spPr>
        <p:txBody>
          <a:bodyPr/>
          <a:lstStyle/>
          <a:p>
            <a:r>
              <a:rPr lang="en-US" dirty="0"/>
              <a:t>Graduate Education vs. Tutoring Time</a:t>
            </a:r>
          </a:p>
        </p:txBody>
      </p:sp>
      <p:pic>
        <p:nvPicPr>
          <p:cNvPr id="14" name="Content Placeholder 13" descr="Graduate Education vs. Tutoring Time&#10;A line graph plots marginal cost, mb tutor, and mb grad education. The horizontal axis shows hours, listing G asterisk and T asterisk. The vertical axis shows cost in dollars, listing w subscript G and w subscript T. The curve for marginal cost rises through point g (G asterisk, w subscript G) and point t (T asterisk, w subscript T). The curve for mb tutor falls from high cost and less hours through point t (T asterisk, w subscript T). The curve for mb grad education falls through point g (G asterisk, w subscript G) toward (T asterisk, 0)."/>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124200" y="1752600"/>
            <a:ext cx="5607684" cy="4572000"/>
          </a:xfrm>
        </p:spPr>
      </p:pic>
      <p:sp>
        <p:nvSpPr>
          <p:cNvPr id="4" name="Rounded Rectangle 3"/>
          <p:cNvSpPr/>
          <p:nvPr/>
        </p:nvSpPr>
        <p:spPr>
          <a:xfrm>
            <a:off x="457200" y="2819400"/>
            <a:ext cx="2545976" cy="1905000"/>
          </a:xfrm>
          <a:prstGeom prst="roundRect">
            <a:avLst>
              <a:gd name="adj" fmla="val 11294"/>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a:solidFill>
                  <a:schemeClr val="tx1"/>
                </a:solidFill>
              </a:rPr>
              <a:t>Using the graph, illustrate the puzzle of graduate education.</a:t>
            </a:r>
          </a:p>
        </p:txBody>
      </p:sp>
    </p:spTree>
    <p:extLst>
      <p:ext uri="{BB962C8B-B14F-4D97-AF65-F5344CB8AC3E}">
        <p14:creationId xmlns:p14="http://schemas.microsoft.com/office/powerpoint/2010/main" val="2845758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609600"/>
          </a:xfrm>
        </p:spPr>
        <p:txBody>
          <a:bodyPr/>
          <a:lstStyle/>
          <a:p>
            <a:r>
              <a:rPr lang="en-US" dirty="0"/>
              <a:t>Introduction</a:t>
            </a:r>
          </a:p>
        </p:txBody>
      </p:sp>
      <p:sp>
        <p:nvSpPr>
          <p:cNvPr id="11" name="Content Placeholder 10"/>
          <p:cNvSpPr>
            <a:spLocks noGrp="1"/>
          </p:cNvSpPr>
          <p:nvPr>
            <p:ph idx="1"/>
          </p:nvPr>
        </p:nvSpPr>
        <p:spPr>
          <a:xfrm>
            <a:off x="381000" y="1600200"/>
            <a:ext cx="8229600" cy="4648200"/>
          </a:xfrm>
        </p:spPr>
        <p:txBody>
          <a:bodyPr/>
          <a:lstStyle/>
          <a:p>
            <a:pPr marL="0" indent="0">
              <a:buNone/>
            </a:pPr>
            <a:r>
              <a:rPr lang="en-US" sz="2000" b="1" i="1" dirty="0"/>
              <a:t>The economic analysis of education is based on the education production function, which represents the relationship between the inputs and outputs of the education process. </a:t>
            </a:r>
          </a:p>
          <a:p>
            <a:r>
              <a:rPr lang="en-US" sz="2000" dirty="0"/>
              <a:t>The inputs include variables controlled by schools (teachers, class size, curriculum) as well as variables beyond the control of schools, including the home environment. </a:t>
            </a:r>
          </a:p>
          <a:p>
            <a:r>
              <a:rPr lang="en-US" sz="2000" dirty="0"/>
              <a:t>Until recently, education output has been defined in terms of scores on cognitive tests. </a:t>
            </a:r>
          </a:p>
          <a:p>
            <a:r>
              <a:rPr lang="en-US" sz="2000" dirty="0"/>
              <a:t>Recent advances in economic theory and empirical technique allow us to take a longer-term view, measuring output as the change in lifetime earnings attributable to education. </a:t>
            </a:r>
          </a:p>
          <a:p>
            <a:r>
              <a:rPr lang="en-US" sz="2000" dirty="0"/>
              <a:t>This approach provides a framework for </a:t>
            </a:r>
            <a:r>
              <a:rPr lang="en-US" sz="2000" i="1" dirty="0"/>
              <a:t>benefit-cost analysis of changes </a:t>
            </a:r>
            <a:r>
              <a:rPr lang="en-US" sz="2000" dirty="0"/>
              <a:t>in educational inputs. </a:t>
            </a:r>
          </a:p>
        </p:txBody>
      </p:sp>
    </p:spTree>
    <p:extLst>
      <p:ext uri="{BB962C8B-B14F-4D97-AF65-F5344CB8AC3E}">
        <p14:creationId xmlns:p14="http://schemas.microsoft.com/office/powerpoint/2010/main" val="314487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609600"/>
          </a:xfrm>
        </p:spPr>
        <p:txBody>
          <a:bodyPr/>
          <a:lstStyle/>
          <a:p>
            <a:r>
              <a:rPr lang="en-US" dirty="0"/>
              <a:t>Innovations in Charter Schools (1 of 3)</a:t>
            </a:r>
          </a:p>
        </p:txBody>
      </p:sp>
      <p:sp>
        <p:nvSpPr>
          <p:cNvPr id="11" name="Content Placeholder 10"/>
          <p:cNvSpPr>
            <a:spLocks noGrp="1"/>
          </p:cNvSpPr>
          <p:nvPr>
            <p:ph idx="1"/>
          </p:nvPr>
        </p:nvSpPr>
        <p:spPr>
          <a:xfrm>
            <a:off x="381000" y="1600200"/>
            <a:ext cx="8229600" cy="3962400"/>
          </a:xfrm>
        </p:spPr>
        <p:txBody>
          <a:bodyPr/>
          <a:lstStyle/>
          <a:p>
            <a:r>
              <a:rPr lang="en-US" dirty="0"/>
              <a:t>A good example of a “no-excuse” charter school system is Promise Academy in Harlem, New York City. </a:t>
            </a:r>
          </a:p>
          <a:p>
            <a:r>
              <a:rPr lang="en-US" dirty="0"/>
              <a:t>The schools emphasize the culture of achievement and hard work. </a:t>
            </a:r>
          </a:p>
          <a:p>
            <a:r>
              <a:rPr lang="en-US" dirty="0"/>
              <a:t>A key objective of the Promise Academy is to recruit and retain high-productivity teachers. </a:t>
            </a:r>
          </a:p>
          <a:p>
            <a:r>
              <a:rPr lang="en-US" dirty="0"/>
              <a:t>In the early years of Promise Academy, the turnover rate of teachers was relatively high (almost 50 percent in the first year) as the schools searched for the most effective teachers.</a:t>
            </a:r>
          </a:p>
          <a:p>
            <a:pPr marL="0" indent="0">
              <a:buNone/>
            </a:pPr>
            <a:endParaRPr lang="en-US" dirty="0"/>
          </a:p>
        </p:txBody>
      </p:sp>
    </p:spTree>
    <p:extLst>
      <p:ext uri="{BB962C8B-B14F-4D97-AF65-F5344CB8AC3E}">
        <p14:creationId xmlns:p14="http://schemas.microsoft.com/office/powerpoint/2010/main" val="2086554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609600"/>
          </a:xfrm>
        </p:spPr>
        <p:txBody>
          <a:bodyPr/>
          <a:lstStyle/>
          <a:p>
            <a:r>
              <a:rPr lang="en-US" dirty="0"/>
              <a:t>Innovations in Charter Schools (2 of 3)</a:t>
            </a:r>
          </a:p>
        </p:txBody>
      </p:sp>
      <p:sp>
        <p:nvSpPr>
          <p:cNvPr id="11" name="Content Placeholder 10"/>
          <p:cNvSpPr>
            <a:spLocks noGrp="1"/>
          </p:cNvSpPr>
          <p:nvPr>
            <p:ph idx="1"/>
          </p:nvPr>
        </p:nvSpPr>
        <p:spPr>
          <a:xfrm>
            <a:off x="381000" y="1600200"/>
            <a:ext cx="8229600" cy="3962400"/>
          </a:xfrm>
        </p:spPr>
        <p:txBody>
          <a:bodyPr/>
          <a:lstStyle/>
          <a:p>
            <a:r>
              <a:rPr lang="en-US" dirty="0"/>
              <a:t>Dobbie and Fryer (2009) showed that Promise Academy schools generate large achievement gains.</a:t>
            </a:r>
          </a:p>
          <a:p>
            <a:pPr lvl="1"/>
            <a:r>
              <a:rPr lang="en-US" dirty="0"/>
              <a:t>The typical student entering an academy school in sixth grade scored in the 39th percentile among New York students in both mathematics and reading. By the eighth grade, the percentile ranking of the typical academy student rose to 74th in mathematics and 53rd in reading.</a:t>
            </a:r>
          </a:p>
          <a:p>
            <a:pPr lvl="1"/>
            <a:r>
              <a:rPr lang="en-US" dirty="0">
                <a:solidFill>
                  <a:prstClr val="black"/>
                </a:solidFill>
              </a:rPr>
              <a:t>For middle schoolers, the typical black student entered the charter school at the 20th percentile of white achievement in mathematics (80 percent of white students had higher scores). After three years, the typical black academy student reached the 55th percentile (45 percent of white students had higher scores).</a:t>
            </a:r>
          </a:p>
          <a:p>
            <a:pPr lvl="1"/>
            <a:endParaRPr lang="en-US" dirty="0"/>
          </a:p>
          <a:p>
            <a:endParaRPr lang="en-US" dirty="0"/>
          </a:p>
        </p:txBody>
      </p:sp>
    </p:spTree>
    <p:extLst>
      <p:ext uri="{BB962C8B-B14F-4D97-AF65-F5344CB8AC3E}">
        <p14:creationId xmlns:p14="http://schemas.microsoft.com/office/powerpoint/2010/main" val="1347566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609600"/>
          </a:xfrm>
        </p:spPr>
        <p:txBody>
          <a:bodyPr/>
          <a:lstStyle/>
          <a:p>
            <a:r>
              <a:rPr lang="en-US" dirty="0"/>
              <a:t>Innovations in Charter Schools (3 of 3)</a:t>
            </a:r>
          </a:p>
        </p:txBody>
      </p:sp>
      <p:sp>
        <p:nvSpPr>
          <p:cNvPr id="11" name="Content Placeholder 10"/>
          <p:cNvSpPr>
            <a:spLocks noGrp="1"/>
          </p:cNvSpPr>
          <p:nvPr>
            <p:ph idx="1"/>
          </p:nvPr>
        </p:nvSpPr>
        <p:spPr>
          <a:xfrm>
            <a:off x="381000" y="1600200"/>
            <a:ext cx="8229600" cy="2590800"/>
          </a:xfrm>
        </p:spPr>
        <p:txBody>
          <a:bodyPr/>
          <a:lstStyle/>
          <a:p>
            <a:r>
              <a:rPr lang="en-US" dirty="0"/>
              <a:t>Dobbie and Fryer (2009) provide two tentative conclusions. </a:t>
            </a:r>
          </a:p>
          <a:p>
            <a:pPr lvl="1"/>
            <a:r>
              <a:rPr lang="en-US" dirty="0"/>
              <a:t>First, it is plausible that the primary source of the achievement gains is high teacher productivity, a result of deselecting mediocre teachers and hiring superior teachers.</a:t>
            </a:r>
          </a:p>
          <a:p>
            <a:pPr lvl="1"/>
            <a:r>
              <a:rPr lang="en-US" dirty="0"/>
              <a:t>Second, it is possible that the large gains resulted from the combined effects of several features of the schools, including higher teacher productivity and the focused learning environment.</a:t>
            </a:r>
          </a:p>
        </p:txBody>
      </p:sp>
    </p:spTree>
    <p:extLst>
      <p:ext uri="{BB962C8B-B14F-4D97-AF65-F5344CB8AC3E}">
        <p14:creationId xmlns:p14="http://schemas.microsoft.com/office/powerpoint/2010/main" val="1029646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066800"/>
          </a:xfrm>
        </p:spPr>
        <p:txBody>
          <a:bodyPr/>
          <a:lstStyle/>
          <a:p>
            <a:r>
              <a:rPr lang="en-US" dirty="0"/>
              <a:t>Overall Effects of Educational Spending </a:t>
            </a:r>
            <a:br>
              <a:rPr lang="en-US" dirty="0"/>
            </a:br>
            <a:r>
              <a:rPr lang="en-US" dirty="0"/>
              <a:t>(1 of 2)</a:t>
            </a:r>
          </a:p>
        </p:txBody>
      </p:sp>
      <p:sp>
        <p:nvSpPr>
          <p:cNvPr id="11" name="Content Placeholder 10"/>
          <p:cNvSpPr>
            <a:spLocks noGrp="1"/>
          </p:cNvSpPr>
          <p:nvPr>
            <p:ph idx="1"/>
          </p:nvPr>
        </p:nvSpPr>
        <p:spPr>
          <a:xfrm>
            <a:off x="381000" y="1600200"/>
            <a:ext cx="8229600" cy="4114800"/>
          </a:xfrm>
        </p:spPr>
        <p:txBody>
          <a:bodyPr/>
          <a:lstStyle/>
          <a:p>
            <a:r>
              <a:rPr lang="en-US" dirty="0"/>
              <a:t>Jackson, Johnson, and Persico (2016) explored the connection between educational spending and outcomes for adults ages 40 to 50. </a:t>
            </a:r>
          </a:p>
          <a:p>
            <a:r>
              <a:rPr lang="en-US" dirty="0"/>
              <a:t>Consider the effects of a 10 percent increase in per-pupil spending, in force for all 12 years that a student attends public school. The boost in spending generates a:</a:t>
            </a:r>
          </a:p>
          <a:p>
            <a:pPr lvl="1"/>
            <a:r>
              <a:rPr lang="en-US" dirty="0"/>
              <a:t>0.31 year increase in school attainment (0.31 more years of education)</a:t>
            </a:r>
          </a:p>
          <a:p>
            <a:pPr lvl="1"/>
            <a:r>
              <a:rPr lang="en-US" dirty="0"/>
              <a:t>7 percent increase in adult wages</a:t>
            </a:r>
          </a:p>
          <a:p>
            <a:pPr lvl="1"/>
            <a:r>
              <a:rPr lang="en-US" dirty="0"/>
              <a:t>3.2 percentage point decrease in the incidence of adult poverty.</a:t>
            </a:r>
          </a:p>
        </p:txBody>
      </p:sp>
    </p:spTree>
    <p:extLst>
      <p:ext uri="{BB962C8B-B14F-4D97-AF65-F5344CB8AC3E}">
        <p14:creationId xmlns:p14="http://schemas.microsoft.com/office/powerpoint/2010/main" val="3643650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143000"/>
          </a:xfrm>
        </p:spPr>
        <p:txBody>
          <a:bodyPr/>
          <a:lstStyle/>
          <a:p>
            <a:r>
              <a:rPr lang="en-US" dirty="0"/>
              <a:t>Overall Effects of Educational Spending </a:t>
            </a:r>
            <a:br>
              <a:rPr lang="en-US" dirty="0"/>
            </a:br>
            <a:r>
              <a:rPr lang="en-US" dirty="0"/>
              <a:t>(2 of 2)</a:t>
            </a:r>
          </a:p>
        </p:txBody>
      </p:sp>
      <p:sp>
        <p:nvSpPr>
          <p:cNvPr id="11" name="Content Placeholder 10"/>
          <p:cNvSpPr>
            <a:spLocks noGrp="1"/>
          </p:cNvSpPr>
          <p:nvPr>
            <p:ph idx="1"/>
          </p:nvPr>
        </p:nvSpPr>
        <p:spPr>
          <a:xfrm>
            <a:off x="381000" y="1600200"/>
            <a:ext cx="8229600" cy="4191000"/>
          </a:xfrm>
        </p:spPr>
        <p:txBody>
          <a:bodyPr/>
          <a:lstStyle/>
          <a:p>
            <a:r>
              <a:rPr lang="en-US" sz="2000" dirty="0"/>
              <a:t>The positive effects of increased spending are stronger for children from low-income families. For a 10 percent boost in spending, the effects are:</a:t>
            </a:r>
          </a:p>
          <a:p>
            <a:pPr lvl="1"/>
            <a:r>
              <a:rPr lang="en-US" sz="1800" dirty="0"/>
              <a:t>larger increase in the probability of high school graduation—9.8 percentage point increase for low-income students, compared to 2.4 percentage points for nonpoor students</a:t>
            </a:r>
          </a:p>
          <a:p>
            <a:pPr lvl="1"/>
            <a:r>
              <a:rPr lang="en-US" sz="1800" dirty="0"/>
              <a:t>larger increases in adult wages—9.6 percent for low-income students, compared to 5.5 percent for nonpoor students</a:t>
            </a:r>
          </a:p>
          <a:p>
            <a:pPr lvl="1"/>
            <a:r>
              <a:rPr lang="en-US" sz="1800" dirty="0"/>
              <a:t>larger decreases in poverty rates—6.1 percentage point decrease for low-income students, compared to no effect for nonpoor students.</a:t>
            </a:r>
          </a:p>
          <a:p>
            <a:r>
              <a:rPr lang="en-US" sz="2000" dirty="0"/>
              <a:t>The estimated effects on earnings suggest that education spending passes the benefit-cost test. The benefit-cost ratio is roughly 3.0.</a:t>
            </a:r>
          </a:p>
        </p:txBody>
      </p:sp>
    </p:spTree>
    <p:extLst>
      <p:ext uri="{BB962C8B-B14F-4D97-AF65-F5344CB8AC3E}">
        <p14:creationId xmlns:p14="http://schemas.microsoft.com/office/powerpoint/2010/main" val="3885349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Spending Inequalities and Public Policy</a:t>
            </a:r>
          </a:p>
        </p:txBody>
      </p:sp>
      <p:sp>
        <p:nvSpPr>
          <p:cNvPr id="11" name="Content Placeholder 10"/>
          <p:cNvSpPr>
            <a:spLocks noGrp="1"/>
          </p:cNvSpPr>
          <p:nvPr>
            <p:ph idx="1"/>
          </p:nvPr>
        </p:nvSpPr>
        <p:spPr>
          <a:xfrm>
            <a:off x="381000" y="1600200"/>
            <a:ext cx="8229600" cy="4800600"/>
          </a:xfrm>
        </p:spPr>
        <p:txBody>
          <a:bodyPr/>
          <a:lstStyle/>
          <a:p>
            <a:r>
              <a:rPr lang="en-US" dirty="0"/>
              <a:t>As a result of state court cases challenging the constitutionality of education finances, states have developed several alternative notions of equity in K–12 education (Yinger, 2004).</a:t>
            </a:r>
          </a:p>
          <a:p>
            <a:pPr lvl="1"/>
            <a:r>
              <a:rPr lang="en-US" dirty="0"/>
              <a:t>adequacy</a:t>
            </a:r>
          </a:p>
          <a:p>
            <a:pPr lvl="1"/>
            <a:r>
              <a:rPr lang="en-US" dirty="0"/>
              <a:t>access equality</a:t>
            </a:r>
          </a:p>
          <a:p>
            <a:pPr lvl="1"/>
            <a:r>
              <a:rPr lang="en-US" dirty="0"/>
              <a:t>educational equality.</a:t>
            </a:r>
          </a:p>
          <a:p>
            <a:r>
              <a:rPr lang="en-US" dirty="0"/>
              <a:t>Given these alternative notions of equity, there is substantial variation across states in systems of education finance. </a:t>
            </a:r>
          </a:p>
          <a:p>
            <a:r>
              <a:rPr lang="en-US" dirty="0"/>
              <a:t>Most states that confront the issue of equity focus on reducing spending inequalities.</a:t>
            </a:r>
          </a:p>
        </p:txBody>
      </p:sp>
    </p:spTree>
    <p:extLst>
      <p:ext uri="{BB962C8B-B14F-4D97-AF65-F5344CB8AC3E}">
        <p14:creationId xmlns:p14="http://schemas.microsoft.com/office/powerpoint/2010/main" val="3560292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066800"/>
          </a:xfrm>
        </p:spPr>
        <p:txBody>
          <a:bodyPr/>
          <a:lstStyle/>
          <a:p>
            <a:r>
              <a:rPr lang="en-US" dirty="0"/>
              <a:t>Intergovernmental Grants: </a:t>
            </a:r>
            <a:br>
              <a:rPr lang="en-US" dirty="0"/>
            </a:br>
            <a:r>
              <a:rPr lang="en-US" dirty="0"/>
              <a:t>Foundation Plans (1 of 2)</a:t>
            </a:r>
          </a:p>
        </p:txBody>
      </p:sp>
      <p:sp>
        <p:nvSpPr>
          <p:cNvPr id="11" name="Content Placeholder 10"/>
          <p:cNvSpPr>
            <a:spLocks noGrp="1"/>
          </p:cNvSpPr>
          <p:nvPr>
            <p:ph idx="1"/>
          </p:nvPr>
        </p:nvSpPr>
        <p:spPr>
          <a:xfrm>
            <a:off x="457200" y="1600200"/>
            <a:ext cx="8229600" cy="4648200"/>
          </a:xfrm>
        </p:spPr>
        <p:txBody>
          <a:bodyPr/>
          <a:lstStyle/>
          <a:p>
            <a:pPr marL="0" indent="0">
              <a:buNone/>
            </a:pPr>
            <a:r>
              <a:rPr lang="en-US" b="1" i="1" dirty="0"/>
              <a:t>The states use several types of intergovernmental grants to address spending inequalities across school districts. </a:t>
            </a:r>
          </a:p>
          <a:p>
            <a:r>
              <a:rPr lang="en-US" dirty="0"/>
              <a:t>Under a system of foundation grants, a state provides larger grants to school districts with relatively low property tax bases. The foundation grant per pupil is</a:t>
            </a:r>
          </a:p>
          <a:p>
            <a:pPr marL="0" indent="0">
              <a:buNone/>
            </a:pPr>
            <a:endParaRPr lang="en-US" dirty="0"/>
          </a:p>
          <a:p>
            <a:pPr marL="344488" indent="0">
              <a:buNone/>
            </a:pPr>
            <a:r>
              <a:rPr lang="en-US" dirty="0"/>
              <a:t>where </a:t>
            </a:r>
            <a:r>
              <a:rPr lang="en-US" i="1" dirty="0"/>
              <a:t>L </a:t>
            </a:r>
            <a:r>
              <a:rPr lang="en-US" dirty="0"/>
              <a:t>is the local property value per pupil (local tax base per pupil). </a:t>
            </a:r>
          </a:p>
        </p:txBody>
      </p:sp>
      <p:pic>
        <p:nvPicPr>
          <p:cNvPr id="2" name="Picture 1" descr="Grant equals Foundation level minus Foundation tax rate times  L&#10;"/>
          <p:cNvPicPr>
            <a:picLocks noChangeAspect="1"/>
          </p:cNvPicPr>
          <p:nvPr/>
        </p:nvPicPr>
        <p:blipFill>
          <a:blip r:embed="rId3"/>
          <a:stretch>
            <a:fillRect/>
          </a:stretch>
        </p:blipFill>
        <p:spPr>
          <a:xfrm>
            <a:off x="2286000" y="3733800"/>
            <a:ext cx="4627756" cy="457200"/>
          </a:xfrm>
          <a:prstGeom prst="rect">
            <a:avLst/>
          </a:prstGeom>
        </p:spPr>
      </p:pic>
    </p:spTree>
    <p:extLst>
      <p:ext uri="{BB962C8B-B14F-4D97-AF65-F5344CB8AC3E}">
        <p14:creationId xmlns:p14="http://schemas.microsoft.com/office/powerpoint/2010/main" val="1327040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143000"/>
          </a:xfrm>
        </p:spPr>
        <p:txBody>
          <a:bodyPr/>
          <a:lstStyle/>
          <a:p>
            <a:r>
              <a:rPr lang="en-US" dirty="0"/>
              <a:t>Intergovernmental Grants: </a:t>
            </a:r>
            <a:br>
              <a:rPr lang="en-US" dirty="0"/>
            </a:br>
            <a:r>
              <a:rPr lang="en-US" dirty="0"/>
              <a:t>Foundation Plans (2 of 2)</a:t>
            </a:r>
          </a:p>
        </p:txBody>
      </p:sp>
      <p:sp>
        <p:nvSpPr>
          <p:cNvPr id="11" name="Content Placeholder 10"/>
          <p:cNvSpPr>
            <a:spLocks noGrp="1"/>
          </p:cNvSpPr>
          <p:nvPr>
            <p:ph idx="1"/>
          </p:nvPr>
        </p:nvSpPr>
        <p:spPr>
          <a:xfrm>
            <a:off x="381000" y="1600200"/>
            <a:ext cx="8458200" cy="4038600"/>
          </a:xfrm>
        </p:spPr>
        <p:txBody>
          <a:bodyPr/>
          <a:lstStyle/>
          <a:p>
            <a:r>
              <a:rPr lang="en-US" dirty="0"/>
              <a:t>The foundation grant equals the difference between the foundation level and the local revenue that could be generated if the district were to impose the foundation tax rate. </a:t>
            </a:r>
          </a:p>
          <a:p>
            <a:r>
              <a:rPr lang="en-US" dirty="0"/>
              <a:t>To illustrate, consider a state with a foundation level of $5,000 and a foundation tax rate of 2 percent (0.02). For a school district with </a:t>
            </a:r>
            <a:r>
              <a:rPr lang="en-US" i="1" dirty="0"/>
              <a:t>L</a:t>
            </a:r>
            <a:r>
              <a:rPr lang="en-US" dirty="0"/>
              <a:t> = $200,000, the foundation grant is $1,000:</a:t>
            </a:r>
          </a:p>
          <a:p>
            <a:pPr marL="0" indent="0">
              <a:buNone/>
            </a:pPr>
            <a:endParaRPr lang="en-US" dirty="0"/>
          </a:p>
          <a:p>
            <a:r>
              <a:rPr lang="en-US" dirty="0"/>
              <a:t>Note that the foundation grant is independent of the actual local tax rate.</a:t>
            </a:r>
          </a:p>
          <a:p>
            <a:pPr marL="0" indent="0">
              <a:buNone/>
            </a:pPr>
            <a:endParaRPr lang="en-US" dirty="0"/>
          </a:p>
        </p:txBody>
      </p:sp>
      <p:pic>
        <p:nvPicPr>
          <p:cNvPr id="14" name="Picture 13" descr="Foundation grant equals $5,000 minus 0.02 times 200,000 equals $1,000.&#10;"/>
          <p:cNvPicPr>
            <a:picLocks noChangeAspect="1"/>
          </p:cNvPicPr>
          <p:nvPr/>
        </p:nvPicPr>
        <p:blipFill>
          <a:blip r:embed="rId3"/>
          <a:stretch>
            <a:fillRect/>
          </a:stretch>
        </p:blipFill>
        <p:spPr>
          <a:xfrm>
            <a:off x="1981200" y="4114800"/>
            <a:ext cx="5455227" cy="533400"/>
          </a:xfrm>
          <a:prstGeom prst="rect">
            <a:avLst/>
          </a:prstGeom>
        </p:spPr>
      </p:pic>
    </p:spTree>
    <p:extLst>
      <p:ext uri="{BB962C8B-B14F-4D97-AF65-F5344CB8AC3E}">
        <p14:creationId xmlns:p14="http://schemas.microsoft.com/office/powerpoint/2010/main" val="4066014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143000"/>
          </a:xfrm>
        </p:spPr>
        <p:txBody>
          <a:bodyPr/>
          <a:lstStyle/>
          <a:p>
            <a:r>
              <a:rPr lang="en-US" dirty="0"/>
              <a:t>Tax and Spending Options </a:t>
            </a:r>
            <a:br>
              <a:rPr lang="en-US" dirty="0"/>
            </a:br>
            <a:r>
              <a:rPr lang="en-US" dirty="0"/>
              <a:t>with a Foundation Grant</a:t>
            </a:r>
          </a:p>
        </p:txBody>
      </p:sp>
      <p:graphicFrame>
        <p:nvGraphicFramePr>
          <p:cNvPr id="17" name="Content Placeholder 16"/>
          <p:cNvGraphicFramePr>
            <a:graphicFrameLocks noGrp="1"/>
          </p:cNvGraphicFramePr>
          <p:nvPr>
            <p:ph idx="1"/>
            <p:extLst>
              <p:ext uri="{D42A27DB-BD31-4B8C-83A1-F6EECF244321}">
                <p14:modId xmlns:p14="http://schemas.microsoft.com/office/powerpoint/2010/main" val="4022603274"/>
              </p:ext>
            </p:extLst>
          </p:nvPr>
        </p:nvGraphicFramePr>
        <p:xfrm>
          <a:off x="457199" y="2590800"/>
          <a:ext cx="8346744" cy="2194560"/>
        </p:xfrm>
        <a:graphic>
          <a:graphicData uri="http://schemas.openxmlformats.org/drawingml/2006/table">
            <a:tbl>
              <a:tblPr firstRow="1" bandRow="1">
                <a:tableStyleId>{5C22544A-7EE6-4342-B048-85BDC9FD1C3A}</a:tableStyleId>
              </a:tblPr>
              <a:tblGrid>
                <a:gridCol w="2086686"/>
                <a:gridCol w="2086686"/>
                <a:gridCol w="2086686"/>
                <a:gridCol w="2086686"/>
              </a:tblGrid>
              <a:tr h="142240">
                <a:tc>
                  <a:txBody>
                    <a:bodyPr/>
                    <a:lstStyle/>
                    <a:p>
                      <a:pPr algn="ctr"/>
                      <a:r>
                        <a:rPr lang="en-US" sz="2400" dirty="0" smtClean="0">
                          <a:solidFill>
                            <a:schemeClr val="tx1"/>
                          </a:solidFill>
                        </a:rPr>
                        <a:t>Local</a:t>
                      </a:r>
                      <a:r>
                        <a:rPr lang="en-US" sz="2400" baseline="0" dirty="0" smtClean="0">
                          <a:solidFill>
                            <a:schemeClr val="tx1"/>
                          </a:solidFill>
                        </a:rPr>
                        <a:t> Tax </a:t>
                      </a:r>
                    </a:p>
                    <a:p>
                      <a:pPr algn="ctr"/>
                      <a:r>
                        <a:rPr lang="en-US" sz="2400" baseline="0" dirty="0" smtClean="0">
                          <a:solidFill>
                            <a:schemeClr val="tx1"/>
                          </a:solidFill>
                        </a:rPr>
                        <a:t>Rate</a:t>
                      </a:r>
                      <a:endParaRPr lang="en-US" sz="2400" dirty="0">
                        <a:solidFill>
                          <a:schemeClr val="tx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85BAE6"/>
                    </a:solidFill>
                  </a:tcPr>
                </a:tc>
                <a:tc>
                  <a:txBody>
                    <a:bodyPr/>
                    <a:lstStyle/>
                    <a:p>
                      <a:pPr algn="ctr"/>
                      <a:r>
                        <a:rPr lang="en-US" sz="2400" dirty="0" smtClean="0">
                          <a:solidFill>
                            <a:schemeClr val="tx1"/>
                          </a:solidFill>
                        </a:rPr>
                        <a:t>Local</a:t>
                      </a:r>
                      <a:r>
                        <a:rPr lang="en-US" sz="2400" baseline="0" dirty="0" smtClean="0">
                          <a:solidFill>
                            <a:schemeClr val="tx1"/>
                          </a:solidFill>
                        </a:rPr>
                        <a:t> Tax Revenue</a:t>
                      </a:r>
                      <a:endParaRPr lang="en-US" sz="2400" dirty="0">
                        <a:solidFill>
                          <a:schemeClr val="tx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85BAE6"/>
                    </a:solidFill>
                  </a:tcPr>
                </a:tc>
                <a:tc>
                  <a:txBody>
                    <a:bodyPr/>
                    <a:lstStyle/>
                    <a:p>
                      <a:pPr algn="ctr"/>
                      <a:r>
                        <a:rPr lang="en-US" sz="2400" dirty="0" smtClean="0">
                          <a:solidFill>
                            <a:schemeClr val="tx1"/>
                          </a:solidFill>
                        </a:rPr>
                        <a:t>Foundation Grant</a:t>
                      </a:r>
                      <a:endParaRPr lang="en-US" sz="2400" dirty="0">
                        <a:solidFill>
                          <a:schemeClr val="tx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85BAE6"/>
                    </a:solidFill>
                  </a:tcPr>
                </a:tc>
                <a:tc>
                  <a:txBody>
                    <a:bodyPr/>
                    <a:lstStyle/>
                    <a:p>
                      <a:pPr algn="ctr"/>
                      <a:r>
                        <a:rPr lang="en-US" sz="2400" dirty="0" smtClean="0">
                          <a:solidFill>
                            <a:schemeClr val="tx1"/>
                          </a:solidFill>
                        </a:rPr>
                        <a:t>Education Spending</a:t>
                      </a:r>
                      <a:endParaRPr lang="en-US" sz="2400" dirty="0">
                        <a:solidFill>
                          <a:schemeClr val="tx1"/>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85BAE6"/>
                    </a:solidFill>
                  </a:tcPr>
                </a:tc>
              </a:tr>
              <a:tr h="370840">
                <a:tc>
                  <a:txBody>
                    <a:bodyPr/>
                    <a:lstStyle/>
                    <a:p>
                      <a:r>
                        <a:rPr lang="en-US" sz="2400" dirty="0" smtClean="0"/>
                        <a:t>1.7</a:t>
                      </a:r>
                      <a:r>
                        <a:rPr lang="en-US" sz="2400" baseline="0" dirty="0" smtClean="0"/>
                        <a:t> Percent</a:t>
                      </a:r>
                      <a:endParaRPr lang="en-US" sz="24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US" sz="2400" dirty="0" smtClean="0"/>
                        <a:t>$3,400</a:t>
                      </a:r>
                      <a:endParaRPr lang="en-US" sz="24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US" sz="2400" dirty="0" smtClean="0"/>
                        <a:t>$1,000</a:t>
                      </a:r>
                      <a:endParaRPr lang="en-US" sz="24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US" sz="2400" dirty="0" smtClean="0"/>
                        <a:t>$4,400</a:t>
                      </a:r>
                      <a:endParaRPr lang="en-US" sz="24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r>
              <a:tr h="370840">
                <a:tc>
                  <a:txBody>
                    <a:bodyPr/>
                    <a:lstStyle/>
                    <a:p>
                      <a:r>
                        <a:rPr lang="en-US" sz="2400" dirty="0" smtClean="0"/>
                        <a:t>1.8 Percent</a:t>
                      </a:r>
                      <a:endParaRPr lang="en-US" sz="24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US" sz="2400" dirty="0" smtClean="0"/>
                        <a:t>$3,600</a:t>
                      </a:r>
                      <a:endParaRPr lang="en-US" sz="24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US" sz="2400" dirty="0" smtClean="0"/>
                        <a:t>$1,000</a:t>
                      </a:r>
                      <a:endParaRPr lang="en-US" sz="24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US" sz="2400" dirty="0" smtClean="0"/>
                        <a:t>$4,600</a:t>
                      </a:r>
                      <a:endParaRPr lang="en-US" sz="24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r>
              <a:tr h="370840">
                <a:tc>
                  <a:txBody>
                    <a:bodyPr/>
                    <a:lstStyle/>
                    <a:p>
                      <a:r>
                        <a:rPr lang="en-US" sz="2400" dirty="0" smtClean="0"/>
                        <a:t>1.5 Percent</a:t>
                      </a:r>
                      <a:endParaRPr lang="en-US" sz="24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US" sz="2400" dirty="0" smtClean="0"/>
                        <a:t>$3,000</a:t>
                      </a:r>
                      <a:endParaRPr lang="en-US" sz="24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US" sz="2400" dirty="0" smtClean="0"/>
                        <a:t>$1,000</a:t>
                      </a:r>
                      <a:endParaRPr lang="en-US" sz="24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US" sz="2400" dirty="0" smtClean="0"/>
                        <a:t>$4,000</a:t>
                      </a:r>
                      <a:endParaRPr lang="en-US" sz="24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874016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609600"/>
          </a:xfrm>
        </p:spPr>
        <p:txBody>
          <a:bodyPr/>
          <a:lstStyle/>
          <a:p>
            <a:r>
              <a:rPr lang="en-US" dirty="0"/>
              <a:t>Response to a Foundation Grant</a:t>
            </a:r>
          </a:p>
        </p:txBody>
      </p:sp>
      <p:pic>
        <p:nvPicPr>
          <p:cNvPr id="14" name="Content Placeholder 13" descr="Response to a Foundation Grant&#10;A line graph plots initial and grant. The horizontal axis shows education cost in dollars, listing 1,000, 3,400, and 4,000. The vertical axis shows other cost in dollars. Point g corresponds to $1,000 education cost and high other cost. Point a corresponds to $3,400 education cost and moderate other cost. Point b corresponds to $4,000 education cost and moderate other cost. The difference in other cost between point a and point b is $400. A curve falls through point a. The line for initial is a tangent to this curve, falling from zero education cost and high other cost through point a, toward high education cost and zero other cost. Another curve falls through point b. The line for grant is a tangent to this curve. It is shifted right from the previous tangent, falling through point g and point b."/>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25794" y="1752600"/>
            <a:ext cx="5044812" cy="4495800"/>
          </a:xfrm>
        </p:spPr>
      </p:pic>
    </p:spTree>
    <p:extLst>
      <p:ext uri="{BB962C8B-B14F-4D97-AF65-F5344CB8AC3E}">
        <p14:creationId xmlns:p14="http://schemas.microsoft.com/office/powerpoint/2010/main" val="1145299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143000"/>
          </a:xfrm>
        </p:spPr>
        <p:txBody>
          <a:bodyPr/>
          <a:lstStyle/>
          <a:p>
            <a:r>
              <a:rPr lang="en-US" dirty="0"/>
              <a:t>Spending and Achievement: </a:t>
            </a:r>
            <a:br>
              <a:rPr lang="en-US" dirty="0"/>
            </a:br>
            <a:r>
              <a:rPr lang="en-US" dirty="0"/>
              <a:t>Per Pupil Spending in Selected States, 2014</a:t>
            </a:r>
          </a:p>
        </p:txBody>
      </p:sp>
      <p:pic>
        <p:nvPicPr>
          <p:cNvPr id="14" name="Content Placeholder 13" descr="Per Pupil Spending in Selected States, 2014&#10;A table shows per pupil spending in selected states in 2014. The table shows two column headers: state and spending per pupil in dollars. Row entries are as follows. Row 1: New York, 20,600. Row 2: District of Columbia, 18,500. Row 3: Alaska, 18,400. Row 4: New Jersey, 17,900. Row 5: Connecticut, 17,800. Row 6: Mississippi, 8,300. Row 7: Oklahoma, 7,800. Row 8: Arizona, 7,500. Row 9: Idaho, 6,600. Row 10: Utah, 6,500."/>
          <p:cNvPicPr>
            <a:picLocks noGrp="1" noChangeAspect="1"/>
          </p:cNvPicPr>
          <p:nvPr>
            <p:ph idx="1"/>
          </p:nvPr>
        </p:nvPicPr>
        <p:blipFill>
          <a:blip r:embed="rId3"/>
          <a:stretch>
            <a:fillRect/>
          </a:stretch>
        </p:blipFill>
        <p:spPr>
          <a:xfrm>
            <a:off x="1181100" y="1734671"/>
            <a:ext cx="6934200" cy="4079820"/>
          </a:xfrm>
          <a:prstGeom prst="rect">
            <a:avLst/>
          </a:prstGeom>
        </p:spPr>
      </p:pic>
    </p:spTree>
    <p:extLst>
      <p:ext uri="{BB962C8B-B14F-4D97-AF65-F5344CB8AC3E}">
        <p14:creationId xmlns:p14="http://schemas.microsoft.com/office/powerpoint/2010/main" val="3325844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143000"/>
          </a:xfrm>
        </p:spPr>
        <p:txBody>
          <a:bodyPr/>
          <a:lstStyle/>
          <a:p>
            <a:r>
              <a:rPr lang="en-US" dirty="0"/>
              <a:t>Matching Grants: Guaranteed Tax Base </a:t>
            </a:r>
            <a:br>
              <a:rPr lang="en-US" dirty="0"/>
            </a:br>
            <a:r>
              <a:rPr lang="en-US" dirty="0"/>
              <a:t>(1 of 4)</a:t>
            </a:r>
          </a:p>
        </p:txBody>
      </p:sp>
      <p:sp>
        <p:nvSpPr>
          <p:cNvPr id="11" name="Content Placeholder 10"/>
          <p:cNvSpPr>
            <a:spLocks noGrp="1"/>
          </p:cNvSpPr>
          <p:nvPr>
            <p:ph idx="1"/>
          </p:nvPr>
        </p:nvSpPr>
        <p:spPr>
          <a:xfrm>
            <a:off x="381000" y="1600200"/>
            <a:ext cx="8229600" cy="4419600"/>
          </a:xfrm>
        </p:spPr>
        <p:txBody>
          <a:bodyPr/>
          <a:lstStyle/>
          <a:p>
            <a:pPr marL="0" indent="0">
              <a:buNone/>
            </a:pPr>
            <a:r>
              <a:rPr lang="en-US" b="1" i="1" dirty="0"/>
              <a:t>We turn next to a system of matching grants for education spending. </a:t>
            </a:r>
          </a:p>
          <a:p>
            <a:r>
              <a:rPr lang="en-US" dirty="0"/>
              <a:t>Under a matching grant, every dollar generated from local taxes is matched by </a:t>
            </a:r>
            <a:r>
              <a:rPr lang="en-US" i="1" dirty="0"/>
              <a:t>m</a:t>
            </a:r>
            <a:r>
              <a:rPr lang="en-US" dirty="0"/>
              <a:t> dollars of additional state revenue. </a:t>
            </a:r>
          </a:p>
          <a:p>
            <a:r>
              <a:rPr lang="en-US" dirty="0"/>
              <a:t>For example, if </a:t>
            </a:r>
            <a:r>
              <a:rPr lang="en-US" i="1" dirty="0"/>
              <a:t>m</a:t>
            </a:r>
            <a:r>
              <a:rPr lang="en-US" dirty="0"/>
              <a:t> = $0.25, each dollar of local tax revenue increases the state grant by $0.25, so the school district gets $1.25 worth of education for a local cost of only $1. In general, the local cost per dollar of education spending is</a:t>
            </a:r>
          </a:p>
          <a:p>
            <a:endParaRPr lang="en-US" dirty="0"/>
          </a:p>
          <a:p>
            <a:pPr marL="344488" indent="0">
              <a:buNone/>
            </a:pPr>
            <a:r>
              <a:rPr lang="en-US" dirty="0"/>
              <a:t>where </a:t>
            </a:r>
            <a:r>
              <a:rPr lang="en-US" i="1" dirty="0"/>
              <a:t>m</a:t>
            </a:r>
            <a:r>
              <a:rPr lang="en-US" dirty="0"/>
              <a:t> is the match rate.</a:t>
            </a:r>
          </a:p>
          <a:p>
            <a:endParaRPr lang="en-US" dirty="0"/>
          </a:p>
        </p:txBody>
      </p:sp>
      <p:pic>
        <p:nvPicPr>
          <p:cNvPr id="14" name="Picture 13" descr="Local cost per dollar equals fraction numerator 1 over denominator 1 plus m end fraction"/>
          <p:cNvPicPr>
            <a:picLocks noChangeAspect="1"/>
          </p:cNvPicPr>
          <p:nvPr/>
        </p:nvPicPr>
        <p:blipFill>
          <a:blip r:embed="rId3"/>
          <a:stretch>
            <a:fillRect/>
          </a:stretch>
        </p:blipFill>
        <p:spPr>
          <a:xfrm>
            <a:off x="2788920" y="5029200"/>
            <a:ext cx="3413760" cy="609600"/>
          </a:xfrm>
          <a:prstGeom prst="rect">
            <a:avLst/>
          </a:prstGeom>
        </p:spPr>
      </p:pic>
    </p:spTree>
    <p:extLst>
      <p:ext uri="{BB962C8B-B14F-4D97-AF65-F5344CB8AC3E}">
        <p14:creationId xmlns:p14="http://schemas.microsoft.com/office/powerpoint/2010/main" val="4650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219200"/>
          </a:xfrm>
        </p:spPr>
        <p:txBody>
          <a:bodyPr/>
          <a:lstStyle/>
          <a:p>
            <a:r>
              <a:rPr lang="en-US" dirty="0"/>
              <a:t>Matching Grants: Guaranteed Tax Base</a:t>
            </a:r>
            <a:br>
              <a:rPr lang="en-US" dirty="0"/>
            </a:br>
            <a:r>
              <a:rPr lang="en-US" dirty="0"/>
              <a:t>(2 of 4)</a:t>
            </a:r>
          </a:p>
        </p:txBody>
      </p:sp>
      <p:sp>
        <p:nvSpPr>
          <p:cNvPr id="11" name="Content Placeholder 10"/>
          <p:cNvSpPr>
            <a:spLocks noGrp="1"/>
          </p:cNvSpPr>
          <p:nvPr>
            <p:ph idx="1"/>
          </p:nvPr>
        </p:nvSpPr>
        <p:spPr>
          <a:xfrm>
            <a:off x="381000" y="1600200"/>
            <a:ext cx="8229600" cy="5029200"/>
          </a:xfrm>
        </p:spPr>
        <p:txBody>
          <a:bodyPr/>
          <a:lstStyle/>
          <a:p>
            <a:r>
              <a:rPr lang="en-US" dirty="0"/>
              <a:t>In our example, the local cost per dollar of education is</a:t>
            </a:r>
          </a:p>
          <a:p>
            <a:pPr marL="0" indent="0">
              <a:buNone/>
            </a:pPr>
            <a:endParaRPr lang="en-US" dirty="0"/>
          </a:p>
          <a:p>
            <a:r>
              <a:rPr lang="en-US" dirty="0"/>
              <a:t>Compared to a foundation grant, a matching grant has a larger </a:t>
            </a:r>
            <a:r>
              <a:rPr lang="en-US" dirty="0" err="1"/>
              <a:t>stimulative</a:t>
            </a:r>
            <a:r>
              <a:rPr lang="en-US" dirty="0"/>
              <a:t> effect because it has both an income effect and a substitution effect. </a:t>
            </a:r>
          </a:p>
          <a:p>
            <a:r>
              <a:rPr lang="en-US" dirty="0"/>
              <a:t>Like the foundation grant, the matching grant increases the median voter’s real income, increasing the desired spending on all “normal” goods, including education (the income effect). </a:t>
            </a:r>
          </a:p>
        </p:txBody>
      </p:sp>
      <p:pic>
        <p:nvPicPr>
          <p:cNvPr id="14" name="Picture 13" descr="local cost per dollar equals fraction numerator 1 over denominator 1.25 end fraction equals $ 0.80"/>
          <p:cNvPicPr>
            <a:picLocks noChangeAspect="1"/>
          </p:cNvPicPr>
          <p:nvPr/>
        </p:nvPicPr>
        <p:blipFill>
          <a:blip r:embed="rId3"/>
          <a:stretch>
            <a:fillRect/>
          </a:stretch>
        </p:blipFill>
        <p:spPr>
          <a:xfrm>
            <a:off x="2819400" y="2057400"/>
            <a:ext cx="3258587" cy="609600"/>
          </a:xfrm>
          <a:prstGeom prst="rect">
            <a:avLst/>
          </a:prstGeom>
        </p:spPr>
      </p:pic>
    </p:spTree>
    <p:extLst>
      <p:ext uri="{BB962C8B-B14F-4D97-AF65-F5344CB8AC3E}">
        <p14:creationId xmlns:p14="http://schemas.microsoft.com/office/powerpoint/2010/main" val="2570734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219200"/>
          </a:xfrm>
        </p:spPr>
        <p:txBody>
          <a:bodyPr/>
          <a:lstStyle/>
          <a:p>
            <a:r>
              <a:rPr lang="en-US" dirty="0"/>
              <a:t>Matching Grants: Guaranteed Tax Base </a:t>
            </a:r>
            <a:br>
              <a:rPr lang="en-US" dirty="0"/>
            </a:br>
            <a:r>
              <a:rPr lang="en-US" dirty="0"/>
              <a:t>(3 of 4)</a:t>
            </a:r>
          </a:p>
        </p:txBody>
      </p:sp>
      <p:sp>
        <p:nvSpPr>
          <p:cNvPr id="11" name="Content Placeholder 10"/>
          <p:cNvSpPr>
            <a:spLocks noGrp="1"/>
          </p:cNvSpPr>
          <p:nvPr>
            <p:ph idx="1"/>
          </p:nvPr>
        </p:nvSpPr>
        <p:spPr>
          <a:xfrm>
            <a:off x="381000" y="1600200"/>
            <a:ext cx="8229600" cy="2819400"/>
          </a:xfrm>
        </p:spPr>
        <p:txBody>
          <a:bodyPr/>
          <a:lstStyle/>
          <a:p>
            <a:r>
              <a:rPr lang="en-US" dirty="0"/>
              <a:t>A matching grant also decreases the opportunity cost of education spending, generating a substitution effect that increases education spending as the median voter substitutes education for other goods. </a:t>
            </a:r>
          </a:p>
          <a:p>
            <a:r>
              <a:rPr lang="en-US" dirty="0"/>
              <a:t>In our example, a matching rate of 0.25 decreases the opportunity cost (the local cost) of education spending from $1.00 to $0.80.</a:t>
            </a:r>
          </a:p>
          <a:p>
            <a:endParaRPr lang="en-US" dirty="0"/>
          </a:p>
        </p:txBody>
      </p:sp>
    </p:spTree>
    <p:extLst>
      <p:ext uri="{BB962C8B-B14F-4D97-AF65-F5344CB8AC3E}">
        <p14:creationId xmlns:p14="http://schemas.microsoft.com/office/powerpoint/2010/main" val="650778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143000"/>
          </a:xfrm>
        </p:spPr>
        <p:txBody>
          <a:bodyPr/>
          <a:lstStyle/>
          <a:p>
            <a:r>
              <a:rPr lang="en-US" dirty="0"/>
              <a:t>Matching Grants: Guaranteed Tax Base </a:t>
            </a:r>
            <a:br>
              <a:rPr lang="en-US" dirty="0"/>
            </a:br>
            <a:r>
              <a:rPr lang="en-US" dirty="0"/>
              <a:t>(4 of 4)</a:t>
            </a:r>
          </a:p>
        </p:txBody>
      </p:sp>
      <p:sp>
        <p:nvSpPr>
          <p:cNvPr id="11" name="Content Placeholder 10"/>
          <p:cNvSpPr>
            <a:spLocks noGrp="1"/>
          </p:cNvSpPr>
          <p:nvPr>
            <p:ph idx="1"/>
          </p:nvPr>
        </p:nvSpPr>
        <p:spPr>
          <a:xfrm>
            <a:off x="381000" y="1600200"/>
            <a:ext cx="8229600" cy="4572000"/>
          </a:xfrm>
        </p:spPr>
        <p:txBody>
          <a:bodyPr/>
          <a:lstStyle/>
          <a:p>
            <a:r>
              <a:rPr lang="en-US" dirty="0"/>
              <a:t>The traditional matching-grant program for education is the guaranteed tax base plan (GTB), also known as district power equalizing. </a:t>
            </a:r>
          </a:p>
          <a:p>
            <a:r>
              <a:rPr lang="en-US" dirty="0"/>
              <a:t>The state specifies a guaranteed tax base per pupil, meaning that each school district has access to the same effective tax base. The grant per pupil is</a:t>
            </a:r>
          </a:p>
          <a:p>
            <a:endParaRPr lang="en-US" dirty="0"/>
          </a:p>
          <a:p>
            <a:pPr marL="344488" indent="0">
              <a:buNone/>
            </a:pPr>
            <a:r>
              <a:rPr lang="en-US" dirty="0"/>
              <a:t>where </a:t>
            </a:r>
            <a:r>
              <a:rPr lang="en-US" i="1" dirty="0"/>
              <a:t>B</a:t>
            </a:r>
            <a:r>
              <a:rPr lang="en-US" dirty="0"/>
              <a:t> is the guaranteed tax base per pupil and </a:t>
            </a:r>
            <a:r>
              <a:rPr lang="en-US" i="1" dirty="0"/>
              <a:t>L</a:t>
            </a:r>
            <a:r>
              <a:rPr lang="en-US" dirty="0"/>
              <a:t> is the local tax base per pupil. Each school district picks its tax rate, and an increase in the tax rate increases local revenue and also increases the </a:t>
            </a:r>
            <a:r>
              <a:rPr lang="en-US" i="1" dirty="0"/>
              <a:t>GTB grant</a:t>
            </a:r>
            <a:r>
              <a:rPr lang="en-US" dirty="0"/>
              <a:t>.</a:t>
            </a:r>
          </a:p>
          <a:p>
            <a:endParaRPr lang="en-US" dirty="0"/>
          </a:p>
          <a:p>
            <a:endParaRPr lang="en-US" dirty="0"/>
          </a:p>
        </p:txBody>
      </p:sp>
      <p:pic>
        <p:nvPicPr>
          <p:cNvPr id="14" name="Picture 13" descr="GTB grant equals Local tax rate times left parenthesis B minus L right parenthesis"/>
          <p:cNvPicPr>
            <a:picLocks noChangeAspect="1"/>
          </p:cNvPicPr>
          <p:nvPr/>
        </p:nvPicPr>
        <p:blipFill>
          <a:blip r:embed="rId3"/>
          <a:stretch>
            <a:fillRect/>
          </a:stretch>
        </p:blipFill>
        <p:spPr>
          <a:xfrm>
            <a:off x="2895600" y="4114800"/>
            <a:ext cx="3495473" cy="533400"/>
          </a:xfrm>
          <a:prstGeom prst="rect">
            <a:avLst/>
          </a:prstGeom>
        </p:spPr>
      </p:pic>
    </p:spTree>
    <p:extLst>
      <p:ext uri="{BB962C8B-B14F-4D97-AF65-F5344CB8AC3E}">
        <p14:creationId xmlns:p14="http://schemas.microsoft.com/office/powerpoint/2010/main" val="2978846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066800"/>
          </a:xfrm>
        </p:spPr>
        <p:txBody>
          <a:bodyPr/>
          <a:lstStyle/>
          <a:p>
            <a:r>
              <a:rPr lang="en-US" dirty="0"/>
              <a:t>Tax and Spending Options with a Guaranteed Tax Base</a:t>
            </a:r>
          </a:p>
        </p:txBody>
      </p:sp>
      <p:pic>
        <p:nvPicPr>
          <p:cNvPr id="14" name="Content Placeholder 13" descr="Tax and Spending Options with a Guaranteed Tax Base&#10;A table shows tax and spending options with a guaranteed tax base. The table shows four column headers: local tax rate, local tax revenue, grant, education spending. Row entries are as follows. Row 1: 2 percent, $4,000, $1,000, $5,000. Row 2: 3 percent, $6,000, $1,500, $7,500."/>
          <p:cNvPicPr>
            <a:picLocks noGrp="1" noChangeAspect="1"/>
          </p:cNvPicPr>
          <p:nvPr>
            <p:ph idx="1"/>
          </p:nvPr>
        </p:nvPicPr>
        <p:blipFill>
          <a:blip r:embed="rId3"/>
          <a:stretch>
            <a:fillRect/>
          </a:stretch>
        </p:blipFill>
        <p:spPr>
          <a:xfrm>
            <a:off x="457200" y="2895600"/>
            <a:ext cx="8473109" cy="1143000"/>
          </a:xfrm>
          <a:prstGeom prst="rect">
            <a:avLst/>
          </a:prstGeom>
        </p:spPr>
      </p:pic>
    </p:spTree>
    <p:extLst>
      <p:ext uri="{BB962C8B-B14F-4D97-AF65-F5344CB8AC3E}">
        <p14:creationId xmlns:p14="http://schemas.microsoft.com/office/powerpoint/2010/main" val="2405505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143000"/>
          </a:xfrm>
        </p:spPr>
        <p:txBody>
          <a:bodyPr/>
          <a:lstStyle/>
          <a:p>
            <a:r>
              <a:rPr lang="en-US" dirty="0"/>
              <a:t>Effects of Equalization Plans on Spending and Achievement Inequalities</a:t>
            </a:r>
          </a:p>
        </p:txBody>
      </p:sp>
      <p:sp>
        <p:nvSpPr>
          <p:cNvPr id="11" name="Content Placeholder 10"/>
          <p:cNvSpPr>
            <a:spLocks noGrp="1"/>
          </p:cNvSpPr>
          <p:nvPr>
            <p:ph idx="1"/>
          </p:nvPr>
        </p:nvSpPr>
        <p:spPr>
          <a:xfrm>
            <a:off x="381000" y="1600200"/>
            <a:ext cx="8229600" cy="4267200"/>
          </a:xfrm>
        </p:spPr>
        <p:txBody>
          <a:bodyPr/>
          <a:lstStyle/>
          <a:p>
            <a:pPr marL="0" indent="0">
              <a:buNone/>
            </a:pPr>
            <a:r>
              <a:rPr lang="en-US" b="1" i="1" dirty="0"/>
              <a:t>In a study of the most recent wave of reform, the empirical analysis focuses on low-income versus high-income districts (</a:t>
            </a:r>
            <a:r>
              <a:rPr lang="en-US" b="1" i="1" dirty="0" err="1"/>
              <a:t>LaFortune</a:t>
            </a:r>
            <a:r>
              <a:rPr lang="en-US" b="1" i="1" dirty="0"/>
              <a:t>, Rothstein, and </a:t>
            </a:r>
            <a:r>
              <a:rPr lang="en-US" b="1" i="1" dirty="0" err="1"/>
              <a:t>Schanzenbach</a:t>
            </a:r>
            <a:r>
              <a:rPr lang="en-US" b="1" i="1" dirty="0"/>
              <a:t>, 2015). The key question is how equalization programs affect spending disparities across school districts with varying average household income. </a:t>
            </a:r>
          </a:p>
          <a:p>
            <a:r>
              <a:rPr lang="en-US" dirty="0"/>
              <a:t>There are three key results.</a:t>
            </a:r>
          </a:p>
          <a:p>
            <a:pPr marL="857250" lvl="1" indent="-457200">
              <a:buFont typeface="+mj-lt"/>
              <a:buAutoNum type="arabicPeriod"/>
            </a:pPr>
            <a:r>
              <a:rPr lang="en-US" dirty="0"/>
              <a:t>Larger grants to low-income school districts</a:t>
            </a:r>
          </a:p>
          <a:p>
            <a:pPr marL="857250" lvl="1" indent="-457200">
              <a:buFont typeface="+mj-lt"/>
              <a:buAutoNum type="arabicPeriod"/>
            </a:pPr>
            <a:r>
              <a:rPr lang="en-US" dirty="0"/>
              <a:t>Larger increase in spending per pupil in low-income school districts</a:t>
            </a:r>
          </a:p>
          <a:p>
            <a:pPr marL="857250" lvl="1" indent="-457200">
              <a:buFont typeface="+mj-lt"/>
              <a:buAutoNum type="arabicPeriod"/>
            </a:pPr>
            <a:r>
              <a:rPr lang="en-US" dirty="0"/>
              <a:t>Decrease in achievement gaps</a:t>
            </a:r>
          </a:p>
          <a:p>
            <a:pPr marL="0" indent="0">
              <a:buNone/>
            </a:pPr>
            <a:endParaRPr lang="en-US" dirty="0"/>
          </a:p>
        </p:txBody>
      </p:sp>
    </p:spTree>
    <p:extLst>
      <p:ext uri="{BB962C8B-B14F-4D97-AF65-F5344CB8AC3E}">
        <p14:creationId xmlns:p14="http://schemas.microsoft.com/office/powerpoint/2010/main" val="777150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304800"/>
            <a:ext cx="8382000" cy="1143000"/>
          </a:xfrm>
        </p:spPr>
        <p:txBody>
          <a:bodyPr/>
          <a:lstStyle/>
          <a:p>
            <a:r>
              <a:rPr lang="en-US" dirty="0"/>
              <a:t>Spending and Achievement: </a:t>
            </a:r>
            <a:br>
              <a:rPr lang="en-US" dirty="0"/>
            </a:br>
            <a:r>
              <a:rPr lang="en-US" dirty="0"/>
              <a:t>International Student Test Scores</a:t>
            </a:r>
          </a:p>
        </p:txBody>
      </p:sp>
      <p:pic>
        <p:nvPicPr>
          <p:cNvPr id="14" name="Content Placeholder 13" descr="International Student Test Scores&#10;A table shows international student test scores. The table shows two column headers: country and mathematics PISA score. Row entries are as follows. Row 1: OECD average, 494. Row 2: Shanghai-China, 613. Row 3: Singapore, 573. Row 4: Korea, 554. Row 5: Japan, 536. Row 6: Switzerland, 531. Row 7: Netherlands, 523. Row 8: Finland, 519. Row 9: Canada, 518. Row 10: Ireland, 501. Row 11: Russian Federation, 482. Row 12: Slovak Republic, 482. Row 13: United States, 481. Row 14: Greece, 485. Row 15: Kazakhstan, 432. Row 16: Mexico, 413."/>
          <p:cNvPicPr>
            <a:picLocks noGrp="1" noChangeAspect="1"/>
          </p:cNvPicPr>
          <p:nvPr>
            <p:ph idx="1"/>
          </p:nvPr>
        </p:nvPicPr>
        <p:blipFill>
          <a:blip r:embed="rId3"/>
          <a:stretch>
            <a:fillRect/>
          </a:stretch>
        </p:blipFill>
        <p:spPr>
          <a:xfrm>
            <a:off x="2362200" y="1752600"/>
            <a:ext cx="4418286" cy="4495800"/>
          </a:xfrm>
          <a:prstGeom prst="rect">
            <a:avLst/>
          </a:prstGeom>
        </p:spPr>
      </p:pic>
    </p:spTree>
    <p:extLst>
      <p:ext uri="{BB962C8B-B14F-4D97-AF65-F5344CB8AC3E}">
        <p14:creationId xmlns:p14="http://schemas.microsoft.com/office/powerpoint/2010/main" val="315429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066800"/>
          </a:xfrm>
        </p:spPr>
        <p:txBody>
          <a:bodyPr/>
          <a:lstStyle/>
          <a:p>
            <a:r>
              <a:rPr lang="en-US" dirty="0"/>
              <a:t>Spending and Achievement: Student Achievement in Selected Cities, 2009</a:t>
            </a:r>
          </a:p>
        </p:txBody>
      </p:sp>
      <p:pic>
        <p:nvPicPr>
          <p:cNvPr id="14" name="Content Placeholder 13" descr="Student Achievement in Selected Cities, 2009&#10;A table shows student achievement in selected cities in 2009. The table shows two column headers: jurisdiction and percent below basic level. Row entries are as follows. Row 1: United States, 29. Row 2: Large Cities, 40. Row 3: San Diego, 32. Row 4: Boston, 33. Row 5: New York City, 40. Row 6: Chicago, 49. Row 7: Atlanta, 54. Row 8: Los Angeles, 54. Row 9: Baltimore, 57. Row 10: Cleveland, 58. Row 11: Detroit, 77."/>
          <p:cNvPicPr>
            <a:picLocks noGrp="1" noChangeAspect="1"/>
          </p:cNvPicPr>
          <p:nvPr>
            <p:ph idx="1"/>
          </p:nvPr>
        </p:nvPicPr>
        <p:blipFill>
          <a:blip r:embed="rId3"/>
          <a:stretch>
            <a:fillRect/>
          </a:stretch>
        </p:blipFill>
        <p:spPr>
          <a:xfrm>
            <a:off x="1612696" y="1752600"/>
            <a:ext cx="5918608" cy="4648200"/>
          </a:xfrm>
          <a:prstGeom prst="rect">
            <a:avLst/>
          </a:prstGeom>
        </p:spPr>
      </p:pic>
    </p:spTree>
    <p:extLst>
      <p:ext uri="{BB962C8B-B14F-4D97-AF65-F5344CB8AC3E}">
        <p14:creationId xmlns:p14="http://schemas.microsoft.com/office/powerpoint/2010/main" val="2776568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143000"/>
          </a:xfrm>
        </p:spPr>
        <p:txBody>
          <a:bodyPr/>
          <a:lstStyle/>
          <a:p>
            <a:r>
              <a:rPr lang="en-US" dirty="0"/>
              <a:t>Mathematics Scores and Economically</a:t>
            </a:r>
            <a:br>
              <a:rPr lang="en-US" dirty="0"/>
            </a:br>
            <a:r>
              <a:rPr lang="en-US" dirty="0"/>
              <a:t>Disadvantaged Students</a:t>
            </a:r>
          </a:p>
        </p:txBody>
      </p:sp>
      <p:pic>
        <p:nvPicPr>
          <p:cNvPr id="14" name="Content Placeholder 13" descr="Mathematics Scores and Economically Disadvantaged Students&#10;A bar graph plots percent of economically disadvantaged students and their mathematics score in five schools. Data from the graph, presented in the format, school: percent meeting or exceeding Mathematics Target, percent economically disadvantaged, are as follows. Lincoln: 80, 12, Wilson: 72, 18, Grant: 68, 26, Madison: 45, 70, Jefferson: 44, 68.&#10;"/>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26980" y="1752600"/>
            <a:ext cx="4842439" cy="4495800"/>
          </a:xfrm>
        </p:spPr>
      </p:pic>
    </p:spTree>
    <p:extLst>
      <p:ext uri="{BB962C8B-B14F-4D97-AF65-F5344CB8AC3E}">
        <p14:creationId xmlns:p14="http://schemas.microsoft.com/office/powerpoint/2010/main" val="403355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609600"/>
          </a:xfrm>
        </p:spPr>
        <p:txBody>
          <a:bodyPr/>
          <a:lstStyle/>
          <a:p>
            <a:r>
              <a:rPr lang="en-US" dirty="0"/>
              <a:t>The Education Production Function (1 of 2)</a:t>
            </a:r>
          </a:p>
        </p:txBody>
      </p:sp>
      <p:sp>
        <p:nvSpPr>
          <p:cNvPr id="11" name="Content Placeholder 10"/>
          <p:cNvSpPr>
            <a:spLocks noGrp="1"/>
          </p:cNvSpPr>
          <p:nvPr>
            <p:ph idx="1"/>
          </p:nvPr>
        </p:nvSpPr>
        <p:spPr>
          <a:xfrm>
            <a:off x="381000" y="1600200"/>
            <a:ext cx="8229600" cy="4648200"/>
          </a:xfrm>
        </p:spPr>
        <p:txBody>
          <a:bodyPr/>
          <a:lstStyle/>
          <a:p>
            <a:pPr marL="0" indent="0">
              <a:buNone/>
            </a:pPr>
            <a:r>
              <a:rPr lang="en-US" sz="2000" b="1" i="1" dirty="0"/>
              <a:t>The education production function shows the relationship between the inputs and outputs of the educational process.</a:t>
            </a:r>
          </a:p>
          <a:p>
            <a:r>
              <a:rPr lang="en-US" sz="2000" dirty="0"/>
              <a:t>For a school year, the production function is</a:t>
            </a:r>
          </a:p>
          <a:p>
            <a:pPr marL="0" indent="0">
              <a:buNone/>
            </a:pPr>
            <a:endParaRPr lang="en-US" dirty="0"/>
          </a:p>
          <a:p>
            <a:pPr marL="344488" indent="0">
              <a:buNone/>
            </a:pPr>
            <a:r>
              <a:rPr lang="en-US" sz="2000" dirty="0"/>
              <a:t>where </a:t>
            </a:r>
            <a:r>
              <a:rPr lang="en-US" sz="2000" i="1" dirty="0"/>
              <a:t>Achievement</a:t>
            </a:r>
            <a:r>
              <a:rPr lang="en-US" sz="2000" dirty="0"/>
              <a:t> is the change in skills (cognitive, social, physical) over the course of the school year. </a:t>
            </a:r>
          </a:p>
          <a:p>
            <a:r>
              <a:rPr lang="en-US" sz="2000" i="1" dirty="0"/>
              <a:t>Achievement</a:t>
            </a:r>
            <a:r>
              <a:rPr lang="en-US" sz="2000" dirty="0"/>
              <a:t> depends on the student’s home environment (</a:t>
            </a:r>
            <a:r>
              <a:rPr lang="en-US" sz="2000" i="1" dirty="0"/>
              <a:t>H</a:t>
            </a:r>
            <a:r>
              <a:rPr lang="en-US" sz="2000" dirty="0"/>
              <a:t>), the classroom peer group (</a:t>
            </a:r>
            <a:r>
              <a:rPr lang="en-US" sz="2000" i="1" dirty="0"/>
              <a:t>P</a:t>
            </a:r>
            <a:r>
              <a:rPr lang="en-US" sz="2000" dirty="0"/>
              <a:t>), teacher input (</a:t>
            </a:r>
            <a:r>
              <a:rPr lang="en-US" sz="2000" i="1" dirty="0"/>
              <a:t>T</a:t>
            </a:r>
            <a:r>
              <a:rPr lang="en-US" sz="2000" dirty="0"/>
              <a:t>), and other inputs (</a:t>
            </a:r>
            <a:r>
              <a:rPr lang="en-US" sz="2000" i="1" dirty="0"/>
              <a:t>Z</a:t>
            </a:r>
            <a:r>
              <a:rPr lang="en-US" sz="2000" dirty="0"/>
              <a:t>) such as the curriculum and equipment (books, computers, lab equipment). </a:t>
            </a:r>
          </a:p>
          <a:p>
            <a:r>
              <a:rPr lang="en-US" sz="2000" dirty="0"/>
              <a:t>The teacher variable incorporates both the quality of the teacher (productivity in terms of improving student skills) and the quantity of teacher input per student, which is determined by class size.</a:t>
            </a:r>
          </a:p>
        </p:txBody>
      </p:sp>
      <p:pic>
        <p:nvPicPr>
          <p:cNvPr id="14" name="Picture 13" descr="Achievement equals f left parenthesis H comma P comma T comma Z right parenthesis"/>
          <p:cNvPicPr>
            <a:picLocks noChangeAspect="1"/>
          </p:cNvPicPr>
          <p:nvPr/>
        </p:nvPicPr>
        <p:blipFill>
          <a:blip r:embed="rId3"/>
          <a:stretch>
            <a:fillRect/>
          </a:stretch>
        </p:blipFill>
        <p:spPr>
          <a:xfrm>
            <a:off x="3352800" y="2895601"/>
            <a:ext cx="2261420" cy="304800"/>
          </a:xfrm>
          <a:prstGeom prst="rect">
            <a:avLst/>
          </a:prstGeom>
        </p:spPr>
      </p:pic>
    </p:spTree>
    <p:extLst>
      <p:ext uri="{BB962C8B-B14F-4D97-AF65-F5344CB8AC3E}">
        <p14:creationId xmlns:p14="http://schemas.microsoft.com/office/powerpoint/2010/main" val="1290467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The Education Production System</a:t>
            </a:r>
          </a:p>
        </p:txBody>
      </p:sp>
      <p:sp>
        <p:nvSpPr>
          <p:cNvPr id="11" name="Content Placeholder 10"/>
          <p:cNvSpPr>
            <a:spLocks noGrp="1"/>
          </p:cNvSpPr>
          <p:nvPr>
            <p:ph idx="1"/>
          </p:nvPr>
        </p:nvSpPr>
        <p:spPr>
          <a:xfrm>
            <a:off x="381000" y="1600200"/>
            <a:ext cx="8229600" cy="3733800"/>
          </a:xfrm>
        </p:spPr>
        <p:txBody>
          <a:bodyPr/>
          <a:lstStyle/>
          <a:p>
            <a:pPr marL="0" indent="0">
              <a:buNone/>
            </a:pPr>
            <a:r>
              <a:rPr lang="en-US" b="1" i="1" dirty="0"/>
              <a:t>The first input in the production function is the home environment (H). </a:t>
            </a:r>
          </a:p>
          <a:p>
            <a:r>
              <a:rPr lang="en-US" dirty="0"/>
              <a:t>Parents play a role in educational achievement in three ways. </a:t>
            </a:r>
          </a:p>
          <a:p>
            <a:pPr lvl="1"/>
            <a:r>
              <a:rPr lang="en-US" dirty="0"/>
              <a:t>First, parents set the rules of the household, establishing an environment that is either favorable or unfavorable to education. </a:t>
            </a:r>
          </a:p>
          <a:p>
            <a:pPr lvl="1"/>
            <a:r>
              <a:rPr lang="en-US" dirty="0"/>
              <a:t>Second, parents motivate their children by encouraging reading and studying, helping with homework, and rewarding success. </a:t>
            </a:r>
          </a:p>
          <a:p>
            <a:pPr lvl="1"/>
            <a:r>
              <a:rPr lang="en-US" dirty="0"/>
              <a:t>Third, parents provide instructional materials such as books and home computers, encouraging independent learning. </a:t>
            </a:r>
          </a:p>
          <a:p>
            <a:pPr marL="0" indent="0">
              <a:buNone/>
            </a:pPr>
            <a:endParaRPr lang="en-US" dirty="0"/>
          </a:p>
        </p:txBody>
      </p:sp>
      <p:sp>
        <p:nvSpPr>
          <p:cNvPr id="14" name="Rounded Rectangle 13"/>
          <p:cNvSpPr/>
          <p:nvPr/>
        </p:nvSpPr>
        <p:spPr>
          <a:xfrm>
            <a:off x="480060" y="5486400"/>
            <a:ext cx="8359140" cy="807720"/>
          </a:xfrm>
          <a:prstGeom prst="roundRect">
            <a:avLst>
              <a:gd name="adj" fmla="val 11294"/>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a:solidFill>
                  <a:schemeClr val="tx1"/>
                </a:solidFill>
              </a:rPr>
              <a:t>State examples of a few household rules that could have a major influence on a student’s educational achievement. </a:t>
            </a:r>
          </a:p>
        </p:txBody>
      </p:sp>
    </p:spTree>
    <p:extLst>
      <p:ext uri="{BB962C8B-B14F-4D97-AF65-F5344CB8AC3E}">
        <p14:creationId xmlns:p14="http://schemas.microsoft.com/office/powerpoint/2010/main" val="2081033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609600"/>
          </a:xfrm>
        </p:spPr>
        <p:txBody>
          <a:bodyPr/>
          <a:lstStyle/>
          <a:p>
            <a:r>
              <a:rPr lang="en-US" dirty="0"/>
              <a:t>Peer Effects (1 of 2)</a:t>
            </a:r>
          </a:p>
        </p:txBody>
      </p:sp>
      <p:sp>
        <p:nvSpPr>
          <p:cNvPr id="11" name="Content Placeholder 10"/>
          <p:cNvSpPr>
            <a:spLocks noGrp="1"/>
          </p:cNvSpPr>
          <p:nvPr>
            <p:ph idx="1"/>
          </p:nvPr>
        </p:nvSpPr>
        <p:spPr>
          <a:xfrm>
            <a:off x="381000" y="1524000"/>
            <a:ext cx="8229600" cy="4191000"/>
          </a:xfrm>
        </p:spPr>
        <p:txBody>
          <a:bodyPr/>
          <a:lstStyle/>
          <a:p>
            <a:pPr marL="0" indent="0">
              <a:buNone/>
            </a:pPr>
            <a:r>
              <a:rPr lang="en-US" b="1" i="1" dirty="0"/>
              <a:t>The second input in the production function is the student’s classroom peer group (P). </a:t>
            </a:r>
          </a:p>
          <a:p>
            <a:r>
              <a:rPr lang="en-US" dirty="0"/>
              <a:t>A child learns more if he or she is surrounded by smart and motivated children. </a:t>
            </a:r>
          </a:p>
          <a:p>
            <a:r>
              <a:rPr lang="en-US" dirty="0"/>
              <a:t>Smart peers promote achievement because of cooperation (children learn from one another) and competition (children compete with one another). </a:t>
            </a:r>
          </a:p>
          <a:p>
            <a:r>
              <a:rPr lang="en-US" dirty="0"/>
              <a:t>Motivated peers promote achievement because the teacher spends less time disciplining and motivating students and more time teaching. </a:t>
            </a:r>
          </a:p>
        </p:txBody>
      </p:sp>
      <p:sp>
        <p:nvSpPr>
          <p:cNvPr id="4" name="Rounded Rectangle 3"/>
          <p:cNvSpPr/>
          <p:nvPr/>
        </p:nvSpPr>
        <p:spPr>
          <a:xfrm>
            <a:off x="452718" y="5867400"/>
            <a:ext cx="8359140" cy="685800"/>
          </a:xfrm>
          <a:prstGeom prst="roundRect">
            <a:avLst>
              <a:gd name="adj" fmla="val 11294"/>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a:solidFill>
                  <a:schemeClr val="tx1"/>
                </a:solidFill>
              </a:rPr>
              <a:t>Discuss the ways in which an unmotivated student becomes an undesirable role model for other students.</a:t>
            </a:r>
          </a:p>
        </p:txBody>
      </p:sp>
    </p:spTree>
    <p:extLst>
      <p:ext uri="{BB962C8B-B14F-4D97-AF65-F5344CB8AC3E}">
        <p14:creationId xmlns:p14="http://schemas.microsoft.com/office/powerpoint/2010/main" val="3635384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IRST, BREAK, LAST slides ">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ternate FIRST, BREAK, LAST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lain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rgbClr val="0070C0"/>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Red bar footer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LAIN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RED FOOTER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LUE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Plain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Red Bar Footer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CHAPTER 1</Template>
  <TotalTime>12250</TotalTime>
  <Words>7635</Words>
  <Application>Microsoft Office PowerPoint</Application>
  <PresentationFormat>On-screen Show (4:3)</PresentationFormat>
  <Paragraphs>311</Paragraphs>
  <Slides>35</Slides>
  <Notes>31</Notes>
  <HiddenSlides>0</HiddenSlides>
  <MMClips>0</MMClips>
  <ScaleCrop>false</ScaleCrop>
  <HeadingPairs>
    <vt:vector size="4" baseType="variant">
      <vt:variant>
        <vt:lpstr>Theme</vt:lpstr>
      </vt:variant>
      <vt:variant>
        <vt:i4>9</vt:i4>
      </vt:variant>
      <vt:variant>
        <vt:lpstr>Slide Titles</vt:lpstr>
      </vt:variant>
      <vt:variant>
        <vt:i4>35</vt:i4>
      </vt:variant>
    </vt:vector>
  </HeadingPairs>
  <TitlesOfParts>
    <vt:vector size="44" baseType="lpstr">
      <vt:lpstr>FIRST, BREAK, LAST slides </vt:lpstr>
      <vt:lpstr>Alternate FIRST, BREAK, LAST slides</vt:lpstr>
      <vt:lpstr>Plain BODY/MAIN CONTENT</vt:lpstr>
      <vt:lpstr>Red bar footer BODY/MAIN CONTENT</vt:lpstr>
      <vt:lpstr>PLAIN Section Divider, Quotes, Callouts</vt:lpstr>
      <vt:lpstr>RED FOOTER Section Divider, Quotes, Callouts</vt:lpstr>
      <vt:lpstr>BLUE Section Divider, Quotes, Callouts</vt:lpstr>
      <vt:lpstr>Plain_APPENDIX</vt:lpstr>
      <vt:lpstr>Red Bar Footer_APPENDIX</vt:lpstr>
      <vt:lpstr>CHAPTER 22</vt:lpstr>
      <vt:lpstr>Introduction</vt:lpstr>
      <vt:lpstr>Spending and Achievement:  Per Pupil Spending in Selected States, 2014</vt:lpstr>
      <vt:lpstr>Spending and Achievement:  International Student Test Scores</vt:lpstr>
      <vt:lpstr>Spending and Achievement: Student Achievement in Selected Cities, 2009</vt:lpstr>
      <vt:lpstr>Mathematics Scores and Economically Disadvantaged Students</vt:lpstr>
      <vt:lpstr>The Education Production Function (1 of 2)</vt:lpstr>
      <vt:lpstr>The Education Production System</vt:lpstr>
      <vt:lpstr>Peer Effects (1 of 2)</vt:lpstr>
      <vt:lpstr>Peer Effects (2 of 2)</vt:lpstr>
      <vt:lpstr>School Inputs:  The Value-Added of Teachers (1 of 4)</vt:lpstr>
      <vt:lpstr>School Inputs:  The Value-Added of Teachers (2 of 4)</vt:lpstr>
      <vt:lpstr>School Inputs:  The Value-Added of Teachers (3 of 4)</vt:lpstr>
      <vt:lpstr>School Inputs:  The Value-Added of Teachers (3 of 4)</vt:lpstr>
      <vt:lpstr>School Inputs: Teachers and Class Size  (1 of 2)</vt:lpstr>
      <vt:lpstr>School Inputs: Teachers and Class Size  (2 of 2)</vt:lpstr>
      <vt:lpstr>Efficient Class Size</vt:lpstr>
      <vt:lpstr>Teacher Compensation and Productivity</vt:lpstr>
      <vt:lpstr>Graduate Education vs. Tutoring Time</vt:lpstr>
      <vt:lpstr>Innovations in Charter Schools (1 of 3)</vt:lpstr>
      <vt:lpstr>Innovations in Charter Schools (2 of 3)</vt:lpstr>
      <vt:lpstr>Innovations in Charter Schools (3 of 3)</vt:lpstr>
      <vt:lpstr>Overall Effects of Educational Spending  (1 of 2)</vt:lpstr>
      <vt:lpstr>Overall Effects of Educational Spending  (2 of 2)</vt:lpstr>
      <vt:lpstr>Spending Inequalities and Public Policy</vt:lpstr>
      <vt:lpstr>Intergovernmental Grants:  Foundation Plans (1 of 2)</vt:lpstr>
      <vt:lpstr>Intergovernmental Grants:  Foundation Plans (2 of 2)</vt:lpstr>
      <vt:lpstr>Tax and Spending Options  with a Foundation Grant</vt:lpstr>
      <vt:lpstr>Response to a Foundation Grant</vt:lpstr>
      <vt:lpstr>Matching Grants: Guaranteed Tax Base  (1 of 4)</vt:lpstr>
      <vt:lpstr>Matching Grants: Guaranteed Tax Base (2 of 4)</vt:lpstr>
      <vt:lpstr>Matching Grants: Guaranteed Tax Base  (3 of 4)</vt:lpstr>
      <vt:lpstr>Matching Grants: Guaranteed Tax Base  (4 of 4)</vt:lpstr>
      <vt:lpstr>Tax and Spending Options with a Guaranteed Tax Base</vt:lpstr>
      <vt:lpstr>Effects of Equalization Plans on Spending and Achievement Inequalities</vt:lpstr>
    </vt:vector>
  </TitlesOfParts>
  <Company>Cenveo Publishers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Urban Economics, Ninth Edition, Chapter 22</dc:title>
  <dc:subject>Economics</dc:subject>
  <dc:creator>Arthur O'Sullivan</dc:creator>
  <cp:keywords>Economics; Urban Economics; Spending and Achievement; The Education Production Function; Matching Grants</cp:keywords>
  <cp:lastModifiedBy>Connaughton, John</cp:lastModifiedBy>
  <cp:revision>2312</cp:revision>
  <dcterms:created xsi:type="dcterms:W3CDTF">2017-12-22T08:31:54Z</dcterms:created>
  <dcterms:modified xsi:type="dcterms:W3CDTF">2018-03-26T17:40:35Z</dcterms:modified>
  <cp:category>Economics</cp:category>
</cp:coreProperties>
</file>