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43"/>
  </p:notesMasterIdLst>
  <p:handoutMasterIdLst>
    <p:handoutMasterId r:id="rId44"/>
  </p:handoutMasterIdLst>
  <p:sldIdLst>
    <p:sldId id="256" r:id="rId10"/>
    <p:sldId id="363" r:id="rId11"/>
    <p:sldId id="364" r:id="rId12"/>
    <p:sldId id="365" r:id="rId13"/>
    <p:sldId id="366" r:id="rId14"/>
    <p:sldId id="377" r:id="rId15"/>
    <p:sldId id="367" r:id="rId16"/>
    <p:sldId id="368" r:id="rId17"/>
    <p:sldId id="369" r:id="rId18"/>
    <p:sldId id="370" r:id="rId19"/>
    <p:sldId id="371" r:id="rId20"/>
    <p:sldId id="372" r:id="rId21"/>
    <p:sldId id="373" r:id="rId22"/>
    <p:sldId id="374" r:id="rId23"/>
    <p:sldId id="375" r:id="rId24"/>
    <p:sldId id="376" r:id="rId25"/>
    <p:sldId id="378" r:id="rId26"/>
    <p:sldId id="379" r:id="rId27"/>
    <p:sldId id="380" r:id="rId28"/>
    <p:sldId id="381" r:id="rId29"/>
    <p:sldId id="382" r:id="rId30"/>
    <p:sldId id="383" r:id="rId31"/>
    <p:sldId id="384" r:id="rId32"/>
    <p:sldId id="385" r:id="rId33"/>
    <p:sldId id="386" r:id="rId34"/>
    <p:sldId id="387" r:id="rId35"/>
    <p:sldId id="388" r:id="rId36"/>
    <p:sldId id="389" r:id="rId37"/>
    <p:sldId id="390" r:id="rId38"/>
    <p:sldId id="391" r:id="rId39"/>
    <p:sldId id="392" r:id="rId40"/>
    <p:sldId id="393" r:id="rId41"/>
    <p:sldId id="39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3792" userDrawn="1">
          <p15:clr>
            <a:srgbClr val="A4A3A4"/>
          </p15:clr>
        </p15:guide>
        <p15:guide id="3" orient="horz" pos="1104" userDrawn="1">
          <p15:clr>
            <a:srgbClr val="A4A3A4"/>
          </p15:clr>
        </p15:guide>
        <p15:guide id="5" pos="5568" userDrawn="1">
          <p15:clr>
            <a:srgbClr val="A4A3A4"/>
          </p15:clr>
        </p15:guide>
        <p15:guide id="7" pos="144"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hite, Kevin" initials="WK [3]" lastIdx="1" clrIdx="6">
    <p:extLst/>
  </p:cmAuthor>
  <p:cmAuthor id="1" name="Chawla, Sujata" initials="CS" lastIdx="10" clrIdx="0">
    <p:extLst/>
  </p:cmAuthor>
  <p:cmAuthor id="8" name="White, Kevin" initials="WK [4]" lastIdx="1" clrIdx="7">
    <p:extLst/>
  </p:cmAuthor>
  <p:cmAuthor id="2" name="Vaingankar, Prajakta" initials="VP" lastIdx="24" clrIdx="1">
    <p:extLst/>
  </p:cmAuthor>
  <p:cmAuthor id="3" name="Cenveo Editor" initials="CE" lastIdx="146" clrIdx="2">
    <p:extLst/>
  </p:cmAuthor>
  <p:cmAuthor id="4" name="Rohini Gupta" initials="RG" lastIdx="19" clrIdx="3">
    <p:extLst/>
  </p:cmAuthor>
  <p:cmAuthor id="5" name="White, Kevin" initials="WK" lastIdx="1" clrIdx="4">
    <p:extLst/>
  </p:cmAuthor>
  <p:cmAuthor id="6" name="White, Kevin" initials="WK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85BAE6"/>
    <a:srgbClr val="159FAD"/>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24" autoAdjust="0"/>
    <p:restoredTop sz="72539" autoAdjust="0"/>
  </p:normalViewPr>
  <p:slideViewPr>
    <p:cSldViewPr>
      <p:cViewPr>
        <p:scale>
          <a:sx n="69" d="100"/>
          <a:sy n="69" d="100"/>
        </p:scale>
        <p:origin x="-2054" y="-58"/>
      </p:cViewPr>
      <p:guideLst>
        <p:guide orient="horz" pos="3792"/>
        <p:guide orient="horz" pos="1104"/>
        <p:guide pos="5568"/>
        <p:guide pos="1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78567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a:t>
            </a:r>
            <a:r>
              <a:rPr lang="en-US" b="0" i="1" dirty="0"/>
              <a:t>x</a:t>
            </a:r>
            <a:r>
              <a:rPr lang="en-US" b="0" dirty="0"/>
              <a:t> subscript 1 along the horizontal axis and </a:t>
            </a:r>
            <a:r>
              <a:rPr lang="en-US" b="0" i="1" dirty="0"/>
              <a:t>x</a:t>
            </a:r>
            <a:r>
              <a:rPr lang="en-US" b="0" dirty="0"/>
              <a:t> subscript 2 along the vertical axis. Point </a:t>
            </a:r>
            <a:r>
              <a:rPr lang="en-US" b="0" i="1" dirty="0"/>
              <a:t>v </a:t>
            </a:r>
            <a:r>
              <a:rPr lang="en-US" b="0" dirty="0"/>
              <a:t>corresponds to zero value of x subscript 1 and high value of </a:t>
            </a:r>
            <a:r>
              <a:rPr lang="en-US" b="0" i="1" dirty="0"/>
              <a:t>x</a:t>
            </a:r>
            <a:r>
              <a:rPr lang="en-US" b="0" dirty="0"/>
              <a:t> subscript 2. Point </a:t>
            </a:r>
            <a:r>
              <a:rPr lang="en-US" b="0" i="1" dirty="0"/>
              <a:t>h</a:t>
            </a:r>
            <a:r>
              <a:rPr lang="en-US" b="0" dirty="0"/>
              <a:t> corresponds to high value of </a:t>
            </a:r>
            <a:r>
              <a:rPr lang="en-US" b="0" i="1" dirty="0"/>
              <a:t>x</a:t>
            </a:r>
            <a:r>
              <a:rPr lang="en-US" b="0" dirty="0"/>
              <a:t> subscript 1 and zero value of </a:t>
            </a:r>
            <a:r>
              <a:rPr lang="en-US" b="0" i="1" dirty="0"/>
              <a:t>x</a:t>
            </a:r>
            <a:r>
              <a:rPr lang="en-US" b="0" dirty="0"/>
              <a:t> subscript 2. The budget line falls from point </a:t>
            </a:r>
            <a:r>
              <a:rPr lang="en-US" b="0" i="1" dirty="0"/>
              <a:t>v </a:t>
            </a:r>
            <a:r>
              <a:rPr lang="en-US" b="0" dirty="0"/>
              <a:t>to point </a:t>
            </a:r>
            <a:r>
              <a:rPr lang="en-US" b="0" i="1" dirty="0"/>
              <a:t>h</a:t>
            </a:r>
            <a:r>
              <a:rPr lang="en-US" b="0" dirty="0"/>
              <a:t>. The region under the line is shaded.</a:t>
            </a:r>
          </a:p>
          <a:p>
            <a:endParaRPr lang="en-US" dirty="0"/>
          </a:p>
          <a:p>
            <a:r>
              <a:rPr lang="en-US" b="1" dirty="0"/>
              <a:t>Presenter Note</a:t>
            </a:r>
            <a:r>
              <a:rPr lang="en-US" dirty="0"/>
              <a:t>: In the figure, the budget set (the shaded area) shows all the affordable bundles and the budget line (the border of the budget set) shows the set of bundles that exhaust the budget. The slope of the budget line is the price ratio of the two goods:</a:t>
            </a:r>
          </a:p>
          <a:p>
            <a:r>
              <a:rPr lang="en-US" dirty="0"/>
              <a:t>Δ</a:t>
            </a:r>
            <a:r>
              <a:rPr lang="en-US" i="1" dirty="0"/>
              <a:t>x</a:t>
            </a:r>
            <a:r>
              <a:rPr lang="en-US" baseline="-25000" dirty="0"/>
              <a:t>2</a:t>
            </a:r>
            <a:r>
              <a:rPr lang="en-US" dirty="0"/>
              <a:t>/Δ</a:t>
            </a:r>
            <a:r>
              <a:rPr lang="en-US" i="1" dirty="0"/>
              <a:t>x</a:t>
            </a:r>
            <a:r>
              <a:rPr lang="en-US" baseline="-25000" dirty="0"/>
              <a:t>1</a:t>
            </a:r>
            <a:r>
              <a:rPr lang="en-US" dirty="0"/>
              <a:t>= –</a:t>
            </a:r>
            <a:r>
              <a:rPr lang="en-US" i="1" dirty="0"/>
              <a:t>p</a:t>
            </a:r>
            <a:r>
              <a:rPr lang="en-US" baseline="-25000" dirty="0"/>
              <a:t>1</a:t>
            </a:r>
            <a:r>
              <a:rPr lang="en-US" dirty="0"/>
              <a:t>/</a:t>
            </a:r>
            <a:r>
              <a:rPr lang="en-US" i="1" dirty="0"/>
              <a:t>p</a:t>
            </a:r>
            <a:r>
              <a:rPr lang="en-US" baseline="-25000" dirty="0"/>
              <a:t>2</a:t>
            </a:r>
          </a:p>
          <a:p>
            <a:endParaRPr lang="en-US" dirty="0"/>
          </a:p>
          <a:p>
            <a:r>
              <a:rPr lang="en-US" dirty="0"/>
              <a:t>The slope shows the market tradeoff between the goods, that is, the opportunity cost of </a:t>
            </a:r>
            <a:r>
              <a:rPr lang="en-US" i="1" dirty="0"/>
              <a:t>x</a:t>
            </a:r>
            <a:r>
              <a:rPr lang="en-US" baseline="-25000" dirty="0"/>
              <a:t>1</a:t>
            </a:r>
            <a:r>
              <a:rPr lang="en-US" dirty="0"/>
              <a:t> in terms of x2. For example, if </a:t>
            </a:r>
            <a:r>
              <a:rPr lang="en-US" i="1" dirty="0"/>
              <a:t>p</a:t>
            </a:r>
            <a:r>
              <a:rPr lang="en-US" baseline="-25000" dirty="0"/>
              <a:t>1</a:t>
            </a:r>
            <a:r>
              <a:rPr lang="en-US" dirty="0"/>
              <a:t> = 6 and </a:t>
            </a:r>
            <a:r>
              <a:rPr lang="en-US" i="1" dirty="0"/>
              <a:t>p</a:t>
            </a:r>
            <a:r>
              <a:rPr lang="en-US" i="0" baseline="-25000" dirty="0"/>
              <a:t>2</a:t>
            </a:r>
            <a:r>
              <a:rPr lang="en-US" dirty="0"/>
              <a:t> = 2, the consumer sacrifices 3 units</a:t>
            </a:r>
            <a:r>
              <a:rPr lang="en-US" baseline="0" dirty="0"/>
              <a:t> </a:t>
            </a:r>
            <a:r>
              <a:rPr lang="en-US" i="1" dirty="0"/>
              <a:t>x</a:t>
            </a:r>
            <a:r>
              <a:rPr lang="en-US" baseline="-25000" dirty="0"/>
              <a:t>2</a:t>
            </a:r>
            <a:r>
              <a:rPr lang="en-US" dirty="0"/>
              <a:t> for each unit of </a:t>
            </a:r>
            <a:r>
              <a:rPr lang="en-US" i="1" dirty="0"/>
              <a:t>x</a:t>
            </a:r>
            <a:r>
              <a:rPr lang="en-US" baseline="-25000" dirty="0"/>
              <a:t>1</a:t>
            </a:r>
            <a:r>
              <a:rPr lang="en-US" dirty="0"/>
              <a: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3051141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plotting utility maximization, shows </a:t>
            </a:r>
            <a:r>
              <a:rPr lang="en-US" b="0" i="1" dirty="0"/>
              <a:t>x</a:t>
            </a:r>
            <a:r>
              <a:rPr lang="en-US" b="0" dirty="0"/>
              <a:t> subscript 1 along the horizontal axis, listing </a:t>
            </a:r>
            <a:r>
              <a:rPr lang="en-US" b="0" i="1" dirty="0"/>
              <a:t>x </a:t>
            </a:r>
            <a:r>
              <a:rPr lang="en-US" b="0" dirty="0"/>
              <a:t>subscript 1 asterisk. The vertical axis shows </a:t>
            </a:r>
            <a:r>
              <a:rPr lang="en-US" b="0" i="1" dirty="0"/>
              <a:t>x</a:t>
            </a:r>
            <a:r>
              <a:rPr lang="en-US" b="0" dirty="0"/>
              <a:t> subscript 2, listing </a:t>
            </a:r>
            <a:r>
              <a:rPr lang="en-US" b="0" i="1" dirty="0"/>
              <a:t>x </a:t>
            </a:r>
            <a:r>
              <a:rPr lang="en-US" b="0" dirty="0"/>
              <a:t>subscript 2 asterisk. There are three parallel curves falling from low value of </a:t>
            </a:r>
            <a:r>
              <a:rPr lang="en-US" b="0" i="1" dirty="0"/>
              <a:t>x</a:t>
            </a:r>
            <a:r>
              <a:rPr lang="en-US" b="0" dirty="0"/>
              <a:t> subscript 1 and high value of </a:t>
            </a:r>
            <a:r>
              <a:rPr lang="en-US" b="0" i="1" dirty="0"/>
              <a:t>x</a:t>
            </a:r>
            <a:r>
              <a:rPr lang="en-US" b="0" dirty="0"/>
              <a:t> subscript 2 to high value of </a:t>
            </a:r>
            <a:r>
              <a:rPr lang="en-US" b="0" i="1" dirty="0"/>
              <a:t>x</a:t>
            </a:r>
            <a:r>
              <a:rPr lang="en-US" b="0" dirty="0"/>
              <a:t> subscript 1 and low value of </a:t>
            </a:r>
            <a:r>
              <a:rPr lang="en-US" b="0" i="1" dirty="0"/>
              <a:t>x </a:t>
            </a:r>
            <a:r>
              <a:rPr lang="en-US" b="0" dirty="0"/>
              <a:t>subscript 2. The uppermost curve falls through the point </a:t>
            </a:r>
            <a:r>
              <a:rPr lang="en-US" b="0" i="1" dirty="0"/>
              <a:t>x</a:t>
            </a:r>
            <a:r>
              <a:rPr lang="en-US" b="0" dirty="0"/>
              <a:t> asterisk </a:t>
            </a:r>
            <a:r>
              <a:rPr lang="en-US" b="0" i="1" dirty="0"/>
              <a:t>(x</a:t>
            </a:r>
            <a:r>
              <a:rPr lang="en-US" b="0" dirty="0"/>
              <a:t> subscript 1 asterisk, </a:t>
            </a:r>
            <a:r>
              <a:rPr lang="en-US" b="0" i="1" dirty="0"/>
              <a:t>x</a:t>
            </a:r>
            <a:r>
              <a:rPr lang="en-US" b="0" dirty="0"/>
              <a:t> subscript 2 asterisk). A tangent to this curve falls through the point </a:t>
            </a:r>
            <a:r>
              <a:rPr lang="en-US" b="0" i="1" dirty="0"/>
              <a:t>x </a:t>
            </a:r>
            <a:r>
              <a:rPr lang="en-US" b="0" dirty="0"/>
              <a:t>asterisk.</a:t>
            </a:r>
          </a:p>
          <a:p>
            <a:endParaRPr lang="en-US" dirty="0"/>
          </a:p>
          <a:p>
            <a:r>
              <a:rPr lang="en-US" b="1" dirty="0"/>
              <a:t>Presenter Note: </a:t>
            </a:r>
            <a:r>
              <a:rPr lang="en-US" dirty="0"/>
              <a:t>The</a:t>
            </a:r>
            <a:r>
              <a:rPr lang="en-US" baseline="0" dirty="0"/>
              <a:t> figure</a:t>
            </a:r>
            <a:r>
              <a:rPr lang="en-US" dirty="0"/>
              <a:t> shows the outcome of utility maximization. The consumer’s objective</a:t>
            </a:r>
            <a:r>
              <a:rPr lang="en-US" baseline="0" dirty="0"/>
              <a:t> </a:t>
            </a:r>
            <a:r>
              <a:rPr lang="en-US" dirty="0"/>
              <a:t>is to reach the highest affordable indifference curve, resulting in bundle </a:t>
            </a:r>
            <a:r>
              <a:rPr lang="en-US" i="1" dirty="0"/>
              <a:t>x</a:t>
            </a:r>
            <a:r>
              <a:rPr lang="en-US" i="0" dirty="0"/>
              <a:t>*</a:t>
            </a:r>
            <a:r>
              <a:rPr lang="en-US" dirty="0"/>
              <a:t>, with </a:t>
            </a:r>
            <a:r>
              <a:rPr lang="en-US" i="1" dirty="0"/>
              <a:t>x</a:t>
            </a:r>
            <a:r>
              <a:rPr lang="en-US" baseline="-25000" dirty="0"/>
              <a:t>1</a:t>
            </a:r>
            <a:r>
              <a:rPr lang="en-US" i="0" dirty="0"/>
              <a:t>*</a:t>
            </a:r>
            <a:r>
              <a:rPr lang="en-US" dirty="0"/>
              <a:t> units of good 1 and  </a:t>
            </a:r>
            <a:r>
              <a:rPr lang="en-US" i="1" dirty="0"/>
              <a:t>x</a:t>
            </a:r>
            <a:r>
              <a:rPr lang="en-US" baseline="-25000" dirty="0"/>
              <a:t>2</a:t>
            </a:r>
            <a:r>
              <a:rPr lang="en-US" i="0" dirty="0"/>
              <a:t>*</a:t>
            </a:r>
            <a:r>
              <a:rPr lang="en-US" dirty="0"/>
              <a:t> units of good 2. At the utility-maximizing bundle,</a:t>
            </a:r>
            <a:r>
              <a:rPr lang="en-US" baseline="0" dirty="0"/>
              <a:t> </a:t>
            </a:r>
            <a:r>
              <a:rPr lang="en-US" dirty="0"/>
              <a:t>the indifference curve is tangent to the budget line, meaning that the MRS equals</a:t>
            </a:r>
            <a:r>
              <a:rPr lang="en-US" baseline="0" dirty="0"/>
              <a:t> </a:t>
            </a:r>
            <a:r>
              <a:rPr lang="en-US" dirty="0"/>
              <a:t>the price ratio:</a:t>
            </a:r>
          </a:p>
          <a:p>
            <a:r>
              <a:rPr lang="en-US" dirty="0"/>
              <a:t>MRS =</a:t>
            </a:r>
            <a:r>
              <a:rPr lang="en-US" baseline="0" dirty="0"/>
              <a:t> </a:t>
            </a:r>
            <a:r>
              <a:rPr lang="en-US" i="1" baseline="0" dirty="0"/>
              <a:t>p</a:t>
            </a:r>
            <a:r>
              <a:rPr lang="en-US" baseline="-25000" dirty="0"/>
              <a:t>1</a:t>
            </a:r>
            <a:r>
              <a:rPr lang="en-US" baseline="0" dirty="0"/>
              <a:t>/</a:t>
            </a:r>
            <a:r>
              <a:rPr lang="en-US" i="1" baseline="0" dirty="0"/>
              <a:t>p</a:t>
            </a:r>
            <a:r>
              <a:rPr lang="en-US" baseline="-25000" dirty="0"/>
              <a:t>2</a:t>
            </a:r>
          </a:p>
          <a:p>
            <a:endParaRPr lang="en-US" dirty="0"/>
          </a:p>
          <a:p>
            <a:r>
              <a:rPr lang="en-US" dirty="0"/>
              <a:t>In other words, the consumer’s subjective tradeoff between the two goods equals</a:t>
            </a:r>
            <a:r>
              <a:rPr lang="en-US" baseline="0" dirty="0"/>
              <a:t> </a:t>
            </a:r>
            <a:r>
              <a:rPr lang="en-US" dirty="0"/>
              <a:t>the market tradeoff (the opportunity cost of </a:t>
            </a:r>
            <a:r>
              <a:rPr lang="en-US" i="1" dirty="0"/>
              <a:t>x</a:t>
            </a:r>
            <a:r>
              <a:rPr lang="en-US" baseline="-25000" dirty="0"/>
              <a:t>1</a:t>
            </a:r>
            <a:r>
              <a:rPr lang="en-US" dirty="0"/>
              <a:t> in terms of </a:t>
            </a:r>
            <a:r>
              <a:rPr lang="en-US" i="1" dirty="0"/>
              <a:t>x</a:t>
            </a:r>
            <a:r>
              <a:rPr lang="en-US" i="0" baseline="-25000" dirty="0"/>
              <a:t>2</a:t>
            </a:r>
            <a:r>
              <a:rPr lang="en-US" dirty="0"/>
              <a:t>). At any other affordable</a:t>
            </a:r>
            <a:r>
              <a:rPr lang="en-US" baseline="0" dirty="0"/>
              <a:t> </a:t>
            </a:r>
            <a:r>
              <a:rPr lang="en-US" dirty="0"/>
              <a:t>bundle (any other point on the budget line), MRS will not be equal to the price</a:t>
            </a:r>
            <a:r>
              <a:rPr lang="en-US" baseline="0" dirty="0"/>
              <a:t> </a:t>
            </a:r>
            <a:r>
              <a:rPr lang="en-US" dirty="0"/>
              <a:t>ratio, and the consumer could reach a higher utility level (reach a higher indifference</a:t>
            </a:r>
            <a:r>
              <a:rPr lang="en-US" baseline="0" dirty="0"/>
              <a:t> </a:t>
            </a:r>
            <a:r>
              <a:rPr lang="en-US" dirty="0"/>
              <a:t>curve) by changing the bundle of consumer goods.</a:t>
            </a:r>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2327997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Two line graphs plot high and low price ratio, and their corresponding demand. In the upper graph, the horizontal axis shows </a:t>
            </a:r>
            <a:r>
              <a:rPr lang="en-US" b="0" i="1" dirty="0"/>
              <a:t>x </a:t>
            </a:r>
            <a:r>
              <a:rPr lang="en-US" b="0" dirty="0"/>
              <a:t>subscript 1, listing </a:t>
            </a:r>
            <a:r>
              <a:rPr lang="en-US" b="0" i="1" dirty="0"/>
              <a:t>x</a:t>
            </a:r>
            <a:r>
              <a:rPr lang="en-US" b="0" dirty="0"/>
              <a:t> subscript 1 double asterisk and </a:t>
            </a:r>
            <a:r>
              <a:rPr lang="en-US" b="0" i="1" dirty="0"/>
              <a:t>x</a:t>
            </a:r>
            <a:r>
              <a:rPr lang="en-US" b="0" dirty="0"/>
              <a:t> subscript 1 asterisk. The</a:t>
            </a:r>
            <a:r>
              <a:rPr lang="en-US" b="0" baseline="0" dirty="0"/>
              <a:t> v</a:t>
            </a:r>
            <a:r>
              <a:rPr lang="en-US" b="0" dirty="0"/>
              <a:t>ertical axis shows </a:t>
            </a:r>
            <a:r>
              <a:rPr lang="en-US" b="0" i="1" dirty="0"/>
              <a:t>x</a:t>
            </a:r>
            <a:r>
              <a:rPr lang="en-US" b="0" dirty="0"/>
              <a:t> subscript 2. Point </a:t>
            </a:r>
            <a:r>
              <a:rPr lang="en-US" b="0" i="1" dirty="0"/>
              <a:t>x</a:t>
            </a:r>
            <a:r>
              <a:rPr lang="en-US" b="0" dirty="0"/>
              <a:t> double asterisk corresponds to </a:t>
            </a:r>
            <a:r>
              <a:rPr lang="en-US" b="0" i="1" dirty="0"/>
              <a:t>x</a:t>
            </a:r>
            <a:r>
              <a:rPr lang="en-US" b="0" dirty="0"/>
              <a:t> subscript 1 double asterisk and moderately high value of </a:t>
            </a:r>
            <a:r>
              <a:rPr lang="en-US" b="0" i="1" dirty="0"/>
              <a:t>x</a:t>
            </a:r>
            <a:r>
              <a:rPr lang="en-US" b="0" dirty="0"/>
              <a:t> subscript 2. Point </a:t>
            </a:r>
            <a:r>
              <a:rPr lang="en-US" b="0" i="1" dirty="0"/>
              <a:t>x</a:t>
            </a:r>
            <a:r>
              <a:rPr lang="en-US" b="0" dirty="0"/>
              <a:t> asterisk corresponds to </a:t>
            </a:r>
            <a:r>
              <a:rPr lang="en-US" b="0" i="1" dirty="0"/>
              <a:t>x</a:t>
            </a:r>
            <a:r>
              <a:rPr lang="en-US" b="0" dirty="0"/>
              <a:t> subscript 1 asterisk and moderate value of </a:t>
            </a:r>
            <a:r>
              <a:rPr lang="en-US" b="0" i="1" dirty="0"/>
              <a:t>x</a:t>
            </a:r>
            <a:r>
              <a:rPr lang="en-US" b="0" dirty="0"/>
              <a:t> subscript 2. A curve falls through point </a:t>
            </a:r>
            <a:r>
              <a:rPr lang="en-US" b="0" i="1" dirty="0"/>
              <a:t>x</a:t>
            </a:r>
            <a:r>
              <a:rPr lang="en-US" b="0" dirty="0"/>
              <a:t> double asterisk. The tangent to this curve corresponds to high </a:t>
            </a:r>
            <a:r>
              <a:rPr lang="en-US" b="0" i="1" dirty="0"/>
              <a:t>p</a:t>
            </a:r>
            <a:r>
              <a:rPr lang="en-US" b="0" dirty="0"/>
              <a:t> subscript 1. Another curve falls through point </a:t>
            </a:r>
            <a:r>
              <a:rPr lang="en-US" b="0" i="1" dirty="0"/>
              <a:t>x </a:t>
            </a:r>
            <a:r>
              <a:rPr lang="en-US" b="0" dirty="0"/>
              <a:t>asterisk. The tangent to this curve corresponds to low </a:t>
            </a:r>
            <a:r>
              <a:rPr lang="en-US" b="0" i="1" dirty="0"/>
              <a:t>p</a:t>
            </a:r>
            <a:r>
              <a:rPr lang="en-US" b="0" dirty="0"/>
              <a:t> subscript 1. The steepness of the first tangent is greater than that of the second tangent. In the lower graph, the horizontal axis shows </a:t>
            </a:r>
            <a:r>
              <a:rPr lang="en-US" b="0" i="1" dirty="0"/>
              <a:t>x</a:t>
            </a:r>
            <a:r>
              <a:rPr lang="en-US" b="0" dirty="0"/>
              <a:t> subscript 1, listing </a:t>
            </a:r>
            <a:r>
              <a:rPr lang="en-US" b="0" i="1" dirty="0"/>
              <a:t>x </a:t>
            </a:r>
            <a:r>
              <a:rPr lang="en-US" b="0" dirty="0"/>
              <a:t>subscript 1 double asterisk and </a:t>
            </a:r>
            <a:r>
              <a:rPr lang="en-US" b="0" i="1" dirty="0"/>
              <a:t>x</a:t>
            </a:r>
            <a:r>
              <a:rPr lang="en-US" b="0" dirty="0"/>
              <a:t> subscript 1 asterisk. The vertical axis shows cost in dollars, listing low </a:t>
            </a:r>
            <a:r>
              <a:rPr lang="en-US" b="0" i="1" dirty="0"/>
              <a:t>p</a:t>
            </a:r>
            <a:r>
              <a:rPr lang="en-US" b="0" dirty="0"/>
              <a:t> subscript 1 and high </a:t>
            </a:r>
            <a:r>
              <a:rPr lang="en-US" b="0" i="1" dirty="0"/>
              <a:t>p</a:t>
            </a:r>
            <a:r>
              <a:rPr lang="en-US" b="0" dirty="0"/>
              <a:t> subscript 1. The line for demand falls through point </a:t>
            </a:r>
            <a:r>
              <a:rPr lang="en-US" b="0" i="1" dirty="0"/>
              <a:t>r</a:t>
            </a:r>
            <a:r>
              <a:rPr lang="en-US" b="0" dirty="0"/>
              <a:t> (</a:t>
            </a:r>
            <a:r>
              <a:rPr lang="en-US" b="0" i="1" dirty="0"/>
              <a:t>x</a:t>
            </a:r>
            <a:r>
              <a:rPr lang="en-US" b="0" dirty="0"/>
              <a:t> subscript 1 double asterisk, high </a:t>
            </a:r>
            <a:r>
              <a:rPr lang="en-US" b="0" i="1" dirty="0"/>
              <a:t>p</a:t>
            </a:r>
            <a:r>
              <a:rPr lang="en-US" b="0" dirty="0"/>
              <a:t> subscript 1) and point </a:t>
            </a:r>
            <a:r>
              <a:rPr lang="en-US" b="0" i="1" dirty="0"/>
              <a:t>a </a:t>
            </a:r>
            <a:r>
              <a:rPr lang="en-US" b="0" dirty="0"/>
              <a:t>(x subscript 1 asterisk, low </a:t>
            </a:r>
            <a:r>
              <a:rPr lang="en-US" b="0" i="1" dirty="0"/>
              <a:t>p</a:t>
            </a:r>
            <a:r>
              <a:rPr lang="en-US" b="0" dirty="0"/>
              <a:t> subscript 1).</a:t>
            </a:r>
          </a:p>
          <a:p>
            <a:endParaRPr lang="en-US" b="1" dirty="0"/>
          </a:p>
          <a:p>
            <a:r>
              <a:rPr lang="en-US" b="1" dirty="0"/>
              <a:t>Presenter</a:t>
            </a:r>
            <a:r>
              <a:rPr lang="en-US" b="1" baseline="0" dirty="0"/>
              <a:t> Note:</a:t>
            </a:r>
          </a:p>
          <a:p>
            <a:r>
              <a:rPr lang="en-US" dirty="0"/>
              <a:t>The individual demand curve shows the relationship between a consumer’s utility maximizing</a:t>
            </a:r>
            <a:r>
              <a:rPr lang="en-US" baseline="0" dirty="0"/>
              <a:t> </a:t>
            </a:r>
            <a:r>
              <a:rPr lang="en-US" dirty="0"/>
              <a:t>quantity of a good and its price, ceteris paribus. To draw a demand curve</a:t>
            </a:r>
            <a:r>
              <a:rPr lang="en-US" baseline="0" dirty="0"/>
              <a:t> </a:t>
            </a:r>
            <a:r>
              <a:rPr lang="en-US" dirty="0"/>
              <a:t>for </a:t>
            </a:r>
            <a:r>
              <a:rPr lang="en-US" i="1" dirty="0"/>
              <a:t>x</a:t>
            </a:r>
            <a:r>
              <a:rPr lang="en-US" i="1" baseline="-25000" dirty="0"/>
              <a:t>1</a:t>
            </a:r>
            <a:r>
              <a:rPr lang="en-US" dirty="0"/>
              <a:t>, we vary </a:t>
            </a:r>
            <a:r>
              <a:rPr lang="en-US" i="1" dirty="0"/>
              <a:t>p</a:t>
            </a:r>
            <a:r>
              <a:rPr lang="en-US" i="0" baseline="-25000" dirty="0"/>
              <a:t>1</a:t>
            </a:r>
            <a:r>
              <a:rPr lang="en-US" dirty="0"/>
              <a:t> and hold fixed the values of </a:t>
            </a:r>
            <a:r>
              <a:rPr lang="en-US" i="1" dirty="0"/>
              <a:t>p</a:t>
            </a:r>
            <a:r>
              <a:rPr lang="en-US" i="0" baseline="-25000" dirty="0"/>
              <a:t>2</a:t>
            </a:r>
            <a:r>
              <a:rPr lang="en-US" dirty="0"/>
              <a:t> and </a:t>
            </a:r>
            <a:r>
              <a:rPr lang="en-US" i="1" dirty="0"/>
              <a:t>w</a:t>
            </a:r>
            <a:r>
              <a:rPr lang="en-US" dirty="0"/>
              <a:t>.</a:t>
            </a:r>
            <a:r>
              <a:rPr lang="en-US" baseline="0" dirty="0"/>
              <a:t> The figure</a:t>
            </a:r>
            <a:r>
              <a:rPr lang="en-US" dirty="0"/>
              <a:t> shows a consumer’s response to an increase in </a:t>
            </a:r>
            <a:r>
              <a:rPr lang="en-US" i="1" dirty="0"/>
              <a:t>p</a:t>
            </a:r>
            <a:r>
              <a:rPr lang="en-US" baseline="-25000" dirty="0"/>
              <a:t>1</a:t>
            </a:r>
            <a:r>
              <a:rPr lang="en-US" dirty="0"/>
              <a:t>, given fixed values</a:t>
            </a:r>
            <a:r>
              <a:rPr lang="en-US" baseline="0" dirty="0"/>
              <a:t> </a:t>
            </a:r>
            <a:r>
              <a:rPr lang="en-US" dirty="0"/>
              <a:t>for </a:t>
            </a:r>
            <a:r>
              <a:rPr lang="en-US" i="1" dirty="0"/>
              <a:t>p</a:t>
            </a:r>
            <a:r>
              <a:rPr lang="en-US" baseline="-25000" dirty="0"/>
              <a:t>2</a:t>
            </a:r>
            <a:r>
              <a:rPr lang="en-US" dirty="0"/>
              <a:t> and </a:t>
            </a:r>
            <a:r>
              <a:rPr lang="en-US" i="1" dirty="0"/>
              <a:t>w</a:t>
            </a:r>
            <a:r>
              <a:rPr lang="en-US" dirty="0"/>
              <a:t>. </a:t>
            </a:r>
          </a:p>
          <a:p>
            <a:endParaRPr lang="en-US" dirty="0"/>
          </a:p>
          <a:p>
            <a:r>
              <a:rPr lang="en-US" dirty="0"/>
              <a:t>1. Upper panel: Consumer choice model. At a low price (low </a:t>
            </a:r>
            <a:r>
              <a:rPr lang="en-US" i="1" dirty="0"/>
              <a:t>p</a:t>
            </a:r>
            <a:r>
              <a:rPr lang="en-US" baseline="-25000" dirty="0"/>
              <a:t>1</a:t>
            </a:r>
            <a:r>
              <a:rPr lang="en-US" dirty="0"/>
              <a:t>), utility is maximized</a:t>
            </a:r>
            <a:r>
              <a:rPr lang="en-US" baseline="0" dirty="0"/>
              <a:t> </a:t>
            </a:r>
            <a:r>
              <a:rPr lang="en-US" dirty="0"/>
              <a:t>at bundle x*, with </a:t>
            </a:r>
            <a:r>
              <a:rPr lang="en-US" i="1" dirty="0"/>
              <a:t>x</a:t>
            </a:r>
            <a:r>
              <a:rPr lang="en-US" i="1" baseline="-25000" dirty="0"/>
              <a:t>1</a:t>
            </a:r>
            <a:r>
              <a:rPr lang="en-US" dirty="0"/>
              <a:t>* units of  </a:t>
            </a:r>
            <a:r>
              <a:rPr lang="en-US" i="1" dirty="0"/>
              <a:t>x</a:t>
            </a:r>
            <a:r>
              <a:rPr lang="en-US" i="1" baseline="-25000" dirty="0"/>
              <a:t>1</a:t>
            </a:r>
            <a:r>
              <a:rPr lang="en-US" dirty="0"/>
              <a:t>. An increase in price to high  </a:t>
            </a:r>
            <a:r>
              <a:rPr lang="en-US" i="1" dirty="0"/>
              <a:t>p</a:t>
            </a:r>
            <a:r>
              <a:rPr lang="en-US" i="1" baseline="-25000" dirty="0"/>
              <a:t>1</a:t>
            </a:r>
            <a:r>
              <a:rPr lang="en-US" dirty="0"/>
              <a:t> tilts the</a:t>
            </a:r>
            <a:r>
              <a:rPr lang="en-US" baseline="0" dirty="0"/>
              <a:t> </a:t>
            </a:r>
            <a:r>
              <a:rPr lang="en-US" dirty="0"/>
              <a:t>budget line inward, increasing its slope. At the higher price, utility is maximized</a:t>
            </a:r>
            <a:r>
              <a:rPr lang="en-US" baseline="0" dirty="0"/>
              <a:t> </a:t>
            </a:r>
            <a:r>
              <a:rPr lang="en-US" dirty="0"/>
              <a:t>at bundle x**, with </a:t>
            </a:r>
            <a:r>
              <a:rPr lang="en-US" i="1" dirty="0"/>
              <a:t>x</a:t>
            </a:r>
            <a:r>
              <a:rPr lang="en-US" i="1" baseline="-25000" dirty="0"/>
              <a:t>1</a:t>
            </a:r>
            <a:r>
              <a:rPr lang="en-US" i="0" dirty="0"/>
              <a:t>**</a:t>
            </a:r>
            <a:r>
              <a:rPr lang="en-US" i="1" dirty="0"/>
              <a:t> </a:t>
            </a:r>
            <a:r>
              <a:rPr lang="en-US" dirty="0"/>
              <a:t>&lt; </a:t>
            </a:r>
            <a:r>
              <a:rPr lang="en-US" i="1" dirty="0"/>
              <a:t>x</a:t>
            </a:r>
            <a:r>
              <a:rPr lang="en-US" i="1" baseline="-25000" dirty="0"/>
              <a:t>1</a:t>
            </a:r>
            <a:r>
              <a:rPr lang="en-US" i="0" dirty="0"/>
              <a:t>*</a:t>
            </a:r>
            <a:r>
              <a:rPr lang="en-US" dirty="0"/>
              <a:t>.</a:t>
            </a:r>
          </a:p>
          <a:p>
            <a:endParaRPr lang="en-US" dirty="0"/>
          </a:p>
          <a:p>
            <a:r>
              <a:rPr lang="en-US" dirty="0"/>
              <a:t>2. Lower panel: Demand curve. Point </a:t>
            </a:r>
            <a:r>
              <a:rPr lang="en-US" i="1" dirty="0"/>
              <a:t>a</a:t>
            </a:r>
            <a:r>
              <a:rPr lang="en-US" dirty="0"/>
              <a:t> on the demand curve is associated with the</a:t>
            </a:r>
            <a:r>
              <a:rPr lang="en-US" baseline="0" dirty="0"/>
              <a:t> </a:t>
            </a:r>
            <a:r>
              <a:rPr lang="en-US" dirty="0"/>
              <a:t>low-price bundle </a:t>
            </a:r>
            <a:r>
              <a:rPr lang="en-US" i="1" dirty="0"/>
              <a:t>x</a:t>
            </a:r>
            <a:r>
              <a:rPr lang="en-US" i="0" dirty="0"/>
              <a:t>*</a:t>
            </a:r>
            <a:r>
              <a:rPr lang="en-US" i="1" dirty="0"/>
              <a:t> </a:t>
            </a:r>
            <a:r>
              <a:rPr lang="en-US" dirty="0"/>
              <a:t>and the quantity </a:t>
            </a:r>
            <a:r>
              <a:rPr lang="en-US" i="1" dirty="0"/>
              <a:t>x</a:t>
            </a:r>
            <a:r>
              <a:rPr lang="en-US" i="1" baseline="-25000" dirty="0"/>
              <a:t>1</a:t>
            </a:r>
            <a:r>
              <a:rPr lang="en-US" i="0" dirty="0"/>
              <a:t>*</a:t>
            </a:r>
            <a:r>
              <a:rPr lang="en-US" i="1" dirty="0"/>
              <a:t>. </a:t>
            </a:r>
            <a:r>
              <a:rPr lang="en-US" dirty="0"/>
              <a:t>Point</a:t>
            </a:r>
            <a:r>
              <a:rPr lang="en-US" i="1" dirty="0"/>
              <a:t> r</a:t>
            </a:r>
            <a:r>
              <a:rPr lang="en-US" dirty="0"/>
              <a:t> on the demand curve is associated</a:t>
            </a:r>
            <a:r>
              <a:rPr lang="en-US" baseline="0" dirty="0"/>
              <a:t> </a:t>
            </a:r>
            <a:r>
              <a:rPr lang="en-US" dirty="0"/>
              <a:t>with the high-price bundle </a:t>
            </a:r>
            <a:r>
              <a:rPr lang="en-US" i="1" dirty="0"/>
              <a:t>x</a:t>
            </a:r>
            <a:r>
              <a:rPr lang="en-US" i="0" dirty="0"/>
              <a:t>**</a:t>
            </a:r>
            <a:r>
              <a:rPr lang="en-US" i="1" dirty="0"/>
              <a:t> </a:t>
            </a:r>
            <a:r>
              <a:rPr lang="en-US" dirty="0"/>
              <a:t>and quantity </a:t>
            </a:r>
            <a:r>
              <a:rPr lang="en-US" i="1" dirty="0"/>
              <a:t>x</a:t>
            </a:r>
            <a:r>
              <a:rPr lang="en-US" i="1" baseline="-25000" dirty="0"/>
              <a:t>1</a:t>
            </a:r>
            <a:r>
              <a:rPr lang="en-US" i="0" dirty="0"/>
              <a:t>**</a:t>
            </a:r>
            <a:r>
              <a:rPr lang="en-US" i="1" dirty="0"/>
              <a:t>.</a:t>
            </a:r>
          </a:p>
          <a:p>
            <a:endParaRPr lang="en-US" dirty="0"/>
          </a:p>
          <a:p>
            <a:r>
              <a:rPr lang="en-US" dirty="0"/>
              <a:t>An increase in price decreases the utility-maximizing quantity, causing the consumer</a:t>
            </a:r>
            <a:r>
              <a:rPr lang="en-US" baseline="0" dirty="0"/>
              <a:t> </a:t>
            </a:r>
            <a:r>
              <a:rPr lang="en-US" dirty="0"/>
              <a:t>to move upward along the demand curve.</a:t>
            </a:r>
          </a:p>
          <a:p>
            <a:endParaRPr lang="en-US" dirty="0"/>
          </a:p>
          <a:p>
            <a:r>
              <a:rPr lang="en-US" dirty="0"/>
              <a:t>The market demand for a product is the sum of the individual demands. The</a:t>
            </a:r>
            <a:r>
              <a:rPr lang="en-US" baseline="0" dirty="0"/>
              <a:t> </a:t>
            </a:r>
            <a:r>
              <a:rPr lang="en-US" dirty="0"/>
              <a:t>market demand curve is the horizontal sum of the individual demand curves.</a:t>
            </a:r>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693241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individual to market demand. The</a:t>
            </a:r>
            <a:r>
              <a:rPr lang="en-US" b="0" baseline="0" dirty="0"/>
              <a:t> h</a:t>
            </a:r>
            <a:r>
              <a:rPr lang="en-US" b="0" dirty="0"/>
              <a:t>orizontal axis shows quantity, listing 6, 14, and 20. The</a:t>
            </a:r>
            <a:r>
              <a:rPr lang="en-US" b="0" baseline="0" dirty="0"/>
              <a:t> v</a:t>
            </a:r>
            <a:r>
              <a:rPr lang="en-US" b="0" dirty="0"/>
              <a:t>ertical axis shows cost in dollars, listing </a:t>
            </a:r>
            <a:r>
              <a:rPr lang="en-US" b="0" i="1" dirty="0"/>
              <a:t>p</a:t>
            </a:r>
            <a:r>
              <a:rPr lang="en-US" b="0" dirty="0"/>
              <a:t> prime, </a:t>
            </a:r>
            <a:r>
              <a:rPr lang="en-US" b="0" i="1" dirty="0"/>
              <a:t>p</a:t>
            </a:r>
            <a:r>
              <a:rPr lang="en-US" b="0" dirty="0"/>
              <a:t> double prime, and </a:t>
            </a:r>
            <a:r>
              <a:rPr lang="en-US" b="0" i="1" dirty="0"/>
              <a:t>p</a:t>
            </a:r>
            <a:r>
              <a:rPr lang="en-US" b="0" dirty="0"/>
              <a:t> triple prime. All data are approximate. The line for market demand falls through point </a:t>
            </a:r>
            <a:r>
              <a:rPr lang="en-US" b="0" i="1" dirty="0"/>
              <a:t>c</a:t>
            </a:r>
            <a:r>
              <a:rPr lang="en-US" b="0" dirty="0"/>
              <a:t> (0, </a:t>
            </a:r>
            <a:r>
              <a:rPr lang="en-US" b="0" i="1" dirty="0"/>
              <a:t>p</a:t>
            </a:r>
            <a:r>
              <a:rPr lang="en-US" b="0" dirty="0"/>
              <a:t> triple prime), point </a:t>
            </a:r>
            <a:r>
              <a:rPr lang="en-US" b="0" i="1" dirty="0"/>
              <a:t>b</a:t>
            </a:r>
            <a:r>
              <a:rPr lang="en-US" b="0" dirty="0"/>
              <a:t> (8, </a:t>
            </a:r>
            <a:r>
              <a:rPr lang="en-US" b="0" i="1" dirty="0"/>
              <a:t>p</a:t>
            </a:r>
            <a:r>
              <a:rPr lang="en-US" b="0" dirty="0"/>
              <a:t> double prime), and point </a:t>
            </a:r>
            <a:r>
              <a:rPr lang="en-US" b="0" i="1" dirty="0"/>
              <a:t>a</a:t>
            </a:r>
            <a:r>
              <a:rPr lang="en-US" b="0" dirty="0"/>
              <a:t> (20, </a:t>
            </a:r>
            <a:r>
              <a:rPr lang="en-US" b="0" i="1" dirty="0"/>
              <a:t>p</a:t>
            </a:r>
            <a:r>
              <a:rPr lang="en-US" b="0" dirty="0"/>
              <a:t> prime). The line for Juan falls through point  </a:t>
            </a:r>
            <a:r>
              <a:rPr lang="en-US" b="0" i="1" dirty="0"/>
              <a:t>b</a:t>
            </a:r>
            <a:r>
              <a:rPr lang="en-US" b="0" dirty="0"/>
              <a:t> (8, </a:t>
            </a:r>
            <a:r>
              <a:rPr lang="en-US" b="0" i="1" dirty="0"/>
              <a:t>p</a:t>
            </a:r>
            <a:r>
              <a:rPr lang="en-US" b="0" dirty="0"/>
              <a:t> double prime) and point </a:t>
            </a:r>
            <a:r>
              <a:rPr lang="en-US" b="0" i="1" dirty="0"/>
              <a:t>f</a:t>
            </a:r>
            <a:r>
              <a:rPr lang="en-US" b="0" dirty="0"/>
              <a:t> (14, </a:t>
            </a:r>
            <a:r>
              <a:rPr lang="en-US" b="0" i="1" dirty="0"/>
              <a:t>p</a:t>
            </a:r>
            <a:r>
              <a:rPr lang="en-US" b="0" dirty="0"/>
              <a:t> prime). The line for Tula falls through point </a:t>
            </a:r>
            <a:r>
              <a:rPr lang="en-US" b="0" i="1" dirty="0"/>
              <a:t>d</a:t>
            </a:r>
            <a:r>
              <a:rPr lang="en-US" b="0" dirty="0"/>
              <a:t> (0, </a:t>
            </a:r>
            <a:r>
              <a:rPr lang="en-US" b="0" i="1" dirty="0"/>
              <a:t>p</a:t>
            </a:r>
            <a:r>
              <a:rPr lang="en-US" b="0" dirty="0"/>
              <a:t> double prime) and point </a:t>
            </a:r>
            <a:r>
              <a:rPr lang="en-US" b="0" i="1" dirty="0"/>
              <a:t>e</a:t>
            </a:r>
            <a:r>
              <a:rPr lang="en-US" b="0" dirty="0"/>
              <a:t> (6, </a:t>
            </a:r>
            <a:r>
              <a:rPr lang="en-US" b="0" i="1" dirty="0"/>
              <a:t>p</a:t>
            </a:r>
            <a:r>
              <a:rPr lang="en-US" b="0" dirty="0"/>
              <a:t> prime). </a:t>
            </a:r>
          </a:p>
          <a:p>
            <a:endParaRPr lang="en-US" dirty="0"/>
          </a:p>
          <a:p>
            <a:r>
              <a:rPr lang="en-US" b="1" dirty="0"/>
              <a:t>Presenter</a:t>
            </a:r>
            <a:r>
              <a:rPr lang="en-US" b="1" baseline="0" dirty="0"/>
              <a:t> Note: </a:t>
            </a:r>
            <a:r>
              <a:rPr lang="en-US" baseline="0" dirty="0"/>
              <a:t>The figure shows a market demand curve in the case of two consumers, Juan and Tula. It is negatively sloped because (i) each individual demand curve is negatively sloped, and (ii) the number of active consumers (people who buy a positive quantity) increases as the price decreases. </a:t>
            </a:r>
          </a:p>
          <a:p>
            <a:pPr marL="0" indent="0">
              <a:buNone/>
            </a:pPr>
            <a:endParaRPr lang="en-US" baseline="0" dirty="0"/>
          </a:p>
          <a:p>
            <a:pPr marL="0" indent="0">
              <a:buNone/>
            </a:pPr>
            <a:r>
              <a:rPr lang="en-US" baseline="0" dirty="0"/>
              <a:t>In the figure, the first consumer (Juan) becomes active when the price drops below </a:t>
            </a:r>
            <a:r>
              <a:rPr lang="en-US" i="1" baseline="0" dirty="0"/>
              <a:t>p″</a:t>
            </a:r>
            <a:r>
              <a:rPr lang="en-US" baseline="0" dirty="0"/>
              <a:t>′ (point </a:t>
            </a:r>
            <a:r>
              <a:rPr lang="en-US" i="1" baseline="0" dirty="0"/>
              <a:t>c</a:t>
            </a:r>
            <a:r>
              <a:rPr lang="en-US" baseline="0" dirty="0"/>
              <a:t>) and the second consumer (Tula) becomes active once the price drops below </a:t>
            </a:r>
            <a:r>
              <a:rPr lang="en-US" i="1" baseline="0" dirty="0"/>
              <a:t>p</a:t>
            </a:r>
            <a:r>
              <a:rPr lang="en-US" i="0" baseline="0" dirty="0"/>
              <a:t>″</a:t>
            </a:r>
            <a:r>
              <a:rPr lang="en-US" baseline="0" dirty="0"/>
              <a:t> (point </a:t>
            </a:r>
            <a:r>
              <a:rPr lang="en-US" i="1" baseline="0" dirty="0"/>
              <a:t>d</a:t>
            </a:r>
            <a:r>
              <a:rPr lang="en-US" baseline="0" dirty="0"/>
              <a:t>). The addition of the second consumer generates a kink in the market demand curve at point </a:t>
            </a:r>
            <a:r>
              <a:rPr lang="en-US" i="1" baseline="0" dirty="0"/>
              <a:t>b</a:t>
            </a:r>
            <a:r>
              <a:rPr lang="en-US" baseline="0" dirty="0"/>
              <a:t>. At the price </a:t>
            </a:r>
            <a:r>
              <a:rPr lang="en-US" i="1" baseline="0" dirty="0"/>
              <a:t>p</a:t>
            </a:r>
            <a:r>
              <a:rPr lang="en-US" i="0" baseline="0" dirty="0"/>
              <a:t>′</a:t>
            </a:r>
            <a:r>
              <a:rPr lang="en-US" baseline="0" dirty="0"/>
              <a:t>, both consumers are active, and the market demand is the sum of the quantities demanded: 20 = 6 + 14.</a:t>
            </a:r>
          </a:p>
          <a:p>
            <a:endParaRPr lang="en-US" baseline="0" dirty="0"/>
          </a:p>
          <a:p>
            <a:r>
              <a:rPr lang="en-US" baseline="0" dirty="0"/>
              <a:t>The same logic applies to markets with many consumers. At a given price, the market quantity demanded is the sum of the individual quantities demanded at that price. For example, if there are </a:t>
            </a:r>
            <a:r>
              <a:rPr lang="en-US" i="1" baseline="0" dirty="0"/>
              <a:t>n</a:t>
            </a:r>
            <a:r>
              <a:rPr lang="en-US" baseline="0" dirty="0"/>
              <a:t> consumers with identical demand curves, the market quantity demanded at some price equals </a:t>
            </a:r>
            <a:r>
              <a:rPr lang="en-US" i="1" baseline="0" dirty="0"/>
              <a:t>n</a:t>
            </a:r>
            <a:r>
              <a:rPr lang="en-US" baseline="0" dirty="0"/>
              <a:t> times the individual quantity demanded at that price.</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3434196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519202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r>
              <a:rPr lang="en-US" dirty="0"/>
              <a:t>1. Constant returns to scale in production. In the long run, firms are perfectly flexible</a:t>
            </a:r>
            <a:r>
              <a:rPr lang="en-US" baseline="0" dirty="0"/>
              <a:t> </a:t>
            </a:r>
            <a:r>
              <a:rPr lang="en-US" dirty="0"/>
              <a:t>in their choice of inputs.</a:t>
            </a:r>
            <a:r>
              <a:rPr lang="en-US" baseline="0" dirty="0"/>
              <a:t> A</a:t>
            </a:r>
            <a:r>
              <a:rPr lang="en-US" dirty="0"/>
              <a:t>s they scale their production operations up or</a:t>
            </a:r>
            <a:r>
              <a:rPr lang="en-US" baseline="0" dirty="0"/>
              <a:t> </a:t>
            </a:r>
            <a:r>
              <a:rPr lang="en-US" dirty="0"/>
              <a:t>down, input quantities change proportionately. For example, to double the quantity</a:t>
            </a:r>
            <a:r>
              <a:rPr lang="en-US" baseline="0" dirty="0"/>
              <a:t> </a:t>
            </a:r>
            <a:r>
              <a:rPr lang="en-US" dirty="0"/>
              <a:t>produced, a firm doubles all its inputs.</a:t>
            </a:r>
          </a:p>
          <a:p>
            <a:r>
              <a:rPr lang="en-US" dirty="0"/>
              <a:t>2. Constant input prices. The prices of inputs such as labor, capital, and materials</a:t>
            </a:r>
            <a:r>
              <a:rPr lang="en-US" baseline="0" dirty="0"/>
              <a:t> </a:t>
            </a:r>
            <a:r>
              <a:rPr lang="en-US" dirty="0"/>
              <a:t>do not vary with the total quantity of output produced in the market.</a:t>
            </a:r>
          </a:p>
          <a:p>
            <a:r>
              <a:rPr lang="en-US" dirty="0"/>
              <a:t>3. Equal access and identical firms. Firms have equal access to production technology</a:t>
            </a:r>
            <a:r>
              <a:rPr lang="en-US" baseline="0" dirty="0"/>
              <a:t> </a:t>
            </a:r>
            <a:r>
              <a:rPr lang="en-US" dirty="0"/>
              <a:t>and inputs to the production process. All firms are identical, so we can focus</a:t>
            </a:r>
            <a:r>
              <a:rPr lang="en-US" baseline="0" dirty="0"/>
              <a:t> </a:t>
            </a:r>
            <a:r>
              <a:rPr lang="en-US" dirty="0"/>
              <a:t>on a</a:t>
            </a:r>
            <a:r>
              <a:rPr lang="en-US" baseline="0" dirty="0"/>
              <a:t> </a:t>
            </a:r>
            <a:r>
              <a:rPr lang="en-US" dirty="0"/>
              <a:t>representative firm.</a:t>
            </a:r>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76988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a:t>
            </a:r>
            <a:r>
              <a:rPr lang="en-US" dirty="0"/>
              <a:t>:</a:t>
            </a:r>
          </a:p>
          <a:p>
            <a:r>
              <a:rPr lang="en-US" dirty="0"/>
              <a:t>Formula 1: </a:t>
            </a:r>
            <a:r>
              <a:rPr lang="en-US" i="1" dirty="0"/>
              <a:t>C</a:t>
            </a:r>
            <a:r>
              <a:rPr lang="en-US" dirty="0"/>
              <a:t> left parenthesis </a:t>
            </a:r>
            <a:r>
              <a:rPr lang="en-US" i="1" dirty="0"/>
              <a:t>q</a:t>
            </a:r>
            <a:r>
              <a:rPr lang="en-US" dirty="0"/>
              <a:t> right parenthesis</a:t>
            </a:r>
            <a:r>
              <a:rPr lang="en-US" baseline="0" dirty="0"/>
              <a:t> </a:t>
            </a:r>
            <a:r>
              <a:rPr lang="en-US" dirty="0"/>
              <a:t>equals </a:t>
            </a:r>
            <a:r>
              <a:rPr lang="en-US" i="1" dirty="0"/>
              <a:t>c q</a:t>
            </a:r>
          </a:p>
          <a:p>
            <a:endParaRPr lang="en-US" dirty="0"/>
          </a:p>
          <a:p>
            <a:r>
              <a:rPr lang="en-US" dirty="0"/>
              <a:t>Formula</a:t>
            </a:r>
            <a:r>
              <a:rPr lang="en-US" baseline="0" dirty="0"/>
              <a:t> 2: </a:t>
            </a:r>
            <a:r>
              <a:rPr lang="en-US" i="1" dirty="0"/>
              <a:t>m c</a:t>
            </a:r>
            <a:r>
              <a:rPr lang="en-US" dirty="0"/>
              <a:t> left parenthesis </a:t>
            </a:r>
            <a:r>
              <a:rPr lang="en-US" i="1" dirty="0"/>
              <a:t>q</a:t>
            </a:r>
            <a:r>
              <a:rPr lang="en-US" dirty="0"/>
              <a:t> right parenthesis equals </a:t>
            </a:r>
            <a:r>
              <a:rPr lang="en-US" i="1" dirty="0"/>
              <a:t>a c</a:t>
            </a:r>
            <a:r>
              <a:rPr lang="en-US" dirty="0"/>
              <a:t> left parenthesis </a:t>
            </a:r>
            <a:r>
              <a:rPr lang="en-US" i="1" dirty="0"/>
              <a:t>q</a:t>
            </a:r>
            <a:r>
              <a:rPr lang="en-US" dirty="0"/>
              <a:t> right parenthesis equals </a:t>
            </a:r>
            <a:r>
              <a:rPr lang="en-US" i="1" dirty="0"/>
              <a:t>c</a:t>
            </a:r>
          </a:p>
          <a:p>
            <a:endParaRPr lang="en-US" dirty="0"/>
          </a:p>
          <a:p>
            <a:r>
              <a:rPr lang="en-US" dirty="0"/>
              <a:t>Formula 3: </a:t>
            </a:r>
            <a:r>
              <a:rPr lang="en-US" i="1" dirty="0"/>
              <a:t>Q</a:t>
            </a:r>
            <a:r>
              <a:rPr lang="en-US" dirty="0"/>
              <a:t> left parenthesis </a:t>
            </a:r>
            <a:r>
              <a:rPr lang="en-US" i="1" dirty="0"/>
              <a:t>p</a:t>
            </a:r>
            <a:r>
              <a:rPr lang="en-US" dirty="0"/>
              <a:t> right parenthesis</a:t>
            </a:r>
            <a:r>
              <a:rPr lang="en-US" baseline="0" dirty="0"/>
              <a:t> </a:t>
            </a:r>
            <a:r>
              <a:rPr lang="en-US" dirty="0"/>
              <a:t>equals </a:t>
            </a:r>
            <a:r>
              <a:rPr lang="en-US" i="1" dirty="0"/>
              <a:t>q</a:t>
            </a:r>
            <a:r>
              <a:rPr lang="en-US" dirty="0"/>
              <a:t> left parenthesis </a:t>
            </a:r>
            <a:r>
              <a:rPr lang="en-US" i="1" dirty="0"/>
              <a:t>p</a:t>
            </a:r>
            <a:r>
              <a:rPr lang="en-US" dirty="0"/>
              <a:t> right parenthesis </a:t>
            </a:r>
            <a:r>
              <a:rPr lang="en-US" i="1" dirty="0"/>
              <a:t>n</a:t>
            </a:r>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2887542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a:t>
            </a:r>
            <a:r>
              <a:rPr lang="en-US" b="1" baseline="0" dirty="0"/>
              <a:t> </a:t>
            </a:r>
            <a:r>
              <a:rPr lang="en-US" b="0" baseline="0" dirty="0"/>
              <a:t>Two line graphs plot the supply curve for firm and market quantities. In the graph on the left, the horizontal axis shows firm quantity and the vertical axis shows cost in dollars, listing </a:t>
            </a:r>
            <a:r>
              <a:rPr lang="en-US" b="0" i="1" baseline="0" dirty="0"/>
              <a:t>c.</a:t>
            </a:r>
            <a:r>
              <a:rPr lang="en-US" b="0" baseline="0" dirty="0"/>
              <a:t> The line labeled lowercase </a:t>
            </a:r>
            <a:r>
              <a:rPr lang="en-US" b="0" i="1" baseline="0" dirty="0"/>
              <a:t>q</a:t>
            </a:r>
            <a:r>
              <a:rPr lang="en-US" b="0" baseline="0" dirty="0"/>
              <a:t> open parenthesis </a:t>
            </a:r>
            <a:r>
              <a:rPr lang="en-US" b="0" i="1" baseline="0" dirty="0"/>
              <a:t>p</a:t>
            </a:r>
            <a:r>
              <a:rPr lang="en-US" b="0" baseline="0" dirty="0"/>
              <a:t> close parenthesis is horizontal, for </a:t>
            </a:r>
            <a:r>
              <a:rPr lang="en-US" b="0" i="1" baseline="0" dirty="0"/>
              <a:t>y</a:t>
            </a:r>
            <a:r>
              <a:rPr lang="en-US" b="0" baseline="0" dirty="0"/>
              <a:t> equals </a:t>
            </a:r>
            <a:r>
              <a:rPr lang="en-US" b="0" i="1" baseline="0" dirty="0"/>
              <a:t>c</a:t>
            </a:r>
            <a:r>
              <a:rPr lang="en-US" b="0" baseline="0" dirty="0"/>
              <a:t>.  In the graph on the right, the horizontal axis shows market quantity and the vertical axis shows cost in dollars. The line labeled uppercase </a:t>
            </a:r>
            <a:r>
              <a:rPr lang="en-US" b="0" i="1" baseline="0" dirty="0"/>
              <a:t>q </a:t>
            </a:r>
            <a:r>
              <a:rPr lang="en-US" b="0" baseline="0" dirty="0"/>
              <a:t>open parenthesis </a:t>
            </a:r>
            <a:r>
              <a:rPr lang="en-US" b="0" i="1" baseline="0" dirty="0"/>
              <a:t>p</a:t>
            </a:r>
            <a:r>
              <a:rPr lang="en-US" b="0" baseline="0" dirty="0"/>
              <a:t> close parenthesis is horizontal.</a:t>
            </a:r>
          </a:p>
          <a:p>
            <a:endParaRPr lang="en-US" baseline="0" dirty="0"/>
          </a:p>
          <a:p>
            <a:r>
              <a:rPr lang="en-US" b="1" baseline="0" dirty="0"/>
              <a:t>Presenter Note:</a:t>
            </a:r>
            <a:r>
              <a:rPr lang="en-US" b="0" baseline="0" dirty="0"/>
              <a:t> The figure shows long-run supply curves for the representative firm and the market.</a:t>
            </a:r>
          </a:p>
          <a:p>
            <a:endParaRPr lang="en-US" b="0" baseline="0" dirty="0"/>
          </a:p>
          <a:p>
            <a:r>
              <a:rPr lang="en-US" b="0" baseline="0" dirty="0"/>
              <a:t>1. Firm. The long-run supply curve </a:t>
            </a:r>
            <a:r>
              <a:rPr lang="en-US" b="0" i="1" baseline="0" dirty="0"/>
              <a:t>q</a:t>
            </a:r>
            <a:r>
              <a:rPr lang="en-US" b="0" baseline="0" dirty="0"/>
              <a:t>(</a:t>
            </a:r>
            <a:r>
              <a:rPr lang="en-US" b="0" i="1" baseline="0" dirty="0"/>
              <a:t>p</a:t>
            </a:r>
            <a:r>
              <a:rPr lang="en-US" b="0" baseline="0" dirty="0"/>
              <a:t>) is horizontal at the long-run marginal cost </a:t>
            </a:r>
            <a:r>
              <a:rPr lang="en-US" b="0" i="1" baseline="0" dirty="0"/>
              <a:t>c</a:t>
            </a:r>
            <a:r>
              <a:rPr lang="en-US" b="0" baseline="0" dirty="0"/>
              <a:t>. The quantity supplied is zero for any price less than the long-run marginal cost. For price = marginal cost, the quantity is indeterminate: at a price equal to marginal cost, any quantity of output is consistent with profit maximization.</a:t>
            </a:r>
          </a:p>
          <a:p>
            <a:r>
              <a:rPr lang="en-US" b="0" baseline="0" dirty="0"/>
              <a:t>2. Market. The market quantity equals the firm quantity times the number of firms. The market supply curve is horizontal at the long-run marginal cost of production.</a:t>
            </a:r>
          </a:p>
          <a:p>
            <a:endParaRPr lang="en-US" b="0" baseline="0" dirty="0"/>
          </a:p>
          <a:p>
            <a:r>
              <a:rPr lang="en-US" b="0" dirty="0"/>
              <a:t>This is the case of a constant-cost industry. Input prices do not vary with the</a:t>
            </a:r>
            <a:r>
              <a:rPr lang="en-US" b="0" baseline="0" dirty="0"/>
              <a:t> </a:t>
            </a:r>
            <a:r>
              <a:rPr lang="en-US" b="0" dirty="0"/>
              <a:t>market quantity produced, so long-run marginal cost is constant and the long-run</a:t>
            </a:r>
            <a:r>
              <a:rPr lang="en-US" b="0" baseline="0" dirty="0"/>
              <a:t> </a:t>
            </a:r>
            <a:r>
              <a:rPr lang="en-US" b="0" dirty="0"/>
              <a:t>supply curve is horizontal. For any price less than the long-run marginal cost, the</a:t>
            </a:r>
            <a:r>
              <a:rPr lang="en-US" b="0" baseline="0" dirty="0"/>
              <a:t> </a:t>
            </a:r>
            <a:r>
              <a:rPr lang="en-US" b="0" dirty="0"/>
              <a:t>quantity supplied is zero.</a:t>
            </a:r>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940027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r>
              <a:rPr lang="en-US" dirty="0"/>
              <a:t>1. Profit maximization. The market supply curve incorporates profit maximization,</a:t>
            </a:r>
            <a:r>
              <a:rPr lang="en-US" baseline="0" dirty="0"/>
              <a:t> </a:t>
            </a:r>
            <a:r>
              <a:rPr lang="en-US" dirty="0"/>
              <a:t>so if the market is on the supply curve, firms are maximizing profit.</a:t>
            </a:r>
          </a:p>
          <a:p>
            <a:r>
              <a:rPr lang="en-US" dirty="0"/>
              <a:t>2. Utility maximization. The market demand curve incorporates utility maximization,</a:t>
            </a:r>
            <a:r>
              <a:rPr lang="en-US" baseline="0" dirty="0"/>
              <a:t> </a:t>
            </a:r>
            <a:r>
              <a:rPr lang="en-US" dirty="0"/>
              <a:t>so if the market is on the demand curve, consumers are maximizing utility.</a:t>
            </a:r>
          </a:p>
          <a:p>
            <a:r>
              <a:rPr lang="en-US" dirty="0"/>
              <a:t>3. Market clearing. At </a:t>
            </a:r>
            <a:r>
              <a:rPr lang="en-US" i="1" dirty="0"/>
              <a:t>p*</a:t>
            </a:r>
            <a:r>
              <a:rPr lang="en-US" dirty="0"/>
              <a:t>, the quantity supplied equals the quantity demanded.</a:t>
            </a:r>
          </a:p>
          <a:p>
            <a:r>
              <a:rPr lang="en-US" dirty="0"/>
              <a:t>4. Zero economic profit. There is no incentive for additional firms to enter the market,</a:t>
            </a:r>
            <a:r>
              <a:rPr lang="en-US" baseline="0" dirty="0"/>
              <a:t> </a:t>
            </a:r>
            <a:r>
              <a:rPr lang="en-US" dirty="0"/>
              <a:t>and no incentive for active firms to exit the market.</a:t>
            </a:r>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dirty="0"/>
          </a:p>
        </p:txBody>
      </p:sp>
    </p:spTree>
    <p:extLst>
      <p:ext uri="{BB962C8B-B14F-4D97-AF65-F5344CB8AC3E}">
        <p14:creationId xmlns:p14="http://schemas.microsoft.com/office/powerpoint/2010/main" val="3318919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demand and long-run supply. The</a:t>
            </a:r>
            <a:r>
              <a:rPr lang="en-US" b="0" baseline="0" dirty="0"/>
              <a:t> h</a:t>
            </a:r>
            <a:r>
              <a:rPr lang="en-US" b="0" dirty="0"/>
              <a:t>orizontal axis shows quantity, listing </a:t>
            </a:r>
            <a:r>
              <a:rPr lang="en-US" b="0" i="1" dirty="0"/>
              <a:t>Q</a:t>
            </a:r>
            <a:r>
              <a:rPr lang="en-US" b="0" dirty="0"/>
              <a:t> asterisk. The</a:t>
            </a:r>
            <a:r>
              <a:rPr lang="en-US" b="0" baseline="0" dirty="0"/>
              <a:t> v</a:t>
            </a:r>
            <a:r>
              <a:rPr lang="en-US" b="0" dirty="0"/>
              <a:t>ertical axis shows cost in dollars, listing </a:t>
            </a:r>
            <a:r>
              <a:rPr lang="en-US" b="0" i="1" dirty="0"/>
              <a:t>p</a:t>
            </a:r>
            <a:r>
              <a:rPr lang="en-US" b="0" dirty="0"/>
              <a:t> asterisk. The line for demand falls from less quantity and high cost through point </a:t>
            </a:r>
            <a:r>
              <a:rPr lang="en-US" b="0" i="1" dirty="0"/>
              <a:t>a</a:t>
            </a:r>
            <a:r>
              <a:rPr lang="en-US" b="0" dirty="0"/>
              <a:t> (</a:t>
            </a:r>
            <a:r>
              <a:rPr lang="en-US" b="0" i="0" dirty="0"/>
              <a:t>Q</a:t>
            </a:r>
            <a:r>
              <a:rPr lang="en-US" b="0" dirty="0"/>
              <a:t> asterisk, </a:t>
            </a:r>
            <a:r>
              <a:rPr lang="en-US" b="0" i="1" dirty="0"/>
              <a:t>p</a:t>
            </a:r>
            <a:r>
              <a:rPr lang="en-US" b="0" dirty="0"/>
              <a:t> asterisk). The line for long-run supply is horizontal, y equals </a:t>
            </a:r>
            <a:r>
              <a:rPr lang="en-US" b="0" i="1" dirty="0"/>
              <a:t>p</a:t>
            </a:r>
            <a:r>
              <a:rPr lang="en-US" b="0" dirty="0"/>
              <a:t> asterisk, passing through point </a:t>
            </a:r>
            <a:r>
              <a:rPr lang="en-US" b="0" i="1" dirty="0"/>
              <a:t>a</a:t>
            </a:r>
            <a:r>
              <a:rPr lang="en-US" b="0" dirty="0"/>
              <a:t> (</a:t>
            </a:r>
            <a:r>
              <a:rPr lang="en-US" b="0" i="1" dirty="0"/>
              <a:t>Q</a:t>
            </a:r>
            <a:r>
              <a:rPr lang="en-US" b="0" dirty="0"/>
              <a:t> asterisk, </a:t>
            </a:r>
            <a:r>
              <a:rPr lang="en-US" b="0" i="1" dirty="0"/>
              <a:t>p</a:t>
            </a:r>
            <a:r>
              <a:rPr lang="en-US" b="0" dirty="0"/>
              <a:t> asterisk).</a:t>
            </a:r>
          </a:p>
          <a:p>
            <a:endParaRPr lang="en-US" dirty="0"/>
          </a:p>
          <a:p>
            <a:r>
              <a:rPr lang="en-US" b="1" dirty="0"/>
              <a:t>Presenter Note:</a:t>
            </a:r>
            <a:r>
              <a:rPr lang="en-US" b="1" baseline="0" dirty="0"/>
              <a:t> </a:t>
            </a:r>
            <a:r>
              <a:rPr lang="en-US" baseline="0" dirty="0"/>
              <a:t>The figure </a:t>
            </a:r>
            <a:r>
              <a:rPr lang="en-US" dirty="0"/>
              <a:t>shows the long-run market equilibrium. The horizontal market</a:t>
            </a:r>
            <a:r>
              <a:rPr lang="en-US" baseline="0" dirty="0"/>
              <a:t> </a:t>
            </a:r>
            <a:r>
              <a:rPr lang="en-US" dirty="0"/>
              <a:t>supply curve intersects the demand curve at the equilibrium price </a:t>
            </a:r>
            <a:r>
              <a:rPr lang="en-US" i="1" dirty="0"/>
              <a:t>p</a:t>
            </a:r>
            <a:r>
              <a:rPr lang="en-US" i="0" dirty="0"/>
              <a:t>*</a:t>
            </a:r>
            <a:r>
              <a:rPr lang="en-US" dirty="0"/>
              <a:t> and equilibrium quantity </a:t>
            </a:r>
            <a:r>
              <a:rPr lang="en-US" i="1" dirty="0"/>
              <a:t>Q</a:t>
            </a:r>
            <a:r>
              <a:rPr lang="en-US" i="0" dirty="0"/>
              <a:t>*</a:t>
            </a:r>
            <a:r>
              <a:rPr lang="en-US" dirty="0"/>
              <a:t>. For a constant-cost industry, the long-run equilibrium price equals the</a:t>
            </a:r>
            <a:r>
              <a:rPr lang="en-US" baseline="0" dirty="0"/>
              <a:t> </a:t>
            </a:r>
            <a:r>
              <a:rPr lang="en-US" dirty="0"/>
              <a:t>constant long-run marginal cost of production, which equals the long-run average</a:t>
            </a:r>
            <a:r>
              <a:rPr lang="en-US" baseline="0" dirty="0"/>
              <a:t> </a:t>
            </a:r>
            <a:r>
              <a:rPr lang="en-US" dirty="0"/>
              <a:t>cost. Any other price would violate the fourth equilibrium condition.</a:t>
            </a:r>
          </a:p>
          <a:p>
            <a:endParaRPr lang="en-US" dirty="0"/>
          </a:p>
          <a:p>
            <a:r>
              <a:rPr lang="en-US" dirty="0"/>
              <a:t>1. Price &gt; long-run average cost. At any higher price, economic profit would be</a:t>
            </a:r>
            <a:r>
              <a:rPr lang="en-US" baseline="0" dirty="0"/>
              <a:t> </a:t>
            </a:r>
            <a:r>
              <a:rPr lang="en-US" dirty="0"/>
              <a:t>positive, and additional firms would enter the market.</a:t>
            </a:r>
          </a:p>
          <a:p>
            <a:r>
              <a:rPr lang="en-US" dirty="0"/>
              <a:t>2. Price &lt; long-run average cost. At any lower price, economic profit would be</a:t>
            </a:r>
            <a:r>
              <a:rPr lang="en-US" baseline="0" dirty="0"/>
              <a:t> </a:t>
            </a:r>
            <a:r>
              <a:rPr lang="en-US" dirty="0"/>
              <a:t>negative, and some firms would exit the market.</a:t>
            </a:r>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dirty="0"/>
          </a:p>
        </p:txBody>
      </p:sp>
    </p:spTree>
    <p:extLst>
      <p:ext uri="{BB962C8B-B14F-4D97-AF65-F5344CB8AC3E}">
        <p14:creationId xmlns:p14="http://schemas.microsoft.com/office/powerpoint/2010/main" val="70636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p>
          <a:p>
            <a:r>
              <a:rPr lang="en-US" b="0" dirty="0"/>
              <a:t>1. Model of Producer Choice: cost minimization, input choice, and input substitution.</a:t>
            </a:r>
          </a:p>
          <a:p>
            <a:r>
              <a:rPr lang="en-US" b="0" dirty="0"/>
              <a:t>2. Model of Consumer Choice: utility maximization, product choice, and market demand.</a:t>
            </a:r>
          </a:p>
          <a:p>
            <a:r>
              <a:rPr lang="en-US" b="0" dirty="0"/>
              <a:t>3. Model of Perfect Competition: long-run supply and market equilibrium.</a:t>
            </a:r>
          </a:p>
          <a:p>
            <a:r>
              <a:rPr lang="en-US" b="0" dirty="0"/>
              <a:t>4. Model of Expected Utility: expected monetary value, expected utility, and</a:t>
            </a:r>
            <a:r>
              <a:rPr lang="en-US" b="0" baseline="0" dirty="0"/>
              <a:t> </a:t>
            </a:r>
            <a:r>
              <a:rPr lang="en-US" b="0" dirty="0"/>
              <a:t>certainty equivalent.</a:t>
            </a:r>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1617163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r>
              <a:rPr lang="en-US" b="1" baseline="0" dirty="0"/>
              <a:t>  </a:t>
            </a:r>
            <a:r>
              <a:rPr lang="en-US" dirty="0"/>
              <a:t>For example, consider the market for new housing in a metropolitan</a:t>
            </a:r>
            <a:r>
              <a:rPr lang="en-US" baseline="0" dirty="0"/>
              <a:t> </a:t>
            </a:r>
            <a:r>
              <a:rPr lang="en-US" dirty="0"/>
              <a:t>area. The supply of land is fixed: in the words of Will Rogers, “The problem</a:t>
            </a:r>
            <a:r>
              <a:rPr lang="en-US" baseline="0" dirty="0"/>
              <a:t> </a:t>
            </a:r>
            <a:r>
              <a:rPr lang="en-US" dirty="0"/>
              <a:t>with land is that they’re not making it anymore.” An increase in the quantity of new</a:t>
            </a:r>
            <a:r>
              <a:rPr lang="en-US" baseline="0" dirty="0"/>
              <a:t> </a:t>
            </a:r>
            <a:r>
              <a:rPr lang="en-US" dirty="0"/>
              <a:t>housing produced increases the demand for all inputs to the production process,</a:t>
            </a:r>
            <a:r>
              <a:rPr lang="en-US" baseline="0" dirty="0"/>
              <a:t> </a:t>
            </a:r>
            <a:r>
              <a:rPr lang="en-US" dirty="0"/>
              <a:t>including land. As more housing producers compete for scarce land, the price of</a:t>
            </a:r>
            <a:r>
              <a:rPr lang="en-US" baseline="0" dirty="0"/>
              <a:t> </a:t>
            </a:r>
            <a:r>
              <a:rPr lang="en-US" dirty="0"/>
              <a:t>land increases, increasing the marginal cost of producing housing. The increase in</a:t>
            </a:r>
            <a:r>
              <a:rPr lang="en-US" baseline="0" dirty="0"/>
              <a:t> </a:t>
            </a:r>
            <a:r>
              <a:rPr lang="en-US" dirty="0"/>
              <a:t>an input price increases the long-run marginal cost of production, generating a positively</a:t>
            </a:r>
            <a:r>
              <a:rPr lang="en-US" baseline="0" dirty="0"/>
              <a:t> </a:t>
            </a:r>
            <a:r>
              <a:rPr lang="en-US" dirty="0"/>
              <a:t>sloped long-run supply curve. This is the case of an increasing-cost industry.</a:t>
            </a:r>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dirty="0"/>
          </a:p>
        </p:txBody>
      </p:sp>
    </p:spTree>
    <p:extLst>
      <p:ext uri="{BB962C8B-B14F-4D97-AF65-F5344CB8AC3E}">
        <p14:creationId xmlns:p14="http://schemas.microsoft.com/office/powerpoint/2010/main" val="1657113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Two line graphs plot housing supply and land supply. In the left graph, the horizontal axis shows housing quantity, listing </a:t>
            </a:r>
            <a:r>
              <a:rPr lang="en-US" b="0" i="1" dirty="0"/>
              <a:t>h</a:t>
            </a:r>
            <a:r>
              <a:rPr lang="en-US" b="0" dirty="0"/>
              <a:t> prime and </a:t>
            </a:r>
            <a:r>
              <a:rPr lang="en-US" b="0" i="1" dirty="0"/>
              <a:t>h</a:t>
            </a:r>
            <a:r>
              <a:rPr lang="en-US" b="0" dirty="0"/>
              <a:t> double prime. The vertical axis shows cost in dollars listing </a:t>
            </a:r>
            <a:r>
              <a:rPr lang="en-US" b="0" i="1" dirty="0"/>
              <a:t>p</a:t>
            </a:r>
            <a:r>
              <a:rPr lang="en-US" b="0" dirty="0"/>
              <a:t> prime and </a:t>
            </a:r>
            <a:r>
              <a:rPr lang="en-US" b="0" i="1" dirty="0"/>
              <a:t>p</a:t>
            </a:r>
            <a:r>
              <a:rPr lang="en-US" b="0" dirty="0"/>
              <a:t> double prime. The line for housing supply rises through point </a:t>
            </a:r>
            <a:r>
              <a:rPr lang="en-US" b="0" i="1" dirty="0"/>
              <a:t>a</a:t>
            </a:r>
            <a:r>
              <a:rPr lang="en-US" b="0" dirty="0"/>
              <a:t> (</a:t>
            </a:r>
            <a:r>
              <a:rPr lang="en-US" b="0" i="1" dirty="0"/>
              <a:t>h</a:t>
            </a:r>
            <a:r>
              <a:rPr lang="en-US" b="0" dirty="0"/>
              <a:t> prime, </a:t>
            </a:r>
            <a:r>
              <a:rPr lang="en-US" b="0" i="1" dirty="0"/>
              <a:t>p</a:t>
            </a:r>
            <a:r>
              <a:rPr lang="en-US" b="0" dirty="0"/>
              <a:t> prime) and point </a:t>
            </a:r>
            <a:r>
              <a:rPr lang="en-US" b="0" i="1" dirty="0"/>
              <a:t>b</a:t>
            </a:r>
            <a:r>
              <a:rPr lang="en-US" b="0" dirty="0"/>
              <a:t> (</a:t>
            </a:r>
            <a:r>
              <a:rPr lang="en-US" b="0" i="1" dirty="0"/>
              <a:t>h</a:t>
            </a:r>
            <a:r>
              <a:rPr lang="en-US" b="0" dirty="0"/>
              <a:t> double prime, </a:t>
            </a:r>
            <a:r>
              <a:rPr lang="en-US" b="0" i="1" dirty="0"/>
              <a:t>p</a:t>
            </a:r>
            <a:r>
              <a:rPr lang="en-US" b="0" dirty="0"/>
              <a:t> double prime). In the second graph, the horizontal axis shows land quantity, listing </a:t>
            </a:r>
            <a:r>
              <a:rPr lang="en-US" b="0" i="1" dirty="0"/>
              <a:t>z</a:t>
            </a:r>
            <a:r>
              <a:rPr lang="en-US" b="0" dirty="0"/>
              <a:t> bar, and the vertical axis shows cost in dollars, listing </a:t>
            </a:r>
            <a:r>
              <a:rPr lang="en-US" b="0" i="1" dirty="0"/>
              <a:t>w</a:t>
            </a:r>
            <a:r>
              <a:rPr lang="en-US" b="0" dirty="0"/>
              <a:t> prime and </a:t>
            </a:r>
            <a:r>
              <a:rPr lang="en-US" b="0" i="1" dirty="0"/>
              <a:t>w</a:t>
            </a:r>
            <a:r>
              <a:rPr lang="en-US" b="0" dirty="0"/>
              <a:t> double prime. The line for land supply is vertical, rising through point </a:t>
            </a:r>
            <a:r>
              <a:rPr lang="en-US" b="0" i="1" dirty="0"/>
              <a:t>c</a:t>
            </a:r>
            <a:r>
              <a:rPr lang="en-US" b="0" dirty="0"/>
              <a:t> (</a:t>
            </a:r>
            <a:r>
              <a:rPr lang="en-US" b="0" i="1" dirty="0"/>
              <a:t>z</a:t>
            </a:r>
            <a:r>
              <a:rPr lang="en-US" b="0" dirty="0"/>
              <a:t> bar, </a:t>
            </a:r>
            <a:r>
              <a:rPr lang="en-US" b="0" i="1" dirty="0"/>
              <a:t>w</a:t>
            </a:r>
            <a:r>
              <a:rPr lang="en-US" b="0" dirty="0"/>
              <a:t> prime) and point </a:t>
            </a:r>
            <a:r>
              <a:rPr lang="en-US" b="0" i="1" dirty="0"/>
              <a:t>d</a:t>
            </a:r>
            <a:r>
              <a:rPr lang="en-US" b="0" dirty="0"/>
              <a:t> (</a:t>
            </a:r>
            <a:r>
              <a:rPr lang="en-US" b="0" i="1" dirty="0"/>
              <a:t>z</a:t>
            </a:r>
            <a:r>
              <a:rPr lang="en-US" b="0" dirty="0"/>
              <a:t> bar, </a:t>
            </a:r>
            <a:r>
              <a:rPr lang="en-US" b="0" i="1" dirty="0"/>
              <a:t>w</a:t>
            </a:r>
            <a:r>
              <a:rPr lang="en-US" b="0" dirty="0"/>
              <a:t> double prime). The line for </a:t>
            </a:r>
            <a:r>
              <a:rPr lang="en-US" b="0" i="1" dirty="0"/>
              <a:t>D</a:t>
            </a:r>
            <a:r>
              <a:rPr lang="en-US" b="0" dirty="0"/>
              <a:t> prime falls through point </a:t>
            </a:r>
            <a:r>
              <a:rPr lang="en-US" b="0" i="1" dirty="0"/>
              <a:t>c</a:t>
            </a:r>
            <a:r>
              <a:rPr lang="en-US" b="0" dirty="0"/>
              <a:t> (</a:t>
            </a:r>
            <a:r>
              <a:rPr lang="en-US" b="0" i="1" dirty="0"/>
              <a:t>z</a:t>
            </a:r>
            <a:r>
              <a:rPr lang="en-US" b="0" dirty="0"/>
              <a:t> bar, </a:t>
            </a:r>
            <a:r>
              <a:rPr lang="en-US" b="0" i="1" dirty="0"/>
              <a:t>w</a:t>
            </a:r>
            <a:r>
              <a:rPr lang="en-US" b="0" dirty="0"/>
              <a:t> prime). The line for </a:t>
            </a:r>
            <a:r>
              <a:rPr lang="en-US" b="0" i="1" dirty="0"/>
              <a:t>D</a:t>
            </a:r>
            <a:r>
              <a:rPr lang="en-US" b="0" dirty="0"/>
              <a:t> double prime is shifted upward, falling through point </a:t>
            </a:r>
            <a:r>
              <a:rPr lang="en-US" b="0" i="1" dirty="0"/>
              <a:t>d</a:t>
            </a:r>
            <a:r>
              <a:rPr lang="en-US" b="0" dirty="0"/>
              <a:t> (</a:t>
            </a:r>
            <a:r>
              <a:rPr lang="en-US" b="0" i="1" dirty="0"/>
              <a:t>z</a:t>
            </a:r>
            <a:r>
              <a:rPr lang="en-US" b="0" dirty="0"/>
              <a:t> bar, </a:t>
            </a:r>
            <a:r>
              <a:rPr lang="en-US" b="0" i="1" dirty="0"/>
              <a:t>w</a:t>
            </a:r>
            <a:r>
              <a:rPr lang="en-US" b="0" dirty="0"/>
              <a:t> double prime). </a:t>
            </a:r>
          </a:p>
          <a:p>
            <a:endParaRPr lang="en-US" b="1" dirty="0"/>
          </a:p>
          <a:p>
            <a:r>
              <a:rPr lang="en-US" b="1" dirty="0"/>
              <a:t>Presenter Note: </a:t>
            </a:r>
            <a:r>
              <a:rPr lang="en-US" dirty="0"/>
              <a:t>The</a:t>
            </a:r>
            <a:r>
              <a:rPr lang="en-US" baseline="0" dirty="0"/>
              <a:t> figure</a:t>
            </a:r>
            <a:r>
              <a:rPr lang="en-US" dirty="0"/>
              <a:t> illustrates the connection between input prices and the long-run</a:t>
            </a:r>
            <a:r>
              <a:rPr lang="en-US" baseline="0" dirty="0"/>
              <a:t> </a:t>
            </a:r>
            <a:r>
              <a:rPr lang="en-US" dirty="0"/>
              <a:t>supply curve. On the left side, the initial quantity of housing supplied is </a:t>
            </a:r>
            <a:r>
              <a:rPr lang="en-US" i="1" dirty="0"/>
              <a:t>h</a:t>
            </a:r>
            <a:r>
              <a:rPr lang="en-US" i="0" dirty="0"/>
              <a:t>′</a:t>
            </a:r>
            <a:r>
              <a:rPr lang="en-US" dirty="0"/>
              <a:t> and the</a:t>
            </a:r>
            <a:r>
              <a:rPr lang="en-US" baseline="0" dirty="0"/>
              <a:t> </a:t>
            </a:r>
            <a:r>
              <a:rPr lang="en-US" dirty="0"/>
              <a:t>initial price is </a:t>
            </a:r>
            <a:r>
              <a:rPr lang="en-US" i="1" dirty="0"/>
              <a:t>p</a:t>
            </a:r>
            <a:r>
              <a:rPr lang="en-US" i="0" dirty="0"/>
              <a:t>′</a:t>
            </a:r>
            <a:r>
              <a:rPr lang="en-US" dirty="0"/>
              <a:t>. On the right side, the supply curve for land is vertical at the fixed</a:t>
            </a:r>
            <a:r>
              <a:rPr lang="en-US" baseline="0" dirty="0"/>
              <a:t> </a:t>
            </a:r>
            <a:r>
              <a:rPr lang="en-US" dirty="0"/>
              <a:t>quantity </a:t>
            </a:r>
            <a:r>
              <a:rPr lang="en-US" i="1" dirty="0">
                <a:latin typeface="Arial" panose="020B0604020202020204" pitchFamily="34" charset="0"/>
                <a:cs typeface="Arial" panose="020B0604020202020204" pitchFamily="34" charset="0"/>
              </a:rPr>
              <a:t>z</a:t>
            </a:r>
            <a:r>
              <a:rPr lang="en-US" dirty="0">
                <a:latin typeface="Arial" panose="020B0604020202020204" pitchFamily="34" charset="0"/>
                <a:cs typeface="Arial" panose="020B0604020202020204" pitchFamily="34" charset="0"/>
              </a:rPr>
              <a:t>¯ , </a:t>
            </a:r>
            <a:r>
              <a:rPr lang="en-US" dirty="0"/>
              <a:t>and the demand curve associated with housing quantity </a:t>
            </a:r>
            <a:r>
              <a:rPr lang="en-US" i="1" dirty="0"/>
              <a:t>h</a:t>
            </a:r>
            <a:r>
              <a:rPr lang="en-US" i="0" dirty="0"/>
              <a:t>′</a:t>
            </a:r>
            <a:r>
              <a:rPr lang="en-US" dirty="0"/>
              <a:t> is</a:t>
            </a:r>
            <a:r>
              <a:rPr lang="en-US" i="1" dirty="0"/>
              <a:t> D</a:t>
            </a:r>
            <a:r>
              <a:rPr lang="en-US" i="0" dirty="0"/>
              <a:t>′</a:t>
            </a:r>
            <a:r>
              <a:rPr lang="en-US" dirty="0"/>
              <a:t>. The land demand curve intersects the land supply curve at point </a:t>
            </a:r>
            <a:r>
              <a:rPr lang="en-US" i="1" dirty="0"/>
              <a:t>c</a:t>
            </a:r>
            <a:r>
              <a:rPr lang="en-US" dirty="0"/>
              <a:t>, generating an initial land</a:t>
            </a:r>
            <a:r>
              <a:rPr lang="en-US" baseline="0" dirty="0"/>
              <a:t> </a:t>
            </a:r>
            <a:r>
              <a:rPr lang="en-US" dirty="0"/>
              <a:t>price </a:t>
            </a:r>
            <a:r>
              <a:rPr lang="en-US" i="1" dirty="0"/>
              <a:t>w</a:t>
            </a:r>
            <a:r>
              <a:rPr lang="en-US" dirty="0"/>
              <a:t>′.</a:t>
            </a:r>
          </a:p>
          <a:p>
            <a:endParaRPr lang="en-US" dirty="0"/>
          </a:p>
          <a:p>
            <a:r>
              <a:rPr lang="en-US" dirty="0"/>
              <a:t>Consider the effects of an increase in housing production on the land market.</a:t>
            </a:r>
            <a:r>
              <a:rPr lang="en-US" baseline="0" dirty="0"/>
              <a:t> </a:t>
            </a:r>
            <a:r>
              <a:rPr lang="en-US" dirty="0"/>
              <a:t>Suppose the quantity of housing produced increases from </a:t>
            </a:r>
            <a:r>
              <a:rPr lang="en-US" i="1" dirty="0"/>
              <a:t>h</a:t>
            </a:r>
            <a:r>
              <a:rPr lang="en-US" i="0" dirty="0"/>
              <a:t>′</a:t>
            </a:r>
            <a:r>
              <a:rPr lang="en-US" dirty="0"/>
              <a:t> to </a:t>
            </a:r>
            <a:r>
              <a:rPr lang="en-US" i="1" dirty="0"/>
              <a:t>h</a:t>
            </a:r>
            <a:r>
              <a:rPr lang="en-US" i="0" dirty="0"/>
              <a:t>″</a:t>
            </a:r>
            <a:r>
              <a:rPr lang="en-US" dirty="0"/>
              <a:t>. The increase in</a:t>
            </a:r>
            <a:r>
              <a:rPr lang="en-US" baseline="0" dirty="0"/>
              <a:t> </a:t>
            </a:r>
            <a:r>
              <a:rPr lang="en-US" dirty="0"/>
              <a:t>housing production increases the demand for land, shifting the land demand curve</a:t>
            </a:r>
            <a:r>
              <a:rPr lang="en-US" baseline="0" dirty="0"/>
              <a:t> </a:t>
            </a:r>
            <a:r>
              <a:rPr lang="en-US" dirty="0"/>
              <a:t>from </a:t>
            </a:r>
            <a:r>
              <a:rPr lang="en-US" i="1" dirty="0"/>
              <a:t>D</a:t>
            </a:r>
            <a:r>
              <a:rPr lang="en-US" i="0" dirty="0"/>
              <a:t>′</a:t>
            </a:r>
            <a:r>
              <a:rPr lang="en-US" dirty="0"/>
              <a:t> to </a:t>
            </a:r>
            <a:r>
              <a:rPr lang="en-US" i="1" dirty="0"/>
              <a:t>D</a:t>
            </a:r>
            <a:r>
              <a:rPr lang="en-US" i="0" dirty="0"/>
              <a:t>″</a:t>
            </a:r>
            <a:r>
              <a:rPr lang="en-US" dirty="0"/>
              <a:t>. The increase in demand increases the equilibrium price of land from</a:t>
            </a:r>
            <a:r>
              <a:rPr lang="en-US" baseline="0" dirty="0"/>
              <a:t> </a:t>
            </a:r>
            <a:r>
              <a:rPr lang="en-US" i="1" dirty="0"/>
              <a:t>w′</a:t>
            </a:r>
            <a:r>
              <a:rPr lang="en-US" dirty="0"/>
              <a:t> to </a:t>
            </a:r>
            <a:r>
              <a:rPr lang="en-US" i="1" dirty="0"/>
              <a:t>w</a:t>
            </a:r>
            <a:r>
              <a:rPr lang="en-US" i="0" dirty="0"/>
              <a:t>″</a:t>
            </a:r>
            <a:r>
              <a:rPr lang="en-US" dirty="0"/>
              <a:t> (point </a:t>
            </a:r>
            <a:r>
              <a:rPr lang="en-US" i="1" dirty="0"/>
              <a:t>c</a:t>
            </a:r>
            <a:r>
              <a:rPr lang="en-US" dirty="0"/>
              <a:t> to point </a:t>
            </a:r>
            <a:r>
              <a:rPr lang="en-US" i="1" dirty="0"/>
              <a:t>d</a:t>
            </a:r>
            <a:r>
              <a:rPr lang="en-US" dirty="0"/>
              <a:t>).</a:t>
            </a:r>
          </a:p>
          <a:p>
            <a:endParaRPr lang="en-US" dirty="0"/>
          </a:p>
          <a:p>
            <a:r>
              <a:rPr lang="en-US" dirty="0"/>
              <a:t>An increase in the price of land increases the marginal cost of producing</a:t>
            </a:r>
            <a:r>
              <a:rPr lang="en-US" baseline="0" dirty="0"/>
              <a:t> </a:t>
            </a:r>
            <a:r>
              <a:rPr lang="en-US" dirty="0"/>
              <a:t>housing, so the price of housing must be higher to ensure zero economic profit. On</a:t>
            </a:r>
            <a:r>
              <a:rPr lang="en-US" baseline="0" dirty="0"/>
              <a:t> </a:t>
            </a:r>
            <a:r>
              <a:rPr lang="en-US" dirty="0"/>
              <a:t>the left side of the</a:t>
            </a:r>
            <a:r>
              <a:rPr lang="en-US" baseline="0" dirty="0"/>
              <a:t> figure</a:t>
            </a:r>
            <a:r>
              <a:rPr lang="en-US" dirty="0"/>
              <a:t>, this is shown by the move from point </a:t>
            </a:r>
            <a:r>
              <a:rPr lang="en-US" i="1" dirty="0"/>
              <a:t>a</a:t>
            </a:r>
            <a:r>
              <a:rPr lang="en-US" dirty="0"/>
              <a:t> to point </a:t>
            </a:r>
            <a:r>
              <a:rPr lang="en-US" i="1" dirty="0"/>
              <a:t>b</a:t>
            </a:r>
            <a:r>
              <a:rPr lang="en-US" dirty="0"/>
              <a:t> along</a:t>
            </a:r>
            <a:r>
              <a:rPr lang="en-US" baseline="0" dirty="0"/>
              <a:t> </a:t>
            </a:r>
            <a:r>
              <a:rPr lang="en-US" dirty="0"/>
              <a:t>the housing supply curve. </a:t>
            </a:r>
          </a:p>
          <a:p>
            <a:endParaRPr lang="en-US" dirty="0"/>
          </a:p>
          <a:p>
            <a:r>
              <a:rPr lang="en-US" dirty="0"/>
              <a:t>To summarize, an increase in the quantity of housing from</a:t>
            </a:r>
            <a:r>
              <a:rPr lang="en-US" baseline="0" dirty="0"/>
              <a:t> </a:t>
            </a:r>
            <a:r>
              <a:rPr lang="en-US" i="1" dirty="0"/>
              <a:t>h</a:t>
            </a:r>
            <a:r>
              <a:rPr lang="en-US" dirty="0"/>
              <a:t>′ to </a:t>
            </a:r>
            <a:r>
              <a:rPr lang="en-US" i="1" dirty="0"/>
              <a:t>h</a:t>
            </a:r>
            <a:r>
              <a:rPr lang="en-US" i="0" dirty="0"/>
              <a:t>″</a:t>
            </a:r>
            <a:r>
              <a:rPr lang="en-US" dirty="0"/>
              <a:t> increases the price of land and thus increases the zero-profit price of housing</a:t>
            </a:r>
            <a:r>
              <a:rPr lang="en-US" baseline="0" dirty="0"/>
              <a:t> </a:t>
            </a:r>
            <a:r>
              <a:rPr lang="en-US" dirty="0"/>
              <a:t>from </a:t>
            </a:r>
            <a:r>
              <a:rPr lang="en-US" i="1" dirty="0"/>
              <a:t>p</a:t>
            </a:r>
            <a:r>
              <a:rPr lang="en-US" i="0" dirty="0"/>
              <a:t>′</a:t>
            </a:r>
            <a:r>
              <a:rPr lang="en-US" dirty="0"/>
              <a:t> to </a:t>
            </a:r>
            <a:r>
              <a:rPr lang="en-US" i="1" dirty="0"/>
              <a:t>p</a:t>
            </a:r>
            <a:r>
              <a:rPr lang="en-US" i="0" dirty="0"/>
              <a:t>″</a:t>
            </a:r>
            <a:r>
              <a:rPr lang="en-US" dirty="0"/>
              <a:t>. Therefore, the long-run supply curve for housing is positively sloped.</a:t>
            </a:r>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dirty="0"/>
          </a:p>
        </p:txBody>
      </p:sp>
    </p:spTree>
    <p:extLst>
      <p:ext uri="{BB962C8B-B14F-4D97-AF65-F5344CB8AC3E}">
        <p14:creationId xmlns:p14="http://schemas.microsoft.com/office/powerpoint/2010/main" val="389672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supply, demand, excess supply, and excess demand. The</a:t>
            </a:r>
            <a:r>
              <a:rPr lang="en-US" b="0" baseline="0" dirty="0"/>
              <a:t> h</a:t>
            </a:r>
            <a:r>
              <a:rPr lang="en-US" b="0" dirty="0"/>
              <a:t>orizontal axis lists </a:t>
            </a:r>
            <a:r>
              <a:rPr lang="en-US" b="0" i="1" dirty="0"/>
              <a:t>Q</a:t>
            </a:r>
            <a:r>
              <a:rPr lang="en-US" b="0" dirty="0"/>
              <a:t> subscript </a:t>
            </a:r>
            <a:r>
              <a:rPr lang="en-US" b="0" i="1" dirty="0"/>
              <a:t>d</a:t>
            </a:r>
            <a:r>
              <a:rPr lang="en-US" b="0" dirty="0"/>
              <a:t> double prime, </a:t>
            </a:r>
            <a:r>
              <a:rPr lang="en-US" b="0" i="1" dirty="0"/>
              <a:t>Q</a:t>
            </a:r>
            <a:r>
              <a:rPr lang="en-US" b="0" dirty="0"/>
              <a:t> subscript </a:t>
            </a:r>
            <a:r>
              <a:rPr lang="en-US" b="0" i="1" dirty="0"/>
              <a:t>s </a:t>
            </a:r>
            <a:r>
              <a:rPr lang="en-US" b="0" dirty="0"/>
              <a:t>prime, </a:t>
            </a:r>
            <a:r>
              <a:rPr lang="en-US" b="0" i="1" dirty="0"/>
              <a:t>Q</a:t>
            </a:r>
            <a:r>
              <a:rPr lang="en-US" b="0" dirty="0"/>
              <a:t> asterisk, </a:t>
            </a:r>
            <a:r>
              <a:rPr lang="en-US" b="0" i="1" dirty="0"/>
              <a:t>Q</a:t>
            </a:r>
            <a:r>
              <a:rPr lang="en-US" b="0" dirty="0"/>
              <a:t> subscript </a:t>
            </a:r>
            <a:r>
              <a:rPr lang="en-US" b="0" i="1" dirty="0"/>
              <a:t>d</a:t>
            </a:r>
            <a:r>
              <a:rPr lang="en-US" b="0" dirty="0"/>
              <a:t> prime, and </a:t>
            </a:r>
            <a:r>
              <a:rPr lang="en-US" b="0" i="1" dirty="0"/>
              <a:t>Q</a:t>
            </a:r>
            <a:r>
              <a:rPr lang="en-US" b="0" dirty="0"/>
              <a:t> subscript </a:t>
            </a:r>
            <a:r>
              <a:rPr lang="en-US" b="0" i="1" dirty="0"/>
              <a:t>s</a:t>
            </a:r>
            <a:r>
              <a:rPr lang="en-US" b="0" dirty="0"/>
              <a:t> double prime. The</a:t>
            </a:r>
            <a:r>
              <a:rPr lang="en-US" b="0" baseline="0" dirty="0"/>
              <a:t> v</a:t>
            </a:r>
            <a:r>
              <a:rPr lang="en-US" b="0" dirty="0"/>
              <a:t>ertical axis shows cost in dollars, listing </a:t>
            </a:r>
            <a:r>
              <a:rPr lang="en-US" b="0" i="1" dirty="0"/>
              <a:t>p </a:t>
            </a:r>
            <a:r>
              <a:rPr lang="en-US" b="0" dirty="0"/>
              <a:t>prime, </a:t>
            </a:r>
            <a:r>
              <a:rPr lang="en-US" b="0" i="1" dirty="0"/>
              <a:t>p</a:t>
            </a:r>
            <a:r>
              <a:rPr lang="en-US" b="0" dirty="0"/>
              <a:t> asterisk, and </a:t>
            </a:r>
            <a:r>
              <a:rPr lang="en-US" b="0" i="1" dirty="0"/>
              <a:t>p</a:t>
            </a:r>
            <a:r>
              <a:rPr lang="en-US" b="0" dirty="0"/>
              <a:t> double prime. The line for supply rises through (</a:t>
            </a:r>
            <a:r>
              <a:rPr lang="en-US" b="0" i="1" dirty="0"/>
              <a:t>Q</a:t>
            </a:r>
            <a:r>
              <a:rPr lang="en-US" b="0" dirty="0"/>
              <a:t> subscript </a:t>
            </a:r>
            <a:r>
              <a:rPr lang="en-US" b="0" i="1" dirty="0"/>
              <a:t>s</a:t>
            </a:r>
            <a:r>
              <a:rPr lang="en-US" b="0" dirty="0"/>
              <a:t> prime, </a:t>
            </a:r>
            <a:r>
              <a:rPr lang="en-US" b="0" i="1" dirty="0"/>
              <a:t>p</a:t>
            </a:r>
            <a:r>
              <a:rPr lang="en-US" b="0" dirty="0"/>
              <a:t> prime), point </a:t>
            </a:r>
            <a:r>
              <a:rPr lang="en-US" b="0" i="1" dirty="0"/>
              <a:t>a</a:t>
            </a:r>
            <a:r>
              <a:rPr lang="en-US" b="0" dirty="0"/>
              <a:t> (</a:t>
            </a:r>
            <a:r>
              <a:rPr lang="en-US" b="0" i="1" dirty="0"/>
              <a:t>Q</a:t>
            </a:r>
            <a:r>
              <a:rPr lang="en-US" b="0" dirty="0"/>
              <a:t> asterisk, </a:t>
            </a:r>
            <a:r>
              <a:rPr lang="en-US" b="0" i="1" dirty="0"/>
              <a:t>p</a:t>
            </a:r>
            <a:r>
              <a:rPr lang="en-US" b="0" dirty="0"/>
              <a:t> asterisk), and (</a:t>
            </a:r>
            <a:r>
              <a:rPr lang="en-US" b="0" i="1" dirty="0"/>
              <a:t>Q</a:t>
            </a:r>
            <a:r>
              <a:rPr lang="en-US" b="0" dirty="0"/>
              <a:t> subscript </a:t>
            </a:r>
            <a:r>
              <a:rPr lang="en-US" b="0" i="1" dirty="0"/>
              <a:t>s</a:t>
            </a:r>
            <a:r>
              <a:rPr lang="en-US" b="0" dirty="0"/>
              <a:t> double prime, </a:t>
            </a:r>
            <a:r>
              <a:rPr lang="en-US" b="0" i="1" dirty="0"/>
              <a:t>p </a:t>
            </a:r>
            <a:r>
              <a:rPr lang="en-US" b="0" dirty="0"/>
              <a:t>double prime). The line for demand falls through (</a:t>
            </a:r>
            <a:r>
              <a:rPr lang="en-US" b="0" i="1" dirty="0"/>
              <a:t>Q</a:t>
            </a:r>
            <a:r>
              <a:rPr lang="en-US" b="0" dirty="0"/>
              <a:t> subscript </a:t>
            </a:r>
            <a:r>
              <a:rPr lang="en-US" b="0" i="1" dirty="0"/>
              <a:t>d</a:t>
            </a:r>
            <a:r>
              <a:rPr lang="en-US" b="0" dirty="0"/>
              <a:t> double prime, </a:t>
            </a:r>
            <a:r>
              <a:rPr lang="en-US" b="0" i="1" dirty="0"/>
              <a:t>p</a:t>
            </a:r>
            <a:r>
              <a:rPr lang="en-US" b="0" dirty="0"/>
              <a:t> double prime), point </a:t>
            </a:r>
            <a:r>
              <a:rPr lang="en-US" b="0" i="1" dirty="0"/>
              <a:t>a</a:t>
            </a:r>
            <a:r>
              <a:rPr lang="en-US" b="0" dirty="0"/>
              <a:t> (</a:t>
            </a:r>
            <a:r>
              <a:rPr lang="en-US" b="0" i="1" dirty="0"/>
              <a:t>Q</a:t>
            </a:r>
            <a:r>
              <a:rPr lang="en-US" b="0" dirty="0"/>
              <a:t> asterisk, </a:t>
            </a:r>
            <a:r>
              <a:rPr lang="en-US" b="0" i="1" dirty="0"/>
              <a:t>p</a:t>
            </a:r>
            <a:r>
              <a:rPr lang="en-US" b="0" dirty="0"/>
              <a:t> asterisk), and (</a:t>
            </a:r>
            <a:r>
              <a:rPr lang="en-US" b="0" i="1" dirty="0"/>
              <a:t>Q </a:t>
            </a:r>
            <a:r>
              <a:rPr lang="en-US" b="0" dirty="0"/>
              <a:t>subscript </a:t>
            </a:r>
            <a:r>
              <a:rPr lang="en-US" b="0" i="1" dirty="0"/>
              <a:t>d</a:t>
            </a:r>
            <a:r>
              <a:rPr lang="en-US" b="0" dirty="0"/>
              <a:t> prime, </a:t>
            </a:r>
            <a:r>
              <a:rPr lang="en-US" b="0" i="1" dirty="0"/>
              <a:t>p</a:t>
            </a:r>
            <a:r>
              <a:rPr lang="en-US" b="0" dirty="0"/>
              <a:t> prime). Excess supply is the difference between </a:t>
            </a:r>
            <a:r>
              <a:rPr lang="en-US" b="0" i="1" dirty="0"/>
              <a:t>Q</a:t>
            </a:r>
            <a:r>
              <a:rPr lang="en-US" b="0" dirty="0"/>
              <a:t> subscript </a:t>
            </a:r>
            <a:r>
              <a:rPr lang="en-US" b="0" i="1" dirty="0"/>
              <a:t>d</a:t>
            </a:r>
            <a:r>
              <a:rPr lang="en-US" b="0" dirty="0"/>
              <a:t> double prime and </a:t>
            </a:r>
            <a:r>
              <a:rPr lang="en-US" b="0" i="1" dirty="0"/>
              <a:t>Q</a:t>
            </a:r>
            <a:r>
              <a:rPr lang="en-US" b="0" dirty="0"/>
              <a:t> subscript </a:t>
            </a:r>
            <a:r>
              <a:rPr lang="en-US" b="0" i="1" dirty="0"/>
              <a:t>s</a:t>
            </a:r>
            <a:r>
              <a:rPr lang="en-US" b="0" dirty="0"/>
              <a:t> double prime. Excess demand is the difference between </a:t>
            </a:r>
            <a:r>
              <a:rPr lang="en-US" b="0" i="1" dirty="0"/>
              <a:t>Q</a:t>
            </a:r>
            <a:r>
              <a:rPr lang="en-US" b="0" dirty="0"/>
              <a:t> subscript </a:t>
            </a:r>
            <a:r>
              <a:rPr lang="en-US" b="0" i="1" dirty="0"/>
              <a:t>s</a:t>
            </a:r>
            <a:r>
              <a:rPr lang="en-US" b="0" dirty="0"/>
              <a:t> prime and </a:t>
            </a:r>
            <a:r>
              <a:rPr lang="en-US" b="0" i="1" dirty="0"/>
              <a:t>Q </a:t>
            </a:r>
            <a:r>
              <a:rPr lang="en-US" b="0" dirty="0"/>
              <a:t>subscript </a:t>
            </a:r>
            <a:r>
              <a:rPr lang="en-US" b="0" i="1" dirty="0"/>
              <a:t>d</a:t>
            </a:r>
            <a:r>
              <a:rPr lang="en-US" b="0" dirty="0"/>
              <a:t> prime.</a:t>
            </a:r>
          </a:p>
          <a:p>
            <a:endParaRPr lang="en-US" dirty="0"/>
          </a:p>
          <a:p>
            <a:r>
              <a:rPr lang="en-US" b="1" dirty="0"/>
              <a:t>Presenter Note: </a:t>
            </a:r>
            <a:r>
              <a:rPr lang="en-US" dirty="0"/>
              <a:t>The</a:t>
            </a:r>
            <a:r>
              <a:rPr lang="en-US" baseline="0" dirty="0"/>
              <a:t> figure</a:t>
            </a:r>
            <a:r>
              <a:rPr lang="en-US" dirty="0"/>
              <a:t> shows the long-run equilibrium in a perfectly competitive market.</a:t>
            </a:r>
            <a:r>
              <a:rPr lang="en-US" baseline="0" dirty="0"/>
              <a:t> </a:t>
            </a:r>
            <a:r>
              <a:rPr lang="en-US" dirty="0"/>
              <a:t>As we’ve seen, a market has reached a long-run equilibrium at price </a:t>
            </a:r>
            <a:r>
              <a:rPr lang="en-US" i="1" dirty="0"/>
              <a:t>p</a:t>
            </a:r>
            <a:r>
              <a:rPr lang="en-US" i="0" dirty="0"/>
              <a:t>*</a:t>
            </a:r>
            <a:r>
              <a:rPr lang="en-US" dirty="0"/>
              <a:t> if (i) firms are</a:t>
            </a:r>
            <a:r>
              <a:rPr lang="en-US" baseline="0" dirty="0"/>
              <a:t> </a:t>
            </a:r>
            <a:r>
              <a:rPr lang="en-US" dirty="0"/>
              <a:t>maximizing profit (the market is on the supply curve), (ii) consumers are maximizing</a:t>
            </a:r>
            <a:r>
              <a:rPr lang="en-US" baseline="0" dirty="0"/>
              <a:t> </a:t>
            </a:r>
            <a:r>
              <a:rPr lang="en-US" dirty="0"/>
              <a:t>utility (the market is on the demand curve), (iii) the market clears (the market is at</a:t>
            </a:r>
            <a:r>
              <a:rPr lang="en-US" baseline="0" dirty="0"/>
              <a:t> </a:t>
            </a:r>
            <a:r>
              <a:rPr lang="en-US" dirty="0"/>
              <a:t>the intersection of the demand curve and the supply curve), and (iv) each firm makes</a:t>
            </a:r>
            <a:r>
              <a:rPr lang="en-US" baseline="0" dirty="0"/>
              <a:t> </a:t>
            </a:r>
            <a:r>
              <a:rPr lang="en-US" dirty="0"/>
              <a:t>zero economic profit. At any price other than the equilibrium price </a:t>
            </a:r>
            <a:r>
              <a:rPr lang="en-US" i="1" dirty="0"/>
              <a:t>p</a:t>
            </a:r>
            <a:r>
              <a:rPr lang="en-US" dirty="0"/>
              <a:t>*, the quantity</a:t>
            </a:r>
            <a:r>
              <a:rPr lang="en-US" baseline="0" dirty="0"/>
              <a:t> </a:t>
            </a:r>
            <a:r>
              <a:rPr lang="en-US" dirty="0"/>
              <a:t>demanded will differ from the quantity supplied. In this case, there will be pressure</a:t>
            </a:r>
            <a:r>
              <a:rPr lang="en-US" baseline="0" dirty="0"/>
              <a:t> </a:t>
            </a:r>
            <a:r>
              <a:rPr lang="en-US" dirty="0"/>
              <a:t>to change the price.</a:t>
            </a:r>
          </a:p>
          <a:p>
            <a:endParaRPr lang="en-US" dirty="0"/>
          </a:p>
          <a:p>
            <a:r>
              <a:rPr lang="en-US" dirty="0"/>
              <a:t>1. Excess demand. At </a:t>
            </a:r>
            <a:r>
              <a:rPr lang="en-US" i="1" dirty="0"/>
              <a:t>p</a:t>
            </a:r>
            <a:r>
              <a:rPr lang="en-US" i="0" dirty="0"/>
              <a:t>′</a:t>
            </a:r>
            <a:r>
              <a:rPr lang="en-US" dirty="0"/>
              <a:t> &lt; </a:t>
            </a:r>
            <a:r>
              <a:rPr lang="en-US" i="1" dirty="0"/>
              <a:t>p</a:t>
            </a:r>
            <a:r>
              <a:rPr lang="en-US" i="0" dirty="0"/>
              <a:t>*</a:t>
            </a:r>
            <a:r>
              <a:rPr lang="en-US" dirty="0"/>
              <a:t>, the quantity demanded exceeds the quantity supplied</a:t>
            </a:r>
            <a:r>
              <a:rPr lang="en-US" baseline="0" dirty="0"/>
              <a:t> </a:t>
            </a:r>
            <a:r>
              <a:rPr lang="en-US" dirty="0"/>
              <a:t>(</a:t>
            </a:r>
            <a:r>
              <a:rPr lang="en-US" i="1" dirty="0"/>
              <a:t>Q</a:t>
            </a:r>
            <a:r>
              <a:rPr lang="en-US" baseline="-25000" dirty="0"/>
              <a:t>d</a:t>
            </a:r>
            <a:r>
              <a:rPr lang="en-US" dirty="0"/>
              <a:t>′ &gt; </a:t>
            </a:r>
            <a:r>
              <a:rPr lang="en-US" i="1" dirty="0"/>
              <a:t>Q</a:t>
            </a:r>
            <a:r>
              <a:rPr lang="en-US" baseline="-25000" dirty="0"/>
              <a:t>s</a:t>
            </a:r>
            <a:r>
              <a:rPr lang="en-US" dirty="0"/>
              <a:t>′), so there will be pressure to increase the price. An excluded</a:t>
            </a:r>
            <a:r>
              <a:rPr lang="en-US" baseline="0" dirty="0"/>
              <a:t> </a:t>
            </a:r>
            <a:r>
              <a:rPr lang="en-US" dirty="0"/>
              <a:t>consumer has an incentive to bid up the price to get the good at the expense of</a:t>
            </a:r>
            <a:r>
              <a:rPr lang="en-US" baseline="0" dirty="0"/>
              <a:t> </a:t>
            </a:r>
            <a:r>
              <a:rPr lang="en-US" dirty="0"/>
              <a:t>another consumer.</a:t>
            </a:r>
          </a:p>
          <a:p>
            <a:r>
              <a:rPr lang="en-US" dirty="0"/>
              <a:t>2. Excess supply. At </a:t>
            </a:r>
            <a:r>
              <a:rPr lang="en-US" i="1" dirty="0"/>
              <a:t>p</a:t>
            </a:r>
            <a:r>
              <a:rPr lang="en-US" i="0" dirty="0"/>
              <a:t>″</a:t>
            </a:r>
            <a:r>
              <a:rPr lang="en-US" dirty="0"/>
              <a:t> &gt; </a:t>
            </a:r>
            <a:r>
              <a:rPr lang="en-US" i="1" dirty="0"/>
              <a:t>p</a:t>
            </a:r>
            <a:r>
              <a:rPr lang="en-US" i="0" dirty="0"/>
              <a:t>*</a:t>
            </a:r>
            <a:r>
              <a:rPr lang="en-US" dirty="0"/>
              <a:t>, the quantity supplied exceeds the quantity demanded</a:t>
            </a:r>
            <a:r>
              <a:rPr lang="en-US" baseline="0" dirty="0"/>
              <a:t> </a:t>
            </a:r>
            <a:r>
              <a:rPr lang="en-US" dirty="0"/>
              <a:t>(</a:t>
            </a:r>
            <a:r>
              <a:rPr lang="en-US" i="1" dirty="0"/>
              <a:t>Q</a:t>
            </a:r>
            <a:r>
              <a:rPr lang="en-US" baseline="-25000" dirty="0"/>
              <a:t>s</a:t>
            </a:r>
            <a:r>
              <a:rPr lang="en-US" dirty="0"/>
              <a:t>″ &gt; </a:t>
            </a:r>
            <a:r>
              <a:rPr lang="en-US" i="1" dirty="0"/>
              <a:t>Q</a:t>
            </a:r>
            <a:r>
              <a:rPr lang="en-US" baseline="-25000" dirty="0"/>
              <a:t>d</a:t>
            </a:r>
            <a:r>
              <a:rPr lang="en-US" dirty="0"/>
              <a:t>″), so there will be pressure to decrease the price. A firm with leftover</a:t>
            </a:r>
            <a:r>
              <a:rPr lang="en-US" baseline="0" dirty="0"/>
              <a:t> </a:t>
            </a:r>
            <a:r>
              <a:rPr lang="en-US" dirty="0"/>
              <a:t>output has an incentive to cut its price to sell more.</a:t>
            </a:r>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dirty="0"/>
          </a:p>
        </p:txBody>
      </p:sp>
    </p:spTree>
    <p:extLst>
      <p:ext uri="{BB962C8B-B14F-4D97-AF65-F5344CB8AC3E}">
        <p14:creationId xmlns:p14="http://schemas.microsoft.com/office/powerpoint/2010/main" val="3608008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dirty="0"/>
          </a:p>
        </p:txBody>
      </p:sp>
    </p:spTree>
    <p:extLst>
      <p:ext uri="{BB962C8B-B14F-4D97-AF65-F5344CB8AC3E}">
        <p14:creationId xmlns:p14="http://schemas.microsoft.com/office/powerpoint/2010/main" val="3662474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Formula</a:t>
            </a:r>
            <a:r>
              <a:rPr lang="en-US" baseline="0" dirty="0"/>
              <a:t> 1: </a:t>
            </a:r>
            <a:r>
              <a:rPr lang="en-US" i="1" dirty="0"/>
              <a:t>L</a:t>
            </a:r>
            <a:r>
              <a:rPr lang="en-US" dirty="0"/>
              <a:t> equals left curly bracket </a:t>
            </a:r>
            <a:r>
              <a:rPr lang="en-US" i="1" dirty="0"/>
              <a:t>R</a:t>
            </a:r>
            <a:r>
              <a:rPr lang="en-US" dirty="0"/>
              <a:t> subscript 1 comma </a:t>
            </a:r>
            <a:r>
              <a:rPr lang="en-US" i="1" dirty="0"/>
              <a:t>R</a:t>
            </a:r>
            <a:r>
              <a:rPr lang="en-US" dirty="0"/>
              <a:t> subscript 2 semicolon </a:t>
            </a:r>
            <a:r>
              <a:rPr lang="en-US" i="1" dirty="0"/>
              <a:t>r</a:t>
            </a:r>
            <a:r>
              <a:rPr lang="en-US" dirty="0"/>
              <a:t> subscript 1 comma </a:t>
            </a:r>
            <a:r>
              <a:rPr lang="en-US" i="1" dirty="0"/>
              <a:t>r </a:t>
            </a:r>
            <a:r>
              <a:rPr lang="en-US" i="0" dirty="0"/>
              <a:t>subscript</a:t>
            </a:r>
            <a:r>
              <a:rPr lang="en-US" i="1" dirty="0"/>
              <a:t> </a:t>
            </a:r>
            <a:r>
              <a:rPr lang="en-US" dirty="0"/>
              <a:t>2 right curly bracket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Formula</a:t>
            </a:r>
            <a:r>
              <a:rPr lang="en-US" baseline="0" dirty="0"/>
              <a:t> 2:  </a:t>
            </a:r>
            <a:r>
              <a:rPr lang="en-US" i="1" dirty="0"/>
              <a:t>L</a:t>
            </a:r>
            <a:r>
              <a:rPr lang="en-US" dirty="0"/>
              <a:t> equals left curly bracket $ 100</a:t>
            </a:r>
            <a:r>
              <a:rPr lang="en-US" baseline="0" dirty="0"/>
              <a:t> comma $ 4 semi-colon 2 half comma 1 half right curly bracket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Formula 3:  </a:t>
            </a:r>
            <a:r>
              <a:rPr lang="en-US" i="1" dirty="0"/>
              <a:t>L</a:t>
            </a:r>
            <a:r>
              <a:rPr lang="en-US" dirty="0"/>
              <a:t> equals left curly bracket $ 100</a:t>
            </a:r>
            <a:r>
              <a:rPr lang="en-US" baseline="0" dirty="0"/>
              <a:t> comma $ 4 </a:t>
            </a:r>
            <a:r>
              <a:rPr lang="en-US" i="0" baseline="0" dirty="0"/>
              <a:t>semi-colon </a:t>
            </a:r>
            <a:r>
              <a:rPr lang="en-US" sz="1200" b="0" i="0" kern="1200" dirty="0">
                <a:solidFill>
                  <a:schemeClr val="tx1"/>
                </a:solidFill>
                <a:effectLst/>
                <a:latin typeface="+mn-lt"/>
                <a:ea typeface="+mn-ea"/>
                <a:cs typeface="+mn-cs"/>
              </a:rPr>
              <a:t>3 over 4 comma 1 fourth right curly bracket</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b="1" dirty="0"/>
          </a:p>
          <a:p>
            <a:r>
              <a:rPr lang="en-US" b="1" dirty="0"/>
              <a:t>Presenter Note: </a:t>
            </a:r>
            <a:r>
              <a:rPr lang="en-US" dirty="0"/>
              <a:t>The lottery framework provides a convenient and flexible way to represent risky</a:t>
            </a:r>
            <a:r>
              <a:rPr lang="en-US" baseline="0" dirty="0"/>
              <a:t> </a:t>
            </a:r>
            <a:r>
              <a:rPr lang="en-US" dirty="0"/>
              <a:t>environments.</a:t>
            </a:r>
          </a:p>
        </p:txBody>
      </p:sp>
      <p:sp>
        <p:nvSpPr>
          <p:cNvPr id="4" name="Slide Number Placeholder 3"/>
          <p:cNvSpPr>
            <a:spLocks noGrp="1"/>
          </p:cNvSpPr>
          <p:nvPr>
            <p:ph type="sldNum" sz="quarter" idx="10"/>
          </p:nvPr>
        </p:nvSpPr>
        <p:spPr/>
        <p:txBody>
          <a:bodyPr/>
          <a:lstStyle/>
          <a:p>
            <a:fld id="{5D003D02-7E89-4EBF-B123-9C334E1BFEF7}" type="slidenum">
              <a:rPr lang="en-US" smtClean="0"/>
              <a:t>26</a:t>
            </a:fld>
            <a:endParaRPr lang="en-US" dirty="0"/>
          </a:p>
        </p:txBody>
      </p:sp>
    </p:spTree>
    <p:extLst>
      <p:ext uri="{BB962C8B-B14F-4D97-AF65-F5344CB8AC3E}">
        <p14:creationId xmlns:p14="http://schemas.microsoft.com/office/powerpoint/2010/main" val="1603785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a:t>
            </a:r>
            <a:endParaRPr lang="en-US" dirty="0"/>
          </a:p>
          <a:p>
            <a:r>
              <a:rPr lang="en-US" dirty="0"/>
              <a:t>Formula</a:t>
            </a:r>
            <a:r>
              <a:rPr lang="en-US" baseline="0" dirty="0"/>
              <a:t> 1: </a:t>
            </a:r>
            <a:r>
              <a:rPr lang="en-US" i="1" dirty="0"/>
              <a:t>E V</a:t>
            </a:r>
            <a:r>
              <a:rPr lang="en-US" i="0" dirty="0"/>
              <a:t> left curly bracket </a:t>
            </a:r>
            <a:r>
              <a:rPr lang="en-US" i="1" dirty="0"/>
              <a:t>R</a:t>
            </a:r>
            <a:r>
              <a:rPr lang="en-US" i="0" dirty="0"/>
              <a:t> subscript 1 comma </a:t>
            </a:r>
            <a:r>
              <a:rPr lang="en-US" i="1" dirty="0"/>
              <a:t>R</a:t>
            </a:r>
            <a:r>
              <a:rPr lang="en-US" i="0" dirty="0"/>
              <a:t> subscript 2 semicolon r subscript</a:t>
            </a:r>
            <a:r>
              <a:rPr lang="en-US" i="0" baseline="0" dirty="0"/>
              <a:t> </a:t>
            </a:r>
            <a:r>
              <a:rPr lang="en-US" i="0" dirty="0"/>
              <a:t>1 comma r subscript 2 right curly bracket equals r subscript 1 </a:t>
            </a:r>
            <a:r>
              <a:rPr lang="en-US" i="1" dirty="0"/>
              <a:t>R</a:t>
            </a:r>
            <a:r>
              <a:rPr lang="en-US" i="0" dirty="0"/>
              <a:t> subscript 1</a:t>
            </a:r>
            <a:r>
              <a:rPr lang="en-US" i="0" baseline="0" dirty="0"/>
              <a:t> </a:t>
            </a:r>
            <a:r>
              <a:rPr lang="en-US" i="0" dirty="0"/>
              <a:t>plus </a:t>
            </a:r>
            <a:r>
              <a:rPr lang="en-US" i="1" dirty="0"/>
              <a:t>r</a:t>
            </a:r>
            <a:r>
              <a:rPr lang="en-US" i="0" dirty="0"/>
              <a:t> subscript 2 </a:t>
            </a:r>
            <a:r>
              <a:rPr lang="en-US" i="1" dirty="0"/>
              <a:t>R</a:t>
            </a:r>
            <a:r>
              <a:rPr lang="en-US" i="0" dirty="0"/>
              <a:t> subscript 2</a:t>
            </a:r>
          </a:p>
          <a:p>
            <a:endParaRPr lang="en-US" dirty="0"/>
          </a:p>
          <a:p>
            <a:r>
              <a:rPr lang="en-US" dirty="0"/>
              <a:t>Formula 2: </a:t>
            </a:r>
            <a:r>
              <a:rPr lang="en-US" sz="1200" b="0" i="1" kern="1200" dirty="0">
                <a:solidFill>
                  <a:schemeClr val="tx1"/>
                </a:solidFill>
                <a:effectLst/>
                <a:latin typeface="+mn-lt"/>
                <a:ea typeface="+mn-ea"/>
                <a:cs typeface="+mn-cs"/>
              </a:rPr>
              <a:t>E V</a:t>
            </a:r>
            <a:r>
              <a:rPr lang="en-US" sz="1200" b="0" i="0" kern="1200" dirty="0">
                <a:solidFill>
                  <a:schemeClr val="tx1"/>
                </a:solidFill>
                <a:effectLst/>
                <a:latin typeface="+mn-lt"/>
                <a:ea typeface="+mn-ea"/>
                <a:cs typeface="+mn-cs"/>
              </a:rPr>
              <a:t> left curly bracket $ 100 comma space $ 4 semicolon 1 half comma space 1 half right curly bracket equals 1 half $ 100 plus 1 half $ 4 equals $ 52</a:t>
            </a:r>
            <a:endParaRPr lang="en-US" i="0" dirty="0"/>
          </a:p>
        </p:txBody>
      </p:sp>
      <p:sp>
        <p:nvSpPr>
          <p:cNvPr id="4" name="Slide Number Placeholder 3"/>
          <p:cNvSpPr>
            <a:spLocks noGrp="1"/>
          </p:cNvSpPr>
          <p:nvPr>
            <p:ph type="sldNum" sz="quarter" idx="10"/>
          </p:nvPr>
        </p:nvSpPr>
        <p:spPr/>
        <p:txBody>
          <a:bodyPr/>
          <a:lstStyle/>
          <a:p>
            <a:fld id="{5D003D02-7E89-4EBF-B123-9C334E1BFEF7}" type="slidenum">
              <a:rPr lang="en-US" smtClean="0"/>
              <a:t>27</a:t>
            </a:fld>
            <a:endParaRPr lang="en-US" dirty="0"/>
          </a:p>
        </p:txBody>
      </p:sp>
    </p:spTree>
    <p:extLst>
      <p:ext uri="{BB962C8B-B14F-4D97-AF65-F5344CB8AC3E}">
        <p14:creationId xmlns:p14="http://schemas.microsoft.com/office/powerpoint/2010/main" val="2551505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1" dirty="0"/>
                  <a:t>Alt-Text: </a:t>
                </a:r>
                <a:r>
                  <a:rPr lang="en-US" b="0" dirty="0"/>
                  <a:t>A line graph plots diminishing marginal utility. The</a:t>
                </a:r>
                <a:r>
                  <a:rPr lang="en-US" b="0" baseline="0" dirty="0"/>
                  <a:t> h</a:t>
                </a:r>
                <a:r>
                  <a:rPr lang="en-US" b="0" dirty="0"/>
                  <a:t>orizontal axis shows cost in dollars, listing </a:t>
                </a:r>
                <a:r>
                  <a:rPr lang="en-US" b="0" i="1" dirty="0"/>
                  <a:t>w</a:t>
                </a:r>
                <a:r>
                  <a:rPr lang="en-US" b="0" dirty="0"/>
                  <a:t> prime minus delta </a:t>
                </a:r>
                <a:r>
                  <a:rPr lang="en-US" b="0" i="1" dirty="0"/>
                  <a:t>w</a:t>
                </a:r>
                <a:r>
                  <a:rPr lang="en-US" b="0" dirty="0"/>
                  <a:t>, </a:t>
                </a:r>
                <a:r>
                  <a:rPr lang="en-US" b="0" i="1" dirty="0"/>
                  <a:t>w</a:t>
                </a:r>
                <a:r>
                  <a:rPr lang="en-US" b="0" dirty="0"/>
                  <a:t> prime, and </a:t>
                </a:r>
                <a:r>
                  <a:rPr lang="en-US" b="0" i="1" dirty="0"/>
                  <a:t>w </a:t>
                </a:r>
                <a:r>
                  <a:rPr lang="en-US" b="0" dirty="0"/>
                  <a:t>prime plus delta </a:t>
                </a:r>
                <a:r>
                  <a:rPr lang="en-US" b="0" i="1" dirty="0"/>
                  <a:t>w</a:t>
                </a:r>
                <a:r>
                  <a:rPr lang="en-US" b="0" dirty="0"/>
                  <a:t>. The</a:t>
                </a:r>
                <a:r>
                  <a:rPr lang="en-US" b="0" baseline="0" dirty="0"/>
                  <a:t> v</a:t>
                </a:r>
                <a:r>
                  <a:rPr lang="en-US" b="0" dirty="0"/>
                  <a:t>ertical axis shows utils, listing U subscript low, U subscript med, and U subscript high. The curve rises through point </a:t>
                </a:r>
                <a:r>
                  <a:rPr lang="en-US" b="0" i="1" dirty="0"/>
                  <a:t>l</a:t>
                </a:r>
                <a:r>
                  <a:rPr lang="en-US" b="0" dirty="0"/>
                  <a:t> (</a:t>
                </a:r>
                <a:r>
                  <a:rPr lang="en-US" b="0" i="1" dirty="0"/>
                  <a:t>w</a:t>
                </a:r>
                <a:r>
                  <a:rPr lang="en-US" b="0" dirty="0"/>
                  <a:t> prime minus delta </a:t>
                </a:r>
                <a:r>
                  <a:rPr lang="en-US" b="0" i="1" dirty="0"/>
                  <a:t>w</a:t>
                </a:r>
                <a:r>
                  <a:rPr lang="en-US" b="0" dirty="0"/>
                  <a:t>, U subscript low), point </a:t>
                </a:r>
                <a:r>
                  <a:rPr lang="en-US" b="0" i="1" dirty="0"/>
                  <a:t>m</a:t>
                </a:r>
                <a:r>
                  <a:rPr lang="en-US" b="0" dirty="0"/>
                  <a:t> (</a:t>
                </a:r>
                <a:r>
                  <a:rPr lang="en-US" b="0" i="1" dirty="0"/>
                  <a:t>w</a:t>
                </a:r>
                <a:r>
                  <a:rPr lang="en-US" b="0" dirty="0"/>
                  <a:t> prime, U subscript med), and  point </a:t>
                </a:r>
                <a:r>
                  <a:rPr lang="en-US" b="0" i="1" dirty="0"/>
                  <a:t>h</a:t>
                </a:r>
                <a:r>
                  <a:rPr lang="en-US" b="0" dirty="0"/>
                  <a:t> (</a:t>
                </a:r>
                <a:r>
                  <a:rPr lang="en-US" b="0" i="1" dirty="0"/>
                  <a:t>w </a:t>
                </a:r>
                <a:r>
                  <a:rPr lang="en-US" b="0" dirty="0"/>
                  <a:t>prime plus delta </a:t>
                </a:r>
                <a:r>
                  <a:rPr lang="en-US" b="0" i="1" dirty="0"/>
                  <a:t>w</a:t>
                </a:r>
                <a:r>
                  <a:rPr lang="en-US" b="0" dirty="0"/>
                  <a:t>, U subscript high). The shift from </a:t>
                </a:r>
                <a:r>
                  <a:rPr lang="en-US" b="0" i="1" dirty="0"/>
                  <a:t>w</a:t>
                </a:r>
                <a:r>
                  <a:rPr lang="en-US" b="0" dirty="0"/>
                  <a:t> prime to </a:t>
                </a:r>
                <a:r>
                  <a:rPr lang="en-US" b="0" i="1" dirty="0"/>
                  <a:t>w</a:t>
                </a:r>
                <a:r>
                  <a:rPr lang="en-US" b="0" dirty="0"/>
                  <a:t> prime minus delta </a:t>
                </a:r>
                <a:r>
                  <a:rPr lang="en-US" b="0" i="1" dirty="0"/>
                  <a:t>w</a:t>
                </a:r>
                <a:r>
                  <a:rPr lang="en-US" b="0" dirty="0"/>
                  <a:t> or </a:t>
                </a:r>
                <a:r>
                  <a:rPr lang="en-US" b="0" i="1" dirty="0"/>
                  <a:t>w</a:t>
                </a:r>
                <a:r>
                  <a:rPr lang="en-US" b="0" dirty="0"/>
                  <a:t> prime plus delta </a:t>
                </a:r>
                <a:r>
                  <a:rPr lang="en-US" b="0" i="1" dirty="0"/>
                  <a:t>w</a:t>
                </a:r>
                <a:r>
                  <a:rPr lang="en-US" b="0" dirty="0"/>
                  <a:t> is delta </a:t>
                </a:r>
                <a:r>
                  <a:rPr lang="en-US" b="0" i="1" dirty="0"/>
                  <a:t>w.</a:t>
                </a:r>
                <a:r>
                  <a:rPr lang="en-US" b="0" dirty="0"/>
                  <a:t> </a:t>
                </a:r>
              </a:p>
              <a:p>
                <a:endParaRPr lang="en-US" b="1" dirty="0"/>
              </a:p>
              <a:p>
                <a:r>
                  <a:rPr lang="en-US" b="1" dirty="0"/>
                  <a:t>Presenter Note: </a:t>
                </a:r>
                <a:r>
                  <a:rPr lang="en-US" dirty="0"/>
                  <a:t>We can use a utility function to translate monetary values into levels of satisfaction</a:t>
                </a:r>
                <a:r>
                  <a:rPr lang="en-US" baseline="0" dirty="0"/>
                  <a:t> </a:t>
                </a:r>
                <a:r>
                  <a:rPr lang="en-US" dirty="0"/>
                  <a:t>or utility. The</a:t>
                </a:r>
                <a:r>
                  <a:rPr lang="en-US" baseline="0" dirty="0"/>
                  <a:t> figure</a:t>
                </a:r>
                <a:r>
                  <a:rPr lang="en-US" dirty="0"/>
                  <a:t> shows a conventional utility curve, with utility (in utils) as</a:t>
                </a:r>
                <a:r>
                  <a:rPr lang="en-US" baseline="0" dirty="0"/>
                  <a:t> </a:t>
                </a:r>
                <a:r>
                  <a:rPr lang="en-US" dirty="0"/>
                  <a:t>a function of wealth </a:t>
                </a:r>
                <a:r>
                  <a:rPr lang="en-US" i="1" dirty="0"/>
                  <a:t>w</a:t>
                </a:r>
                <a:r>
                  <a:rPr lang="en-US" dirty="0"/>
                  <a:t> (in dollars). The utility curve is concave, indicating that utility</a:t>
                </a:r>
                <a:r>
                  <a:rPr lang="en-US" baseline="0" dirty="0"/>
                  <a:t> </a:t>
                </a:r>
                <a:r>
                  <a:rPr lang="en-US" dirty="0"/>
                  <a:t>increases as wealth increases, but at a decreasing rate. In other words, the economic</a:t>
                </a:r>
                <a:r>
                  <a:rPr lang="en-US" baseline="0" dirty="0"/>
                  <a:t> </a:t>
                </a:r>
                <a:r>
                  <a:rPr lang="en-US" dirty="0"/>
                  <a:t>agent experiences diminishing marginal utility of wealth. As wealth increases, each</a:t>
                </a:r>
                <a:r>
                  <a:rPr lang="en-US" baseline="0" dirty="0"/>
                  <a:t> </a:t>
                </a:r>
                <a:r>
                  <a:rPr lang="en-US" dirty="0"/>
                  <a:t>additional dollar of wealth increases utility by a progressively smaller amount. </a:t>
                </a:r>
              </a:p>
              <a:p>
                <a:endParaRPr lang="en-US" dirty="0"/>
              </a:p>
              <a:p>
                <a:r>
                  <a:rPr lang="en-US" dirty="0"/>
                  <a:t>One implication of diminishing marginal utility is that a loss of wealth has a larger</a:t>
                </a:r>
                <a:r>
                  <a:rPr lang="en-US" baseline="0" dirty="0"/>
                  <a:t> </a:t>
                </a:r>
                <a:r>
                  <a:rPr lang="en-US" dirty="0"/>
                  <a:t>effect on utility than a gain in wealth. In the</a:t>
                </a:r>
                <a:r>
                  <a:rPr lang="en-US" baseline="0" dirty="0"/>
                  <a:t> figure</a:t>
                </a:r>
                <a:r>
                  <a:rPr lang="en-US" dirty="0"/>
                  <a:t>, suppose we start at point </a:t>
                </a:r>
                <a:r>
                  <a:rPr lang="en-US" i="1" dirty="0"/>
                  <a:t>m</a:t>
                </a:r>
                <a:r>
                  <a:rPr lang="en-US" dirty="0"/>
                  <a:t>,</a:t>
                </a:r>
                <a:r>
                  <a:rPr lang="en-US" baseline="0" dirty="0"/>
                  <a:t> </a:t>
                </a:r>
                <a:r>
                  <a:rPr lang="en-US" dirty="0"/>
                  <a:t>with wealth </a:t>
                </a:r>
                <a:r>
                  <a:rPr lang="en-US" i="1" dirty="0"/>
                  <a:t>w</a:t>
                </a:r>
                <a:r>
                  <a:rPr lang="en-US" i="0" dirty="0"/>
                  <a:t>′</a:t>
                </a:r>
                <a:r>
                  <a:rPr lang="en-US" dirty="0"/>
                  <a:t> and a medium utility U</a:t>
                </a:r>
                <a:r>
                  <a:rPr lang="en-US" baseline="-25000" dirty="0"/>
                  <a:t>med</a:t>
                </a:r>
                <a:r>
                  <a:rPr lang="en-US" dirty="0"/>
                  <a:t>. An increase in wealth to </a:t>
                </a:r>
                <a:r>
                  <a:rPr lang="en-US" i="1" dirty="0"/>
                  <a:t>w</a:t>
                </a:r>
                <a:r>
                  <a:rPr lang="en-US" i="0" dirty="0"/>
                  <a:t>′</a:t>
                </a:r>
                <a:r>
                  <a:rPr lang="en-US" dirty="0"/>
                  <a:t> + </a:t>
                </a:r>
                <a:r>
                  <a:rPr lang="en-US" i="1" dirty="0"/>
                  <a:t>Δw</a:t>
                </a:r>
                <a:r>
                  <a:rPr lang="en-US" dirty="0"/>
                  <a:t> increases</a:t>
                </a:r>
                <a:r>
                  <a:rPr lang="en-US" baseline="0" dirty="0"/>
                  <a:t> </a:t>
                </a:r>
                <a:r>
                  <a:rPr lang="en-US" dirty="0"/>
                  <a:t>utility to U</a:t>
                </a:r>
                <a:r>
                  <a:rPr lang="en-US" baseline="-25000" dirty="0"/>
                  <a:t>high</a:t>
                </a:r>
                <a:r>
                  <a:rPr lang="en-US" dirty="0"/>
                  <a:t>, while a decrease in wealth to </a:t>
                </a:r>
                <a:r>
                  <a:rPr lang="en-US" i="1" dirty="0"/>
                  <a:t>w</a:t>
                </a:r>
                <a:r>
                  <a:rPr lang="en-US" i="0" dirty="0"/>
                  <a:t>′</a:t>
                </a:r>
                <a:r>
                  <a:rPr lang="en-US" i="1" dirty="0"/>
                  <a:t> </a:t>
                </a:r>
                <a:r>
                  <a:rPr lang="en-US" dirty="0"/>
                  <a:t>− </a:t>
                </a:r>
                <a:r>
                  <a:rPr lang="en-US" i="1" dirty="0"/>
                  <a:t>Δw</a:t>
                </a:r>
                <a:r>
                  <a:rPr lang="en-US" dirty="0"/>
                  <a:t> decreases utility to U</a:t>
                </a:r>
                <a:r>
                  <a:rPr lang="en-US" baseline="-25000" dirty="0"/>
                  <a:t>low</a:t>
                </a:r>
                <a:r>
                  <a:rPr lang="en-US" dirty="0"/>
                  <a:t>. Although</a:t>
                </a:r>
                <a:r>
                  <a:rPr lang="en-US" baseline="0" dirty="0"/>
                  <a:t> </a:t>
                </a:r>
                <a:r>
                  <a:rPr lang="en-US" dirty="0"/>
                  <a:t>the change in wealth is Δ</a:t>
                </a:r>
                <a:r>
                  <a:rPr lang="en-US" i="1" dirty="0"/>
                  <a:t>w</a:t>
                </a:r>
                <a:r>
                  <a:rPr lang="en-US" dirty="0"/>
                  <a:t> in both cases (increase or decrease), the utility loss exceeds</a:t>
                </a:r>
                <a:r>
                  <a:rPr lang="en-US" baseline="0" dirty="0"/>
                  <a:t> </a:t>
                </a:r>
                <a:r>
                  <a:rPr lang="en-US" dirty="0"/>
                  <a:t>the utility gain. As wealth decreases, the utility lost per dollar lost increases, so wealth</a:t>
                </a:r>
                <a:r>
                  <a:rPr lang="en-US" baseline="0" dirty="0"/>
                  <a:t> </a:t>
                </a:r>
                <a:r>
                  <a:rPr lang="en-US" dirty="0"/>
                  <a:t>losses have relatively large negative effects on utility. In the opposite direction, as</a:t>
                </a:r>
                <a:r>
                  <a:rPr lang="en-US" baseline="0" dirty="0"/>
                  <a:t> </a:t>
                </a:r>
                <a:r>
                  <a:rPr lang="en-US" dirty="0"/>
                  <a:t>wealth increases, the utility gained per dollar decreases, so wealth gains have relatively</a:t>
                </a:r>
                <a:r>
                  <a:rPr lang="en-US" baseline="0" dirty="0"/>
                  <a:t> </a:t>
                </a:r>
                <a:r>
                  <a:rPr lang="en-US" dirty="0"/>
                  <a:t>small positive effects on utility. In general, diminishing marginal utility means that</a:t>
                </a:r>
                <a:r>
                  <a:rPr lang="en-US" baseline="0" dirty="0"/>
                  <a:t> </a:t>
                </a:r>
                <a:r>
                  <a:rPr lang="en-US" dirty="0"/>
                  <a:t>the displeasure associated with losing wealth exceeds the pleasure of gaining wealth.</a:t>
                </a:r>
              </a:p>
              <a:p>
                <a:endParaRPr lang="en-US" dirty="0"/>
              </a:p>
              <a:p>
                <a:r>
                  <a:rPr lang="en-US" dirty="0"/>
                  <a:t>We can use a utility function to measure the consequences of a lottery in utility</a:t>
                </a:r>
                <a:r>
                  <a:rPr lang="en-US" baseline="0" dirty="0"/>
                  <a:t> </a:t>
                </a:r>
                <a:r>
                  <a:rPr lang="en-US" dirty="0"/>
                  <a:t>terms. The expected utility of a lottery is the weighted average of the utilities generated</a:t>
                </a:r>
                <a:r>
                  <a:rPr lang="en-US" baseline="0" dirty="0"/>
                  <a:t> </a:t>
                </a:r>
                <a:r>
                  <a:rPr lang="en-US" dirty="0"/>
                  <a:t>by different outcomes, with the weights equal to the probabilities of two outcomes.</a:t>
                </a:r>
              </a:p>
              <a:p>
                <a:endParaRPr lang="en-US" dirty="0"/>
              </a:p>
              <a:p>
                <a:r>
                  <a:rPr lang="en-US" i="1" dirty="0"/>
                  <a:t>EU</a:t>
                </a:r>
                <a:r>
                  <a:rPr lang="en-US" dirty="0"/>
                  <a:t> {</a:t>
                </a:r>
                <a:r>
                  <a:rPr lang="en-US" i="1" dirty="0"/>
                  <a:t>R</a:t>
                </a:r>
                <a:r>
                  <a:rPr lang="en-US" baseline="-25000" dirty="0"/>
                  <a:t>1</a:t>
                </a:r>
                <a:r>
                  <a:rPr lang="en-US" dirty="0"/>
                  <a:t>, </a:t>
                </a:r>
                <a:r>
                  <a:rPr lang="en-US" i="1" dirty="0"/>
                  <a:t>R</a:t>
                </a:r>
                <a:r>
                  <a:rPr lang="en-US" baseline="-25000" dirty="0"/>
                  <a:t>2</a:t>
                </a:r>
                <a:r>
                  <a:rPr lang="en-US" dirty="0"/>
                  <a:t>; </a:t>
                </a:r>
                <a:r>
                  <a:rPr lang="en-US" i="1" dirty="0"/>
                  <a:t>r</a:t>
                </a:r>
                <a:r>
                  <a:rPr lang="en-US" baseline="-25000" dirty="0"/>
                  <a:t>1</a:t>
                </a:r>
                <a:r>
                  <a:rPr lang="en-US" dirty="0"/>
                  <a:t>, </a:t>
                </a:r>
                <a:r>
                  <a:rPr lang="en-US" i="1" dirty="0"/>
                  <a:t>r</a:t>
                </a:r>
                <a:r>
                  <a:rPr lang="en-US" baseline="-25000" dirty="0"/>
                  <a:t>2</a:t>
                </a:r>
                <a:r>
                  <a:rPr lang="en-US" dirty="0"/>
                  <a:t>} = </a:t>
                </a:r>
                <a:r>
                  <a:rPr lang="en-US" i="1" dirty="0"/>
                  <a:t>r</a:t>
                </a:r>
                <a:r>
                  <a:rPr lang="en-US" baseline="-25000" dirty="0"/>
                  <a:t>1</a:t>
                </a:r>
                <a:r>
                  <a:rPr lang="en-US" baseline="0" dirty="0"/>
                  <a:t> · </a:t>
                </a:r>
                <a:r>
                  <a:rPr lang="en-US" i="1" dirty="0"/>
                  <a:t>u</a:t>
                </a:r>
                <a:r>
                  <a:rPr lang="en-US" dirty="0"/>
                  <a:t>(</a:t>
                </a:r>
                <a:r>
                  <a:rPr lang="en-US" i="1" dirty="0"/>
                  <a:t>R</a:t>
                </a:r>
                <a:r>
                  <a:rPr lang="en-US" baseline="-25000" dirty="0"/>
                  <a:t>1</a:t>
                </a:r>
                <a:r>
                  <a:rPr lang="en-US" dirty="0"/>
                  <a:t>) + </a:t>
                </a:r>
                <a:r>
                  <a:rPr lang="en-US" i="1" dirty="0"/>
                  <a:t>r</a:t>
                </a:r>
                <a:r>
                  <a:rPr lang="en-US" baseline="-25000" dirty="0"/>
                  <a:t>2</a:t>
                </a:r>
                <a:r>
                  <a:rPr lang="en-US" baseline="0" dirty="0"/>
                  <a:t> · </a:t>
                </a:r>
                <a:r>
                  <a:rPr lang="en-US" i="1" dirty="0"/>
                  <a:t>u</a:t>
                </a:r>
                <a:r>
                  <a:rPr lang="en-US" dirty="0"/>
                  <a:t>(</a:t>
                </a:r>
                <a:r>
                  <a:rPr lang="en-US" i="1" dirty="0"/>
                  <a:t>R</a:t>
                </a:r>
                <a:r>
                  <a:rPr lang="en-US" baseline="-25000" dirty="0"/>
                  <a:t>2</a:t>
                </a:r>
                <a:r>
                  <a:rPr lang="en-US" dirty="0"/>
                  <a:t>)</a:t>
                </a:r>
              </a:p>
              <a:p>
                <a:endParaRPr lang="en-US" dirty="0"/>
              </a:p>
              <a:p>
                <a:r>
                  <a:rPr lang="en-US" dirty="0"/>
                  <a:t>For the stock lottery, the expected utility of the lottery is</a:t>
                </a:r>
              </a:p>
              <a:p>
                <a:r>
                  <a:rPr lang="en-US" i="1" dirty="0"/>
                  <a:t>EU</a:t>
                </a:r>
                <a:r>
                  <a:rPr lang="en-US" dirty="0"/>
                  <a:t> {$100, $4;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 </a:t>
                </a:r>
                <a14:m>
                  <m:oMath xmlns:m="http://schemas.openxmlformats.org/officeDocument/2006/math">
                    <m:f>
                      <m:fPr>
                        <m:ctrlPr>
                          <a:rPr lang="en-US" i="1" dirty="0" smtClean="0">
                            <a:latin typeface="Cambria Math"/>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oMath>
                </a14:m>
                <a:r>
                  <a:rPr lang="en-US" i="1" dirty="0"/>
                  <a:t>u</a:t>
                </a:r>
                <a:r>
                  <a:rPr lang="en-US" dirty="0"/>
                  <a:t>($100) +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i="1" dirty="0"/>
                  <a:t>u</a:t>
                </a:r>
                <a:r>
                  <a:rPr lang="en-US" dirty="0"/>
                  <a:t>($4)</a:t>
                </a:r>
              </a:p>
              <a:p>
                <a:endParaRPr lang="en-US" dirty="0"/>
              </a:p>
              <a:p>
                <a:r>
                  <a:rPr lang="en-US" dirty="0"/>
                  <a:t>In our examples of lotteries, we often use the utility function </a:t>
                </a:r>
                <a:r>
                  <a:rPr lang="en-US" i="1" dirty="0"/>
                  <a:t>u</a:t>
                </a:r>
                <a:r>
                  <a:rPr lang="en-US" dirty="0"/>
                  <a:t>(</a:t>
                </a:r>
                <a:r>
                  <a:rPr lang="en-US" i="1" dirty="0"/>
                  <a:t>w</a:t>
                </a:r>
                <a:r>
                  <a:rPr lang="en-US" dirty="0"/>
                  <a:t>) = </a:t>
                </a:r>
                <a:r>
                  <a:rPr lang="en-US" i="1" dirty="0"/>
                  <a:t>w</a:t>
                </a:r>
                <a:r>
                  <a:rPr lang="en-US" baseline="30000" dirty="0"/>
                  <a:t>1/2</a:t>
                </a:r>
                <a:r>
                  <a:rPr lang="en-US" dirty="0"/>
                  <a:t>. For this utility</a:t>
                </a:r>
                <a:r>
                  <a:rPr lang="en-US" baseline="0" dirty="0"/>
                  <a:t> </a:t>
                </a:r>
                <a:r>
                  <a:rPr lang="en-US" dirty="0"/>
                  <a:t>function, utility is the square root of wealth. Using this utility function, the expected utility</a:t>
                </a:r>
                <a:r>
                  <a:rPr lang="en-US" baseline="0" dirty="0"/>
                  <a:t> </a:t>
                </a:r>
                <a:r>
                  <a:rPr lang="en-US" dirty="0"/>
                  <a:t>of the stock lottery is</a:t>
                </a:r>
              </a:p>
              <a:p>
                <a:r>
                  <a:rPr lang="en-US" i="1" dirty="0"/>
                  <a:t>EU</a:t>
                </a:r>
                <a:r>
                  <a:rPr lang="en-US" dirty="0"/>
                  <a:t> {$100, $4;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 </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10 </a:t>
                </a:r>
                <a:r>
                  <a:rPr lang="en-US" i="1" dirty="0"/>
                  <a:t>utils</a:t>
                </a:r>
                <a:r>
                  <a:rPr lang="en-US" dirty="0"/>
                  <a:t> +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2 </a:t>
                </a:r>
                <a:r>
                  <a:rPr lang="en-US" i="1" dirty="0"/>
                  <a:t>utils</a:t>
                </a:r>
                <a:r>
                  <a:rPr lang="en-US" dirty="0"/>
                  <a:t> = 6 </a:t>
                </a:r>
                <a:r>
                  <a:rPr lang="en-US" i="1" dirty="0"/>
                  <a:t>utils</a:t>
                </a:r>
              </a:p>
              <a:p>
                <a:endParaRPr lang="en-US" dirty="0"/>
              </a:p>
              <a:p>
                <a:r>
                  <a:rPr lang="en-US" dirty="0"/>
                  <a:t>The utility function </a:t>
                </a:r>
                <a:r>
                  <a:rPr lang="en-US" i="1" dirty="0"/>
                  <a:t>u</a:t>
                </a:r>
                <a:r>
                  <a:rPr lang="en-US" dirty="0"/>
                  <a:t>(</a:t>
                </a:r>
                <a:r>
                  <a:rPr lang="en-US" i="1" dirty="0"/>
                  <a:t>w</a:t>
                </a:r>
                <a:r>
                  <a:rPr lang="en-US" dirty="0"/>
                  <a:t>) = </a:t>
                </a:r>
                <a:r>
                  <a:rPr lang="en-US" i="1" dirty="0"/>
                  <a:t>w</a:t>
                </a:r>
                <a:r>
                  <a:rPr lang="en-US" baseline="30000" dirty="0"/>
                  <a:t>1/2 </a:t>
                </a:r>
                <a:r>
                  <a:rPr lang="en-US" dirty="0"/>
                  <a:t>is consistent with diminishing marginal utility,</a:t>
                </a:r>
                <a:r>
                  <a:rPr lang="en-US" baseline="0" dirty="0"/>
                  <a:t> </a:t>
                </a:r>
                <a:r>
                  <a:rPr lang="en-US" dirty="0"/>
                  <a:t>but it is just an example. This particular utility function makes it easy to construct</a:t>
                </a:r>
                <a:r>
                  <a:rPr lang="en-US" baseline="0" dirty="0"/>
                  <a:t> </a:t>
                </a:r>
                <a:r>
                  <a:rPr lang="en-US" dirty="0"/>
                  <a:t>examples of lotteries that are numerically manageable.</a:t>
                </a:r>
              </a:p>
            </p:txBody>
          </p:sp>
        </mc:Choice>
        <mc:Fallback xmlns="">
          <p:sp>
            <p:nvSpPr>
              <p:cNvPr id="3" name="Notes Placeholder 2"/>
              <p:cNvSpPr>
                <a:spLocks noGrp="1"/>
              </p:cNvSpPr>
              <p:nvPr>
                <p:ph type="body" idx="1"/>
              </p:nvPr>
            </p:nvSpPr>
            <p:spPr/>
            <p:txBody>
              <a:bodyPr/>
              <a:lstStyle/>
              <a:p>
                <a:r>
                  <a:rPr lang="en-US" b="1" dirty="0" smtClean="0"/>
                  <a:t>Alt-Text:</a:t>
                </a:r>
              </a:p>
              <a:p>
                <a:endParaRPr lang="en-US" b="1" dirty="0" smtClean="0"/>
              </a:p>
              <a:p>
                <a:r>
                  <a:rPr lang="en-US" b="1" dirty="0" smtClean="0"/>
                  <a:t>Presenter Note: </a:t>
                </a:r>
                <a:r>
                  <a:rPr lang="en-US" dirty="0" smtClean="0"/>
                  <a:t>We can use a utility function to translate monetary values into levels of satisfaction</a:t>
                </a:r>
                <a:r>
                  <a:rPr lang="en-US" baseline="0" dirty="0" smtClean="0"/>
                  <a:t> </a:t>
                </a:r>
                <a:r>
                  <a:rPr lang="en-US" dirty="0" smtClean="0"/>
                  <a:t>or utility. The</a:t>
                </a:r>
                <a:r>
                  <a:rPr lang="en-US" baseline="0" dirty="0" smtClean="0"/>
                  <a:t> figure</a:t>
                </a:r>
                <a:r>
                  <a:rPr lang="en-US" dirty="0" smtClean="0"/>
                  <a:t> shows a conventional utility curve, with utility (in </a:t>
                </a:r>
                <a:r>
                  <a:rPr lang="en-US" dirty="0" err="1" smtClean="0"/>
                  <a:t>utils</a:t>
                </a:r>
                <a:r>
                  <a:rPr lang="en-US" dirty="0" smtClean="0"/>
                  <a:t>) as</a:t>
                </a:r>
                <a:r>
                  <a:rPr lang="en-US" baseline="0" dirty="0" smtClean="0"/>
                  <a:t> </a:t>
                </a:r>
                <a:r>
                  <a:rPr lang="en-US" dirty="0" smtClean="0"/>
                  <a:t>a function of wealth w (in dollars). The utility curve is concave, indicating that utility</a:t>
                </a:r>
                <a:r>
                  <a:rPr lang="en-US" baseline="0" dirty="0" smtClean="0"/>
                  <a:t> </a:t>
                </a:r>
                <a:r>
                  <a:rPr lang="en-US" dirty="0" smtClean="0"/>
                  <a:t>increases as wealth increases, but at a decreasing rate. In other words, the economic</a:t>
                </a:r>
                <a:r>
                  <a:rPr lang="en-US" baseline="0" dirty="0" smtClean="0"/>
                  <a:t> </a:t>
                </a:r>
                <a:r>
                  <a:rPr lang="en-US" dirty="0" smtClean="0"/>
                  <a:t>agent experiences diminishing marginal utility of wealth. As wealth increases, each</a:t>
                </a:r>
                <a:r>
                  <a:rPr lang="en-US" baseline="0" dirty="0" smtClean="0"/>
                  <a:t> </a:t>
                </a:r>
                <a:r>
                  <a:rPr lang="en-US" dirty="0" smtClean="0"/>
                  <a:t>additional dollar of wealth increases utility by a progressively smaller amount. </a:t>
                </a:r>
              </a:p>
              <a:p>
                <a:endParaRPr lang="en-US" dirty="0" smtClean="0"/>
              </a:p>
              <a:p>
                <a:r>
                  <a:rPr lang="en-US" dirty="0" smtClean="0"/>
                  <a:t>One implication of diminishing marginal utility is that a loss of wealth has a larger</a:t>
                </a:r>
                <a:r>
                  <a:rPr lang="en-US" baseline="0" dirty="0" smtClean="0"/>
                  <a:t> </a:t>
                </a:r>
                <a:r>
                  <a:rPr lang="en-US" dirty="0" smtClean="0"/>
                  <a:t>effect on utility than a gain in wealth. In Figure 24-16, suppose we start at point m,</a:t>
                </a:r>
                <a:r>
                  <a:rPr lang="en-US" baseline="0" dirty="0" smtClean="0"/>
                  <a:t> </a:t>
                </a:r>
                <a:r>
                  <a:rPr lang="en-US" dirty="0" smtClean="0"/>
                  <a:t>with wealth w′ and a medium utility </a:t>
                </a:r>
                <a:r>
                  <a:rPr lang="en-US" dirty="0" err="1" smtClean="0"/>
                  <a:t>Umed</a:t>
                </a:r>
                <a:r>
                  <a:rPr lang="en-US" dirty="0" smtClean="0"/>
                  <a:t>. An increase in wealth to w′ + </a:t>
                </a:r>
                <a:r>
                  <a:rPr lang="en-US" dirty="0" err="1" smtClean="0"/>
                  <a:t>Δw</a:t>
                </a:r>
                <a:r>
                  <a:rPr lang="en-US" dirty="0" smtClean="0"/>
                  <a:t> increases</a:t>
                </a:r>
                <a:r>
                  <a:rPr lang="en-US" baseline="0" dirty="0" smtClean="0"/>
                  <a:t> </a:t>
                </a:r>
                <a:r>
                  <a:rPr lang="en-US" dirty="0" smtClean="0"/>
                  <a:t>utility to </a:t>
                </a:r>
                <a:r>
                  <a:rPr lang="en-US" dirty="0" err="1" smtClean="0"/>
                  <a:t>Uhigh</a:t>
                </a:r>
                <a:r>
                  <a:rPr lang="en-US" dirty="0" smtClean="0"/>
                  <a:t>, while a decrease in wealth to w′ − </a:t>
                </a:r>
                <a:r>
                  <a:rPr lang="en-US" dirty="0" err="1" smtClean="0"/>
                  <a:t>Δw</a:t>
                </a:r>
                <a:r>
                  <a:rPr lang="en-US" dirty="0" smtClean="0"/>
                  <a:t> decreases utility to </a:t>
                </a:r>
                <a:r>
                  <a:rPr lang="en-US" dirty="0" err="1" smtClean="0"/>
                  <a:t>Ulow</a:t>
                </a:r>
                <a:r>
                  <a:rPr lang="en-US" dirty="0" smtClean="0"/>
                  <a:t>. Although</a:t>
                </a:r>
                <a:r>
                  <a:rPr lang="en-US" baseline="0" dirty="0" smtClean="0"/>
                  <a:t> </a:t>
                </a:r>
                <a:r>
                  <a:rPr lang="en-US" dirty="0" smtClean="0"/>
                  <a:t>the change in wealth is </a:t>
                </a:r>
                <a:r>
                  <a:rPr lang="en-US" dirty="0" err="1" smtClean="0"/>
                  <a:t>Δw</a:t>
                </a:r>
                <a:r>
                  <a:rPr lang="en-US" dirty="0" smtClean="0"/>
                  <a:t> in both cases (increase or decrease), the utility loss exceeds</a:t>
                </a:r>
                <a:r>
                  <a:rPr lang="en-US" baseline="0" dirty="0" smtClean="0"/>
                  <a:t> </a:t>
                </a:r>
                <a:r>
                  <a:rPr lang="en-US" dirty="0" smtClean="0"/>
                  <a:t>the utility gain. As wealth decreases, the utility lost per dollar lost increases, so wealth</a:t>
                </a:r>
                <a:r>
                  <a:rPr lang="en-US" baseline="0" dirty="0" smtClean="0"/>
                  <a:t> </a:t>
                </a:r>
                <a:r>
                  <a:rPr lang="en-US" dirty="0" smtClean="0"/>
                  <a:t>losses have relatively large negative effects on utility. In the opposite direction, as</a:t>
                </a:r>
                <a:r>
                  <a:rPr lang="en-US" baseline="0" dirty="0" smtClean="0"/>
                  <a:t> </a:t>
                </a:r>
                <a:r>
                  <a:rPr lang="en-US" dirty="0" smtClean="0"/>
                  <a:t>wealth increases, the utility gained per dollar decreases, so wealth gains have relatively</a:t>
                </a:r>
                <a:r>
                  <a:rPr lang="en-US" baseline="0" dirty="0" smtClean="0"/>
                  <a:t> </a:t>
                </a:r>
                <a:r>
                  <a:rPr lang="en-US" dirty="0" smtClean="0"/>
                  <a:t>small positive effects on utility. In general, diminishing marginal utility means that</a:t>
                </a:r>
                <a:r>
                  <a:rPr lang="en-US" baseline="0" dirty="0" smtClean="0"/>
                  <a:t> </a:t>
                </a:r>
                <a:r>
                  <a:rPr lang="en-US" dirty="0" smtClean="0"/>
                  <a:t>the displeasure associated with losing wealth exceeds the pleasure of gaining wealth.</a:t>
                </a:r>
              </a:p>
              <a:p>
                <a:endParaRPr lang="en-US" dirty="0" smtClean="0"/>
              </a:p>
              <a:p>
                <a:r>
                  <a:rPr lang="en-US" dirty="0" smtClean="0"/>
                  <a:t>We can use a utility function to measure the consequences of a lottery in utility</a:t>
                </a:r>
                <a:r>
                  <a:rPr lang="en-US" baseline="0" dirty="0" smtClean="0"/>
                  <a:t> </a:t>
                </a:r>
                <a:r>
                  <a:rPr lang="en-US" dirty="0" smtClean="0"/>
                  <a:t>terms. The expected utility of a lottery is the weighted average of the utilities generated</a:t>
                </a:r>
                <a:r>
                  <a:rPr lang="en-US" baseline="0" dirty="0" smtClean="0"/>
                  <a:t> </a:t>
                </a:r>
                <a:r>
                  <a:rPr lang="en-US" dirty="0" smtClean="0"/>
                  <a:t>by different outcomes, with the weights equal to the probabilities of two outcomes.</a:t>
                </a:r>
              </a:p>
              <a:p>
                <a:endParaRPr lang="en-US" dirty="0" smtClean="0"/>
              </a:p>
              <a:p>
                <a:r>
                  <a:rPr lang="en-US" dirty="0" smtClean="0"/>
                  <a:t>EU {R1, R2; r1, r2} = r1.</a:t>
                </a:r>
                <a:r>
                  <a:rPr lang="en-US" baseline="0" dirty="0" smtClean="0"/>
                  <a:t> </a:t>
                </a:r>
                <a:r>
                  <a:rPr lang="en-US" dirty="0" smtClean="0"/>
                  <a:t>u(R1) + r2.</a:t>
                </a:r>
                <a:r>
                  <a:rPr lang="en-US" baseline="0" dirty="0" smtClean="0"/>
                  <a:t> </a:t>
                </a:r>
                <a:r>
                  <a:rPr lang="en-US" dirty="0" smtClean="0"/>
                  <a:t>u(R2)</a:t>
                </a:r>
              </a:p>
              <a:p>
                <a:endParaRPr lang="en-US" dirty="0" smtClean="0"/>
              </a:p>
              <a:p>
                <a:r>
                  <a:rPr lang="en-US" dirty="0" smtClean="0"/>
                  <a:t>For the stock lottery, the expected utility of the lottery is</a:t>
                </a:r>
              </a:p>
              <a:p>
                <a:r>
                  <a:rPr lang="en-US" dirty="0" smtClean="0"/>
                  <a:t>EU {$100, $4; </a:t>
                </a:r>
                <a:r>
                  <a:rPr lang="en-US" b="0" i="0" smtClean="0">
                    <a:latin typeface="Cambria Math" panose="02040503050406030204" pitchFamily="18" charset="0"/>
                  </a:rPr>
                  <a:t>1/2</a:t>
                </a:r>
                <a:r>
                  <a:rPr lang="en-US" dirty="0" smtClean="0"/>
                  <a:t> , </a:t>
                </a:r>
                <a:r>
                  <a:rPr lang="en-US" b="0" i="0" smtClean="0">
                    <a:latin typeface="Cambria Math" panose="02040503050406030204" pitchFamily="18" charset="0"/>
                  </a:rPr>
                  <a:t>1/2</a:t>
                </a:r>
                <a:r>
                  <a:rPr lang="en-US" dirty="0" smtClean="0"/>
                  <a:t>} = </a:t>
                </a:r>
                <a:r>
                  <a:rPr lang="en-US" b="0" i="0" dirty="0" smtClean="0">
                    <a:latin typeface="Cambria Math" panose="02040503050406030204" pitchFamily="18" charset="0"/>
                  </a:rPr>
                  <a:t>1/2</a:t>
                </a:r>
                <a:r>
                  <a:rPr lang="en-US" dirty="0" smtClean="0"/>
                  <a:t>u($100) + </a:t>
                </a:r>
                <a:r>
                  <a:rPr lang="en-US" b="0" i="0" smtClean="0">
                    <a:latin typeface="Cambria Math" panose="02040503050406030204" pitchFamily="18" charset="0"/>
                  </a:rPr>
                  <a:t>1/2</a:t>
                </a:r>
                <a:r>
                  <a:rPr lang="en-US" dirty="0" smtClean="0"/>
                  <a:t>u($4)</a:t>
                </a:r>
              </a:p>
              <a:p>
                <a:endParaRPr lang="en-US" dirty="0" smtClean="0"/>
              </a:p>
              <a:p>
                <a:r>
                  <a:rPr lang="en-US" dirty="0" smtClean="0"/>
                  <a:t>In our examples of lotteries, we often use the utility function u(w) = w</a:t>
                </a:r>
                <a:r>
                  <a:rPr lang="en-US" baseline="30000" dirty="0" smtClean="0"/>
                  <a:t>1/2</a:t>
                </a:r>
                <a:r>
                  <a:rPr lang="en-US" dirty="0" smtClean="0"/>
                  <a:t>. For this utility</a:t>
                </a:r>
                <a:r>
                  <a:rPr lang="en-US" baseline="0" dirty="0" smtClean="0"/>
                  <a:t> </a:t>
                </a:r>
                <a:r>
                  <a:rPr lang="en-US" dirty="0" smtClean="0"/>
                  <a:t>function, utility is the square root of wealth. Using this utility function, the expected utility</a:t>
                </a:r>
                <a:r>
                  <a:rPr lang="en-US" baseline="0" dirty="0" smtClean="0"/>
                  <a:t> </a:t>
                </a:r>
                <a:r>
                  <a:rPr lang="en-US" dirty="0" smtClean="0"/>
                  <a:t>of the stock lottery is</a:t>
                </a:r>
              </a:p>
              <a:p>
                <a:r>
                  <a:rPr lang="en-US" dirty="0" smtClean="0"/>
                  <a:t>EU {$100, $4; </a:t>
                </a:r>
                <a:r>
                  <a:rPr lang="en-US" b="0" i="0" smtClean="0">
                    <a:latin typeface="Cambria Math" panose="02040503050406030204" pitchFamily="18" charset="0"/>
                  </a:rPr>
                  <a:t>1/2  ,  1/2</a:t>
                </a:r>
                <a:r>
                  <a:rPr lang="en-US" dirty="0" smtClean="0"/>
                  <a:t>} = </a:t>
                </a:r>
                <a:r>
                  <a:rPr lang="en-US" b="0" i="0" smtClean="0">
                    <a:latin typeface="Cambria Math" panose="02040503050406030204" pitchFamily="18" charset="0"/>
                  </a:rPr>
                  <a:t>1/2</a:t>
                </a:r>
                <a:r>
                  <a:rPr lang="en-US" dirty="0" smtClean="0"/>
                  <a:t>10 </a:t>
                </a:r>
                <a:r>
                  <a:rPr lang="en-US" dirty="0" err="1" smtClean="0"/>
                  <a:t>utils</a:t>
                </a:r>
                <a:r>
                  <a:rPr lang="en-US" dirty="0" smtClean="0"/>
                  <a:t> + </a:t>
                </a:r>
                <a:r>
                  <a:rPr lang="en-US" b="0" i="0" smtClean="0">
                    <a:latin typeface="Cambria Math" panose="02040503050406030204" pitchFamily="18" charset="0"/>
                  </a:rPr>
                  <a:t>1/2</a:t>
                </a:r>
                <a:r>
                  <a:rPr lang="en-US" dirty="0" smtClean="0"/>
                  <a:t>2 </a:t>
                </a:r>
                <a:r>
                  <a:rPr lang="en-US" dirty="0" err="1" smtClean="0"/>
                  <a:t>utils</a:t>
                </a:r>
                <a:r>
                  <a:rPr lang="en-US" dirty="0" smtClean="0"/>
                  <a:t> = 6 </a:t>
                </a:r>
                <a:r>
                  <a:rPr lang="en-US" dirty="0" err="1" smtClean="0"/>
                  <a:t>utils</a:t>
                </a:r>
                <a:endParaRPr lang="en-US" dirty="0" smtClean="0"/>
              </a:p>
              <a:p>
                <a:endParaRPr lang="en-US" dirty="0" smtClean="0"/>
              </a:p>
              <a:p>
                <a:r>
                  <a:rPr lang="en-US" dirty="0" smtClean="0"/>
                  <a:t>The utility function u(w) = w</a:t>
                </a:r>
                <a:r>
                  <a:rPr lang="en-US" baseline="30000" dirty="0" smtClean="0"/>
                  <a:t>1/2 </a:t>
                </a:r>
                <a:r>
                  <a:rPr lang="en-US" dirty="0" smtClean="0"/>
                  <a:t>is consistent with diminishing marginal utility,</a:t>
                </a:r>
                <a:r>
                  <a:rPr lang="en-US" baseline="0" dirty="0" smtClean="0"/>
                  <a:t> </a:t>
                </a:r>
                <a:r>
                  <a:rPr lang="en-US" dirty="0" smtClean="0"/>
                  <a:t>but it is just an example. This particular utility function makes it easy to construct</a:t>
                </a:r>
                <a:r>
                  <a:rPr lang="en-US" baseline="0" dirty="0" smtClean="0"/>
                  <a:t> </a:t>
                </a:r>
                <a:r>
                  <a:rPr lang="en-US" dirty="0" smtClean="0"/>
                  <a:t>examples of lotteries that are numerically manageable.</a:t>
                </a:r>
                <a:endParaRPr lang="en-US" dirty="0"/>
              </a:p>
            </p:txBody>
          </p:sp>
        </mc:Fallback>
      </mc:AlternateContent>
      <p:sp>
        <p:nvSpPr>
          <p:cNvPr id="4" name="Slide Number Placeholder 3"/>
          <p:cNvSpPr>
            <a:spLocks noGrp="1"/>
          </p:cNvSpPr>
          <p:nvPr>
            <p:ph type="sldNum" sz="quarter" idx="10"/>
          </p:nvPr>
        </p:nvSpPr>
        <p:spPr/>
        <p:txBody>
          <a:bodyPr/>
          <a:lstStyle/>
          <a:p>
            <a:fld id="{5D003D02-7E89-4EBF-B123-9C334E1BFEF7}" type="slidenum">
              <a:rPr lang="en-US" smtClean="0"/>
              <a:t>28</a:t>
            </a:fld>
            <a:endParaRPr lang="en-US" dirty="0"/>
          </a:p>
        </p:txBody>
      </p:sp>
    </p:spTree>
    <p:extLst>
      <p:ext uri="{BB962C8B-B14F-4D97-AF65-F5344CB8AC3E}">
        <p14:creationId xmlns:p14="http://schemas.microsoft.com/office/powerpoint/2010/main" val="1078618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1" dirty="0"/>
                  <a:t>Alt-Text: </a:t>
                </a:r>
                <a:r>
                  <a:rPr lang="en-US" b="0" dirty="0"/>
                  <a:t>Two line graphs plot expected utility. All data are approximate. In the top graph, the horizontal axis shows cost in dollars, listing 4, 52, and 100. E $ V equals 52. The probability slider along the axis, </a:t>
                </a:r>
                <a:r>
                  <a:rPr lang="en-US" b="0" i="1" dirty="0"/>
                  <a:t>rho</a:t>
                </a:r>
                <a:r>
                  <a:rPr lang="en-US" b="0" dirty="0"/>
                  <a:t> 1 equals one-half, is at $52. The</a:t>
                </a:r>
                <a:r>
                  <a:rPr lang="en-US" b="0" baseline="0" dirty="0"/>
                  <a:t> v</a:t>
                </a:r>
                <a:r>
                  <a:rPr lang="en-US" b="0" dirty="0"/>
                  <a:t>ertical axis shows utils, listing 2, 6, and 10. The probability slider along the axis, </a:t>
                </a:r>
                <a:r>
                  <a:rPr lang="en-US" b="0" i="1" dirty="0"/>
                  <a:t>rho</a:t>
                </a:r>
                <a:r>
                  <a:rPr lang="en-US" b="0" dirty="0"/>
                  <a:t> 1 equals one-half, is at 6 utils. The curve rises through point </a:t>
                </a:r>
                <a:r>
                  <a:rPr lang="en-US" b="0" i="1" dirty="0"/>
                  <a:t>l</a:t>
                </a:r>
                <a:r>
                  <a:rPr lang="en-US" b="0" dirty="0"/>
                  <a:t> (4, 2), point </a:t>
                </a:r>
                <a:r>
                  <a:rPr lang="en-US" b="0" i="1" dirty="0"/>
                  <a:t>u</a:t>
                </a:r>
                <a:r>
                  <a:rPr lang="en-US" b="0" dirty="0"/>
                  <a:t> (35, 6), and point </a:t>
                </a:r>
                <a:r>
                  <a:rPr lang="en-US" b="0" i="1" dirty="0"/>
                  <a:t>h</a:t>
                </a:r>
                <a:r>
                  <a:rPr lang="en-US" b="0" dirty="0"/>
                  <a:t> (100, 10). In the lower graph, the horizontal axis shows cost in dollars, listing 4, 76, and 100. E $ V equals 76. The probability slider along the axis,</a:t>
                </a:r>
                <a:r>
                  <a:rPr lang="en-US" b="0" i="1" dirty="0"/>
                  <a:t> rho</a:t>
                </a:r>
                <a:r>
                  <a:rPr lang="en-US" b="0" dirty="0"/>
                  <a:t> 1 equals three-quarters, is at $76. The</a:t>
                </a:r>
                <a:r>
                  <a:rPr lang="en-US" b="0" baseline="0" dirty="0"/>
                  <a:t> v</a:t>
                </a:r>
                <a:r>
                  <a:rPr lang="en-US" b="0" dirty="0"/>
                  <a:t>ertical axis shows utils, listing 2, 8, and 10. The probability slider along the axis, </a:t>
                </a:r>
                <a:r>
                  <a:rPr lang="en-US" b="0" i="1" dirty="0"/>
                  <a:t>rho</a:t>
                </a:r>
                <a:r>
                  <a:rPr lang="en-US" b="0" dirty="0"/>
                  <a:t> 1 equals three-quarters, is at 8 utils. The curve rises through point </a:t>
                </a:r>
                <a:r>
                  <a:rPr lang="en-US" b="0" i="1" dirty="0"/>
                  <a:t>l </a:t>
                </a:r>
                <a:r>
                  <a:rPr lang="en-US" b="0" dirty="0"/>
                  <a:t>(4, 2), point </a:t>
                </a:r>
                <a:r>
                  <a:rPr lang="en-US" b="0" i="1" dirty="0"/>
                  <a:t>v</a:t>
                </a:r>
                <a:r>
                  <a:rPr lang="en-US" b="0" dirty="0"/>
                  <a:t> (70, 8), and point </a:t>
                </a:r>
                <a:r>
                  <a:rPr lang="en-US" b="0" i="1" dirty="0"/>
                  <a:t>h</a:t>
                </a:r>
                <a:r>
                  <a:rPr lang="en-US" b="0" dirty="0"/>
                  <a:t> (100, 10).</a:t>
                </a:r>
              </a:p>
              <a:p>
                <a:endParaRPr lang="en-US" b="1" dirty="0"/>
              </a:p>
              <a:p>
                <a:r>
                  <a:rPr lang="en-US" b="1" dirty="0"/>
                  <a:t>Presenter Note: </a:t>
                </a:r>
              </a:p>
              <a:p>
                <a:r>
                  <a:rPr lang="en-US" dirty="0"/>
                  <a:t>The</a:t>
                </a:r>
                <a:r>
                  <a:rPr lang="en-US" baseline="0" dirty="0"/>
                  <a:t> figure</a:t>
                </a:r>
                <a:r>
                  <a:rPr lang="en-US" dirty="0"/>
                  <a:t> shows the computation of the expected utility of a lottery. Continuing</a:t>
                </a:r>
                <a:r>
                  <a:rPr lang="en-US" baseline="0" dirty="0"/>
                  <a:t> </a:t>
                </a:r>
                <a:r>
                  <a:rPr lang="en-US" dirty="0"/>
                  <a:t>the stock example, as shown by point </a:t>
                </a:r>
                <a:r>
                  <a:rPr lang="en-US" u="sng" dirty="0"/>
                  <a:t>h</a:t>
                </a:r>
                <a:r>
                  <a:rPr lang="en-US" dirty="0"/>
                  <a:t>, the utility value of the high price is </a:t>
                </a:r>
                <a:r>
                  <a:rPr lang="en-US" i="1" dirty="0"/>
                  <a:t>u</a:t>
                </a:r>
                <a:r>
                  <a:rPr lang="en-US" dirty="0"/>
                  <a:t>($100) =</a:t>
                </a:r>
                <a:r>
                  <a:rPr lang="en-US" baseline="0" dirty="0"/>
                  <a:t> </a:t>
                </a:r>
                <a:r>
                  <a:rPr lang="en-US" dirty="0"/>
                  <a:t>10 utils. As shown by point </a:t>
                </a:r>
                <a:r>
                  <a:rPr lang="en-US" i="1" dirty="0"/>
                  <a:t>l</a:t>
                </a:r>
                <a:r>
                  <a:rPr lang="en-US" dirty="0"/>
                  <a:t>, the utility value of the low price is </a:t>
                </a:r>
                <a:r>
                  <a:rPr lang="en-US" i="1" dirty="0"/>
                  <a:t>u</a:t>
                </a:r>
                <a:r>
                  <a:rPr lang="en-US" dirty="0"/>
                  <a:t>($4) = 2 utils. The</a:t>
                </a:r>
                <a:r>
                  <a:rPr lang="en-US" baseline="0" dirty="0"/>
                  <a:t> </a:t>
                </a:r>
                <a:r>
                  <a:rPr lang="en-US" dirty="0"/>
                  <a:t>expected utility is the weighted average of the two utility numbers, with probability</a:t>
                </a:r>
                <a:r>
                  <a:rPr lang="en-US" baseline="0" dirty="0"/>
                  <a:t> </a:t>
                </a:r>
                <a:r>
                  <a:rPr lang="en-US" dirty="0"/>
                  <a:t>weights</a:t>
                </a:r>
                <a:r>
                  <a:rPr lang="en-US" i="1" dirty="0"/>
                  <a:t> r</a:t>
                </a:r>
                <a:r>
                  <a:rPr lang="en-US" baseline="-25000" dirty="0"/>
                  <a:t>1</a:t>
                </a:r>
                <a:r>
                  <a:rPr lang="en-US" dirty="0"/>
                  <a:t> and </a:t>
                </a:r>
                <a:r>
                  <a:rPr lang="en-US" i="1" dirty="0"/>
                  <a:t>r</a:t>
                </a:r>
                <a:r>
                  <a:rPr lang="en-US" baseline="-25000" dirty="0"/>
                  <a:t>2</a:t>
                </a:r>
                <a:r>
                  <a:rPr lang="en-US" dirty="0"/>
                  <a:t>, given</a:t>
                </a:r>
                <a:r>
                  <a:rPr lang="en-US" i="1" dirty="0"/>
                  <a:t> r</a:t>
                </a:r>
                <a:r>
                  <a:rPr lang="en-US" baseline="-25000" dirty="0"/>
                  <a:t>1</a:t>
                </a:r>
                <a:r>
                  <a:rPr lang="en-US" dirty="0"/>
                  <a:t> + </a:t>
                </a:r>
                <a:r>
                  <a:rPr lang="en-US" i="1" dirty="0"/>
                  <a:t>r</a:t>
                </a:r>
                <a:r>
                  <a:rPr lang="en-US" baseline="-25000" dirty="0"/>
                  <a:t>2</a:t>
                </a:r>
                <a:r>
                  <a:rPr lang="en-US" dirty="0"/>
                  <a:t> = 1.</a:t>
                </a:r>
              </a:p>
              <a:p>
                <a:endParaRPr lang="en-US" dirty="0"/>
              </a:p>
              <a:p>
                <a:r>
                  <a:rPr lang="en-US" dirty="0"/>
                  <a:t>1. Upper panel: </a:t>
                </a:r>
                <a:r>
                  <a:rPr lang="en-US" i="1" dirty="0"/>
                  <a:t>r</a:t>
                </a:r>
                <a:r>
                  <a:rPr lang="en-US" baseline="-25000" dirty="0"/>
                  <a:t>1</a:t>
                </a:r>
                <a:r>
                  <a:rPr lang="en-US" dirty="0"/>
                  <a:t> = 0.50. The probability slider along the vertical axis is at the</a:t>
                </a:r>
                <a:r>
                  <a:rPr lang="en-US" baseline="0" dirty="0"/>
                  <a:t> </a:t>
                </a:r>
                <a:r>
                  <a:rPr lang="en-US" dirty="0"/>
                  <a:t>midpoint between the high utility (10 utils) and the low utility (2 utils), equal to</a:t>
                </a:r>
                <a:r>
                  <a:rPr lang="en-US" baseline="0" dirty="0"/>
                  <a:t> </a:t>
                </a:r>
                <a:r>
                  <a:rPr lang="en-US" dirty="0"/>
                  <a:t>6 utils. On the horizontal axis, the expected monetary value of the lottery is $52.</a:t>
                </a:r>
              </a:p>
              <a:p>
                <a:r>
                  <a:rPr lang="en-US" dirty="0"/>
                  <a:t>2. Lower panel: </a:t>
                </a:r>
                <a:r>
                  <a:rPr lang="en-US" i="1" dirty="0"/>
                  <a:t>r</a:t>
                </a:r>
                <a:r>
                  <a:rPr lang="en-US" baseline="-25000" dirty="0"/>
                  <a:t>1</a:t>
                </a:r>
                <a:r>
                  <a:rPr lang="en-US" dirty="0"/>
                  <a:t> = 0.75. The probability slider is three-fourths of the distance</a:t>
                </a:r>
                <a:r>
                  <a:rPr lang="en-US" baseline="0" dirty="0"/>
                  <a:t> </a:t>
                </a:r>
                <a:r>
                  <a:rPr lang="en-US" dirty="0"/>
                  <a:t>between the low utility and the high utility, so the expected utility is 8 utils:</a:t>
                </a:r>
              </a:p>
              <a:p>
                <a:r>
                  <a:rPr lang="en-US" dirty="0"/>
                  <a:t>EU {$100, $4;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a14:m>
                <a:r>
                  <a:rPr lang="en-US" dirty="0"/>
                  <a:t>,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oMath>
                </a14:m>
                <a:r>
                  <a:rPr lang="en-US" dirty="0"/>
                  <a:t> } =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a14:m>
                <a:r>
                  <a:rPr lang="en-US" dirty="0"/>
                  <a:t> 10 </a:t>
                </a:r>
                <a:r>
                  <a:rPr lang="en-US" i="1" dirty="0"/>
                  <a:t>utils</a:t>
                </a:r>
                <a:r>
                  <a:rPr lang="en-US" dirty="0"/>
                  <a:t> +</a:t>
                </a:r>
                <a:r>
                  <a:rPr lang="en-US" baseline="0" dirty="0"/>
                  <a:t> </a:t>
                </a:r>
                <a14:m>
                  <m:oMath xmlns:m="http://schemas.openxmlformats.org/officeDocument/2006/math">
                    <m:f>
                      <m:fPr>
                        <m:ctrlPr>
                          <a:rPr lang="en-US" i="1" baseline="0" smtClean="0">
                            <a:latin typeface="Cambria Math"/>
                          </a:rPr>
                        </m:ctrlPr>
                      </m:fPr>
                      <m:num>
                        <m:r>
                          <a:rPr lang="en-US" b="0" i="1" baseline="0" smtClean="0">
                            <a:latin typeface="Cambria Math" panose="02040503050406030204" pitchFamily="18" charset="0"/>
                          </a:rPr>
                          <m:t>1</m:t>
                        </m:r>
                      </m:num>
                      <m:den>
                        <m:r>
                          <a:rPr lang="en-US" b="0" i="1" baseline="0" smtClean="0">
                            <a:latin typeface="Cambria Math" panose="02040503050406030204" pitchFamily="18" charset="0"/>
                          </a:rPr>
                          <m:t>4</m:t>
                        </m:r>
                      </m:den>
                    </m:f>
                  </m:oMath>
                </a14:m>
                <a:r>
                  <a:rPr lang="en-US" dirty="0"/>
                  <a:t> 2 </a:t>
                </a:r>
                <a:r>
                  <a:rPr lang="en-US" i="1" dirty="0"/>
                  <a:t>utils</a:t>
                </a:r>
                <a:r>
                  <a:rPr lang="en-US" dirty="0"/>
                  <a:t> = 8 </a:t>
                </a:r>
                <a:r>
                  <a:rPr lang="en-US" i="1" dirty="0"/>
                  <a:t>utils</a:t>
                </a:r>
              </a:p>
              <a:p>
                <a:endParaRPr lang="en-US" dirty="0"/>
              </a:p>
              <a:p>
                <a:r>
                  <a:rPr lang="en-US" dirty="0"/>
                  <a:t>As expected, an increase in the probability of the favorable outcome (high utility)</a:t>
                </a:r>
                <a:r>
                  <a:rPr lang="en-US" baseline="0" dirty="0"/>
                  <a:t> </a:t>
                </a:r>
                <a:r>
                  <a:rPr lang="en-US" dirty="0"/>
                  <a:t>moves the expected utility closer to the utility of the favorable outcome. On the</a:t>
                </a:r>
                <a:r>
                  <a:rPr lang="en-US" baseline="0" dirty="0"/>
                  <a:t> </a:t>
                </a:r>
                <a:r>
                  <a:rPr lang="en-US" dirty="0"/>
                  <a:t>horizontal axis, the expected monetary value of the lottery is $76:</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EU {$100, $4;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a14:m>
                <a:r>
                  <a:rPr lang="en-US" dirty="0"/>
                  <a:t>,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oMath>
                </a14:m>
                <a:r>
                  <a:rPr lang="en-US" dirty="0"/>
                  <a:t> } =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a14:m>
                <a:r>
                  <a:rPr lang="en-US" dirty="0"/>
                  <a:t> $100 +</a:t>
                </a:r>
                <a:r>
                  <a:rPr lang="en-US" baseline="0" dirty="0"/>
                  <a:t> </a:t>
                </a:r>
                <a14:m>
                  <m:oMath xmlns:m="http://schemas.openxmlformats.org/officeDocument/2006/math">
                    <m:f>
                      <m:fPr>
                        <m:ctrlPr>
                          <a:rPr lang="en-US" i="1" baseline="0" smtClean="0">
                            <a:latin typeface="Cambria Math"/>
                          </a:rPr>
                        </m:ctrlPr>
                      </m:fPr>
                      <m:num>
                        <m:r>
                          <a:rPr lang="en-US" b="0" i="1" baseline="0" smtClean="0">
                            <a:latin typeface="Cambria Math" panose="02040503050406030204" pitchFamily="18" charset="0"/>
                          </a:rPr>
                          <m:t>1</m:t>
                        </m:r>
                      </m:num>
                      <m:den>
                        <m:r>
                          <a:rPr lang="en-US" b="0" i="1" baseline="0" smtClean="0">
                            <a:latin typeface="Cambria Math" panose="02040503050406030204" pitchFamily="18" charset="0"/>
                          </a:rPr>
                          <m:t>4</m:t>
                        </m:r>
                      </m:den>
                    </m:f>
                  </m:oMath>
                </a14:m>
                <a:r>
                  <a:rPr lang="en-US" dirty="0"/>
                  <a:t> $4 = $76</a:t>
                </a:r>
              </a:p>
              <a:p>
                <a:endParaRPr lang="en-US" dirty="0"/>
              </a:p>
            </p:txBody>
          </p:sp>
        </mc:Choice>
        <mc:Fallback xmlns="">
          <p:sp>
            <p:nvSpPr>
              <p:cNvPr id="3" name="Notes Placeholder 2"/>
              <p:cNvSpPr>
                <a:spLocks noGrp="1"/>
              </p:cNvSpPr>
              <p:nvPr>
                <p:ph type="body" idx="1"/>
              </p:nvPr>
            </p:nvSpPr>
            <p:spPr/>
            <p:txBody>
              <a:bodyPr/>
              <a:lstStyle/>
              <a:p>
                <a:r>
                  <a:rPr lang="en-US" b="1" dirty="0" smtClean="0"/>
                  <a:t>Alt-Text: </a:t>
                </a:r>
              </a:p>
              <a:p>
                <a:endParaRPr lang="en-US" b="1" dirty="0" smtClean="0"/>
              </a:p>
              <a:p>
                <a:r>
                  <a:rPr lang="en-US" b="1" dirty="0" smtClean="0"/>
                  <a:t>Presenter Note: </a:t>
                </a:r>
              </a:p>
              <a:p>
                <a:r>
                  <a:rPr lang="en-US" dirty="0" smtClean="0"/>
                  <a:t>The</a:t>
                </a:r>
                <a:r>
                  <a:rPr lang="en-US" baseline="0" dirty="0" smtClean="0"/>
                  <a:t> figure</a:t>
                </a:r>
                <a:r>
                  <a:rPr lang="en-US" dirty="0" smtClean="0"/>
                  <a:t> shows the computation of the expected utility of a lottery. Continuing</a:t>
                </a:r>
                <a:r>
                  <a:rPr lang="en-US" baseline="0" dirty="0" smtClean="0"/>
                  <a:t> </a:t>
                </a:r>
                <a:r>
                  <a:rPr lang="en-US" dirty="0" smtClean="0"/>
                  <a:t>the stock example, as shown by point h, the utility value of the high price is u($100) =</a:t>
                </a:r>
                <a:r>
                  <a:rPr lang="en-US" baseline="0" dirty="0" smtClean="0"/>
                  <a:t> </a:t>
                </a:r>
                <a:r>
                  <a:rPr lang="en-US" dirty="0" smtClean="0"/>
                  <a:t>10 </a:t>
                </a:r>
                <a:r>
                  <a:rPr lang="en-US" dirty="0" err="1" smtClean="0"/>
                  <a:t>utils</a:t>
                </a:r>
                <a:r>
                  <a:rPr lang="en-US" dirty="0" smtClean="0"/>
                  <a:t>. As shown by point l, the utility value of the low price is u($4) = 2 </a:t>
                </a:r>
                <a:r>
                  <a:rPr lang="en-US" dirty="0" err="1" smtClean="0"/>
                  <a:t>utils</a:t>
                </a:r>
                <a:r>
                  <a:rPr lang="en-US" dirty="0" smtClean="0"/>
                  <a:t>. The</a:t>
                </a:r>
                <a:r>
                  <a:rPr lang="en-US" baseline="0" dirty="0" smtClean="0"/>
                  <a:t> </a:t>
                </a:r>
                <a:r>
                  <a:rPr lang="en-US" dirty="0" smtClean="0"/>
                  <a:t>expected utility is the weighted average of the two utility numbers, with probability</a:t>
                </a:r>
                <a:r>
                  <a:rPr lang="en-US" baseline="0" dirty="0" smtClean="0"/>
                  <a:t> </a:t>
                </a:r>
                <a:r>
                  <a:rPr lang="en-US" dirty="0" smtClean="0"/>
                  <a:t>weights r1 and r2, given r1 + r2 = 1.</a:t>
                </a:r>
              </a:p>
              <a:p>
                <a:endParaRPr lang="en-US" dirty="0" smtClean="0"/>
              </a:p>
              <a:p>
                <a:r>
                  <a:rPr lang="en-US" dirty="0" smtClean="0"/>
                  <a:t>1. Upper panel: r1 = 0.50. The probability slider along the vertical axis is at the</a:t>
                </a:r>
                <a:r>
                  <a:rPr lang="en-US" baseline="0" dirty="0" smtClean="0"/>
                  <a:t> </a:t>
                </a:r>
                <a:r>
                  <a:rPr lang="en-US" dirty="0" smtClean="0"/>
                  <a:t>midpoint between the high utility (10 </a:t>
                </a:r>
                <a:r>
                  <a:rPr lang="en-US" dirty="0" err="1" smtClean="0"/>
                  <a:t>utils</a:t>
                </a:r>
                <a:r>
                  <a:rPr lang="en-US" dirty="0" smtClean="0"/>
                  <a:t>) and the low utility (2 </a:t>
                </a:r>
                <a:r>
                  <a:rPr lang="en-US" dirty="0" err="1" smtClean="0"/>
                  <a:t>utils</a:t>
                </a:r>
                <a:r>
                  <a:rPr lang="en-US" dirty="0" smtClean="0"/>
                  <a:t>), equal to</a:t>
                </a:r>
                <a:r>
                  <a:rPr lang="en-US" baseline="0" dirty="0" smtClean="0"/>
                  <a:t> </a:t>
                </a:r>
                <a:r>
                  <a:rPr lang="en-US" dirty="0" smtClean="0"/>
                  <a:t>6 </a:t>
                </a:r>
                <a:r>
                  <a:rPr lang="en-US" dirty="0" err="1" smtClean="0"/>
                  <a:t>utils</a:t>
                </a:r>
                <a:r>
                  <a:rPr lang="en-US" dirty="0" smtClean="0"/>
                  <a:t>. On the horizontal axis, the expected monetary value of the lottery is $52.</a:t>
                </a:r>
              </a:p>
              <a:p>
                <a:r>
                  <a:rPr lang="en-US" dirty="0" smtClean="0"/>
                  <a:t>2. Lower panel: r1 = 0.75. The probability slider is three-fourths of the distance</a:t>
                </a:r>
                <a:r>
                  <a:rPr lang="en-US" baseline="0" dirty="0" smtClean="0"/>
                  <a:t> </a:t>
                </a:r>
                <a:r>
                  <a:rPr lang="en-US" dirty="0" smtClean="0"/>
                  <a:t>between the low utility and the high utility, so the expected utility is 8 </a:t>
                </a:r>
                <a:r>
                  <a:rPr lang="en-US" dirty="0" err="1" smtClean="0"/>
                  <a:t>utils</a:t>
                </a:r>
                <a:r>
                  <a:rPr lang="en-US" dirty="0" smtClean="0"/>
                  <a:t>:</a:t>
                </a:r>
              </a:p>
              <a:p>
                <a:r>
                  <a:rPr lang="en-US" dirty="0" smtClean="0"/>
                  <a:t>EU {$100, $4; </a:t>
                </a:r>
                <a:r>
                  <a:rPr lang="en-US" b="0" i="0" smtClean="0">
                    <a:latin typeface="Cambria Math" panose="02040503050406030204" pitchFamily="18" charset="0"/>
                  </a:rPr>
                  <a:t>3/4</a:t>
                </a:r>
                <a:r>
                  <a:rPr lang="en-US" dirty="0" smtClean="0"/>
                  <a:t>, </a:t>
                </a:r>
                <a:r>
                  <a:rPr lang="en-US" b="0" i="0" smtClean="0">
                    <a:latin typeface="Cambria Math" panose="02040503050406030204" pitchFamily="18" charset="0"/>
                  </a:rPr>
                  <a:t>1/4</a:t>
                </a:r>
                <a:r>
                  <a:rPr lang="en-US" dirty="0" smtClean="0"/>
                  <a:t> } = </a:t>
                </a:r>
                <a:r>
                  <a:rPr lang="en-US" b="0" i="0" smtClean="0">
                    <a:latin typeface="Cambria Math" panose="02040503050406030204" pitchFamily="18" charset="0"/>
                  </a:rPr>
                  <a:t>3/4</a:t>
                </a:r>
                <a:r>
                  <a:rPr lang="en-US" dirty="0" smtClean="0"/>
                  <a:t> 10 </a:t>
                </a:r>
                <a:r>
                  <a:rPr lang="en-US" dirty="0" err="1" smtClean="0"/>
                  <a:t>utils</a:t>
                </a:r>
                <a:r>
                  <a:rPr lang="en-US" dirty="0" smtClean="0"/>
                  <a:t> +</a:t>
                </a:r>
                <a:r>
                  <a:rPr lang="en-US" baseline="0" dirty="0" smtClean="0"/>
                  <a:t> </a:t>
                </a:r>
                <a:r>
                  <a:rPr lang="en-US" b="0" i="0" baseline="0" smtClean="0">
                    <a:latin typeface="Cambria Math" panose="02040503050406030204" pitchFamily="18" charset="0"/>
                  </a:rPr>
                  <a:t>1/4</a:t>
                </a:r>
                <a:r>
                  <a:rPr lang="en-US" dirty="0" smtClean="0"/>
                  <a:t> 2 </a:t>
                </a:r>
                <a:r>
                  <a:rPr lang="en-US" dirty="0" err="1" smtClean="0"/>
                  <a:t>utils</a:t>
                </a:r>
                <a:r>
                  <a:rPr lang="en-US" dirty="0" smtClean="0"/>
                  <a:t> = 8 </a:t>
                </a:r>
                <a:r>
                  <a:rPr lang="en-US" dirty="0" err="1" smtClean="0"/>
                  <a:t>utils</a:t>
                </a:r>
                <a:endParaRPr lang="en-US" dirty="0" smtClean="0"/>
              </a:p>
              <a:p>
                <a:endParaRPr lang="en-US" dirty="0" smtClean="0"/>
              </a:p>
              <a:p>
                <a:r>
                  <a:rPr lang="en-US" dirty="0" smtClean="0"/>
                  <a:t>As expected, an increase in the probability of the favorable outcome (high utility)</a:t>
                </a:r>
                <a:r>
                  <a:rPr lang="en-US" baseline="0" dirty="0" smtClean="0"/>
                  <a:t> </a:t>
                </a:r>
                <a:r>
                  <a:rPr lang="en-US" dirty="0" smtClean="0"/>
                  <a:t>moves the expected utility closer to the utility of the favorable outcome. On the</a:t>
                </a:r>
                <a:r>
                  <a:rPr lang="en-US" baseline="0" dirty="0" smtClean="0"/>
                  <a:t> </a:t>
                </a:r>
                <a:r>
                  <a:rPr lang="en-US" dirty="0" smtClean="0"/>
                  <a:t>horizontal axis, the expected monetary value of the lottery is $76:</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EU {$100, $4; </a:t>
                </a:r>
                <a:r>
                  <a:rPr lang="en-US" b="0" i="0" smtClean="0">
                    <a:latin typeface="Cambria Math" panose="02040503050406030204" pitchFamily="18" charset="0"/>
                  </a:rPr>
                  <a:t>3/4</a:t>
                </a:r>
                <a:r>
                  <a:rPr lang="en-US" dirty="0" smtClean="0"/>
                  <a:t>, </a:t>
                </a:r>
                <a:r>
                  <a:rPr lang="en-US" b="0" i="0" smtClean="0">
                    <a:latin typeface="Cambria Math" panose="02040503050406030204" pitchFamily="18" charset="0"/>
                  </a:rPr>
                  <a:t>1/4</a:t>
                </a:r>
                <a:r>
                  <a:rPr lang="en-US" dirty="0" smtClean="0"/>
                  <a:t> } = </a:t>
                </a:r>
                <a:r>
                  <a:rPr lang="en-US" b="0" i="0" smtClean="0">
                    <a:latin typeface="Cambria Math" panose="02040503050406030204" pitchFamily="18" charset="0"/>
                  </a:rPr>
                  <a:t>3/4</a:t>
                </a:r>
                <a:r>
                  <a:rPr lang="en-US" dirty="0" smtClean="0"/>
                  <a:t> </a:t>
                </a:r>
                <a:r>
                  <a:rPr lang="en-US" dirty="0" smtClean="0"/>
                  <a:t>$100 +</a:t>
                </a:r>
                <a:r>
                  <a:rPr lang="en-US" baseline="0" dirty="0" smtClean="0"/>
                  <a:t> </a:t>
                </a:r>
                <a:r>
                  <a:rPr lang="en-US" b="0" i="0" baseline="0" smtClean="0">
                    <a:latin typeface="Cambria Math" panose="02040503050406030204" pitchFamily="18" charset="0"/>
                  </a:rPr>
                  <a:t>1/4</a:t>
                </a:r>
                <a:r>
                  <a:rPr lang="en-US" dirty="0" smtClean="0"/>
                  <a:t> </a:t>
                </a:r>
                <a:r>
                  <a:rPr lang="en-US" dirty="0" smtClean="0"/>
                  <a:t>$4 </a:t>
                </a:r>
                <a:r>
                  <a:rPr lang="en-US" dirty="0" smtClean="0"/>
                  <a:t>= </a:t>
                </a:r>
                <a:r>
                  <a:rPr lang="en-US" dirty="0" smtClean="0"/>
                  <a:t>$76</a:t>
                </a:r>
                <a:endParaRPr lang="en-US" dirty="0" smtClean="0"/>
              </a:p>
              <a:p>
                <a:endParaRPr lang="en-US" dirty="0" smtClean="0"/>
              </a:p>
            </p:txBody>
          </p:sp>
        </mc:Fallback>
      </mc:AlternateContent>
      <p:sp>
        <p:nvSpPr>
          <p:cNvPr id="4" name="Slide Number Placeholder 3"/>
          <p:cNvSpPr>
            <a:spLocks noGrp="1"/>
          </p:cNvSpPr>
          <p:nvPr>
            <p:ph type="sldNum" sz="quarter" idx="10"/>
          </p:nvPr>
        </p:nvSpPr>
        <p:spPr/>
        <p:txBody>
          <a:bodyPr/>
          <a:lstStyle/>
          <a:p>
            <a:fld id="{5D003D02-7E89-4EBF-B123-9C334E1BFEF7}" type="slidenum">
              <a:rPr lang="en-US" smtClean="0"/>
              <a:t>29</a:t>
            </a:fld>
            <a:endParaRPr lang="en-US" dirty="0"/>
          </a:p>
        </p:txBody>
      </p:sp>
    </p:spTree>
    <p:extLst>
      <p:ext uri="{BB962C8B-B14F-4D97-AF65-F5344CB8AC3E}">
        <p14:creationId xmlns:p14="http://schemas.microsoft.com/office/powerpoint/2010/main" val="1799565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certainty equivalent. The</a:t>
            </a:r>
            <a:r>
              <a:rPr lang="en-US" b="0" baseline="0" dirty="0"/>
              <a:t> h</a:t>
            </a:r>
            <a:r>
              <a:rPr lang="en-US" b="0" dirty="0"/>
              <a:t>orizontal axis shows cost in dollars, listing 4, 36, and 100. C E equals 36. The</a:t>
            </a:r>
            <a:r>
              <a:rPr lang="en-US" b="0" baseline="0" dirty="0"/>
              <a:t> v</a:t>
            </a:r>
            <a:r>
              <a:rPr lang="en-US" b="0" dirty="0"/>
              <a:t>ertical axis shows utils, listing 2, 6, and 10. The probability slider along the axis is at 6 utils. The curve rises through point </a:t>
            </a:r>
            <a:r>
              <a:rPr lang="en-US" b="0" i="1" dirty="0"/>
              <a:t>l</a:t>
            </a:r>
            <a:r>
              <a:rPr lang="en-US" b="0" dirty="0"/>
              <a:t> (4, 2), point </a:t>
            </a:r>
            <a:r>
              <a:rPr lang="en-US" b="0" i="1" dirty="0"/>
              <a:t>u</a:t>
            </a:r>
            <a:r>
              <a:rPr lang="en-US" b="0" dirty="0"/>
              <a:t> (36, 6), and point </a:t>
            </a:r>
            <a:r>
              <a:rPr lang="en-US" b="0" i="1" dirty="0"/>
              <a:t>h</a:t>
            </a:r>
            <a:r>
              <a:rPr lang="en-US" b="0" dirty="0"/>
              <a:t> (100, 10).</a:t>
            </a:r>
          </a:p>
          <a:p>
            <a:endParaRPr lang="en-US" b="1" dirty="0"/>
          </a:p>
          <a:p>
            <a:r>
              <a:rPr lang="en-US" b="1" dirty="0"/>
              <a:t>Presenter Note:</a:t>
            </a:r>
          </a:p>
          <a:p>
            <a:r>
              <a:rPr lang="en-US" dirty="0"/>
              <a:t>Up to this point, we have computed the benefit of a lottery as its expected utility, measured</a:t>
            </a:r>
            <a:r>
              <a:rPr lang="en-US" baseline="0" dirty="0"/>
              <a:t> </a:t>
            </a:r>
            <a:r>
              <a:rPr lang="en-US" dirty="0"/>
              <a:t>in utils. In contrast, the certainty equivalent measures the benefit of a lottery in dollars.</a:t>
            </a:r>
            <a:r>
              <a:rPr lang="en-US" baseline="0" dirty="0"/>
              <a:t> </a:t>
            </a:r>
            <a:r>
              <a:rPr lang="en-US" dirty="0"/>
              <a:t>Specifically, the certainty equivalent of a lottery is the certain wealth (in dollars) that</a:t>
            </a:r>
            <a:r>
              <a:rPr lang="en-US" baseline="0" dirty="0"/>
              <a:t> </a:t>
            </a:r>
            <a:r>
              <a:rPr lang="en-US" dirty="0"/>
              <a:t>generates the same utility as a lottery. Using CE as the symbol for certainty equivalent,</a:t>
            </a:r>
          </a:p>
          <a:p>
            <a:r>
              <a:rPr lang="en-US" i="1" dirty="0"/>
              <a:t>u</a:t>
            </a:r>
            <a:r>
              <a:rPr lang="en-US" dirty="0"/>
              <a:t>(</a:t>
            </a:r>
            <a:r>
              <a:rPr lang="en-US" i="1" dirty="0"/>
              <a:t>CE</a:t>
            </a:r>
            <a:r>
              <a:rPr lang="en-US" dirty="0"/>
              <a:t>) = </a:t>
            </a:r>
            <a:r>
              <a:rPr lang="en-US" i="1" dirty="0"/>
              <a:t>EU</a:t>
            </a:r>
            <a:r>
              <a:rPr lang="en-US" dirty="0"/>
              <a:t>(</a:t>
            </a:r>
            <a:r>
              <a:rPr lang="en-US" i="1" dirty="0"/>
              <a:t>Lottery</a:t>
            </a:r>
            <a:r>
              <a:rPr lang="en-US" dirty="0"/>
              <a:t>)</a:t>
            </a:r>
          </a:p>
          <a:p>
            <a:endParaRPr lang="en-US" dirty="0"/>
          </a:p>
          <a:p>
            <a:r>
              <a:rPr lang="en-US" dirty="0"/>
              <a:t>In words, the utility of the certainty equivalent equals the expected utility of the lottery.</a:t>
            </a:r>
            <a:r>
              <a:rPr lang="en-US" baseline="0" dirty="0"/>
              <a:t> </a:t>
            </a:r>
          </a:p>
          <a:p>
            <a:endParaRPr lang="en-US" baseline="0" dirty="0"/>
          </a:p>
          <a:p>
            <a:r>
              <a:rPr lang="en-US" baseline="0" dirty="0"/>
              <a:t>The figure </a:t>
            </a:r>
            <a:r>
              <a:rPr lang="en-US" dirty="0"/>
              <a:t>shows how to compute the certainty equivalent of a lottery.</a:t>
            </a:r>
            <a:r>
              <a:rPr lang="en-US" baseline="0" dirty="0"/>
              <a:t> </a:t>
            </a:r>
            <a:r>
              <a:rPr lang="en-US" dirty="0"/>
              <a:t>The expected utility of the stock lottery is 6 utils (the average of 10 utils with the</a:t>
            </a:r>
            <a:r>
              <a:rPr lang="en-US" baseline="0" dirty="0"/>
              <a:t> </a:t>
            </a:r>
            <a:r>
              <a:rPr lang="en-US" dirty="0"/>
              <a:t>favorable outcome and 2 utils with the unfavorable outcome). We use the utility</a:t>
            </a:r>
            <a:r>
              <a:rPr lang="en-US" baseline="0" dirty="0"/>
              <a:t> </a:t>
            </a:r>
            <a:r>
              <a:rPr lang="en-US" dirty="0"/>
              <a:t>curve to determine the certain wealth that generates the same 6 utils of utility. Point</a:t>
            </a:r>
            <a:r>
              <a:rPr lang="en-US" baseline="0" dirty="0"/>
              <a:t> </a:t>
            </a:r>
            <a:r>
              <a:rPr lang="en-US" i="1" dirty="0"/>
              <a:t>u</a:t>
            </a:r>
            <a:r>
              <a:rPr lang="en-US" dirty="0"/>
              <a:t> provides a pivot to translate utility of 6 utils into wealth of $36. A certain wealth of</a:t>
            </a:r>
            <a:r>
              <a:rPr lang="en-US" baseline="0" dirty="0"/>
              <a:t> </a:t>
            </a:r>
            <a:r>
              <a:rPr lang="en-US" dirty="0"/>
              <a:t>$36 generates 6 utils, the same as the expected utility from the lottery.</a:t>
            </a:r>
          </a:p>
          <a:p>
            <a:r>
              <a:rPr lang="en-US" i="1" dirty="0"/>
              <a:t>u</a:t>
            </a:r>
            <a:r>
              <a:rPr lang="en-US" dirty="0"/>
              <a:t>($36) = 6</a:t>
            </a:r>
            <a:r>
              <a:rPr lang="en-US" i="1" dirty="0"/>
              <a:t> utils</a:t>
            </a:r>
          </a:p>
          <a:p>
            <a:endParaRPr lang="en-US" dirty="0"/>
          </a:p>
          <a:p>
            <a:r>
              <a:rPr lang="en-US" dirty="0"/>
              <a:t>The certainty equivalent of $36 makes the agent indifferent between a certain payment</a:t>
            </a:r>
            <a:r>
              <a:rPr lang="en-US" baseline="0" dirty="0"/>
              <a:t> </a:t>
            </a:r>
            <a:r>
              <a:rPr lang="en-US" dirty="0"/>
              <a:t>of $36 and taking a chance by playing the lottery, with equal chances of getting</a:t>
            </a:r>
            <a:r>
              <a:rPr lang="en-US" baseline="0" dirty="0"/>
              <a:t> </a:t>
            </a:r>
            <a:r>
              <a:rPr lang="en-US" dirty="0"/>
              <a:t>either $100 or $4.</a:t>
            </a:r>
            <a:r>
              <a:rPr lang="en-US" baseline="0" dirty="0"/>
              <a:t> </a:t>
            </a:r>
          </a:p>
          <a:p>
            <a:endParaRPr lang="en-US" baseline="0" dirty="0"/>
          </a:p>
          <a:p>
            <a:r>
              <a:rPr lang="en-US" dirty="0"/>
              <a:t>In this book we often use a specific utility function in our numerical examples:</a:t>
            </a:r>
            <a:r>
              <a:rPr lang="en-US" baseline="0" dirty="0"/>
              <a:t> </a:t>
            </a:r>
            <a:r>
              <a:rPr lang="en-US" i="1" dirty="0"/>
              <a:t>u</a:t>
            </a:r>
            <a:r>
              <a:rPr lang="en-US" dirty="0"/>
              <a:t>(</a:t>
            </a:r>
            <a:r>
              <a:rPr lang="en-US" i="1" dirty="0"/>
              <a:t>w</a:t>
            </a:r>
            <a:r>
              <a:rPr lang="en-US" dirty="0"/>
              <a:t>) = </a:t>
            </a:r>
            <a:r>
              <a:rPr lang="en-US" i="1" dirty="0"/>
              <a:t>w</a:t>
            </a:r>
            <a:r>
              <a:rPr lang="en-US" baseline="30000" dirty="0"/>
              <a:t>1/2</a:t>
            </a:r>
            <a:r>
              <a:rPr lang="en-US" dirty="0"/>
              <a:t>. We can invert this utility function to get an expression for the certainty</a:t>
            </a:r>
            <a:r>
              <a:rPr lang="en-US" baseline="0" dirty="0"/>
              <a:t> </a:t>
            </a:r>
            <a:r>
              <a:rPr lang="en-US" dirty="0"/>
              <a:t>equivalent </a:t>
            </a:r>
            <a:r>
              <a:rPr lang="en-US" i="1" dirty="0"/>
              <a:t>w</a:t>
            </a:r>
            <a:r>
              <a:rPr lang="en-US" dirty="0"/>
              <a:t>(</a:t>
            </a:r>
            <a:r>
              <a:rPr lang="en-US" u="sng" dirty="0"/>
              <a:t>u</a:t>
            </a:r>
            <a:r>
              <a:rPr lang="en-US" dirty="0"/>
              <a:t>). Solving for </a:t>
            </a:r>
            <a:r>
              <a:rPr lang="en-US" i="1" dirty="0"/>
              <a:t>w</a:t>
            </a:r>
            <a:r>
              <a:rPr lang="en-US" dirty="0"/>
              <a:t> in terms of utility, the certainty equivalent is</a:t>
            </a:r>
          </a:p>
          <a:p>
            <a:r>
              <a:rPr lang="en-US" i="1" dirty="0"/>
              <a:t>CE</a:t>
            </a:r>
            <a:r>
              <a:rPr lang="en-US" dirty="0"/>
              <a:t> = </a:t>
            </a:r>
            <a:r>
              <a:rPr lang="en-US" i="1" dirty="0"/>
              <a:t>w</a:t>
            </a:r>
            <a:r>
              <a:rPr lang="en-US" dirty="0"/>
              <a:t>(</a:t>
            </a:r>
            <a:r>
              <a:rPr lang="en-US" i="1" dirty="0"/>
              <a:t>u</a:t>
            </a:r>
            <a:r>
              <a:rPr lang="en-US" dirty="0"/>
              <a:t>) = </a:t>
            </a:r>
            <a:r>
              <a:rPr lang="en-US" i="1" dirty="0"/>
              <a:t>u</a:t>
            </a:r>
            <a:r>
              <a:rPr lang="en-US" baseline="30000" dirty="0"/>
              <a:t>2</a:t>
            </a:r>
          </a:p>
          <a:p>
            <a:endParaRPr lang="en-US" baseline="30000" dirty="0"/>
          </a:p>
          <a:p>
            <a:r>
              <a:rPr lang="en-US" dirty="0"/>
              <a:t>In the stock-price lottery, the expected utility of the lottery is 6 utils:</a:t>
            </a:r>
          </a:p>
          <a:p>
            <a:r>
              <a:rPr lang="en-US" i="1" dirty="0"/>
              <a:t>CE</a:t>
            </a:r>
            <a:r>
              <a:rPr lang="en-US" dirty="0"/>
              <a:t> = </a:t>
            </a:r>
            <a:r>
              <a:rPr lang="en-US" i="1" dirty="0"/>
              <a:t>w</a:t>
            </a:r>
            <a:r>
              <a:rPr lang="en-US" dirty="0"/>
              <a:t>(6 </a:t>
            </a:r>
            <a:r>
              <a:rPr lang="en-US" i="1" dirty="0"/>
              <a:t>utils</a:t>
            </a:r>
            <a:r>
              <a:rPr lang="en-US" dirty="0"/>
              <a:t>) = 62 = $36</a:t>
            </a:r>
          </a:p>
          <a:p>
            <a:endParaRPr lang="en-US" dirty="0"/>
          </a:p>
          <a:p>
            <a:r>
              <a:rPr lang="en-US" dirty="0"/>
              <a:t>The certainty equivalent is an agent’s willingness to pay for a lottery. In the</a:t>
            </a:r>
            <a:r>
              <a:rPr lang="en-US" baseline="0" dirty="0"/>
              <a:t> </a:t>
            </a:r>
            <a:r>
              <a:rPr lang="en-US" dirty="0"/>
              <a:t>stock lottery, our agent would be willing to pay up to $36 to buy the stock today,</a:t>
            </a:r>
            <a:r>
              <a:rPr lang="en-US" baseline="0" dirty="0"/>
              <a:t> </a:t>
            </a:r>
            <a:r>
              <a:rPr lang="en-US" dirty="0"/>
              <a:t>knowing that the price tomorrow could be $100 or $4. A certain payment of $36</a:t>
            </a:r>
            <a:r>
              <a:rPr lang="en-US" baseline="0" dirty="0"/>
              <a:t> </a:t>
            </a:r>
            <a:r>
              <a:rPr lang="en-US" dirty="0"/>
              <a:t>today (6 utils sacrificed today) is exactly offset by an expected utility payoff of</a:t>
            </a:r>
            <a:r>
              <a:rPr lang="en-US" baseline="0" dirty="0"/>
              <a:t> </a:t>
            </a:r>
            <a:r>
              <a:rPr lang="en-US" dirty="0"/>
              <a:t>6 utils tomorrow, when the stock will be sold at either $100 or $4. An agent who</a:t>
            </a:r>
            <a:r>
              <a:rPr lang="en-US" baseline="0" dirty="0"/>
              <a:t> </a:t>
            </a:r>
            <a:r>
              <a:rPr lang="en-US" dirty="0"/>
              <a:t>pays the certainty equivalent $36 for the stock will be indifferent about playing the</a:t>
            </a:r>
            <a:r>
              <a:rPr lang="en-US" baseline="0" dirty="0"/>
              <a:t> </a:t>
            </a:r>
            <a:r>
              <a:rPr lang="en-US" dirty="0"/>
              <a:t>stock lottery. Naturally, the agent would prefer to pay a smaller amount for the stock.</a:t>
            </a:r>
          </a:p>
          <a:p>
            <a:endParaRPr lang="en-US" dirty="0"/>
          </a:p>
          <a:p>
            <a:r>
              <a:rPr lang="en-US" dirty="0"/>
              <a:t>For any price less than the $36 certainty equivalent, the agent will be better off. For</a:t>
            </a:r>
            <a:r>
              <a:rPr lang="en-US" baseline="0" dirty="0"/>
              <a:t> </a:t>
            </a:r>
            <a:r>
              <a:rPr lang="en-US" dirty="0"/>
              <a:t>example, if the agent paid a price of only $25 today, the utility lost today (5 utils)</a:t>
            </a:r>
            <a:r>
              <a:rPr lang="en-US" baseline="0" dirty="0"/>
              <a:t> </a:t>
            </a:r>
            <a:r>
              <a:rPr lang="en-US" dirty="0"/>
              <a:t>would be more than offset by an expected utility payoff of 6 utils tomorrow.</a:t>
            </a:r>
          </a:p>
          <a:p>
            <a:endParaRPr lang="en-US" dirty="0"/>
          </a:p>
          <a:p>
            <a:r>
              <a:rPr lang="en-US" dirty="0"/>
              <a:t>The risk premium of a lottery is defined as the gap between the certainty</a:t>
            </a:r>
            <a:r>
              <a:rPr lang="en-US" baseline="0" dirty="0"/>
              <a:t> </a:t>
            </a:r>
            <a:r>
              <a:rPr lang="en-US" dirty="0"/>
              <a:t>equivalent and the expected monetary value of a lottery.</a:t>
            </a:r>
          </a:p>
          <a:p>
            <a:r>
              <a:rPr lang="en-US" i="1" dirty="0"/>
              <a:t>Risk Premium</a:t>
            </a:r>
            <a:r>
              <a:rPr lang="en-US" dirty="0"/>
              <a:t> = </a:t>
            </a:r>
            <a:r>
              <a:rPr lang="en-US" i="1" dirty="0"/>
              <a:t>Expected monetary value</a:t>
            </a:r>
            <a:r>
              <a:rPr lang="en-US" dirty="0"/>
              <a:t> − </a:t>
            </a:r>
            <a:r>
              <a:rPr lang="en-US" i="1" dirty="0"/>
              <a:t>Certainty equivalent</a:t>
            </a:r>
          </a:p>
          <a:p>
            <a:endParaRPr lang="en-US" dirty="0"/>
          </a:p>
          <a:p>
            <a:r>
              <a:rPr lang="en-US" dirty="0"/>
              <a:t>In the stock lottery example, the risk premium is $16:</a:t>
            </a:r>
          </a:p>
          <a:p>
            <a:r>
              <a:rPr lang="en-US" i="1" dirty="0"/>
              <a:t>Risk Premium</a:t>
            </a:r>
            <a:r>
              <a:rPr lang="en-US" dirty="0"/>
              <a:t> = $52 − $36 = $16</a:t>
            </a:r>
          </a:p>
          <a:p>
            <a:endParaRPr lang="en-US" dirty="0"/>
          </a:p>
          <a:p>
            <a:r>
              <a:rPr lang="en-US" dirty="0"/>
              <a:t>The word </a:t>
            </a:r>
            <a:r>
              <a:rPr lang="en-US" i="1" dirty="0"/>
              <a:t>premium</a:t>
            </a:r>
            <a:r>
              <a:rPr lang="en-US" dirty="0"/>
              <a:t> indicates that an agent demands a premium—an extra amount of</a:t>
            </a:r>
            <a:r>
              <a:rPr lang="en-US" baseline="0" dirty="0"/>
              <a:t> </a:t>
            </a:r>
            <a:r>
              <a:rPr lang="en-US" dirty="0"/>
              <a:t>money—to take a risky action. In this case, the agent is willing to pay only $36 for an</a:t>
            </a:r>
            <a:r>
              <a:rPr lang="en-US" baseline="0" dirty="0"/>
              <a:t> </a:t>
            </a:r>
            <a:r>
              <a:rPr lang="en-US" dirty="0"/>
              <a:t>asset with an expected monetary value of $52. The $16 gap between the willingness to</a:t>
            </a:r>
            <a:r>
              <a:rPr lang="en-US" baseline="0" dirty="0"/>
              <a:t> </a:t>
            </a:r>
            <a:r>
              <a:rPr lang="en-US" dirty="0"/>
              <a:t>pay and the expected monetary value is the premium the agent requires to take the risk.</a:t>
            </a:r>
          </a:p>
        </p:txBody>
      </p:sp>
      <p:sp>
        <p:nvSpPr>
          <p:cNvPr id="4" name="Slide Number Placeholder 3"/>
          <p:cNvSpPr>
            <a:spLocks noGrp="1"/>
          </p:cNvSpPr>
          <p:nvPr>
            <p:ph type="sldNum" sz="quarter" idx="10"/>
          </p:nvPr>
        </p:nvSpPr>
        <p:spPr/>
        <p:txBody>
          <a:bodyPr/>
          <a:lstStyle/>
          <a:p>
            <a:fld id="{5D003D02-7E89-4EBF-B123-9C334E1BFEF7}" type="slidenum">
              <a:rPr lang="en-US" smtClean="0"/>
              <a:t>30</a:t>
            </a:fld>
            <a:endParaRPr lang="en-US" dirty="0"/>
          </a:p>
        </p:txBody>
      </p:sp>
    </p:spTree>
    <p:extLst>
      <p:ext uri="{BB962C8B-B14F-4D97-AF65-F5344CB8AC3E}">
        <p14:creationId xmlns:p14="http://schemas.microsoft.com/office/powerpoint/2010/main" val="4089862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certainty equivalent. The</a:t>
            </a:r>
            <a:r>
              <a:rPr lang="en-US" b="0" baseline="0" dirty="0"/>
              <a:t> h</a:t>
            </a:r>
            <a:r>
              <a:rPr lang="en-US" b="0" dirty="0"/>
              <a:t>orizontal axis shows cost in dollars, listing 4, 36, 52, and 100. CE equals 36 and E $ V equals 52. The probability slider along the axis is at $52. The</a:t>
            </a:r>
            <a:r>
              <a:rPr lang="en-US" b="0" baseline="0" dirty="0"/>
              <a:t> v</a:t>
            </a:r>
            <a:r>
              <a:rPr lang="en-US" b="0" dirty="0"/>
              <a:t>ertical axis shows utils, listing 2, 6, and 10. The probability slider along the axis is at 6 utils. The curve rises through point </a:t>
            </a:r>
            <a:r>
              <a:rPr lang="en-US" b="0" i="1" dirty="0"/>
              <a:t>l</a:t>
            </a:r>
            <a:r>
              <a:rPr lang="en-US" b="0" dirty="0"/>
              <a:t> (4, 2), point </a:t>
            </a:r>
            <a:r>
              <a:rPr lang="en-US" b="0" i="1" dirty="0"/>
              <a:t>u</a:t>
            </a:r>
            <a:r>
              <a:rPr lang="en-US" b="0" dirty="0"/>
              <a:t> (36, 6), and point </a:t>
            </a:r>
            <a:r>
              <a:rPr lang="en-US" b="0" i="1" dirty="0"/>
              <a:t>h</a:t>
            </a:r>
            <a:r>
              <a:rPr lang="en-US" b="0" dirty="0"/>
              <a:t> (100, 10). Point </a:t>
            </a:r>
            <a:r>
              <a:rPr lang="en-US" b="0" i="1" dirty="0"/>
              <a:t>m</a:t>
            </a:r>
            <a:r>
              <a:rPr lang="en-US" b="0" dirty="0"/>
              <a:t> is at (52, 6). The difference between $52 and $36 is the risk premium.</a:t>
            </a:r>
          </a:p>
          <a:p>
            <a:endParaRPr lang="en-US" dirty="0"/>
          </a:p>
          <a:p>
            <a:r>
              <a:rPr lang="en-US" b="1" dirty="0"/>
              <a:t>Presenter Note: </a:t>
            </a:r>
            <a:r>
              <a:rPr lang="en-US" dirty="0"/>
              <a:t>The</a:t>
            </a:r>
            <a:r>
              <a:rPr lang="en-US" baseline="0" dirty="0"/>
              <a:t> figure </a:t>
            </a:r>
            <a:r>
              <a:rPr lang="en-US" dirty="0"/>
              <a:t>shows all four measures of the stock-price lottery. The expected utility</a:t>
            </a:r>
            <a:r>
              <a:rPr lang="en-US" baseline="0" dirty="0"/>
              <a:t> </a:t>
            </a:r>
            <a:r>
              <a:rPr lang="en-US" dirty="0"/>
              <a:t>is 6 utils (the midpoint of the vertical slider), and the certainty equivalent is $36 (below</a:t>
            </a:r>
            <a:r>
              <a:rPr lang="en-US" baseline="0" dirty="0"/>
              <a:t> </a:t>
            </a:r>
            <a:r>
              <a:rPr lang="en-US" dirty="0"/>
              <a:t>point </a:t>
            </a:r>
            <a:r>
              <a:rPr lang="en-US" u="sng" dirty="0"/>
              <a:t>u</a:t>
            </a:r>
            <a:r>
              <a:rPr lang="en-US" dirty="0"/>
              <a:t>). The expected monetary value is $52 (the midpoint of the horizontal slider),</a:t>
            </a:r>
            <a:r>
              <a:rPr lang="en-US" baseline="0" dirty="0"/>
              <a:t> </a:t>
            </a:r>
            <a:r>
              <a:rPr lang="en-US" dirty="0"/>
              <a:t>and the risk premium is the $16 gap between the certainty equivalent and the expected</a:t>
            </a:r>
            <a:r>
              <a:rPr lang="en-US" baseline="0" dirty="0"/>
              <a:t> </a:t>
            </a:r>
            <a:r>
              <a:rPr lang="en-US" dirty="0"/>
              <a:t>monetary value.</a:t>
            </a:r>
          </a:p>
        </p:txBody>
      </p:sp>
      <p:sp>
        <p:nvSpPr>
          <p:cNvPr id="4" name="Slide Number Placeholder 3"/>
          <p:cNvSpPr>
            <a:spLocks noGrp="1"/>
          </p:cNvSpPr>
          <p:nvPr>
            <p:ph type="sldNum" sz="quarter" idx="10"/>
          </p:nvPr>
        </p:nvSpPr>
        <p:spPr/>
        <p:txBody>
          <a:bodyPr/>
          <a:lstStyle/>
          <a:p>
            <a:fld id="{5D003D02-7E89-4EBF-B123-9C334E1BFEF7}" type="slidenum">
              <a:rPr lang="en-US" smtClean="0"/>
              <a:t>31</a:t>
            </a:fld>
            <a:endParaRPr lang="en-US" dirty="0"/>
          </a:p>
        </p:txBody>
      </p:sp>
    </p:spTree>
    <p:extLst>
      <p:ext uri="{BB962C8B-B14F-4D97-AF65-F5344CB8AC3E}">
        <p14:creationId xmlns:p14="http://schemas.microsoft.com/office/powerpoint/2010/main" val="279969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a:t>
            </a:r>
            <a:r>
              <a:rPr lang="en-US" b="0" dirty="0"/>
              <a:t>: Two views of a three-dimensional surface graph in a box show </a:t>
            </a:r>
            <a:r>
              <a:rPr lang="en-US" b="0" i="1" dirty="0"/>
              <a:t>Z</a:t>
            </a:r>
            <a:r>
              <a:rPr lang="en-US" b="0" dirty="0"/>
              <a:t> subscript 1 along the horizontal axis and </a:t>
            </a:r>
            <a:r>
              <a:rPr lang="en-US" b="0" i="1" dirty="0"/>
              <a:t>Z</a:t>
            </a:r>
            <a:r>
              <a:rPr lang="en-US" b="0" dirty="0"/>
              <a:t> subscript 2 along the vertical axis. The output rises from the lower southwest, northwest, and southeast corners of the box toward a high value of </a:t>
            </a:r>
            <a:r>
              <a:rPr lang="en-US" b="0" i="1" dirty="0"/>
              <a:t>Z</a:t>
            </a:r>
            <a:r>
              <a:rPr lang="en-US" b="0" dirty="0"/>
              <a:t> subscript 2 just below the upper northeast corner of the box. There are curved lines at the base of the lower box.</a:t>
            </a:r>
          </a:p>
          <a:p>
            <a:endParaRPr lang="en-US" b="1" dirty="0"/>
          </a:p>
          <a:p>
            <a:r>
              <a:rPr lang="en-US" b="1" dirty="0"/>
              <a:t>Presenter Note:</a:t>
            </a:r>
            <a:r>
              <a:rPr lang="en-US" b="1" baseline="0" dirty="0"/>
              <a:t> </a:t>
            </a:r>
            <a:r>
              <a:rPr lang="en-US" dirty="0"/>
              <a:t>A production function represents the relationship between inputs and output. For</a:t>
            </a:r>
            <a:r>
              <a:rPr lang="en-US" baseline="0" dirty="0"/>
              <a:t> </a:t>
            </a:r>
            <a:r>
              <a:rPr lang="en-US" dirty="0"/>
              <a:t>a firm that uses two inputs, the production function is </a:t>
            </a:r>
            <a:r>
              <a:rPr lang="en-US" i="1" dirty="0"/>
              <a:t>q</a:t>
            </a:r>
            <a:r>
              <a:rPr lang="en-US" dirty="0"/>
              <a:t> = </a:t>
            </a:r>
            <a:r>
              <a:rPr lang="en-US" i="1" dirty="0"/>
              <a:t>f</a:t>
            </a:r>
            <a:r>
              <a:rPr lang="en-US" dirty="0"/>
              <a:t>(z</a:t>
            </a:r>
            <a:r>
              <a:rPr lang="en-US" baseline="-25000" dirty="0"/>
              <a:t>1</a:t>
            </a:r>
            <a:r>
              <a:rPr lang="en-US" dirty="0"/>
              <a:t>, </a:t>
            </a:r>
            <a:r>
              <a:rPr lang="en-US" i="1" dirty="0"/>
              <a:t>z</a:t>
            </a:r>
            <a:r>
              <a:rPr lang="en-US" baseline="-25000" dirty="0"/>
              <a:t>2</a:t>
            </a:r>
            <a:r>
              <a:rPr lang="en-US" dirty="0"/>
              <a:t>), where </a:t>
            </a:r>
            <a:r>
              <a:rPr lang="en-US" i="1" dirty="0"/>
              <a:t>q</a:t>
            </a:r>
            <a:r>
              <a:rPr lang="en-US" dirty="0"/>
              <a:t> is</a:t>
            </a:r>
            <a:r>
              <a:rPr lang="en-US" baseline="0" dirty="0"/>
              <a:t> </a:t>
            </a:r>
            <a:r>
              <a:rPr lang="en-US" dirty="0"/>
              <a:t>the quantity of output produced with input quantities </a:t>
            </a:r>
            <a:r>
              <a:rPr lang="en-US" i="1" dirty="0"/>
              <a:t>z</a:t>
            </a:r>
            <a:r>
              <a:rPr lang="en-US" baseline="-25000" dirty="0"/>
              <a:t>1</a:t>
            </a:r>
            <a:r>
              <a:rPr lang="en-US" dirty="0"/>
              <a:t> </a:t>
            </a:r>
            <a:r>
              <a:rPr lang="en-US" i="1" dirty="0"/>
              <a:t>z</a:t>
            </a:r>
            <a:r>
              <a:rPr lang="en-US" baseline="-25000" dirty="0"/>
              <a:t>2</a:t>
            </a:r>
            <a:r>
              <a:rPr lang="en-US" dirty="0"/>
              <a:t>. In the upper panel of</a:t>
            </a:r>
            <a:r>
              <a:rPr lang="en-US" baseline="0" dirty="0"/>
              <a:t> the figure</a:t>
            </a:r>
            <a:r>
              <a:rPr lang="en-US" dirty="0"/>
              <a:t>, the latitude of the box (running left to right) shows the quantity of </a:t>
            </a:r>
            <a:r>
              <a:rPr lang="en-US" i="1" dirty="0"/>
              <a:t>z</a:t>
            </a:r>
            <a:r>
              <a:rPr lang="en-US" baseline="-25000" dirty="0"/>
              <a:t>1</a:t>
            </a:r>
            <a:r>
              <a:rPr lang="en-US" dirty="0"/>
              <a:t>, and the longitude (running bottom to top) shows the quantity of </a:t>
            </a:r>
            <a:r>
              <a:rPr lang="en-US" i="1" dirty="0"/>
              <a:t>z</a:t>
            </a:r>
            <a:r>
              <a:rPr lang="en-US" baseline="-25000" dirty="0"/>
              <a:t>2</a:t>
            </a:r>
            <a:r>
              <a:rPr lang="en-US" dirty="0"/>
              <a:t>. The origin (zero values for each) is in the southwest corner of the box. The height of the surface shows the quantity produced. As the input quantities increase with moves to the north and east, the quantity produced increases.</a:t>
            </a:r>
          </a:p>
          <a:p>
            <a:endParaRPr lang="en-US" dirty="0"/>
          </a:p>
          <a:p>
            <a:r>
              <a:rPr lang="en-US" dirty="0"/>
              <a:t>The lightly shaded curves on the surface are contours, each of which shows a set of input bundles (</a:t>
            </a:r>
            <a:r>
              <a:rPr lang="en-US" i="1" dirty="0"/>
              <a:t>z</a:t>
            </a:r>
            <a:r>
              <a:rPr lang="en-US" i="0" baseline="-25000" dirty="0"/>
              <a:t>1</a:t>
            </a:r>
            <a:r>
              <a:rPr lang="en-US" dirty="0"/>
              <a:t>, </a:t>
            </a:r>
            <a:r>
              <a:rPr lang="en-US" i="1" dirty="0"/>
              <a:t>z</a:t>
            </a:r>
            <a:r>
              <a:rPr lang="en-US" baseline="-25000" dirty="0"/>
              <a:t>2</a:t>
            </a:r>
            <a:r>
              <a:rPr lang="en-US" dirty="0"/>
              <a:t>) that generate the same quantity of output. These contours are analogous to isolines on topographical maps (common elevation) and isobaths on ocean maps (common depth) and indifference curves (common utility level). In the lower panel of the</a:t>
            </a:r>
            <a:r>
              <a:rPr lang="en-US" baseline="0" dirty="0"/>
              <a:t> figure</a:t>
            </a:r>
            <a:r>
              <a:rPr lang="en-US" dirty="0"/>
              <a:t>, we rotate the graph to show the projections of the contours onto the floor of the box. Each projection is an isoquant, which shows a set of input bundles that generate a particular quantity of output (“iso” for “equal”). </a:t>
            </a:r>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1493624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p>
          <a:p>
            <a:r>
              <a:rPr lang="en-US" b="0" dirty="0"/>
              <a:t>Formula 1: capital </a:t>
            </a:r>
            <a:r>
              <a:rPr lang="en-US" b="0" i="1" dirty="0"/>
              <a:t>delta u</a:t>
            </a:r>
            <a:r>
              <a:rPr lang="en-US" b="0" dirty="0"/>
              <a:t> equals </a:t>
            </a:r>
            <a:r>
              <a:rPr lang="en-US" b="0" i="1" dirty="0"/>
              <a:t>g</a:t>
            </a:r>
            <a:r>
              <a:rPr lang="en-US" b="0" baseline="0" dirty="0"/>
              <a:t> times</a:t>
            </a:r>
            <a:r>
              <a:rPr lang="en-US" b="0" dirty="0"/>
              <a:t> </a:t>
            </a:r>
            <a:r>
              <a:rPr lang="en-US" b="0" i="1" dirty="0"/>
              <a:t>R</a:t>
            </a:r>
            <a:r>
              <a:rPr lang="en-US" b="0" dirty="0"/>
              <a:t> for </a:t>
            </a:r>
            <a:r>
              <a:rPr lang="en-US" b="0" i="1" dirty="0"/>
              <a:t>R</a:t>
            </a:r>
            <a:r>
              <a:rPr lang="en-US" b="0" dirty="0"/>
              <a:t> greater than 0</a:t>
            </a:r>
          </a:p>
          <a:p>
            <a:endParaRPr lang="en-US" b="0" dirty="0"/>
          </a:p>
          <a:p>
            <a:r>
              <a:rPr lang="en-US" b="0" dirty="0"/>
              <a:t>Formula</a:t>
            </a:r>
            <a:r>
              <a:rPr lang="en-US" b="0" baseline="0" dirty="0"/>
              <a:t> 2: capital </a:t>
            </a:r>
            <a:r>
              <a:rPr lang="en-US" b="0" i="1" baseline="0" dirty="0"/>
              <a:t>delta u</a:t>
            </a:r>
            <a:r>
              <a:rPr lang="en-US" b="0" baseline="0" dirty="0"/>
              <a:t> equals </a:t>
            </a:r>
            <a:r>
              <a:rPr lang="en-US" b="0" i="1" baseline="0" dirty="0"/>
              <a:t>l</a:t>
            </a:r>
            <a:r>
              <a:rPr lang="en-US" b="0" baseline="0" dirty="0"/>
              <a:t> times </a:t>
            </a:r>
            <a:r>
              <a:rPr lang="en-US" b="0" i="1" baseline="0" dirty="0"/>
              <a:t>R</a:t>
            </a:r>
            <a:r>
              <a:rPr lang="en-US" b="0" baseline="0" dirty="0"/>
              <a:t> for </a:t>
            </a:r>
            <a:r>
              <a:rPr lang="en-US" b="0" i="1" baseline="0" dirty="0"/>
              <a:t>R</a:t>
            </a:r>
            <a:r>
              <a:rPr lang="en-US" b="0" baseline="0" dirty="0"/>
              <a:t> less than 0</a:t>
            </a:r>
            <a:endParaRPr lang="en-US" b="0" dirty="0"/>
          </a:p>
          <a:p>
            <a:endParaRPr lang="en-US" b="1" dirty="0"/>
          </a:p>
          <a:p>
            <a:r>
              <a:rPr lang="en-US" b="1" dirty="0"/>
              <a:t>Presenter Note: </a:t>
            </a:r>
            <a:r>
              <a:rPr lang="en-US" dirty="0"/>
              <a:t>Most people exhibit loss aversion: a loss in wealth has a larger effect on utility than</a:t>
            </a:r>
            <a:r>
              <a:rPr lang="en-US" baseline="0" dirty="0"/>
              <a:t> </a:t>
            </a:r>
            <a:r>
              <a:rPr lang="en-US" dirty="0"/>
              <a:t>an equal gain in wealth. In other words, the pain associated with a loss exceeds the</a:t>
            </a:r>
            <a:r>
              <a:rPr lang="en-US" baseline="0" dirty="0"/>
              <a:t> </a:t>
            </a:r>
            <a:r>
              <a:rPr lang="en-US" dirty="0"/>
              <a:t>pleasure associated with a gain of the same magnitude, so</a:t>
            </a:r>
            <a:r>
              <a:rPr lang="en-US" i="1" dirty="0"/>
              <a:t> l</a:t>
            </a:r>
            <a:r>
              <a:rPr lang="en-US" dirty="0"/>
              <a:t> &gt; </a:t>
            </a:r>
            <a:r>
              <a:rPr lang="en-US" i="1" dirty="0"/>
              <a:t>g</a:t>
            </a:r>
            <a:r>
              <a:rPr lang="en-US" dirty="0"/>
              <a:t>. A common assumption</a:t>
            </a:r>
            <a:r>
              <a:rPr lang="en-US" baseline="0" dirty="0"/>
              <a:t> </a:t>
            </a:r>
            <a:r>
              <a:rPr lang="en-US" dirty="0"/>
              <a:t>is that the pain of a $1 loss is twice the pleasure of a $1 gain: </a:t>
            </a:r>
            <a:r>
              <a:rPr lang="en-US" i="1" dirty="0"/>
              <a:t>l</a:t>
            </a:r>
            <a:r>
              <a:rPr lang="en-US" dirty="0"/>
              <a:t> = </a:t>
            </a:r>
            <a:r>
              <a:rPr lang="en-US" i="1" dirty="0"/>
              <a:t>2</a:t>
            </a:r>
            <a:r>
              <a:rPr lang="en-US" i="0" baseline="0" dirty="0"/>
              <a:t> ·</a:t>
            </a:r>
            <a:r>
              <a:rPr lang="en-US" baseline="0" dirty="0"/>
              <a:t> </a:t>
            </a:r>
            <a:r>
              <a:rPr lang="en-US" i="1" dirty="0"/>
              <a:t>g</a:t>
            </a:r>
            <a:r>
              <a:rPr lang="en-US" dirty="0"/>
              <a: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32</a:t>
            </a:fld>
            <a:endParaRPr lang="en-US" dirty="0"/>
          </a:p>
        </p:txBody>
      </p:sp>
    </p:spTree>
    <p:extLst>
      <p:ext uri="{BB962C8B-B14F-4D97-AF65-F5344CB8AC3E}">
        <p14:creationId xmlns:p14="http://schemas.microsoft.com/office/powerpoint/2010/main" val="848924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1" dirty="0"/>
                  <a:t>Alt-Text: </a:t>
                </a:r>
                <a:r>
                  <a:rPr lang="en-US" b="0" dirty="0"/>
                  <a:t>A line graph plots loss-aversion and gain-loss lottery. The</a:t>
                </a:r>
                <a:r>
                  <a:rPr lang="en-US" b="0" baseline="0" dirty="0"/>
                  <a:t> h</a:t>
                </a:r>
                <a:r>
                  <a:rPr lang="en-US" b="0" dirty="0"/>
                  <a:t>orizontal axis lists negative 7, positive 8, and positive30. The</a:t>
                </a:r>
                <a:r>
                  <a:rPr lang="en-US" b="0" baseline="0" dirty="0"/>
                  <a:t> v</a:t>
                </a:r>
                <a:r>
                  <a:rPr lang="en-US" b="0" dirty="0"/>
                  <a:t>alues between 0 and negative 7 represent loss, and the values between 0 and 30 represent gain. C E = 8. Th</a:t>
                </a:r>
                <a:r>
                  <a:rPr lang="en-US" b="0" baseline="0" dirty="0"/>
                  <a:t>e v</a:t>
                </a:r>
                <a:r>
                  <a:rPr lang="en-US" b="0" dirty="0"/>
                  <a:t>ertical axis shows utils, listing negative 42, positive 24, and positive 90. </a:t>
                </a:r>
                <a:r>
                  <a:rPr lang="en-US" b="0" i="1" dirty="0"/>
                  <a:t>R</a:t>
                </a:r>
                <a:r>
                  <a:rPr lang="en-US" b="0" baseline="0" dirty="0"/>
                  <a:t> subscript 1</a:t>
                </a:r>
                <a:r>
                  <a:rPr lang="en-US" b="0" baseline="-25000" dirty="0"/>
                  <a:t> </a:t>
                </a:r>
                <a:r>
                  <a:rPr lang="en-US" b="0" dirty="0"/>
                  <a:t> equals one-half </a:t>
                </a:r>
                <a:r>
                  <a:rPr lang="en-US" b="0" i="1" dirty="0"/>
                  <a:t>e u</a:t>
                </a:r>
                <a:r>
                  <a:rPr lang="en-US" b="0" dirty="0"/>
                  <a:t> equals 24. The line for delta utility rises through point </a:t>
                </a:r>
                <a:r>
                  <a:rPr lang="en-US" b="0" i="1" dirty="0"/>
                  <a:t>l</a:t>
                </a:r>
                <a:r>
                  <a:rPr lang="en-US" b="0" dirty="0"/>
                  <a:t> (negative 7, negative 42), (0, 0), point </a:t>
                </a:r>
                <a:r>
                  <a:rPr lang="en-US" b="0" i="1" dirty="0"/>
                  <a:t>u</a:t>
                </a:r>
                <a:r>
                  <a:rPr lang="en-US" b="0" dirty="0"/>
                  <a:t> (8, 24), and point </a:t>
                </a:r>
                <a:r>
                  <a:rPr lang="en-US" b="0" i="1" dirty="0"/>
                  <a:t>g </a:t>
                </a:r>
                <a:r>
                  <a:rPr lang="en-US" b="0" dirty="0"/>
                  <a:t>(30, 90).</a:t>
                </a:r>
              </a:p>
              <a:p>
                <a:endParaRPr lang="en-US" dirty="0"/>
              </a:p>
              <a:p>
                <a:r>
                  <a:rPr lang="en-US" b="1" dirty="0"/>
                  <a:t>Presenter Note:</a:t>
                </a:r>
              </a:p>
              <a:p>
                <a:r>
                  <a:rPr lang="en-US" dirty="0"/>
                  <a:t>The</a:t>
                </a:r>
                <a:r>
                  <a:rPr lang="en-US" baseline="0" dirty="0"/>
                  <a:t> figure</a:t>
                </a:r>
                <a:r>
                  <a:rPr lang="en-US" dirty="0"/>
                  <a:t> shows how to compute the values of a gain-loss lottery. Suppose</a:t>
                </a:r>
                <a:r>
                  <a:rPr lang="en-US" baseline="0" dirty="0"/>
                  <a:t> </a:t>
                </a:r>
                <a:r>
                  <a:rPr lang="en-US" dirty="0"/>
                  <a:t>there are equal chances of either gaining $30 or losing $7. The lottery is</a:t>
                </a:r>
              </a:p>
              <a:p>
                <a:r>
                  <a:rPr lang="en-US" dirty="0"/>
                  <a:t>L = {$30, –$7;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1  </m:t>
                        </m:r>
                      </m:num>
                      <m:den>
                        <m:r>
                          <a:rPr lang="en-US" b="0" i="1" smtClean="0">
                            <a:latin typeface="Cambria Math" panose="02040503050406030204" pitchFamily="18" charset="0"/>
                          </a:rPr>
                          <m:t>2</m:t>
                        </m:r>
                      </m:den>
                    </m:f>
                  </m:oMath>
                </a14:m>
                <a:r>
                  <a:rPr lang="en-US" dirty="0"/>
                  <a:t>,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a:t>
                </a:r>
              </a:p>
              <a:p>
                <a:endParaRPr lang="en-US" dirty="0"/>
              </a:p>
              <a:p>
                <a:r>
                  <a:rPr lang="en-US" dirty="0"/>
                  <a:t>Suppose </a:t>
                </a:r>
                <a:r>
                  <a:rPr lang="en-US" i="1" dirty="0"/>
                  <a:t>g</a:t>
                </a:r>
                <a:r>
                  <a:rPr lang="en-US" dirty="0"/>
                  <a:t> = 3 and </a:t>
                </a:r>
                <a:r>
                  <a:rPr lang="en-US" i="1" dirty="0"/>
                  <a:t>l </a:t>
                </a:r>
                <a:r>
                  <a:rPr lang="en-US" dirty="0"/>
                  <a:t>= 6: a $1 loss is twice as painful as a $1 gain is pleasurable. The</a:t>
                </a:r>
                <a:r>
                  <a:rPr lang="en-US" baseline="0" dirty="0"/>
                  <a:t> </a:t>
                </a:r>
                <a:r>
                  <a:rPr lang="en-US" dirty="0"/>
                  <a:t>horizontal axis shows the gain (on the right) and the loss (on the left), and the vertical</a:t>
                </a:r>
                <a:r>
                  <a:rPr lang="en-US" baseline="0" dirty="0"/>
                  <a:t> </a:t>
                </a:r>
                <a:r>
                  <a:rPr lang="en-US" dirty="0"/>
                  <a:t>axis shows the change in utility in utils. For a gain, the slope of the utility curve is</a:t>
                </a:r>
                <a:r>
                  <a:rPr lang="en-US" baseline="0" dirty="0"/>
                  <a:t> </a:t>
                </a:r>
                <a:r>
                  <a:rPr lang="en-US" i="1" dirty="0"/>
                  <a:t>g</a:t>
                </a:r>
                <a:r>
                  <a:rPr lang="en-US" dirty="0"/>
                  <a:t> = 3 utils per dollar. For a loss, the slope of the utility curve is </a:t>
                </a:r>
                <a:r>
                  <a:rPr lang="en-US" i="1" dirty="0"/>
                  <a:t>l</a:t>
                </a:r>
                <a:r>
                  <a:rPr lang="en-US" dirty="0"/>
                  <a:t> = 6 utils per dollar.</a:t>
                </a:r>
              </a:p>
              <a:p>
                <a:endParaRPr lang="en-US" dirty="0"/>
              </a:p>
              <a:p>
                <a:r>
                  <a:rPr lang="en-US" dirty="0"/>
                  <a:t>The expected utility of the lottery is</a:t>
                </a:r>
              </a:p>
              <a:p>
                <a:r>
                  <a:rPr lang="en-US" i="1" dirty="0"/>
                  <a:t>eu</a:t>
                </a:r>
                <a:r>
                  <a:rPr lang="en-US" dirty="0"/>
                  <a:t> =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90 </a:t>
                </a:r>
                <a:r>
                  <a:rPr lang="en-US" i="1" dirty="0"/>
                  <a:t>utils</a:t>
                </a:r>
                <a:r>
                  <a:rPr lang="en-US" dirty="0"/>
                  <a:t> −</a:t>
                </a:r>
                <a:r>
                  <a:rPr lang="en-US" baseline="0" dirty="0"/>
                  <a:t> </a:t>
                </a:r>
                <a14:m>
                  <m:oMath xmlns:m="http://schemas.openxmlformats.org/officeDocument/2006/math">
                    <m:f>
                      <m:fPr>
                        <m:ctrlPr>
                          <a:rPr lang="en-US" i="1" baseline="0" smtClean="0">
                            <a:latin typeface="Cambria Math"/>
                          </a:rPr>
                        </m:ctrlPr>
                      </m:fPr>
                      <m:num>
                        <m:r>
                          <a:rPr lang="en-US" b="0" i="1" baseline="0" smtClean="0">
                            <a:latin typeface="Cambria Math" panose="02040503050406030204" pitchFamily="18" charset="0"/>
                          </a:rPr>
                          <m:t>1</m:t>
                        </m:r>
                      </m:num>
                      <m:den>
                        <m:r>
                          <a:rPr lang="en-US" b="0" i="1" baseline="0" smtClean="0">
                            <a:latin typeface="Cambria Math" panose="02040503050406030204" pitchFamily="18" charset="0"/>
                          </a:rPr>
                          <m:t>2</m:t>
                        </m:r>
                      </m:den>
                    </m:f>
                  </m:oMath>
                </a14:m>
                <a:r>
                  <a:rPr lang="en-US" dirty="0"/>
                  <a:t>42 </a:t>
                </a:r>
                <a:r>
                  <a:rPr lang="en-US" i="1" dirty="0"/>
                  <a:t>utils </a:t>
                </a:r>
                <a:r>
                  <a:rPr lang="en-US" dirty="0"/>
                  <a:t>= 24</a:t>
                </a:r>
                <a:r>
                  <a:rPr lang="en-US" i="1" dirty="0"/>
                  <a:t> utils</a:t>
                </a:r>
              </a:p>
              <a:p>
                <a:endParaRPr lang="en-US" dirty="0"/>
              </a:p>
              <a:p>
                <a:r>
                  <a:rPr lang="en-US" dirty="0"/>
                  <a:t>As we’ve seen, the certainty equivalent translates the expected utility of lottery</a:t>
                </a:r>
                <a:r>
                  <a:rPr lang="en-US" baseline="0" dirty="0"/>
                  <a:t> </a:t>
                </a:r>
                <a:r>
                  <a:rPr lang="en-US" dirty="0"/>
                  <a:t>into a dollar value. In the case of a gain-loss lottery with a positive expected utility,</a:t>
                </a:r>
                <a:r>
                  <a:rPr lang="en-US" baseline="0" dirty="0"/>
                  <a:t> </a:t>
                </a:r>
                <a:r>
                  <a:rPr lang="en-US" dirty="0"/>
                  <a:t>we compute the certainty equivalent by dividing the expected utility by </a:t>
                </a:r>
                <a:r>
                  <a:rPr lang="en-US" i="1" dirty="0"/>
                  <a:t>g</a:t>
                </a:r>
                <a:r>
                  <a:rPr lang="en-US" dirty="0"/>
                  <a:t>, the change</a:t>
                </a:r>
                <a:r>
                  <a:rPr lang="en-US" baseline="0" dirty="0"/>
                  <a:t> </a:t>
                </a:r>
                <a:r>
                  <a:rPr lang="en-US" dirty="0"/>
                  <a:t>in utility per dollar gained.</a:t>
                </a:r>
              </a:p>
              <a:p>
                <a:r>
                  <a:rPr lang="en-US" i="1" dirty="0"/>
                  <a:t>CE</a:t>
                </a:r>
                <a:r>
                  <a:rPr lang="en-US" dirty="0"/>
                  <a:t> = </a:t>
                </a:r>
                <a:r>
                  <a:rPr lang="en-US" i="1" dirty="0"/>
                  <a:t>eu/g</a:t>
                </a:r>
              </a:p>
              <a:p>
                <a:endParaRPr lang="en-US" dirty="0"/>
              </a:p>
              <a:p>
                <a:r>
                  <a:rPr lang="en-US" dirty="0"/>
                  <a:t>In our example, </a:t>
                </a:r>
                <a:r>
                  <a:rPr lang="en-US" i="1" dirty="0"/>
                  <a:t>g</a:t>
                </a:r>
                <a:r>
                  <a:rPr lang="en-US" dirty="0"/>
                  <a:t> = 3 and the expected utility is 24 utils, so the certainty equivalent</a:t>
                </a:r>
                <a:r>
                  <a:rPr lang="en-US" baseline="0" dirty="0"/>
                  <a:t> </a:t>
                </a:r>
                <a:r>
                  <a:rPr lang="en-US" dirty="0"/>
                  <a:t>is $8:</a:t>
                </a:r>
              </a:p>
              <a:p>
                <a:r>
                  <a:rPr lang="en-US" i="1" dirty="0"/>
                  <a:t>CE</a:t>
                </a:r>
                <a:r>
                  <a:rPr lang="en-US" dirty="0"/>
                  <a:t> = </a:t>
                </a:r>
                <a:r>
                  <a:rPr lang="en-US" i="1" dirty="0"/>
                  <a:t>eu/g</a:t>
                </a:r>
                <a:r>
                  <a:rPr lang="en-US" dirty="0"/>
                  <a:t> = 24/3=$8</a:t>
                </a:r>
              </a:p>
              <a:p>
                <a:endParaRPr lang="en-US" dirty="0"/>
              </a:p>
              <a:p>
                <a:r>
                  <a:rPr lang="en-US" dirty="0"/>
                  <a:t>This is sensible because if one dollar is worth 3 utils, then 1 util is worth 1/3 dollar</a:t>
                </a:r>
                <a:r>
                  <a:rPr lang="en-US" baseline="0" dirty="0"/>
                  <a:t> </a:t>
                </a:r>
                <a:r>
                  <a:rPr lang="en-US" dirty="0"/>
                  <a:t>and 24 utils is worth $8. In this example, an agent will be indifferent between</a:t>
                </a:r>
                <a:r>
                  <a:rPr lang="en-US" baseline="0" dirty="0"/>
                  <a:t> </a:t>
                </a:r>
                <a:r>
                  <a:rPr lang="en-US" dirty="0"/>
                  <a:t>(i) a lottery with an expected utility of 24 utils and (ii) a certain payment of $8.</a:t>
                </a:r>
              </a:p>
            </p:txBody>
          </p:sp>
        </mc:Choice>
        <mc:Fallback xmlns="">
          <p:sp>
            <p:nvSpPr>
              <p:cNvPr id="3" name="Notes Placeholder 2"/>
              <p:cNvSpPr>
                <a:spLocks noGrp="1"/>
              </p:cNvSpPr>
              <p:nvPr>
                <p:ph type="body" idx="1"/>
              </p:nvPr>
            </p:nvSpPr>
            <p:spPr/>
            <p:txBody>
              <a:bodyPr/>
              <a:lstStyle/>
              <a:p>
                <a:r>
                  <a:rPr lang="en-US" b="1" dirty="0" smtClean="0"/>
                  <a:t>Alt-Text: </a:t>
                </a:r>
                <a:r>
                  <a:rPr lang="en-US" b="0" dirty="0" smtClean="0"/>
                  <a:t>A line graph plots loss-aversion and gain-loss lottery. The</a:t>
                </a:r>
                <a:r>
                  <a:rPr lang="en-US" b="0" baseline="0" dirty="0" smtClean="0"/>
                  <a:t> h</a:t>
                </a:r>
                <a:r>
                  <a:rPr lang="en-US" b="0" dirty="0" smtClean="0"/>
                  <a:t>orizontal axis lists negative 7, 8, and 30. The</a:t>
                </a:r>
                <a:r>
                  <a:rPr lang="en-US" b="0" baseline="0" dirty="0" smtClean="0"/>
                  <a:t> v</a:t>
                </a:r>
                <a:r>
                  <a:rPr lang="en-US" b="0" dirty="0" smtClean="0"/>
                  <a:t>alues between 0 and negative 7 represent loss, and values between 0 and 30 represent gain. CE = 8. Th</a:t>
                </a:r>
                <a:r>
                  <a:rPr lang="en-US" b="0" baseline="0" dirty="0" smtClean="0"/>
                  <a:t>e v</a:t>
                </a:r>
                <a:r>
                  <a:rPr lang="en-US" b="0" dirty="0" smtClean="0"/>
                  <a:t>ertical axis shows </a:t>
                </a:r>
                <a:r>
                  <a:rPr lang="en-US" b="0" dirty="0" err="1" smtClean="0"/>
                  <a:t>utils</a:t>
                </a:r>
                <a:r>
                  <a:rPr lang="en-US" b="0" dirty="0" smtClean="0"/>
                  <a:t>, listing negative 42, 24, and 90. R</a:t>
                </a:r>
                <a:r>
                  <a:rPr lang="en-US" b="0" baseline="-25000" dirty="0" smtClean="0"/>
                  <a:t>1</a:t>
                </a:r>
                <a:r>
                  <a:rPr lang="en-US" b="0" dirty="0" smtClean="0"/>
                  <a:t> equals half </a:t>
                </a:r>
                <a:r>
                  <a:rPr lang="en-US" b="0" i="1" dirty="0" err="1" smtClean="0"/>
                  <a:t>eu</a:t>
                </a:r>
                <a:r>
                  <a:rPr lang="en-US" b="0" dirty="0" smtClean="0"/>
                  <a:t> equals 24. The line for delta utility rises through </a:t>
                </a:r>
                <a:r>
                  <a:rPr lang="en-US" b="0" i="1" dirty="0" smtClean="0"/>
                  <a:t>l</a:t>
                </a:r>
                <a:r>
                  <a:rPr lang="en-US" b="0" dirty="0" smtClean="0"/>
                  <a:t> (negative 7, negative 42), (0, 0), </a:t>
                </a:r>
                <a:r>
                  <a:rPr lang="en-US" b="0" i="1" dirty="0" smtClean="0"/>
                  <a:t>u</a:t>
                </a:r>
                <a:r>
                  <a:rPr lang="en-US" b="0" dirty="0" smtClean="0"/>
                  <a:t> (8, 24), and </a:t>
                </a:r>
                <a:r>
                  <a:rPr lang="en-US" b="0" i="1" dirty="0" smtClean="0"/>
                  <a:t>g </a:t>
                </a:r>
                <a:r>
                  <a:rPr lang="en-US" b="0" dirty="0" smtClean="0"/>
                  <a:t>(30, 90).</a:t>
                </a:r>
              </a:p>
              <a:p>
                <a:endParaRPr lang="en-US" dirty="0" smtClean="0"/>
              </a:p>
              <a:p>
                <a:r>
                  <a:rPr lang="en-US" b="1" dirty="0" smtClean="0"/>
                  <a:t>Presenter Note:</a:t>
                </a:r>
              </a:p>
              <a:p>
                <a:r>
                  <a:rPr lang="en-US" dirty="0" smtClean="0"/>
                  <a:t>The</a:t>
                </a:r>
                <a:r>
                  <a:rPr lang="en-US" baseline="0" dirty="0" smtClean="0"/>
                  <a:t> figure</a:t>
                </a:r>
                <a:r>
                  <a:rPr lang="en-US" dirty="0" smtClean="0"/>
                  <a:t> shows how to compute the values of a gain-loss lottery. Suppose</a:t>
                </a:r>
                <a:r>
                  <a:rPr lang="en-US" baseline="0" dirty="0" smtClean="0"/>
                  <a:t> </a:t>
                </a:r>
                <a:r>
                  <a:rPr lang="en-US" dirty="0" smtClean="0"/>
                  <a:t>there are equal chances of either gaining $30 or losing $7. The lottery is</a:t>
                </a:r>
              </a:p>
              <a:p>
                <a:r>
                  <a:rPr lang="en-US" dirty="0" smtClean="0"/>
                  <a:t>L = {$30, –$7; </a:t>
                </a:r>
                <a:r>
                  <a:rPr lang="en-US" i="0" smtClean="0">
                    <a:latin typeface="Cambria Math" panose="02040503050406030204" pitchFamily="18" charset="0"/>
                  </a:rPr>
                  <a:t>(</a:t>
                </a:r>
                <a:r>
                  <a:rPr lang="en-US" b="0" i="0" smtClean="0">
                    <a:latin typeface="Cambria Math" panose="02040503050406030204" pitchFamily="18" charset="0"/>
                  </a:rPr>
                  <a:t>1  )/2</a:t>
                </a:r>
                <a:r>
                  <a:rPr lang="en-US" dirty="0" smtClean="0"/>
                  <a:t>, </a:t>
                </a:r>
                <a:r>
                  <a:rPr lang="en-US" b="0" i="0" smtClean="0">
                    <a:latin typeface="Cambria Math" panose="02040503050406030204" pitchFamily="18" charset="0"/>
                  </a:rPr>
                  <a:t>1/2</a:t>
                </a:r>
                <a:r>
                  <a:rPr lang="en-US" dirty="0" smtClean="0"/>
                  <a:t> }</a:t>
                </a:r>
                <a:endParaRPr lang="en-US" dirty="0" smtClean="0"/>
              </a:p>
              <a:p>
                <a:endParaRPr lang="en-US" dirty="0" smtClean="0"/>
              </a:p>
              <a:p>
                <a:r>
                  <a:rPr lang="en-US" dirty="0" smtClean="0"/>
                  <a:t>Suppose g = 3 and l = 6: a $1 loss is twice as painful as a $1 gain is pleasurable. The</a:t>
                </a:r>
                <a:r>
                  <a:rPr lang="en-US" baseline="0" dirty="0" smtClean="0"/>
                  <a:t> </a:t>
                </a:r>
                <a:r>
                  <a:rPr lang="en-US" dirty="0" smtClean="0"/>
                  <a:t>horizontal axis shows the gain (on the right) and the loss (on the left), and the vertical</a:t>
                </a:r>
                <a:r>
                  <a:rPr lang="en-US" baseline="0" dirty="0" smtClean="0"/>
                  <a:t> </a:t>
                </a:r>
                <a:r>
                  <a:rPr lang="en-US" dirty="0" smtClean="0"/>
                  <a:t>axis shows the change in utility in </a:t>
                </a:r>
                <a:r>
                  <a:rPr lang="en-US" dirty="0" err="1" smtClean="0"/>
                  <a:t>utils</a:t>
                </a:r>
                <a:r>
                  <a:rPr lang="en-US" dirty="0" smtClean="0"/>
                  <a:t>. For a gain, the slope of the utility curve is</a:t>
                </a:r>
                <a:r>
                  <a:rPr lang="en-US" baseline="0" dirty="0" smtClean="0"/>
                  <a:t> </a:t>
                </a:r>
                <a:r>
                  <a:rPr lang="en-US" dirty="0" smtClean="0"/>
                  <a:t>g = 3 </a:t>
                </a:r>
                <a:r>
                  <a:rPr lang="en-US" dirty="0" err="1" smtClean="0"/>
                  <a:t>utils</a:t>
                </a:r>
                <a:r>
                  <a:rPr lang="en-US" dirty="0" smtClean="0"/>
                  <a:t> per dollar. For a loss, the slope of the utility curve is l = 6 </a:t>
                </a:r>
                <a:r>
                  <a:rPr lang="en-US" dirty="0" err="1" smtClean="0"/>
                  <a:t>utils</a:t>
                </a:r>
                <a:r>
                  <a:rPr lang="en-US" dirty="0" smtClean="0"/>
                  <a:t> per dollar.</a:t>
                </a:r>
              </a:p>
              <a:p>
                <a:endParaRPr lang="en-US" dirty="0" smtClean="0"/>
              </a:p>
              <a:p>
                <a:r>
                  <a:rPr lang="en-US" dirty="0" smtClean="0"/>
                  <a:t>The expected utility of the lottery is</a:t>
                </a:r>
              </a:p>
              <a:p>
                <a:r>
                  <a:rPr lang="en-US" dirty="0" err="1" smtClean="0"/>
                  <a:t>eu</a:t>
                </a:r>
                <a:r>
                  <a:rPr lang="en-US" dirty="0" smtClean="0"/>
                  <a:t> = </a:t>
                </a:r>
                <a:r>
                  <a:rPr lang="en-US" b="0" i="0" smtClean="0">
                    <a:latin typeface="Cambria Math" panose="02040503050406030204" pitchFamily="18" charset="0"/>
                  </a:rPr>
                  <a:t>1/2</a:t>
                </a:r>
                <a:r>
                  <a:rPr lang="en-US" dirty="0" smtClean="0"/>
                  <a:t>90 </a:t>
                </a:r>
                <a:r>
                  <a:rPr lang="en-US" dirty="0" err="1" smtClean="0"/>
                  <a:t>utils</a:t>
                </a:r>
                <a:r>
                  <a:rPr lang="en-US" dirty="0" smtClean="0"/>
                  <a:t> </a:t>
                </a:r>
                <a:r>
                  <a:rPr lang="en-US" dirty="0" smtClean="0"/>
                  <a:t>−</a:t>
                </a:r>
                <a:r>
                  <a:rPr lang="en-US" baseline="0" dirty="0" smtClean="0"/>
                  <a:t> </a:t>
                </a:r>
                <a:r>
                  <a:rPr lang="en-US" b="0" i="0" baseline="0" smtClean="0">
                    <a:latin typeface="Cambria Math" panose="02040503050406030204" pitchFamily="18" charset="0"/>
                  </a:rPr>
                  <a:t>1/2</a:t>
                </a:r>
                <a:r>
                  <a:rPr lang="en-US" dirty="0" smtClean="0"/>
                  <a:t>42 </a:t>
                </a:r>
                <a:r>
                  <a:rPr lang="en-US" dirty="0" err="1" smtClean="0"/>
                  <a:t>utils</a:t>
                </a:r>
                <a:r>
                  <a:rPr lang="en-US" dirty="0" smtClean="0"/>
                  <a:t> = 24 </a:t>
                </a:r>
                <a:r>
                  <a:rPr lang="en-US" dirty="0" err="1" smtClean="0"/>
                  <a:t>utils</a:t>
                </a:r>
                <a:endParaRPr lang="en-US" dirty="0" smtClean="0"/>
              </a:p>
              <a:p>
                <a:endParaRPr lang="en-US" dirty="0" smtClean="0"/>
              </a:p>
              <a:p>
                <a:r>
                  <a:rPr lang="en-US" dirty="0" smtClean="0"/>
                  <a:t>As we’ve seen, the certainty equivalent translates the expected utility of lottery</a:t>
                </a:r>
                <a:r>
                  <a:rPr lang="en-US" baseline="0" dirty="0" smtClean="0"/>
                  <a:t> </a:t>
                </a:r>
                <a:r>
                  <a:rPr lang="en-US" dirty="0" smtClean="0"/>
                  <a:t>into a dollar value. In the case of a gain-loss lottery with a positive expected utility,</a:t>
                </a:r>
                <a:r>
                  <a:rPr lang="en-US" baseline="0" dirty="0" smtClean="0"/>
                  <a:t> </a:t>
                </a:r>
                <a:r>
                  <a:rPr lang="en-US" dirty="0" smtClean="0"/>
                  <a:t>we compute the certainty equivalent by dividing the expected utility by g, the change</a:t>
                </a:r>
                <a:r>
                  <a:rPr lang="en-US" baseline="0" dirty="0" smtClean="0"/>
                  <a:t> </a:t>
                </a:r>
                <a:r>
                  <a:rPr lang="en-US" dirty="0" smtClean="0"/>
                  <a:t>in utility per dollar gained.</a:t>
                </a:r>
              </a:p>
              <a:p>
                <a:r>
                  <a:rPr lang="en-US" dirty="0" smtClean="0"/>
                  <a:t>CE = </a:t>
                </a:r>
                <a:r>
                  <a:rPr lang="en-US" i="1" dirty="0" err="1" smtClean="0"/>
                  <a:t>eu</a:t>
                </a:r>
                <a:r>
                  <a:rPr lang="en-US" i="1" dirty="0" smtClean="0"/>
                  <a:t>/g</a:t>
                </a:r>
                <a:endParaRPr lang="en-US" i="1" dirty="0" smtClean="0"/>
              </a:p>
              <a:p>
                <a:endParaRPr lang="en-US" dirty="0" smtClean="0"/>
              </a:p>
              <a:p>
                <a:r>
                  <a:rPr lang="en-US" dirty="0" smtClean="0"/>
                  <a:t>In our example, g = 3 and the expected utility is 24 </a:t>
                </a:r>
                <a:r>
                  <a:rPr lang="en-US" dirty="0" err="1" smtClean="0"/>
                  <a:t>utils</a:t>
                </a:r>
                <a:r>
                  <a:rPr lang="en-US" dirty="0" smtClean="0"/>
                  <a:t>, so the certainty equivalent</a:t>
                </a:r>
                <a:r>
                  <a:rPr lang="en-US" baseline="0" dirty="0" smtClean="0"/>
                  <a:t> </a:t>
                </a:r>
                <a:r>
                  <a:rPr lang="en-US" dirty="0" smtClean="0"/>
                  <a:t>is $8:</a:t>
                </a:r>
              </a:p>
              <a:p>
                <a:r>
                  <a:rPr lang="en-US" dirty="0" smtClean="0"/>
                  <a:t>CE = </a:t>
                </a:r>
                <a:r>
                  <a:rPr lang="en-US" i="1" dirty="0" err="1" smtClean="0"/>
                  <a:t>eu</a:t>
                </a:r>
                <a:r>
                  <a:rPr lang="en-US" i="1" dirty="0" smtClean="0"/>
                  <a:t>/g</a:t>
                </a:r>
                <a:r>
                  <a:rPr lang="en-US" dirty="0" smtClean="0"/>
                  <a:t> </a:t>
                </a:r>
                <a:r>
                  <a:rPr lang="en-US" dirty="0" smtClean="0"/>
                  <a:t>= </a:t>
                </a:r>
                <a:r>
                  <a:rPr lang="en-US" dirty="0" smtClean="0"/>
                  <a:t>24/3=$8</a:t>
                </a:r>
                <a:endParaRPr lang="en-US" dirty="0" smtClean="0"/>
              </a:p>
              <a:p>
                <a:endParaRPr lang="en-US" dirty="0" smtClean="0"/>
              </a:p>
              <a:p>
                <a:r>
                  <a:rPr lang="en-US" dirty="0" smtClean="0"/>
                  <a:t>This is sensible because if one dollar is worth 3 </a:t>
                </a:r>
                <a:r>
                  <a:rPr lang="en-US" dirty="0" err="1" smtClean="0"/>
                  <a:t>utils</a:t>
                </a:r>
                <a:r>
                  <a:rPr lang="en-US" dirty="0" smtClean="0"/>
                  <a:t>, then 1 </a:t>
                </a:r>
                <a:r>
                  <a:rPr lang="en-US" dirty="0" err="1" smtClean="0"/>
                  <a:t>util</a:t>
                </a:r>
                <a:r>
                  <a:rPr lang="en-US" dirty="0" smtClean="0"/>
                  <a:t> is worth 1/3 dollar</a:t>
                </a:r>
                <a:r>
                  <a:rPr lang="en-US" baseline="0" dirty="0" smtClean="0"/>
                  <a:t> </a:t>
                </a:r>
                <a:r>
                  <a:rPr lang="en-US" dirty="0" smtClean="0"/>
                  <a:t>and 24 </a:t>
                </a:r>
                <a:r>
                  <a:rPr lang="en-US" dirty="0" err="1" smtClean="0"/>
                  <a:t>utils</a:t>
                </a:r>
                <a:r>
                  <a:rPr lang="en-US" dirty="0" smtClean="0"/>
                  <a:t> is worth $8. In this example, an agent will be indifferent between</a:t>
                </a:r>
              </a:p>
              <a:p>
                <a:r>
                  <a:rPr lang="en-US" dirty="0" smtClean="0"/>
                  <a:t>(</a:t>
                </a:r>
                <a:r>
                  <a:rPr lang="en-US" dirty="0" err="1" smtClean="0"/>
                  <a:t>i</a:t>
                </a:r>
                <a:r>
                  <a:rPr lang="en-US" dirty="0" smtClean="0"/>
                  <a:t>) a lottery with an expected utility of 24 </a:t>
                </a:r>
                <a:r>
                  <a:rPr lang="en-US" dirty="0" err="1" smtClean="0"/>
                  <a:t>utils</a:t>
                </a:r>
                <a:r>
                  <a:rPr lang="en-US" dirty="0" smtClean="0"/>
                  <a:t> and (ii) a certain payment of $8.</a:t>
                </a:r>
                <a:endParaRPr lang="en-US" dirty="0"/>
              </a:p>
            </p:txBody>
          </p:sp>
        </mc:Fallback>
      </mc:AlternateContent>
      <p:sp>
        <p:nvSpPr>
          <p:cNvPr id="4" name="Slide Number Placeholder 3"/>
          <p:cNvSpPr>
            <a:spLocks noGrp="1"/>
          </p:cNvSpPr>
          <p:nvPr>
            <p:ph type="sldNum" sz="quarter" idx="10"/>
          </p:nvPr>
        </p:nvSpPr>
        <p:spPr/>
        <p:txBody>
          <a:bodyPr/>
          <a:lstStyle/>
          <a:p>
            <a:fld id="{5D003D02-7E89-4EBF-B123-9C334E1BFEF7}" type="slidenum">
              <a:rPr lang="en-US" smtClean="0"/>
              <a:t>33</a:t>
            </a:fld>
            <a:endParaRPr lang="en-US" dirty="0"/>
          </a:p>
        </p:txBody>
      </p:sp>
    </p:spTree>
    <p:extLst>
      <p:ext uri="{BB962C8B-B14F-4D97-AF65-F5344CB8AC3E}">
        <p14:creationId xmlns:p14="http://schemas.microsoft.com/office/powerpoint/2010/main" val="3261489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an isoquant map. The</a:t>
            </a:r>
            <a:r>
              <a:rPr lang="en-US" b="0" baseline="0" dirty="0"/>
              <a:t> h</a:t>
            </a:r>
            <a:r>
              <a:rPr lang="en-US" b="0" dirty="0"/>
              <a:t>orizontal axis shows </a:t>
            </a:r>
            <a:r>
              <a:rPr lang="en-US" b="0" i="1" dirty="0"/>
              <a:t>Z</a:t>
            </a:r>
            <a:r>
              <a:rPr lang="en-US" b="0" dirty="0"/>
              <a:t> subscript 1, listing 15, 28, and 40. The</a:t>
            </a:r>
            <a:r>
              <a:rPr lang="en-US" b="0" baseline="0" dirty="0"/>
              <a:t> v</a:t>
            </a:r>
            <a:r>
              <a:rPr lang="en-US" b="0" dirty="0"/>
              <a:t>ertical axis shows </a:t>
            </a:r>
            <a:r>
              <a:rPr lang="en-US" b="0" i="1" dirty="0"/>
              <a:t>Z</a:t>
            </a:r>
            <a:r>
              <a:rPr lang="en-US" b="0" dirty="0"/>
              <a:t> subscript 2, listing 60 and 25. There are five parallel curves that shift upward for every subsequent value of </a:t>
            </a:r>
            <a:r>
              <a:rPr lang="en-US" b="0" i="1" dirty="0"/>
              <a:t>q</a:t>
            </a:r>
            <a:r>
              <a:rPr lang="en-US" b="0" dirty="0"/>
              <a:t> = 300, 400, 500, 600, and 700. The curve, labeled </a:t>
            </a:r>
            <a:r>
              <a:rPr lang="en-US" b="0" i="1" dirty="0"/>
              <a:t>q</a:t>
            </a:r>
            <a:r>
              <a:rPr lang="en-US" b="0" dirty="0"/>
              <a:t> = 400, falls through </a:t>
            </a:r>
            <a:r>
              <a:rPr lang="en-US" b="0" i="1" dirty="0"/>
              <a:t>z</a:t>
            </a:r>
            <a:r>
              <a:rPr lang="en-US" b="0" i="0" dirty="0"/>
              <a:t> prime</a:t>
            </a:r>
            <a:r>
              <a:rPr lang="en-US" b="0" dirty="0"/>
              <a:t> (15, 60) and </a:t>
            </a:r>
            <a:r>
              <a:rPr lang="en-US" b="0" i="1" dirty="0"/>
              <a:t>z</a:t>
            </a:r>
            <a:r>
              <a:rPr lang="en-US" b="0" i="0" dirty="0"/>
              <a:t> double prime</a:t>
            </a:r>
            <a:r>
              <a:rPr lang="en-US" b="0" dirty="0"/>
              <a:t> (40, 25). The curve, labeled </a:t>
            </a:r>
            <a:r>
              <a:rPr lang="en-US" b="0" i="1" dirty="0"/>
              <a:t>q</a:t>
            </a:r>
            <a:r>
              <a:rPr lang="en-US" b="0" dirty="0"/>
              <a:t> = 500, falls through </a:t>
            </a:r>
            <a:r>
              <a:rPr lang="en-US" b="0" i="1" dirty="0"/>
              <a:t>z</a:t>
            </a:r>
            <a:r>
              <a:rPr lang="en-US" b="0" i="0" dirty="0"/>
              <a:t> triple prime</a:t>
            </a:r>
            <a:r>
              <a:rPr lang="en-US" b="0" dirty="0"/>
              <a:t> (28, 60). </a:t>
            </a:r>
          </a:p>
          <a:p>
            <a:endParaRPr lang="en-US" dirty="0"/>
          </a:p>
          <a:p>
            <a:r>
              <a:rPr lang="en-US" b="1" dirty="0"/>
              <a:t>Presenter Note:</a:t>
            </a:r>
          </a:p>
          <a:p>
            <a:r>
              <a:rPr lang="en-US" dirty="0"/>
              <a:t>The</a:t>
            </a:r>
            <a:r>
              <a:rPr lang="en-US" baseline="0" dirty="0"/>
              <a:t> figure</a:t>
            </a:r>
            <a:r>
              <a:rPr lang="en-US" dirty="0"/>
              <a:t> shows the isoquants in two dimensions. Each isoquant provides a set of recipes to produce a given quantity of output. For example, one way to produce </a:t>
            </a:r>
            <a:r>
              <a:rPr lang="en-US" i="1" dirty="0"/>
              <a:t>q</a:t>
            </a:r>
            <a:r>
              <a:rPr lang="en-US" dirty="0"/>
              <a:t> = 400 is bundle </a:t>
            </a:r>
            <a:r>
              <a:rPr lang="en-US" i="1" dirty="0"/>
              <a:t>z</a:t>
            </a:r>
            <a:r>
              <a:rPr lang="en-US" i="0" dirty="0"/>
              <a:t>′</a:t>
            </a:r>
            <a:r>
              <a:rPr lang="en-US" dirty="0"/>
              <a:t> (15 units of </a:t>
            </a:r>
            <a:r>
              <a:rPr lang="en-US" i="1" dirty="0"/>
              <a:t>z</a:t>
            </a:r>
            <a:r>
              <a:rPr lang="en-US" baseline="-25000" dirty="0"/>
              <a:t>1</a:t>
            </a:r>
            <a:r>
              <a:rPr lang="en-US" dirty="0"/>
              <a:t> and 60 units of </a:t>
            </a:r>
            <a:r>
              <a:rPr lang="en-US" i="1" dirty="0"/>
              <a:t>z</a:t>
            </a:r>
            <a:r>
              <a:rPr lang="en-US" baseline="-25000" dirty="0"/>
              <a:t>2</a:t>
            </a:r>
            <a:r>
              <a:rPr lang="en-US" dirty="0"/>
              <a:t>), and another option is bundle </a:t>
            </a:r>
            <a:r>
              <a:rPr lang="en-US" i="1" dirty="0"/>
              <a:t>z</a:t>
            </a:r>
            <a:r>
              <a:rPr lang="en-US" i="0" dirty="0"/>
              <a:t>″</a:t>
            </a:r>
            <a:r>
              <a:rPr lang="en-US" dirty="0"/>
              <a:t> (40 units</a:t>
            </a:r>
            <a:r>
              <a:rPr lang="en-US" baseline="0" dirty="0"/>
              <a:t> </a:t>
            </a:r>
            <a:r>
              <a:rPr lang="en-US" dirty="0"/>
              <a:t>of </a:t>
            </a:r>
            <a:r>
              <a:rPr lang="en-US" i="1" dirty="0"/>
              <a:t>z</a:t>
            </a:r>
            <a:r>
              <a:rPr lang="en-US" baseline="-25000" dirty="0"/>
              <a:t>1 </a:t>
            </a:r>
            <a:r>
              <a:rPr lang="en-US" dirty="0"/>
              <a:t>and 25 units of </a:t>
            </a:r>
            <a:r>
              <a:rPr lang="en-US" i="1" dirty="0"/>
              <a:t>z</a:t>
            </a:r>
            <a:r>
              <a:rPr lang="en-US" baseline="-25000" dirty="0"/>
              <a:t>2</a:t>
            </a:r>
            <a:r>
              <a:rPr lang="en-US" dirty="0"/>
              <a:t>). An increase in either input quantity increases the output quantity. For example, bundle </a:t>
            </a:r>
            <a:r>
              <a:rPr lang="en-US" i="1" dirty="0"/>
              <a:t>z</a:t>
            </a:r>
            <a:r>
              <a:rPr lang="en-US" i="0" dirty="0"/>
              <a:t>″′</a:t>
            </a:r>
            <a:r>
              <a:rPr lang="en-US" dirty="0"/>
              <a:t> produces more output than bundle </a:t>
            </a:r>
            <a:r>
              <a:rPr lang="en-US" i="1" dirty="0"/>
              <a:t>z</a:t>
            </a:r>
            <a:r>
              <a:rPr lang="en-US" i="0" dirty="0"/>
              <a:t>″</a:t>
            </a:r>
            <a:r>
              <a:rPr lang="en-US" dirty="0"/>
              <a:t>. Moving to the northeast, we move to an isoquant with more of both inputs and thus more output.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3101324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a convex isoquant. The</a:t>
            </a:r>
            <a:r>
              <a:rPr lang="en-US" b="0" baseline="0" dirty="0"/>
              <a:t> h</a:t>
            </a:r>
            <a:r>
              <a:rPr lang="en-US" b="0" dirty="0"/>
              <a:t>orizontal axis shows </a:t>
            </a:r>
            <a:r>
              <a:rPr lang="en-US" b="0" i="1" dirty="0"/>
              <a:t>Z</a:t>
            </a:r>
            <a:r>
              <a:rPr lang="en-US" b="0" dirty="0"/>
              <a:t> subscript 1, listing 4, 5, 13, and 14. The</a:t>
            </a:r>
            <a:r>
              <a:rPr lang="en-US" b="0" baseline="0" dirty="0"/>
              <a:t> v</a:t>
            </a:r>
            <a:r>
              <a:rPr lang="en-US" b="0" dirty="0"/>
              <a:t>ertical axis shows </a:t>
            </a:r>
            <a:r>
              <a:rPr lang="en-US" b="0" i="1" dirty="0"/>
              <a:t>Z</a:t>
            </a:r>
            <a:r>
              <a:rPr lang="en-US" b="0" dirty="0"/>
              <a:t> subscript 2, listing 9, 10, 21, and 24. The isoquant falls through</a:t>
            </a:r>
            <a:r>
              <a:rPr lang="en-US" b="0" i="1" dirty="0"/>
              <a:t> z </a:t>
            </a:r>
            <a:r>
              <a:rPr lang="en-US" b="0" i="0" dirty="0"/>
              <a:t>prime</a:t>
            </a:r>
            <a:r>
              <a:rPr lang="en-US" b="0" dirty="0"/>
              <a:t> (4, 24), (5, 21), (13, 10), and </a:t>
            </a:r>
            <a:r>
              <a:rPr lang="en-US" b="0" i="1" dirty="0"/>
              <a:t>z </a:t>
            </a:r>
            <a:r>
              <a:rPr lang="en-US" b="0" i="0" dirty="0"/>
              <a:t>double prime</a:t>
            </a:r>
            <a:r>
              <a:rPr lang="en-US" b="0" dirty="0"/>
              <a:t> (14, 9). </a:t>
            </a:r>
          </a:p>
          <a:p>
            <a:endParaRPr lang="en-US" dirty="0"/>
          </a:p>
          <a:p>
            <a:r>
              <a:rPr lang="en-US" b="1" dirty="0"/>
              <a:t>Presenter Note: </a:t>
            </a:r>
            <a:r>
              <a:rPr lang="en-US" b="0" dirty="0"/>
              <a:t>The slope of an isoquant shows the production tradeoff between the two inputs, the marginal rate of technical substitution (MRTS) between the two inputs</a:t>
            </a:r>
            <a:r>
              <a:rPr lang="en-US" b="1" dirty="0"/>
              <a:t>. </a:t>
            </a:r>
            <a:r>
              <a:rPr lang="en-US" b="1" baseline="0" dirty="0"/>
              <a:t> </a:t>
            </a:r>
            <a:r>
              <a:rPr lang="en-US" dirty="0"/>
              <a:t>In the figure, starting from bundle </a:t>
            </a:r>
            <a:r>
              <a:rPr lang="en-US" i="1" dirty="0"/>
              <a:t>z</a:t>
            </a:r>
            <a:r>
              <a:rPr lang="en-US" i="0" dirty="0"/>
              <a:t>′</a:t>
            </a:r>
            <a:r>
              <a:rPr lang="en-US" dirty="0"/>
              <a:t>, a move downward along the isoquant doesn’t change the quantity produced, and the producer can substitute 3 units of </a:t>
            </a:r>
            <a:r>
              <a:rPr lang="en-US" i="1" dirty="0"/>
              <a:t>z</a:t>
            </a:r>
            <a:r>
              <a:rPr lang="en-US" baseline="-25000" dirty="0"/>
              <a:t>2</a:t>
            </a:r>
            <a:r>
              <a:rPr lang="en-US" dirty="0"/>
              <a:t> for one unit of </a:t>
            </a:r>
            <a:r>
              <a:rPr lang="en-US" i="1" dirty="0"/>
              <a:t>z</a:t>
            </a:r>
            <a:r>
              <a:rPr lang="en-US" baseline="-25000" dirty="0"/>
              <a:t>1</a:t>
            </a:r>
            <a:r>
              <a:rPr lang="en-US" dirty="0"/>
              <a:t>:</a:t>
            </a:r>
          </a:p>
          <a:p>
            <a:r>
              <a:rPr lang="en-US" dirty="0"/>
              <a:t>MRTS = – Δ </a:t>
            </a:r>
            <a:r>
              <a:rPr lang="en-US" i="1" dirty="0"/>
              <a:t>z</a:t>
            </a:r>
            <a:r>
              <a:rPr lang="en-US" baseline="-25000" dirty="0"/>
              <a:t>2</a:t>
            </a:r>
            <a:r>
              <a:rPr lang="en-US" dirty="0"/>
              <a:t>/Δ </a:t>
            </a:r>
            <a:r>
              <a:rPr lang="en-US" i="1" dirty="0"/>
              <a:t>z</a:t>
            </a:r>
            <a:r>
              <a:rPr lang="en-US" baseline="-25000" dirty="0"/>
              <a:t>1</a:t>
            </a:r>
            <a:r>
              <a:rPr lang="en-US" dirty="0"/>
              <a:t> = – 21 − 24 /5 − 4 = 3/1</a:t>
            </a:r>
          </a:p>
          <a:p>
            <a:endParaRPr lang="en-US" dirty="0"/>
          </a:p>
          <a:p>
            <a:r>
              <a:rPr lang="en-US" dirty="0"/>
              <a:t>The convexity of production technology means that MRTS decreases as we move downward along an isoquant to bundles with more </a:t>
            </a:r>
            <a:r>
              <a:rPr lang="en-US" i="1" dirty="0"/>
              <a:t>z</a:t>
            </a:r>
            <a:r>
              <a:rPr lang="en-US" baseline="-25000" dirty="0"/>
              <a:t>1</a:t>
            </a:r>
            <a:r>
              <a:rPr lang="en-US" dirty="0"/>
              <a:t> and less </a:t>
            </a:r>
            <a:r>
              <a:rPr lang="en-US" i="1" dirty="0"/>
              <a:t>z</a:t>
            </a:r>
            <a:r>
              <a:rPr lang="en-US" baseline="-25000" dirty="0"/>
              <a:t>2. </a:t>
            </a:r>
            <a:r>
              <a:rPr lang="en-US" dirty="0"/>
              <a:t>Starting from bundle </a:t>
            </a:r>
            <a:r>
              <a:rPr lang="en-US" i="1" dirty="0"/>
              <a:t>z</a:t>
            </a:r>
            <a:r>
              <a:rPr lang="en-US" i="0" dirty="0"/>
              <a:t>′</a:t>
            </a:r>
            <a:r>
              <a:rPr lang="en-US" dirty="0"/>
              <a:t>, MRTS = 3, but lower on the isoquant at bundle </a:t>
            </a:r>
            <a:r>
              <a:rPr lang="en-US" i="1" dirty="0"/>
              <a:t>z</a:t>
            </a:r>
            <a:r>
              <a:rPr lang="en-US" i="0" dirty="0"/>
              <a:t>″</a:t>
            </a:r>
            <a:r>
              <a:rPr lang="en-US" dirty="0"/>
              <a:t>, MRTS = 1. In general, as the quantity of the first input increases, the isoquant becomes flatter, indicating a smaller MRTS.</a:t>
            </a:r>
          </a:p>
          <a:p>
            <a:endParaRPr lang="en-US" dirty="0"/>
          </a:p>
          <a:p>
            <a:r>
              <a:rPr lang="en-US" dirty="0"/>
              <a:t>The MRTS is determined by the relative productivity of the two inputs. The marginal product of </a:t>
            </a:r>
            <a:r>
              <a:rPr lang="en-US" i="1" dirty="0"/>
              <a:t>z</a:t>
            </a:r>
            <a:r>
              <a:rPr lang="en-US" baseline="-25000" dirty="0"/>
              <a:t>1</a:t>
            </a:r>
            <a:r>
              <a:rPr lang="en-US" dirty="0"/>
              <a:t> is defined as the increase in the quantity produced from a one-unit increase in </a:t>
            </a:r>
            <a:r>
              <a:rPr lang="en-US" i="1" dirty="0"/>
              <a:t>z</a:t>
            </a:r>
            <a:r>
              <a:rPr lang="en-US" baseline="-25000" dirty="0"/>
              <a:t>1</a:t>
            </a:r>
            <a:r>
              <a:rPr lang="en-US" dirty="0"/>
              <a:t>. The MRTS equals the ratio of the marginal products of the two inputs (mp</a:t>
            </a:r>
            <a:r>
              <a:rPr lang="en-US" baseline="-25000" dirty="0"/>
              <a:t>1</a:t>
            </a:r>
            <a:r>
              <a:rPr lang="en-US" dirty="0"/>
              <a:t> and </a:t>
            </a:r>
            <a:r>
              <a:rPr lang="en-US" i="1" dirty="0"/>
              <a:t>mp</a:t>
            </a:r>
            <a:r>
              <a:rPr lang="en-US" baseline="-25000" dirty="0"/>
              <a:t>2</a:t>
            </a:r>
            <a:r>
              <a:rPr lang="en-US" dirty="0"/>
              <a:t>):</a:t>
            </a:r>
          </a:p>
          <a:p>
            <a:r>
              <a:rPr lang="en-US" dirty="0"/>
              <a:t>MRTS = </a:t>
            </a:r>
            <a:r>
              <a:rPr lang="en-US" i="1" dirty="0"/>
              <a:t>mp</a:t>
            </a:r>
            <a:r>
              <a:rPr lang="en-US" baseline="-25000" dirty="0"/>
              <a:t>1</a:t>
            </a:r>
            <a:r>
              <a:rPr lang="en-US" dirty="0"/>
              <a:t>/</a:t>
            </a:r>
            <a:r>
              <a:rPr lang="en-US" i="1" dirty="0"/>
              <a:t>mp</a:t>
            </a:r>
            <a:r>
              <a:rPr lang="en-US" baseline="-25000" dirty="0"/>
              <a:t>2</a:t>
            </a:r>
          </a:p>
          <a:p>
            <a:endParaRPr lang="en-US" dirty="0"/>
          </a:p>
          <a:p>
            <a:r>
              <a:rPr lang="en-US" dirty="0"/>
              <a:t>For example, if </a:t>
            </a:r>
            <a:r>
              <a:rPr lang="en-US" i="1" dirty="0"/>
              <a:t>mp</a:t>
            </a:r>
            <a:r>
              <a:rPr lang="en-US" baseline="-25000" dirty="0"/>
              <a:t>1</a:t>
            </a:r>
            <a:r>
              <a:rPr lang="en-US" dirty="0"/>
              <a:t> = 6 and </a:t>
            </a:r>
            <a:r>
              <a:rPr lang="en-US" i="1" dirty="0"/>
              <a:t>mp</a:t>
            </a:r>
            <a:r>
              <a:rPr lang="en-US" baseline="-25000" dirty="0"/>
              <a:t>2</a:t>
            </a:r>
            <a:r>
              <a:rPr lang="en-US" dirty="0"/>
              <a:t> = 2, the first input is three times as productive, on the margin. In this case, MRTS = 3, meaning that the firm can substitute 3 units of  </a:t>
            </a:r>
            <a:r>
              <a:rPr lang="en-US" i="1" dirty="0"/>
              <a:t>z</a:t>
            </a:r>
            <a:r>
              <a:rPr lang="en-US" baseline="-25000" dirty="0"/>
              <a:t>2</a:t>
            </a:r>
            <a:r>
              <a:rPr lang="en-US" dirty="0"/>
              <a:t> for one unit of  </a:t>
            </a:r>
            <a:r>
              <a:rPr lang="en-US" i="1" dirty="0"/>
              <a:t>z</a:t>
            </a:r>
            <a:r>
              <a:rPr lang="en-US" i="0" baseline="-25000" dirty="0"/>
              <a:t>1</a:t>
            </a:r>
            <a:r>
              <a:rPr lang="en-US" dirty="0"/>
              <a:t>:</a:t>
            </a:r>
          </a:p>
          <a:p>
            <a:r>
              <a:rPr lang="en-US" dirty="0"/>
              <a:t>MRTS = </a:t>
            </a:r>
            <a:r>
              <a:rPr lang="en-US" i="1" dirty="0"/>
              <a:t>mp</a:t>
            </a:r>
            <a:r>
              <a:rPr lang="en-US" baseline="-25000" dirty="0"/>
              <a:t>1</a:t>
            </a:r>
            <a:r>
              <a:rPr lang="en-US" dirty="0"/>
              <a:t>/</a:t>
            </a:r>
            <a:r>
              <a:rPr lang="en-US" i="1" dirty="0"/>
              <a:t>mp</a:t>
            </a:r>
            <a:r>
              <a:rPr lang="en-US" baseline="-25000" dirty="0"/>
              <a:t>2 </a:t>
            </a:r>
            <a:r>
              <a:rPr lang="en-US" dirty="0"/>
              <a:t>= 6/2= 3</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1053145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1" dirty="0"/>
                  <a:t>Alt-Text: </a:t>
                </a:r>
                <a:r>
                  <a:rPr lang="en-US" b="0" dirty="0"/>
                  <a:t>A line graph, plotting production isocosts, shows </a:t>
                </a:r>
                <a:r>
                  <a:rPr lang="en-US" b="0" i="1" dirty="0"/>
                  <a:t>Z</a:t>
                </a:r>
                <a:r>
                  <a:rPr lang="en-US" b="0" i="1" baseline="0" dirty="0"/>
                  <a:t> </a:t>
                </a:r>
                <a:r>
                  <a:rPr lang="en-US" b="0" dirty="0"/>
                  <a:t>subscript 1 along the horizontal axis.  The vertical axis shows </a:t>
                </a:r>
                <a:r>
                  <a:rPr lang="en-US" b="0" i="1" dirty="0"/>
                  <a:t>Z</a:t>
                </a:r>
                <a:r>
                  <a:rPr lang="en-US" b="0" dirty="0"/>
                  <a:t> subscript 2. There are three parallel lines, </a:t>
                </a:r>
                <a:r>
                  <a:rPr lang="en-US" b="0" i="1" dirty="0"/>
                  <a:t>c</a:t>
                </a:r>
                <a:r>
                  <a:rPr lang="en-US" b="0" i="0" dirty="0"/>
                  <a:t> prime</a:t>
                </a:r>
                <a:r>
                  <a:rPr lang="en-US" b="0" dirty="0"/>
                  <a:t> at the bottom, </a:t>
                </a:r>
                <a:r>
                  <a:rPr lang="en-US" b="0" i="1" dirty="0"/>
                  <a:t>c</a:t>
                </a:r>
                <a:r>
                  <a:rPr lang="en-US" b="0" i="0" dirty="0"/>
                  <a:t> double prime</a:t>
                </a:r>
                <a:r>
                  <a:rPr lang="en-US" b="0" dirty="0"/>
                  <a:t> at the center, and </a:t>
                </a:r>
                <a:r>
                  <a:rPr lang="en-US" b="0" i="1" dirty="0"/>
                  <a:t>c</a:t>
                </a:r>
                <a:r>
                  <a:rPr lang="en-US" b="0" i="0" dirty="0"/>
                  <a:t> triple prime</a:t>
                </a:r>
                <a:r>
                  <a:rPr lang="en-US" b="0" dirty="0"/>
                  <a:t> at the top, falling from low value of </a:t>
                </a:r>
                <a:r>
                  <a:rPr lang="en-US" b="0" i="1" dirty="0"/>
                  <a:t>Z </a:t>
                </a:r>
                <a:r>
                  <a:rPr lang="en-US" b="0" dirty="0"/>
                  <a:t>subscript 1 and high value of </a:t>
                </a:r>
                <a:r>
                  <a:rPr lang="en-US" b="0" i="1" dirty="0"/>
                  <a:t>Z </a:t>
                </a:r>
                <a:r>
                  <a:rPr lang="en-US" b="0" dirty="0"/>
                  <a:t>subscript 2 to high value of </a:t>
                </a:r>
                <a:r>
                  <a:rPr lang="en-US" b="0" i="1" dirty="0"/>
                  <a:t>Z </a:t>
                </a:r>
                <a:r>
                  <a:rPr lang="en-US" b="0" dirty="0"/>
                  <a:t>subscript 1 and low value of </a:t>
                </a:r>
                <a:r>
                  <a:rPr lang="en-US" b="0" i="1" dirty="0"/>
                  <a:t>Z</a:t>
                </a:r>
                <a:r>
                  <a:rPr lang="en-US" b="0" dirty="0"/>
                  <a:t> subscript 2. </a:t>
                </a:r>
              </a:p>
              <a:p>
                <a:endParaRPr lang="en-US" dirty="0"/>
              </a:p>
              <a:p>
                <a:r>
                  <a:rPr lang="en-US" b="1" dirty="0"/>
                  <a:t>Presenter Note</a:t>
                </a:r>
                <a:r>
                  <a:rPr lang="en-US" dirty="0"/>
                  <a:t>: The</a:t>
                </a:r>
                <a:r>
                  <a:rPr lang="en-US" baseline="0" dirty="0"/>
                  <a:t> figure</a:t>
                </a:r>
                <a:r>
                  <a:rPr lang="en-US" dirty="0"/>
                  <a:t> introduces the cost side of input choice. An isocost is the production</a:t>
                </a:r>
                <a:r>
                  <a:rPr lang="en-US" baseline="0" dirty="0"/>
                  <a:t> </a:t>
                </a:r>
                <a:r>
                  <a:rPr lang="en-US" dirty="0"/>
                  <a:t>analog of a consumer budget line, and shows the set of input bundles that can be</a:t>
                </a:r>
                <a:r>
                  <a:rPr lang="en-US" baseline="0" dirty="0"/>
                  <a:t> </a:t>
                </a:r>
                <a:r>
                  <a:rPr lang="en-US" dirty="0"/>
                  <a:t>purchased at a given total cost (“iso” for equal). For a firm that uses two inputs, the</a:t>
                </a:r>
                <a:r>
                  <a:rPr lang="en-US" baseline="0" dirty="0"/>
                  <a:t> </a:t>
                </a:r>
                <a:r>
                  <a:rPr lang="en-US" dirty="0"/>
                  <a:t>cost equation is</a:t>
                </a:r>
              </a:p>
              <a:p>
                <a:r>
                  <a:rPr lang="en-US" i="1" dirty="0"/>
                  <a:t>c</a:t>
                </a:r>
                <a:r>
                  <a:rPr lang="en-US" dirty="0"/>
                  <a:t> = </a:t>
                </a:r>
                <a:r>
                  <a:rPr lang="en-US" i="1" dirty="0"/>
                  <a:t>w</a:t>
                </a:r>
                <a:r>
                  <a:rPr lang="en-US" baseline="-25000" dirty="0"/>
                  <a:t>1</a:t>
                </a:r>
                <a:r>
                  <a:rPr lang="en-US" dirty="0"/>
                  <a:t> </a:t>
                </a:r>
                <a:r>
                  <a:rPr lang="en-US" i="1" dirty="0"/>
                  <a:t>z</a:t>
                </a:r>
                <a:r>
                  <a:rPr lang="en-US" baseline="-25000" dirty="0"/>
                  <a:t>1</a:t>
                </a:r>
                <a:r>
                  <a:rPr lang="en-US" dirty="0"/>
                  <a:t> + </a:t>
                </a:r>
                <a:r>
                  <a:rPr lang="en-US" i="1" dirty="0"/>
                  <a:t>w</a:t>
                </a:r>
                <a:r>
                  <a:rPr lang="en-US" baseline="-25000" dirty="0"/>
                  <a:t>2</a:t>
                </a:r>
                <a:r>
                  <a:rPr lang="en-US" dirty="0"/>
                  <a:t> </a:t>
                </a:r>
                <a:r>
                  <a:rPr lang="en-US" i="1" dirty="0"/>
                  <a:t>z</a:t>
                </a:r>
                <a:r>
                  <a:rPr lang="en-US" baseline="-25000" dirty="0"/>
                  <a:t>2</a:t>
                </a:r>
              </a:p>
              <a:p>
                <a:endParaRPr lang="en-US" dirty="0"/>
              </a:p>
              <a:p>
                <a:r>
                  <a:rPr lang="en-US" dirty="0"/>
                  <a:t>The slope of an isocost is the market tradeoff between the two inputs, the change in </a:t>
                </a:r>
                <a:r>
                  <a:rPr lang="en-US" i="1" dirty="0"/>
                  <a:t>z</a:t>
                </a:r>
                <a:r>
                  <a:rPr lang="en-US" baseline="-25000" dirty="0"/>
                  <a:t>2</a:t>
                </a:r>
                <a:r>
                  <a:rPr lang="en-US" baseline="0" dirty="0"/>
                  <a:t> </a:t>
                </a:r>
                <a:r>
                  <a:rPr lang="en-US" dirty="0"/>
                  <a:t>per unit change in </a:t>
                </a:r>
                <a:r>
                  <a:rPr lang="en-US" i="1" dirty="0"/>
                  <a:t>z</a:t>
                </a:r>
                <a:r>
                  <a:rPr lang="en-US" baseline="-25000" dirty="0"/>
                  <a:t>1</a:t>
                </a:r>
                <a:r>
                  <a:rPr lang="en-US" dirty="0"/>
                  <a:t> required to keep total cost at some fixed level. We can rearrange</a:t>
                </a:r>
                <a:r>
                  <a:rPr lang="en-US" baseline="0" dirty="0"/>
                  <a:t> </a:t>
                </a:r>
                <a:r>
                  <a:rPr lang="en-US" dirty="0"/>
                  <a:t>the cost equation into slope-intercept form:</a:t>
                </a:r>
                <a:r>
                  <a:rPr lang="en-US" baseline="0" dirty="0"/>
                  <a:t> </a:t>
                </a:r>
              </a:p>
              <a:p>
                <a:r>
                  <a:rPr lang="en-US" b="0" i="1" baseline="0" dirty="0"/>
                  <a:t>z</a:t>
                </a:r>
                <a:r>
                  <a:rPr lang="en-US" b="0" baseline="-25000" dirty="0"/>
                  <a:t>2</a:t>
                </a:r>
                <a:r>
                  <a:rPr lang="en-US" b="0" baseline="0" dirty="0"/>
                  <a:t> = </a:t>
                </a:r>
                <a14:m>
                  <m:oMath xmlns:m="http://schemas.openxmlformats.org/officeDocument/2006/math">
                    <m:f>
                      <m:fPr>
                        <m:ctrlPr>
                          <a:rPr lang="en-US" b="0" i="1" baseline="0" smtClean="0">
                            <a:latin typeface="Cambria Math"/>
                          </a:rPr>
                        </m:ctrlPr>
                      </m:fPr>
                      <m:num>
                        <m:r>
                          <a:rPr lang="en-US" b="0" i="1" baseline="0" smtClean="0">
                            <a:latin typeface="Cambria Math" panose="02040503050406030204" pitchFamily="18" charset="0"/>
                          </a:rPr>
                          <m:t>𝑐</m:t>
                        </m:r>
                      </m:num>
                      <m:den>
                        <m:r>
                          <a:rPr lang="en-US" b="0" i="1" baseline="0" smtClean="0">
                            <a:latin typeface="Cambria Math" panose="02040503050406030204" pitchFamily="18" charset="0"/>
                          </a:rPr>
                          <m:t>𝑤</m:t>
                        </m:r>
                        <m:r>
                          <a:rPr lang="en-US" b="0" i="1" baseline="-25000" smtClean="0">
                            <a:latin typeface="Cambria Math" panose="02040503050406030204" pitchFamily="18" charset="0"/>
                          </a:rPr>
                          <m:t>2</m:t>
                        </m:r>
                      </m:den>
                    </m:f>
                  </m:oMath>
                </a14:m>
                <a:r>
                  <a:rPr lang="en-US" b="0" baseline="-25000" dirty="0"/>
                  <a:t>  </a:t>
                </a:r>
                <a:r>
                  <a:rPr lang="en-US" b="0" baseline="0" dirty="0"/>
                  <a:t> - </a:t>
                </a:r>
                <a14:m>
                  <m:oMath xmlns:m="http://schemas.openxmlformats.org/officeDocument/2006/math">
                    <m:f>
                      <m:fPr>
                        <m:ctrlPr>
                          <a:rPr lang="en-US" b="0" i="1" baseline="0" smtClean="0">
                            <a:latin typeface="Cambria Math"/>
                          </a:rPr>
                        </m:ctrlPr>
                      </m:fPr>
                      <m:num>
                        <m:r>
                          <a:rPr lang="en-US" b="0" i="1" baseline="0" smtClean="0">
                            <a:latin typeface="Cambria Math" panose="02040503050406030204" pitchFamily="18" charset="0"/>
                          </a:rPr>
                          <m:t>𝑤</m:t>
                        </m:r>
                        <m:r>
                          <a:rPr lang="en-US" b="0" i="1" baseline="-25000" smtClean="0">
                            <a:latin typeface="Cambria Math" panose="02040503050406030204" pitchFamily="18" charset="0"/>
                          </a:rPr>
                          <m:t>1</m:t>
                        </m:r>
                      </m:num>
                      <m:den>
                        <m:r>
                          <a:rPr lang="en-US" b="0" i="1" baseline="0" smtClean="0">
                            <a:latin typeface="Cambria Math" panose="02040503050406030204" pitchFamily="18" charset="0"/>
                          </a:rPr>
                          <m:t>𝑤</m:t>
                        </m:r>
                        <m:r>
                          <a:rPr lang="en-US" b="0" i="1" baseline="-25000" smtClean="0">
                            <a:latin typeface="Cambria Math" panose="02040503050406030204" pitchFamily="18" charset="0"/>
                          </a:rPr>
                          <m:t>2</m:t>
                        </m:r>
                      </m:den>
                    </m:f>
                    <m:r>
                      <a:rPr lang="en-US" b="0" i="0" baseline="0" smtClean="0">
                        <a:latin typeface="Cambria Math" panose="02040503050406030204" pitchFamily="18" charset="0"/>
                      </a:rPr>
                      <m:t> </m:t>
                    </m:r>
                    <m:r>
                      <a:rPr lang="en-US" b="0" i="1" baseline="0" smtClean="0">
                        <a:latin typeface="Cambria Math" panose="02040503050406030204" pitchFamily="18" charset="0"/>
                      </a:rPr>
                      <m:t>𝑧</m:t>
                    </m:r>
                    <m:r>
                      <a:rPr lang="en-US" b="0" i="0" baseline="-25000" smtClean="0">
                        <a:latin typeface="Cambria Math" panose="02040503050406030204" pitchFamily="18" charset="0"/>
                      </a:rPr>
                      <m:t>1</m:t>
                    </m:r>
                  </m:oMath>
                </a14:m>
                <a:endParaRPr lang="en-US" b="0" baseline="-25000" dirty="0"/>
              </a:p>
              <a:p>
                <a:endParaRPr lang="en-US" b="1" baseline="0" dirty="0"/>
              </a:p>
              <a:p>
                <a:r>
                  <a:rPr lang="en-US" b="0" baseline="0" dirty="0"/>
                  <a:t>The vertical intercept of the isocost is (</a:t>
                </a:r>
                <a:r>
                  <a:rPr lang="en-US" b="0" i="1" baseline="0" dirty="0"/>
                  <a:t>c</a:t>
                </a:r>
                <a:r>
                  <a:rPr lang="en-US" b="0" baseline="0" dirty="0"/>
                  <a:t>/</a:t>
                </a:r>
                <a:r>
                  <a:rPr lang="en-US" b="0" i="1" baseline="0" dirty="0"/>
                  <a:t>w</a:t>
                </a:r>
                <a:r>
                  <a:rPr lang="en-US" b="0" baseline="-25000" dirty="0"/>
                  <a:t>2</a:t>
                </a:r>
                <a:r>
                  <a:rPr lang="en-US" b="0" baseline="0" dirty="0"/>
                  <a:t>) and the slope is the input price ratio (</a:t>
                </a:r>
                <a:r>
                  <a:rPr lang="en-US" b="0" i="1" baseline="0" dirty="0"/>
                  <a:t>w</a:t>
                </a:r>
                <a:r>
                  <a:rPr lang="en-US" b="0" baseline="-25000" dirty="0"/>
                  <a:t>1</a:t>
                </a:r>
                <a:r>
                  <a:rPr lang="en-US" b="0" baseline="0" dirty="0"/>
                  <a:t>/</a:t>
                </a:r>
                <a:r>
                  <a:rPr lang="en-US" b="0" i="1" baseline="0" dirty="0"/>
                  <a:t>w</a:t>
                </a:r>
                <a:r>
                  <a:rPr lang="en-US" b="0" baseline="-25000" dirty="0"/>
                  <a:t>2</a:t>
                </a:r>
                <a:r>
                  <a:rPr lang="en-US" b="0" baseline="0" dirty="0"/>
                  <a:t>). For example, if </a:t>
                </a:r>
                <a:r>
                  <a:rPr lang="en-US" b="0" i="1" baseline="0" dirty="0"/>
                  <a:t>w</a:t>
                </a:r>
                <a:r>
                  <a:rPr lang="en-US" b="0" baseline="-25000" dirty="0"/>
                  <a:t>1</a:t>
                </a:r>
                <a:r>
                  <a:rPr lang="en-US" b="0" baseline="0" dirty="0"/>
                  <a:t> = 8 and </a:t>
                </a:r>
                <a:r>
                  <a:rPr lang="en-US" b="0" i="1" baseline="0" dirty="0"/>
                  <a:t>w</a:t>
                </a:r>
                <a:r>
                  <a:rPr lang="en-US" b="0" baseline="-25000" dirty="0"/>
                  <a:t>2</a:t>
                </a:r>
                <a:r>
                  <a:rPr lang="en-US" b="0" baseline="0" dirty="0"/>
                  <a:t> = 4, the input price ratio is 2. As we move from one isocost to a higher isocost, total cost increases, from </a:t>
                </a:r>
                <a:r>
                  <a:rPr lang="en-US" b="0" i="1" baseline="0" dirty="0"/>
                  <a:t>c</a:t>
                </a:r>
                <a:r>
                  <a:rPr lang="en-US" b="0" i="0" baseline="0" dirty="0"/>
                  <a:t>′</a:t>
                </a:r>
                <a:r>
                  <a:rPr lang="en-US" b="0" baseline="0" dirty="0"/>
                  <a:t> to </a:t>
                </a:r>
                <a:r>
                  <a:rPr lang="en-US" b="0" i="1" baseline="0" dirty="0"/>
                  <a:t>c</a:t>
                </a:r>
                <a:r>
                  <a:rPr lang="en-US" b="0" i="0" baseline="0" dirty="0"/>
                  <a:t>″</a:t>
                </a:r>
                <a:r>
                  <a:rPr lang="en-US" b="0" baseline="0" dirty="0"/>
                  <a:t> to </a:t>
                </a:r>
                <a:r>
                  <a:rPr lang="en-US" b="0" i="1" baseline="0" dirty="0"/>
                  <a:t>c</a:t>
                </a:r>
                <a:r>
                  <a:rPr lang="en-US" b="0" i="0" baseline="0" dirty="0"/>
                  <a:t>″′</a:t>
                </a:r>
                <a:r>
                  <a:rPr lang="en-US" b="0" baseline="0" dirty="0"/>
                  <a:t>.</a:t>
                </a:r>
              </a:p>
              <a:p>
                <a:endParaRPr lang="en-US" dirty="0"/>
              </a:p>
            </p:txBody>
          </p:sp>
        </mc:Choice>
        <mc:Fallback xmlns="">
          <p:sp>
            <p:nvSpPr>
              <p:cNvPr id="3" name="Notes Placeholder 2"/>
              <p:cNvSpPr>
                <a:spLocks noGrp="1"/>
              </p:cNvSpPr>
              <p:nvPr>
                <p:ph type="body" idx="1"/>
              </p:nvPr>
            </p:nvSpPr>
            <p:spPr/>
            <p:txBody>
              <a:bodyPr/>
              <a:lstStyle/>
              <a:p>
                <a:r>
                  <a:rPr lang="en-US" b="1" dirty="0" smtClean="0"/>
                  <a:t>Alt-Text: </a:t>
                </a:r>
                <a:r>
                  <a:rPr lang="en-US" b="0" dirty="0" smtClean="0"/>
                  <a:t>A line graph, plotting production </a:t>
                </a:r>
                <a:r>
                  <a:rPr lang="en-US" b="0" dirty="0" err="1" smtClean="0"/>
                  <a:t>isocosts</a:t>
                </a:r>
                <a:r>
                  <a:rPr lang="en-US" b="0" dirty="0" smtClean="0"/>
                  <a:t>, shows </a:t>
                </a:r>
                <a:r>
                  <a:rPr lang="en-US" b="0" i="1" dirty="0" smtClean="0"/>
                  <a:t>Z</a:t>
                </a:r>
                <a:r>
                  <a:rPr lang="en-US" b="0" i="1" baseline="0" dirty="0" smtClean="0"/>
                  <a:t> </a:t>
                </a:r>
                <a:r>
                  <a:rPr lang="en-US" b="0" dirty="0" smtClean="0"/>
                  <a:t>subscript 1 along the horizontal axis and Z subscript 2 along the vertical axis. There are three parallel lines, </a:t>
                </a:r>
                <a:r>
                  <a:rPr lang="en-US" b="0" i="1" dirty="0" smtClean="0"/>
                  <a:t>c</a:t>
                </a:r>
                <a:r>
                  <a:rPr lang="en-US" b="0" dirty="0" smtClean="0"/>
                  <a:t> prime at the bottom, </a:t>
                </a:r>
                <a:r>
                  <a:rPr lang="en-US" b="0" i="1" dirty="0" smtClean="0"/>
                  <a:t>c</a:t>
                </a:r>
                <a:r>
                  <a:rPr lang="en-US" b="0" dirty="0" smtClean="0"/>
                  <a:t> double prime at the center, and </a:t>
                </a:r>
                <a:r>
                  <a:rPr lang="en-US" b="0" i="1" dirty="0" smtClean="0"/>
                  <a:t>c</a:t>
                </a:r>
                <a:r>
                  <a:rPr lang="en-US" b="0" dirty="0" smtClean="0"/>
                  <a:t> triple prime at the top, falling from low value of </a:t>
                </a:r>
                <a:r>
                  <a:rPr lang="en-US" b="0" i="1" dirty="0" smtClean="0"/>
                  <a:t>Z </a:t>
                </a:r>
                <a:r>
                  <a:rPr lang="en-US" b="0" dirty="0" smtClean="0"/>
                  <a:t>subscript 1 and high value of </a:t>
                </a:r>
                <a:r>
                  <a:rPr lang="en-US" b="0" i="1" dirty="0" smtClean="0"/>
                  <a:t>Z </a:t>
                </a:r>
                <a:r>
                  <a:rPr lang="en-US" b="0" dirty="0" smtClean="0"/>
                  <a:t>subscript 2 to high value of </a:t>
                </a:r>
                <a:r>
                  <a:rPr lang="en-US" b="0" i="1" dirty="0" smtClean="0"/>
                  <a:t>Z </a:t>
                </a:r>
                <a:r>
                  <a:rPr lang="en-US" b="0" dirty="0" smtClean="0"/>
                  <a:t>subscript 1 and low value of </a:t>
                </a:r>
                <a:r>
                  <a:rPr lang="en-US" b="0" i="1" dirty="0" smtClean="0"/>
                  <a:t>Z</a:t>
                </a:r>
                <a:r>
                  <a:rPr lang="en-US" b="0" dirty="0" smtClean="0"/>
                  <a:t> subscript 2. </a:t>
                </a:r>
              </a:p>
              <a:p>
                <a:endParaRPr lang="en-US" dirty="0" smtClean="0"/>
              </a:p>
              <a:p>
                <a:r>
                  <a:rPr lang="en-US" b="1" dirty="0" smtClean="0"/>
                  <a:t>Presenter Note</a:t>
                </a:r>
                <a:r>
                  <a:rPr lang="en-US" dirty="0" smtClean="0"/>
                  <a:t>: The</a:t>
                </a:r>
                <a:r>
                  <a:rPr lang="en-US" baseline="0" dirty="0" smtClean="0"/>
                  <a:t> figure</a:t>
                </a:r>
                <a:r>
                  <a:rPr lang="en-US" dirty="0" smtClean="0"/>
                  <a:t> introduces the cost side of input choice. An </a:t>
                </a:r>
                <a:r>
                  <a:rPr lang="en-US" dirty="0" err="1" smtClean="0"/>
                  <a:t>isocost</a:t>
                </a:r>
                <a:r>
                  <a:rPr lang="en-US" dirty="0" smtClean="0"/>
                  <a:t> is the production</a:t>
                </a:r>
                <a:r>
                  <a:rPr lang="en-US" baseline="0" dirty="0" smtClean="0"/>
                  <a:t> </a:t>
                </a:r>
                <a:r>
                  <a:rPr lang="en-US" dirty="0" smtClean="0"/>
                  <a:t>analog of a consumer budget line, and shows the set of input bundles that can be</a:t>
                </a:r>
                <a:r>
                  <a:rPr lang="en-US" baseline="0" dirty="0" smtClean="0"/>
                  <a:t> </a:t>
                </a:r>
                <a:r>
                  <a:rPr lang="en-US" dirty="0" smtClean="0"/>
                  <a:t>purchased at a given total cost (“</a:t>
                </a:r>
                <a:r>
                  <a:rPr lang="en-US" dirty="0" err="1" smtClean="0"/>
                  <a:t>iso</a:t>
                </a:r>
                <a:r>
                  <a:rPr lang="en-US" dirty="0" smtClean="0"/>
                  <a:t>” for equal). For a firm that uses two inputs, the</a:t>
                </a:r>
                <a:r>
                  <a:rPr lang="en-US" baseline="0" dirty="0" smtClean="0"/>
                  <a:t> </a:t>
                </a:r>
                <a:r>
                  <a:rPr lang="en-US" dirty="0" smtClean="0"/>
                  <a:t>cost equation is</a:t>
                </a:r>
              </a:p>
              <a:p>
                <a:r>
                  <a:rPr lang="en-US" dirty="0" smtClean="0"/>
                  <a:t>c = w</a:t>
                </a:r>
                <a:r>
                  <a:rPr lang="en-US" baseline="-25000" dirty="0" smtClean="0"/>
                  <a:t>1</a:t>
                </a:r>
                <a:r>
                  <a:rPr lang="en-US" dirty="0" smtClean="0"/>
                  <a:t> z</a:t>
                </a:r>
                <a:r>
                  <a:rPr lang="en-US" baseline="-25000" dirty="0" smtClean="0"/>
                  <a:t>1</a:t>
                </a:r>
                <a:r>
                  <a:rPr lang="en-US" dirty="0" smtClean="0"/>
                  <a:t> + w</a:t>
                </a:r>
                <a:r>
                  <a:rPr lang="en-US" baseline="-25000" dirty="0" smtClean="0"/>
                  <a:t>2</a:t>
                </a:r>
                <a:r>
                  <a:rPr lang="en-US" dirty="0" smtClean="0"/>
                  <a:t> z</a:t>
                </a:r>
                <a:r>
                  <a:rPr lang="en-US" baseline="-25000" dirty="0" smtClean="0"/>
                  <a:t>2</a:t>
                </a:r>
              </a:p>
              <a:p>
                <a:endParaRPr lang="en-US" dirty="0" smtClean="0"/>
              </a:p>
              <a:p>
                <a:r>
                  <a:rPr lang="en-US" dirty="0" smtClean="0"/>
                  <a:t>The slope of an </a:t>
                </a:r>
                <a:r>
                  <a:rPr lang="en-US" dirty="0" err="1" smtClean="0"/>
                  <a:t>isocost</a:t>
                </a:r>
                <a:r>
                  <a:rPr lang="en-US" dirty="0" smtClean="0"/>
                  <a:t> is the market tradeoff between the two inputs, the change in z2</a:t>
                </a:r>
                <a:r>
                  <a:rPr lang="en-US" baseline="0" dirty="0" smtClean="0"/>
                  <a:t> </a:t>
                </a:r>
                <a:r>
                  <a:rPr lang="en-US" dirty="0" smtClean="0"/>
                  <a:t>per unit change in z1 required to keep total cost at some fixed level. We can rearrange</a:t>
                </a:r>
                <a:r>
                  <a:rPr lang="en-US" baseline="0" dirty="0" smtClean="0"/>
                  <a:t> </a:t>
                </a:r>
                <a:r>
                  <a:rPr lang="en-US" dirty="0" smtClean="0"/>
                  <a:t>the cost equation into slope-intercept form:</a:t>
                </a:r>
                <a:r>
                  <a:rPr lang="en-US" baseline="0" dirty="0" smtClean="0"/>
                  <a:t> </a:t>
                </a:r>
              </a:p>
              <a:p>
                <a:r>
                  <a:rPr lang="en-US" b="0" baseline="0" dirty="0" smtClean="0"/>
                  <a:t>z</a:t>
                </a:r>
                <a:r>
                  <a:rPr lang="en-US" b="0" baseline="-25000" dirty="0" smtClean="0"/>
                  <a:t>2</a:t>
                </a:r>
                <a:r>
                  <a:rPr lang="en-US" b="0" baseline="0" dirty="0" smtClean="0"/>
                  <a:t> = </a:t>
                </a:r>
                <a:r>
                  <a:rPr lang="en-US" b="0" i="0" baseline="0" smtClean="0">
                    <a:latin typeface="Cambria Math" panose="02040503050406030204" pitchFamily="18" charset="0"/>
                  </a:rPr>
                  <a:t>𝑐/𝑤</a:t>
                </a:r>
                <a:r>
                  <a:rPr lang="en-US" b="0" i="0" baseline="-25000" smtClean="0">
                    <a:latin typeface="Cambria Math" panose="02040503050406030204" pitchFamily="18" charset="0"/>
                  </a:rPr>
                  <a:t>2</a:t>
                </a:r>
                <a:r>
                  <a:rPr lang="en-US" b="0" baseline="-25000" dirty="0" smtClean="0"/>
                  <a:t>  </a:t>
                </a:r>
                <a:r>
                  <a:rPr lang="en-US" b="0" baseline="0" dirty="0" smtClean="0"/>
                  <a:t> - </a:t>
                </a:r>
                <a:r>
                  <a:rPr lang="en-US" b="0" i="0" baseline="0" smtClean="0">
                    <a:latin typeface="Cambria Math" panose="02040503050406030204" pitchFamily="18" charset="0"/>
                  </a:rPr>
                  <a:t>𝑤</a:t>
                </a:r>
                <a:r>
                  <a:rPr lang="en-US" b="0" i="0" baseline="-25000" smtClean="0">
                    <a:latin typeface="Cambria Math" panose="02040503050406030204" pitchFamily="18" charset="0"/>
                  </a:rPr>
                  <a:t>1</a:t>
                </a:r>
                <a:r>
                  <a:rPr lang="en-US" b="0" i="0" baseline="0" smtClean="0">
                    <a:latin typeface="Cambria Math" panose="02040503050406030204" pitchFamily="18" charset="0"/>
                  </a:rPr>
                  <a:t>/𝑤</a:t>
                </a:r>
                <a:r>
                  <a:rPr lang="en-US" b="0" i="0" baseline="-25000" smtClean="0">
                    <a:latin typeface="Cambria Math" panose="02040503050406030204" pitchFamily="18" charset="0"/>
                  </a:rPr>
                  <a:t>2</a:t>
                </a:r>
                <a:r>
                  <a:rPr lang="en-US" b="0" i="0" baseline="0" smtClean="0">
                    <a:latin typeface="Cambria Math" panose="02040503050406030204" pitchFamily="18" charset="0"/>
                  </a:rPr>
                  <a:t>  z</a:t>
                </a:r>
                <a:r>
                  <a:rPr lang="en-US" b="0" i="0" baseline="-25000" smtClean="0">
                    <a:latin typeface="Cambria Math" panose="02040503050406030204" pitchFamily="18" charset="0"/>
                  </a:rPr>
                  <a:t>1</a:t>
                </a:r>
                <a:endParaRPr lang="en-US" b="0" baseline="-25000" dirty="0" smtClean="0"/>
              </a:p>
              <a:p>
                <a:endParaRPr lang="en-US" b="1" baseline="0" dirty="0" smtClean="0"/>
              </a:p>
              <a:p>
                <a:r>
                  <a:rPr lang="en-US" b="0" baseline="0" dirty="0" smtClean="0"/>
                  <a:t>The vertical intercept of the </a:t>
                </a:r>
                <a:r>
                  <a:rPr lang="en-US" b="0" baseline="0" dirty="0" err="1" smtClean="0"/>
                  <a:t>isocost</a:t>
                </a:r>
                <a:r>
                  <a:rPr lang="en-US" b="0" baseline="0" dirty="0" smtClean="0"/>
                  <a:t> is (c/w</a:t>
                </a:r>
                <a:r>
                  <a:rPr lang="en-US" b="0" baseline="-25000" dirty="0" smtClean="0"/>
                  <a:t>2</a:t>
                </a:r>
                <a:r>
                  <a:rPr lang="en-US" b="0" baseline="0" dirty="0" smtClean="0"/>
                  <a:t>) and the slope is the input price ratio (w</a:t>
                </a:r>
                <a:r>
                  <a:rPr lang="en-US" b="0" baseline="-25000" dirty="0" smtClean="0"/>
                  <a:t>1</a:t>
                </a:r>
                <a:r>
                  <a:rPr lang="en-US" b="0" baseline="0" dirty="0" smtClean="0"/>
                  <a:t>/w</a:t>
                </a:r>
                <a:r>
                  <a:rPr lang="en-US" b="0" baseline="-25000" dirty="0" smtClean="0"/>
                  <a:t>2</a:t>
                </a:r>
                <a:r>
                  <a:rPr lang="en-US" b="0" baseline="0" dirty="0" smtClean="0"/>
                  <a:t>). For example, if w</a:t>
                </a:r>
                <a:r>
                  <a:rPr lang="en-US" b="0" baseline="-25000" dirty="0" smtClean="0"/>
                  <a:t>1</a:t>
                </a:r>
                <a:r>
                  <a:rPr lang="en-US" b="0" baseline="0" dirty="0" smtClean="0"/>
                  <a:t> = 8 and w</a:t>
                </a:r>
                <a:r>
                  <a:rPr lang="en-US" b="0" baseline="-25000" dirty="0" smtClean="0"/>
                  <a:t>2</a:t>
                </a:r>
                <a:r>
                  <a:rPr lang="en-US" b="0" baseline="0" dirty="0" smtClean="0"/>
                  <a:t> = 4, the input price ratio is 2. As we move from one </a:t>
                </a:r>
                <a:r>
                  <a:rPr lang="en-US" b="0" baseline="0" dirty="0" err="1" smtClean="0"/>
                  <a:t>isocost</a:t>
                </a:r>
                <a:r>
                  <a:rPr lang="en-US" b="0" baseline="0" dirty="0" smtClean="0"/>
                  <a:t> to a higher </a:t>
                </a:r>
                <a:r>
                  <a:rPr lang="en-US" b="0" baseline="0" dirty="0" err="1" smtClean="0"/>
                  <a:t>isocost</a:t>
                </a:r>
                <a:r>
                  <a:rPr lang="en-US" b="0" baseline="0" dirty="0" smtClean="0"/>
                  <a:t>, total cost increases, from c′ to c″ to c″′.</a:t>
                </a:r>
              </a:p>
              <a:p>
                <a:endParaRPr lang="en-US" dirty="0" smtClean="0"/>
              </a:p>
            </p:txBody>
          </p:sp>
        </mc:Fallback>
      </mc:AlternateContent>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23729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plotting cost minimization, shows </a:t>
            </a:r>
            <a:r>
              <a:rPr lang="en-US" b="0" i="1" dirty="0"/>
              <a:t>Z</a:t>
            </a:r>
            <a:r>
              <a:rPr lang="en-US" b="0" dirty="0"/>
              <a:t> subscript 1 along the horizontal axis, listing </a:t>
            </a:r>
            <a:r>
              <a:rPr lang="en-US" b="0" i="1" dirty="0"/>
              <a:t>Z</a:t>
            </a:r>
            <a:r>
              <a:rPr lang="en-US" b="0" dirty="0"/>
              <a:t> subscript 1 asterisk. The vertical axis shows </a:t>
            </a:r>
            <a:r>
              <a:rPr lang="en-US" b="0" i="1" dirty="0"/>
              <a:t>Z</a:t>
            </a:r>
            <a:r>
              <a:rPr lang="en-US" b="0" dirty="0"/>
              <a:t> subscript 2, listing </a:t>
            </a:r>
            <a:r>
              <a:rPr lang="en-US" b="0" i="1" dirty="0"/>
              <a:t>Z</a:t>
            </a:r>
            <a:r>
              <a:rPr lang="en-US" b="0" dirty="0"/>
              <a:t> subscript 2 asterisk. There are three parallel lines falling from low value of </a:t>
            </a:r>
            <a:r>
              <a:rPr lang="en-US" b="0" i="1" dirty="0"/>
              <a:t>Z</a:t>
            </a:r>
            <a:r>
              <a:rPr lang="en-US" b="0" dirty="0"/>
              <a:t> subscript 1 and high value of </a:t>
            </a:r>
            <a:r>
              <a:rPr lang="en-US" b="0" i="1" dirty="0"/>
              <a:t>Z</a:t>
            </a:r>
            <a:r>
              <a:rPr lang="en-US" b="0" dirty="0"/>
              <a:t> subscript 2 to high value of </a:t>
            </a:r>
            <a:r>
              <a:rPr lang="en-US" b="0" i="1" dirty="0"/>
              <a:t>Z</a:t>
            </a:r>
            <a:r>
              <a:rPr lang="en-US" b="0" dirty="0"/>
              <a:t> subscript 1 and low value of </a:t>
            </a:r>
            <a:r>
              <a:rPr lang="en-US" b="0" i="1" dirty="0"/>
              <a:t>Z</a:t>
            </a:r>
            <a:r>
              <a:rPr lang="en-US" b="0" dirty="0"/>
              <a:t> subscript 2. The middle line and a curve falls through </a:t>
            </a:r>
            <a:r>
              <a:rPr lang="en-US" b="0" i="1" dirty="0"/>
              <a:t>Z</a:t>
            </a:r>
            <a:r>
              <a:rPr lang="en-US" b="0" dirty="0"/>
              <a:t> asterisk (</a:t>
            </a:r>
            <a:r>
              <a:rPr lang="en-US" b="0" i="1" dirty="0"/>
              <a:t>Z</a:t>
            </a:r>
            <a:r>
              <a:rPr lang="en-US" b="0" dirty="0"/>
              <a:t> subscript 1 asterisk, </a:t>
            </a:r>
            <a:r>
              <a:rPr lang="en-US" b="0" i="1" dirty="0"/>
              <a:t>Z</a:t>
            </a:r>
            <a:r>
              <a:rPr lang="en-US" b="0" dirty="0"/>
              <a:t> subscript 2 asterisk). This point is MRTS = 2.</a:t>
            </a:r>
          </a:p>
          <a:p>
            <a:endParaRPr lang="en-US" b="1" dirty="0"/>
          </a:p>
          <a:p>
            <a:r>
              <a:rPr lang="en-US" b="1" dirty="0"/>
              <a:t>Presenter</a:t>
            </a:r>
            <a:r>
              <a:rPr lang="en-US" b="1" baseline="0" dirty="0"/>
              <a:t> Note: </a:t>
            </a:r>
            <a:r>
              <a:rPr lang="en-US" baseline="0" dirty="0"/>
              <a:t>The objective of a cost-minimizing firm is to minimize the cost of producing a target quantity of output. In the figure, total cost is minimized at bundle </a:t>
            </a:r>
            <a:r>
              <a:rPr lang="en-US" i="1" baseline="0" dirty="0"/>
              <a:t>z</a:t>
            </a:r>
            <a:r>
              <a:rPr lang="en-US" i="0" baseline="0" dirty="0"/>
              <a:t>*</a:t>
            </a:r>
            <a:r>
              <a:rPr lang="en-US" baseline="0" dirty="0"/>
              <a:t>, the bundle on the target isoquant that lies on the lowest (most southwesterly) isocost. The cost of producing the target quantity is minimized at the input bundle where the isoquant is tangent to an isocost. In other words, the two curves have the same slope, and the cost-minimizing rule is</a:t>
            </a:r>
          </a:p>
          <a:p>
            <a:r>
              <a:rPr lang="en-US" dirty="0"/>
              <a:t>MRTS =</a:t>
            </a:r>
            <a:r>
              <a:rPr lang="en-US" baseline="0" dirty="0"/>
              <a:t> </a:t>
            </a:r>
            <a:r>
              <a:rPr lang="en-US" i="1" baseline="0" dirty="0"/>
              <a:t>w</a:t>
            </a:r>
            <a:r>
              <a:rPr lang="en-US" baseline="-25000" dirty="0"/>
              <a:t>1</a:t>
            </a:r>
            <a:r>
              <a:rPr lang="en-US" baseline="0" dirty="0"/>
              <a:t>/</a:t>
            </a:r>
            <a:r>
              <a:rPr lang="en-US" i="1" baseline="0" dirty="0"/>
              <a:t>w</a:t>
            </a:r>
            <a:r>
              <a:rPr lang="en-US" baseline="-25000" dirty="0"/>
              <a:t>2</a:t>
            </a:r>
          </a:p>
          <a:p>
            <a:endParaRPr lang="en-US" baseline="0" dirty="0"/>
          </a:p>
          <a:p>
            <a:r>
              <a:rPr lang="en-US" baseline="0" dirty="0"/>
              <a:t>The MRTS is the ratio of marginal products of the two inputs, so we can also write the cost-minimizing condition as</a:t>
            </a:r>
          </a:p>
          <a:p>
            <a:r>
              <a:rPr lang="en-US" i="1" baseline="0" dirty="0"/>
              <a:t>mp</a:t>
            </a:r>
            <a:r>
              <a:rPr lang="en-US" baseline="-25000" dirty="0"/>
              <a:t>1</a:t>
            </a:r>
            <a:r>
              <a:rPr lang="en-US" baseline="0" dirty="0"/>
              <a:t>/</a:t>
            </a:r>
            <a:r>
              <a:rPr lang="en-US" i="1" baseline="0" dirty="0"/>
              <a:t>mp</a:t>
            </a:r>
            <a:r>
              <a:rPr lang="en-US" baseline="-25000" dirty="0"/>
              <a:t>2</a:t>
            </a:r>
            <a:r>
              <a:rPr lang="en-US" baseline="0" dirty="0"/>
              <a:t>=</a:t>
            </a:r>
            <a:r>
              <a:rPr lang="en-US" i="1" baseline="0" dirty="0"/>
              <a:t>w</a:t>
            </a:r>
            <a:r>
              <a:rPr lang="en-US" baseline="-25000" dirty="0"/>
              <a:t>1</a:t>
            </a:r>
            <a:r>
              <a:rPr lang="en-US" baseline="0" dirty="0"/>
              <a:t>/</a:t>
            </a:r>
            <a:r>
              <a:rPr lang="en-US" i="1" baseline="0" dirty="0"/>
              <a:t>w</a:t>
            </a:r>
            <a:r>
              <a:rPr lang="en-US" baseline="-25000" dirty="0"/>
              <a:t>2</a:t>
            </a:r>
          </a:p>
          <a:p>
            <a:endParaRPr lang="en-US" baseline="0" dirty="0"/>
          </a:p>
          <a:p>
            <a:r>
              <a:rPr lang="en-US" baseline="0" dirty="0"/>
              <a:t>For example, suppose the input price ratio is 2. To minimize the cost of producing the target quantity, the firm finds the point on the target isoquant at which MRTS = 2. If </a:t>
            </a:r>
            <a:r>
              <a:rPr lang="en-US" i="1" baseline="0" dirty="0"/>
              <a:t>z</a:t>
            </a:r>
            <a:r>
              <a:rPr lang="en-US" baseline="-25000" dirty="0"/>
              <a:t>1</a:t>
            </a:r>
            <a:r>
              <a:rPr lang="en-US" baseline="0" dirty="0"/>
              <a:t> is twice as costly as </a:t>
            </a:r>
            <a:r>
              <a:rPr lang="en-US" i="1" baseline="0" dirty="0"/>
              <a:t>z</a:t>
            </a:r>
            <a:r>
              <a:rPr lang="en-US" baseline="-25000" dirty="0"/>
              <a:t>2</a:t>
            </a:r>
            <a:r>
              <a:rPr lang="en-US" baseline="0" dirty="0"/>
              <a:t>, the firm will minimize production cost at the input bundle such that </a:t>
            </a:r>
            <a:r>
              <a:rPr lang="en-US" i="1" baseline="0" dirty="0"/>
              <a:t>z</a:t>
            </a:r>
            <a:r>
              <a:rPr lang="en-US" baseline="-25000" dirty="0"/>
              <a:t>1</a:t>
            </a:r>
            <a:r>
              <a:rPr lang="en-US" baseline="0" dirty="0"/>
              <a:t> is twice as productive as </a:t>
            </a:r>
            <a:r>
              <a:rPr lang="en-US" i="1" baseline="0" dirty="0"/>
              <a:t>z</a:t>
            </a:r>
            <a:r>
              <a:rPr lang="en-US" baseline="-25000" dirty="0"/>
              <a:t>2</a:t>
            </a:r>
            <a:r>
              <a:rPr lang="en-US" baseline="0" dirty="0"/>
              <a:t>, on the margin.</a:t>
            </a:r>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843360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input substitution. The</a:t>
            </a:r>
            <a:r>
              <a:rPr lang="en-US" b="0" baseline="0" dirty="0"/>
              <a:t> h</a:t>
            </a:r>
            <a:r>
              <a:rPr lang="en-US" b="0" dirty="0"/>
              <a:t>orizontal axis shows </a:t>
            </a:r>
            <a:r>
              <a:rPr lang="en-US" b="0" i="1" dirty="0"/>
              <a:t>z</a:t>
            </a:r>
            <a:r>
              <a:rPr lang="en-US" b="0" dirty="0"/>
              <a:t> subscript 1, listing </a:t>
            </a:r>
            <a:r>
              <a:rPr lang="en-US" b="0" i="1" dirty="0"/>
              <a:t>z </a:t>
            </a:r>
            <a:r>
              <a:rPr lang="en-US" b="0" i="0" dirty="0"/>
              <a:t>subscript 1 double asterisk </a:t>
            </a:r>
            <a:r>
              <a:rPr lang="en-US" b="0" dirty="0"/>
              <a:t>and </a:t>
            </a:r>
            <a:r>
              <a:rPr lang="en-US" b="0" i="1" dirty="0"/>
              <a:t>z </a:t>
            </a:r>
            <a:r>
              <a:rPr lang="en-US" b="0" i="0" dirty="0"/>
              <a:t>subscript 1 asterisk</a:t>
            </a:r>
            <a:r>
              <a:rPr lang="en-US" b="0" dirty="0"/>
              <a:t>. The</a:t>
            </a:r>
            <a:r>
              <a:rPr lang="en-US" b="0" baseline="0" dirty="0"/>
              <a:t> v</a:t>
            </a:r>
            <a:r>
              <a:rPr lang="en-US" b="0" dirty="0"/>
              <a:t>ertical axis shows </a:t>
            </a:r>
            <a:r>
              <a:rPr lang="en-US" b="0" i="1" dirty="0"/>
              <a:t>z</a:t>
            </a:r>
            <a:r>
              <a:rPr lang="en-US" b="0" dirty="0"/>
              <a:t> subscript 2, listing </a:t>
            </a:r>
            <a:r>
              <a:rPr lang="en-US" b="0" i="1" dirty="0"/>
              <a:t>z </a:t>
            </a:r>
            <a:r>
              <a:rPr lang="en-US" b="0" i="0" dirty="0"/>
              <a:t>subscript 2 asterisk</a:t>
            </a:r>
            <a:r>
              <a:rPr lang="en-US" b="0" dirty="0"/>
              <a:t> and </a:t>
            </a:r>
            <a:r>
              <a:rPr lang="en-US" b="0" i="1" dirty="0"/>
              <a:t>z </a:t>
            </a:r>
            <a:r>
              <a:rPr lang="en-US" b="0" i="0" dirty="0"/>
              <a:t>subscript 2 double asterisk</a:t>
            </a:r>
            <a:r>
              <a:rPr lang="en-US" b="0" dirty="0"/>
              <a:t>. The isoquant curve falls through point</a:t>
            </a:r>
            <a:r>
              <a:rPr lang="en-US" b="0" i="1" dirty="0"/>
              <a:t> z </a:t>
            </a:r>
            <a:r>
              <a:rPr lang="en-US" b="0" i="0" dirty="0"/>
              <a:t>double asterisk</a:t>
            </a:r>
            <a:r>
              <a:rPr lang="en-US" b="0" dirty="0"/>
              <a:t> (</a:t>
            </a:r>
            <a:r>
              <a:rPr lang="en-US" b="0" i="1" dirty="0"/>
              <a:t>z </a:t>
            </a:r>
            <a:r>
              <a:rPr lang="en-US" b="0" i="0" dirty="0"/>
              <a:t>subscript 1 double asterisk</a:t>
            </a:r>
            <a:r>
              <a:rPr lang="en-US" b="0" dirty="0"/>
              <a:t>, </a:t>
            </a:r>
            <a:r>
              <a:rPr lang="en-US" b="0" i="1" dirty="0"/>
              <a:t>z</a:t>
            </a:r>
            <a:r>
              <a:rPr lang="en-US" b="0" i="0" dirty="0"/>
              <a:t> subscript 2 double asterisk</a:t>
            </a:r>
            <a:r>
              <a:rPr lang="en-US" b="0" dirty="0"/>
              <a:t>) and point </a:t>
            </a:r>
            <a:r>
              <a:rPr lang="en-US" b="0" i="1" dirty="0"/>
              <a:t>z asterisk</a:t>
            </a:r>
            <a:r>
              <a:rPr lang="en-US" b="0" dirty="0"/>
              <a:t> </a:t>
            </a:r>
            <a:r>
              <a:rPr lang="en-US" b="0" i="1" dirty="0"/>
              <a:t>(z </a:t>
            </a:r>
            <a:r>
              <a:rPr lang="en-US" b="0" i="0" dirty="0"/>
              <a:t>subscript 1 asterisk</a:t>
            </a:r>
            <a:r>
              <a:rPr lang="en-US" b="0" dirty="0"/>
              <a:t>, </a:t>
            </a:r>
            <a:r>
              <a:rPr lang="en-US" b="0" i="1" dirty="0"/>
              <a:t>z </a:t>
            </a:r>
            <a:r>
              <a:rPr lang="en-US" b="0" i="0" dirty="0"/>
              <a:t>subscript 2 asterisk</a:t>
            </a:r>
            <a:r>
              <a:rPr lang="en-US" b="0" dirty="0"/>
              <a:t>). The line labeled </a:t>
            </a:r>
            <a:r>
              <a:rPr lang="en-US" b="0" i="1" dirty="0"/>
              <a:t>c double asterisk</a:t>
            </a:r>
            <a:r>
              <a:rPr lang="en-US" b="0" dirty="0"/>
              <a:t> is a tangent to the isoquant, passing through </a:t>
            </a:r>
            <a:r>
              <a:rPr lang="en-US" b="0" i="1" dirty="0"/>
              <a:t>point z </a:t>
            </a:r>
            <a:r>
              <a:rPr lang="en-US" b="0" i="0" dirty="0"/>
              <a:t>double asterisk</a:t>
            </a:r>
            <a:r>
              <a:rPr lang="en-US" b="0" dirty="0"/>
              <a:t>. The dashed line labeled </a:t>
            </a:r>
            <a:r>
              <a:rPr lang="en-US" b="0" i="1" dirty="0"/>
              <a:t>c </a:t>
            </a:r>
            <a:r>
              <a:rPr lang="en-US" b="0" i="0" dirty="0"/>
              <a:t>prime</a:t>
            </a:r>
            <a:r>
              <a:rPr lang="en-US" b="0" dirty="0"/>
              <a:t> is parallel to the tangent, intersecting the isoquant at point</a:t>
            </a:r>
            <a:r>
              <a:rPr lang="en-US" b="0" i="1" dirty="0"/>
              <a:t> z </a:t>
            </a:r>
            <a:r>
              <a:rPr lang="en-US" b="0" i="0" dirty="0"/>
              <a:t>asterisk</a:t>
            </a:r>
            <a:r>
              <a:rPr lang="en-US" b="0" dirty="0"/>
              <a:t>. The line labeled </a:t>
            </a:r>
            <a:r>
              <a:rPr lang="en-US" b="0" i="1" dirty="0"/>
              <a:t>c </a:t>
            </a:r>
            <a:r>
              <a:rPr lang="en-US" b="0" i="0" dirty="0"/>
              <a:t>asterisk</a:t>
            </a:r>
            <a:r>
              <a:rPr lang="en-US" b="0" i="1" dirty="0"/>
              <a:t> </a:t>
            </a:r>
            <a:r>
              <a:rPr lang="en-US" b="0" dirty="0"/>
              <a:t>is a tangent to the isoquant, passing through </a:t>
            </a:r>
            <a:r>
              <a:rPr lang="en-US" b="0" i="0" dirty="0"/>
              <a:t>point</a:t>
            </a:r>
            <a:r>
              <a:rPr lang="en-US" b="0" i="1" dirty="0"/>
              <a:t> z</a:t>
            </a:r>
            <a:r>
              <a:rPr lang="en-US" b="0" i="0" dirty="0"/>
              <a:t> asterisk</a:t>
            </a:r>
            <a:r>
              <a:rPr lang="en-US" b="0" dirty="0"/>
              <a:t>. The steepness of the first tangent is greater than that of the second tangent.</a:t>
            </a:r>
          </a:p>
          <a:p>
            <a:endParaRPr lang="en-US" dirty="0"/>
          </a:p>
          <a:p>
            <a:r>
              <a:rPr lang="en-US" b="1" dirty="0"/>
              <a:t>Presenter Note: </a:t>
            </a:r>
            <a:r>
              <a:rPr lang="en-US" dirty="0"/>
              <a:t>We’ve seen that a cost-minimizing firm chooses the input bundle at which MRTS</a:t>
            </a:r>
            <a:r>
              <a:rPr lang="en-US" baseline="0" dirty="0"/>
              <a:t> </a:t>
            </a:r>
            <a:r>
              <a:rPr lang="en-US" dirty="0"/>
              <a:t>equals the input price ratio. A change in an input price will cause a firm to choose a</a:t>
            </a:r>
            <a:r>
              <a:rPr lang="en-US" baseline="0" dirty="0"/>
              <a:t> </a:t>
            </a:r>
            <a:r>
              <a:rPr lang="en-US" dirty="0"/>
              <a:t>different input bundle, a process known as input substitution.</a:t>
            </a:r>
            <a:r>
              <a:rPr lang="en-US" baseline="0" dirty="0"/>
              <a:t> The figure </a:t>
            </a:r>
            <a:r>
              <a:rPr lang="en-US" dirty="0"/>
              <a:t>shows input substitution in response to an increase in an input price.</a:t>
            </a:r>
          </a:p>
          <a:p>
            <a:endParaRPr lang="en-US" dirty="0"/>
          </a:p>
          <a:p>
            <a:r>
              <a:rPr lang="en-US" dirty="0"/>
              <a:t>The initial cost-minimizing input bundle </a:t>
            </a:r>
            <a:r>
              <a:rPr lang="en-US" i="1" dirty="0"/>
              <a:t>z</a:t>
            </a:r>
            <a:r>
              <a:rPr lang="en-US" i="0" dirty="0"/>
              <a:t>*</a:t>
            </a:r>
            <a:r>
              <a:rPr lang="en-US" dirty="0"/>
              <a:t> is produced at a cost </a:t>
            </a:r>
            <a:r>
              <a:rPr lang="en-US" i="1" dirty="0"/>
              <a:t>c</a:t>
            </a:r>
            <a:r>
              <a:rPr lang="en-US" i="0" dirty="0"/>
              <a:t>*</a:t>
            </a:r>
            <a:r>
              <a:rPr lang="en-US" dirty="0"/>
              <a:t>. An increase</a:t>
            </a:r>
            <a:r>
              <a:rPr lang="en-US" baseline="0" dirty="0"/>
              <a:t> </a:t>
            </a:r>
            <a:r>
              <a:rPr lang="en-US" dirty="0"/>
              <a:t>in </a:t>
            </a:r>
            <a:r>
              <a:rPr lang="en-US" i="1" dirty="0"/>
              <a:t>w</a:t>
            </a:r>
            <a:r>
              <a:rPr lang="en-US" baseline="-25000" dirty="0"/>
              <a:t>1</a:t>
            </a:r>
            <a:r>
              <a:rPr lang="en-US" dirty="0"/>
              <a:t> increases the slope of the isocost (dashed line labeled </a:t>
            </a:r>
            <a:r>
              <a:rPr lang="en-US" i="1" dirty="0"/>
              <a:t>c</a:t>
            </a:r>
            <a:r>
              <a:rPr lang="en-US" i="0" dirty="0"/>
              <a:t>′</a:t>
            </a:r>
            <a:r>
              <a:rPr lang="en-US" dirty="0"/>
              <a:t>) and the cost of the</a:t>
            </a:r>
            <a:r>
              <a:rPr lang="en-US" baseline="0" dirty="0"/>
              <a:t> </a:t>
            </a:r>
            <a:r>
              <a:rPr lang="en-US" dirty="0"/>
              <a:t>initial input bundle increases: </a:t>
            </a:r>
            <a:r>
              <a:rPr lang="en-US" i="1" dirty="0"/>
              <a:t>c</a:t>
            </a:r>
            <a:r>
              <a:rPr lang="en-US" i="0" dirty="0"/>
              <a:t>′ </a:t>
            </a:r>
            <a:r>
              <a:rPr lang="en-US" dirty="0"/>
              <a:t>&gt; </a:t>
            </a:r>
            <a:r>
              <a:rPr lang="en-US" i="1" dirty="0"/>
              <a:t>c</a:t>
            </a:r>
            <a:r>
              <a:rPr lang="en-US" i="0" dirty="0"/>
              <a:t>*</a:t>
            </a:r>
            <a:r>
              <a:rPr lang="en-US" dirty="0"/>
              <a:t>. At the initial input bundle, MRTS &lt; input</a:t>
            </a:r>
            <a:r>
              <a:rPr lang="en-US" baseline="0" dirty="0"/>
              <a:t> </a:t>
            </a:r>
            <a:r>
              <a:rPr lang="en-US" dirty="0"/>
              <a:t>price ratio, so the long-run cost of producing the target output quantity is no longer</a:t>
            </a:r>
            <a:r>
              <a:rPr lang="en-US" baseline="0" dirty="0"/>
              <a:t> </a:t>
            </a:r>
            <a:r>
              <a:rPr lang="en-US" dirty="0"/>
              <a:t>minimized at </a:t>
            </a:r>
            <a:r>
              <a:rPr lang="en-US" i="1" dirty="0"/>
              <a:t>z</a:t>
            </a:r>
            <a:r>
              <a:rPr lang="en-US" i="0" dirty="0"/>
              <a:t>*</a:t>
            </a:r>
            <a:r>
              <a:rPr lang="en-US" dirty="0"/>
              <a:t>. At the higher </a:t>
            </a:r>
            <a:r>
              <a:rPr lang="en-US" i="1" dirty="0"/>
              <a:t>w</a:t>
            </a:r>
            <a:r>
              <a:rPr lang="en-US" baseline="-25000" dirty="0"/>
              <a:t>1</a:t>
            </a:r>
            <a:r>
              <a:rPr lang="en-US" dirty="0"/>
              <a:t>, MRTS = input price ratio at bundle </a:t>
            </a:r>
            <a:r>
              <a:rPr lang="en-US" i="1" dirty="0"/>
              <a:t>z</a:t>
            </a:r>
            <a:r>
              <a:rPr lang="en-US" i="0" dirty="0"/>
              <a:t>**</a:t>
            </a:r>
            <a:r>
              <a:rPr lang="en-US" dirty="0"/>
              <a:t>, where</a:t>
            </a:r>
            <a:r>
              <a:rPr lang="en-US" baseline="0" dirty="0"/>
              <a:t> </a:t>
            </a:r>
            <a:r>
              <a:rPr lang="en-US" dirty="0"/>
              <a:t>the firm produces the target output quantity with less of the first input (</a:t>
            </a:r>
            <a:r>
              <a:rPr lang="en-US" i="1" dirty="0"/>
              <a:t>z</a:t>
            </a:r>
            <a:r>
              <a:rPr lang="en-US" baseline="-25000" dirty="0"/>
              <a:t>1</a:t>
            </a:r>
            <a:r>
              <a:rPr lang="en-US" i="0" dirty="0"/>
              <a:t>**</a:t>
            </a:r>
            <a:r>
              <a:rPr lang="en-US" dirty="0"/>
              <a:t> &lt; </a:t>
            </a:r>
            <a:r>
              <a:rPr lang="en-US" i="1" dirty="0"/>
              <a:t>z</a:t>
            </a:r>
            <a:r>
              <a:rPr lang="en-US" baseline="-25000" dirty="0"/>
              <a:t>1</a:t>
            </a:r>
            <a:r>
              <a:rPr lang="en-US" i="0" dirty="0"/>
              <a:t>*</a:t>
            </a:r>
            <a:r>
              <a:rPr lang="en-US" dirty="0"/>
              <a:t>)</a:t>
            </a:r>
            <a:r>
              <a:rPr lang="en-US" baseline="0" dirty="0"/>
              <a:t> </a:t>
            </a:r>
            <a:r>
              <a:rPr lang="en-US" dirty="0"/>
              <a:t>and more of the second input (</a:t>
            </a:r>
            <a:r>
              <a:rPr lang="en-US" i="1" dirty="0"/>
              <a:t>z</a:t>
            </a:r>
            <a:r>
              <a:rPr lang="en-US" baseline="-25000" dirty="0"/>
              <a:t>2</a:t>
            </a:r>
            <a:r>
              <a:rPr lang="en-US" i="0" dirty="0"/>
              <a:t>*</a:t>
            </a:r>
            <a:r>
              <a:rPr lang="en-US" dirty="0"/>
              <a:t> &gt; </a:t>
            </a:r>
            <a:r>
              <a:rPr lang="en-US" i="1" dirty="0"/>
              <a:t>z</a:t>
            </a:r>
            <a:r>
              <a:rPr lang="en-US" baseline="-25000" dirty="0"/>
              <a:t>2</a:t>
            </a:r>
            <a:r>
              <a:rPr lang="en-US" i="0" dirty="0"/>
              <a:t>**</a:t>
            </a:r>
            <a:r>
              <a:rPr lang="en-US" dirty="0"/>
              <a:t>). The input substitution decreases the cost</a:t>
            </a:r>
            <a:r>
              <a:rPr lang="en-US" baseline="0" dirty="0"/>
              <a:t> </a:t>
            </a:r>
            <a:r>
              <a:rPr lang="en-US" dirty="0"/>
              <a:t>of producing the target quantity of output: </a:t>
            </a:r>
            <a:r>
              <a:rPr lang="en-US" i="1" dirty="0"/>
              <a:t>c</a:t>
            </a:r>
            <a:r>
              <a:rPr lang="en-US" i="0" dirty="0"/>
              <a:t>**</a:t>
            </a:r>
            <a:r>
              <a:rPr lang="en-US" dirty="0"/>
              <a:t> &lt; </a:t>
            </a:r>
            <a:r>
              <a:rPr lang="en-US" i="1" dirty="0"/>
              <a:t>c</a:t>
            </a:r>
            <a:r>
              <a:rPr lang="en-US" i="0" dirty="0"/>
              <a:t>′</a:t>
            </a:r>
            <a:r>
              <a:rPr lang="en-US" dirty="0"/>
              <a: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2824179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plotting indifference curve map, shows </a:t>
            </a:r>
            <a:r>
              <a:rPr lang="en-US" b="0" i="1" dirty="0"/>
              <a:t>x</a:t>
            </a:r>
            <a:r>
              <a:rPr lang="en-US" b="0" dirty="0"/>
              <a:t> subscript 1 along the horizontal axis and </a:t>
            </a:r>
            <a:r>
              <a:rPr lang="en-US" b="0" i="1" dirty="0"/>
              <a:t>x</a:t>
            </a:r>
            <a:r>
              <a:rPr lang="en-US" b="0" dirty="0"/>
              <a:t> subscript 2 along the vertical axis. There are three parallel curves: </a:t>
            </a:r>
            <a:r>
              <a:rPr lang="en-US" b="0" i="1" dirty="0"/>
              <a:t>u</a:t>
            </a:r>
            <a:r>
              <a:rPr lang="en-US" b="0" dirty="0"/>
              <a:t> prime at the bottom through point </a:t>
            </a:r>
            <a:r>
              <a:rPr lang="en-US" b="0" i="1" dirty="0"/>
              <a:t>a</a:t>
            </a:r>
            <a:r>
              <a:rPr lang="en-US" b="0" dirty="0"/>
              <a:t>, </a:t>
            </a:r>
            <a:r>
              <a:rPr lang="en-US" b="0" i="1" dirty="0"/>
              <a:t>u</a:t>
            </a:r>
            <a:r>
              <a:rPr lang="en-US" b="0" dirty="0"/>
              <a:t> double prime at the center through point </a:t>
            </a:r>
            <a:r>
              <a:rPr lang="en-US" b="0" i="1" dirty="0"/>
              <a:t>b</a:t>
            </a:r>
            <a:r>
              <a:rPr lang="en-US" b="0" dirty="0"/>
              <a:t>, and </a:t>
            </a:r>
            <a:r>
              <a:rPr lang="en-US" b="0" i="1" dirty="0"/>
              <a:t>u </a:t>
            </a:r>
            <a:r>
              <a:rPr lang="en-US" b="0" dirty="0"/>
              <a:t>triple prime at the top through point </a:t>
            </a:r>
            <a:r>
              <a:rPr lang="en-US" b="0" i="1" dirty="0"/>
              <a:t>c.</a:t>
            </a:r>
            <a:r>
              <a:rPr lang="en-US" b="0" dirty="0"/>
              <a:t> The curves fall from low value of </a:t>
            </a:r>
            <a:r>
              <a:rPr lang="en-US" b="0" i="1" dirty="0"/>
              <a:t>x</a:t>
            </a:r>
            <a:r>
              <a:rPr lang="en-US" b="0" dirty="0"/>
              <a:t> subscript 1 and high value of </a:t>
            </a:r>
            <a:r>
              <a:rPr lang="en-US" b="0" i="1" dirty="0"/>
              <a:t>x</a:t>
            </a:r>
            <a:r>
              <a:rPr lang="en-US" b="0" dirty="0"/>
              <a:t> subscript 2 to high value of </a:t>
            </a:r>
            <a:r>
              <a:rPr lang="en-US" b="0" i="1" dirty="0"/>
              <a:t>x</a:t>
            </a:r>
            <a:r>
              <a:rPr lang="en-US" b="0" dirty="0"/>
              <a:t> subscript 1 and low value of </a:t>
            </a:r>
            <a:r>
              <a:rPr lang="en-US" b="0" i="1" dirty="0"/>
              <a:t>x</a:t>
            </a:r>
            <a:r>
              <a:rPr lang="en-US" b="0" dirty="0"/>
              <a:t> subscript 2.</a:t>
            </a:r>
          </a:p>
          <a:p>
            <a:endParaRPr lang="en-US" dirty="0"/>
          </a:p>
          <a:p>
            <a:r>
              <a:rPr lang="en-US" b="1" dirty="0"/>
              <a:t>Presenter Note: </a:t>
            </a:r>
            <a:r>
              <a:rPr lang="en-US" dirty="0"/>
              <a:t>In the</a:t>
            </a:r>
            <a:r>
              <a:rPr lang="en-US" baseline="0" dirty="0"/>
              <a:t> figure</a:t>
            </a:r>
            <a:r>
              <a:rPr lang="en-US" dirty="0"/>
              <a:t>, consumer preferences are represented by indifference curves, the</a:t>
            </a:r>
            <a:r>
              <a:rPr lang="en-US" baseline="0" dirty="0"/>
              <a:t> </a:t>
            </a:r>
            <a:r>
              <a:rPr lang="en-US" dirty="0"/>
              <a:t>consumer analog of production isoquants. An indifference curve shows bundles of</a:t>
            </a:r>
            <a:r>
              <a:rPr lang="en-US" baseline="0" dirty="0"/>
              <a:t> </a:t>
            </a:r>
            <a:r>
              <a:rPr lang="en-US" dirty="0"/>
              <a:t>goods </a:t>
            </a:r>
            <a:r>
              <a:rPr lang="en-US" i="1" dirty="0"/>
              <a:t>x</a:t>
            </a:r>
            <a:r>
              <a:rPr lang="en-US" baseline="-25000" dirty="0"/>
              <a:t>1</a:t>
            </a:r>
            <a:r>
              <a:rPr lang="en-US" dirty="0"/>
              <a:t> and </a:t>
            </a:r>
            <a:r>
              <a:rPr lang="en-US" i="1" dirty="0"/>
              <a:t>x</a:t>
            </a:r>
            <a:r>
              <a:rPr lang="en-US" baseline="-25000" dirty="0"/>
              <a:t>2</a:t>
            </a:r>
            <a:r>
              <a:rPr lang="en-US" dirty="0"/>
              <a:t> that generate a given level of utility. For example, all the bundles</a:t>
            </a:r>
            <a:r>
              <a:rPr lang="en-US" baseline="0" dirty="0"/>
              <a:t> </a:t>
            </a:r>
            <a:r>
              <a:rPr lang="en-US" dirty="0"/>
              <a:t>shown by indifference curve </a:t>
            </a:r>
            <a:r>
              <a:rPr lang="en-US" i="1" dirty="0"/>
              <a:t>u</a:t>
            </a:r>
            <a:r>
              <a:rPr lang="en-US" i="0" dirty="0"/>
              <a:t>’</a:t>
            </a:r>
            <a:r>
              <a:rPr lang="en-US" dirty="0"/>
              <a:t> generate the same level of utility. The slope of an indifference</a:t>
            </a:r>
            <a:r>
              <a:rPr lang="en-US" baseline="0" dirty="0"/>
              <a:t> </a:t>
            </a:r>
            <a:r>
              <a:rPr lang="en-US" dirty="0"/>
              <a:t>curve is the consumer’s marginal rate of substitution (MRS) between the</a:t>
            </a:r>
            <a:r>
              <a:rPr lang="en-US" baseline="0" dirty="0"/>
              <a:t> </a:t>
            </a:r>
            <a:r>
              <a:rPr lang="en-US" dirty="0"/>
              <a:t>two goods, defined as the change in the quantity of the good on the vertical axis (</a:t>
            </a:r>
            <a:r>
              <a:rPr lang="en-US" i="1" dirty="0"/>
              <a:t>x</a:t>
            </a:r>
            <a:r>
              <a:rPr lang="en-US" baseline="-25000" dirty="0"/>
              <a:t>2</a:t>
            </a:r>
            <a:r>
              <a:rPr lang="en-US" dirty="0"/>
              <a:t>)</a:t>
            </a:r>
            <a:r>
              <a:rPr lang="en-US" baseline="0" dirty="0"/>
              <a:t> </a:t>
            </a:r>
            <a:r>
              <a:rPr lang="en-US" dirty="0"/>
              <a:t>required to offset a one-unit increase in the good on the horizontal axis (</a:t>
            </a:r>
            <a:r>
              <a:rPr lang="en-US" i="1" dirty="0"/>
              <a:t>x</a:t>
            </a:r>
            <a:r>
              <a:rPr lang="en-US" baseline="-25000" dirty="0"/>
              <a:t>1</a:t>
            </a:r>
            <a:r>
              <a:rPr lang="en-US" dirty="0"/>
              <a:t>).</a:t>
            </a:r>
          </a:p>
          <a:p>
            <a:r>
              <a:rPr lang="en-US" dirty="0"/>
              <a:t>Δ</a:t>
            </a:r>
            <a:r>
              <a:rPr lang="en-US" i="1" dirty="0"/>
              <a:t>x</a:t>
            </a:r>
            <a:r>
              <a:rPr lang="en-US" baseline="-25000" dirty="0"/>
              <a:t>2</a:t>
            </a:r>
            <a:r>
              <a:rPr lang="en-US" dirty="0"/>
              <a:t>/Δ</a:t>
            </a:r>
            <a:r>
              <a:rPr lang="en-US" i="1" dirty="0"/>
              <a:t>x</a:t>
            </a:r>
            <a:r>
              <a:rPr lang="en-US" baseline="-25000" dirty="0"/>
              <a:t>1</a:t>
            </a:r>
            <a:r>
              <a:rPr lang="en-US" dirty="0"/>
              <a:t>= MRS </a:t>
            </a:r>
          </a:p>
          <a:p>
            <a:endParaRPr lang="en-US" dirty="0"/>
          </a:p>
          <a:p>
            <a:r>
              <a:rPr lang="en-US" dirty="0"/>
              <a:t>This is the consumer’s subjective tradeoff between the two goods. Under the</a:t>
            </a:r>
            <a:r>
              <a:rPr lang="en-US" baseline="0" dirty="0"/>
              <a:t> </a:t>
            </a:r>
            <a:r>
              <a:rPr lang="en-US" dirty="0"/>
              <a:t>assumption of nonsatiation (more is better), utility increases as a consumer moves</a:t>
            </a:r>
            <a:r>
              <a:rPr lang="en-US" baseline="0" dirty="0"/>
              <a:t> </a:t>
            </a:r>
            <a:r>
              <a:rPr lang="en-US" dirty="0"/>
              <a:t>to a higher (more northeasterly) indifference curve, from </a:t>
            </a:r>
            <a:r>
              <a:rPr lang="en-US" i="1" dirty="0"/>
              <a:t>u</a:t>
            </a:r>
            <a:r>
              <a:rPr lang="en-US" i="0" dirty="0"/>
              <a:t>′</a:t>
            </a:r>
            <a:r>
              <a:rPr lang="en-US" dirty="0"/>
              <a:t> to </a:t>
            </a:r>
            <a:r>
              <a:rPr lang="en-US" i="1" dirty="0"/>
              <a:t>u</a:t>
            </a:r>
            <a:r>
              <a:rPr lang="en-US" i="0" dirty="0"/>
              <a:t>″</a:t>
            </a:r>
            <a:r>
              <a:rPr lang="en-US" dirty="0"/>
              <a:t> to</a:t>
            </a:r>
            <a:r>
              <a:rPr lang="en-US" i="1" dirty="0"/>
              <a:t> u</a:t>
            </a:r>
            <a:r>
              <a:rPr lang="en-US" i="0" dirty="0"/>
              <a:t>″′</a:t>
            </a:r>
            <a:r>
              <a:rPr lang="en-US" dirty="0"/>
              <a:t>.</a:t>
            </a:r>
            <a:r>
              <a:rPr lang="en-US" baseline="0" dirty="0"/>
              <a:t> </a:t>
            </a:r>
            <a:r>
              <a:rPr lang="en-US" dirty="0"/>
              <a:t>In the consumer choice model, the consumer has a fixed income or budget to</a:t>
            </a:r>
            <a:r>
              <a:rPr lang="en-US" baseline="0" dirty="0"/>
              <a:t> </a:t>
            </a:r>
            <a:r>
              <a:rPr lang="en-US" dirty="0"/>
              <a:t>spend on two goods. The consumer budget constraint is</a:t>
            </a:r>
          </a:p>
          <a:p>
            <a:r>
              <a:rPr lang="en-US" i="1" dirty="0"/>
              <a:t>w</a:t>
            </a:r>
            <a:r>
              <a:rPr lang="en-US" dirty="0"/>
              <a:t> = </a:t>
            </a:r>
            <a:r>
              <a:rPr lang="en-US" i="1" dirty="0"/>
              <a:t>p</a:t>
            </a:r>
            <a:r>
              <a:rPr lang="en-US" baseline="-25000" dirty="0"/>
              <a:t>1</a:t>
            </a:r>
            <a:r>
              <a:rPr lang="en-US" dirty="0"/>
              <a:t> </a:t>
            </a:r>
            <a:r>
              <a:rPr lang="en-US" i="1" dirty="0"/>
              <a:t>x</a:t>
            </a:r>
            <a:r>
              <a:rPr lang="en-US" baseline="-25000" dirty="0"/>
              <a:t>1</a:t>
            </a:r>
            <a:r>
              <a:rPr lang="en-US" dirty="0"/>
              <a:t> + </a:t>
            </a:r>
            <a:r>
              <a:rPr lang="en-US" i="1" dirty="0"/>
              <a:t>p</a:t>
            </a:r>
            <a:r>
              <a:rPr lang="en-US" baseline="-25000" dirty="0"/>
              <a:t>2</a:t>
            </a:r>
            <a:r>
              <a:rPr lang="en-US" dirty="0"/>
              <a:t> </a:t>
            </a:r>
            <a:r>
              <a:rPr lang="en-US" i="1" dirty="0"/>
              <a:t>x</a:t>
            </a:r>
            <a:r>
              <a:rPr lang="en-US" baseline="-25000" dirty="0"/>
              <a:t>2</a:t>
            </a:r>
          </a:p>
          <a:p>
            <a:endParaRPr lang="en-US" dirty="0"/>
          </a:p>
          <a:p>
            <a:r>
              <a:rPr lang="en-US" dirty="0"/>
              <a:t>where </a:t>
            </a:r>
            <a:r>
              <a:rPr lang="en-US" i="1" dirty="0"/>
              <a:t>w</a:t>
            </a:r>
            <a:r>
              <a:rPr lang="en-US" dirty="0"/>
              <a:t> is the fixed income and </a:t>
            </a:r>
            <a:r>
              <a:rPr lang="en-US" i="1" dirty="0"/>
              <a:t>p</a:t>
            </a:r>
            <a:r>
              <a:rPr lang="en-US" baseline="-25000" dirty="0"/>
              <a:t>1</a:t>
            </a:r>
            <a:r>
              <a:rPr lang="en-US" dirty="0"/>
              <a:t> and </a:t>
            </a:r>
            <a:r>
              <a:rPr lang="en-US" i="1" dirty="0"/>
              <a:t>p</a:t>
            </a:r>
            <a:r>
              <a:rPr lang="en-US" i="0" baseline="-25000" dirty="0"/>
              <a:t>2</a:t>
            </a:r>
            <a:r>
              <a:rPr lang="en-US" dirty="0"/>
              <a:t> are the prices of the two goods. </a:t>
            </a:r>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107709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pos="144" userDrawn="1">
          <p15:clr>
            <a:srgbClr val="FBAE40"/>
          </p15:clr>
        </p15:guide>
        <p15:guide id="2" pos="288" userDrawn="1">
          <p15:clr>
            <a:srgbClr val="FBAE40"/>
          </p15:clr>
        </p15:guide>
        <p15:guide id="3" orient="horz" pos="1104" userDrawn="1">
          <p15:clr>
            <a:srgbClr val="FBAE40"/>
          </p15:clr>
        </p15:guide>
        <p15:guide id="4" pos="5568" userDrawn="1">
          <p15:clr>
            <a:srgbClr val="FBAE40"/>
          </p15:clr>
        </p15:guide>
        <p15:guide id="5" orient="horz" pos="37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949214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656260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1099747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CHAPTER 24</a:t>
            </a:r>
          </a:p>
        </p:txBody>
      </p:sp>
      <p:sp>
        <p:nvSpPr>
          <p:cNvPr id="3" name="Text Placeholder 2" descr="Chapter 3 Trading and Factory Towns&#10;Textbook cover&#10;"/>
          <p:cNvSpPr>
            <a:spLocks noGrp="1"/>
          </p:cNvSpPr>
          <p:nvPr>
            <p:ph type="body" sz="quarter" idx="10"/>
          </p:nvPr>
        </p:nvSpPr>
        <p:spPr>
          <a:xfrm>
            <a:off x="228600" y="4114800"/>
            <a:ext cx="5105400" cy="685800"/>
          </a:xfrm>
        </p:spPr>
        <p:txBody>
          <a:bodyPr/>
          <a:lstStyle/>
          <a:p>
            <a:pPr algn="ctr"/>
            <a:r>
              <a:rPr lang="en-US" sz="2400" dirty="0"/>
              <a:t>Models of Microeconomics</a:t>
            </a:r>
          </a:p>
        </p:txBody>
      </p:sp>
      <p:pic>
        <p:nvPicPr>
          <p:cNvPr id="5" name="Picture 4" descr="Textbook cover for Urban Economics, Ninth Edition by Arthur O'Sulliv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447800"/>
            <a:ext cx="3276600" cy="4572000"/>
          </a:xfrm>
          <a:prstGeom prst="rect">
            <a:avLst/>
          </a:prstGeom>
        </p:spPr>
      </p:pic>
    </p:spTree>
    <p:extLst>
      <p:ext uri="{BB962C8B-B14F-4D97-AF65-F5344CB8AC3E}">
        <p14:creationId xmlns:p14="http://schemas.microsoft.com/office/powerpoint/2010/main" val="177667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Consumer Choice</a:t>
            </a:r>
          </a:p>
        </p:txBody>
      </p:sp>
      <p:sp>
        <p:nvSpPr>
          <p:cNvPr id="11" name="Content Placeholder 10"/>
          <p:cNvSpPr>
            <a:spLocks noGrp="1"/>
          </p:cNvSpPr>
          <p:nvPr>
            <p:ph idx="1"/>
          </p:nvPr>
        </p:nvSpPr>
        <p:spPr>
          <a:xfrm>
            <a:off x="381000" y="1600200"/>
            <a:ext cx="8229600" cy="3733800"/>
          </a:xfrm>
        </p:spPr>
        <p:txBody>
          <a:bodyPr/>
          <a:lstStyle/>
          <a:p>
            <a:pPr marL="0" indent="0">
              <a:buNone/>
            </a:pPr>
            <a:r>
              <a:rPr lang="en-US" b="1" i="1" dirty="0"/>
              <a:t>The Model of Consumer Choice </a:t>
            </a:r>
          </a:p>
          <a:p>
            <a:r>
              <a:rPr lang="en-US" dirty="0"/>
              <a:t>The model of consumer choice model explains the logic behind individual demand curve and the market demand curve. </a:t>
            </a:r>
          </a:p>
          <a:p>
            <a:r>
              <a:rPr lang="en-US" dirty="0"/>
              <a:t>A consumer allocates a fixed income among consumer products, with the objective of maximizing utility. </a:t>
            </a:r>
          </a:p>
          <a:p>
            <a:r>
              <a:rPr lang="en-US" dirty="0"/>
              <a:t>In casual terms, the consumer chooses the best affordable bundle of consumer goods. </a:t>
            </a:r>
          </a:p>
          <a:p>
            <a:pPr lvl="1"/>
            <a:r>
              <a:rPr lang="en-US" dirty="0"/>
              <a:t>“Best” indicates utility maximization.</a:t>
            </a:r>
          </a:p>
          <a:p>
            <a:pPr lvl="1"/>
            <a:r>
              <a:rPr lang="en-US" dirty="0"/>
              <a:t>“Affordable” indicates that the consumer has a fixed income to spend on the goods.</a:t>
            </a:r>
          </a:p>
        </p:txBody>
      </p:sp>
    </p:spTree>
    <p:extLst>
      <p:ext uri="{BB962C8B-B14F-4D97-AF65-F5344CB8AC3E}">
        <p14:creationId xmlns:p14="http://schemas.microsoft.com/office/powerpoint/2010/main" val="200489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Utility Maximization: </a:t>
            </a:r>
            <a:br>
              <a:rPr lang="en-US" dirty="0"/>
            </a:br>
            <a:r>
              <a:rPr lang="en-US" dirty="0"/>
              <a:t>Indifference Curve Map</a:t>
            </a:r>
          </a:p>
        </p:txBody>
      </p:sp>
      <p:pic>
        <p:nvPicPr>
          <p:cNvPr id="14" name="Content Placeholder 13" descr="Indifference Curve Map&#10;A line graph, plotting indifference curve map, shows x subscript 1 along the horizontal axis and x subscript 2 along the vertical axis. There are three parallel curves: u prime at the bottom through point a, u double prime at the center through point b, and u triple prime at the top through point c. The curves fall from low value of x subscript 1 and high value of x subscript 2 to high value of x subscript 1 and low value of x subscript 2.&#10;&#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06444" y="1752600"/>
            <a:ext cx="5496897" cy="4540624"/>
          </a:xfrm>
        </p:spPr>
      </p:pic>
      <p:sp>
        <p:nvSpPr>
          <p:cNvPr id="4" name="Rounded Rectangle 3"/>
          <p:cNvSpPr/>
          <p:nvPr/>
        </p:nvSpPr>
        <p:spPr>
          <a:xfrm>
            <a:off x="457200" y="2743200"/>
            <a:ext cx="2545976" cy="22860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Illustrate how consumer preferences are represented by indifference curves.</a:t>
            </a:r>
          </a:p>
        </p:txBody>
      </p:sp>
    </p:spTree>
    <p:extLst>
      <p:ext uri="{BB962C8B-B14F-4D97-AF65-F5344CB8AC3E}">
        <p14:creationId xmlns:p14="http://schemas.microsoft.com/office/powerpoint/2010/main" val="225823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219200"/>
          </a:xfrm>
        </p:spPr>
        <p:txBody>
          <a:bodyPr/>
          <a:lstStyle/>
          <a:p>
            <a:r>
              <a:rPr lang="en-US" dirty="0"/>
              <a:t>Utility Maximization:</a:t>
            </a:r>
            <a:br>
              <a:rPr lang="en-US" dirty="0"/>
            </a:br>
            <a:r>
              <a:rPr lang="en-US" dirty="0"/>
              <a:t>Budget Line and Budget Set</a:t>
            </a:r>
          </a:p>
        </p:txBody>
      </p:sp>
      <p:pic>
        <p:nvPicPr>
          <p:cNvPr id="14" name="Content Placeholder 13" descr="Budget Line and Budget Set&#10;A line graph plots x subscript 1 along the horizontal axis and x subscript 2 along the vertical axis. Point v corresponds to zero value of x subscript 1 and high value of x subscript 2. Point h corresponds to high value of x subscript 1 and zero value of x subscript 2. The budget line falls from point v to point h. The region under the line is shade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02253" y="1752600"/>
            <a:ext cx="5291894" cy="4545106"/>
          </a:xfrm>
        </p:spPr>
      </p:pic>
    </p:spTree>
    <p:extLst>
      <p:ext uri="{BB962C8B-B14F-4D97-AF65-F5344CB8AC3E}">
        <p14:creationId xmlns:p14="http://schemas.microsoft.com/office/powerpoint/2010/main" val="306605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Utility Maximization</a:t>
            </a:r>
          </a:p>
        </p:txBody>
      </p:sp>
      <p:pic>
        <p:nvPicPr>
          <p:cNvPr id="14" name="Content Placeholder 13" descr="Utility Maximization&#10; A line graph, plotting utility maximization, shows x subscript 1 along the horizontal axis, listing x subscript 1 asterisk. The vertical axis shows x subscript 2, listing x subscript 2 asterisk. There are three parallel curves falling from low value of x subscript 1 and high value of x subscript 2 to high value of x subscript 1 and low value of x subscript 2. The uppermost curve falls through the point x asterisk (x subscript 1 asterisk, x subscript 2 asterisk). A tangent to this curve falls through the point x asterisk."/>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24369" y="1740568"/>
            <a:ext cx="5390768" cy="4572000"/>
          </a:xfrm>
        </p:spPr>
      </p:pic>
      <p:sp>
        <p:nvSpPr>
          <p:cNvPr id="4" name="Rounded Rectangle 3"/>
          <p:cNvSpPr/>
          <p:nvPr/>
        </p:nvSpPr>
        <p:spPr>
          <a:xfrm>
            <a:off x="457200" y="3126441"/>
            <a:ext cx="2545976" cy="17526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 graph, illustrate the outcome of utility maximization.</a:t>
            </a:r>
          </a:p>
        </p:txBody>
      </p:sp>
    </p:spTree>
    <p:extLst>
      <p:ext uri="{BB962C8B-B14F-4D97-AF65-F5344CB8AC3E}">
        <p14:creationId xmlns:p14="http://schemas.microsoft.com/office/powerpoint/2010/main" val="52043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Individual and Market Demand Curves:</a:t>
            </a:r>
            <a:br>
              <a:rPr lang="en-US" dirty="0"/>
            </a:br>
            <a:r>
              <a:rPr lang="en-US" dirty="0"/>
              <a:t>Individual Demand Demand Curve</a:t>
            </a:r>
          </a:p>
        </p:txBody>
      </p:sp>
      <p:pic>
        <p:nvPicPr>
          <p:cNvPr id="14" name="Content Placeholder 13" descr="Individual Demand Demand Curves&#10;Two line graphs plot high and low price ratio, and their corresponding demand. In the upper graph, the horizontal axis shows x subscript 1, listing x subscript 1 double asterisk and x subscript 1 asterisk. The vertical axis shows x subscript 2. Point x double asterisk corresponds to x subscript 1 double asterisk and moderately high value of x subscript 2. Point x asterisk corresponds to x subscript 1 asterisk and moderate value of x subscript 2. A curve falls through point x double asterisk. The tangent to this curve corresponds to high p subscript 1. Another curve falls through point x asterisk. The tangent to this curve corresponds to low p subscript 1. The steepness of the first tangent is greater than that of the second tangent. In the lower graph, the horizontal axis shows x subscript 1, listing x subscript 1 double asterisk and x subscript 1 asterisk. The vertical axis shows cost in dollars, listing low p subscript 1 and high p subscript 1. The line for demand falls through point r (x subscript 1 double asterisk, high p subscript 1) and point a (x subscript 1 asterisk, low p subscript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62400" y="1752600"/>
            <a:ext cx="3352800" cy="4505966"/>
          </a:xfrm>
        </p:spPr>
      </p:pic>
      <p:sp>
        <p:nvSpPr>
          <p:cNvPr id="4" name="Rounded Rectangle 3"/>
          <p:cNvSpPr/>
          <p:nvPr/>
        </p:nvSpPr>
        <p:spPr>
          <a:xfrm>
            <a:off x="457200" y="2590800"/>
            <a:ext cx="2545976" cy="2743199"/>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 graph, illustrate a consumer’s response to an increase in p</a:t>
            </a:r>
            <a:r>
              <a:rPr lang="en-US" sz="2400" i="1" baseline="-25000" dirty="0">
                <a:solidFill>
                  <a:schemeClr val="tx1"/>
                </a:solidFill>
              </a:rPr>
              <a:t>1</a:t>
            </a:r>
            <a:r>
              <a:rPr lang="en-US" sz="2400" i="1" dirty="0">
                <a:solidFill>
                  <a:schemeClr val="tx1"/>
                </a:solidFill>
              </a:rPr>
              <a:t>, given fixed values for p</a:t>
            </a:r>
            <a:r>
              <a:rPr lang="en-US" sz="2400" i="1" baseline="-25000" dirty="0">
                <a:solidFill>
                  <a:schemeClr val="tx1"/>
                </a:solidFill>
              </a:rPr>
              <a:t>2</a:t>
            </a:r>
            <a:r>
              <a:rPr lang="en-US" sz="2400" i="1" dirty="0">
                <a:solidFill>
                  <a:schemeClr val="tx1"/>
                </a:solidFill>
              </a:rPr>
              <a:t> and w.</a:t>
            </a:r>
            <a:r>
              <a:rPr lang="en-US" sz="2400" i="1" baseline="-25000" dirty="0">
                <a:solidFill>
                  <a:schemeClr val="tx1"/>
                </a:solidFill>
              </a:rPr>
              <a:t> </a:t>
            </a:r>
          </a:p>
        </p:txBody>
      </p:sp>
    </p:spTree>
    <p:extLst>
      <p:ext uri="{BB962C8B-B14F-4D97-AF65-F5344CB8AC3E}">
        <p14:creationId xmlns:p14="http://schemas.microsoft.com/office/powerpoint/2010/main" val="194434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Individual and Market Demand Curves: Individual to Market Demand</a:t>
            </a:r>
          </a:p>
        </p:txBody>
      </p:sp>
      <p:pic>
        <p:nvPicPr>
          <p:cNvPr id="14" name="Content Placeholder 13" descr="Individual to Market Demand&#10;A line graph plots individual to market demand. The horizontal axis shows quantity, listing 6, 14, and 20. The vertical axis shows cost in dollars, listing p prime, p double prime, and p triple prime. All data are approximate. The line for market demand falls through point c (0, p triple prime), point b (8, p double prime), and point a (20, p prime). The line for Juan falls through point  b (8, p double prime) and point f (14, p prime). The line for Tula falls through point d (0, p double prime) and point e (6, p prime).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76491" y="1761565"/>
            <a:ext cx="5591017" cy="4495800"/>
          </a:xfrm>
        </p:spPr>
      </p:pic>
    </p:spTree>
    <p:extLst>
      <p:ext uri="{BB962C8B-B14F-4D97-AF65-F5344CB8AC3E}">
        <p14:creationId xmlns:p14="http://schemas.microsoft.com/office/powerpoint/2010/main" val="66134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Perfect Competition: Supply and Demand</a:t>
            </a:r>
          </a:p>
        </p:txBody>
      </p:sp>
      <p:sp>
        <p:nvSpPr>
          <p:cNvPr id="11" name="Content Placeholder 10"/>
          <p:cNvSpPr>
            <a:spLocks noGrp="1"/>
          </p:cNvSpPr>
          <p:nvPr>
            <p:ph idx="1"/>
          </p:nvPr>
        </p:nvSpPr>
        <p:spPr>
          <a:xfrm>
            <a:off x="381000" y="1600200"/>
            <a:ext cx="8229600" cy="3962400"/>
          </a:xfrm>
        </p:spPr>
        <p:txBody>
          <a:bodyPr/>
          <a:lstStyle/>
          <a:p>
            <a:pPr marL="0" indent="0">
              <a:buNone/>
            </a:pPr>
            <a:r>
              <a:rPr lang="en-US" b="1" i="1" dirty="0"/>
              <a:t>The Model of Perfect Competition</a:t>
            </a:r>
          </a:p>
          <a:p>
            <a:r>
              <a:rPr lang="en-US" sz="2000" dirty="0"/>
              <a:t>We now explore the long-run equilibrium in a perfectly competitive market. </a:t>
            </a:r>
          </a:p>
          <a:p>
            <a:r>
              <a:rPr lang="en-US" sz="2000" dirty="0"/>
              <a:t>The model of perfect competition, also known as the model of demand and supply, is based on the assumption of perfect competition. </a:t>
            </a:r>
          </a:p>
          <a:p>
            <a:pPr lvl="1"/>
            <a:r>
              <a:rPr lang="en-US" sz="1800" dirty="0"/>
              <a:t>Each firm recognizes that it cannot control the market price of the good it produces, but instead takes the market price as given. </a:t>
            </a:r>
          </a:p>
          <a:p>
            <a:r>
              <a:rPr lang="en-US" sz="2000" dirty="0"/>
              <a:t>Although perfectly competitive markets are rare, the notion of perfect competition is a useful approximation in many markets and provides a benchmark for comparing alternative market structures. </a:t>
            </a:r>
          </a:p>
          <a:p>
            <a:r>
              <a:rPr lang="en-US" sz="2000" dirty="0"/>
              <a:t>In the long run, firms are perfectly flexible in choosing inputs and can enter or exit the market.</a:t>
            </a:r>
          </a:p>
        </p:txBody>
      </p:sp>
    </p:spTree>
    <p:extLst>
      <p:ext uri="{BB962C8B-B14F-4D97-AF65-F5344CB8AC3E}">
        <p14:creationId xmlns:p14="http://schemas.microsoft.com/office/powerpoint/2010/main" val="54659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Long-Run Supply Curve for </a:t>
            </a:r>
            <a:br>
              <a:rPr lang="en-US" dirty="0"/>
            </a:br>
            <a:r>
              <a:rPr lang="en-US" dirty="0"/>
              <a:t>Constant-Cost Industry (1 of 2)</a:t>
            </a:r>
          </a:p>
        </p:txBody>
      </p:sp>
      <p:sp>
        <p:nvSpPr>
          <p:cNvPr id="11" name="Content Placeholder 10"/>
          <p:cNvSpPr>
            <a:spLocks noGrp="1"/>
          </p:cNvSpPr>
          <p:nvPr>
            <p:ph idx="1"/>
          </p:nvPr>
        </p:nvSpPr>
        <p:spPr>
          <a:xfrm>
            <a:off x="381000" y="1600200"/>
            <a:ext cx="8229600" cy="2819400"/>
          </a:xfrm>
        </p:spPr>
        <p:txBody>
          <a:bodyPr/>
          <a:lstStyle/>
          <a:p>
            <a:r>
              <a:rPr lang="en-US" dirty="0"/>
              <a:t>The long-run supply curve incorporates the entry and exit of firms in response to changes in price. The model of perfect competition employs three assumptions.</a:t>
            </a:r>
          </a:p>
          <a:p>
            <a:pPr marL="857250" lvl="1" indent="-457200">
              <a:buFont typeface="+mj-lt"/>
              <a:buAutoNum type="arabicPeriod"/>
            </a:pPr>
            <a:r>
              <a:rPr lang="en-US" dirty="0"/>
              <a:t>Constant returns to scale in production</a:t>
            </a:r>
          </a:p>
          <a:p>
            <a:pPr marL="857250" lvl="1" indent="-457200">
              <a:buFont typeface="+mj-lt"/>
              <a:buAutoNum type="arabicPeriod"/>
            </a:pPr>
            <a:r>
              <a:rPr lang="en-US" dirty="0"/>
              <a:t>Constant input prices</a:t>
            </a:r>
          </a:p>
          <a:p>
            <a:pPr marL="857250" lvl="1" indent="-457200">
              <a:buFont typeface="+mj-lt"/>
              <a:buAutoNum type="arabicPeriod"/>
            </a:pPr>
            <a:r>
              <a:rPr lang="en-US" dirty="0"/>
              <a:t>Equal access and identical firms</a:t>
            </a:r>
          </a:p>
        </p:txBody>
      </p:sp>
    </p:spTree>
    <p:extLst>
      <p:ext uri="{BB962C8B-B14F-4D97-AF65-F5344CB8AC3E}">
        <p14:creationId xmlns:p14="http://schemas.microsoft.com/office/powerpoint/2010/main" val="122634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Long-Run Supply Curve for Constant-Cost Industry (2 of 2)</a:t>
            </a:r>
          </a:p>
        </p:txBody>
      </p:sp>
      <p:sp>
        <p:nvSpPr>
          <p:cNvPr id="11" name="Content Placeholder 10"/>
          <p:cNvSpPr>
            <a:spLocks noGrp="1"/>
          </p:cNvSpPr>
          <p:nvPr>
            <p:ph idx="1"/>
          </p:nvPr>
        </p:nvSpPr>
        <p:spPr>
          <a:xfrm>
            <a:off x="381000" y="1600200"/>
            <a:ext cx="8229600" cy="4800600"/>
          </a:xfrm>
        </p:spPr>
        <p:txBody>
          <a:bodyPr/>
          <a:lstStyle/>
          <a:p>
            <a:r>
              <a:rPr lang="en-US" dirty="0"/>
              <a:t>The first two assumptions mean that the firm’s total-cost curve is linear:</a:t>
            </a:r>
          </a:p>
          <a:p>
            <a:endParaRPr lang="en-US" dirty="0"/>
          </a:p>
          <a:p>
            <a:r>
              <a:rPr lang="en-US" dirty="0"/>
              <a:t>Marginal cost is constant and is equal to average cost:</a:t>
            </a:r>
          </a:p>
          <a:p>
            <a:endParaRPr lang="en-US" dirty="0"/>
          </a:p>
          <a:p>
            <a:r>
              <a:rPr lang="en-US" dirty="0"/>
              <a:t>The assumption of identical firms means that the market quantity </a:t>
            </a:r>
            <a:r>
              <a:rPr lang="en-US" i="1" dirty="0"/>
              <a:t>Q</a:t>
            </a:r>
            <a:r>
              <a:rPr lang="en-US" dirty="0"/>
              <a:t>(</a:t>
            </a:r>
            <a:r>
              <a:rPr lang="en-US" i="1" dirty="0"/>
              <a:t>p</a:t>
            </a:r>
            <a:r>
              <a:rPr lang="en-US" dirty="0"/>
              <a:t>) equals the quantity per firm </a:t>
            </a:r>
            <a:r>
              <a:rPr lang="en-US" i="1" dirty="0"/>
              <a:t>q</a:t>
            </a:r>
            <a:r>
              <a:rPr lang="en-US" dirty="0"/>
              <a:t>(</a:t>
            </a:r>
            <a:r>
              <a:rPr lang="en-US" i="1" dirty="0"/>
              <a:t>p</a:t>
            </a:r>
            <a:r>
              <a:rPr lang="en-US" dirty="0"/>
              <a:t>) times the number of firms </a:t>
            </a:r>
            <a:r>
              <a:rPr lang="en-US" i="1" dirty="0"/>
              <a:t>n</a:t>
            </a:r>
            <a:r>
              <a:rPr lang="en-US" dirty="0"/>
              <a:t>:</a:t>
            </a:r>
          </a:p>
          <a:p>
            <a:endParaRPr lang="en-US" dirty="0"/>
          </a:p>
          <a:p>
            <a:endParaRPr lang="en-US" dirty="0"/>
          </a:p>
        </p:txBody>
      </p:sp>
      <p:pic>
        <p:nvPicPr>
          <p:cNvPr id="14" name="Picture 13" descr="C left parenthesis q right parenthesis equals c q&#10;"/>
          <p:cNvPicPr>
            <a:picLocks noChangeAspect="1"/>
          </p:cNvPicPr>
          <p:nvPr/>
        </p:nvPicPr>
        <p:blipFill>
          <a:blip r:embed="rId3"/>
          <a:stretch>
            <a:fillRect/>
          </a:stretch>
        </p:blipFill>
        <p:spPr>
          <a:xfrm>
            <a:off x="4000500" y="2438400"/>
            <a:ext cx="1188720" cy="457200"/>
          </a:xfrm>
          <a:prstGeom prst="rect">
            <a:avLst/>
          </a:prstGeom>
        </p:spPr>
      </p:pic>
      <p:pic>
        <p:nvPicPr>
          <p:cNvPr id="15" name="Picture 14" descr="m c left parenthesis q right parenthesis equals a c left parenthesis q right parenthesis equals c&#10;"/>
          <p:cNvPicPr>
            <a:picLocks noChangeAspect="1"/>
          </p:cNvPicPr>
          <p:nvPr/>
        </p:nvPicPr>
        <p:blipFill>
          <a:blip r:embed="rId4"/>
          <a:stretch>
            <a:fillRect/>
          </a:stretch>
        </p:blipFill>
        <p:spPr>
          <a:xfrm>
            <a:off x="3810000" y="3760694"/>
            <a:ext cx="1965898" cy="354106"/>
          </a:xfrm>
          <a:prstGeom prst="rect">
            <a:avLst/>
          </a:prstGeom>
        </p:spPr>
      </p:pic>
      <p:pic>
        <p:nvPicPr>
          <p:cNvPr id="16" name="Picture 15" descr="Q left parenthesis p right parenthesis equals q left parenthesis p right parenthesis n&#10;"/>
          <p:cNvPicPr>
            <a:picLocks noChangeAspect="1"/>
          </p:cNvPicPr>
          <p:nvPr/>
        </p:nvPicPr>
        <p:blipFill>
          <a:blip r:embed="rId5"/>
          <a:stretch>
            <a:fillRect/>
          </a:stretch>
        </p:blipFill>
        <p:spPr>
          <a:xfrm>
            <a:off x="3819301" y="5334000"/>
            <a:ext cx="1652954" cy="457200"/>
          </a:xfrm>
          <a:prstGeom prst="rect">
            <a:avLst/>
          </a:prstGeom>
        </p:spPr>
      </p:pic>
    </p:spTree>
    <p:extLst>
      <p:ext uri="{BB962C8B-B14F-4D97-AF65-F5344CB8AC3E}">
        <p14:creationId xmlns:p14="http://schemas.microsoft.com/office/powerpoint/2010/main" val="269403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219200"/>
          </a:xfrm>
        </p:spPr>
        <p:txBody>
          <a:bodyPr/>
          <a:lstStyle/>
          <a:p>
            <a:r>
              <a:rPr lang="en-US" dirty="0"/>
              <a:t>Individual and Market Supply:</a:t>
            </a:r>
            <a:br>
              <a:rPr lang="en-US" dirty="0"/>
            </a:br>
            <a:r>
              <a:rPr lang="en-US" dirty="0"/>
              <a:t>Constant-Cost Industry</a:t>
            </a:r>
          </a:p>
        </p:txBody>
      </p:sp>
      <p:pic>
        <p:nvPicPr>
          <p:cNvPr id="14" name="Content Placeholder 13" descr="Individual and MArket Supply: Constant-Cost Industry&#10;Two line graphs plot the supply curve for firm and market quantities. In the graph on the left, the horizontal axis shows firm quantity and the vertical axis shows cost in dollars, listing c. The line labeled lowercase q open parenthesis p close parenthesis is horizontal, for y equals c.  In the graph on the right, the horizontal axis shows market quantity and the vertical axis shows cost in dollars. The line labeled uppercase q open parenthesis p close parenthesis is horizontal."/>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7363" y="2958353"/>
            <a:ext cx="8141674" cy="3034553"/>
          </a:xfrm>
        </p:spPr>
      </p:pic>
      <p:sp>
        <p:nvSpPr>
          <p:cNvPr id="4" name="Rounded Rectangle 3"/>
          <p:cNvSpPr/>
          <p:nvPr/>
        </p:nvSpPr>
        <p:spPr>
          <a:xfrm>
            <a:off x="457199" y="1752601"/>
            <a:ext cx="8382001" cy="761999"/>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Show the long-run supply curves for the representative firm and the market.</a:t>
            </a:r>
          </a:p>
        </p:txBody>
      </p:sp>
    </p:spTree>
    <p:extLst>
      <p:ext uri="{BB962C8B-B14F-4D97-AF65-F5344CB8AC3E}">
        <p14:creationId xmlns:p14="http://schemas.microsoft.com/office/powerpoint/2010/main" val="60102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Introduction</a:t>
            </a:r>
          </a:p>
        </p:txBody>
      </p:sp>
      <p:sp>
        <p:nvSpPr>
          <p:cNvPr id="11" name="Content Placeholder 10"/>
          <p:cNvSpPr>
            <a:spLocks noGrp="1"/>
          </p:cNvSpPr>
          <p:nvPr>
            <p:ph idx="1"/>
          </p:nvPr>
        </p:nvSpPr>
        <p:spPr>
          <a:xfrm>
            <a:off x="381000" y="1600200"/>
            <a:ext cx="8229600" cy="4114800"/>
          </a:xfrm>
        </p:spPr>
        <p:txBody>
          <a:bodyPr/>
          <a:lstStyle/>
          <a:p>
            <a:pPr marL="0" indent="0">
              <a:buNone/>
            </a:pPr>
            <a:r>
              <a:rPr lang="en-US" b="1" i="1" dirty="0"/>
              <a:t>Urban economics is applied microeconomics. A variety of microeconomics concepts can be used to explore urban economic phenomena. This chapter reviews four key models that are developed in the typical course in intermediate microeconomics.</a:t>
            </a:r>
          </a:p>
          <a:p>
            <a:pPr marL="0" indent="0">
              <a:buNone/>
            </a:pPr>
            <a:r>
              <a:rPr lang="en-US" dirty="0"/>
              <a:t>1. Model of Producer Choice</a:t>
            </a:r>
          </a:p>
          <a:p>
            <a:pPr marL="0" indent="0">
              <a:buNone/>
            </a:pPr>
            <a:r>
              <a:rPr lang="en-US" dirty="0"/>
              <a:t>2. Model of Consumer Choice</a:t>
            </a:r>
          </a:p>
          <a:p>
            <a:pPr marL="0" indent="0">
              <a:buNone/>
            </a:pPr>
            <a:r>
              <a:rPr lang="en-US" dirty="0"/>
              <a:t>3. Model of Perfect Competition</a:t>
            </a:r>
          </a:p>
          <a:p>
            <a:pPr marL="0" indent="0">
              <a:buNone/>
            </a:pPr>
            <a:r>
              <a:rPr lang="en-US" dirty="0"/>
              <a:t>4. Model of Expected Utility</a:t>
            </a:r>
          </a:p>
        </p:txBody>
      </p:sp>
    </p:spTree>
    <p:extLst>
      <p:ext uri="{BB962C8B-B14F-4D97-AF65-F5344CB8AC3E}">
        <p14:creationId xmlns:p14="http://schemas.microsoft.com/office/powerpoint/2010/main" val="314487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219200"/>
          </a:xfrm>
        </p:spPr>
        <p:txBody>
          <a:bodyPr/>
          <a:lstStyle/>
          <a:p>
            <a:r>
              <a:rPr lang="en-US" dirty="0"/>
              <a:t>Long-Run Equilibrium for a </a:t>
            </a:r>
            <a:br>
              <a:rPr lang="en-US" dirty="0"/>
            </a:br>
            <a:r>
              <a:rPr lang="en-US" dirty="0"/>
              <a:t>Constant-Cost Industry</a:t>
            </a:r>
          </a:p>
        </p:txBody>
      </p:sp>
      <p:sp>
        <p:nvSpPr>
          <p:cNvPr id="11" name="Content Placeholder 10"/>
          <p:cNvSpPr>
            <a:spLocks noGrp="1"/>
          </p:cNvSpPr>
          <p:nvPr>
            <p:ph idx="1"/>
          </p:nvPr>
        </p:nvSpPr>
        <p:spPr>
          <a:xfrm>
            <a:off x="381000" y="1600200"/>
            <a:ext cx="8229600" cy="2667000"/>
          </a:xfrm>
        </p:spPr>
        <p:txBody>
          <a:bodyPr/>
          <a:lstStyle/>
          <a:p>
            <a:r>
              <a:rPr lang="en-US" dirty="0"/>
              <a:t>A market has reached a long-run equilibrium at price </a:t>
            </a:r>
            <a:r>
              <a:rPr lang="en-US" i="1" dirty="0"/>
              <a:t>p*</a:t>
            </a:r>
            <a:r>
              <a:rPr lang="en-US" dirty="0"/>
              <a:t> if four conditions are satisfied.</a:t>
            </a:r>
          </a:p>
          <a:p>
            <a:pPr marL="914400" lvl="1" indent="-457200">
              <a:buFont typeface="+mj-lt"/>
              <a:buAutoNum type="arabicPeriod"/>
            </a:pPr>
            <a:r>
              <a:rPr lang="en-US" dirty="0"/>
              <a:t>Profit maximization</a:t>
            </a:r>
          </a:p>
          <a:p>
            <a:pPr marL="914400" lvl="1" indent="-457200">
              <a:buFont typeface="+mj-lt"/>
              <a:buAutoNum type="arabicPeriod"/>
            </a:pPr>
            <a:r>
              <a:rPr lang="en-US" dirty="0"/>
              <a:t>Utility maximization</a:t>
            </a:r>
          </a:p>
          <a:p>
            <a:pPr marL="914400" lvl="1" indent="-457200">
              <a:buFont typeface="+mj-lt"/>
              <a:buAutoNum type="arabicPeriod"/>
            </a:pPr>
            <a:r>
              <a:rPr lang="en-US" dirty="0"/>
              <a:t>Market clearing</a:t>
            </a:r>
          </a:p>
          <a:p>
            <a:pPr marL="914400" lvl="1" indent="-457200">
              <a:buFont typeface="+mj-lt"/>
              <a:buAutoNum type="arabicPeriod"/>
            </a:pPr>
            <a:r>
              <a:rPr lang="en-US" dirty="0"/>
              <a:t>Zero economic profit</a:t>
            </a:r>
          </a:p>
        </p:txBody>
      </p:sp>
    </p:spTree>
    <p:extLst>
      <p:ext uri="{BB962C8B-B14F-4D97-AF65-F5344CB8AC3E}">
        <p14:creationId xmlns:p14="http://schemas.microsoft.com/office/powerpoint/2010/main" val="179140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Long-Run Equilibrium:</a:t>
            </a:r>
            <a:br>
              <a:rPr lang="en-US" dirty="0"/>
            </a:br>
            <a:r>
              <a:rPr lang="en-US" dirty="0"/>
              <a:t>Constant-Cost Industry</a:t>
            </a:r>
          </a:p>
        </p:txBody>
      </p:sp>
      <p:pic>
        <p:nvPicPr>
          <p:cNvPr id="14" name="Content Placeholder 13" descr="Long-Run Equilibrium: Constant-Cost Industry&#10;A line graph plots demand and long-run supply. The horizontal axis shows quantity, listing Q asterisk. The vertical axis shows cost in dollars, listing p asterisk. The line for demand falls from less quantity and high cost through point a (Q asterisk, p asterisk). The line for long-run supply is horizontal, y equals p asterisk, passing through point a (Q asterisk, p asterisk)."/>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39093" y="1739153"/>
            <a:ext cx="5973213" cy="4572000"/>
          </a:xfrm>
        </p:spPr>
      </p:pic>
      <p:sp>
        <p:nvSpPr>
          <p:cNvPr id="4" name="Rounded Rectangle 3"/>
          <p:cNvSpPr/>
          <p:nvPr/>
        </p:nvSpPr>
        <p:spPr>
          <a:xfrm>
            <a:off x="457200" y="1905000"/>
            <a:ext cx="2209800" cy="3863788"/>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how the long-run equilibrium price equals the constant long-run marginal cost of production in a constant-cost industry.</a:t>
            </a:r>
          </a:p>
        </p:txBody>
      </p:sp>
    </p:spTree>
    <p:extLst>
      <p:ext uri="{BB962C8B-B14F-4D97-AF65-F5344CB8AC3E}">
        <p14:creationId xmlns:p14="http://schemas.microsoft.com/office/powerpoint/2010/main" val="224371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The Long-Run Equilibrium for </a:t>
            </a:r>
            <a:br>
              <a:rPr lang="en-US" dirty="0"/>
            </a:br>
            <a:r>
              <a:rPr lang="en-US" dirty="0"/>
              <a:t>an Increasing-Cost Industry</a:t>
            </a:r>
          </a:p>
        </p:txBody>
      </p:sp>
      <p:sp>
        <p:nvSpPr>
          <p:cNvPr id="11" name="Content Placeholder 10"/>
          <p:cNvSpPr>
            <a:spLocks noGrp="1"/>
          </p:cNvSpPr>
          <p:nvPr>
            <p:ph idx="1"/>
          </p:nvPr>
        </p:nvSpPr>
        <p:spPr>
          <a:xfrm>
            <a:off x="381000" y="1600200"/>
            <a:ext cx="8229600" cy="4648200"/>
          </a:xfrm>
        </p:spPr>
        <p:txBody>
          <a:bodyPr/>
          <a:lstStyle/>
          <a:p>
            <a:r>
              <a:rPr lang="en-US" dirty="0"/>
              <a:t>Up to this point, we have assumed that the prices of inputs used in production are unaffected by changes in the total quantity produced. </a:t>
            </a:r>
          </a:p>
          <a:p>
            <a:r>
              <a:rPr lang="en-US" dirty="0"/>
              <a:t>Combined with the assumption of constant returns to scale, this means that the long-run marginal cost curve is horizontal: the marginal cost is unaffected by changes in the total quantity produced.</a:t>
            </a:r>
          </a:p>
          <a:p>
            <a:r>
              <a:rPr lang="en-US" dirty="0"/>
              <a:t>In other words, the assumption of constant input prices generates a horizontal long-run market curve.</a:t>
            </a:r>
          </a:p>
          <a:p>
            <a:r>
              <a:rPr lang="en-US" dirty="0"/>
              <a:t>An alternative scenario is that the price of a key input changes with the total quantity produced.</a:t>
            </a:r>
          </a:p>
        </p:txBody>
      </p:sp>
    </p:spTree>
    <p:extLst>
      <p:ext uri="{BB962C8B-B14F-4D97-AF65-F5344CB8AC3E}">
        <p14:creationId xmlns:p14="http://schemas.microsoft.com/office/powerpoint/2010/main" val="252407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Long-Run Supply Curve:</a:t>
            </a:r>
            <a:br>
              <a:rPr lang="en-US" dirty="0"/>
            </a:br>
            <a:r>
              <a:rPr lang="en-US" dirty="0"/>
              <a:t>Increasing-Cost Industry</a:t>
            </a:r>
          </a:p>
        </p:txBody>
      </p:sp>
      <p:pic>
        <p:nvPicPr>
          <p:cNvPr id="14" name="Content Placeholder 13" descr="Long-Run Supply Curve: Increasing-Cost Industry&#10;Two line graphs plot housing supply and land supply. In the left graph, the horizontal axis shows housing quantity, listing h prime and h double prime. The vertical axis shows cost in dollars listing p prime and p double prime. The line for housing supply rises through point a (h prime, p prime) and point b (h double prime, p double prime). In the second graph, the horizontal axis shows land quantity, listing z bar, and the vertical axis shows cost in dollars, listing w prime and w double prime. The line for land supply is vertical, rising through point c (z bar, w prime) and point d (z bar, w double prime). The line for D prime falls through point c (z bar, w prime). The line for D double prime is shifted upward, falling through point d (z bar, w double prime).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0328" y="1752600"/>
            <a:ext cx="7995743" cy="4464424"/>
          </a:xfrm>
        </p:spPr>
      </p:pic>
    </p:spTree>
    <p:extLst>
      <p:ext uri="{BB962C8B-B14F-4D97-AF65-F5344CB8AC3E}">
        <p14:creationId xmlns:p14="http://schemas.microsoft.com/office/powerpoint/2010/main" val="111170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Long-Run Equilibrium:</a:t>
            </a:r>
            <a:br>
              <a:rPr lang="en-US" dirty="0"/>
            </a:br>
            <a:r>
              <a:rPr lang="en-US" dirty="0"/>
              <a:t>Increasing-Cost Industry</a:t>
            </a:r>
          </a:p>
        </p:txBody>
      </p:sp>
      <p:pic>
        <p:nvPicPr>
          <p:cNvPr id="14" name="Content Placeholder 13" descr="Long-Run Equilibrium: Increasing-Cost Industry&#10;A line graph plots supply, demand, excess supply, and excess demand. The horizontal axis lists Q subscript d double prime, Q subscript s prime, Q asterisk, Q subscript d prime, and Q subscript s double prime. The vertical axis shows cost in dollars, listing p prime, p asterisk, and p double prime. The line for supply rises through (Q subscript s prime, p prime), point a (Q asterisk, p asterisk), and (Q subscript s double prime, p double prime). The line for demand falls through (Q subscript d double prime, p double prime), point a (Q asterisk, p asterisk), and (Q subscript d prime, p prime). Excess supply is the difference between Q subscript d double prime and Q subscript s double prime. Excess demand is the difference between Q subscript s prime and Q subscript d prim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89927" y="1752600"/>
            <a:ext cx="6049273" cy="4637532"/>
          </a:xfrm>
        </p:spPr>
      </p:pic>
      <p:sp>
        <p:nvSpPr>
          <p:cNvPr id="4" name="Rounded Rectangle 3"/>
          <p:cNvSpPr/>
          <p:nvPr/>
        </p:nvSpPr>
        <p:spPr>
          <a:xfrm>
            <a:off x="457200" y="2362200"/>
            <a:ext cx="2115671" cy="29718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 graph, illustrate the long-run equilibrium in a perfectly competitive market. </a:t>
            </a:r>
          </a:p>
        </p:txBody>
      </p:sp>
    </p:spTree>
    <p:extLst>
      <p:ext uri="{BB962C8B-B14F-4D97-AF65-F5344CB8AC3E}">
        <p14:creationId xmlns:p14="http://schemas.microsoft.com/office/powerpoint/2010/main" val="264096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Uncertainty (1 of 2)</a:t>
            </a:r>
          </a:p>
        </p:txBody>
      </p:sp>
      <p:sp>
        <p:nvSpPr>
          <p:cNvPr id="11" name="Content Placeholder 10"/>
          <p:cNvSpPr>
            <a:spLocks noGrp="1"/>
          </p:cNvSpPr>
          <p:nvPr>
            <p:ph idx="1"/>
          </p:nvPr>
        </p:nvSpPr>
        <p:spPr>
          <a:xfrm>
            <a:off x="381000" y="1600200"/>
            <a:ext cx="8229600" cy="3276600"/>
          </a:xfrm>
        </p:spPr>
        <p:txBody>
          <a:bodyPr/>
          <a:lstStyle/>
          <a:p>
            <a:pPr marL="0" indent="0">
              <a:buNone/>
            </a:pPr>
            <a:r>
              <a:rPr lang="en-US" b="1" i="1" dirty="0"/>
              <a:t>The Model of Expected Utility</a:t>
            </a:r>
          </a:p>
          <a:p>
            <a:r>
              <a:rPr lang="en-US" dirty="0"/>
              <a:t>This section explores decision making in an uncertain environment, where the benefits or costs of an action are uncertain. </a:t>
            </a:r>
          </a:p>
          <a:p>
            <a:r>
              <a:rPr lang="en-US" dirty="0"/>
              <a:t>The model of expected utility generates several useful concepts, including expected monetary value, expected utility, and certainty equivalent. </a:t>
            </a:r>
          </a:p>
          <a:p>
            <a:r>
              <a:rPr lang="en-US" dirty="0"/>
              <a:t>These concepts were applied earlier in the chapter on “Agglomeration Economies” and the chapter on “Crime and Public Policy.”</a:t>
            </a:r>
          </a:p>
          <a:p>
            <a:endParaRPr lang="en-US" dirty="0"/>
          </a:p>
        </p:txBody>
      </p:sp>
    </p:spTree>
    <p:extLst>
      <p:ext uri="{BB962C8B-B14F-4D97-AF65-F5344CB8AC3E}">
        <p14:creationId xmlns:p14="http://schemas.microsoft.com/office/powerpoint/2010/main" val="408665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Uncertainty (2 of 2)</a:t>
            </a:r>
          </a:p>
        </p:txBody>
      </p:sp>
      <p:sp>
        <p:nvSpPr>
          <p:cNvPr id="11" name="Content Placeholder 10"/>
          <p:cNvSpPr>
            <a:spLocks noGrp="1"/>
          </p:cNvSpPr>
          <p:nvPr>
            <p:ph idx="1"/>
          </p:nvPr>
        </p:nvSpPr>
        <p:spPr>
          <a:xfrm>
            <a:off x="381000" y="1600200"/>
            <a:ext cx="8229600" cy="4800600"/>
          </a:xfrm>
        </p:spPr>
        <p:txBody>
          <a:bodyPr/>
          <a:lstStyle/>
          <a:p>
            <a:r>
              <a:rPr lang="en-US" sz="2000" dirty="0"/>
              <a:t>We can use the notion of a lottery to represent the features of a risky environment. A lottery is a list of possible outcomes R1 and R2 and the associated probabilities (r1 and r2):</a:t>
            </a:r>
          </a:p>
          <a:p>
            <a:endParaRPr lang="en-US" dirty="0"/>
          </a:p>
          <a:p>
            <a:r>
              <a:rPr lang="en-US" sz="2000" dirty="0"/>
              <a:t>For example, suppose you own a stock that could have a value of $100 or $4. If both values are equally likely, the stock-price lottery is</a:t>
            </a:r>
          </a:p>
          <a:p>
            <a:endParaRPr lang="en-US" dirty="0"/>
          </a:p>
          <a:p>
            <a:r>
              <a:rPr lang="en-US" sz="2000" dirty="0"/>
              <a:t>In words, the stock lottery is a 50 percent probability of getting $100 and a 50 percent probability of getting $4. If for another stock there is a 75 percent chance of the high value and a 25 percent chance of the low value, the lottery is</a:t>
            </a:r>
          </a:p>
          <a:p>
            <a:pPr marL="0" indent="0">
              <a:buNone/>
            </a:pPr>
            <a:endParaRPr lang="en-US" sz="2000" dirty="0"/>
          </a:p>
          <a:p>
            <a:endParaRPr lang="en-US" dirty="0"/>
          </a:p>
        </p:txBody>
      </p:sp>
      <p:pic>
        <p:nvPicPr>
          <p:cNvPr id="14" name="Picture 13" descr="L equals left curly bracket R subscript 1 comma R subscript 2 semicolon r subscript 1 comma r subscript 2 right curly bracket"/>
          <p:cNvPicPr>
            <a:picLocks noChangeAspect="1"/>
          </p:cNvPicPr>
          <p:nvPr/>
        </p:nvPicPr>
        <p:blipFill>
          <a:blip r:embed="rId3"/>
          <a:stretch>
            <a:fillRect/>
          </a:stretch>
        </p:blipFill>
        <p:spPr>
          <a:xfrm>
            <a:off x="3542937" y="2690769"/>
            <a:ext cx="1924050" cy="491702"/>
          </a:xfrm>
          <a:prstGeom prst="rect">
            <a:avLst/>
          </a:prstGeom>
        </p:spPr>
      </p:pic>
      <p:pic>
        <p:nvPicPr>
          <p:cNvPr id="15" name="Picture 14" descr="L equals left curly bracket 100 dollars comma 4 dollars semi-colon one-half comma one-half right curly bracket"/>
          <p:cNvPicPr>
            <a:picLocks noChangeAspect="1"/>
          </p:cNvPicPr>
          <p:nvPr/>
        </p:nvPicPr>
        <p:blipFill>
          <a:blip r:embed="rId4"/>
          <a:stretch>
            <a:fillRect/>
          </a:stretch>
        </p:blipFill>
        <p:spPr>
          <a:xfrm>
            <a:off x="3525008" y="3962400"/>
            <a:ext cx="1885192" cy="499576"/>
          </a:xfrm>
          <a:prstGeom prst="rect">
            <a:avLst/>
          </a:prstGeom>
        </p:spPr>
      </p:pic>
      <p:pic>
        <p:nvPicPr>
          <p:cNvPr id="16" name="Picture 15" descr="L equals left curly bracket 100 dollars comma 4 dollars semi-colon three-fourths comma one-fourth"/>
          <p:cNvPicPr>
            <a:picLocks noChangeAspect="1"/>
          </p:cNvPicPr>
          <p:nvPr/>
        </p:nvPicPr>
        <p:blipFill>
          <a:blip r:embed="rId5"/>
          <a:stretch>
            <a:fillRect/>
          </a:stretch>
        </p:blipFill>
        <p:spPr>
          <a:xfrm>
            <a:off x="3459256" y="5544671"/>
            <a:ext cx="1924050" cy="514350"/>
          </a:xfrm>
          <a:prstGeom prst="rect">
            <a:avLst/>
          </a:prstGeom>
        </p:spPr>
      </p:pic>
    </p:spTree>
    <p:extLst>
      <p:ext uri="{BB962C8B-B14F-4D97-AF65-F5344CB8AC3E}">
        <p14:creationId xmlns:p14="http://schemas.microsoft.com/office/powerpoint/2010/main" val="394499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Expected Monetary Value and Expected Utility</a:t>
            </a:r>
          </a:p>
        </p:txBody>
      </p:sp>
      <p:sp>
        <p:nvSpPr>
          <p:cNvPr id="11" name="Content Placeholder 10"/>
          <p:cNvSpPr>
            <a:spLocks noGrp="1"/>
          </p:cNvSpPr>
          <p:nvPr>
            <p:ph idx="1"/>
          </p:nvPr>
        </p:nvSpPr>
        <p:spPr>
          <a:xfrm>
            <a:off x="381000" y="1600200"/>
            <a:ext cx="8229600" cy="4495800"/>
          </a:xfrm>
        </p:spPr>
        <p:txBody>
          <a:bodyPr/>
          <a:lstStyle/>
          <a:p>
            <a:pPr marL="0" indent="0">
              <a:buNone/>
            </a:pPr>
            <a:r>
              <a:rPr lang="en-US" sz="2000" b="1" i="1" dirty="0"/>
              <a:t>We can use lottery information to compute the expected monetary value of an event such as selling a stock. </a:t>
            </a:r>
          </a:p>
          <a:p>
            <a:r>
              <a:rPr lang="en-US" sz="2000" dirty="0"/>
              <a:t>The expected monetary value of a lottery (EV) equals the weighted average of lottery values, with weights equal to the probabilities of the values.</a:t>
            </a:r>
          </a:p>
          <a:p>
            <a:r>
              <a:rPr lang="en-US" sz="2000" dirty="0"/>
              <a:t>In the case of two possible values,</a:t>
            </a:r>
          </a:p>
          <a:p>
            <a:endParaRPr lang="en-US" dirty="0"/>
          </a:p>
          <a:p>
            <a:r>
              <a:rPr lang="en-US" sz="2000" dirty="0"/>
              <a:t>In the case of the stock lottery,</a:t>
            </a:r>
          </a:p>
          <a:p>
            <a:endParaRPr lang="en-US" dirty="0"/>
          </a:p>
          <a:p>
            <a:r>
              <a:rPr lang="en-US" sz="2000" dirty="0"/>
              <a:t>In words, the expected monetary value of equal chances of either $100 or $4 is $52.</a:t>
            </a:r>
          </a:p>
        </p:txBody>
      </p:sp>
      <p:pic>
        <p:nvPicPr>
          <p:cNvPr id="14" name="Picture 13" descr="EV left curly bracket R1 comma R2 semicolon r1 comma r2 right curly bracket equals r1R1 plus r2R2&#10;"/>
          <p:cNvPicPr>
            <a:picLocks noChangeAspect="1"/>
          </p:cNvPicPr>
          <p:nvPr/>
        </p:nvPicPr>
        <p:blipFill>
          <a:blip r:embed="rId3"/>
          <a:stretch>
            <a:fillRect/>
          </a:stretch>
        </p:blipFill>
        <p:spPr>
          <a:xfrm>
            <a:off x="2743200" y="3889148"/>
            <a:ext cx="2514600" cy="477223"/>
          </a:xfrm>
          <a:prstGeom prst="rect">
            <a:avLst/>
          </a:prstGeom>
        </p:spPr>
      </p:pic>
      <p:pic>
        <p:nvPicPr>
          <p:cNvPr id="15" name="Picture 14" descr="EV left curly bracket $100 comma $4 semicolon 1 half comma 1 half comma right curly bracket equals 1 half $100 plus 1 half $4 equals $52&#10;"/>
          <p:cNvPicPr>
            <a:picLocks noChangeAspect="1"/>
          </p:cNvPicPr>
          <p:nvPr/>
        </p:nvPicPr>
        <p:blipFill>
          <a:blip r:embed="rId4"/>
          <a:stretch>
            <a:fillRect/>
          </a:stretch>
        </p:blipFill>
        <p:spPr>
          <a:xfrm>
            <a:off x="2438400" y="4876800"/>
            <a:ext cx="3667125" cy="485775"/>
          </a:xfrm>
          <a:prstGeom prst="rect">
            <a:avLst/>
          </a:prstGeom>
        </p:spPr>
      </p:pic>
    </p:spTree>
    <p:extLst>
      <p:ext uri="{BB962C8B-B14F-4D97-AF65-F5344CB8AC3E}">
        <p14:creationId xmlns:p14="http://schemas.microsoft.com/office/powerpoint/2010/main" val="220655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Diminishing Marginal Utility</a:t>
            </a:r>
          </a:p>
        </p:txBody>
      </p:sp>
      <p:pic>
        <p:nvPicPr>
          <p:cNvPr id="14" name="Content Placeholder 13" descr="Diminishing Marginal Utility&#10;A line graph plots diminishing marginal utility. The horizontal axis shows cost in dollars, listing w prime minus delta w, w prime, and w prime plus delta w. The vertical axis shows utils, listing U subscript low, U subscript med, and U subscript high. The curve rises through point l (w prime minus delta w, U subscript low), point m (w prime, U subscript med), and  point h (w prime plus delta w, U subscript high). The shift from w prime to w prime minus delta w or w prime plus delta w is delta w.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05200" y="1739153"/>
            <a:ext cx="5172635" cy="4567393"/>
          </a:xfrm>
        </p:spPr>
      </p:pic>
      <p:sp>
        <p:nvSpPr>
          <p:cNvPr id="4" name="Rounded Rectangle 3"/>
          <p:cNvSpPr/>
          <p:nvPr/>
        </p:nvSpPr>
        <p:spPr>
          <a:xfrm>
            <a:off x="493059" y="2209800"/>
            <a:ext cx="2707341" cy="36576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 graphs on this slide and the next, show how a utility function can be used to translate monetary values into levels of satisfaction or utility. </a:t>
            </a:r>
          </a:p>
        </p:txBody>
      </p:sp>
    </p:spTree>
    <p:extLst>
      <p:ext uri="{BB962C8B-B14F-4D97-AF65-F5344CB8AC3E}">
        <p14:creationId xmlns:p14="http://schemas.microsoft.com/office/powerpoint/2010/main" val="327509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Expected Utility</a:t>
            </a:r>
          </a:p>
        </p:txBody>
      </p:sp>
      <p:pic>
        <p:nvPicPr>
          <p:cNvPr id="14" name="Content Placeholder 13" descr="Expected Utility&#10;Two line graphs plot expected utility. All data are approximate. In the first graph, the horizontal axis shows cost in dollars, listing 4, 52, and 100. E $ V equals 52. The probability slider along the axis, rho 1 equals half, is at $52. The vertical axis shows utils, listing 2, 6, and 10. The probability slider along the axis, rho 1 equals half, is at 6 utils. The curve rises through l (4, 2), u (35, 6), and h (100, 10). In the second graph, horizontal axis shows cost in dollars, listing 4, 76, and 100. E$V equals 76. The probability slider along the axis, rho 1 equals three-quarters, is at $76. The vertical axis shows utils, listing 2, 8, and 10. The probability slider along the axis, rho 1 equals three-quarters, is at 8 utils. The curve rises through l (4, 2), v (70, 8), and h (100, 10).&#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0" y="1752600"/>
            <a:ext cx="3200400" cy="4676614"/>
          </a:xfrm>
        </p:spPr>
      </p:pic>
      <p:pic>
        <p:nvPicPr>
          <p:cNvPr id="4" name="Content Placeholder 13" descr="Expected Utility&#10; Two line graphs plot expected utility. All data are approximate. In the top graph, the horizontal axis shows cost in dollars, listing 4, 52, and 100. E $ V equals 52. The probability slider along the axis, rho 1 equals one-half, is at $52. The vertical axis shows utils, listing 2, 6, and 10. The probability slider along the axis, rho 1 equals one-half, is at 6 utils. The curve rises through point l (4, 2), point u (35, 6), and point h (100, 10). In the lower graph, the horizontal axis shows cost in dollars, listing 4, 76, and 100. E $ V equals 76. The probability slider along the axis, rho 1 equals three-quarters, is at $76. The vertical axis shows utils, listing 2, 8, and 10. The probability slider along the axis, rho 1 equals three-quarters, is at 8 utils. The curve rises through point l (4, 2), point v (70, 8), and point h (100,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791520"/>
            <a:ext cx="4114800" cy="6012790"/>
          </a:xfrm>
          <a:prstGeom prst="rect">
            <a:avLst/>
          </a:prstGeom>
        </p:spPr>
      </p:pic>
    </p:spTree>
    <p:extLst>
      <p:ext uri="{BB962C8B-B14F-4D97-AF65-F5344CB8AC3E}">
        <p14:creationId xmlns:p14="http://schemas.microsoft.com/office/powerpoint/2010/main" val="318438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Input Choice: Cost Minimization</a:t>
            </a:r>
          </a:p>
        </p:txBody>
      </p:sp>
      <p:sp>
        <p:nvSpPr>
          <p:cNvPr id="11" name="Content Placeholder 10"/>
          <p:cNvSpPr>
            <a:spLocks noGrp="1"/>
          </p:cNvSpPr>
          <p:nvPr>
            <p:ph idx="1"/>
          </p:nvPr>
        </p:nvSpPr>
        <p:spPr>
          <a:xfrm>
            <a:off x="381000" y="1600200"/>
            <a:ext cx="8229600" cy="3429000"/>
          </a:xfrm>
        </p:spPr>
        <p:txBody>
          <a:bodyPr/>
          <a:lstStyle/>
          <a:p>
            <a:pPr marL="0" indent="0">
              <a:buNone/>
            </a:pPr>
            <a:r>
              <a:rPr lang="en-US" b="1" i="1" dirty="0"/>
              <a:t>The Model of Producer Choice</a:t>
            </a:r>
          </a:p>
          <a:p>
            <a:r>
              <a:rPr lang="en-US" dirty="0"/>
              <a:t>A producer chooses the bundle of inputs that minimizes the cost of producing a target quantity of output. </a:t>
            </a:r>
          </a:p>
          <a:p>
            <a:r>
              <a:rPr lang="en-US" dirty="0"/>
              <a:t>In casual terms, the producer choose the cheapest satisfactory bundle of inputs.</a:t>
            </a:r>
          </a:p>
          <a:p>
            <a:pPr lvl="1"/>
            <a:r>
              <a:rPr lang="en-US" dirty="0"/>
              <a:t>“Satisfactory” indicates that the inputs produce the target output quantity.</a:t>
            </a:r>
          </a:p>
          <a:p>
            <a:pPr lvl="1"/>
            <a:r>
              <a:rPr lang="en-US" dirty="0"/>
              <a:t>“Cheapest” indicates that the chosen input bundle produces the target quantity of output at the lowest possible cost.</a:t>
            </a:r>
          </a:p>
        </p:txBody>
      </p:sp>
    </p:spTree>
    <p:extLst>
      <p:ext uri="{BB962C8B-B14F-4D97-AF65-F5344CB8AC3E}">
        <p14:creationId xmlns:p14="http://schemas.microsoft.com/office/powerpoint/2010/main" val="292887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Certainty Equivalent</a:t>
            </a:r>
          </a:p>
        </p:txBody>
      </p:sp>
      <p:pic>
        <p:nvPicPr>
          <p:cNvPr id="14" name="Content Placeholder 13" descr="Certainty Equivalent&#10;A line graph plots certainty equivalent. The horizontal axis shows cost in dollars, listing 4, 36, and 100. C E equals 36. The vertical axis shows utils, listing 2, 6, and 10. The probability slider along the axis is at 6 utils. The curve rises through point l (4, 2), point u (36, 6), and point h (100,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08041" y="1727579"/>
            <a:ext cx="5031159" cy="4495800"/>
          </a:xfrm>
        </p:spPr>
      </p:pic>
      <p:sp>
        <p:nvSpPr>
          <p:cNvPr id="4" name="Rounded Rectangle 3"/>
          <p:cNvSpPr/>
          <p:nvPr/>
        </p:nvSpPr>
        <p:spPr>
          <a:xfrm>
            <a:off x="457200" y="2568388"/>
            <a:ext cx="2115671" cy="28194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 graph, discuss how the certainty equivalent of a lottery is computed.</a:t>
            </a:r>
          </a:p>
        </p:txBody>
      </p:sp>
    </p:spTree>
    <p:extLst>
      <p:ext uri="{BB962C8B-B14F-4D97-AF65-F5344CB8AC3E}">
        <p14:creationId xmlns:p14="http://schemas.microsoft.com/office/powerpoint/2010/main" val="321996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Certainty Equivalent and Risk Premium</a:t>
            </a:r>
          </a:p>
        </p:txBody>
      </p:sp>
      <p:pic>
        <p:nvPicPr>
          <p:cNvPr id="14" name="Content Placeholder 13" descr="Certainty Equivalent and Risk Premium&#10;A line graph plots certainty equivalent. The horizontal axis shows cost in dollars, listing 4, 36, 52, and 100. CE equals 36 and E $ V equals 52. The probability slider along the axis is at $52. The vertical axis shows utils, listing 2, 6, and 10. The probability slider along the axis is at 6 utils. The curve rises through point l (4, 2), point u (36, 6), and point h (100, 10). Point m is at (52, 6). The difference between $52 and $36 is the risk premium."/>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32412" y="1752600"/>
            <a:ext cx="5029200" cy="4675632"/>
          </a:xfrm>
        </p:spPr>
      </p:pic>
      <p:sp>
        <p:nvSpPr>
          <p:cNvPr id="4" name="Rounded Rectangle 3"/>
          <p:cNvSpPr/>
          <p:nvPr/>
        </p:nvSpPr>
        <p:spPr>
          <a:xfrm>
            <a:off x="457200" y="2860010"/>
            <a:ext cx="2115671" cy="2460812"/>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 graph, illustrate all four measures of the stock-price lottery.</a:t>
            </a:r>
          </a:p>
        </p:txBody>
      </p:sp>
    </p:spTree>
    <p:extLst>
      <p:ext uri="{BB962C8B-B14F-4D97-AF65-F5344CB8AC3E}">
        <p14:creationId xmlns:p14="http://schemas.microsoft.com/office/powerpoint/2010/main" val="311341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199" y="210671"/>
            <a:ext cx="8382001" cy="609600"/>
          </a:xfrm>
        </p:spPr>
        <p:txBody>
          <a:bodyPr/>
          <a:lstStyle/>
          <a:p>
            <a:r>
              <a:rPr lang="en-US" dirty="0"/>
              <a:t>Loss Aversion and Certainty Equivalent</a:t>
            </a:r>
          </a:p>
        </p:txBody>
      </p:sp>
      <p:sp>
        <p:nvSpPr>
          <p:cNvPr id="11" name="Content Placeholder 10"/>
          <p:cNvSpPr>
            <a:spLocks noGrp="1"/>
          </p:cNvSpPr>
          <p:nvPr>
            <p:ph idx="1"/>
          </p:nvPr>
        </p:nvSpPr>
        <p:spPr>
          <a:xfrm>
            <a:off x="381000" y="1600200"/>
            <a:ext cx="8229600" cy="4800600"/>
          </a:xfrm>
        </p:spPr>
        <p:txBody>
          <a:bodyPr/>
          <a:lstStyle/>
          <a:p>
            <a:r>
              <a:rPr lang="en-US" dirty="0"/>
              <a:t>So far we have considered lotteries with nonnegative monetary outcomes. An alternative is a lottery that has a potential gain </a:t>
            </a:r>
            <a:r>
              <a:rPr lang="en-US" i="1" dirty="0"/>
              <a:t>R</a:t>
            </a:r>
            <a:r>
              <a:rPr lang="en-US" baseline="-25000" dirty="0"/>
              <a:t>1</a:t>
            </a:r>
            <a:r>
              <a:rPr lang="en-US" dirty="0"/>
              <a:t> &gt; 0 and a potential loss </a:t>
            </a:r>
            <a:r>
              <a:rPr lang="en-US" i="1" dirty="0"/>
              <a:t>R</a:t>
            </a:r>
            <a:r>
              <a:rPr lang="en-US" baseline="-25000" dirty="0"/>
              <a:t>2</a:t>
            </a:r>
            <a:r>
              <a:rPr lang="en-US" dirty="0"/>
              <a:t> &lt; 0. </a:t>
            </a:r>
          </a:p>
          <a:p>
            <a:r>
              <a:rPr lang="en-US" dirty="0"/>
              <a:t>In this case of a gain-loss lottery, we can use a utility function defined with respect to monetary gains and losses. The changes in utility for gains and losses are computed as</a:t>
            </a:r>
          </a:p>
          <a:p>
            <a:endParaRPr lang="en-US" dirty="0"/>
          </a:p>
          <a:p>
            <a:endParaRPr lang="en-US" dirty="0"/>
          </a:p>
          <a:p>
            <a:r>
              <a:rPr lang="en-US" dirty="0"/>
              <a:t>where </a:t>
            </a:r>
            <a:r>
              <a:rPr lang="en-US" i="1" dirty="0"/>
              <a:t>R</a:t>
            </a:r>
            <a:r>
              <a:rPr lang="en-US" dirty="0"/>
              <a:t> is either positive (a gain, with </a:t>
            </a:r>
            <a:r>
              <a:rPr lang="en-US" i="1" dirty="0"/>
              <a:t>R</a:t>
            </a:r>
            <a:r>
              <a:rPr lang="en-US" baseline="-25000" dirty="0"/>
              <a:t>1</a:t>
            </a:r>
            <a:r>
              <a:rPr lang="en-US" dirty="0"/>
              <a:t> &gt; 0) or negative (a loss, with </a:t>
            </a:r>
            <a:r>
              <a:rPr lang="en-US" i="1" dirty="0"/>
              <a:t>R</a:t>
            </a:r>
            <a:r>
              <a:rPr lang="en-US" baseline="-25000" dirty="0"/>
              <a:t>2</a:t>
            </a:r>
            <a:r>
              <a:rPr lang="en-US" dirty="0"/>
              <a:t> &lt; 0).</a:t>
            </a:r>
          </a:p>
        </p:txBody>
      </p:sp>
      <p:pic>
        <p:nvPicPr>
          <p:cNvPr id="2" name="Picture 1" descr="capital delta u equals g times R for R greater than 0&#10;"/>
          <p:cNvPicPr>
            <a:picLocks noChangeAspect="1"/>
          </p:cNvPicPr>
          <p:nvPr/>
        </p:nvPicPr>
        <p:blipFill>
          <a:blip r:embed="rId3"/>
          <a:stretch>
            <a:fillRect/>
          </a:stretch>
        </p:blipFill>
        <p:spPr>
          <a:xfrm>
            <a:off x="3805236" y="4430973"/>
            <a:ext cx="1798320" cy="304800"/>
          </a:xfrm>
          <a:prstGeom prst="rect">
            <a:avLst/>
          </a:prstGeom>
        </p:spPr>
      </p:pic>
      <p:pic>
        <p:nvPicPr>
          <p:cNvPr id="3" name="Picture 2" descr="capital delta u equals l times R for R less than 0&#10;"/>
          <p:cNvPicPr>
            <a:picLocks noChangeAspect="1"/>
          </p:cNvPicPr>
          <p:nvPr/>
        </p:nvPicPr>
        <p:blipFill>
          <a:blip r:embed="rId4"/>
          <a:stretch>
            <a:fillRect/>
          </a:stretch>
        </p:blipFill>
        <p:spPr>
          <a:xfrm>
            <a:off x="3805236" y="4800600"/>
            <a:ext cx="1798320" cy="309711"/>
          </a:xfrm>
          <a:prstGeom prst="rect">
            <a:avLst/>
          </a:prstGeom>
        </p:spPr>
      </p:pic>
    </p:spTree>
    <p:extLst>
      <p:ext uri="{BB962C8B-B14F-4D97-AF65-F5344CB8AC3E}">
        <p14:creationId xmlns:p14="http://schemas.microsoft.com/office/powerpoint/2010/main" val="226404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Loss Aversion and </a:t>
            </a:r>
            <a:br>
              <a:rPr lang="en-US" dirty="0"/>
            </a:br>
            <a:r>
              <a:rPr lang="en-US" dirty="0"/>
              <a:t>Gain-Loss Lottery</a:t>
            </a:r>
          </a:p>
        </p:txBody>
      </p:sp>
      <p:pic>
        <p:nvPicPr>
          <p:cNvPr id="14" name="Content Placeholder 13" descr="Loss Aversion and Gain-Loss Lottery&#10;A line graph plots loss-aversion and gain-loss lottery. The horizontal axis lists negative 7, positive 8, and positive30. The values between 0 and negative 7 represent loss, and the values between 0 and 30 represent gain. C E = 8. The vertical axis shows utils, listing negative 42, positive 24, and positive 90. R subscript 1  equals one-half e u equals 24. The line for delta utility rises through point l (negative 7, negative 42), (0, 0), point u (8, 24), and point g (30, 9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77988" y="1775012"/>
            <a:ext cx="5638800" cy="4834084"/>
          </a:xfrm>
        </p:spPr>
      </p:pic>
      <p:sp>
        <p:nvSpPr>
          <p:cNvPr id="4" name="Rounded Rectangle 3"/>
          <p:cNvSpPr/>
          <p:nvPr/>
        </p:nvSpPr>
        <p:spPr>
          <a:xfrm>
            <a:off x="457200" y="2667000"/>
            <a:ext cx="2115671" cy="270259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 graph, discuss how to compute the values of a gain-loss lottery.</a:t>
            </a:r>
          </a:p>
        </p:txBody>
      </p:sp>
    </p:spTree>
    <p:extLst>
      <p:ext uri="{BB962C8B-B14F-4D97-AF65-F5344CB8AC3E}">
        <p14:creationId xmlns:p14="http://schemas.microsoft.com/office/powerpoint/2010/main" val="38745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Production Function and Isoquants: </a:t>
            </a:r>
            <a:br>
              <a:rPr lang="en-US" dirty="0"/>
            </a:br>
            <a:r>
              <a:rPr lang="en-US" dirty="0"/>
              <a:t>Production Surface and Isoquants</a:t>
            </a:r>
          </a:p>
        </p:txBody>
      </p:sp>
      <p:pic>
        <p:nvPicPr>
          <p:cNvPr id="14" name="Content Placeholder 13" descr="Production Surface and Isoquants&#10; Two views of a three-dimensional surface graph in a box show Z subscript 1 along the horizontal axis and Z subscript 2 along the vertical axis. The output rises from the lower southwest, northwest, and southeast corners of the box toward a high value of Z subscript 2 just below the upper northeast corner of the box. There are curved lines at the base of the lower box."/>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53405" y="1600200"/>
            <a:ext cx="2437190" cy="4953000"/>
          </a:xfrm>
        </p:spPr>
      </p:pic>
    </p:spTree>
    <p:extLst>
      <p:ext uri="{BB962C8B-B14F-4D97-AF65-F5344CB8AC3E}">
        <p14:creationId xmlns:p14="http://schemas.microsoft.com/office/powerpoint/2010/main" val="316456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dirty="0"/>
              <a:t>Production Function and Isoquants:</a:t>
            </a:r>
            <a:br>
              <a:rPr lang="en-US" dirty="0"/>
            </a:br>
            <a:r>
              <a:rPr lang="en-US" dirty="0"/>
              <a:t>Isoquant Map</a:t>
            </a:r>
          </a:p>
        </p:txBody>
      </p:sp>
      <p:pic>
        <p:nvPicPr>
          <p:cNvPr id="14" name="Content Placeholder 13" descr="Isoquant Map&#10;A line graph plots an isoquant map. The horizontal axis shows Z subscript 1, listing 15, 28, and 40. The vertical axis shows Z subscript 2, listing 60 and 25. There are five parallel curves that shift upward for every subsequent value of q = 300, 400, 500, 600, and 700. The curve, labeled q = 400, falls through z prime (15, 60) and z double prime (40, 25). The curve, labeled q = 500, falls through z triple prime (28, 60).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52800" y="1752600"/>
            <a:ext cx="5334000" cy="4582185"/>
          </a:xfrm>
        </p:spPr>
      </p:pic>
      <p:sp>
        <p:nvSpPr>
          <p:cNvPr id="4" name="Rounded Rectangle 3"/>
          <p:cNvSpPr/>
          <p:nvPr/>
        </p:nvSpPr>
        <p:spPr>
          <a:xfrm>
            <a:off x="457200" y="2862592"/>
            <a:ext cx="2545976" cy="23622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 graph, discuss how an increase in input quantity increases the output quantity.</a:t>
            </a:r>
          </a:p>
        </p:txBody>
      </p:sp>
    </p:spTree>
    <p:extLst>
      <p:ext uri="{BB962C8B-B14F-4D97-AF65-F5344CB8AC3E}">
        <p14:creationId xmlns:p14="http://schemas.microsoft.com/office/powerpoint/2010/main" val="124819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Production Function and Isoquants: </a:t>
            </a:r>
            <a:br>
              <a:rPr lang="en-US" dirty="0"/>
            </a:br>
            <a:r>
              <a:rPr lang="en-US" dirty="0"/>
              <a:t>Convex Isoquant</a:t>
            </a:r>
          </a:p>
        </p:txBody>
      </p:sp>
      <p:pic>
        <p:nvPicPr>
          <p:cNvPr id="14" name="Content Placeholder 13" descr="Convex Isoquant&#10;A line graph plots a convex isoquant. The horizontal axis shows Z subscript 1, listing 4, 5, 13, and 14. The vertical axis shows Z subscript 2, listing 9, 10, 21, and 24. The isoquant falls through z prime (4, 24), (5, 21), (13, 10), and z double prime (14, 9).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05200" y="1752600"/>
            <a:ext cx="5334000" cy="4522869"/>
          </a:xfrm>
        </p:spPr>
      </p:pic>
      <p:sp>
        <p:nvSpPr>
          <p:cNvPr id="4" name="Rounded Rectangle 3"/>
          <p:cNvSpPr/>
          <p:nvPr/>
        </p:nvSpPr>
        <p:spPr>
          <a:xfrm>
            <a:off x="457200" y="2514600"/>
            <a:ext cx="2545976" cy="2604334"/>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 graph, calculate the marginal rate of technical substitution between two inputs.</a:t>
            </a:r>
          </a:p>
        </p:txBody>
      </p:sp>
    </p:spTree>
    <p:extLst>
      <p:ext uri="{BB962C8B-B14F-4D97-AF65-F5344CB8AC3E}">
        <p14:creationId xmlns:p14="http://schemas.microsoft.com/office/powerpoint/2010/main" val="18991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Production Cost and Cost Minimization: Production Isocosts</a:t>
            </a:r>
          </a:p>
        </p:txBody>
      </p:sp>
      <p:pic>
        <p:nvPicPr>
          <p:cNvPr id="14" name="Content Placeholder 13" descr="Production Isocosts&#10;A line graph, plotting production isocosts, shows Z subscript 1 along the horizontal axis.  The vertical axis shows Z subscript 2. There are three parallel lines, c prime at the bottom, c double prime at the center, and c triple prime at the top, falling from low value of Z subscript 1 and high value of Z subscript 2 to high value of Z subscript 1 and low value of Z subscript 2.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26783" y="1752600"/>
            <a:ext cx="5012417" cy="4495800"/>
          </a:xfrm>
        </p:spPr>
      </p:pic>
      <p:sp>
        <p:nvSpPr>
          <p:cNvPr id="5" name="Rounded Rectangle 4"/>
          <p:cNvSpPr/>
          <p:nvPr/>
        </p:nvSpPr>
        <p:spPr>
          <a:xfrm>
            <a:off x="457200" y="2895600"/>
            <a:ext cx="2545976" cy="21336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 graph, discuss how total cost increases from c’ to c’’ to c’’’.</a:t>
            </a:r>
          </a:p>
        </p:txBody>
      </p:sp>
    </p:spTree>
    <p:extLst>
      <p:ext uri="{BB962C8B-B14F-4D97-AF65-F5344CB8AC3E}">
        <p14:creationId xmlns:p14="http://schemas.microsoft.com/office/powerpoint/2010/main" val="281455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Production Cost and Cost Minimization:</a:t>
            </a:r>
            <a:br>
              <a:rPr lang="en-US" dirty="0"/>
            </a:br>
            <a:r>
              <a:rPr lang="en-US" dirty="0"/>
              <a:t>Cost Minimization </a:t>
            </a:r>
          </a:p>
        </p:txBody>
      </p:sp>
      <p:pic>
        <p:nvPicPr>
          <p:cNvPr id="14" name="Content Placeholder 13" descr="Cost Minimization&#10;A line graph, plotting cost minimization, shows Z subscript 1 along the horizontal axis, listing Z subscript 1 asterisk. The vertical axis shows Z subscript 2, listing Z subscript 2 asterisk. There are three parallel lines falling from low value of Z subscript 1 and high value of Z subscript 2 to high value of Z subscript 1 and low value of Z subscript 2. The middle line and a curve falls through Z asterisk (Z subscript 1 asterisk, Z subscript 2 asterisk). This point is MRTS =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7400" y="1752600"/>
            <a:ext cx="5181600" cy="4646232"/>
          </a:xfrm>
        </p:spPr>
      </p:pic>
    </p:spTree>
    <p:extLst>
      <p:ext uri="{BB962C8B-B14F-4D97-AF65-F5344CB8AC3E}">
        <p14:creationId xmlns:p14="http://schemas.microsoft.com/office/powerpoint/2010/main" val="333929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219200"/>
          </a:xfrm>
        </p:spPr>
        <p:txBody>
          <a:bodyPr/>
          <a:lstStyle/>
          <a:p>
            <a:r>
              <a:rPr lang="en-US" dirty="0"/>
              <a:t>Production Cost and Cost Minimization:</a:t>
            </a:r>
            <a:br>
              <a:rPr lang="en-US" dirty="0"/>
            </a:br>
            <a:r>
              <a:rPr lang="en-US" dirty="0"/>
              <a:t>Input Substitution</a:t>
            </a:r>
          </a:p>
        </p:txBody>
      </p:sp>
      <p:pic>
        <p:nvPicPr>
          <p:cNvPr id="14" name="Content Placeholder 13" descr="Input Substiution&#10;A line graph plots input substitution. The horizontal axis shows z subscript 1, listing z subscript 1 double asterisk and z subscript 1 asterisk. The vertical axis shows z subscript 2, listing z subscript 2 asterisk and z subscript 2 double asterisk. The isoquant curve falls through point z double asterisk (z subscript 1 double asterisk, z subscript 2 double asterisk) and point z asterisk (z subscript 1 asterisk, z subscript 2 asterisk). The line labeled c double asterisk is a tangent to the isoquant, passing through point z double asterisk. The dashed line labeled c prime is parallel to the tangent, intersecting the isoquant at point z asterisk. The line labeled c asterisk is a tangent to the isoquant, passing through point z asterisk. The steepness of the first tangent is greater than that of the second tangen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66778" y="1752600"/>
            <a:ext cx="5296485" cy="4648200"/>
          </a:xfrm>
        </p:spPr>
      </p:pic>
      <p:sp>
        <p:nvSpPr>
          <p:cNvPr id="4" name="Rounded Rectangle 3"/>
          <p:cNvSpPr/>
          <p:nvPr/>
        </p:nvSpPr>
        <p:spPr>
          <a:xfrm>
            <a:off x="457200" y="2438400"/>
            <a:ext cx="2545976" cy="25908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 graph, discuss how a change in input price will cause a firm to choose a different input bundle.</a:t>
            </a:r>
          </a:p>
        </p:txBody>
      </p:sp>
    </p:spTree>
    <p:extLst>
      <p:ext uri="{BB962C8B-B14F-4D97-AF65-F5344CB8AC3E}">
        <p14:creationId xmlns:p14="http://schemas.microsoft.com/office/powerpoint/2010/main" val="33338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0070C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CHAPTER 1</Template>
  <TotalTime>13366</TotalTime>
  <Words>9178</Words>
  <Application>Microsoft Office PowerPoint</Application>
  <PresentationFormat>On-screen Show (4:3)</PresentationFormat>
  <Paragraphs>372</Paragraphs>
  <Slides>33</Slides>
  <Notes>31</Notes>
  <HiddenSlides>0</HiddenSlides>
  <MMClips>0</MMClips>
  <ScaleCrop>false</ScaleCrop>
  <HeadingPairs>
    <vt:vector size="4" baseType="variant">
      <vt:variant>
        <vt:lpstr>Theme</vt:lpstr>
      </vt:variant>
      <vt:variant>
        <vt:i4>9</vt:i4>
      </vt:variant>
      <vt:variant>
        <vt:lpstr>Slide Titles</vt:lpstr>
      </vt:variant>
      <vt:variant>
        <vt:i4>33</vt:i4>
      </vt:variant>
    </vt:vector>
  </HeadingPairs>
  <TitlesOfParts>
    <vt:vector size="42"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24</vt:lpstr>
      <vt:lpstr>Introduction</vt:lpstr>
      <vt:lpstr>Input Choice: Cost Minimization</vt:lpstr>
      <vt:lpstr>Production Function and Isoquants:  Production Surface and Isoquants</vt:lpstr>
      <vt:lpstr>Production Function and Isoquants: Isoquant Map</vt:lpstr>
      <vt:lpstr>Production Function and Isoquants:  Convex Isoquant</vt:lpstr>
      <vt:lpstr>Production Cost and Cost Minimization: Production Isocosts</vt:lpstr>
      <vt:lpstr>Production Cost and Cost Minimization: Cost Minimization </vt:lpstr>
      <vt:lpstr>Production Cost and Cost Minimization: Input Substitution</vt:lpstr>
      <vt:lpstr>Consumer Choice</vt:lpstr>
      <vt:lpstr>Utility Maximization:  Indifference Curve Map</vt:lpstr>
      <vt:lpstr>Utility Maximization: Budget Line and Budget Set</vt:lpstr>
      <vt:lpstr>Utility Maximization</vt:lpstr>
      <vt:lpstr>Individual and Market Demand Curves: Individual Demand Demand Curve</vt:lpstr>
      <vt:lpstr>Individual and Market Demand Curves: Individual to Market Demand</vt:lpstr>
      <vt:lpstr>Perfect Competition: Supply and Demand</vt:lpstr>
      <vt:lpstr>Long-Run Supply Curve for  Constant-Cost Industry (1 of 2)</vt:lpstr>
      <vt:lpstr>Long-Run Supply Curve for Constant-Cost Industry (2 of 2)</vt:lpstr>
      <vt:lpstr>Individual and Market Supply: Constant-Cost Industry</vt:lpstr>
      <vt:lpstr>Long-Run Equilibrium for a  Constant-Cost Industry</vt:lpstr>
      <vt:lpstr>Long-Run Equilibrium: Constant-Cost Industry</vt:lpstr>
      <vt:lpstr>The Long-Run Equilibrium for  an Increasing-Cost Industry</vt:lpstr>
      <vt:lpstr>Long-Run Supply Curve: Increasing-Cost Industry</vt:lpstr>
      <vt:lpstr>Long-Run Equilibrium: Increasing-Cost Industry</vt:lpstr>
      <vt:lpstr>Uncertainty (1 of 2)</vt:lpstr>
      <vt:lpstr>Uncertainty (2 of 2)</vt:lpstr>
      <vt:lpstr>Expected Monetary Value and Expected Utility</vt:lpstr>
      <vt:lpstr>Diminishing Marginal Utility</vt:lpstr>
      <vt:lpstr>Expected Utility</vt:lpstr>
      <vt:lpstr>Certainty Equivalent</vt:lpstr>
      <vt:lpstr>Certainty Equivalent and Risk Premium</vt:lpstr>
      <vt:lpstr>Loss Aversion and Certainty Equivalent</vt:lpstr>
      <vt:lpstr>Loss Aversion and  Gain-Loss Lottery</vt:lpstr>
    </vt:vector>
  </TitlesOfParts>
  <Company>Cenveo Publishers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Economics, Ninth Edition, Chapter 24</dc:title>
  <dc:subject>Economics</dc:subject>
  <dc:creator>Arthur O'Sullivan</dc:creator>
  <cp:keywords>Economics; Urban Economics; Models of Microeconomics; Rroduction Function and Isoquants; Utility Maximization; Long-Run Supply Curve for Constant-Cost Industry</cp:keywords>
  <cp:lastModifiedBy>Connaughton, John</cp:lastModifiedBy>
  <cp:revision>2475</cp:revision>
  <dcterms:created xsi:type="dcterms:W3CDTF">2017-12-22T08:31:54Z</dcterms:created>
  <dcterms:modified xsi:type="dcterms:W3CDTF">2018-03-26T17:41:20Z</dcterms:modified>
  <cp:category>Economics</cp:category>
</cp:coreProperties>
</file>