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9"/>
  </p:notesMasterIdLst>
  <p:handoutMasterIdLst>
    <p:handoutMasterId r:id="rId60"/>
  </p:handoutMasterIdLst>
  <p:sldIdLst>
    <p:sldId id="715" r:id="rId2"/>
    <p:sldId id="871" r:id="rId3"/>
    <p:sldId id="885" r:id="rId4"/>
    <p:sldId id="886" r:id="rId5"/>
    <p:sldId id="887" r:id="rId6"/>
    <p:sldId id="888" r:id="rId7"/>
    <p:sldId id="889" r:id="rId8"/>
    <p:sldId id="890" r:id="rId9"/>
    <p:sldId id="891" r:id="rId10"/>
    <p:sldId id="892" r:id="rId11"/>
    <p:sldId id="893" r:id="rId12"/>
    <p:sldId id="882" r:id="rId13"/>
    <p:sldId id="878" r:id="rId14"/>
    <p:sldId id="879" r:id="rId15"/>
    <p:sldId id="880" r:id="rId16"/>
    <p:sldId id="881" r:id="rId17"/>
    <p:sldId id="883" r:id="rId18"/>
    <p:sldId id="915" r:id="rId19"/>
    <p:sldId id="916" r:id="rId20"/>
    <p:sldId id="917" r:id="rId21"/>
    <p:sldId id="918" r:id="rId22"/>
    <p:sldId id="919" r:id="rId23"/>
    <p:sldId id="920" r:id="rId24"/>
    <p:sldId id="921" r:id="rId25"/>
    <p:sldId id="875" r:id="rId26"/>
    <p:sldId id="927" r:id="rId27"/>
    <p:sldId id="928" r:id="rId28"/>
    <p:sldId id="929" r:id="rId29"/>
    <p:sldId id="930" r:id="rId30"/>
    <p:sldId id="923" r:id="rId31"/>
    <p:sldId id="924" r:id="rId32"/>
    <p:sldId id="877" r:id="rId33"/>
    <p:sldId id="922" r:id="rId34"/>
    <p:sldId id="900" r:id="rId35"/>
    <p:sldId id="901" r:id="rId36"/>
    <p:sldId id="902" r:id="rId37"/>
    <p:sldId id="903" r:id="rId38"/>
    <p:sldId id="904" r:id="rId39"/>
    <p:sldId id="905" r:id="rId40"/>
    <p:sldId id="925" r:id="rId41"/>
    <p:sldId id="906" r:id="rId42"/>
    <p:sldId id="926" r:id="rId43"/>
    <p:sldId id="907" r:id="rId44"/>
    <p:sldId id="908" r:id="rId45"/>
    <p:sldId id="909" r:id="rId46"/>
    <p:sldId id="910" r:id="rId47"/>
    <p:sldId id="911" r:id="rId48"/>
    <p:sldId id="912" r:id="rId49"/>
    <p:sldId id="913" r:id="rId50"/>
    <p:sldId id="914" r:id="rId51"/>
    <p:sldId id="884" r:id="rId52"/>
    <p:sldId id="894" r:id="rId53"/>
    <p:sldId id="895" r:id="rId54"/>
    <p:sldId id="896" r:id="rId55"/>
    <p:sldId id="897" r:id="rId56"/>
    <p:sldId id="898" r:id="rId57"/>
    <p:sldId id="869" r:id="rId58"/>
  </p:sldIdLst>
  <p:sldSz cx="9144000" cy="6858000" type="screen4x3"/>
  <p:notesSz cx="7077075" cy="9363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2630" autoAdjust="0"/>
    <p:restoredTop sz="94607" autoAdjust="0"/>
  </p:normalViewPr>
  <p:slideViewPr>
    <p:cSldViewPr>
      <p:cViewPr>
        <p:scale>
          <a:sx n="86" d="100"/>
          <a:sy n="86" d="100"/>
        </p:scale>
        <p:origin x="-552" y="-6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-2148" y="-84"/>
      </p:cViewPr>
      <p:guideLst>
        <p:guide orient="horz" pos="2949"/>
        <p:guide pos="22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50863" y="234950"/>
            <a:ext cx="3825875" cy="268288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Corporate Tax – </a:t>
            </a:r>
            <a:r>
              <a:rPr lang="en-US" dirty="0" smtClean="0"/>
              <a:t>PowerPoints-Chap-2B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638675" y="234950"/>
            <a:ext cx="2201863" cy="311150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Accounting </a:t>
            </a:r>
            <a:r>
              <a:rPr lang="en-US" smtClean="0"/>
              <a:t> 6160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14325" y="8739188"/>
            <a:ext cx="2752725" cy="388937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Copyright </a:t>
            </a:r>
            <a:r>
              <a:rPr lang="en-US" dirty="0" smtClean="0"/>
              <a:t>2016-Dr</a:t>
            </a:r>
            <a:r>
              <a:rPr lang="en-US" dirty="0"/>
              <a:t>. Howard Godfrey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438" y="8739188"/>
            <a:ext cx="2754312" cy="466725"/>
          </a:xfrm>
          <a:prstGeom prst="rect">
            <a:avLst/>
          </a:prstGeom>
        </p:spPr>
        <p:txBody>
          <a:bodyPr vert="horz" wrap="square" lIns="92181" tIns="46090" rIns="92181" bIns="4609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altLang="en-US" dirty="0"/>
              <a:t> Chapter </a:t>
            </a:r>
            <a:r>
              <a:rPr lang="en-US" altLang="en-US" dirty="0" smtClean="0"/>
              <a:t>2. </a:t>
            </a:r>
            <a:r>
              <a:rPr lang="en-US" altLang="en-US" dirty="0"/>
              <a:t>Page </a:t>
            </a:r>
            <a:fld id="{0BD08B9C-FDC0-4DD8-92E4-E099C6C54F5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33187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68313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438" y="0"/>
            <a:ext cx="3067050" cy="468313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2EBC6FC-6F22-4A83-9104-722965CDB1C9}" type="datetimeFigureOut">
              <a:rPr lang="en-US"/>
              <a:pPr>
                <a:defRPr/>
              </a:pPr>
              <a:t>12/19/2015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3263"/>
            <a:ext cx="4679950" cy="3509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81" tIns="46090" rIns="92181" bIns="4609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446588"/>
            <a:ext cx="5661025" cy="4213225"/>
          </a:xfrm>
          <a:prstGeom prst="rect">
            <a:avLst/>
          </a:prstGeom>
        </p:spPr>
        <p:txBody>
          <a:bodyPr vert="horz" lIns="92181" tIns="46090" rIns="92181" bIns="4609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175"/>
            <a:ext cx="3067050" cy="468313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438" y="8893175"/>
            <a:ext cx="3067050" cy="468313"/>
          </a:xfrm>
          <a:prstGeom prst="rect">
            <a:avLst/>
          </a:prstGeom>
        </p:spPr>
        <p:txBody>
          <a:bodyPr vert="horz" wrap="square" lIns="92181" tIns="46090" rIns="92181" bIns="4609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A5EACE86-5A8E-421D-AA0F-E528971B03C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04236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20725" indent="-2762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09663" indent="-2206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554163" indent="-2206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1998663" indent="-2206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455863" indent="-2206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13063" indent="-2206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370263" indent="-2206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27463" indent="-2206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69482EC7-0CFB-49AF-89AF-B33EEC5CBB7F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8168E18-0150-4888-B7D8-4D4AE5C9E429}" type="slidenum">
              <a:rPr lang="en-US" altLang="en-US" smtClean="0">
                <a:latin typeface="Calibri" pitchFamily="34" charset="0"/>
              </a:rPr>
              <a:pPr/>
              <a:t>16</a:t>
            </a:fld>
            <a:endParaRPr lang="en-US" altLang="en-US" smtClean="0">
              <a:latin typeface="Calibri" pitchFamily="34" charset="0"/>
            </a:endParaRPr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71684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7655F1F-479F-4BA6-BDFD-B0EFB213E1D0}" type="slidenum">
              <a:rPr lang="en-US" altLang="en-US" smtClean="0">
                <a:latin typeface="Calibri" pitchFamily="34" charset="0"/>
              </a:rPr>
              <a:pPr/>
              <a:t>17</a:t>
            </a:fld>
            <a:endParaRPr lang="en-US" altLang="en-US" smtClean="0">
              <a:latin typeface="Calibri" pitchFamily="34" charset="0"/>
            </a:endParaRPr>
          </a:p>
        </p:txBody>
      </p:sp>
      <p:sp>
        <p:nvSpPr>
          <p:cNvPr id="72707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72708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41E402C-DD1A-47ED-B457-03A3FD4C0C21}" type="slidenum">
              <a:rPr lang="en-US" altLang="en-US" smtClean="0">
                <a:latin typeface="Calibri" pitchFamily="34" charset="0"/>
              </a:rPr>
              <a:pPr/>
              <a:t>18</a:t>
            </a:fld>
            <a:endParaRPr lang="en-US" altLang="en-US" smtClean="0">
              <a:latin typeface="Calibri" pitchFamily="34" charset="0"/>
            </a:endParaRPr>
          </a:p>
        </p:txBody>
      </p:sp>
      <p:sp>
        <p:nvSpPr>
          <p:cNvPr id="73731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73732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3EB9BDC-E582-46EA-9DFE-B7D738590D16}" type="slidenum">
              <a:rPr lang="en-US" altLang="en-US" smtClean="0">
                <a:latin typeface="Calibri" pitchFamily="34" charset="0"/>
              </a:rPr>
              <a:pPr/>
              <a:t>19</a:t>
            </a:fld>
            <a:endParaRPr lang="en-US" altLang="en-US" smtClean="0">
              <a:latin typeface="Calibri" pitchFamily="34" charset="0"/>
            </a:endParaRPr>
          </a:p>
        </p:txBody>
      </p:sp>
      <p:sp>
        <p:nvSpPr>
          <p:cNvPr id="74755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74756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A5C7056-55A2-4741-8788-8F5AD07052EA}" type="slidenum">
              <a:rPr lang="en-US" altLang="en-US" smtClean="0">
                <a:latin typeface="Calibri" pitchFamily="34" charset="0"/>
              </a:rPr>
              <a:pPr/>
              <a:t>25</a:t>
            </a:fld>
            <a:endParaRPr lang="en-US" altLang="en-US" smtClean="0">
              <a:latin typeface="Calibri" pitchFamily="34" charset="0"/>
            </a:endParaRPr>
          </a:p>
        </p:txBody>
      </p:sp>
      <p:sp>
        <p:nvSpPr>
          <p:cNvPr id="75779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75780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31082E7-84DF-45D4-AD66-ABF915D9528A}" type="slidenum">
              <a:rPr lang="en-US" altLang="en-US" smtClean="0">
                <a:latin typeface="Calibri" pitchFamily="34" charset="0"/>
              </a:rPr>
              <a:pPr/>
              <a:t>27</a:t>
            </a:fld>
            <a:endParaRPr lang="en-US" altLang="en-US" smtClean="0">
              <a:latin typeface="Calibri" pitchFamily="34" charset="0"/>
            </a:endParaRPr>
          </a:p>
        </p:txBody>
      </p:sp>
      <p:sp>
        <p:nvSpPr>
          <p:cNvPr id="76803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76804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A9078F2D-BC07-4046-923A-1D72F20E112E}" type="slidenum">
              <a:rPr lang="en-US" altLang="en-US" smtClean="0">
                <a:latin typeface="Calibri" pitchFamily="34" charset="0"/>
              </a:rPr>
              <a:pPr/>
              <a:t>28</a:t>
            </a:fld>
            <a:endParaRPr lang="en-US" altLang="en-US" smtClean="0">
              <a:latin typeface="Calibri" pitchFamily="34" charset="0"/>
            </a:endParaRPr>
          </a:p>
        </p:txBody>
      </p:sp>
      <p:sp>
        <p:nvSpPr>
          <p:cNvPr id="77827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77828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FEAFD2C-0183-4809-93F2-1E6706679EE9}" type="slidenum">
              <a:rPr lang="en-US" altLang="en-US" smtClean="0">
                <a:latin typeface="Calibri" pitchFamily="34" charset="0"/>
              </a:rPr>
              <a:pPr/>
              <a:t>29</a:t>
            </a:fld>
            <a:endParaRPr lang="en-US" altLang="en-US" smtClean="0">
              <a:latin typeface="Calibri" pitchFamily="34" charset="0"/>
            </a:endParaRPr>
          </a:p>
        </p:txBody>
      </p:sp>
      <p:sp>
        <p:nvSpPr>
          <p:cNvPr id="78851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78852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341FA085-3C5F-4E04-A190-7527C00A953C}" type="slidenum">
              <a:rPr lang="en-US" altLang="en-US" smtClean="0">
                <a:latin typeface="Calibri" pitchFamily="34" charset="0"/>
              </a:rPr>
              <a:pPr/>
              <a:t>30</a:t>
            </a:fld>
            <a:endParaRPr lang="en-US" altLang="en-US" smtClean="0">
              <a:latin typeface="Calibri" pitchFamily="34" charset="0"/>
            </a:endParaRPr>
          </a:p>
        </p:txBody>
      </p:sp>
      <p:sp>
        <p:nvSpPr>
          <p:cNvPr id="79875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79876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F2073BA-4E21-4EB3-86B1-E99E92913628}" type="slidenum">
              <a:rPr lang="en-US" altLang="en-US" smtClean="0">
                <a:latin typeface="Calibri" pitchFamily="34" charset="0"/>
              </a:rPr>
              <a:pPr/>
              <a:t>31</a:t>
            </a:fld>
            <a:endParaRPr lang="en-US" altLang="en-US" smtClean="0">
              <a:latin typeface="Calibri" pitchFamily="34" charset="0"/>
            </a:endParaRPr>
          </a:p>
        </p:txBody>
      </p:sp>
      <p:sp>
        <p:nvSpPr>
          <p:cNvPr id="80899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80900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327F0BF6-D22A-43F6-8D73-476BF69DF466}" type="slidenum">
              <a:rPr lang="en-US" altLang="en-US" smtClean="0">
                <a:latin typeface="Calibri" pitchFamily="34" charset="0"/>
              </a:rPr>
              <a:pPr/>
              <a:t>4</a:t>
            </a:fld>
            <a:endParaRPr lang="en-US" altLang="en-US" smtClean="0">
              <a:latin typeface="Calibri" pitchFamily="34" charset="0"/>
            </a:endParaRPr>
          </a:p>
        </p:txBody>
      </p:sp>
      <p:sp>
        <p:nvSpPr>
          <p:cNvPr id="63491" name="Rectangle 2"/>
          <p:cNvSpPr>
            <a:spLocks noChangeArrowheads="1"/>
          </p:cNvSpPr>
          <p:nvPr/>
        </p:nvSpPr>
        <p:spPr bwMode="auto">
          <a:xfrm>
            <a:off x="4010025" y="0"/>
            <a:ext cx="3067050" cy="46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936" tIns="46968" rIns="93936" bIns="46968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 sz="1800">
              <a:latin typeface="Arial" charset="0"/>
            </a:endParaRPr>
          </a:p>
        </p:txBody>
      </p:sp>
      <p:sp>
        <p:nvSpPr>
          <p:cNvPr id="63492" name="Rectangle 3"/>
          <p:cNvSpPr>
            <a:spLocks noChangeArrowheads="1"/>
          </p:cNvSpPr>
          <p:nvPr/>
        </p:nvSpPr>
        <p:spPr bwMode="auto">
          <a:xfrm>
            <a:off x="4010025" y="8894763"/>
            <a:ext cx="3067050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570" tIns="0" rIns="19570" bIns="0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r>
              <a:rPr lang="en-US" altLang="en-US" sz="1000" i="1">
                <a:latin typeface="Arial" charset="0"/>
              </a:rPr>
              <a:t>5</a:t>
            </a:r>
          </a:p>
        </p:txBody>
      </p:sp>
      <p:sp>
        <p:nvSpPr>
          <p:cNvPr id="63493" name="Rectangle 4"/>
          <p:cNvSpPr>
            <a:spLocks noChangeArrowheads="1"/>
          </p:cNvSpPr>
          <p:nvPr/>
        </p:nvSpPr>
        <p:spPr bwMode="auto">
          <a:xfrm>
            <a:off x="0" y="8894763"/>
            <a:ext cx="3067050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936" tIns="46968" rIns="93936" bIns="46968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 sz="1800">
              <a:latin typeface="Arial" charset="0"/>
            </a:endParaRPr>
          </a:p>
        </p:txBody>
      </p:sp>
      <p:sp>
        <p:nvSpPr>
          <p:cNvPr id="63494" name="Rectangle 5"/>
          <p:cNvSpPr>
            <a:spLocks noChangeArrowheads="1"/>
          </p:cNvSpPr>
          <p:nvPr/>
        </p:nvSpPr>
        <p:spPr bwMode="auto">
          <a:xfrm>
            <a:off x="0" y="0"/>
            <a:ext cx="3067050" cy="46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936" tIns="46968" rIns="93936" bIns="46968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 sz="1800">
              <a:latin typeface="Arial" charset="0"/>
            </a:endParaRPr>
          </a:p>
        </p:txBody>
      </p:sp>
      <p:sp>
        <p:nvSpPr>
          <p:cNvPr id="63495" name="Rectangle 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6" name="Rectangle 7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B4620C9D-2A73-4B4C-B28C-8C89157AC1C5}" type="slidenum">
              <a:rPr lang="en-US" altLang="en-US" smtClean="0">
                <a:latin typeface="Calibri" pitchFamily="34" charset="0"/>
              </a:rPr>
              <a:pPr/>
              <a:t>32</a:t>
            </a:fld>
            <a:endParaRPr lang="en-US" altLang="en-US" smtClean="0">
              <a:latin typeface="Calibri" pitchFamily="34" charset="0"/>
            </a:endParaRPr>
          </a:p>
        </p:txBody>
      </p:sp>
      <p:sp>
        <p:nvSpPr>
          <p:cNvPr id="81923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81924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4426D104-E28A-4DBB-B04A-79D228511679}" type="slidenum">
              <a:rPr lang="en-US" altLang="en-US" smtClean="0">
                <a:latin typeface="Calibri" pitchFamily="34" charset="0"/>
              </a:rPr>
              <a:pPr/>
              <a:t>33</a:t>
            </a:fld>
            <a:endParaRPr lang="en-US" altLang="en-US" smtClean="0">
              <a:latin typeface="Calibri" pitchFamily="34" charset="0"/>
            </a:endParaRPr>
          </a:p>
        </p:txBody>
      </p:sp>
      <p:sp>
        <p:nvSpPr>
          <p:cNvPr id="82947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82948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E24915D-1D81-4C58-9A7F-363276EB652A}" type="slidenum">
              <a:rPr lang="en-US" altLang="en-US" smtClean="0">
                <a:latin typeface="Calibri" pitchFamily="34" charset="0"/>
              </a:rPr>
              <a:pPr/>
              <a:t>34</a:t>
            </a:fld>
            <a:endParaRPr lang="en-US" altLang="en-US" smtClean="0">
              <a:latin typeface="Calibri" pitchFamily="34" charset="0"/>
            </a:endParaRPr>
          </a:p>
        </p:txBody>
      </p:sp>
      <p:sp>
        <p:nvSpPr>
          <p:cNvPr id="83971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83972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BA571665-352F-4B99-B1EF-D78AAB6C0E44}" type="slidenum">
              <a:rPr lang="en-US" altLang="en-US" smtClean="0">
                <a:latin typeface="Calibri" pitchFamily="34" charset="0"/>
              </a:rPr>
              <a:pPr/>
              <a:t>35</a:t>
            </a:fld>
            <a:endParaRPr lang="en-US" altLang="en-US" smtClean="0">
              <a:latin typeface="Calibri" pitchFamily="34" charset="0"/>
            </a:endParaRPr>
          </a:p>
        </p:txBody>
      </p:sp>
      <p:sp>
        <p:nvSpPr>
          <p:cNvPr id="84995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84996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E6A0489-0D1F-49D4-B940-3CB9D21D55CD}" type="slidenum">
              <a:rPr lang="en-US" altLang="en-US" smtClean="0">
                <a:latin typeface="Calibri" pitchFamily="34" charset="0"/>
              </a:rPr>
              <a:pPr/>
              <a:t>36</a:t>
            </a:fld>
            <a:endParaRPr lang="en-US" altLang="en-US" smtClean="0">
              <a:latin typeface="Calibri" pitchFamily="34" charset="0"/>
            </a:endParaRPr>
          </a:p>
        </p:txBody>
      </p:sp>
      <p:sp>
        <p:nvSpPr>
          <p:cNvPr id="86019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86020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46145718-60EB-44A4-A037-82C23BA4BAA0}" type="slidenum">
              <a:rPr lang="en-US" altLang="en-US" smtClean="0">
                <a:latin typeface="Calibri" pitchFamily="34" charset="0"/>
              </a:rPr>
              <a:pPr/>
              <a:t>37</a:t>
            </a:fld>
            <a:endParaRPr lang="en-US" altLang="en-US" smtClean="0">
              <a:latin typeface="Calibri" pitchFamily="34" charset="0"/>
            </a:endParaRPr>
          </a:p>
        </p:txBody>
      </p:sp>
      <p:sp>
        <p:nvSpPr>
          <p:cNvPr id="87043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87044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13BD2BAB-3318-4B27-A79C-8D675006E6B0}" type="slidenum">
              <a:rPr lang="en-US" altLang="en-US" smtClean="0">
                <a:latin typeface="Calibri" pitchFamily="34" charset="0"/>
              </a:rPr>
              <a:pPr/>
              <a:t>38</a:t>
            </a:fld>
            <a:endParaRPr lang="en-US" altLang="en-US" smtClean="0">
              <a:latin typeface="Calibri" pitchFamily="34" charset="0"/>
            </a:endParaRPr>
          </a:p>
        </p:txBody>
      </p:sp>
      <p:sp>
        <p:nvSpPr>
          <p:cNvPr id="88067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88068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E35E9059-3BC6-4A52-BA8F-26E9A37E39B5}" type="slidenum">
              <a:rPr lang="en-US" altLang="en-US" smtClean="0">
                <a:latin typeface="Calibri" pitchFamily="34" charset="0"/>
              </a:rPr>
              <a:pPr/>
              <a:t>39</a:t>
            </a:fld>
            <a:endParaRPr lang="en-US" altLang="en-US" smtClean="0">
              <a:latin typeface="Calibri" pitchFamily="34" charset="0"/>
            </a:endParaRPr>
          </a:p>
        </p:txBody>
      </p:sp>
      <p:sp>
        <p:nvSpPr>
          <p:cNvPr id="89091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89092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B4EB520-5882-4B5D-B523-884C39A874AB}" type="slidenum">
              <a:rPr lang="en-US" altLang="en-US" smtClean="0">
                <a:latin typeface="Calibri" pitchFamily="34" charset="0"/>
              </a:rPr>
              <a:pPr/>
              <a:t>40</a:t>
            </a:fld>
            <a:endParaRPr lang="en-US" altLang="en-US" smtClean="0">
              <a:latin typeface="Calibri" pitchFamily="34" charset="0"/>
            </a:endParaRPr>
          </a:p>
        </p:txBody>
      </p:sp>
      <p:sp>
        <p:nvSpPr>
          <p:cNvPr id="90115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90116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EDA035E8-AABA-4E3F-AF8C-239C51D72FD4}" type="slidenum">
              <a:rPr lang="en-US" altLang="en-US" smtClean="0">
                <a:latin typeface="Calibri" pitchFamily="34" charset="0"/>
              </a:rPr>
              <a:pPr/>
              <a:t>43</a:t>
            </a:fld>
            <a:endParaRPr lang="en-US" altLang="en-US" smtClean="0">
              <a:latin typeface="Calibri" pitchFamily="34" charset="0"/>
            </a:endParaRPr>
          </a:p>
        </p:txBody>
      </p:sp>
      <p:sp>
        <p:nvSpPr>
          <p:cNvPr id="91139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91140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0382290-C5C8-44CD-899B-AABB1563DE1D}" type="slidenum">
              <a:rPr lang="en-US" altLang="en-US" smtClean="0">
                <a:latin typeface="Calibri" pitchFamily="34" charset="0"/>
              </a:rPr>
              <a:pPr/>
              <a:t>8</a:t>
            </a:fld>
            <a:endParaRPr lang="en-US" altLang="en-US" smtClean="0">
              <a:latin typeface="Calibri" pitchFamily="34" charset="0"/>
            </a:endParaRPr>
          </a:p>
        </p:txBody>
      </p:sp>
      <p:sp>
        <p:nvSpPr>
          <p:cNvPr id="64515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64516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0C477E9-9D08-484A-A259-EBEA31093E78}" type="slidenum">
              <a:rPr lang="en-US" altLang="en-US" smtClean="0">
                <a:latin typeface="Calibri" pitchFamily="34" charset="0"/>
              </a:rPr>
              <a:pPr/>
              <a:t>51</a:t>
            </a:fld>
            <a:endParaRPr lang="en-US" altLang="en-US" smtClean="0">
              <a:latin typeface="Calibri" pitchFamily="34" charset="0"/>
            </a:endParaRPr>
          </a:p>
        </p:txBody>
      </p:sp>
      <p:sp>
        <p:nvSpPr>
          <p:cNvPr id="92163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92164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5099C922-5389-49E8-B525-9813CF703B7F}" type="slidenum">
              <a:rPr lang="en-US" altLang="en-US" smtClean="0">
                <a:latin typeface="Calibri" pitchFamily="34" charset="0"/>
              </a:rPr>
              <a:pPr/>
              <a:t>53</a:t>
            </a:fld>
            <a:endParaRPr lang="en-US" altLang="en-US" smtClean="0">
              <a:latin typeface="Calibri" pitchFamily="34" charset="0"/>
            </a:endParaRPr>
          </a:p>
        </p:txBody>
      </p:sp>
      <p:sp>
        <p:nvSpPr>
          <p:cNvPr id="93187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93188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A0FA7CF5-9002-4E51-972D-937BB584B807}" type="slidenum">
              <a:rPr lang="en-US" altLang="en-US" smtClean="0">
                <a:latin typeface="Calibri" pitchFamily="34" charset="0"/>
              </a:rPr>
              <a:pPr/>
              <a:t>54</a:t>
            </a:fld>
            <a:endParaRPr lang="en-US" altLang="en-US" smtClean="0">
              <a:latin typeface="Calibri" pitchFamily="34" charset="0"/>
            </a:endParaRPr>
          </a:p>
        </p:txBody>
      </p:sp>
      <p:sp>
        <p:nvSpPr>
          <p:cNvPr id="94211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94212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E2CF11D2-0B94-45C0-8106-3670EC3666C1}" type="slidenum">
              <a:rPr lang="en-US" altLang="en-US" smtClean="0">
                <a:latin typeface="Calibri" pitchFamily="34" charset="0"/>
              </a:rPr>
              <a:pPr/>
              <a:t>9</a:t>
            </a:fld>
            <a:endParaRPr lang="en-US" altLang="en-US" smtClean="0">
              <a:latin typeface="Calibri" pitchFamily="34" charset="0"/>
            </a:endParaRPr>
          </a:p>
        </p:txBody>
      </p:sp>
      <p:sp>
        <p:nvSpPr>
          <p:cNvPr id="65539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65540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4414721B-5D9C-419C-85C2-A9B509F6C2FA}" type="slidenum">
              <a:rPr lang="en-US" altLang="en-US" smtClean="0">
                <a:latin typeface="Calibri" pitchFamily="34" charset="0"/>
              </a:rPr>
              <a:pPr/>
              <a:t>10</a:t>
            </a:fld>
            <a:endParaRPr lang="en-US" altLang="en-US" smtClean="0">
              <a:latin typeface="Calibri" pitchFamily="34" charset="0"/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14777049-91A2-4043-9DB8-DDD0A6A96A6C}" type="slidenum">
              <a:rPr lang="en-US" altLang="en-US" smtClean="0">
                <a:latin typeface="Calibri" pitchFamily="34" charset="0"/>
              </a:rPr>
              <a:pPr/>
              <a:t>11</a:t>
            </a:fld>
            <a:endParaRPr lang="en-US" altLang="en-US" smtClean="0">
              <a:latin typeface="Calibri" pitchFamily="34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13897783-341F-4008-B8B5-4C763D2C4261}" type="slidenum">
              <a:rPr lang="en-US" altLang="en-US" smtClean="0">
                <a:latin typeface="Calibri" pitchFamily="34" charset="0"/>
              </a:rPr>
              <a:pPr/>
              <a:t>12</a:t>
            </a:fld>
            <a:endParaRPr lang="en-US" altLang="en-US" smtClean="0">
              <a:latin typeface="Calibri" pitchFamily="34" charset="0"/>
            </a:endParaRPr>
          </a:p>
        </p:txBody>
      </p:sp>
      <p:sp>
        <p:nvSpPr>
          <p:cNvPr id="68611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68612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9CBF1CA-B590-4F03-A2BF-7E89A1EAF951}" type="slidenum">
              <a:rPr lang="en-US" altLang="en-US" smtClean="0">
                <a:latin typeface="Calibri" pitchFamily="34" charset="0"/>
              </a:rPr>
              <a:pPr/>
              <a:t>14</a:t>
            </a:fld>
            <a:endParaRPr lang="en-US" altLang="en-US" smtClean="0">
              <a:latin typeface="Calibri" pitchFamily="34" charset="0"/>
            </a:endParaRP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97952C1C-8223-48EC-AF3B-84D6BD9F7309}" type="slidenum">
              <a:rPr lang="en-US" altLang="en-US" smtClean="0">
                <a:latin typeface="Calibri" pitchFamily="34" charset="0"/>
              </a:rPr>
              <a:pPr/>
              <a:t>15</a:t>
            </a:fld>
            <a:endParaRPr lang="en-US" altLang="en-US" smtClean="0">
              <a:latin typeface="Calibri" pitchFamily="34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CD233-1BEA-42BA-AC66-4983C0A3D9EA}" type="datetime1">
              <a:rPr lang="en-US"/>
              <a:pPr>
                <a:defRPr/>
              </a:pPr>
              <a:t>12/19/2015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2008. Dr. Howard Godfrey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9840B7-FE30-4013-90AF-48D513FB8B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337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918D7C-4C01-45FC-B08A-7145CC8B0764}" type="datetime1">
              <a:rPr lang="en-US"/>
              <a:pPr>
                <a:defRPr/>
              </a:pPr>
              <a:t>12/19/2015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2008. Dr. Howard Godfrey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ADB333-01B7-4043-8C10-5E1087B390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7670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793D4B-D610-48CF-AB6B-4014494DC167}" type="datetime1">
              <a:rPr lang="en-US"/>
              <a:pPr>
                <a:defRPr/>
              </a:pPr>
              <a:t>12/19/2015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2008. Dr. Howard Godfrey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9C3326-1F5D-4EDA-A939-2B7B4388F2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31234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BD458-AB9C-4ACD-AF1E-087BF5405B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1649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11B8D3-3F1D-4030-A5FF-A8CC7D306B2C}" type="datetime1">
              <a:rPr lang="en-US"/>
              <a:pPr>
                <a:defRPr/>
              </a:pPr>
              <a:t>12/19/2015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2008. Dr. Howard Godfrey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70482D-8A2E-4D6D-B829-B56C7D254B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6154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676F9D-7A73-4599-8667-C3165710FB03}" type="datetime1">
              <a:rPr lang="en-US"/>
              <a:pPr>
                <a:defRPr/>
              </a:pPr>
              <a:t>12/19/2015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2008. Dr. Howard Godfrey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027D7-1C2D-4A8B-9E1D-DE5739756B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547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EF5FF6-E93C-4887-A5B6-DB017BCDA07D}" type="datetime1">
              <a:rPr lang="en-US"/>
              <a:pPr>
                <a:defRPr/>
              </a:pPr>
              <a:t>12/19/2015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2008. Dr. Howard Godfrey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DEE4D3-1431-4EA4-B30D-7B629B132B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697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B55436-462D-41E5-8BE5-B7E90A7314C4}" type="datetime1">
              <a:rPr lang="en-US"/>
              <a:pPr>
                <a:defRPr/>
              </a:pPr>
              <a:t>12/19/2015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2008. Dr. Howard Godfrey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64F82F-17E1-4A94-94F5-0AD2E7AD7DF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78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1FF88F-E09A-4856-80BB-A60E15FD9D75}" type="datetime1">
              <a:rPr lang="en-US"/>
              <a:pPr>
                <a:defRPr/>
              </a:pPr>
              <a:t>12/19/2015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2008. Dr. Howard Godfrey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E0D0BF-897C-475D-8B71-7DDE0EA3E3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7110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09CAB7-E16B-48CD-8C7A-3D8ABD56991D}" type="datetime1">
              <a:rPr lang="en-US"/>
              <a:pPr>
                <a:defRPr/>
              </a:pPr>
              <a:t>12/19/2015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2008. Dr. Howard Godfrey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8C9EC-34FB-4A07-9872-C2C7C02919F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9495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E8716-3C5D-46AC-9141-9FECF71C8156}" type="datetime1">
              <a:rPr lang="en-US"/>
              <a:pPr>
                <a:defRPr/>
              </a:pPr>
              <a:t>12/19/2015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2008. Dr. Howard Godfrey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F199FA-D2B0-4C59-9A65-F07DB0BA9A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0300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8125FA-9F62-479C-B65B-292882DBB517}" type="datetime1">
              <a:rPr lang="en-US"/>
              <a:pPr>
                <a:defRPr/>
              </a:pPr>
              <a:t>12/19/2015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2008. Dr. Howard Godfrey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A689E8-1C79-482E-B406-250E90E8EC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1733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348A92C-34A8-462F-BA5B-FC12BE442697}" type="datetime1">
              <a:rPr lang="en-US"/>
              <a:pPr>
                <a:defRPr/>
              </a:pPr>
              <a:t>12/19/2015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Copyright 2008. Dr. Howard Godfrey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B13A0499-5762-4B1A-BC37-039CDE7DF2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emf"/><Relationship Id="rId4" Type="http://schemas.openxmlformats.org/officeDocument/2006/relationships/package" Target="../embeddings/Microsoft_Excel_Worksheet2.xlsx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2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3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6.emf"/><Relationship Id="rId4" Type="http://schemas.openxmlformats.org/officeDocument/2006/relationships/package" Target="../embeddings/Microsoft_Excel_Worksheet3.xlsx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7.e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8.e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9.emf"/><Relationship Id="rId4" Type="http://schemas.openxmlformats.org/officeDocument/2006/relationships/package" Target="../embeddings/Microsoft_Excel_Worksheet4.xlsx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0.emf"/><Relationship Id="rId4" Type="http://schemas.openxmlformats.org/officeDocument/2006/relationships/package" Target="../embeddings/Microsoft_Excel_Worksheet5.xlsx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1.emf"/><Relationship Id="rId4" Type="http://schemas.openxmlformats.org/officeDocument/2006/relationships/package" Target="../embeddings/Microsoft_Excel_Worksheet6.xlsx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12.emf"/><Relationship Id="rId4" Type="http://schemas.openxmlformats.org/officeDocument/2006/relationships/package" Target="../embeddings/Microsoft_Excel_Worksheet7.xlsx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13.emf"/><Relationship Id="rId4" Type="http://schemas.openxmlformats.org/officeDocument/2006/relationships/package" Target="../embeddings/Microsoft_Excel_Worksheet8.xlsx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14.emf"/><Relationship Id="rId4" Type="http://schemas.openxmlformats.org/officeDocument/2006/relationships/package" Target="../embeddings/Microsoft_Excel_Worksheet9.xlsx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15.emf"/><Relationship Id="rId4" Type="http://schemas.openxmlformats.org/officeDocument/2006/relationships/package" Target="../embeddings/Microsoft_Excel_Worksheet10.xlsx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16.emf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17.emf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18.emf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4" Type="http://schemas.openxmlformats.org/officeDocument/2006/relationships/image" Target="../media/image19.emf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5" Type="http://schemas.openxmlformats.org/officeDocument/2006/relationships/image" Target="../media/image20.emf"/><Relationship Id="rId4" Type="http://schemas.openxmlformats.org/officeDocument/2006/relationships/package" Target="../embeddings/Microsoft_Excel_Worksheet15.xlsx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5" Type="http://schemas.openxmlformats.org/officeDocument/2006/relationships/oleObject" Target="../embeddings/oleObject7.bin"/><Relationship Id="rId4" Type="http://schemas.openxmlformats.org/officeDocument/2006/relationships/image" Target="../media/image21.wmf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4" Type="http://schemas.openxmlformats.org/officeDocument/2006/relationships/image" Target="../media/image22.emf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4" Type="http://schemas.openxmlformats.org/officeDocument/2006/relationships/image" Target="../media/image23.emf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686800" cy="6477000"/>
          </a:xfrm>
        </p:spPr>
        <p:txBody>
          <a:bodyPr anchor="t"/>
          <a:lstStyle/>
          <a:p>
            <a:pPr eaLnBrk="1" hangingPunct="1"/>
            <a:r>
              <a:rPr lang="en-US" altLang="en-US" sz="8000" b="1" smtClean="0"/>
              <a:t>Chapter-2-1B-Property-Acquisition</a:t>
            </a:r>
            <a:r>
              <a:rPr lang="en-US" altLang="en-US" sz="5300" b="1" smtClean="0"/>
              <a:t/>
            </a:r>
            <a:br>
              <a:rPr lang="en-US" altLang="en-US" sz="5300" b="1" smtClean="0"/>
            </a:br>
            <a:r>
              <a:rPr lang="en-US" altLang="en-US" sz="3600" u="sng" smtClean="0"/>
              <a:t/>
            </a:r>
            <a:br>
              <a:rPr lang="en-US" altLang="en-US" sz="3600" u="sng" smtClean="0"/>
            </a:br>
            <a:r>
              <a:rPr lang="en-US" altLang="en-US" sz="3600" smtClean="0"/>
              <a:t> </a:t>
            </a:r>
            <a:r>
              <a:rPr lang="en-US" altLang="en-US" sz="3200" b="1" smtClean="0"/>
              <a:t>Howard Godfrey, Ph.D., CPA</a:t>
            </a:r>
            <a:br>
              <a:rPr lang="en-US" altLang="en-US" sz="3200" b="1" smtClean="0"/>
            </a:br>
            <a:r>
              <a:rPr lang="en-US" altLang="en-US" sz="2400" b="1" smtClean="0"/>
              <a:t>Professor of Accounting </a:t>
            </a:r>
            <a:r>
              <a:rPr lang="en-US" altLang="en-US" sz="3200" b="1" smtClean="0"/>
              <a:t/>
            </a:r>
            <a:br>
              <a:rPr lang="en-US" altLang="en-US" sz="3200" b="1" smtClean="0"/>
            </a:br>
            <a:r>
              <a:rPr lang="en-US" altLang="en-US" sz="2400" b="1" smtClean="0"/>
              <a:t>©Howard Godfrey-2016 </a:t>
            </a:r>
            <a:r>
              <a:rPr lang="en-US" altLang="en-US" sz="3600" smtClean="0"/>
              <a:t/>
            </a:r>
            <a:br>
              <a:rPr lang="en-US" altLang="en-US" sz="3600" smtClean="0"/>
            </a:br>
            <a:endParaRPr lang="en-US" altLang="en-US" sz="3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/>
          </p:nvPr>
        </p:nvSpPr>
        <p:spPr>
          <a:xfrm>
            <a:off x="152400" y="274638"/>
            <a:ext cx="8839200" cy="6278562"/>
          </a:xfrm>
        </p:spPr>
        <p:txBody>
          <a:bodyPr/>
          <a:lstStyle/>
          <a:p>
            <a:pPr marL="0" indent="0" algn="ctr" eaLnBrk="1" hangingPunct="1">
              <a:spcBef>
                <a:spcPct val="10000"/>
              </a:spcBef>
              <a:buFontTx/>
              <a:buNone/>
            </a:pPr>
            <a:r>
              <a:rPr lang="en-US" altLang="en-US" sz="3600" b="1" u="sng" smtClean="0">
                <a:solidFill>
                  <a:srgbClr val="FF0000"/>
                </a:solidFill>
              </a:rPr>
              <a:t>What costs to capitalize – Best Co.</a:t>
            </a:r>
          </a:p>
          <a:p>
            <a:pPr marL="0" indent="0" eaLnBrk="1" hangingPunct="1">
              <a:spcBef>
                <a:spcPct val="10000"/>
              </a:spcBef>
              <a:buFontTx/>
              <a:buNone/>
            </a:pPr>
            <a:r>
              <a:rPr lang="en-US" altLang="en-US" sz="3600" b="1" smtClean="0"/>
              <a:t>Best Co. purchased a new machine with an invoice cost of $100,000.  </a:t>
            </a:r>
          </a:p>
          <a:p>
            <a:pPr marL="0" indent="0" eaLnBrk="1" hangingPunct="1">
              <a:spcBef>
                <a:spcPct val="10000"/>
              </a:spcBef>
              <a:buFontTx/>
              <a:buNone/>
            </a:pPr>
            <a:r>
              <a:rPr lang="en-US" altLang="en-US" sz="3600" b="1" smtClean="0"/>
              <a:t>A 2% discount was received for early payment.  Delivery charges were $500 for moving the machine to the factory owned by Best.  The company paid $300 in wages to employees while installing the machine.   </a:t>
            </a:r>
          </a:p>
          <a:p>
            <a:pPr marL="0" indent="0" eaLnBrk="1" hangingPunct="1">
              <a:spcBef>
                <a:spcPct val="10000"/>
              </a:spcBef>
              <a:buFontTx/>
              <a:buNone/>
            </a:pPr>
            <a:r>
              <a:rPr lang="en-US" altLang="en-US" sz="3600" b="1" smtClean="0"/>
              <a:t>What is the cost of this machine?</a:t>
            </a:r>
          </a:p>
          <a:p>
            <a:pPr marL="0" indent="0" eaLnBrk="1" hangingPunct="1">
              <a:spcBef>
                <a:spcPct val="10000"/>
              </a:spcBef>
              <a:buFontTx/>
              <a:buNone/>
            </a:pPr>
            <a:r>
              <a:rPr lang="en-US" altLang="en-US" sz="3600" b="1" smtClean="0"/>
              <a:t>a. $98,000    b. $100,000   </a:t>
            </a:r>
          </a:p>
          <a:p>
            <a:pPr marL="0" indent="0" eaLnBrk="1" hangingPunct="1">
              <a:spcBef>
                <a:spcPct val="10000"/>
              </a:spcBef>
              <a:buFontTx/>
              <a:buNone/>
            </a:pPr>
            <a:r>
              <a:rPr lang="en-US" altLang="en-US" sz="3600" b="1" smtClean="0"/>
              <a:t>c. $98,500    d. $98,800    e. $99,000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4" name="Object 2"/>
          <p:cNvGraphicFramePr>
            <a:graphicFrameLocks noGrp="1" noChangeAspect="1"/>
          </p:cNvGraphicFramePr>
          <p:nvPr>
            <p:ph/>
          </p:nvPr>
        </p:nvGraphicFramePr>
        <p:xfrm>
          <a:off x="214313" y="623888"/>
          <a:ext cx="8685212" cy="4862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7" name="Worksheet" r:id="rId4" imgW="2704934" imgH="1514723" progId="Excel.Sheet.8">
                  <p:embed/>
                </p:oleObj>
              </mc:Choice>
              <mc:Fallback>
                <p:oleObj name="Worksheet" r:id="rId4" imgW="2704934" imgH="1514723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313" y="623888"/>
                        <a:ext cx="8685212" cy="4862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304800"/>
            <a:ext cx="8305800" cy="6102350"/>
          </a:xfrm>
        </p:spPr>
        <p:txBody>
          <a:bodyPr lIns="92075" tIns="46038" rIns="92075" bIns="46038"/>
          <a:lstStyle/>
          <a:p>
            <a:pPr algn="ctr">
              <a:buFont typeface="Arial" charset="0"/>
              <a:buNone/>
              <a:defRPr/>
            </a:pPr>
            <a:endParaRPr lang="en-US" sz="3600" b="1" dirty="0" smtClean="0">
              <a:latin typeface="Arial" charset="0"/>
            </a:endParaRPr>
          </a:p>
          <a:p>
            <a:pPr marL="0" indent="0">
              <a:buFont typeface="Monotype Sorts" pitchFamily="2" charset="2"/>
              <a:buNone/>
              <a:defRPr/>
            </a:pPr>
            <a:endParaRPr lang="en-US" sz="3600" b="1" dirty="0" smtClean="0"/>
          </a:p>
        </p:txBody>
      </p:sp>
      <p:graphicFrame>
        <p:nvGraphicFramePr>
          <p:cNvPr id="14341" name="Object 1"/>
          <p:cNvGraphicFramePr>
            <a:graphicFrameLocks noChangeAspect="1"/>
          </p:cNvGraphicFramePr>
          <p:nvPr/>
        </p:nvGraphicFramePr>
        <p:xfrm>
          <a:off x="228600" y="990600"/>
          <a:ext cx="8353425" cy="3787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4" name="Worksheet" r:id="rId4" imgW="1394534" imgH="632448" progId="Excel.Sheet.12">
                  <p:embed/>
                </p:oleObj>
              </mc:Choice>
              <mc:Fallback>
                <p:oleObj name="Worksheet" r:id="rId4" imgW="1394534" imgH="632448" progId="Excel.Sheet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990600"/>
                        <a:ext cx="8353425" cy="3787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381000"/>
            <a:ext cx="8610600" cy="60198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4000" b="1" u="sng" smtClean="0">
                <a:solidFill>
                  <a:srgbClr val="FF3300"/>
                </a:solidFill>
              </a:rPr>
              <a:t>Multiple Asset Purchase </a:t>
            </a:r>
          </a:p>
          <a:p>
            <a:pPr eaLnBrk="1" hangingPunct="1"/>
            <a:r>
              <a:rPr lang="en-US" altLang="en-US" sz="3600" b="1" smtClean="0"/>
              <a:t>If </a:t>
            </a:r>
            <a:r>
              <a:rPr lang="en-US" altLang="en-US" sz="3600" b="1" u="sng" smtClean="0"/>
              <a:t>more than one asset is acquired </a:t>
            </a:r>
            <a:r>
              <a:rPr lang="en-US" altLang="en-US" sz="3600" b="1" smtClean="0"/>
              <a:t>in a single transaction, the cost is </a:t>
            </a:r>
            <a:r>
              <a:rPr lang="en-US" altLang="en-US" sz="3600" b="1" u="sng" smtClean="0"/>
              <a:t>apportioned to each using their relative fair market values (FMV)</a:t>
            </a:r>
          </a:p>
          <a:p>
            <a:pPr lvl="1" eaLnBrk="1" hangingPunct="1"/>
            <a:r>
              <a:rPr lang="en-US" altLang="en-US" sz="3600" b="1" smtClean="0"/>
              <a:t>If the purchase price exceeds the value of the assets, the excess is goodwill</a:t>
            </a:r>
          </a:p>
          <a:p>
            <a:pPr eaLnBrk="1" hangingPunct="1"/>
            <a:r>
              <a:rPr lang="en-US" altLang="en-US" sz="3600" b="1" smtClean="0"/>
              <a:t>Alternatively, the buyer and seller can agree to a </a:t>
            </a:r>
            <a:r>
              <a:rPr lang="en-US" altLang="en-US" sz="3600" b="1" u="sng" smtClean="0"/>
              <a:t>written allocation of the purchase price to individual assets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6" name="Object 2"/>
          <p:cNvGraphicFramePr>
            <a:graphicFrameLocks noGrp="1" noChangeAspect="1"/>
          </p:cNvGraphicFramePr>
          <p:nvPr>
            <p:ph/>
          </p:nvPr>
        </p:nvGraphicFramePr>
        <p:xfrm>
          <a:off x="225425" y="485775"/>
          <a:ext cx="8199438" cy="554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9" name="Worksheet" r:id="rId4" imgW="2887914" imgH="1950853" progId="Excel.Sheet.8">
                  <p:embed/>
                </p:oleObj>
              </mc:Choice>
              <mc:Fallback>
                <p:oleObj name="Worksheet" r:id="rId4" imgW="2887914" imgH="1950853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425" y="485775"/>
                        <a:ext cx="8199438" cy="554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0" name="Object 2"/>
          <p:cNvGraphicFramePr>
            <a:graphicFrameLocks noGrp="1" noChangeAspect="1"/>
          </p:cNvGraphicFramePr>
          <p:nvPr>
            <p:ph/>
          </p:nvPr>
        </p:nvGraphicFramePr>
        <p:xfrm>
          <a:off x="382588" y="236538"/>
          <a:ext cx="8296275" cy="6380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3" name="Worksheet" r:id="rId4" imgW="3010066" imgH="2314823" progId="Excel.Sheet.8">
                  <p:embed/>
                </p:oleObj>
              </mc:Choice>
              <mc:Fallback>
                <p:oleObj name="Worksheet" r:id="rId4" imgW="3010066" imgH="2314823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588" y="236538"/>
                        <a:ext cx="8296275" cy="6380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18436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"/>
            <a:ext cx="8382000" cy="6400800"/>
          </a:xfrm>
          <a:noFill/>
        </p:spPr>
        <p:txBody>
          <a:bodyPr lIns="92075" tIns="46038" rIns="92075" bIns="46038"/>
          <a:lstStyle/>
          <a:p>
            <a:pPr algn="ctr">
              <a:buFont typeface="Arial" charset="0"/>
              <a:buNone/>
            </a:pPr>
            <a:r>
              <a:rPr lang="en-US" altLang="en-US" sz="4400" b="1" u="sng" smtClean="0">
                <a:solidFill>
                  <a:srgbClr val="C00000"/>
                </a:solidFill>
              </a:rPr>
              <a:t>Purchase of Assets of a Business</a:t>
            </a:r>
          </a:p>
          <a:p>
            <a:r>
              <a:rPr lang="en-US" altLang="en-US" sz="4000" b="1" smtClean="0"/>
              <a:t>Purchase price is allocated to individual assets by their FMVs or through specific agreement</a:t>
            </a:r>
          </a:p>
          <a:p>
            <a:r>
              <a:rPr lang="en-US" altLang="en-US" sz="4000" b="1" smtClean="0"/>
              <a:t>Excess of purchase price over FMV of assets is considered </a:t>
            </a:r>
            <a:r>
              <a:rPr lang="en-US" altLang="en-US" sz="4000" b="1" smtClean="0">
                <a:solidFill>
                  <a:schemeClr val="tx2"/>
                </a:solidFill>
              </a:rPr>
              <a:t>Goodwill</a:t>
            </a:r>
            <a:endParaRPr lang="en-US" altLang="en-US" sz="4000" b="1" smtClean="0"/>
          </a:p>
          <a:p>
            <a:r>
              <a:rPr lang="en-US" altLang="en-US" sz="4000" b="1" smtClean="0"/>
              <a:t>Purchase of corporate stock does not confer ownership of the business’ assets (owned in the corporation)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304800"/>
            <a:ext cx="8305800" cy="6102350"/>
          </a:xfrm>
        </p:spPr>
        <p:txBody>
          <a:bodyPr lIns="92075" tIns="46038" rIns="92075" bIns="46038"/>
          <a:lstStyle/>
          <a:p>
            <a:pPr algn="ctr">
              <a:buFont typeface="Arial" charset="0"/>
              <a:buNone/>
              <a:defRPr/>
            </a:pPr>
            <a:endParaRPr lang="en-US" sz="3600" b="1" dirty="0" smtClean="0">
              <a:latin typeface="Arial" charset="0"/>
            </a:endParaRPr>
          </a:p>
          <a:p>
            <a:pPr marL="0" indent="0">
              <a:buFont typeface="Monotype Sorts" pitchFamily="2" charset="2"/>
              <a:buNone/>
              <a:defRPr/>
            </a:pPr>
            <a:endParaRPr lang="en-US" sz="3600" b="1" dirty="0" smtClean="0"/>
          </a:p>
        </p:txBody>
      </p:sp>
      <p:graphicFrame>
        <p:nvGraphicFramePr>
          <p:cNvPr id="19461" name="Object 1"/>
          <p:cNvGraphicFramePr>
            <a:graphicFrameLocks noChangeAspect="1"/>
          </p:cNvGraphicFramePr>
          <p:nvPr/>
        </p:nvGraphicFramePr>
        <p:xfrm>
          <a:off x="273050" y="685800"/>
          <a:ext cx="8597900" cy="462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4" name="Worksheet" r:id="rId4" imgW="1600268" imgH="860976" progId="Excel.Sheet.12">
                  <p:embed/>
                </p:oleObj>
              </mc:Choice>
              <mc:Fallback>
                <p:oleObj name="Worksheet" r:id="rId4" imgW="1600268" imgH="860976" progId="Excel.Sheet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050" y="685800"/>
                        <a:ext cx="8597900" cy="4625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686800" cy="6477000"/>
          </a:xfrm>
        </p:spPr>
        <p:txBody>
          <a:bodyPr lIns="92075" tIns="46038" rIns="92075" bIns="46038"/>
          <a:lstStyle/>
          <a:p>
            <a:pPr marL="0" indent="0" algn="ctr">
              <a:buFont typeface="Arial" charset="0"/>
              <a:buNone/>
              <a:defRPr/>
            </a:pPr>
            <a:r>
              <a:rPr lang="en-US" sz="4000" b="1" dirty="0" smtClean="0"/>
              <a:t>	</a:t>
            </a:r>
            <a:r>
              <a:rPr lang="en-US" sz="4400" b="1" u="sng" dirty="0" smtClean="0">
                <a:solidFill>
                  <a:srgbClr val="C00000"/>
                </a:solidFill>
              </a:rPr>
              <a:t>Basis in Property Converted</a:t>
            </a:r>
            <a:br>
              <a:rPr lang="en-US" sz="4400" b="1" u="sng" dirty="0" smtClean="0">
                <a:solidFill>
                  <a:srgbClr val="C00000"/>
                </a:solidFill>
              </a:rPr>
            </a:br>
            <a:r>
              <a:rPr lang="en-US" sz="4400" b="1" u="sng" dirty="0" smtClean="0">
                <a:solidFill>
                  <a:srgbClr val="C00000"/>
                </a:solidFill>
              </a:rPr>
              <a:t> From Personal to Business Use</a:t>
            </a:r>
            <a:endParaRPr lang="en-US" sz="4000" b="1" u="sng" dirty="0" smtClean="0">
              <a:solidFill>
                <a:srgbClr val="C00000"/>
              </a:solidFill>
            </a:endParaRPr>
          </a:p>
          <a:p>
            <a:pPr marL="0" indent="0">
              <a:buFont typeface="Monotype Sorts" pitchFamily="2" charset="2"/>
              <a:buNone/>
              <a:defRPr/>
            </a:pPr>
            <a:r>
              <a:rPr lang="en-US" sz="4400" b="1" dirty="0" smtClean="0"/>
              <a:t>On the date of conversion, compare the asset’s personal-use basis to its FMV.</a:t>
            </a:r>
          </a:p>
          <a:p>
            <a:pPr>
              <a:buFont typeface="Arial" charset="0"/>
              <a:buNone/>
              <a:defRPr/>
            </a:pPr>
            <a:r>
              <a:rPr lang="en-US" sz="4400" b="1" dirty="0" smtClean="0"/>
              <a:t>If </a:t>
            </a:r>
            <a:r>
              <a:rPr lang="en-US" sz="4400" b="1" u="sng" dirty="0" smtClean="0">
                <a:solidFill>
                  <a:srgbClr val="C00000"/>
                </a:solidFill>
              </a:rPr>
              <a:t>FMV &gt; personal basis</a:t>
            </a:r>
          </a:p>
          <a:p>
            <a:pPr lvl="1">
              <a:defRPr/>
            </a:pPr>
            <a:r>
              <a:rPr lang="en-US" sz="4000" b="1" dirty="0" smtClean="0"/>
              <a:t>Personal basis is used for depreciation and gain or loss calculations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5530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228600"/>
            <a:ext cx="8610600" cy="6400800"/>
          </a:xfrm>
        </p:spPr>
        <p:txBody>
          <a:bodyPr lIns="92075" tIns="46038" rIns="92075" bIns="46038"/>
          <a:lstStyle/>
          <a:p>
            <a:pPr marL="0" indent="0" algn="ctr">
              <a:buFont typeface="Arial" charset="0"/>
              <a:buNone/>
              <a:defRPr/>
            </a:pPr>
            <a:r>
              <a:rPr lang="en-US" sz="4000" b="1" u="sng" dirty="0" smtClean="0">
                <a:solidFill>
                  <a:srgbClr val="C00000"/>
                </a:solidFill>
              </a:rPr>
              <a:t>Basis in Property Converted</a:t>
            </a:r>
            <a:br>
              <a:rPr lang="en-US" sz="4000" b="1" u="sng" dirty="0" smtClean="0">
                <a:solidFill>
                  <a:srgbClr val="C00000"/>
                </a:solidFill>
              </a:rPr>
            </a:br>
            <a:r>
              <a:rPr lang="en-US" sz="4000" b="1" u="sng" dirty="0" smtClean="0">
                <a:solidFill>
                  <a:srgbClr val="C00000"/>
                </a:solidFill>
              </a:rPr>
              <a:t> From Personal to Business Use</a:t>
            </a:r>
          </a:p>
          <a:p>
            <a:pPr>
              <a:buFont typeface="Arial" charset="0"/>
              <a:buNone/>
              <a:defRPr/>
            </a:pPr>
            <a:r>
              <a:rPr lang="en-US" sz="3600" b="1" dirty="0" smtClean="0"/>
              <a:t>If </a:t>
            </a:r>
            <a:r>
              <a:rPr lang="en-US" sz="3600" b="1" u="sng" dirty="0" smtClean="0">
                <a:solidFill>
                  <a:srgbClr val="C00000"/>
                </a:solidFill>
              </a:rPr>
              <a:t>Personal basis &gt; FMV</a:t>
            </a:r>
          </a:p>
          <a:p>
            <a:pPr lvl="1">
              <a:defRPr/>
            </a:pPr>
            <a:r>
              <a:rPr lang="en-US" sz="3200" b="1" dirty="0" smtClean="0"/>
              <a:t>Use FMV for depreciation</a:t>
            </a:r>
          </a:p>
          <a:p>
            <a:pPr lvl="1">
              <a:defRPr/>
            </a:pPr>
            <a:r>
              <a:rPr lang="en-US" sz="3200" b="1" dirty="0" smtClean="0"/>
              <a:t>Basis for sale is determined when the property is sold</a:t>
            </a:r>
          </a:p>
          <a:p>
            <a:pPr lvl="2">
              <a:defRPr/>
            </a:pPr>
            <a:r>
              <a:rPr lang="en-US" sz="3200" b="1" dirty="0" smtClean="0"/>
              <a:t>If sold for an amount &gt; personal basis, use personal basis:   (gain)</a:t>
            </a:r>
          </a:p>
          <a:p>
            <a:pPr lvl="2">
              <a:defRPr/>
            </a:pPr>
            <a:r>
              <a:rPr lang="en-US" sz="3200" b="1" dirty="0" smtClean="0"/>
              <a:t>If sold for amount &lt; FMV, use FMV: (loss)</a:t>
            </a:r>
          </a:p>
          <a:p>
            <a:pPr lvl="2">
              <a:defRPr/>
            </a:pPr>
            <a:r>
              <a:rPr lang="en-US" sz="3200" b="1" dirty="0" smtClean="0"/>
              <a:t>If sold for an amount between the two, no gain or loss is recognized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4100" name="Rectangle 5"/>
          <p:cNvSpPr>
            <a:spLocks noChangeArrowheads="1"/>
          </p:cNvSpPr>
          <p:nvPr/>
        </p:nvSpPr>
        <p:spPr bwMode="auto">
          <a:xfrm>
            <a:off x="152400" y="152400"/>
            <a:ext cx="8610600" cy="630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971550" indent="-5143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buFontTx/>
              <a:buNone/>
            </a:pPr>
            <a:endParaRPr lang="en-US" altLang="en-US" b="1">
              <a:latin typeface="Arial" charset="0"/>
            </a:endParaRPr>
          </a:p>
        </p:txBody>
      </p:sp>
      <p:graphicFrame>
        <p:nvGraphicFramePr>
          <p:cNvPr id="4101" name="Object 1"/>
          <p:cNvGraphicFramePr>
            <a:graphicFrameLocks noChangeAspect="1"/>
          </p:cNvGraphicFramePr>
          <p:nvPr/>
        </p:nvGraphicFramePr>
        <p:xfrm>
          <a:off x="104775" y="762000"/>
          <a:ext cx="9001125" cy="4913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Worksheet" r:id="rId3" imgW="1745059" imgH="952560" progId="Excel.Sheet.12">
                  <p:embed/>
                </p:oleObj>
              </mc:Choice>
              <mc:Fallback>
                <p:oleObj name="Worksheet" r:id="rId3" imgW="1745059" imgH="952560" progId="Excel.Sheet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775" y="762000"/>
                        <a:ext cx="9001125" cy="4913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686800" cy="6400800"/>
          </a:xfrm>
        </p:spPr>
        <p:txBody>
          <a:bodyPr/>
          <a:lstStyle/>
          <a:p>
            <a:pPr marL="457200" indent="-457200" eaLnBrk="1" hangingPunct="1">
              <a:buFontTx/>
              <a:buNone/>
            </a:pPr>
            <a:r>
              <a:rPr lang="en-US" altLang="en-US" sz="4400" b="1" u="sng" smtClean="0">
                <a:solidFill>
                  <a:srgbClr val="C00000"/>
                </a:solidFill>
              </a:rPr>
              <a:t>Basis of Converted Property </a:t>
            </a:r>
          </a:p>
          <a:p>
            <a:pPr marL="457200" indent="-457200" eaLnBrk="1" hangingPunct="1">
              <a:spcBef>
                <a:spcPct val="0"/>
              </a:spcBef>
              <a:buFontTx/>
              <a:buNone/>
            </a:pPr>
            <a:r>
              <a:rPr lang="en-US" altLang="en-US" sz="4000" b="1" smtClean="0"/>
              <a:t>If the property is converted from personal use to business use, the basis for depreciation is the lesser of the property’s FMV or adjusted basis at the date of conversion</a:t>
            </a:r>
          </a:p>
          <a:p>
            <a:pPr marL="568325" lvl="1" indent="-284163" eaLnBrk="1" hangingPunct="1">
              <a:spcBef>
                <a:spcPct val="0"/>
              </a:spcBef>
            </a:pPr>
            <a:r>
              <a:rPr lang="en-US" altLang="en-US" sz="4000" b="1" smtClean="0"/>
              <a:t>Prevents taxpayers from depreciating the portion of the property’s decline in value that occurred while it was used for personal purposes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839200" cy="64008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US" altLang="en-US" sz="4000" b="1" u="sng" smtClean="0">
                <a:solidFill>
                  <a:srgbClr val="C00000"/>
                </a:solidFill>
              </a:rPr>
              <a:t>Basis for Depreciation – Anne -1</a:t>
            </a:r>
          </a:p>
          <a:p>
            <a:pPr marL="0" indent="0" eaLnBrk="1" hangingPunct="1">
              <a:buFontTx/>
              <a:buNone/>
            </a:pPr>
            <a:r>
              <a:rPr lang="en-US" altLang="en-US" sz="4000" b="1" u="sng" smtClean="0"/>
              <a:t>Anne purchased a condo unit for $125,000 </a:t>
            </a:r>
            <a:r>
              <a:rPr lang="en-US" altLang="en-US" sz="4000" b="1" smtClean="0"/>
              <a:t>last year. </a:t>
            </a:r>
          </a:p>
          <a:p>
            <a:pPr marL="0" indent="0" eaLnBrk="1" hangingPunct="1">
              <a:buFontTx/>
              <a:buNone/>
            </a:pPr>
            <a:r>
              <a:rPr lang="en-US" altLang="en-US" sz="4000" b="1" smtClean="0"/>
              <a:t>She used condo as a personal residence. </a:t>
            </a:r>
            <a:br>
              <a:rPr lang="en-US" altLang="en-US" sz="4000" b="1" smtClean="0"/>
            </a:br>
            <a:r>
              <a:rPr lang="en-US" altLang="en-US" sz="4000" b="1" smtClean="0"/>
              <a:t>In the current year, when the condo unit appraises at $132,000, Anne moves out and converts condo to rental property. </a:t>
            </a:r>
          </a:p>
          <a:p>
            <a:pPr marL="0" indent="0" eaLnBrk="1" hangingPunct="1">
              <a:buFontTx/>
              <a:buNone/>
            </a:pPr>
            <a:r>
              <a:rPr lang="en-US" altLang="en-US" sz="4000" b="1" smtClean="0"/>
              <a:t>What basis can Anne use when computing her depreciation on the rental condo unit?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763000" cy="63246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US" altLang="en-US" sz="4800" b="1" u="sng" smtClean="0">
                <a:solidFill>
                  <a:srgbClr val="C00000"/>
                </a:solidFill>
              </a:rPr>
              <a:t>Basis for Depreciation – Anne -2</a:t>
            </a:r>
          </a:p>
          <a:p>
            <a:pPr marL="0" indent="0" eaLnBrk="1" hangingPunct="1">
              <a:buFontTx/>
              <a:buNone/>
            </a:pPr>
            <a:r>
              <a:rPr lang="en-US" altLang="en-US" sz="5400" b="1" smtClean="0"/>
              <a:t>$125,000. </a:t>
            </a:r>
          </a:p>
          <a:p>
            <a:pPr marL="0" indent="0" eaLnBrk="1" hangingPunct="1">
              <a:buFontTx/>
              <a:buNone/>
            </a:pPr>
            <a:r>
              <a:rPr lang="en-US" altLang="en-US" sz="5400" b="1" smtClean="0"/>
              <a:t>Anne uses the lower of her basis or FMV at the date the condo is converted from personal to rental property.</a:t>
            </a:r>
            <a:r>
              <a:rPr lang="en-US" altLang="en-US" sz="4800" b="1" smtClean="0">
                <a:solidFill>
                  <a:schemeClr val="bg2"/>
                </a:solidFill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en-US" altLang="en-US" sz="4800" b="1" u="sng" smtClean="0">
                <a:solidFill>
                  <a:srgbClr val="FF0000"/>
                </a:solidFill>
              </a:rPr>
              <a:t>  </a:t>
            </a:r>
            <a:endParaRPr lang="en-US" altLang="en-US" sz="4000" b="1" smtClean="0"/>
          </a:p>
        </p:txBody>
      </p:sp>
      <p:graphicFrame>
        <p:nvGraphicFramePr>
          <p:cNvPr id="25603" name="Object 2"/>
          <p:cNvGraphicFramePr>
            <a:graphicFrameLocks noChangeAspect="1"/>
          </p:cNvGraphicFramePr>
          <p:nvPr/>
        </p:nvGraphicFramePr>
        <p:xfrm>
          <a:off x="842963" y="133350"/>
          <a:ext cx="7497762" cy="666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6" name="Worksheet" r:id="rId3" imgW="2905200" imgH="2581185" progId="Excel.Sheet.12">
                  <p:embed/>
                </p:oleObj>
              </mc:Choice>
              <mc:Fallback>
                <p:oleObj name="Worksheet" r:id="rId3" imgW="2905200" imgH="2581185" progId="Excel.Sheet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2963" y="133350"/>
                        <a:ext cx="7497762" cy="6662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en-US" altLang="en-US" sz="4800" b="1" u="sng" smtClean="0">
                <a:solidFill>
                  <a:srgbClr val="FF0000"/>
                </a:solidFill>
              </a:rPr>
              <a:t>  </a:t>
            </a:r>
            <a:endParaRPr lang="en-US" altLang="en-US" sz="4000" b="1" smtClean="0"/>
          </a:p>
        </p:txBody>
      </p:sp>
      <p:graphicFrame>
        <p:nvGraphicFramePr>
          <p:cNvPr id="26627" name="Object 2"/>
          <p:cNvGraphicFramePr>
            <a:graphicFrameLocks noChangeAspect="1"/>
          </p:cNvGraphicFramePr>
          <p:nvPr/>
        </p:nvGraphicFramePr>
        <p:xfrm>
          <a:off x="842963" y="133350"/>
          <a:ext cx="7664450" cy="6627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0" name="Worksheet" r:id="rId3" imgW="2880360" imgH="2476434" progId="Excel.Sheet.12">
                  <p:embed/>
                </p:oleObj>
              </mc:Choice>
              <mc:Fallback>
                <p:oleObj name="Worksheet" r:id="rId3" imgW="2880360" imgH="2476434" progId="Excel.Sheet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2963" y="133350"/>
                        <a:ext cx="7664450" cy="6627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304800"/>
            <a:ext cx="8305800" cy="6102350"/>
          </a:xfrm>
        </p:spPr>
        <p:txBody>
          <a:bodyPr lIns="92075" tIns="46038" rIns="92075" bIns="46038"/>
          <a:lstStyle/>
          <a:p>
            <a:pPr algn="ctr">
              <a:buFont typeface="Arial" charset="0"/>
              <a:buNone/>
              <a:defRPr/>
            </a:pPr>
            <a:endParaRPr lang="en-US" sz="3600" b="1" dirty="0" smtClean="0">
              <a:latin typeface="Arial" charset="0"/>
            </a:endParaRPr>
          </a:p>
          <a:p>
            <a:pPr marL="0" indent="0">
              <a:buFont typeface="Monotype Sorts" pitchFamily="2" charset="2"/>
              <a:buNone/>
              <a:defRPr/>
            </a:pPr>
            <a:endParaRPr lang="en-US" sz="3600" b="1" dirty="0" smtClean="0"/>
          </a:p>
        </p:txBody>
      </p:sp>
      <p:graphicFrame>
        <p:nvGraphicFramePr>
          <p:cNvPr id="27653" name="Object 1"/>
          <p:cNvGraphicFramePr>
            <a:graphicFrameLocks noChangeAspect="1"/>
          </p:cNvGraphicFramePr>
          <p:nvPr/>
        </p:nvGraphicFramePr>
        <p:xfrm>
          <a:off x="298450" y="762000"/>
          <a:ext cx="8710613" cy="481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6" name="Worksheet" r:id="rId4" imgW="1516418" imgH="838296" progId="Excel.Sheet.12">
                  <p:embed/>
                </p:oleObj>
              </mc:Choice>
              <mc:Fallback>
                <p:oleObj name="Worksheet" r:id="rId4" imgW="1516418" imgH="838296" progId="Excel.Sheet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450" y="762000"/>
                        <a:ext cx="8710613" cy="4816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0"/>
            <a:ext cx="8839200" cy="64008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4800" b="1" u="sng" smtClean="0">
                <a:solidFill>
                  <a:srgbClr val="C00000"/>
                </a:solidFill>
              </a:rPr>
              <a:t>Acquisition in Taxable Exchange</a:t>
            </a:r>
            <a:r>
              <a:rPr lang="en-US" altLang="en-US" sz="5400" b="1" smtClean="0">
                <a:solidFill>
                  <a:srgbClr val="C00000"/>
                </a:solidFill>
              </a:rPr>
              <a:t> </a:t>
            </a:r>
          </a:p>
          <a:p>
            <a:pPr eaLnBrk="1" hangingPunct="1"/>
            <a:r>
              <a:rPr lang="en-US" altLang="en-US" sz="4800" b="1" smtClean="0"/>
              <a:t>Basis of acquired asset equals the FMV of the property given up or FMV of the services performed</a:t>
            </a:r>
          </a:p>
          <a:p>
            <a:pPr eaLnBrk="1" hangingPunct="1"/>
            <a:r>
              <a:rPr lang="en-US" altLang="en-US" sz="4800" b="1" u="sng" smtClean="0"/>
              <a:t>Gain or loss is recognized as if </a:t>
            </a:r>
            <a:r>
              <a:rPr lang="en-US" altLang="en-US" sz="4800" b="1" smtClean="0"/>
              <a:t>cash had been exchanged for the property surrendered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29700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8600" y="381000"/>
            <a:ext cx="8610600" cy="5745163"/>
          </a:xfrm>
          <a:noFill/>
        </p:spPr>
        <p:txBody>
          <a:bodyPr lIns="92075" tIns="46038" rIns="92075" bIns="46038"/>
          <a:lstStyle/>
          <a:p>
            <a:pPr algn="ctr">
              <a:buFont typeface="Arial" charset="0"/>
              <a:buNone/>
            </a:pPr>
            <a:r>
              <a:rPr lang="en-US" altLang="en-US" sz="4800" b="1" u="sng" smtClean="0">
                <a:solidFill>
                  <a:srgbClr val="C00000"/>
                </a:solidFill>
              </a:rPr>
              <a:t>Basis in Bargain Purchase-1</a:t>
            </a:r>
          </a:p>
          <a:p>
            <a:r>
              <a:rPr lang="en-US" altLang="en-US" sz="4400" b="1" smtClean="0"/>
              <a:t>The </a:t>
            </a:r>
            <a:r>
              <a:rPr lang="en-US" altLang="en-US" sz="4400" b="1" smtClean="0">
                <a:solidFill>
                  <a:schemeClr val="tx2"/>
                </a:solidFill>
              </a:rPr>
              <a:t>all-inclusive income concept</a:t>
            </a:r>
            <a:r>
              <a:rPr lang="en-US" altLang="en-US" sz="4400" b="1" smtClean="0"/>
              <a:t> requires income recognition equal to the difference between an asset’s FMV and its sales price</a:t>
            </a:r>
          </a:p>
          <a:p>
            <a:r>
              <a:rPr lang="en-US" altLang="en-US" sz="4400" b="1" smtClean="0"/>
              <a:t>The </a:t>
            </a:r>
            <a:r>
              <a:rPr lang="en-US" altLang="en-US" sz="4400" b="1" u="sng" smtClean="0">
                <a:solidFill>
                  <a:schemeClr val="tx2"/>
                </a:solidFill>
              </a:rPr>
              <a:t>asset’s basis</a:t>
            </a:r>
            <a:r>
              <a:rPr lang="en-US" altLang="en-US" sz="4400" b="1" u="sng" smtClean="0"/>
              <a:t> = amount paid </a:t>
            </a:r>
            <a:r>
              <a:rPr lang="en-US" altLang="en-US" sz="4400" b="1" u="sng" smtClean="0">
                <a:solidFill>
                  <a:schemeClr val="folHlink"/>
                </a:solidFill>
              </a:rPr>
              <a:t>plus</a:t>
            </a:r>
            <a:r>
              <a:rPr lang="en-US" altLang="en-US" sz="4400" b="1" u="sng" smtClean="0"/>
              <a:t>  the amount of income recognized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30724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381000"/>
            <a:ext cx="8839200" cy="6324600"/>
          </a:xfrm>
        </p:spPr>
        <p:txBody>
          <a:bodyPr lIns="92075" tIns="46038" rIns="92075" bIns="46038"/>
          <a:lstStyle/>
          <a:p>
            <a:pPr algn="ctr">
              <a:buFont typeface="Arial" pitchFamily="34" charset="0"/>
              <a:buNone/>
              <a:defRPr/>
            </a:pPr>
            <a:r>
              <a:rPr lang="en-US" sz="4400" b="1" u="sng" dirty="0" smtClean="0">
                <a:solidFill>
                  <a:srgbClr val="FF0000"/>
                </a:solidFill>
              </a:rPr>
              <a:t>Basis in Bargain Purchase-2</a:t>
            </a:r>
          </a:p>
          <a:p>
            <a:pPr marL="0" indent="0">
              <a:buFont typeface="Arial" pitchFamily="34" charset="0"/>
              <a:buNone/>
              <a:defRPr/>
            </a:pPr>
            <a:r>
              <a:rPr lang="en-US" sz="4400" b="1" dirty="0" smtClean="0"/>
              <a:t>Your employer </a:t>
            </a:r>
            <a:r>
              <a:rPr lang="en-US" sz="4400" b="1" u="sng" dirty="0" smtClean="0"/>
              <a:t>purchased land </a:t>
            </a:r>
            <a:r>
              <a:rPr lang="en-US" sz="4400" b="1" dirty="0" smtClean="0"/>
              <a:t>a few years ago </a:t>
            </a:r>
            <a:r>
              <a:rPr lang="en-US" sz="4400" b="1" u="sng" dirty="0" smtClean="0"/>
              <a:t>for $30,000</a:t>
            </a:r>
            <a:r>
              <a:rPr lang="en-US" sz="4400" b="1" dirty="0" smtClean="0"/>
              <a:t>. </a:t>
            </a:r>
            <a:br>
              <a:rPr lang="en-US" sz="4400" b="1" dirty="0" smtClean="0"/>
            </a:br>
            <a:r>
              <a:rPr lang="en-US" sz="4400" b="1" dirty="0" smtClean="0"/>
              <a:t>Today it is </a:t>
            </a:r>
            <a:r>
              <a:rPr lang="en-US" sz="4400" b="1" u="sng" dirty="0" smtClean="0"/>
              <a:t>worth $50,000</a:t>
            </a:r>
            <a:r>
              <a:rPr lang="en-US" sz="4400" b="1" dirty="0" smtClean="0"/>
              <a:t>. </a:t>
            </a:r>
            <a:br>
              <a:rPr lang="en-US" sz="4400" b="1" dirty="0" smtClean="0"/>
            </a:br>
            <a:r>
              <a:rPr lang="en-US" sz="4400" b="1" dirty="0" smtClean="0"/>
              <a:t>Your employer appreciates your fine work and </a:t>
            </a:r>
            <a:r>
              <a:rPr lang="en-US" sz="4400" b="1" u="sng" dirty="0" smtClean="0"/>
              <a:t>sells the land to you for $45,000.</a:t>
            </a:r>
          </a:p>
          <a:p>
            <a:pPr marL="0" indent="0">
              <a:buFont typeface="Arial" pitchFamily="34" charset="0"/>
              <a:buNone/>
              <a:defRPr/>
            </a:pPr>
            <a:r>
              <a:rPr lang="en-US" sz="4400" b="1" dirty="0" smtClean="0"/>
              <a:t>How much income do you recognize? What is your basis in the land?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30724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381000"/>
            <a:ext cx="8839200" cy="6324600"/>
          </a:xfrm>
        </p:spPr>
        <p:txBody>
          <a:bodyPr lIns="92075" tIns="46038" rIns="92075" bIns="46038"/>
          <a:lstStyle/>
          <a:p>
            <a:pPr algn="ctr">
              <a:buFont typeface="Arial" pitchFamily="34" charset="0"/>
              <a:buNone/>
              <a:defRPr/>
            </a:pPr>
            <a:r>
              <a:rPr lang="en-US" sz="4400" b="1" u="sng" dirty="0" smtClean="0">
                <a:solidFill>
                  <a:srgbClr val="FF0000"/>
                </a:solidFill>
              </a:rPr>
              <a:t>Basis in Bargain Purchase-3</a:t>
            </a:r>
          </a:p>
          <a:p>
            <a:pPr marL="0" indent="0">
              <a:buFont typeface="Arial" pitchFamily="34" charset="0"/>
              <a:buNone/>
              <a:defRPr/>
            </a:pPr>
            <a:r>
              <a:rPr lang="en-US" sz="4400" b="1" dirty="0" smtClean="0"/>
              <a:t>How much income do you recognize?</a:t>
            </a:r>
          </a:p>
          <a:p>
            <a:pPr marL="0" indent="0">
              <a:buFont typeface="Arial" pitchFamily="34" charset="0"/>
              <a:buNone/>
              <a:defRPr/>
            </a:pPr>
            <a:r>
              <a:rPr lang="en-US" sz="4400" b="1" dirty="0"/>
              <a:t>$</a:t>
            </a:r>
            <a:r>
              <a:rPr lang="en-US" sz="4400" b="1" dirty="0" smtClean="0"/>
              <a:t>5,000</a:t>
            </a:r>
            <a:endParaRPr lang="en-US" sz="4400" b="1" dirty="0"/>
          </a:p>
          <a:p>
            <a:pPr marL="0" indent="0">
              <a:buFont typeface="Arial" pitchFamily="34" charset="0"/>
              <a:buNone/>
              <a:defRPr/>
            </a:pPr>
            <a:r>
              <a:rPr lang="en-US" sz="4400" b="1" dirty="0" smtClean="0"/>
              <a:t>What is your basis in the land?</a:t>
            </a:r>
          </a:p>
          <a:p>
            <a:pPr marL="0" indent="0">
              <a:buFont typeface="Arial" pitchFamily="34" charset="0"/>
              <a:buNone/>
              <a:defRPr/>
            </a:pPr>
            <a:r>
              <a:rPr lang="en-US" sz="4400" b="1" dirty="0" smtClean="0"/>
              <a:t>$50,000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5124" name="Rectangle 5"/>
          <p:cNvSpPr>
            <a:spLocks noChangeArrowheads="1"/>
          </p:cNvSpPr>
          <p:nvPr/>
        </p:nvSpPr>
        <p:spPr bwMode="auto">
          <a:xfrm>
            <a:off x="152400" y="152400"/>
            <a:ext cx="8610600" cy="630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971550" indent="-5143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sz="4400" b="1" u="sng">
                <a:solidFill>
                  <a:srgbClr val="FF0000"/>
                </a:solidFill>
                <a:latin typeface="Arial" charset="0"/>
                <a:cs typeface="Arial" charset="0"/>
              </a:rPr>
              <a:t>Use of Property</a:t>
            </a:r>
          </a:p>
          <a:p>
            <a:pPr eaLnBrk="1" hangingPunct="1">
              <a:buFontTx/>
              <a:buNone/>
            </a:pPr>
            <a:r>
              <a:rPr lang="en-US" altLang="en-US" sz="3600" b="1">
                <a:latin typeface="Arial" charset="0"/>
              </a:rPr>
              <a:t>Property is classified by both its </a:t>
            </a:r>
            <a:r>
              <a:rPr lang="en-US" altLang="en-US" sz="3600" b="1" u="sng">
                <a:solidFill>
                  <a:schemeClr val="tx2"/>
                </a:solidFill>
                <a:latin typeface="Arial" charset="0"/>
              </a:rPr>
              <a:t>use</a:t>
            </a:r>
            <a:r>
              <a:rPr lang="en-US" altLang="en-US" sz="3600" b="1">
                <a:latin typeface="Arial" charset="0"/>
              </a:rPr>
              <a:t> and its </a:t>
            </a:r>
            <a:r>
              <a:rPr lang="en-US" altLang="en-US" sz="3600" b="1" u="sng">
                <a:solidFill>
                  <a:schemeClr val="tx2"/>
                </a:solidFill>
                <a:latin typeface="Arial" charset="0"/>
              </a:rPr>
              <a:t>type</a:t>
            </a:r>
            <a:r>
              <a:rPr lang="en-US" altLang="en-US" sz="3600" b="1">
                <a:latin typeface="Arial" charset="0"/>
              </a:rPr>
              <a:t>.</a:t>
            </a:r>
          </a:p>
          <a:p>
            <a:pPr eaLnBrk="1" hangingPunct="1">
              <a:buFontTx/>
              <a:buNone/>
            </a:pPr>
            <a:r>
              <a:rPr lang="en-US" altLang="en-US" sz="3600" b="1">
                <a:latin typeface="Arial" charset="0"/>
              </a:rPr>
              <a:t>Property is </a:t>
            </a:r>
            <a:r>
              <a:rPr lang="en-US" altLang="en-US" sz="3600" b="1" u="sng">
                <a:solidFill>
                  <a:schemeClr val="tx2"/>
                </a:solidFill>
                <a:latin typeface="Arial" charset="0"/>
              </a:rPr>
              <a:t>used</a:t>
            </a:r>
            <a:r>
              <a:rPr lang="en-US" altLang="en-US" sz="3600" b="1">
                <a:latin typeface="Arial" charset="0"/>
              </a:rPr>
              <a:t> for </a:t>
            </a:r>
          </a:p>
          <a:p>
            <a:pPr lvl="1" eaLnBrk="1" hangingPunct="1">
              <a:buFont typeface="Calibri" pitchFamily="34" charset="0"/>
              <a:buAutoNum type="arabicPeriod"/>
            </a:pPr>
            <a:r>
              <a:rPr lang="en-US" altLang="en-US" sz="3200" b="1">
                <a:latin typeface="Arial" charset="0"/>
              </a:rPr>
              <a:t>Trade or business, </a:t>
            </a:r>
          </a:p>
          <a:p>
            <a:pPr lvl="1" eaLnBrk="1" hangingPunct="1">
              <a:buFont typeface="Calibri" pitchFamily="34" charset="0"/>
              <a:buAutoNum type="arabicPeriod"/>
            </a:pPr>
            <a:r>
              <a:rPr lang="en-US" altLang="en-US" sz="3200" b="1">
                <a:latin typeface="Arial" charset="0"/>
              </a:rPr>
              <a:t>Production of income (investment), or </a:t>
            </a:r>
          </a:p>
          <a:p>
            <a:pPr lvl="1" eaLnBrk="1" hangingPunct="1">
              <a:buFont typeface="Calibri" pitchFamily="34" charset="0"/>
              <a:buAutoNum type="arabicPeriod"/>
            </a:pPr>
            <a:r>
              <a:rPr lang="en-US" altLang="en-US" sz="3200" b="1">
                <a:latin typeface="Arial" charset="0"/>
              </a:rPr>
              <a:t>Personal purposes</a:t>
            </a:r>
          </a:p>
          <a:p>
            <a:pPr eaLnBrk="1" hangingPunct="1">
              <a:buFontTx/>
              <a:buNone/>
            </a:pPr>
            <a:r>
              <a:rPr lang="en-US" altLang="en-US" sz="3600" b="1">
                <a:latin typeface="Arial" charset="0"/>
              </a:rPr>
              <a:t>The same property (an auto) may be used differently by different taxpayers.</a:t>
            </a:r>
            <a:endParaRPr lang="en-US" altLang="en-US" b="1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32772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304800"/>
            <a:ext cx="8839200" cy="6151563"/>
          </a:xfrm>
          <a:noFill/>
        </p:spPr>
        <p:txBody>
          <a:bodyPr lIns="92075" tIns="46038" rIns="92075" bIns="46038"/>
          <a:lstStyle/>
          <a:p>
            <a:pPr algn="ctr">
              <a:buFont typeface="Arial" charset="0"/>
              <a:buNone/>
              <a:tabLst>
                <a:tab pos="914400" algn="l"/>
              </a:tabLst>
            </a:pPr>
            <a:r>
              <a:rPr lang="en-US" altLang="en-US" sz="4000" b="1" u="sng" smtClean="0">
                <a:solidFill>
                  <a:srgbClr val="C00000"/>
                </a:solidFill>
              </a:rPr>
              <a:t>Asset Acquired in Tax-free Exchange-1</a:t>
            </a:r>
          </a:p>
          <a:p>
            <a:pPr>
              <a:tabLst>
                <a:tab pos="914400" algn="l"/>
              </a:tabLst>
            </a:pPr>
            <a:r>
              <a:rPr lang="en-US" altLang="en-US" sz="4000" b="1" smtClean="0"/>
              <a:t>An individual (Jan) owns an office building with a value of $500,000 and a basis after depreciation of $400,000 (cost $600,000 &amp; accumulated deprec. of $200,000).</a:t>
            </a:r>
          </a:p>
          <a:p>
            <a:pPr>
              <a:tabLst>
                <a:tab pos="914400" algn="l"/>
              </a:tabLst>
            </a:pPr>
            <a:r>
              <a:rPr lang="en-US" altLang="en-US" sz="4000" b="1" smtClean="0"/>
              <a:t>If Jan sells the building for cash (for it FMV of $500,000) she will recognize again of $100,000.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33796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304800"/>
            <a:ext cx="8839200" cy="6151563"/>
          </a:xfrm>
          <a:noFill/>
        </p:spPr>
        <p:txBody>
          <a:bodyPr lIns="92075" tIns="46038" rIns="92075" bIns="46038"/>
          <a:lstStyle/>
          <a:p>
            <a:pPr algn="ctr">
              <a:buFont typeface="Arial" charset="0"/>
              <a:buNone/>
              <a:tabLst>
                <a:tab pos="914400" algn="l"/>
              </a:tabLst>
            </a:pPr>
            <a:r>
              <a:rPr lang="en-US" altLang="en-US" sz="4000" b="1" u="sng" smtClean="0">
                <a:solidFill>
                  <a:srgbClr val="C00000"/>
                </a:solidFill>
              </a:rPr>
              <a:t>Asset Acquired in Tax-free Exchange-2</a:t>
            </a:r>
          </a:p>
          <a:p>
            <a:pPr>
              <a:tabLst>
                <a:tab pos="914400" algn="l"/>
              </a:tabLst>
            </a:pPr>
            <a:r>
              <a:rPr lang="en-US" altLang="en-US" b="1" smtClean="0"/>
              <a:t>Assume the Jan trades the building for another office building that is also worth $500,000,</a:t>
            </a:r>
          </a:p>
          <a:p>
            <a:pPr>
              <a:tabLst>
                <a:tab pos="914400" algn="l"/>
              </a:tabLst>
            </a:pPr>
            <a:r>
              <a:rPr lang="en-US" altLang="en-US" b="1" smtClean="0"/>
              <a:t>Jan has a gain realized on the exchange of $100,000.</a:t>
            </a:r>
          </a:p>
          <a:p>
            <a:pPr>
              <a:tabLst>
                <a:tab pos="914400" algn="l"/>
              </a:tabLst>
            </a:pPr>
            <a:r>
              <a:rPr lang="en-US" altLang="en-US" b="1" smtClean="0"/>
              <a:t>The gain will not be recognized because this qualifies as a like-kind exchange (rules covered in later chapter).</a:t>
            </a:r>
          </a:p>
          <a:p>
            <a:pPr>
              <a:tabLst>
                <a:tab pos="914400" algn="l"/>
              </a:tabLst>
            </a:pPr>
            <a:r>
              <a:rPr lang="en-US" altLang="en-US" b="1" smtClean="0"/>
              <a:t>The new building has a value of $500,000, but the Jan will have a basis of only $400,000 (the basis in the first building.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304800"/>
            <a:ext cx="8305800" cy="6102350"/>
          </a:xfrm>
        </p:spPr>
        <p:txBody>
          <a:bodyPr lIns="92075" tIns="46038" rIns="92075" bIns="46038"/>
          <a:lstStyle/>
          <a:p>
            <a:pPr algn="ctr">
              <a:buFont typeface="Arial" charset="0"/>
              <a:buNone/>
              <a:defRPr/>
            </a:pPr>
            <a:endParaRPr lang="en-US" sz="3600" b="1" dirty="0" smtClean="0">
              <a:latin typeface="Arial" charset="0"/>
            </a:endParaRPr>
          </a:p>
          <a:p>
            <a:pPr marL="0" indent="0">
              <a:buFont typeface="Monotype Sorts" pitchFamily="2" charset="2"/>
              <a:buNone/>
              <a:defRPr/>
            </a:pPr>
            <a:endParaRPr lang="en-US" sz="3600" b="1" dirty="0" smtClean="0"/>
          </a:p>
        </p:txBody>
      </p:sp>
      <p:graphicFrame>
        <p:nvGraphicFramePr>
          <p:cNvPr id="34821" name="Object 1"/>
          <p:cNvGraphicFramePr>
            <a:graphicFrameLocks noChangeAspect="1"/>
          </p:cNvGraphicFramePr>
          <p:nvPr/>
        </p:nvGraphicFramePr>
        <p:xfrm>
          <a:off x="276225" y="609600"/>
          <a:ext cx="8043863" cy="449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4" name="Worksheet" r:id="rId4" imgW="1158330" imgH="647784" progId="Excel.Sheet.12">
                  <p:embed/>
                </p:oleObj>
              </mc:Choice>
              <mc:Fallback>
                <p:oleObj name="Worksheet" r:id="rId4" imgW="1158330" imgH="647784" progId="Excel.Sheet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225" y="609600"/>
                        <a:ext cx="8043863" cy="449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35844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04800" y="304800"/>
            <a:ext cx="8534400" cy="6151563"/>
          </a:xfrm>
          <a:noFill/>
        </p:spPr>
        <p:txBody>
          <a:bodyPr lIns="92075" tIns="46038" rIns="92075" bIns="46038"/>
          <a:lstStyle/>
          <a:p>
            <a:pPr algn="ctr">
              <a:buFont typeface="Arial" charset="0"/>
              <a:buNone/>
            </a:pPr>
            <a:r>
              <a:rPr lang="en-US" altLang="en-US" sz="3600" b="1" u="sng" smtClean="0">
                <a:solidFill>
                  <a:srgbClr val="FF0000"/>
                </a:solidFill>
              </a:rPr>
              <a:t>Basis of Asset Acquired by Gift (continued)</a:t>
            </a:r>
          </a:p>
          <a:p>
            <a:pPr>
              <a:buFont typeface="Monotype Sorts" pitchFamily="2" charset="2"/>
              <a:buNone/>
            </a:pPr>
            <a:r>
              <a:rPr lang="en-US" altLang="en-US" sz="3600" b="1" u="sng" smtClean="0"/>
              <a:t>If </a:t>
            </a:r>
            <a:r>
              <a:rPr lang="en-US" altLang="en-US" sz="3600" b="1" u="sng" smtClean="0">
                <a:solidFill>
                  <a:schemeClr val="tx2"/>
                </a:solidFill>
              </a:rPr>
              <a:t>Donor’s basis &gt; FMV</a:t>
            </a:r>
          </a:p>
          <a:p>
            <a:r>
              <a:rPr lang="en-US" altLang="en-US" sz="3600" b="1" smtClean="0"/>
              <a:t>Basis is determined when property is eventually sold</a:t>
            </a:r>
          </a:p>
          <a:p>
            <a:pPr lvl="1"/>
            <a:r>
              <a:rPr lang="en-US" altLang="en-US" sz="3600" b="1" smtClean="0"/>
              <a:t>If sold for more than donor’s basis, use donor’s basis (gain)</a:t>
            </a:r>
          </a:p>
          <a:p>
            <a:pPr lvl="1"/>
            <a:r>
              <a:rPr lang="en-US" altLang="en-US" sz="3600" b="1" smtClean="0"/>
              <a:t>If sold for less than FMV on date of gift, use FMV as basis (loss)</a:t>
            </a:r>
          </a:p>
          <a:p>
            <a:pPr lvl="1"/>
            <a:r>
              <a:rPr lang="en-US" altLang="en-US" sz="3600" b="1" smtClean="0"/>
              <a:t>If sold for an amount between the two, use sales price as basis (no gain or loss)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304800"/>
            <a:ext cx="8763000" cy="6324600"/>
          </a:xfrm>
        </p:spPr>
        <p:txBody>
          <a:bodyPr lIns="92075" tIns="46038" rIns="92075" bIns="46038"/>
          <a:lstStyle/>
          <a:p>
            <a:pPr marL="55563" indent="-55563">
              <a:buFont typeface="Arial" pitchFamily="34" charset="0"/>
              <a:buNone/>
              <a:defRPr/>
            </a:pPr>
            <a:r>
              <a:rPr lang="en-US" sz="4000" b="1" u="sng" dirty="0" smtClean="0">
                <a:solidFill>
                  <a:srgbClr val="C00000"/>
                </a:solidFill>
              </a:rPr>
              <a:t>Jan’s Basis in Gift Received</a:t>
            </a:r>
          </a:p>
          <a:p>
            <a:pPr marL="55563" indent="-55563">
              <a:spcBef>
                <a:spcPts val="600"/>
              </a:spcBef>
              <a:buFont typeface="Arial" pitchFamily="34" charset="0"/>
              <a:buNone/>
              <a:defRPr/>
            </a:pPr>
            <a:r>
              <a:rPr lang="en-US" sz="3600" dirty="0" smtClean="0"/>
              <a:t> </a:t>
            </a:r>
            <a:r>
              <a:rPr lang="en-US" sz="4400" b="1" dirty="0" smtClean="0"/>
              <a:t>Jan received a gift of stock valued at $10,000. </a:t>
            </a:r>
          </a:p>
          <a:p>
            <a:pPr marL="55563" indent="-55563">
              <a:spcBef>
                <a:spcPts val="600"/>
              </a:spcBef>
              <a:buFont typeface="Arial" pitchFamily="34" charset="0"/>
              <a:buNone/>
              <a:defRPr/>
            </a:pPr>
            <a:r>
              <a:rPr lang="en-US" sz="4400" b="1" dirty="0" smtClean="0"/>
              <a:t>The stock had an adjusted basis of $6,000 to the donor. </a:t>
            </a:r>
          </a:p>
          <a:p>
            <a:pPr marL="55563" indent="-55563">
              <a:spcBef>
                <a:spcPts val="600"/>
              </a:spcBef>
              <a:buFont typeface="Arial" pitchFamily="34" charset="0"/>
              <a:buNone/>
              <a:defRPr/>
            </a:pPr>
            <a:r>
              <a:rPr lang="en-US" sz="4400" b="1" dirty="0" smtClean="0"/>
              <a:t>No gift tax was paid on the transfer. Several months later, Jan sold the stock for $11,000. </a:t>
            </a:r>
            <a:br>
              <a:rPr lang="en-US" sz="4400" b="1" dirty="0" smtClean="0"/>
            </a:br>
            <a:r>
              <a:rPr lang="en-US" sz="4400" b="1" u="sng" dirty="0" smtClean="0">
                <a:solidFill>
                  <a:srgbClr val="C00000"/>
                </a:solidFill>
              </a:rPr>
              <a:t>What is Jan's gain or (loss) on sale?</a:t>
            </a:r>
            <a:endParaRPr lang="en-US" sz="3600" b="1" u="sng" dirty="0" smtClean="0">
              <a:solidFill>
                <a:srgbClr val="C00000"/>
              </a:solidFill>
            </a:endParaRPr>
          </a:p>
          <a:p>
            <a:pPr algn="ctr">
              <a:buFont typeface="Arial" pitchFamily="34" charset="0"/>
              <a:buNone/>
              <a:defRPr/>
            </a:pPr>
            <a:endParaRPr lang="en-US" sz="3600" b="1" u="sng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04800" y="304800"/>
            <a:ext cx="8534400" cy="6151563"/>
          </a:xfrm>
          <a:noFill/>
        </p:spPr>
        <p:txBody>
          <a:bodyPr lIns="92075" tIns="46038" rIns="92075" bIns="46038"/>
          <a:lstStyle/>
          <a:p>
            <a:pPr algn="ctr">
              <a:buFont typeface="Arial" charset="0"/>
              <a:buNone/>
            </a:pPr>
            <a:r>
              <a:rPr lang="en-US" altLang="en-US" b="1" smtClean="0"/>
              <a:t> </a:t>
            </a:r>
          </a:p>
        </p:txBody>
      </p:sp>
      <p:graphicFrame>
        <p:nvGraphicFramePr>
          <p:cNvPr id="37893" name="Object 2"/>
          <p:cNvGraphicFramePr>
            <a:graphicFrameLocks noChangeAspect="1"/>
          </p:cNvGraphicFramePr>
          <p:nvPr/>
        </p:nvGraphicFramePr>
        <p:xfrm>
          <a:off x="152400" y="381000"/>
          <a:ext cx="8839200" cy="573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6" name="Worksheet" r:id="rId4" imgW="2225040" imgH="1333428" progId="Excel.Sheet.12">
                  <p:embed/>
                </p:oleObj>
              </mc:Choice>
              <mc:Fallback>
                <p:oleObj name="Worksheet" r:id="rId4" imgW="2225040" imgH="1333428" progId="Excel.Sheet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381000"/>
                        <a:ext cx="8839200" cy="5737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7" grpId="0" build="p" bldLvl="2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04800" y="304800"/>
            <a:ext cx="8534400" cy="6151563"/>
          </a:xfrm>
          <a:noFill/>
        </p:spPr>
        <p:txBody>
          <a:bodyPr lIns="92075" tIns="46038" rIns="92075" bIns="46038"/>
          <a:lstStyle/>
          <a:p>
            <a:pPr algn="ctr">
              <a:buFont typeface="Arial" charset="0"/>
              <a:buNone/>
            </a:pPr>
            <a:r>
              <a:rPr lang="en-US" altLang="en-US" b="1" smtClean="0"/>
              <a:t> </a:t>
            </a:r>
          </a:p>
        </p:txBody>
      </p:sp>
      <p:graphicFrame>
        <p:nvGraphicFramePr>
          <p:cNvPr id="2" name="Object 2"/>
          <p:cNvGraphicFramePr>
            <a:graphicFrameLocks noChangeAspect="1"/>
          </p:cNvGraphicFramePr>
          <p:nvPr/>
        </p:nvGraphicFramePr>
        <p:xfrm>
          <a:off x="87313" y="228600"/>
          <a:ext cx="8828087" cy="578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20" name="Worksheet" r:id="rId4" imgW="2225040" imgH="1348740" progId="Excel.Sheet.12">
                  <p:embed/>
                </p:oleObj>
              </mc:Choice>
              <mc:Fallback>
                <p:oleObj name="Worksheet" r:id="rId4" imgW="2225040" imgH="1348740" progId="Excel.Sheet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313" y="228600"/>
                        <a:ext cx="8828087" cy="5788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7" grpId="0" build="p" bldLvl="2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8600" y="304800"/>
            <a:ext cx="8763000" cy="6151563"/>
          </a:xfrm>
        </p:spPr>
        <p:txBody>
          <a:bodyPr lIns="92075" tIns="46038" rIns="92075" bIns="46038"/>
          <a:lstStyle/>
          <a:p>
            <a:pPr marL="55563" indent="-55563">
              <a:spcBef>
                <a:spcPts val="300"/>
              </a:spcBef>
              <a:buFont typeface="Arial" pitchFamily="34" charset="0"/>
              <a:buNone/>
              <a:defRPr/>
            </a:pPr>
            <a:r>
              <a:rPr lang="en-US" sz="4400" b="1" u="sng" dirty="0" smtClean="0">
                <a:solidFill>
                  <a:srgbClr val="C00000"/>
                </a:solidFill>
              </a:rPr>
              <a:t>Dan’s Basis in Gift Received</a:t>
            </a:r>
          </a:p>
          <a:p>
            <a:pPr marL="55563" indent="-55563">
              <a:spcBef>
                <a:spcPts val="300"/>
              </a:spcBef>
              <a:buFont typeface="Arial" pitchFamily="34" charset="0"/>
              <a:buNone/>
              <a:defRPr/>
            </a:pPr>
            <a:r>
              <a:rPr lang="en-US" sz="3600" dirty="0" smtClean="0"/>
              <a:t> </a:t>
            </a:r>
            <a:r>
              <a:rPr lang="en-US" sz="4400" b="1" dirty="0" smtClean="0"/>
              <a:t>Dan received a gift of stock valued at $6,000. </a:t>
            </a:r>
          </a:p>
          <a:p>
            <a:pPr marL="55563" indent="-55563">
              <a:spcBef>
                <a:spcPts val="300"/>
              </a:spcBef>
              <a:buFont typeface="Arial" pitchFamily="34" charset="0"/>
              <a:buNone/>
              <a:defRPr/>
            </a:pPr>
            <a:r>
              <a:rPr lang="en-US" sz="4400" b="1" dirty="0" smtClean="0"/>
              <a:t>The stock had an adjusted basis of $10,000 to the donor. </a:t>
            </a:r>
          </a:p>
          <a:p>
            <a:pPr marL="55563" indent="-55563">
              <a:spcBef>
                <a:spcPts val="300"/>
              </a:spcBef>
              <a:buFont typeface="Arial" pitchFamily="34" charset="0"/>
              <a:buNone/>
              <a:defRPr/>
            </a:pPr>
            <a:r>
              <a:rPr lang="en-US" sz="4400" b="1" dirty="0" smtClean="0"/>
              <a:t>No gift tax was paid on the transfer. Several months later, Dan sold the stock for $5,000. </a:t>
            </a:r>
          </a:p>
          <a:p>
            <a:pPr marL="55563" indent="-55563">
              <a:spcBef>
                <a:spcPts val="300"/>
              </a:spcBef>
              <a:buFont typeface="Arial" pitchFamily="34" charset="0"/>
              <a:buNone/>
              <a:defRPr/>
            </a:pPr>
            <a:r>
              <a:rPr lang="en-US" sz="4400" b="1" u="sng" dirty="0" smtClean="0"/>
              <a:t>What is Dan's gain or (loss) the sale?</a:t>
            </a:r>
            <a:endParaRPr lang="en-US" sz="3600" b="1" u="sng" dirty="0" smtClean="0"/>
          </a:p>
          <a:p>
            <a:pPr algn="ctr">
              <a:buFont typeface="Arial" pitchFamily="34" charset="0"/>
              <a:buNone/>
              <a:defRPr/>
            </a:pPr>
            <a:endParaRPr lang="en-US" sz="3600" b="1" u="sng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9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89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89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89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89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89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89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89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7" grpId="0" build="p" bldLvl="2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04800" y="304800"/>
            <a:ext cx="8534400" cy="6151563"/>
          </a:xfrm>
          <a:noFill/>
        </p:spPr>
        <p:txBody>
          <a:bodyPr lIns="92075" tIns="46038" rIns="92075" bIns="46038"/>
          <a:lstStyle/>
          <a:p>
            <a:pPr algn="ctr">
              <a:buFont typeface="Arial" charset="0"/>
              <a:buNone/>
            </a:pPr>
            <a:r>
              <a:rPr lang="en-US" altLang="en-US" b="1" smtClean="0"/>
              <a:t> </a:t>
            </a:r>
          </a:p>
        </p:txBody>
      </p:sp>
      <p:graphicFrame>
        <p:nvGraphicFramePr>
          <p:cNvPr id="40965" name="Object 2"/>
          <p:cNvGraphicFramePr>
            <a:graphicFrameLocks noChangeAspect="1"/>
          </p:cNvGraphicFramePr>
          <p:nvPr/>
        </p:nvGraphicFramePr>
        <p:xfrm>
          <a:off x="304800" y="685800"/>
          <a:ext cx="8424863" cy="544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8" name="Worksheet" r:id="rId4" imgW="2133600" imgH="1333428" progId="Excel.Sheet.12">
                  <p:embed/>
                </p:oleObj>
              </mc:Choice>
              <mc:Fallback>
                <p:oleObj name="Worksheet" r:id="rId4" imgW="2133600" imgH="1333428" progId="Excel.Sheet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685800"/>
                        <a:ext cx="8424863" cy="5440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7" grpId="0" build="p" bldLvl="2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04800" y="304800"/>
            <a:ext cx="8534400" cy="6151563"/>
          </a:xfrm>
          <a:noFill/>
        </p:spPr>
        <p:txBody>
          <a:bodyPr lIns="92075" tIns="46038" rIns="92075" bIns="46038"/>
          <a:lstStyle/>
          <a:p>
            <a:pPr algn="ctr">
              <a:buFont typeface="Arial" charset="0"/>
              <a:buNone/>
            </a:pPr>
            <a:r>
              <a:rPr lang="en-US" altLang="en-US" b="1" smtClean="0"/>
              <a:t> </a:t>
            </a:r>
          </a:p>
        </p:txBody>
      </p:sp>
      <p:graphicFrame>
        <p:nvGraphicFramePr>
          <p:cNvPr id="41989" name="Object 2"/>
          <p:cNvGraphicFramePr>
            <a:graphicFrameLocks noChangeAspect="1"/>
          </p:cNvGraphicFramePr>
          <p:nvPr/>
        </p:nvGraphicFramePr>
        <p:xfrm>
          <a:off x="307975" y="533400"/>
          <a:ext cx="8424863" cy="547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2" name="Worksheet" r:id="rId4" imgW="2133528" imgH="1341141" progId="Excel.Sheet.12">
                  <p:embed/>
                </p:oleObj>
              </mc:Choice>
              <mc:Fallback>
                <p:oleObj name="Worksheet" r:id="rId4" imgW="2133528" imgH="1341141" progId="Excel.Sheet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975" y="533400"/>
                        <a:ext cx="8424863" cy="547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7" grpId="0" build="p" bldLvl="2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6148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8600" y="76200"/>
            <a:ext cx="8686800" cy="6477000"/>
          </a:xfrm>
          <a:noFill/>
        </p:spPr>
        <p:txBody>
          <a:bodyPr lIns="92075" tIns="46038" rIns="92075" bIns="46038"/>
          <a:lstStyle/>
          <a:p>
            <a:pPr algn="ctr">
              <a:spcBef>
                <a:spcPct val="0"/>
              </a:spcBef>
              <a:buFont typeface="Arial" charset="0"/>
              <a:buNone/>
            </a:pPr>
            <a:r>
              <a:rPr lang="en-US" altLang="en-US" sz="4400" b="1" u="sng" smtClean="0">
                <a:solidFill>
                  <a:srgbClr val="FF0000"/>
                </a:solidFill>
              </a:rPr>
              <a:t>Types of Property</a:t>
            </a:r>
          </a:p>
          <a:p>
            <a:pPr>
              <a:spcBef>
                <a:spcPct val="0"/>
              </a:spcBef>
            </a:pPr>
            <a:r>
              <a:rPr lang="en-US" altLang="en-US" sz="4000" b="1" smtClean="0"/>
              <a:t>All property may be classified by </a:t>
            </a:r>
            <a:r>
              <a:rPr lang="en-US" altLang="en-US" sz="4000" b="1" u="sng" smtClean="0">
                <a:solidFill>
                  <a:schemeClr val="tx2"/>
                </a:solidFill>
              </a:rPr>
              <a:t>type</a:t>
            </a:r>
            <a:r>
              <a:rPr lang="en-US" altLang="en-US" sz="4000" b="1" smtClean="0">
                <a:solidFill>
                  <a:schemeClr val="tx2"/>
                </a:solidFill>
              </a:rPr>
              <a:t> </a:t>
            </a:r>
            <a:r>
              <a:rPr lang="en-US" altLang="en-US" sz="4000" b="1" smtClean="0"/>
              <a:t>as either </a:t>
            </a:r>
            <a:r>
              <a:rPr lang="en-US" altLang="en-US" sz="4000" b="1" i="1" smtClean="0"/>
              <a:t>tangible</a:t>
            </a:r>
            <a:r>
              <a:rPr lang="en-US" altLang="en-US" sz="4000" b="1" smtClean="0"/>
              <a:t> or </a:t>
            </a:r>
            <a:r>
              <a:rPr lang="en-US" altLang="en-US" sz="4000" b="1" i="1" smtClean="0"/>
              <a:t>intangible</a:t>
            </a:r>
            <a:endParaRPr lang="en-US" altLang="en-US" sz="4000" b="1" smtClean="0">
              <a:solidFill>
                <a:schemeClr val="tx2"/>
              </a:solidFill>
            </a:endParaRPr>
          </a:p>
          <a:p>
            <a:pPr lvl="1">
              <a:spcBef>
                <a:spcPct val="0"/>
              </a:spcBef>
            </a:pPr>
            <a:r>
              <a:rPr lang="en-US" altLang="en-US" sz="3600" b="1" u="sng" smtClean="0">
                <a:solidFill>
                  <a:schemeClr val="tx2"/>
                </a:solidFill>
              </a:rPr>
              <a:t>Intangible</a:t>
            </a:r>
            <a:r>
              <a:rPr lang="en-US" altLang="en-US" sz="3600" b="1" smtClean="0"/>
              <a:t> property lacks physical substance and has only an economic existence</a:t>
            </a:r>
          </a:p>
          <a:p>
            <a:pPr lvl="1">
              <a:spcBef>
                <a:spcPct val="0"/>
              </a:spcBef>
            </a:pPr>
            <a:r>
              <a:rPr lang="en-US" altLang="en-US" sz="3600" b="1" u="sng" smtClean="0">
                <a:solidFill>
                  <a:schemeClr val="tx2"/>
                </a:solidFill>
              </a:rPr>
              <a:t>Tangible</a:t>
            </a:r>
            <a:r>
              <a:rPr lang="en-US" altLang="en-US" sz="3600" b="1" smtClean="0"/>
              <a:t> property has physical substance</a:t>
            </a:r>
          </a:p>
          <a:p>
            <a:pPr lvl="2">
              <a:spcBef>
                <a:spcPct val="0"/>
              </a:spcBef>
            </a:pPr>
            <a:r>
              <a:rPr lang="en-US" altLang="en-US" sz="3200" b="1" smtClean="0"/>
              <a:t>Tangible real property (realty) consists of land and structures permanently attached to land</a:t>
            </a:r>
          </a:p>
          <a:p>
            <a:pPr lvl="2">
              <a:spcBef>
                <a:spcPct val="0"/>
              </a:spcBef>
            </a:pPr>
            <a:r>
              <a:rPr lang="en-US" altLang="en-US" sz="3200" b="1" smtClean="0"/>
              <a:t>Tangible personal property (personalty) is all other tangible property</a:t>
            </a:r>
          </a:p>
          <a:p>
            <a:pPr>
              <a:buClr>
                <a:schemeClr val="accent1"/>
              </a:buClr>
            </a:pPr>
            <a:endParaRPr lang="en-US" altLang="en-US" smtClean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04800" y="304800"/>
            <a:ext cx="8534400" cy="6151563"/>
          </a:xfrm>
          <a:noFill/>
        </p:spPr>
        <p:txBody>
          <a:bodyPr lIns="92075" tIns="46038" rIns="92075" bIns="46038"/>
          <a:lstStyle/>
          <a:p>
            <a:pPr algn="ctr">
              <a:buFont typeface="Arial" charset="0"/>
              <a:buNone/>
            </a:pPr>
            <a:r>
              <a:rPr lang="en-US" altLang="en-US" b="1" smtClean="0"/>
              <a:t> </a:t>
            </a:r>
          </a:p>
        </p:txBody>
      </p:sp>
      <p:graphicFrame>
        <p:nvGraphicFramePr>
          <p:cNvPr id="43013" name="Object 2"/>
          <p:cNvGraphicFramePr>
            <a:graphicFrameLocks noChangeAspect="1"/>
          </p:cNvGraphicFramePr>
          <p:nvPr/>
        </p:nvGraphicFramePr>
        <p:xfrm>
          <a:off x="307975" y="533400"/>
          <a:ext cx="8424863" cy="543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6" name="Worksheet" r:id="rId4" imgW="2133600" imgH="1333428" progId="Excel.Sheet.12">
                  <p:embed/>
                </p:oleObj>
              </mc:Choice>
              <mc:Fallback>
                <p:oleObj name="Worksheet" r:id="rId4" imgW="2133600" imgH="1333428" progId="Excel.Sheet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975" y="533400"/>
                        <a:ext cx="8424863" cy="543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7" grpId="0" build="p" bldLvl="2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457200"/>
            <a:ext cx="8229600" cy="5668963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en-US" altLang="en-US" sz="4800" b="1" u="sng" smtClean="0">
                <a:solidFill>
                  <a:srgbClr val="FF0000"/>
                </a:solidFill>
              </a:rPr>
              <a:t>  </a:t>
            </a:r>
            <a:endParaRPr lang="en-US" altLang="en-US" sz="4000" b="1" smtClean="0"/>
          </a:p>
        </p:txBody>
      </p:sp>
      <p:graphicFrame>
        <p:nvGraphicFramePr>
          <p:cNvPr id="44035" name="Object 2"/>
          <p:cNvGraphicFramePr>
            <a:graphicFrameLocks noChangeAspect="1"/>
          </p:cNvGraphicFramePr>
          <p:nvPr/>
        </p:nvGraphicFramePr>
        <p:xfrm>
          <a:off x="228600" y="609600"/>
          <a:ext cx="8763000" cy="562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38" name="Worksheet" r:id="rId3" imgW="2933790" imgH="1851691" progId="Excel.Sheet.12">
                  <p:embed/>
                </p:oleObj>
              </mc:Choice>
              <mc:Fallback>
                <p:oleObj name="Worksheet" r:id="rId3" imgW="2933790" imgH="1851691" progId="Excel.Sheet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609600"/>
                        <a:ext cx="8763000" cy="5626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457200"/>
            <a:ext cx="8229600" cy="5668963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en-US" altLang="en-US" sz="4800" b="1" u="sng" smtClean="0">
                <a:solidFill>
                  <a:srgbClr val="FF0000"/>
                </a:solidFill>
              </a:rPr>
              <a:t>  </a:t>
            </a:r>
            <a:endParaRPr lang="en-US" altLang="en-US" sz="4000" b="1" smtClean="0"/>
          </a:p>
        </p:txBody>
      </p:sp>
      <p:graphicFrame>
        <p:nvGraphicFramePr>
          <p:cNvPr id="45059" name="Object 2"/>
          <p:cNvGraphicFramePr>
            <a:graphicFrameLocks noChangeAspect="1"/>
          </p:cNvGraphicFramePr>
          <p:nvPr/>
        </p:nvGraphicFramePr>
        <p:xfrm>
          <a:off x="228600" y="609600"/>
          <a:ext cx="8763000" cy="562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62" name="Worksheet" r:id="rId3" imgW="2933790" imgH="1851691" progId="Excel.Sheet.12">
                  <p:embed/>
                </p:oleObj>
              </mc:Choice>
              <mc:Fallback>
                <p:oleObj name="Worksheet" r:id="rId3" imgW="2933790" imgH="1851691" progId="Excel.Sheet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609600"/>
                        <a:ext cx="8763000" cy="5626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8600" y="304800"/>
            <a:ext cx="8458200" cy="6096000"/>
          </a:xfrm>
        </p:spPr>
        <p:txBody>
          <a:bodyPr lIns="92075" tIns="46038" rIns="92075" bIns="46038"/>
          <a:lstStyle/>
          <a:p>
            <a:pPr marL="0" indent="0" algn="ctr">
              <a:buFont typeface="Arial" charset="0"/>
              <a:buNone/>
              <a:defRPr/>
            </a:pPr>
            <a:r>
              <a:rPr lang="en-US" sz="5400" b="1" u="sng" dirty="0" smtClean="0">
                <a:solidFill>
                  <a:srgbClr val="FF0000"/>
                </a:solidFill>
              </a:rPr>
              <a:t>Holding Period for </a:t>
            </a:r>
            <a:br>
              <a:rPr lang="en-US" sz="5400" b="1" u="sng" dirty="0" smtClean="0">
                <a:solidFill>
                  <a:srgbClr val="FF0000"/>
                </a:solidFill>
              </a:rPr>
            </a:br>
            <a:r>
              <a:rPr lang="en-US" sz="5400" b="1" u="sng" dirty="0" smtClean="0">
                <a:solidFill>
                  <a:srgbClr val="FF0000"/>
                </a:solidFill>
              </a:rPr>
              <a:t>Asset Acquired by Gift</a:t>
            </a:r>
          </a:p>
          <a:p>
            <a:pPr>
              <a:defRPr/>
            </a:pPr>
            <a:r>
              <a:rPr lang="en-US" sz="4800" b="1" dirty="0" smtClean="0"/>
              <a:t>If donor’s basis is used, holding period carry’s over and begins on the </a:t>
            </a:r>
            <a:r>
              <a:rPr lang="en-US" sz="4800" b="1" dirty="0" smtClean="0">
                <a:solidFill>
                  <a:schemeClr val="tx2"/>
                </a:solidFill>
              </a:rPr>
              <a:t>donor’s acquisition date</a:t>
            </a:r>
          </a:p>
          <a:p>
            <a:pPr>
              <a:buFont typeface="Monotype Sorts" pitchFamily="2" charset="2"/>
              <a:buNone/>
              <a:defRPr/>
            </a:pPr>
            <a:endParaRPr lang="en-US" sz="2400" b="1" dirty="0" smtClean="0"/>
          </a:p>
          <a:p>
            <a:pPr>
              <a:defRPr/>
            </a:pPr>
            <a:r>
              <a:rPr lang="en-US" sz="4800" b="1" dirty="0" smtClean="0"/>
              <a:t>If FMV is used, holding period begins on the </a:t>
            </a:r>
            <a:r>
              <a:rPr lang="en-US" sz="4800" b="1" dirty="0" smtClean="0">
                <a:solidFill>
                  <a:schemeClr val="tx2"/>
                </a:solidFill>
              </a:rPr>
              <a:t>date of gift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457200"/>
            <a:ext cx="8839200" cy="61722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en-US" sz="4400" b="1" u="sng" smtClean="0">
                <a:solidFill>
                  <a:srgbClr val="C00000"/>
                </a:solidFill>
              </a:rPr>
              <a:t>Acquisition by Gift</a:t>
            </a:r>
            <a:r>
              <a:rPr lang="en-US" altLang="en-US" sz="4800" b="1" u="sng" smtClean="0">
                <a:solidFill>
                  <a:srgbClr val="C00000"/>
                </a:solidFill>
              </a:rPr>
              <a:t> </a:t>
            </a:r>
          </a:p>
          <a:p>
            <a:pPr marL="0" indent="0" eaLnBrk="1" hangingPunct="1">
              <a:buFontTx/>
              <a:buNone/>
            </a:pPr>
            <a:r>
              <a:rPr lang="en-US" altLang="en-US" sz="4400" b="1" smtClean="0"/>
              <a:t>Donee’s basis is the donor’s basis + </a:t>
            </a:r>
            <a:r>
              <a:rPr lang="en-US" altLang="en-US" sz="4400" b="1" u="sng" smtClean="0"/>
              <a:t>portion</a:t>
            </a:r>
            <a:r>
              <a:rPr lang="en-US" altLang="en-US" sz="4400" b="1" smtClean="0"/>
              <a:t> of gift taxes due to appreciation (but total cannot exceed FMV at date of gift)</a:t>
            </a:r>
          </a:p>
          <a:p>
            <a:pPr marL="0" indent="0" eaLnBrk="1" hangingPunct="1">
              <a:buFontTx/>
              <a:buNone/>
            </a:pPr>
            <a:r>
              <a:rPr lang="en-US" altLang="en-US" sz="4400" b="1" smtClean="0"/>
              <a:t>Fraction for </a:t>
            </a:r>
            <a:r>
              <a:rPr lang="en-US" altLang="en-US" sz="4400" b="1" u="sng" smtClean="0"/>
              <a:t>portion of gift tax:</a:t>
            </a:r>
          </a:p>
          <a:p>
            <a:pPr lvl="1" eaLnBrk="1" hangingPunct="1">
              <a:buFontTx/>
              <a:buNone/>
            </a:pPr>
            <a:endParaRPr lang="en-US" altLang="en-US" sz="1800" b="1" smtClean="0"/>
          </a:p>
          <a:p>
            <a:pPr lvl="1" eaLnBrk="1" hangingPunct="1">
              <a:buFontTx/>
              <a:buNone/>
            </a:pPr>
            <a:r>
              <a:rPr lang="en-US" altLang="en-US" sz="4000" b="1" u="sng" smtClean="0"/>
              <a:t>FMV at gift date – Donor’s Basis</a:t>
            </a:r>
          </a:p>
          <a:p>
            <a:pPr marL="0" indent="0" eaLnBrk="1" hangingPunct="1">
              <a:buFontTx/>
              <a:buNone/>
            </a:pPr>
            <a:r>
              <a:rPr lang="en-US" altLang="en-US" sz="4000" b="1" smtClean="0"/>
              <a:t>                    FMV at gift date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en-US" altLang="en-US" sz="4800" b="1" u="sng" smtClean="0">
                <a:solidFill>
                  <a:srgbClr val="FF0000"/>
                </a:solidFill>
              </a:rPr>
              <a:t>  </a:t>
            </a:r>
            <a:endParaRPr lang="en-US" altLang="en-US" sz="4000" b="1" smtClean="0"/>
          </a:p>
        </p:txBody>
      </p:sp>
      <p:graphicFrame>
        <p:nvGraphicFramePr>
          <p:cNvPr id="48131" name="Object 2"/>
          <p:cNvGraphicFramePr>
            <a:graphicFrameLocks noChangeAspect="1"/>
          </p:cNvGraphicFramePr>
          <p:nvPr/>
        </p:nvGraphicFramePr>
        <p:xfrm>
          <a:off x="349250" y="225425"/>
          <a:ext cx="8270875" cy="638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34" name="Worksheet" r:id="rId3" imgW="2468880" imgH="1912692" progId="Excel.Sheet.12">
                  <p:embed/>
                </p:oleObj>
              </mc:Choice>
              <mc:Fallback>
                <p:oleObj name="Worksheet" r:id="rId3" imgW="2468880" imgH="1912692" progId="Excel.Sheet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250" y="225425"/>
                        <a:ext cx="8270875" cy="6388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en-US" altLang="en-US" sz="4800" b="1" u="sng" smtClean="0">
                <a:solidFill>
                  <a:srgbClr val="FF0000"/>
                </a:solidFill>
              </a:rPr>
              <a:t>  </a:t>
            </a:r>
            <a:endParaRPr lang="en-US" altLang="en-US" sz="4000" b="1" smtClean="0"/>
          </a:p>
        </p:txBody>
      </p:sp>
      <p:graphicFrame>
        <p:nvGraphicFramePr>
          <p:cNvPr id="49155" name="Object 2"/>
          <p:cNvGraphicFramePr>
            <a:graphicFrameLocks noChangeAspect="1"/>
          </p:cNvGraphicFramePr>
          <p:nvPr/>
        </p:nvGraphicFramePr>
        <p:xfrm>
          <a:off x="381000" y="381000"/>
          <a:ext cx="8067675" cy="6251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58" name="Worksheet" r:id="rId3" imgW="2468880" imgH="1912692" progId="Excel.Sheet.12">
                  <p:embed/>
                </p:oleObj>
              </mc:Choice>
              <mc:Fallback>
                <p:oleObj name="Worksheet" r:id="rId3" imgW="2468880" imgH="1912692" progId="Excel.Sheet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381000"/>
                        <a:ext cx="8067675" cy="6251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763000" cy="63246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US" altLang="en-US" sz="4800" b="1" u="sng" smtClean="0">
                <a:solidFill>
                  <a:srgbClr val="C00000"/>
                </a:solidFill>
              </a:rPr>
              <a:t>Gift Basis – David -1</a:t>
            </a:r>
          </a:p>
          <a:p>
            <a:pPr marL="0" indent="0" eaLnBrk="1" hangingPunct="1">
              <a:buFontTx/>
              <a:buNone/>
            </a:pPr>
            <a:r>
              <a:rPr lang="en-US" altLang="en-US" sz="4400" b="1" smtClean="0"/>
              <a:t>Ted </a:t>
            </a:r>
            <a:r>
              <a:rPr lang="en-US" altLang="en-US" sz="4400" b="1" u="sng" smtClean="0"/>
              <a:t>bought stock for $18,000</a:t>
            </a:r>
            <a:r>
              <a:rPr lang="en-US" altLang="en-US" sz="4400" b="1" smtClean="0"/>
              <a:t> five years ago. </a:t>
            </a:r>
            <a:br>
              <a:rPr lang="en-US" altLang="en-US" sz="4400" b="1" smtClean="0"/>
            </a:br>
            <a:r>
              <a:rPr lang="en-US" altLang="en-US" sz="4400" b="1" smtClean="0"/>
              <a:t>David received a gift of stock from Ted this year when the stock was </a:t>
            </a:r>
            <a:r>
              <a:rPr lang="en-US" altLang="en-US" sz="4400" b="1" u="sng" smtClean="0"/>
              <a:t>worth $24,000</a:t>
            </a:r>
            <a:r>
              <a:rPr lang="en-US" altLang="en-US" sz="4400" b="1" smtClean="0"/>
              <a:t>. </a:t>
            </a:r>
          </a:p>
          <a:p>
            <a:pPr marL="0" indent="0" eaLnBrk="1" hangingPunct="1">
              <a:buFontTx/>
              <a:buNone/>
            </a:pPr>
            <a:r>
              <a:rPr lang="en-US" altLang="en-US" sz="4400" b="1" smtClean="0"/>
              <a:t>Ted paid </a:t>
            </a:r>
            <a:r>
              <a:rPr lang="en-US" altLang="en-US" sz="4400" b="1" u="sng" smtClean="0"/>
              <a:t>$2,000 of gift taxes</a:t>
            </a:r>
            <a:r>
              <a:rPr lang="en-US" altLang="en-US" sz="4400" b="1" smtClean="0"/>
              <a:t> on the gift. </a:t>
            </a:r>
            <a:br>
              <a:rPr lang="en-US" altLang="en-US" sz="4400" b="1" smtClean="0"/>
            </a:br>
            <a:r>
              <a:rPr lang="en-US" altLang="en-US" sz="4400" b="1" u="sng" smtClean="0"/>
              <a:t>What is David’s basis for the stock?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" y="228600"/>
            <a:ext cx="8915400" cy="63246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US" altLang="en-US" sz="4800" b="1" u="sng" smtClean="0">
                <a:solidFill>
                  <a:srgbClr val="C00000"/>
                </a:solidFill>
              </a:rPr>
              <a:t>Gift Basis – David -2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altLang="en-US" sz="4400" b="1" u="sng" smtClean="0"/>
              <a:t>$18,500.</a:t>
            </a:r>
            <a:r>
              <a:rPr lang="en-US" altLang="en-US" sz="4400" b="1" smtClean="0"/>
              <a:t>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altLang="en-US" sz="3600" b="1" smtClean="0"/>
              <a:t>David uses Ted’s basis increased by a portion of the gift tax related to the appreciation on the gift determined as follows: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altLang="en-US" sz="3600" b="1" smtClean="0"/>
              <a:t>$2,000 gift tax x [($24,000 -$18,000)/$24,000]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altLang="en-US" sz="3600" b="1" smtClean="0"/>
              <a:t>= $500 gift tax related to appreciation.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altLang="en-US" sz="3600" b="1" smtClean="0"/>
              <a:t>$18,000 carryover basis from donor + $500 gift tax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altLang="en-US" sz="3600" b="1" smtClean="0"/>
              <a:t>= </a:t>
            </a:r>
            <a:r>
              <a:rPr lang="en-US" altLang="en-US" sz="4400" b="1" u="sng" smtClean="0"/>
              <a:t>$18,500.</a:t>
            </a:r>
            <a:endParaRPr lang="en-US" altLang="en-US" sz="4000" u="sng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763000" cy="63246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US" altLang="en-US" sz="4400" b="1" u="sng" smtClean="0">
                <a:solidFill>
                  <a:srgbClr val="C00000"/>
                </a:solidFill>
              </a:rPr>
              <a:t>Gift Basis – Ellen -1</a:t>
            </a:r>
          </a:p>
          <a:p>
            <a:pPr marL="0" indent="0" eaLnBrk="1" hangingPunct="1">
              <a:buFontTx/>
              <a:buNone/>
            </a:pPr>
            <a:r>
              <a:rPr lang="en-US" altLang="en-US" sz="4000" b="1" smtClean="0"/>
              <a:t>Ellen received a gift of stock from Gisela this year when the stock was worth $50,000. </a:t>
            </a:r>
          </a:p>
          <a:p>
            <a:pPr marL="0" indent="0" eaLnBrk="1" hangingPunct="1">
              <a:buFontTx/>
              <a:buNone/>
            </a:pPr>
            <a:r>
              <a:rPr lang="en-US" altLang="en-US" sz="4000" b="1" smtClean="0"/>
              <a:t>Gisela purchased the stock for $60,000 four years ago. Calculate Ellen’s basis for the stock if she sells it:</a:t>
            </a:r>
          </a:p>
          <a:p>
            <a:pPr marL="0" indent="0" eaLnBrk="1" hangingPunct="1">
              <a:buFontTx/>
              <a:buNone/>
            </a:pPr>
            <a:r>
              <a:rPr lang="en-US" altLang="en-US" sz="4000" b="1" smtClean="0"/>
              <a:t>a. for $65,000?            b. for $45,000?         </a:t>
            </a:r>
          </a:p>
          <a:p>
            <a:pPr marL="0" indent="0" eaLnBrk="1" hangingPunct="1">
              <a:buFontTx/>
              <a:buNone/>
            </a:pPr>
            <a:r>
              <a:rPr lang="en-US" altLang="en-US" sz="4000" b="1" smtClean="0"/>
              <a:t>c. for $55,000?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76200"/>
            <a:ext cx="8839200" cy="604996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4800" b="1" u="sng" smtClean="0">
                <a:solidFill>
                  <a:srgbClr val="FF3300"/>
                </a:solidFill>
              </a:rPr>
              <a:t>Basis of Property </a:t>
            </a:r>
          </a:p>
          <a:p>
            <a:pPr eaLnBrk="1" hangingPunct="1"/>
            <a:r>
              <a:rPr lang="en-US" altLang="en-US" sz="4400" b="1" u="sng" smtClean="0">
                <a:solidFill>
                  <a:schemeClr val="tx2"/>
                </a:solidFill>
              </a:rPr>
              <a:t>Basis</a:t>
            </a:r>
            <a:r>
              <a:rPr lang="en-US" altLang="en-US" sz="4400" b="1" smtClean="0"/>
              <a:t> is the taxpayer’s unrecovered investment in an asset that can be recovered without tax cost</a:t>
            </a:r>
          </a:p>
          <a:p>
            <a:pPr eaLnBrk="1" hangingPunct="1"/>
            <a:r>
              <a:rPr lang="en-US" altLang="en-US" sz="4400" b="1" smtClean="0"/>
              <a:t>As the asset’s basis is recovered (through depreciation, depletion or amortization deductions), basis is reduced and is called </a:t>
            </a:r>
            <a:r>
              <a:rPr lang="en-US" altLang="en-US" sz="4400" b="1" u="sng" smtClean="0">
                <a:solidFill>
                  <a:schemeClr val="tx2"/>
                </a:solidFill>
              </a:rPr>
              <a:t>adjusted basis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763000" cy="6553200"/>
          </a:xfrm>
        </p:spPr>
        <p:txBody>
          <a:bodyPr/>
          <a:lstStyle/>
          <a:p>
            <a:pPr marL="0" indent="0" algn="ctr" eaLnBrk="1" hangingPunct="1">
              <a:buFontTx/>
              <a:buNone/>
              <a:defRPr/>
            </a:pPr>
            <a:r>
              <a:rPr lang="en-US" sz="4800" b="1" u="sng" dirty="0" smtClean="0">
                <a:solidFill>
                  <a:srgbClr val="C00000"/>
                </a:solidFill>
              </a:rPr>
              <a:t>Gift Basis – Ellen -2</a:t>
            </a:r>
          </a:p>
          <a:p>
            <a:pPr eaLnBrk="1" hangingPunct="1">
              <a:buFontTx/>
              <a:buNone/>
              <a:defRPr/>
            </a:pPr>
            <a:r>
              <a:rPr lang="en-US" sz="3600" b="1" dirty="0" smtClean="0"/>
              <a:t>a. $60,000. The donor’s basis is always used to determine a gain.</a:t>
            </a:r>
          </a:p>
          <a:p>
            <a:pPr eaLnBrk="1" hangingPunct="1">
              <a:buFontTx/>
              <a:buNone/>
              <a:defRPr/>
            </a:pPr>
            <a:r>
              <a:rPr lang="en-US" sz="3600" b="1" dirty="0" smtClean="0"/>
              <a:t>b. $50,000. Fair market value (when it is lower than the donor’s basis) is used to determine basis for loss.</a:t>
            </a:r>
          </a:p>
          <a:p>
            <a:pPr eaLnBrk="1" hangingPunct="1">
              <a:buFontTx/>
              <a:buNone/>
              <a:defRPr/>
            </a:pPr>
            <a:r>
              <a:rPr lang="en-US" sz="3600" b="1" dirty="0" smtClean="0"/>
              <a:t>c. $55,000. When the selling price is between the donor’s basis and the lower fair market value, there is no gain or loss. </a:t>
            </a:r>
            <a:br>
              <a:rPr lang="en-US" sz="3600" b="1" dirty="0" smtClean="0"/>
            </a:br>
            <a:r>
              <a:rPr lang="en-US" sz="3600" b="1" dirty="0" smtClean="0"/>
              <a:t>Effectively, basis equals the selling price.</a:t>
            </a:r>
            <a:endParaRPr lang="en-US" sz="3600" b="1" dirty="0" smtClean="0">
              <a:solidFill>
                <a:schemeClr val="bg2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en-US" dirty="0" smtClean="0">
                <a:solidFill>
                  <a:schemeClr val="bg2"/>
                </a:solidFill>
              </a:rPr>
              <a:t> </a:t>
            </a:r>
          </a:p>
          <a:p>
            <a:pPr eaLnBrk="1" hangingPunct="1">
              <a:buFontTx/>
              <a:buNone/>
              <a:defRPr/>
            </a:pPr>
            <a:endParaRPr lang="en-US" dirty="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5427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304800"/>
            <a:ext cx="8305800" cy="6102350"/>
          </a:xfrm>
        </p:spPr>
        <p:txBody>
          <a:bodyPr lIns="92075" tIns="46038" rIns="92075" bIns="46038"/>
          <a:lstStyle/>
          <a:p>
            <a:pPr algn="ctr">
              <a:buFont typeface="Arial" charset="0"/>
              <a:buNone/>
              <a:defRPr/>
            </a:pPr>
            <a:endParaRPr lang="en-US" sz="3600" b="1" dirty="0" smtClean="0">
              <a:latin typeface="Arial" charset="0"/>
            </a:endParaRPr>
          </a:p>
          <a:p>
            <a:pPr marL="0" indent="0">
              <a:buFont typeface="Monotype Sorts" pitchFamily="2" charset="2"/>
              <a:buNone/>
              <a:defRPr/>
            </a:pPr>
            <a:endParaRPr lang="en-US" sz="3600" b="1" dirty="0" smtClean="0"/>
          </a:p>
        </p:txBody>
      </p:sp>
      <p:graphicFrame>
        <p:nvGraphicFramePr>
          <p:cNvPr id="54277" name="Object 1"/>
          <p:cNvGraphicFramePr>
            <a:graphicFrameLocks noChangeAspect="1"/>
          </p:cNvGraphicFramePr>
          <p:nvPr/>
        </p:nvGraphicFramePr>
        <p:xfrm>
          <a:off x="276225" y="609600"/>
          <a:ext cx="7953375" cy="582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80" name="Worksheet" r:id="rId4" imgW="883875" imgH="647784" progId="Excel.Sheet.12">
                  <p:embed/>
                </p:oleObj>
              </mc:Choice>
              <mc:Fallback>
                <p:oleObj name="Worksheet" r:id="rId4" imgW="883875" imgH="647784" progId="Excel.Sheet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225" y="609600"/>
                        <a:ext cx="7953375" cy="582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457200"/>
            <a:ext cx="5334000" cy="3657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3600" b="1" u="sng" smtClean="0">
                <a:solidFill>
                  <a:srgbClr val="C00000"/>
                </a:solidFill>
              </a:rPr>
              <a:t>Acquisition by Inheritance</a:t>
            </a:r>
            <a:r>
              <a:rPr lang="en-US" altLang="en-US" sz="4000" b="1" u="sng" smtClean="0">
                <a:solidFill>
                  <a:srgbClr val="FF3300"/>
                </a:solidFill>
              </a:rPr>
              <a:t> </a:t>
            </a:r>
          </a:p>
          <a:p>
            <a:pPr eaLnBrk="1" hangingPunct="1"/>
            <a:r>
              <a:rPr lang="en-US" altLang="en-US" sz="3600" b="1" smtClean="0"/>
              <a:t>Use date-of-death Fair </a:t>
            </a:r>
            <a:br>
              <a:rPr lang="en-US" altLang="en-US" sz="3600" b="1" smtClean="0"/>
            </a:br>
            <a:r>
              <a:rPr lang="en-US" altLang="en-US" sz="3600" b="1" smtClean="0"/>
              <a:t>Market Value as basis </a:t>
            </a:r>
            <a:br>
              <a:rPr lang="en-US" altLang="en-US" sz="3600" b="1" smtClean="0"/>
            </a:br>
            <a:r>
              <a:rPr lang="en-US" altLang="en-US" sz="3600" b="1" smtClean="0"/>
              <a:t>for inherited property </a:t>
            </a:r>
            <a:br>
              <a:rPr lang="en-US" altLang="en-US" sz="3600" b="1" smtClean="0"/>
            </a:br>
            <a:r>
              <a:rPr lang="en-US" altLang="en-US" sz="3600" b="1" smtClean="0"/>
              <a:t>(or alternate valuation </a:t>
            </a:r>
            <a:br>
              <a:rPr lang="en-US" altLang="en-US" sz="3600" b="1" smtClean="0"/>
            </a:br>
            <a:r>
              <a:rPr lang="en-US" altLang="en-US" sz="3600" b="1" smtClean="0"/>
              <a:t>date, if elected)</a:t>
            </a:r>
            <a:r>
              <a:rPr lang="en-US" altLang="en-US" sz="3600" smtClean="0"/>
              <a:t> </a:t>
            </a:r>
          </a:p>
        </p:txBody>
      </p:sp>
      <p:graphicFrame>
        <p:nvGraphicFramePr>
          <p:cNvPr id="55299" name="Object 4"/>
          <p:cNvGraphicFramePr>
            <a:graphicFrameLocks noChangeAspect="1"/>
          </p:cNvGraphicFramePr>
          <p:nvPr/>
        </p:nvGraphicFramePr>
        <p:xfrm>
          <a:off x="5983288" y="2971800"/>
          <a:ext cx="1719262" cy="2678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07" name="Clip" r:id="rId3" imgW="1947943" imgH="2287937" progId="MS_ClipArt_Gallery.2">
                  <p:embed/>
                </p:oleObj>
              </mc:Choice>
              <mc:Fallback>
                <p:oleObj name="Clip" r:id="rId3" imgW="1947943" imgH="2287937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83288" y="2971800"/>
                        <a:ext cx="1719262" cy="2678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00" name="Object 5"/>
          <p:cNvGraphicFramePr>
            <a:graphicFrameLocks noChangeAspect="1"/>
          </p:cNvGraphicFramePr>
          <p:nvPr/>
        </p:nvGraphicFramePr>
        <p:xfrm>
          <a:off x="6096000" y="4267200"/>
          <a:ext cx="1719263" cy="201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08" name="Clip" r:id="rId5" imgW="1947943" imgH="2287937" progId="MS_ClipArt_Gallery.2">
                  <p:embed/>
                </p:oleObj>
              </mc:Choice>
              <mc:Fallback>
                <p:oleObj name="Clip" r:id="rId5" imgW="1947943" imgH="2287937" progId="MS_ClipArt_Gallery.2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4267200"/>
                        <a:ext cx="1719263" cy="2019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01" name="Text Box 6"/>
          <p:cNvSpPr txBox="1">
            <a:spLocks noChangeArrowheads="1"/>
          </p:cNvSpPr>
          <p:nvPr/>
        </p:nvSpPr>
        <p:spPr bwMode="auto">
          <a:xfrm>
            <a:off x="6629400" y="4267200"/>
            <a:ext cx="91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>
                <a:latin typeface="Times New Roman" pitchFamily="18" charset="0"/>
              </a:rPr>
              <a:t>Will</a:t>
            </a:r>
          </a:p>
        </p:txBody>
      </p:sp>
      <p:sp>
        <p:nvSpPr>
          <p:cNvPr id="55302" name="Text Box 7"/>
          <p:cNvSpPr txBox="1">
            <a:spLocks noChangeArrowheads="1"/>
          </p:cNvSpPr>
          <p:nvPr/>
        </p:nvSpPr>
        <p:spPr bwMode="auto">
          <a:xfrm>
            <a:off x="6553200" y="4267200"/>
            <a:ext cx="85725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i="1">
                <a:solidFill>
                  <a:schemeClr val="bg2"/>
                </a:solidFill>
                <a:latin typeface="Times New Roman" pitchFamily="18" charset="0"/>
              </a:rPr>
              <a:t>Will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5632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686800" cy="6400800"/>
          </a:xfrm>
        </p:spPr>
        <p:txBody>
          <a:bodyPr lIns="92075" tIns="46038" rIns="92075" bIns="46038"/>
          <a:lstStyle/>
          <a:p>
            <a:pPr marL="0" indent="0" algn="ctr">
              <a:buFont typeface="Arial" charset="0"/>
              <a:buNone/>
              <a:defRPr/>
            </a:pPr>
            <a:r>
              <a:rPr lang="en-US" sz="4400" b="1" u="sng" dirty="0" smtClean="0">
                <a:solidFill>
                  <a:srgbClr val="C00000"/>
                </a:solidFill>
              </a:rPr>
              <a:t>Basis of Property </a:t>
            </a:r>
            <a:br>
              <a:rPr lang="en-US" sz="4400" b="1" u="sng" dirty="0" smtClean="0">
                <a:solidFill>
                  <a:srgbClr val="C00000"/>
                </a:solidFill>
              </a:rPr>
            </a:br>
            <a:r>
              <a:rPr lang="en-US" sz="4400" b="1" u="sng" dirty="0" smtClean="0">
                <a:solidFill>
                  <a:srgbClr val="C00000"/>
                </a:solidFill>
              </a:rPr>
              <a:t>Acquired by Inheritance</a:t>
            </a:r>
          </a:p>
          <a:p>
            <a:pPr>
              <a:defRPr/>
            </a:pPr>
            <a:r>
              <a:rPr lang="en-US" sz="4400" b="1" dirty="0" smtClean="0"/>
              <a:t>Three dates are important </a:t>
            </a:r>
          </a:p>
          <a:p>
            <a:pPr lvl="1">
              <a:defRPr/>
            </a:pPr>
            <a:r>
              <a:rPr lang="en-US" sz="4000" b="1" u="sng" dirty="0" smtClean="0">
                <a:solidFill>
                  <a:srgbClr val="C00000"/>
                </a:solidFill>
              </a:rPr>
              <a:t>Primary valuation date</a:t>
            </a:r>
            <a:r>
              <a:rPr lang="en-US" sz="4000" b="1" dirty="0" smtClean="0">
                <a:solidFill>
                  <a:srgbClr val="C00000"/>
                </a:solidFill>
              </a:rPr>
              <a:t> </a:t>
            </a:r>
            <a:r>
              <a:rPr lang="en-US" sz="4000" b="1" dirty="0" smtClean="0"/>
              <a:t>is the date of death</a:t>
            </a:r>
          </a:p>
          <a:p>
            <a:pPr lvl="1">
              <a:defRPr/>
            </a:pPr>
            <a:r>
              <a:rPr lang="en-US" sz="4000" b="1" u="sng" dirty="0" smtClean="0">
                <a:solidFill>
                  <a:srgbClr val="C00000"/>
                </a:solidFill>
              </a:rPr>
              <a:t>Alternate valuation date</a:t>
            </a:r>
            <a:r>
              <a:rPr lang="en-US" sz="4000" b="1" dirty="0" smtClean="0">
                <a:solidFill>
                  <a:srgbClr val="C00000"/>
                </a:solidFill>
              </a:rPr>
              <a:t> </a:t>
            </a:r>
            <a:r>
              <a:rPr lang="en-US" sz="4000" b="1" dirty="0" smtClean="0"/>
              <a:t>is six months after the date of death</a:t>
            </a:r>
          </a:p>
          <a:p>
            <a:pPr lvl="1">
              <a:defRPr/>
            </a:pPr>
            <a:r>
              <a:rPr lang="en-US" sz="4000" b="1" u="sng" dirty="0" smtClean="0">
                <a:solidFill>
                  <a:srgbClr val="C00000"/>
                </a:solidFill>
              </a:rPr>
              <a:t>Distribution date</a:t>
            </a:r>
            <a:r>
              <a:rPr lang="en-US" sz="4000" b="1" dirty="0" smtClean="0">
                <a:solidFill>
                  <a:srgbClr val="C00000"/>
                </a:solidFill>
              </a:rPr>
              <a:t> </a:t>
            </a:r>
            <a:r>
              <a:rPr lang="en-US" sz="4000" b="1" dirty="0" smtClean="0"/>
              <a:t>is the date a beneficiary receives the property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5734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228600"/>
            <a:ext cx="8763000" cy="6400800"/>
          </a:xfrm>
        </p:spPr>
        <p:txBody>
          <a:bodyPr lIns="92075" tIns="46038" rIns="92075" bIns="46038"/>
          <a:lstStyle/>
          <a:p>
            <a:pPr marL="0" indent="0" algn="ctr">
              <a:buFont typeface="Arial" charset="0"/>
              <a:buNone/>
              <a:defRPr/>
            </a:pPr>
            <a:r>
              <a:rPr lang="en-US" sz="3600" b="1" u="sng" dirty="0" smtClean="0">
                <a:solidFill>
                  <a:srgbClr val="C00000"/>
                </a:solidFill>
              </a:rPr>
              <a:t>Basis of Property</a:t>
            </a:r>
            <a:br>
              <a:rPr lang="en-US" sz="3600" b="1" u="sng" dirty="0" smtClean="0">
                <a:solidFill>
                  <a:srgbClr val="C00000"/>
                </a:solidFill>
              </a:rPr>
            </a:br>
            <a:r>
              <a:rPr lang="en-US" sz="3600" b="1" u="sng" dirty="0" smtClean="0">
                <a:solidFill>
                  <a:srgbClr val="C00000"/>
                </a:solidFill>
              </a:rPr>
              <a:t>Acquired by Inheritance (continued)</a:t>
            </a:r>
          </a:p>
          <a:p>
            <a:pPr>
              <a:defRPr/>
            </a:pPr>
            <a:r>
              <a:rPr lang="en-US" sz="3600" b="1" dirty="0" smtClean="0"/>
              <a:t>Basis is generally the </a:t>
            </a:r>
            <a:r>
              <a:rPr lang="en-US" sz="3600" b="1" u="sng" dirty="0" smtClean="0"/>
              <a:t>FMV of the property on the </a:t>
            </a:r>
            <a:r>
              <a:rPr lang="en-US" sz="3600" b="1" u="sng" dirty="0" smtClean="0">
                <a:solidFill>
                  <a:srgbClr val="C00000"/>
                </a:solidFill>
              </a:rPr>
              <a:t>primary valuation date</a:t>
            </a:r>
          </a:p>
          <a:p>
            <a:pPr>
              <a:defRPr/>
            </a:pPr>
            <a:r>
              <a:rPr lang="en-US" sz="3600" b="1" u="sng" dirty="0" smtClean="0"/>
              <a:t>If the estate is valued on the </a:t>
            </a:r>
            <a:r>
              <a:rPr lang="en-US" sz="3600" b="1" u="sng" dirty="0" smtClean="0">
                <a:solidFill>
                  <a:srgbClr val="C00000"/>
                </a:solidFill>
              </a:rPr>
              <a:t>alternate valuation date</a:t>
            </a:r>
          </a:p>
          <a:p>
            <a:pPr lvl="1">
              <a:defRPr/>
            </a:pPr>
            <a:r>
              <a:rPr lang="en-US" sz="3200" b="1" dirty="0" smtClean="0"/>
              <a:t>Basis is the FMV of the property on the </a:t>
            </a:r>
            <a:r>
              <a:rPr lang="en-US" sz="3200" b="1" u="sng" dirty="0" smtClean="0"/>
              <a:t>earliest</a:t>
            </a:r>
            <a:r>
              <a:rPr lang="en-US" sz="3200" b="1" dirty="0" smtClean="0"/>
              <a:t> date received, either</a:t>
            </a:r>
          </a:p>
          <a:p>
            <a:pPr lvl="2">
              <a:defRPr/>
            </a:pPr>
            <a:r>
              <a:rPr lang="en-US" sz="3200" b="1" dirty="0" smtClean="0">
                <a:solidFill>
                  <a:srgbClr val="C00000"/>
                </a:solidFill>
              </a:rPr>
              <a:t>Date of distribution, </a:t>
            </a:r>
            <a:r>
              <a:rPr lang="en-US" sz="3200" b="1" dirty="0" smtClean="0"/>
              <a:t>or</a:t>
            </a:r>
          </a:p>
          <a:p>
            <a:pPr lvl="2">
              <a:defRPr/>
            </a:pPr>
            <a:r>
              <a:rPr lang="en-US" sz="3200" b="1" dirty="0" smtClean="0">
                <a:solidFill>
                  <a:srgbClr val="C00000"/>
                </a:solidFill>
              </a:rPr>
              <a:t>Alternate valuation date </a:t>
            </a:r>
          </a:p>
          <a:p>
            <a:pPr algn="ctr">
              <a:buFont typeface="Monotype Sorts" pitchFamily="2" charset="2"/>
              <a:buNone/>
              <a:defRPr/>
            </a:pPr>
            <a:r>
              <a:rPr lang="en-US" b="1" dirty="0" smtClean="0"/>
              <a:t>	Holding period for inherited asset is </a:t>
            </a:r>
            <a:r>
              <a:rPr lang="en-US" b="1" u="sng" dirty="0" smtClean="0">
                <a:solidFill>
                  <a:srgbClr val="C00000"/>
                </a:solidFill>
              </a:rPr>
              <a:t>long term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50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450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450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450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450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450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450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1" grpId="0" build="p" bldLvl="2" autoUpdateAnimBg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en-US" altLang="en-US" sz="4800" b="1" u="sng" smtClean="0">
                <a:solidFill>
                  <a:srgbClr val="FF0000"/>
                </a:solidFill>
              </a:rPr>
              <a:t>  </a:t>
            </a:r>
            <a:endParaRPr lang="en-US" altLang="en-US" sz="4000" b="1" smtClean="0"/>
          </a:p>
        </p:txBody>
      </p:sp>
      <p:graphicFrame>
        <p:nvGraphicFramePr>
          <p:cNvPr id="58371" name="Object 2"/>
          <p:cNvGraphicFramePr>
            <a:graphicFrameLocks noChangeAspect="1"/>
          </p:cNvGraphicFramePr>
          <p:nvPr/>
        </p:nvGraphicFramePr>
        <p:xfrm>
          <a:off x="304800" y="304800"/>
          <a:ext cx="8358188" cy="6519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74" name="Worksheet" r:id="rId3" imgW="2486273" imgH="1943100" progId="Excel.Sheet.12">
                  <p:embed/>
                </p:oleObj>
              </mc:Choice>
              <mc:Fallback>
                <p:oleObj name="Worksheet" r:id="rId3" imgW="2486273" imgH="1943100" progId="Excel.Sheet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304800"/>
                        <a:ext cx="8358188" cy="6519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en-US" altLang="en-US" sz="4800" b="1" u="sng" smtClean="0">
                <a:solidFill>
                  <a:srgbClr val="FF0000"/>
                </a:solidFill>
              </a:rPr>
              <a:t>  </a:t>
            </a:r>
            <a:endParaRPr lang="en-US" altLang="en-US" sz="4000" b="1" smtClean="0"/>
          </a:p>
        </p:txBody>
      </p:sp>
      <p:graphicFrame>
        <p:nvGraphicFramePr>
          <p:cNvPr id="59395" name="Object 2"/>
          <p:cNvGraphicFramePr>
            <a:graphicFrameLocks noChangeAspect="1"/>
          </p:cNvGraphicFramePr>
          <p:nvPr/>
        </p:nvGraphicFramePr>
        <p:xfrm>
          <a:off x="304800" y="304800"/>
          <a:ext cx="8358188" cy="6488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398" name="Worksheet" r:id="rId3" imgW="2486273" imgH="1933658" progId="Excel.Sheet.12">
                  <p:embed/>
                </p:oleObj>
              </mc:Choice>
              <mc:Fallback>
                <p:oleObj name="Worksheet" r:id="rId3" imgW="2486273" imgH="1933658" progId="Excel.Sheet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304800"/>
                        <a:ext cx="8358188" cy="6488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92150" y="990600"/>
            <a:ext cx="7613650" cy="4267200"/>
          </a:xfrm>
        </p:spPr>
        <p:txBody>
          <a:bodyPr/>
          <a:lstStyle/>
          <a:p>
            <a:pPr eaLnBrk="1" hangingPunct="1"/>
            <a:r>
              <a:rPr lang="en-US" altLang="en-US" sz="16600" b="1" smtClean="0"/>
              <a:t>The </a:t>
            </a:r>
            <a:br>
              <a:rPr lang="en-US" altLang="en-US" sz="16600" b="1" smtClean="0"/>
            </a:br>
            <a:r>
              <a:rPr lang="en-US" altLang="en-US" sz="16600" b="1" smtClean="0"/>
              <a:t>End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"/>
            <a:ext cx="8686800" cy="62484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4000" b="1" u="sng" smtClean="0">
                <a:solidFill>
                  <a:srgbClr val="FF3300"/>
                </a:solidFill>
              </a:rPr>
              <a:t>Basis of Property </a:t>
            </a:r>
          </a:p>
          <a:p>
            <a:pPr eaLnBrk="1" hangingPunct="1"/>
            <a:r>
              <a:rPr lang="en-US" altLang="en-US" sz="4000" b="1" smtClean="0"/>
              <a:t>The original basis of an asset includes</a:t>
            </a:r>
          </a:p>
          <a:p>
            <a:pPr lvl="1" eaLnBrk="1" hangingPunct="1"/>
            <a:r>
              <a:rPr lang="en-US" altLang="en-US" sz="3600" b="1" smtClean="0"/>
              <a:t>Cash plus fair market value of property given up by the buyer</a:t>
            </a:r>
          </a:p>
          <a:p>
            <a:pPr lvl="1" eaLnBrk="1" hangingPunct="1"/>
            <a:r>
              <a:rPr lang="en-US" altLang="en-US" sz="3600" b="1" smtClean="0"/>
              <a:t>Money borrowed and used to pay for the property</a:t>
            </a:r>
          </a:p>
          <a:p>
            <a:pPr lvl="1" eaLnBrk="1" hangingPunct="1"/>
            <a:r>
              <a:rPr lang="en-US" altLang="en-US" sz="3600" b="1" smtClean="0"/>
              <a:t>Liabilities of the seller assumed by the buyer</a:t>
            </a:r>
          </a:p>
          <a:p>
            <a:pPr lvl="1" eaLnBrk="1" hangingPunct="1"/>
            <a:r>
              <a:rPr lang="en-US" altLang="en-US" sz="3600" b="1" smtClean="0"/>
              <a:t>Expenses of the purchase such as attorney fees or brokerage commissions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763000" cy="63246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4400" b="1" u="sng" smtClean="0">
                <a:solidFill>
                  <a:srgbClr val="FF3300"/>
                </a:solidFill>
              </a:rPr>
              <a:t>Capital Expenditures 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4000" b="1" smtClean="0"/>
              <a:t>The cost of a business asset with a useful life extending beyond the current year (depending on the applicable rule) may be:</a:t>
            </a:r>
          </a:p>
          <a:p>
            <a:pPr lvl="1" eaLnBrk="1" hangingPunct="1">
              <a:spcBef>
                <a:spcPct val="0"/>
              </a:spcBef>
            </a:pPr>
            <a:r>
              <a:rPr lang="en-US" altLang="en-US" sz="4000" b="1" smtClean="0"/>
              <a:t>Deducted currently</a:t>
            </a:r>
          </a:p>
          <a:p>
            <a:pPr lvl="1" eaLnBrk="1" hangingPunct="1">
              <a:spcBef>
                <a:spcPct val="0"/>
              </a:spcBef>
            </a:pPr>
            <a:r>
              <a:rPr lang="en-US" altLang="en-US" sz="4000" b="1" smtClean="0"/>
              <a:t>Capitalized until disposal or</a:t>
            </a:r>
          </a:p>
          <a:p>
            <a:pPr lvl="1" eaLnBrk="1" hangingPunct="1">
              <a:spcBef>
                <a:spcPct val="0"/>
              </a:spcBef>
            </a:pPr>
            <a:r>
              <a:rPr lang="en-US" altLang="en-US" sz="4000" b="1" smtClean="0"/>
              <a:t>Capitalized with the cost allocated to the years the asset’s use benefits (cost recovery period)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228600"/>
            <a:ext cx="8839200" cy="6248400"/>
          </a:xfrm>
        </p:spPr>
        <p:txBody>
          <a:bodyPr lIns="92075" tIns="46038" rIns="92075" bIns="46038"/>
          <a:lstStyle/>
          <a:p>
            <a:pPr algn="ctr">
              <a:buFont typeface="Arial" charset="0"/>
              <a:buNone/>
              <a:defRPr/>
            </a:pPr>
            <a:r>
              <a:rPr lang="en-US" sz="4800" b="1" u="sng" dirty="0" smtClean="0">
                <a:solidFill>
                  <a:srgbClr val="FF0000"/>
                </a:solidFill>
              </a:rPr>
              <a:t>Increases in Basis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4400" b="1" dirty="0" smtClean="0"/>
              <a:t>Two categories of </a:t>
            </a:r>
            <a:r>
              <a:rPr lang="en-US" sz="4400" b="1" u="sng" dirty="0" smtClean="0">
                <a:solidFill>
                  <a:schemeClr val="tx2"/>
                </a:solidFill>
              </a:rPr>
              <a:t>increases</a:t>
            </a:r>
            <a:endParaRPr lang="en-US" sz="4400" b="1" u="sng" dirty="0" smtClean="0"/>
          </a:p>
          <a:p>
            <a:pPr lvl="1" indent="-398463">
              <a:buFont typeface="Arial" charset="0"/>
              <a:buNone/>
              <a:defRPr/>
            </a:pPr>
            <a:r>
              <a:rPr lang="en-US" sz="4000" b="1" dirty="0" smtClean="0"/>
              <a:t>Additional capital investments</a:t>
            </a:r>
          </a:p>
          <a:p>
            <a:pPr lvl="2">
              <a:defRPr/>
            </a:pPr>
            <a:r>
              <a:rPr lang="en-US" sz="3600" b="1" dirty="0" smtClean="0"/>
              <a:t>Capital expenditures</a:t>
            </a:r>
          </a:p>
          <a:p>
            <a:pPr lvl="2">
              <a:defRPr/>
            </a:pPr>
            <a:r>
              <a:rPr lang="en-US" sz="3600" b="1" dirty="0" smtClean="0"/>
              <a:t>Costs of defending ownership</a:t>
            </a:r>
          </a:p>
          <a:p>
            <a:pPr lvl="2">
              <a:defRPr/>
            </a:pPr>
            <a:r>
              <a:rPr lang="en-US" sz="3600" b="1" dirty="0" smtClean="0"/>
              <a:t>Special assessments</a:t>
            </a:r>
          </a:p>
          <a:p>
            <a:pPr lvl="1" indent="-398463">
              <a:buFont typeface="Arial" charset="0"/>
              <a:buNone/>
              <a:defRPr/>
            </a:pPr>
            <a:r>
              <a:rPr lang="en-US" sz="4000" b="1" dirty="0" smtClean="0"/>
              <a:t>Reinvestment of income from property</a:t>
            </a:r>
          </a:p>
          <a:p>
            <a:pPr marL="742950" lvl="2" indent="-398463">
              <a:defRPr/>
            </a:pPr>
            <a:r>
              <a:rPr lang="en-US" sz="3600" b="1" dirty="0" smtClean="0"/>
              <a:t>Taxable income from conduit entities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11268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228600"/>
            <a:ext cx="8763000" cy="6248400"/>
          </a:xfrm>
          <a:noFill/>
        </p:spPr>
        <p:txBody>
          <a:bodyPr lIns="92075" tIns="46038" rIns="92075" bIns="46038"/>
          <a:lstStyle/>
          <a:p>
            <a:pPr algn="ctr">
              <a:buFont typeface="Arial" charset="0"/>
              <a:buNone/>
            </a:pPr>
            <a:r>
              <a:rPr lang="en-US" altLang="en-US" sz="4400" b="1" u="sng" smtClean="0">
                <a:solidFill>
                  <a:srgbClr val="FF0000"/>
                </a:solidFill>
              </a:rPr>
              <a:t>Decreases in Basis</a:t>
            </a:r>
          </a:p>
          <a:p>
            <a:r>
              <a:rPr lang="en-US" altLang="en-US" sz="4000" b="1" smtClean="0"/>
              <a:t>Three broad categories of </a:t>
            </a:r>
            <a:r>
              <a:rPr lang="en-US" altLang="en-US" sz="4000" b="1" u="sng" smtClean="0">
                <a:solidFill>
                  <a:schemeClr val="tx2"/>
                </a:solidFill>
              </a:rPr>
              <a:t>decreases</a:t>
            </a:r>
            <a:endParaRPr lang="en-US" altLang="en-US" sz="4000" b="1" u="sng" smtClean="0"/>
          </a:p>
          <a:p>
            <a:pPr>
              <a:buFont typeface="Arial" charset="0"/>
              <a:buNone/>
            </a:pPr>
            <a:r>
              <a:rPr lang="en-US" altLang="en-US" sz="4000" b="1" smtClean="0"/>
              <a:t>	Annual tax deductions for cost recovery</a:t>
            </a:r>
          </a:p>
          <a:p>
            <a:pPr lvl="2"/>
            <a:r>
              <a:rPr lang="en-US" altLang="en-US" sz="3600" b="1" smtClean="0"/>
              <a:t>Depreciation, depletion or amortization</a:t>
            </a:r>
          </a:p>
          <a:p>
            <a:pPr lvl="2"/>
            <a:r>
              <a:rPr lang="en-US" altLang="en-US" sz="3600" b="1" smtClean="0"/>
              <a:t>Losses from conduit entities</a:t>
            </a:r>
          </a:p>
          <a:p>
            <a:pPr lvl="1">
              <a:buFont typeface="Arial" charset="0"/>
              <a:buNone/>
            </a:pPr>
            <a:r>
              <a:rPr lang="en-US" altLang="en-US" sz="3600" b="1" smtClean="0"/>
              <a:t>Disposition of all or part of the property</a:t>
            </a:r>
          </a:p>
          <a:p>
            <a:pPr lvl="1">
              <a:buFont typeface="Arial" charset="0"/>
              <a:buNone/>
            </a:pPr>
            <a:r>
              <a:rPr lang="en-US" altLang="en-US" sz="3600" b="1" smtClean="0"/>
              <a:t> Capital recovery due to income exclusion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1705</TotalTime>
  <Words>1384</Words>
  <Application>Microsoft Office PowerPoint</Application>
  <PresentationFormat>On-screen Show (4:3)</PresentationFormat>
  <Paragraphs>208</Paragraphs>
  <Slides>57</Slides>
  <Notes>32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57</vt:i4>
      </vt:variant>
    </vt:vector>
  </HeadingPairs>
  <TitlesOfParts>
    <vt:vector size="60" baseType="lpstr">
      <vt:lpstr>Office Theme</vt:lpstr>
      <vt:lpstr>Worksheet</vt:lpstr>
      <vt:lpstr>Clip</vt:lpstr>
      <vt:lpstr>Chapter-2-1B-Property-Acquisition   Howard Godfrey, Ph.D., CPA Professor of Accounting  ©Howard Godfrey-2016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 End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1-  Instructor PowerPoint Slides. Summer, 2008. Edited May 30, 2008. Copyright © 2008, Dr. Howard Godfrey</dc:title>
  <dc:creator>Howard</dc:creator>
  <cp:lastModifiedBy>HowardGodfrey</cp:lastModifiedBy>
  <cp:revision>359</cp:revision>
  <cp:lastPrinted>2015-09-09T13:39:32Z</cp:lastPrinted>
  <dcterms:created xsi:type="dcterms:W3CDTF">2008-05-30T15:41:50Z</dcterms:created>
  <dcterms:modified xsi:type="dcterms:W3CDTF">2015-12-19T14:42:06Z</dcterms:modified>
</cp:coreProperties>
</file>