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715" r:id="rId2"/>
    <p:sldId id="765" r:id="rId3"/>
    <p:sldId id="766" r:id="rId4"/>
    <p:sldId id="767" r:id="rId5"/>
    <p:sldId id="768" r:id="rId6"/>
    <p:sldId id="769" r:id="rId7"/>
    <p:sldId id="770" r:id="rId8"/>
    <p:sldId id="771" r:id="rId9"/>
    <p:sldId id="772" r:id="rId10"/>
    <p:sldId id="773" r:id="rId11"/>
    <p:sldId id="774" r:id="rId12"/>
    <p:sldId id="775" r:id="rId13"/>
    <p:sldId id="720" r:id="rId14"/>
    <p:sldId id="721" r:id="rId15"/>
    <p:sldId id="776" r:id="rId16"/>
    <p:sldId id="777" r:id="rId17"/>
    <p:sldId id="778" r:id="rId18"/>
    <p:sldId id="779" r:id="rId19"/>
    <p:sldId id="780" r:id="rId20"/>
    <p:sldId id="781" r:id="rId21"/>
    <p:sldId id="782" r:id="rId22"/>
    <p:sldId id="783" r:id="rId23"/>
    <p:sldId id="784" r:id="rId24"/>
    <p:sldId id="785" r:id="rId25"/>
    <p:sldId id="786" r:id="rId26"/>
    <p:sldId id="787" r:id="rId27"/>
    <p:sldId id="722" r:id="rId28"/>
    <p:sldId id="789" r:id="rId29"/>
    <p:sldId id="723" r:id="rId30"/>
    <p:sldId id="790" r:id="rId31"/>
    <p:sldId id="792" r:id="rId32"/>
    <p:sldId id="793" r:id="rId33"/>
    <p:sldId id="791" r:id="rId34"/>
    <p:sldId id="724" r:id="rId35"/>
    <p:sldId id="749" r:id="rId36"/>
    <p:sldId id="750" r:id="rId37"/>
    <p:sldId id="751" r:id="rId38"/>
    <p:sldId id="752" r:id="rId39"/>
    <p:sldId id="753" r:id="rId40"/>
    <p:sldId id="754" r:id="rId41"/>
    <p:sldId id="755" r:id="rId42"/>
    <p:sldId id="756" r:id="rId43"/>
    <p:sldId id="757" r:id="rId44"/>
    <p:sldId id="758" r:id="rId45"/>
    <p:sldId id="759" r:id="rId46"/>
    <p:sldId id="760" r:id="rId47"/>
    <p:sldId id="761" r:id="rId48"/>
    <p:sldId id="762" r:id="rId49"/>
    <p:sldId id="763" r:id="rId50"/>
    <p:sldId id="764" r:id="rId51"/>
    <p:sldId id="718" r:id="rId52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42" autoAdjust="0"/>
    <p:restoredTop sz="94607" autoAdjust="0"/>
  </p:normalViewPr>
  <p:slideViewPr>
    <p:cSldViewPr>
      <p:cViewPr>
        <p:scale>
          <a:sx n="78" d="100"/>
          <a:sy n="78" d="100"/>
        </p:scale>
        <p:origin x="906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808" y="72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50863" y="234950"/>
            <a:ext cx="3825875" cy="268288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sz="1600" dirty="0" smtClean="0"/>
              <a:t>Corporate Tax</a:t>
            </a: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638675" y="234950"/>
            <a:ext cx="2201863" cy="311150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Accounting </a:t>
            </a:r>
            <a:r>
              <a:rPr lang="en-US" dirty="0" smtClean="0"/>
              <a:t> </a:t>
            </a:r>
            <a:r>
              <a:rPr lang="en-US" dirty="0" smtClean="0"/>
              <a:t>6120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14325" y="8739188"/>
            <a:ext cx="2752725" cy="388937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Copyright </a:t>
            </a:r>
            <a:r>
              <a:rPr lang="en-US" dirty="0" smtClean="0"/>
              <a:t>2016-Dr</a:t>
            </a:r>
            <a:r>
              <a:rPr lang="en-US" dirty="0"/>
              <a:t>. Howard Godfrey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739188"/>
            <a:ext cx="2754312" cy="466725"/>
          </a:xfrm>
          <a:prstGeom prst="rect">
            <a:avLst/>
          </a:prstGeom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r>
              <a:rPr lang="en-US" altLang="en-US" dirty="0"/>
              <a:t> Chapter </a:t>
            </a:r>
            <a:r>
              <a:rPr lang="en-US" altLang="en-US" dirty="0" smtClean="0"/>
              <a:t>4. </a:t>
            </a:r>
            <a:r>
              <a:rPr lang="en-US" altLang="en-US" dirty="0"/>
              <a:t>Page </a:t>
            </a:r>
            <a:fld id="{C56D20EC-A6CE-4360-8310-43B043BDBB0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204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C7273B5-8F46-4E51-91F6-E9FC95F05292}" type="datetimeFigureOut">
              <a:rPr lang="en-US"/>
              <a:pPr>
                <a:defRPr/>
              </a:pPr>
              <a:t>12/24/2015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3263"/>
            <a:ext cx="4679950" cy="3509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1" tIns="46090" rIns="92181" bIns="4609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46588"/>
            <a:ext cx="5661025" cy="4213225"/>
          </a:xfrm>
          <a:prstGeom prst="rect">
            <a:avLst/>
          </a:prstGeom>
        </p:spPr>
        <p:txBody>
          <a:bodyPr vert="horz" lIns="92181" tIns="46090" rIns="92181" bIns="4609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8EBAA99E-30B1-4236-8A37-82FC5FD812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5814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20725" indent="-2762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096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541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986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558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130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702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274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09169B-F656-4718-B833-F0985F7C14A1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17450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124351-E7C4-41D9-A4F6-3F31A9165DA6}" type="slidenum">
              <a:rPr lang="en-US" altLang="en-US">
                <a:latin typeface="Calibri" panose="020F0502020204030204" pitchFamily="34" charset="0"/>
              </a:rPr>
              <a:pPr/>
              <a:t>20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7588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6037241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92867B-48D6-4C04-BA04-D58914C8402B}" type="slidenum">
              <a:rPr lang="en-US" altLang="en-US">
                <a:latin typeface="Calibri" panose="020F0502020204030204" pitchFamily="34" charset="0"/>
              </a:rPr>
              <a:pPr/>
              <a:t>21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86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9174044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665A7D-A932-41E2-9FB3-3A6FD6058BAC}" type="slidenum">
              <a:rPr lang="en-US" altLang="en-US">
                <a:latin typeface="Calibri" panose="020F0502020204030204" pitchFamily="34" charset="0"/>
              </a:rPr>
              <a:pPr/>
              <a:t>22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96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5601724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67873F-199E-4AB2-A863-85C0E8CC2720}" type="slidenum">
              <a:rPr lang="en-US" altLang="en-US">
                <a:latin typeface="Calibri" panose="020F0502020204030204" pitchFamily="34" charset="0"/>
              </a:rPr>
              <a:pPr/>
              <a:t>23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06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8530022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B4FA1F-C786-478B-9F4A-8EEEB28BB4AA}" type="slidenum">
              <a:rPr lang="en-US" altLang="en-US">
                <a:latin typeface="Calibri" panose="020F0502020204030204" pitchFamily="34" charset="0"/>
              </a:rPr>
              <a:pPr/>
              <a:t>24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68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4644119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AC5F42-062F-4988-91E0-AE6E003DA155}" type="slidenum">
              <a:rPr lang="en-US" altLang="en-US">
                <a:latin typeface="Calibri" panose="020F0502020204030204" pitchFamily="34" charset="0"/>
              </a:rPr>
              <a:pPr/>
              <a:t>25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2708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0250625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16DD3A-842C-4B85-ABB6-59109EC17EF8}" type="slidenum">
              <a:rPr lang="en-US" altLang="en-US">
                <a:latin typeface="Calibri" panose="020F0502020204030204" pitchFamily="34" charset="0"/>
              </a:rPr>
              <a:pPr/>
              <a:t>26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373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8447873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3B3662-6438-4187-8BFA-A40FAFA87A10}" type="slidenum">
              <a:rPr lang="en-US" altLang="en-US">
                <a:latin typeface="Calibri" panose="020F0502020204030204" pitchFamily="34" charset="0"/>
              </a:rPr>
              <a:pPr/>
              <a:t>28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475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7950548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E9763D-8613-4786-9822-DBE0276E8BDA}" type="slidenum">
              <a:rPr lang="en-US" altLang="en-US">
                <a:latin typeface="Calibri" panose="020F0502020204030204" pitchFamily="34" charset="0"/>
              </a:rPr>
              <a:pPr/>
              <a:t>30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578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8718837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1EA718-042A-4B68-8F99-B6543F13EB2E}" type="slidenum">
              <a:rPr lang="en-US" altLang="en-US">
                <a:latin typeface="Calibri" panose="020F0502020204030204" pitchFamily="34" charset="0"/>
              </a:rPr>
              <a:pPr/>
              <a:t>31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680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074359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D7DF406-3187-4A46-B6A8-4A1E59F7023C}" type="slidenum">
              <a:rPr lang="en-US" altLang="en-US">
                <a:latin typeface="Calibri" panose="020F0502020204030204" pitchFamily="34" charset="0"/>
              </a:rPr>
              <a:pPr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939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2067741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F1ABAA-FDFD-4130-AEB8-DF4D62C1B90B}" type="slidenum">
              <a:rPr lang="en-US" altLang="en-US">
                <a:latin typeface="Calibri" panose="020F0502020204030204" pitchFamily="34" charset="0"/>
              </a:rPr>
              <a:pPr/>
              <a:t>32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7828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3804531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EC622-8FBC-4AF3-8050-0B63B2701BFC}" type="slidenum">
              <a:rPr lang="en-US" altLang="en-US">
                <a:latin typeface="Calibri" panose="020F0502020204030204" pitchFamily="34" charset="0"/>
              </a:rPr>
              <a:pPr/>
              <a:t>33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885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2080999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F16839-E4D6-4C95-BEB9-1B340F20485C}" type="slidenum">
              <a:rPr lang="en-US" altLang="en-US">
                <a:latin typeface="Calibri" panose="020F0502020204030204" pitchFamily="34" charset="0"/>
              </a:rPr>
              <a:pPr/>
              <a:t>35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987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2664488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3CEF53-F563-4C5E-8BDE-7EC6848E0CF5}" type="slidenum">
              <a:rPr lang="en-US" altLang="en-US">
                <a:latin typeface="Calibri" panose="020F0502020204030204" pitchFamily="34" charset="0"/>
              </a:rPr>
              <a:pPr/>
              <a:t>41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92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16228C-E7F6-47BF-95B9-D7D3C128BBA6}" type="slidenum">
              <a:rPr lang="en-US" altLang="en-US">
                <a:latin typeface="Calibri" panose="020F0502020204030204" pitchFamily="34" charset="0"/>
              </a:rPr>
              <a:pPr/>
              <a:t>42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100" smtClean="0"/>
              <a:t>Note that Mary actually pays 7.65% tax rate on the first 102,000 and 1.45% on the excess  income over $102,000.</a:t>
            </a:r>
          </a:p>
        </p:txBody>
      </p:sp>
    </p:spTree>
    <p:extLst>
      <p:ext uri="{BB962C8B-B14F-4D97-AF65-F5344CB8AC3E}">
        <p14:creationId xmlns:p14="http://schemas.microsoft.com/office/powerpoint/2010/main" val="2553960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692F24-8E0D-4534-A7A2-3D784E585B2D}" type="slidenum">
              <a:rPr lang="en-US" altLang="en-US">
                <a:latin typeface="Calibri" panose="020F0502020204030204" pitchFamily="34" charset="0"/>
              </a:rPr>
              <a:pPr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042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743353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89C2BF-5DD4-4331-9F48-CDEC72E372A4}" type="slidenum">
              <a:rPr lang="en-US" altLang="en-US">
                <a:latin typeface="Calibri" panose="020F0502020204030204" pitchFamily="34" charset="0"/>
              </a:rPr>
              <a:pPr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144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583480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4251FD-07AA-4729-90CB-A3F88E7A4BB4}" type="slidenum">
              <a:rPr lang="en-US" altLang="en-US">
                <a:latin typeface="Calibri" panose="020F0502020204030204" pitchFamily="34" charset="0"/>
              </a:rPr>
              <a:pPr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2468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409885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40DA5B-E155-474D-BD0E-52B0F0CB7043}" type="slidenum">
              <a:rPr lang="en-US" altLang="en-US">
                <a:latin typeface="Calibri" panose="020F0502020204030204" pitchFamily="34" charset="0"/>
              </a:rPr>
              <a:pPr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349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636006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F5073E-9185-4F44-83C4-FDA9B3246FFF}" type="slidenum">
              <a:rPr lang="en-US" altLang="en-US">
                <a:latin typeface="Calibri" panose="020F0502020204030204" pitchFamily="34" charset="0"/>
              </a:rPr>
              <a:pPr/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451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012670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7E7B91-B346-45C6-AE04-294A4AA68961}" type="slidenum">
              <a:rPr lang="en-US" altLang="en-US">
                <a:latin typeface="Calibri" panose="020F0502020204030204" pitchFamily="34" charset="0"/>
              </a:rPr>
              <a:pPr/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55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932683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F09E11-EE38-4249-9A5E-DDAD69C34290}" type="slidenum">
              <a:rPr lang="en-US" altLang="en-US">
                <a:latin typeface="Calibri" panose="020F0502020204030204" pitchFamily="34" charset="0"/>
              </a:rPr>
              <a:pPr/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656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677897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EE459-0A58-485E-B8A3-987996DFB04F}" type="datetime1">
              <a:rPr lang="en-US"/>
              <a:pPr>
                <a:defRPr/>
              </a:pPr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4448E-0C92-4C69-B5EB-2113CD1E48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91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BA7A9-B8A2-4C62-A7D8-DD82006F04C4}" type="datetime1">
              <a:rPr lang="en-US"/>
              <a:pPr>
                <a:defRPr/>
              </a:pPr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BCFA8-4586-439A-942C-F19D1DC533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460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FB9C1-5319-4C86-A37B-2FF3896B401A}" type="datetime1">
              <a:rPr lang="en-US"/>
              <a:pPr>
                <a:defRPr/>
              </a:pPr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44794-6AD2-4AD6-9E73-8186001434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1522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BFED3E-D6E5-41C9-814B-5CD5FD58CF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73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89CF8-68FA-4062-A2E4-03079169AE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1553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7986F-52DB-43DE-8896-F4878FAB0F21}" type="datetime1">
              <a:rPr lang="en-US"/>
              <a:pPr>
                <a:defRPr/>
              </a:pPr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8B332-62CC-4362-994E-96F830A3F4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927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99BF2-6432-4F20-89FF-254FF930D7F4}" type="datetime1">
              <a:rPr lang="en-US"/>
              <a:pPr>
                <a:defRPr/>
              </a:pPr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66D0C-C99F-4D0B-B2D6-C4756D0B34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731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21160-5480-4278-827E-D7425DB85962}" type="datetime1">
              <a:rPr lang="en-US"/>
              <a:pPr>
                <a:defRPr/>
              </a:pPr>
              <a:t>12/24/2015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4D664-8D86-4C34-A033-43D0904746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4143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FA033-EF03-4E61-A4F9-052641ECF165}" type="datetime1">
              <a:rPr lang="en-US"/>
              <a:pPr>
                <a:defRPr/>
              </a:pPr>
              <a:t>12/24/2015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CBAAE-6D47-452A-B77C-476358C7C9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671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079D6-5107-4232-96BD-59C09739F3D6}" type="datetime1">
              <a:rPr lang="en-US"/>
              <a:pPr>
                <a:defRPr/>
              </a:pPr>
              <a:t>12/24/2015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345A2C-55E3-4C80-9193-FEA9B3F7B0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481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2A322-69FE-44CA-B3A9-88CB780FC261}" type="datetime1">
              <a:rPr lang="en-US"/>
              <a:pPr>
                <a:defRPr/>
              </a:pPr>
              <a:t>12/24/2015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CC63A-E82A-4ADA-9666-5B1D6E1195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603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A91B9-86A6-4CCD-AD86-588AD6C2E77C}" type="datetime1">
              <a:rPr lang="en-US"/>
              <a:pPr>
                <a:defRPr/>
              </a:pPr>
              <a:t>12/24/2015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E446F-9651-43F4-B1CD-2A8A30E9CC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0219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E789F-66EA-4562-A8C3-F10614FDFB85}" type="datetime1">
              <a:rPr lang="en-US"/>
              <a:pPr>
                <a:defRPr/>
              </a:pPr>
              <a:t>12/24/2015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1374F-38D8-4097-89D3-12D7983C11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54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0AC6D5-8451-471D-B3EC-6365D124D0C2}" type="datetime1">
              <a:rPr lang="en-US"/>
              <a:pPr>
                <a:defRPr/>
              </a:pPr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8B2533C-0619-47DF-B9A5-4B1A9B82CC2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1.xls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Excel_97-2003_Worksheet2.xls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Excel_Worksheet4.xlsx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5.xlsx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Excel_Worksheet6.xlsx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Excel_Worksheet7.xlsx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3.emf"/><Relationship Id="rId4" Type="http://schemas.openxmlformats.org/officeDocument/2006/relationships/package" Target="../embeddings/Microsoft_Excel_Worksheet9.xlsx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5.emf"/><Relationship Id="rId4" Type="http://schemas.openxmlformats.org/officeDocument/2006/relationships/package" Target="../embeddings/Microsoft_Excel_Worksheet11.xlsx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6.emf"/><Relationship Id="rId4" Type="http://schemas.openxmlformats.org/officeDocument/2006/relationships/package" Target="../embeddings/Microsoft_Excel_Worksheet12.xlsx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7.emf"/><Relationship Id="rId4" Type="http://schemas.openxmlformats.org/officeDocument/2006/relationships/package" Target="../embeddings/Microsoft_Excel_Worksheet13.xlsx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8.e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9.emf"/><Relationship Id="rId5" Type="http://schemas.openxmlformats.org/officeDocument/2006/relationships/oleObject" Target="../embeddings/Microsoft_Excel_97-2003_Worksheet3.xls"/><Relationship Id="rId4" Type="http://schemas.openxmlformats.org/officeDocument/2006/relationships/slide" Target="slide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0.e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1.emf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6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2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7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23.e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86800" cy="6477000"/>
          </a:xfrm>
          <a:extLst/>
        </p:spPr>
        <p:txBody>
          <a:bodyPr anchor="t">
            <a:normAutofit fontScale="90000"/>
          </a:bodyPr>
          <a:lstStyle/>
          <a:p>
            <a:pPr eaLnBrk="1" hangingPunct="1">
              <a:defRPr/>
            </a:pPr>
            <a:r>
              <a:rPr lang="en-US" altLang="en-US" sz="8000" b="1" dirty="0" smtClean="0"/>
              <a:t/>
            </a:r>
            <a:br>
              <a:rPr lang="en-US" altLang="en-US" sz="8000" b="1" dirty="0" smtClean="0"/>
            </a:br>
            <a:r>
              <a:rPr lang="en-US" altLang="en-US" sz="8000" b="1" dirty="0" smtClean="0"/>
              <a:t>Chapter-4-1B-</a:t>
            </a:r>
            <a:r>
              <a:rPr lang="en-US" altLang="en-US" sz="8000" b="1" dirty="0" smtClean="0"/>
              <a:t/>
            </a:r>
            <a:br>
              <a:rPr lang="en-US" altLang="en-US" sz="8000" b="1" dirty="0" smtClean="0"/>
            </a:br>
            <a:r>
              <a:rPr lang="en-US" altLang="en-US" sz="8000" b="1" dirty="0"/>
              <a:t/>
            </a:r>
            <a:br>
              <a:rPr lang="en-US" altLang="en-US" sz="8000" b="1" dirty="0"/>
            </a:br>
            <a:r>
              <a:rPr lang="en-US" altLang="en-US" sz="8000" b="1" dirty="0" smtClean="0"/>
              <a:t>Entities-Overview</a:t>
            </a:r>
            <a:r>
              <a:rPr lang="en-US" altLang="en-US" sz="5300" b="1" dirty="0" smtClean="0"/>
              <a:t/>
            </a:r>
            <a:br>
              <a:rPr lang="en-US" altLang="en-US" sz="5300" b="1" dirty="0" smtClean="0"/>
            </a:br>
            <a:r>
              <a:rPr lang="en-US" altLang="en-US" sz="3600" u="sng" dirty="0" smtClean="0"/>
              <a:t/>
            </a:r>
            <a:br>
              <a:rPr lang="en-US" altLang="en-US" sz="3600" u="sng" dirty="0" smtClean="0"/>
            </a:br>
            <a:r>
              <a:rPr lang="en-US" altLang="en-US" sz="3600" dirty="0" smtClean="0"/>
              <a:t> Howard Godfrey, Ph.D., CPA</a:t>
            </a:r>
            <a:br>
              <a:rPr lang="en-US" altLang="en-US" sz="3600" dirty="0" smtClean="0"/>
            </a:br>
            <a:r>
              <a:rPr lang="en-US" altLang="en-US" sz="2800" dirty="0" smtClean="0"/>
              <a:t>Professor of Accounting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2800" dirty="0" smtClean="0"/>
              <a:t>©Howard </a:t>
            </a:r>
            <a:r>
              <a:rPr lang="en-US" altLang="en-US" sz="2800" dirty="0" smtClean="0"/>
              <a:t>Godfrey-2016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534400" cy="6324600"/>
          </a:xfrm>
        </p:spPr>
        <p:txBody>
          <a:bodyPr lIns="92075" tIns="46038" rIns="92075" bIns="46038"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4400" b="1" u="sng" smtClean="0">
                <a:solidFill>
                  <a:srgbClr val="FF0000"/>
                </a:solidFill>
              </a:rPr>
              <a:t>S Corporation Election Termination</a:t>
            </a:r>
          </a:p>
          <a:p>
            <a:r>
              <a:rPr lang="en-US" altLang="en-US" sz="4800" b="1" smtClean="0">
                <a:solidFill>
                  <a:schemeClr val="tx2"/>
                </a:solidFill>
              </a:rPr>
              <a:t>Terminating</a:t>
            </a:r>
            <a:r>
              <a:rPr lang="en-US" altLang="en-US" sz="4800" b="1" smtClean="0"/>
              <a:t> election</a:t>
            </a:r>
          </a:p>
          <a:p>
            <a:pPr lvl="1"/>
            <a:r>
              <a:rPr lang="en-US" altLang="en-US" sz="4000" b="1" smtClean="0"/>
              <a:t>May be voluntarily terminated by consent of &gt;50% of shareholders</a:t>
            </a:r>
          </a:p>
          <a:p>
            <a:pPr lvl="1"/>
            <a:r>
              <a:rPr lang="en-US" altLang="en-US" sz="4000" b="1" smtClean="0"/>
              <a:t>Involuntary termination occurs when any requirements are violated	</a:t>
            </a:r>
          </a:p>
          <a:p>
            <a:pPr lvl="2"/>
            <a:r>
              <a:rPr lang="en-US" altLang="en-US" sz="4000" b="1" smtClean="0"/>
              <a:t>Must wait 5 years before applying for S status again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30175"/>
            <a:ext cx="8839200" cy="6575425"/>
          </a:xfrm>
        </p:spPr>
        <p:txBody>
          <a:bodyPr lIns="92075" tIns="46038" rIns="92075" bIns="46038"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itchFamily="34" charset="0"/>
              </a:rPr>
              <a:t>Limited Liability Company</a:t>
            </a:r>
            <a:r>
              <a:rPr lang="en-US" b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itchFamily="34" charset="0"/>
              </a:rPr>
              <a:t>: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corporate characteristics with the conduit tax treatment of partnerships.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US" b="1" u="sng" dirty="0" smtClean="0">
                <a:latin typeface="Arial" pitchFamily="34" charset="0"/>
                <a:cs typeface="Arial" pitchFamily="34" charset="0"/>
              </a:rPr>
              <a:t>The owners:</a:t>
            </a:r>
          </a:p>
          <a:p>
            <a:pPr>
              <a:spcBef>
                <a:spcPts val="0"/>
              </a:spcBef>
              <a:buFont typeface="Monotype Sorts" pitchFamily="2" charset="2"/>
              <a:buChar char="þ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Have limited liability</a:t>
            </a:r>
          </a:p>
          <a:p>
            <a:pPr>
              <a:spcBef>
                <a:spcPts val="0"/>
              </a:spcBef>
              <a:buFont typeface="Monotype Sorts" pitchFamily="2" charset="2"/>
              <a:buChar char="þ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Cannot easily transfer ownership interest</a:t>
            </a:r>
          </a:p>
          <a:p>
            <a:pPr>
              <a:spcBef>
                <a:spcPts val="0"/>
              </a:spcBef>
              <a:buFont typeface="Monotype Sorts" pitchFamily="2" charset="2"/>
              <a:buChar char="þ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Have full management control</a:t>
            </a:r>
          </a:p>
          <a:p>
            <a:pPr>
              <a:spcBef>
                <a:spcPts val="0"/>
              </a:spcBef>
              <a:buFont typeface="Monotype Sorts" pitchFamily="2" charset="2"/>
              <a:buChar char="þ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No limit on number of owners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charset="0"/>
              <a:buNone/>
              <a:tabLst>
                <a:tab pos="342900" algn="l"/>
              </a:tabLst>
              <a:defRPr/>
            </a:pPr>
            <a:r>
              <a:rPr lang="en-US" b="1" u="sng" dirty="0" smtClean="0">
                <a:latin typeface="Arial" pitchFamily="34" charset="0"/>
                <a:cs typeface="Arial" pitchFamily="34" charset="0"/>
              </a:rPr>
              <a:t>The entity: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Monotype Sorts" pitchFamily="2" charset="2"/>
              <a:buChar char="þ"/>
              <a:tabLst>
                <a:tab pos="342900" algn="l"/>
              </a:tabLst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Ceases to exist when ownership changes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Monotype Sorts" pitchFamily="2" charset="2"/>
              <a:buChar char="þ"/>
              <a:tabLst>
                <a:tab pos="342900" algn="l"/>
              </a:tabLst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Has a moderate cost of formation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Monotype Sorts" pitchFamily="2" charset="2"/>
              <a:buChar char="þ"/>
              <a:tabLst>
                <a:tab pos="342900" algn="l"/>
              </a:tabLst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Has a good ability to raise capital</a:t>
            </a:r>
          </a:p>
          <a:p>
            <a:pPr marL="0" indent="0">
              <a:buFont typeface="Arial" charset="0"/>
              <a:buNone/>
              <a:defRPr/>
            </a:pPr>
            <a:endParaRPr lang="en-US" sz="4400" dirty="0" smtClean="0">
              <a:latin typeface="Arial" charset="0"/>
            </a:endParaRPr>
          </a:p>
          <a:p>
            <a:pPr algn="ctr">
              <a:buFont typeface="Arial" charset="0"/>
              <a:buNone/>
              <a:defRPr/>
            </a:pPr>
            <a:endParaRPr lang="en-US" sz="4400" dirty="0" smtClean="0"/>
          </a:p>
          <a:p>
            <a:pPr algn="ctr">
              <a:buFont typeface="Arial" charset="0"/>
              <a:buNone/>
              <a:defRPr/>
            </a:pPr>
            <a:r>
              <a:rPr lang="en-US" sz="4400" b="1" u="sng" dirty="0" smtClean="0">
                <a:solidFill>
                  <a:srgbClr val="FF0000"/>
                </a:solidFill>
              </a:rPr>
              <a:t> </a:t>
            </a:r>
            <a:endParaRPr lang="en-US" sz="40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30175"/>
            <a:ext cx="8839200" cy="6575425"/>
          </a:xfrm>
        </p:spPr>
        <p:txBody>
          <a:bodyPr lIns="92075" tIns="46038" rIns="92075" bIns="46038"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b="1" u="sng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itchFamily="34" charset="0"/>
              </a:rPr>
              <a:t>Limited Liability Partnership</a:t>
            </a:r>
            <a:r>
              <a:rPr lang="en-US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-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general partnership with limited liability for owners.</a:t>
            </a:r>
          </a:p>
          <a:p>
            <a:pPr>
              <a:buFont typeface="Arial" charset="0"/>
              <a:buNone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The owners: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Have liability only for their own acts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Cannot easily transfer ownership interest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Have full management control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Must have at least 2 owners</a:t>
            </a:r>
          </a:p>
          <a:p>
            <a:pPr>
              <a:buFont typeface="Arial" charset="0"/>
              <a:buNone/>
              <a:tabLst>
                <a:tab pos="292100" algn="l"/>
              </a:tabLst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The entity:</a:t>
            </a:r>
          </a:p>
          <a:p>
            <a:pPr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Ceases to exist when ownership changes</a:t>
            </a:r>
          </a:p>
          <a:p>
            <a:pPr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Has a moderate cost of formation</a:t>
            </a:r>
          </a:p>
          <a:p>
            <a:pPr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Has a good ability to raise capital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endParaRPr lang="en-US" sz="2800" dirty="0" smtClean="0">
              <a:latin typeface="Arial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2400" dirty="0" smtClean="0"/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24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4400" dirty="0" smtClean="0">
              <a:latin typeface="Arial" charset="0"/>
            </a:endParaRPr>
          </a:p>
          <a:p>
            <a:pPr algn="ctr">
              <a:buFont typeface="Arial" charset="0"/>
              <a:buNone/>
              <a:defRPr/>
            </a:pPr>
            <a:endParaRPr lang="en-US" sz="4400" dirty="0" smtClean="0"/>
          </a:p>
          <a:p>
            <a:pPr algn="ctr">
              <a:buFont typeface="Arial" charset="0"/>
              <a:buNone/>
              <a:defRPr/>
            </a:pPr>
            <a:r>
              <a:rPr lang="en-US" sz="4400" b="1" u="sng" dirty="0" smtClean="0">
                <a:solidFill>
                  <a:srgbClr val="FF0000"/>
                </a:solidFill>
              </a:rPr>
              <a:t> </a:t>
            </a:r>
            <a:endParaRPr lang="en-US" sz="40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400800"/>
          </a:xfrm>
        </p:spPr>
        <p:txBody>
          <a:bodyPr/>
          <a:lstStyle/>
          <a:p>
            <a:pPr marL="457200" indent="-457200">
              <a:buFontTx/>
              <a:buNone/>
            </a:pPr>
            <a:r>
              <a:rPr lang="en-US" altLang="en-US" sz="4400" b="1" u="sng" smtClean="0">
                <a:solidFill>
                  <a:srgbClr val="FF3300"/>
                </a:solidFill>
              </a:rPr>
              <a:t> </a:t>
            </a:r>
            <a:endParaRPr lang="en-US" altLang="en-US" sz="3600" b="1" smtClean="0"/>
          </a:p>
        </p:txBody>
      </p:sp>
      <p:graphicFrame>
        <p:nvGraphicFramePr>
          <p:cNvPr id="17411" name="Object 1"/>
          <p:cNvGraphicFramePr>
            <a:graphicFrameLocks noChangeAspect="1"/>
          </p:cNvGraphicFramePr>
          <p:nvPr/>
        </p:nvGraphicFramePr>
        <p:xfrm>
          <a:off x="115888" y="533400"/>
          <a:ext cx="8940800" cy="504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Worksheet" r:id="rId3" imgW="1904977" imgH="1074384" progId="Excel.Sheet.12">
                  <p:embed/>
                </p:oleObj>
              </mc:Choice>
              <mc:Fallback>
                <p:oleObj name="Worksheet" r:id="rId3" imgW="1904977" imgH="1074384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8" y="533400"/>
                        <a:ext cx="8940800" cy="504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400800"/>
          </a:xfrm>
        </p:spPr>
        <p:txBody>
          <a:bodyPr/>
          <a:lstStyle/>
          <a:p>
            <a:pPr marL="457200" indent="-457200">
              <a:buFontTx/>
              <a:buNone/>
            </a:pPr>
            <a:r>
              <a:rPr lang="en-US" altLang="en-US" sz="3600" b="1" smtClean="0"/>
              <a:t> </a:t>
            </a:r>
          </a:p>
        </p:txBody>
      </p:sp>
      <p:graphicFrame>
        <p:nvGraphicFramePr>
          <p:cNvPr id="18435" name="Object 1"/>
          <p:cNvGraphicFramePr>
            <a:graphicFrameLocks noChangeAspect="1"/>
          </p:cNvGraphicFramePr>
          <p:nvPr/>
        </p:nvGraphicFramePr>
        <p:xfrm>
          <a:off x="266700" y="685800"/>
          <a:ext cx="8805863" cy="498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Worksheet" r:id="rId3" imgW="2247938" imgH="1272456" progId="Excel.Sheet.12">
                  <p:embed/>
                </p:oleObj>
              </mc:Choice>
              <mc:Fallback>
                <p:oleObj name="Worksheet" r:id="rId3" imgW="2247938" imgH="1272456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685800"/>
                        <a:ext cx="8805863" cy="498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EE376A-C204-441F-ACEF-45BD69158388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9459" name="Content Placeholder 3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mtClean="0"/>
              <a:t> </a:t>
            </a:r>
          </a:p>
        </p:txBody>
      </p:sp>
      <p:graphicFrame>
        <p:nvGraphicFramePr>
          <p:cNvPr id="19460" name="Object 2"/>
          <p:cNvGraphicFramePr>
            <a:graphicFrameLocks noChangeAspect="1"/>
          </p:cNvGraphicFramePr>
          <p:nvPr/>
        </p:nvGraphicFramePr>
        <p:xfrm>
          <a:off x="225425" y="290513"/>
          <a:ext cx="8597900" cy="611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Worksheet" r:id="rId3" imgW="1417225" imgH="1005912" progId="Excel.Sheet.12">
                  <p:embed/>
                </p:oleObj>
              </mc:Choice>
              <mc:Fallback>
                <p:oleObj name="Worksheet" r:id="rId3" imgW="1417225" imgH="1005912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" y="290513"/>
                        <a:ext cx="8597900" cy="611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"/>
            <a:ext cx="8534400" cy="6151563"/>
          </a:xfrm>
        </p:spPr>
        <p:txBody>
          <a:bodyPr lIns="92075" tIns="46038" rIns="92075" bIns="46038"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4000" b="1" u="sng" smtClean="0">
                <a:solidFill>
                  <a:srgbClr val="FF0000"/>
                </a:solidFill>
              </a:rPr>
              <a:t>General Income Tax Factors</a:t>
            </a:r>
          </a:p>
          <a:p>
            <a:r>
              <a:rPr lang="en-US" altLang="en-US" sz="3600" b="1" smtClean="0"/>
              <a:t>Three </a:t>
            </a:r>
            <a:r>
              <a:rPr lang="en-US" altLang="en-US" sz="3600" b="1" smtClean="0">
                <a:solidFill>
                  <a:schemeClr val="tx2"/>
                </a:solidFill>
              </a:rPr>
              <a:t>tax factors</a:t>
            </a:r>
            <a:r>
              <a:rPr lang="en-US" altLang="en-US" sz="3600" b="1" smtClean="0"/>
              <a:t> also influence choice of entity</a:t>
            </a:r>
          </a:p>
          <a:p>
            <a:pPr lvl="1">
              <a:buFont typeface="Monotype Sorts"/>
              <a:buChar char="¶"/>
            </a:pPr>
            <a:r>
              <a:rPr lang="en-US" altLang="en-US" sz="3200" b="1" smtClean="0"/>
              <a:t>Incidence of Income Taxation</a:t>
            </a:r>
          </a:p>
          <a:p>
            <a:pPr lvl="2"/>
            <a:r>
              <a:rPr lang="en-US" altLang="en-US" sz="2800" b="1" smtClean="0"/>
              <a:t>Who pays the tax, the entity or the owner?</a:t>
            </a:r>
          </a:p>
          <a:p>
            <a:pPr lvl="1">
              <a:buFont typeface="Monotype Sorts"/>
              <a:buChar char="·"/>
            </a:pPr>
            <a:r>
              <a:rPr lang="en-US" altLang="en-US" sz="3200" b="1" smtClean="0"/>
              <a:t>Double Taxation</a:t>
            </a:r>
          </a:p>
          <a:p>
            <a:pPr lvl="2"/>
            <a:r>
              <a:rPr lang="en-US" altLang="en-US" sz="2800" b="1" smtClean="0"/>
              <a:t>Is the same income taxed to the entity </a:t>
            </a:r>
            <a:r>
              <a:rPr lang="en-US" altLang="en-US" sz="2800" b="1" u="sng" smtClean="0"/>
              <a:t>and </a:t>
            </a:r>
            <a:r>
              <a:rPr lang="en-US" altLang="en-US" sz="2800" b="1" smtClean="0"/>
              <a:t>the owner?</a:t>
            </a:r>
          </a:p>
          <a:p>
            <a:pPr lvl="1">
              <a:buFont typeface="Monotype Sorts"/>
              <a:buChar char="¸"/>
            </a:pPr>
            <a:r>
              <a:rPr lang="en-US" altLang="en-US" sz="3200" b="1" smtClean="0"/>
              <a:t>Employee versus Owner</a:t>
            </a:r>
          </a:p>
          <a:p>
            <a:pPr lvl="2"/>
            <a:r>
              <a:rPr lang="en-US" altLang="en-US" sz="2800" b="1" smtClean="0"/>
              <a:t>Can owners be treated as employees of the entity</a:t>
            </a:r>
            <a:r>
              <a:rPr lang="en-US" altLang="en-US" smtClean="0"/>
              <a:t>?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86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286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10600" cy="6324600"/>
          </a:xfrm>
        </p:spPr>
        <p:txBody>
          <a:bodyPr lIns="92075" tIns="46038" rIns="92075" bIns="46038"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4000" b="1" u="sng" smtClean="0">
                <a:solidFill>
                  <a:srgbClr val="FF0000"/>
                </a:solidFill>
              </a:rPr>
              <a:t>#1:  Who Pays the Tax?</a:t>
            </a:r>
          </a:p>
          <a:p>
            <a:r>
              <a:rPr lang="en-US" altLang="en-US" sz="4400" b="1" smtClean="0"/>
              <a:t>Sole Proprietorship: </a:t>
            </a:r>
            <a:r>
              <a:rPr lang="en-US" altLang="en-US" sz="4400" b="1" u="sng" smtClean="0"/>
              <a:t>conduit</a:t>
            </a:r>
            <a:r>
              <a:rPr lang="en-US" altLang="en-US" sz="4400" b="1" smtClean="0"/>
              <a:t> to owner</a:t>
            </a:r>
          </a:p>
          <a:p>
            <a:pPr lvl="1"/>
            <a:r>
              <a:rPr lang="en-US" altLang="en-US" sz="4000" b="1" smtClean="0"/>
              <a:t>Form 1040, Schedule C</a:t>
            </a:r>
          </a:p>
          <a:p>
            <a:r>
              <a:rPr lang="en-US" altLang="en-US" sz="4400" b="1" smtClean="0"/>
              <a:t>Partnership: </a:t>
            </a:r>
            <a:r>
              <a:rPr lang="en-US" altLang="en-US" sz="4400" b="1" u="sng" smtClean="0"/>
              <a:t>conduit</a:t>
            </a:r>
            <a:r>
              <a:rPr lang="en-US" altLang="en-US" sz="4400" b="1" smtClean="0"/>
              <a:t> to partners</a:t>
            </a:r>
          </a:p>
          <a:p>
            <a:pPr lvl="1"/>
            <a:r>
              <a:rPr lang="en-US" altLang="en-US" sz="4000" b="1" smtClean="0"/>
              <a:t>Form 1065, Schedule K-1</a:t>
            </a:r>
          </a:p>
          <a:p>
            <a:pPr lvl="1"/>
            <a:r>
              <a:rPr lang="en-US" altLang="en-US" sz="4000" b="1" smtClean="0"/>
              <a:t>Items that receive special tax treatment are reported separately from operations</a:t>
            </a:r>
          </a:p>
          <a:p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763000" cy="6400800"/>
          </a:xfrm>
        </p:spPr>
        <p:txBody>
          <a:bodyPr lIns="92075" tIns="46038" rIns="92075" bIns="46038"/>
          <a:lstStyle/>
          <a:p>
            <a:pPr algn="ctr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en-US" sz="4800" b="1" u="sng" smtClean="0">
                <a:solidFill>
                  <a:srgbClr val="FF0000"/>
                </a:solidFill>
              </a:rPr>
              <a:t>#1:  Who Pays the Tax?</a:t>
            </a:r>
          </a:p>
          <a:p>
            <a:pPr>
              <a:spcBef>
                <a:spcPts val="600"/>
              </a:spcBef>
            </a:pPr>
            <a:r>
              <a:rPr lang="en-US" altLang="en-US" sz="4800" b="1" u="sng" smtClean="0"/>
              <a:t>S Corporation</a:t>
            </a:r>
            <a:r>
              <a:rPr lang="en-US" altLang="en-US" sz="4800" b="1" smtClean="0"/>
              <a:t>: conduit to shareholders</a:t>
            </a:r>
          </a:p>
          <a:p>
            <a:pPr lvl="1">
              <a:spcBef>
                <a:spcPts val="600"/>
              </a:spcBef>
            </a:pPr>
            <a:r>
              <a:rPr lang="en-US" altLang="en-US" sz="4400" b="1" smtClean="0"/>
              <a:t>Form 1120S, Schedule K-1</a:t>
            </a:r>
          </a:p>
          <a:p>
            <a:pPr lvl="1">
              <a:spcBef>
                <a:spcPts val="600"/>
              </a:spcBef>
            </a:pPr>
            <a:r>
              <a:rPr lang="en-US" altLang="en-US" sz="4400" b="1" smtClean="0"/>
              <a:t>Separate items like partnership</a:t>
            </a:r>
          </a:p>
          <a:p>
            <a:pPr>
              <a:spcBef>
                <a:spcPts val="600"/>
              </a:spcBef>
            </a:pPr>
            <a:r>
              <a:rPr lang="en-US" altLang="en-US" sz="4800" b="1" u="sng" smtClean="0"/>
              <a:t>C Corporation</a:t>
            </a:r>
            <a:r>
              <a:rPr lang="en-US" altLang="en-US" sz="4800" b="1" smtClean="0"/>
              <a:t>: Corporation pays</a:t>
            </a:r>
          </a:p>
          <a:p>
            <a:pPr lvl="1">
              <a:spcBef>
                <a:spcPts val="600"/>
              </a:spcBef>
            </a:pPr>
            <a:r>
              <a:rPr lang="en-US" altLang="en-US" sz="4400" b="1" smtClean="0"/>
              <a:t>Form 1120</a:t>
            </a:r>
          </a:p>
          <a:p>
            <a:pPr lvl="1">
              <a:spcBef>
                <a:spcPts val="600"/>
              </a:spcBef>
            </a:pPr>
            <a:r>
              <a:rPr lang="en-US" altLang="en-US" sz="4400" b="1" smtClean="0"/>
              <a:t>Owners pay income tax on div.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4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361950" y="304800"/>
          <a:ext cx="8235950" cy="605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Worksheet" r:id="rId4" imgW="4171933" imgH="2933820" progId="Excel.Sheet.8">
                  <p:embed/>
                </p:oleObj>
              </mc:Choice>
              <mc:Fallback>
                <p:oleObj name="Worksheet" r:id="rId4" imgW="4171933" imgH="2933820" progId="Excel.Shee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" y="304800"/>
                        <a:ext cx="8235950" cy="605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89FC9F-A058-435C-9DA8-235D1A66B716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147" name="Content Placeholder 3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mtClean="0"/>
              <a:t> </a:t>
            </a:r>
          </a:p>
        </p:txBody>
      </p:sp>
      <p:graphicFrame>
        <p:nvGraphicFramePr>
          <p:cNvPr id="6148" name="Object 2"/>
          <p:cNvGraphicFramePr>
            <a:graphicFrameLocks noChangeAspect="1"/>
          </p:cNvGraphicFramePr>
          <p:nvPr/>
        </p:nvGraphicFramePr>
        <p:xfrm>
          <a:off x="381000" y="228600"/>
          <a:ext cx="8250238" cy="646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Worksheet" r:id="rId3" imgW="1371600" imgH="1076408" progId="Excel.Sheet.12">
                  <p:embed/>
                </p:oleObj>
              </mc:Choice>
              <mc:Fallback>
                <p:oleObj name="Worksheet" r:id="rId3" imgW="1371600" imgH="1076408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28600"/>
                        <a:ext cx="8250238" cy="6462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312738" y="236538"/>
          <a:ext cx="8374062" cy="611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Worksheet" r:id="rId4" imgW="3809955" imgH="2781270" progId="Excel.Sheet.8">
                  <p:embed/>
                </p:oleObj>
              </mc:Choice>
              <mc:Fallback>
                <p:oleObj name="Worksheet" r:id="rId4" imgW="3809955" imgH="2781270" progId="Excel.Shee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8" y="236538"/>
                        <a:ext cx="8374062" cy="6113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10600" cy="6553200"/>
          </a:xfrm>
        </p:spPr>
        <p:txBody>
          <a:bodyPr lIns="92075" tIns="46038" rIns="92075" bIns="46038"/>
          <a:lstStyle/>
          <a:p>
            <a:pPr algn="ctr">
              <a:spcBef>
                <a:spcPts val="300"/>
              </a:spcBef>
              <a:buFont typeface="Arial" charset="0"/>
              <a:buNone/>
              <a:defRPr/>
            </a:pPr>
            <a:r>
              <a:rPr lang="en-US" sz="3600" b="1" u="sng" dirty="0" smtClean="0">
                <a:solidFill>
                  <a:srgbClr val="FF0000"/>
                </a:solidFill>
              </a:rPr>
              <a:t>#1:  Who Pays the Tax? </a:t>
            </a:r>
          </a:p>
          <a:p>
            <a:pPr algn="ctr">
              <a:spcBef>
                <a:spcPts val="300"/>
              </a:spcBef>
              <a:buFont typeface="Arial" charset="0"/>
              <a:buNone/>
              <a:defRPr/>
            </a:pPr>
            <a:r>
              <a:rPr lang="en-US" sz="3600" b="1" u="sng" dirty="0" smtClean="0">
                <a:solidFill>
                  <a:srgbClr val="FF0000"/>
                </a:solidFill>
              </a:rPr>
              <a:t>Personal Service Corporation</a:t>
            </a:r>
          </a:p>
          <a:p>
            <a:pPr marL="344488" indent="-344488">
              <a:spcBef>
                <a:spcPts val="300"/>
              </a:spcBef>
              <a:buFont typeface="Arial" charset="0"/>
              <a:buChar char="•"/>
              <a:defRPr/>
            </a:pPr>
            <a:r>
              <a:rPr lang="en-US" sz="3600" b="1" dirty="0" smtClean="0"/>
              <a:t>A corporation is a </a:t>
            </a:r>
            <a:r>
              <a:rPr lang="en-US" sz="3600" b="1" dirty="0" smtClean="0">
                <a:solidFill>
                  <a:schemeClr val="tx2"/>
                </a:solidFill>
              </a:rPr>
              <a:t>personal service corporation (PSC)</a:t>
            </a:r>
            <a:r>
              <a:rPr lang="en-US" sz="3600" b="1" dirty="0" smtClean="0"/>
              <a:t> if</a:t>
            </a:r>
          </a:p>
          <a:p>
            <a:pPr marL="344488" lvl="1" indent="-344488">
              <a:spcBef>
                <a:spcPts val="300"/>
              </a:spcBef>
              <a:buFont typeface="Arial" charset="0"/>
              <a:buChar char="–"/>
              <a:defRPr/>
            </a:pPr>
            <a:r>
              <a:rPr lang="en-US" sz="3200" b="1" dirty="0" smtClean="0"/>
              <a:t>The principal activity is performance of personal services</a:t>
            </a:r>
          </a:p>
          <a:p>
            <a:pPr marL="344488" lvl="1" indent="-344488">
              <a:spcBef>
                <a:spcPts val="300"/>
              </a:spcBef>
              <a:buFont typeface="Arial" charset="0"/>
              <a:buChar char="–"/>
              <a:defRPr/>
            </a:pPr>
            <a:r>
              <a:rPr lang="en-US" sz="3200" b="1" dirty="0" smtClean="0"/>
              <a:t>The services are performed by owner-employees, those who own &gt; 10% of the stock</a:t>
            </a:r>
          </a:p>
          <a:p>
            <a:pPr marL="344488" indent="-344488">
              <a:spcBef>
                <a:spcPts val="300"/>
              </a:spcBef>
              <a:buFont typeface="Arial" charset="0"/>
              <a:buChar char="•"/>
              <a:defRPr/>
            </a:pPr>
            <a:r>
              <a:rPr lang="en-US" sz="3600" b="1" dirty="0" smtClean="0"/>
              <a:t>PSC’s pay tax on the income at a 35% rate</a:t>
            </a:r>
          </a:p>
          <a:p>
            <a:pPr marL="344488" lvl="1" indent="-344488">
              <a:spcBef>
                <a:spcPts val="300"/>
              </a:spcBef>
              <a:buFont typeface="Arial" charset="0"/>
              <a:buChar char="–"/>
              <a:defRPr/>
            </a:pPr>
            <a:r>
              <a:rPr lang="en-US" sz="3200" b="1" dirty="0" smtClean="0"/>
              <a:t>Encourages payment of salary to owners</a:t>
            </a:r>
          </a:p>
          <a:p>
            <a:pPr marL="344488" lvl="1" indent="-344488">
              <a:spcBef>
                <a:spcPts val="300"/>
              </a:spcBef>
              <a:buFont typeface="Arial" charset="0"/>
              <a:buChar char="–"/>
              <a:defRPr/>
            </a:pPr>
            <a:r>
              <a:rPr lang="en-US" sz="3200" b="1" u="sng" dirty="0" smtClean="0">
                <a:solidFill>
                  <a:srgbClr val="FF0000"/>
                </a:solidFill>
              </a:rPr>
              <a:t>How will Jan’s computer repair company tax differ if it is a PSC? (2 slides forward)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6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6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8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68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458200" cy="5821363"/>
          </a:xfrm>
        </p:spPr>
        <p:txBody>
          <a:bodyPr lIns="92075" tIns="46038" rIns="92075" bIns="46038"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4400" b="1" u="sng" smtClean="0">
                <a:solidFill>
                  <a:srgbClr val="FF0000"/>
                </a:solidFill>
              </a:rPr>
              <a:t>#2:  Is Double Taxation a Problem?</a:t>
            </a:r>
          </a:p>
          <a:p>
            <a:r>
              <a:rPr lang="en-US" altLang="en-US" sz="4400" b="1" smtClean="0"/>
              <a:t>No</a:t>
            </a:r>
          </a:p>
          <a:p>
            <a:pPr lvl="1"/>
            <a:r>
              <a:rPr lang="en-US" altLang="en-US" sz="4000" b="1" smtClean="0"/>
              <a:t>Sole Proprietorships</a:t>
            </a:r>
          </a:p>
          <a:p>
            <a:pPr lvl="1"/>
            <a:r>
              <a:rPr lang="en-US" altLang="en-US" sz="4000" b="1" smtClean="0"/>
              <a:t>Partnerships</a:t>
            </a:r>
          </a:p>
          <a:p>
            <a:pPr lvl="1"/>
            <a:r>
              <a:rPr lang="en-US" altLang="en-US" sz="4000" b="1" smtClean="0"/>
              <a:t>S Corporations</a:t>
            </a:r>
          </a:p>
          <a:p>
            <a:r>
              <a:rPr lang="en-US" altLang="en-US" sz="4400" b="1" smtClean="0"/>
              <a:t>Yes</a:t>
            </a:r>
          </a:p>
          <a:p>
            <a:pPr lvl="1"/>
            <a:r>
              <a:rPr lang="en-US" altLang="en-US" sz="4000" b="1" smtClean="0"/>
              <a:t>C Corporations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389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389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9" dur="500"/>
                                        <p:tgtEl>
                                          <p:spTgt spid="389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458200" cy="5821363"/>
          </a:xfrm>
        </p:spPr>
        <p:txBody>
          <a:bodyPr lIns="92075" tIns="46038" rIns="92075" bIns="46038"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4000" b="1" smtClean="0"/>
              <a:t> </a:t>
            </a:r>
          </a:p>
        </p:txBody>
      </p:sp>
      <p:graphicFrame>
        <p:nvGraphicFramePr>
          <p:cNvPr id="27653" name="Object 2"/>
          <p:cNvGraphicFramePr>
            <a:graphicFrameLocks noChangeAspect="1"/>
          </p:cNvGraphicFramePr>
          <p:nvPr/>
        </p:nvGraphicFramePr>
        <p:xfrm>
          <a:off x="307975" y="153988"/>
          <a:ext cx="8575675" cy="635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Worksheet" r:id="rId4" imgW="3286167" imgH="2562300" progId="Excel.Sheet.12">
                  <p:embed/>
                </p:oleObj>
              </mc:Choice>
              <mc:Fallback>
                <p:oleObj name="Worksheet" r:id="rId4" imgW="3286167" imgH="256230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153988"/>
                        <a:ext cx="8575675" cy="635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458200" cy="5821363"/>
          </a:xfrm>
        </p:spPr>
        <p:txBody>
          <a:bodyPr lIns="92075" tIns="46038" rIns="92075" bIns="46038"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4000" b="1" smtClean="0"/>
              <a:t> </a:t>
            </a:r>
          </a:p>
        </p:txBody>
      </p:sp>
      <p:graphicFrame>
        <p:nvGraphicFramePr>
          <p:cNvPr id="28677" name="Object 2"/>
          <p:cNvGraphicFramePr>
            <a:graphicFrameLocks noChangeAspect="1"/>
          </p:cNvGraphicFramePr>
          <p:nvPr/>
        </p:nvGraphicFramePr>
        <p:xfrm>
          <a:off x="152400" y="152400"/>
          <a:ext cx="8886825" cy="654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Worksheet" r:id="rId4" imgW="3438522" imgH="2562300" progId="Excel.Sheet.12">
                  <p:embed/>
                </p:oleObj>
              </mc:Choice>
              <mc:Fallback>
                <p:oleObj name="Worksheet" r:id="rId4" imgW="3438522" imgH="256230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"/>
                        <a:ext cx="8886825" cy="654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458200" cy="6151563"/>
          </a:xfrm>
        </p:spPr>
        <p:txBody>
          <a:bodyPr lIns="92075" tIns="46038" rIns="92075" bIns="46038"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3600" b="1" u="sng" smtClean="0">
                <a:solidFill>
                  <a:srgbClr val="FF0000"/>
                </a:solidFill>
              </a:rPr>
              <a:t> </a:t>
            </a:r>
            <a:endParaRPr lang="en-US" altLang="en-US" b="1" smtClean="0"/>
          </a:p>
        </p:txBody>
      </p:sp>
      <p:graphicFrame>
        <p:nvGraphicFramePr>
          <p:cNvPr id="29701" name="Object 2"/>
          <p:cNvGraphicFramePr>
            <a:graphicFrameLocks noChangeAspect="1"/>
          </p:cNvGraphicFramePr>
          <p:nvPr/>
        </p:nvGraphicFramePr>
        <p:xfrm>
          <a:off x="387350" y="225425"/>
          <a:ext cx="8636000" cy="625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Worksheet" r:id="rId4" imgW="2933644" imgH="2133540" progId="Excel.Sheet.12">
                  <p:embed/>
                </p:oleObj>
              </mc:Choice>
              <mc:Fallback>
                <p:oleObj name="Worksheet" r:id="rId4" imgW="2933644" imgH="213354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" y="225425"/>
                        <a:ext cx="8636000" cy="625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458200" cy="6151563"/>
          </a:xfrm>
        </p:spPr>
        <p:txBody>
          <a:bodyPr lIns="92075" tIns="46038" rIns="92075" bIns="46038"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3600" b="1" u="sng" smtClean="0">
                <a:solidFill>
                  <a:srgbClr val="FF0000"/>
                </a:solidFill>
              </a:rPr>
              <a:t> </a:t>
            </a:r>
            <a:endParaRPr lang="en-US" altLang="en-US" b="1" smtClean="0"/>
          </a:p>
        </p:txBody>
      </p:sp>
      <p:graphicFrame>
        <p:nvGraphicFramePr>
          <p:cNvPr id="30725" name="Object 2"/>
          <p:cNvGraphicFramePr>
            <a:graphicFrameLocks noChangeAspect="1"/>
          </p:cNvGraphicFramePr>
          <p:nvPr/>
        </p:nvGraphicFramePr>
        <p:xfrm>
          <a:off x="344488" y="225425"/>
          <a:ext cx="8539162" cy="625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Worksheet" r:id="rId4" imgW="2886100" imgH="2124090" progId="Excel.Sheet.12">
                  <p:embed/>
                </p:oleObj>
              </mc:Choice>
              <mc:Fallback>
                <p:oleObj name="Worksheet" r:id="rId4" imgW="2886100" imgH="212409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8" y="225425"/>
                        <a:ext cx="8539162" cy="625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400800"/>
          </a:xfrm>
        </p:spPr>
        <p:txBody>
          <a:bodyPr/>
          <a:lstStyle/>
          <a:p>
            <a:pPr marL="457200" indent="-457200">
              <a:buFontTx/>
              <a:buNone/>
            </a:pPr>
            <a:r>
              <a:rPr lang="en-US" altLang="en-US" sz="4400" b="1" u="sng" smtClean="0">
                <a:solidFill>
                  <a:srgbClr val="FF3300"/>
                </a:solidFill>
              </a:rPr>
              <a:t> </a:t>
            </a:r>
            <a:endParaRPr lang="en-US" altLang="en-US" sz="3600" b="1" smtClean="0"/>
          </a:p>
        </p:txBody>
      </p:sp>
      <p:graphicFrame>
        <p:nvGraphicFramePr>
          <p:cNvPr id="31747" name="Object 1"/>
          <p:cNvGraphicFramePr>
            <a:graphicFrameLocks noChangeAspect="1"/>
          </p:cNvGraphicFramePr>
          <p:nvPr/>
        </p:nvGraphicFramePr>
        <p:xfrm>
          <a:off x="304800" y="685800"/>
          <a:ext cx="8278813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Worksheet" r:id="rId3" imgW="1927885" imgH="922104" progId="Excel.Sheet.12">
                  <p:embed/>
                </p:oleObj>
              </mc:Choice>
              <mc:Fallback>
                <p:oleObj name="Worksheet" r:id="rId3" imgW="1927885" imgH="922104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85800"/>
                        <a:ext cx="8278813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86800" cy="6400800"/>
          </a:xfrm>
        </p:spPr>
        <p:txBody>
          <a:bodyPr lIns="92075" tIns="46038" rIns="92075" bIns="46038"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z="4000" b="1" smtClean="0"/>
              <a:t> </a:t>
            </a:r>
          </a:p>
        </p:txBody>
      </p:sp>
      <p:graphicFrame>
        <p:nvGraphicFramePr>
          <p:cNvPr id="3277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831967"/>
              </p:ext>
            </p:extLst>
          </p:nvPr>
        </p:nvGraphicFramePr>
        <p:xfrm>
          <a:off x="184150" y="601663"/>
          <a:ext cx="8774113" cy="587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5" name="Worksheet" r:id="rId4" imgW="4238458" imgH="2838599" progId="Excel.Sheet.12">
                  <p:embed/>
                </p:oleObj>
              </mc:Choice>
              <mc:Fallback>
                <p:oleObj name="Worksheet" r:id="rId4" imgW="4238458" imgH="2838599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" y="601663"/>
                        <a:ext cx="8774113" cy="5875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400800"/>
          </a:xfrm>
        </p:spPr>
        <p:txBody>
          <a:bodyPr/>
          <a:lstStyle/>
          <a:p>
            <a:pPr marL="457200" indent="-457200">
              <a:buFontTx/>
              <a:buNone/>
            </a:pPr>
            <a:r>
              <a:rPr lang="en-US" altLang="en-US" sz="4400" b="1" u="sng" smtClean="0">
                <a:solidFill>
                  <a:srgbClr val="FF3300"/>
                </a:solidFill>
              </a:rPr>
              <a:t> </a:t>
            </a:r>
            <a:endParaRPr lang="en-US" altLang="en-US" sz="3600" b="1" smtClean="0"/>
          </a:p>
        </p:txBody>
      </p:sp>
      <p:graphicFrame>
        <p:nvGraphicFramePr>
          <p:cNvPr id="33795" name="Object 1"/>
          <p:cNvGraphicFramePr>
            <a:graphicFrameLocks noChangeAspect="1"/>
          </p:cNvGraphicFramePr>
          <p:nvPr/>
        </p:nvGraphicFramePr>
        <p:xfrm>
          <a:off x="438150" y="685800"/>
          <a:ext cx="8362950" cy="431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7" name="Worksheet" r:id="rId3" imgW="2377386" imgH="1226880" progId="Excel.Sheet.12">
                  <p:embed/>
                </p:oleObj>
              </mc:Choice>
              <mc:Fallback>
                <p:oleObj name="Worksheet" r:id="rId3" imgW="2377386" imgH="1226880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685800"/>
                        <a:ext cx="8362950" cy="431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D2278CD-EA38-46F9-9FA9-DB65586CA1A1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171" name="Content Placeholder 3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mtClean="0"/>
              <a:t> </a:t>
            </a:r>
          </a:p>
        </p:txBody>
      </p:sp>
      <p:graphicFrame>
        <p:nvGraphicFramePr>
          <p:cNvPr id="7172" name="Object 2"/>
          <p:cNvGraphicFramePr>
            <a:graphicFrameLocks noChangeAspect="1"/>
          </p:cNvGraphicFramePr>
          <p:nvPr/>
        </p:nvGraphicFramePr>
        <p:xfrm>
          <a:off x="609600" y="304800"/>
          <a:ext cx="7926388" cy="6373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Worksheet" r:id="rId3" imgW="1476458" imgH="1190708" progId="Excel.Sheet.12">
                  <p:embed/>
                </p:oleObj>
              </mc:Choice>
              <mc:Fallback>
                <p:oleObj name="Worksheet" r:id="rId3" imgW="1476458" imgH="1190708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"/>
                        <a:ext cx="7926388" cy="6373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86800" cy="6400800"/>
          </a:xfrm>
        </p:spPr>
        <p:txBody>
          <a:bodyPr lIns="92075" tIns="46038" rIns="92075" bIns="46038"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en-US" sz="4400" b="1" smtClean="0">
              <a:solidFill>
                <a:srgbClr val="C0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4800" b="1" smtClean="0">
                <a:solidFill>
                  <a:srgbClr val="C00000"/>
                </a:solidFill>
              </a:rPr>
              <a:t>Please study the tax information for Mr. Rich and his corporation on the next two slides and answer the questions on the slide following those two slides.</a:t>
            </a:r>
            <a:endParaRPr lang="en-US" altLang="en-US" sz="4400" b="1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86800" cy="6400800"/>
          </a:xfrm>
        </p:spPr>
        <p:txBody>
          <a:bodyPr lIns="92075" tIns="46038" rIns="92075" bIns="46038"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z="4000" b="1" smtClean="0"/>
              <a:t> </a:t>
            </a:r>
          </a:p>
        </p:txBody>
      </p:sp>
      <p:graphicFrame>
        <p:nvGraphicFramePr>
          <p:cNvPr id="35845" name="Object 1"/>
          <p:cNvGraphicFramePr>
            <a:graphicFrameLocks noChangeAspect="1"/>
          </p:cNvGraphicFramePr>
          <p:nvPr/>
        </p:nvGraphicFramePr>
        <p:xfrm>
          <a:off x="430213" y="914400"/>
          <a:ext cx="8408987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7" name="Worksheet" r:id="rId4" imgW="3686234" imgH="2238300" progId="Excel.Sheet.12">
                  <p:embed/>
                </p:oleObj>
              </mc:Choice>
              <mc:Fallback>
                <p:oleObj name="Worksheet" r:id="rId4" imgW="3686234" imgH="2238300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213" y="914400"/>
                        <a:ext cx="8408987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86800" cy="6400800"/>
          </a:xfrm>
        </p:spPr>
        <p:txBody>
          <a:bodyPr lIns="92075" tIns="46038" rIns="92075" bIns="46038"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z="4000" b="1" smtClean="0"/>
              <a:t> </a:t>
            </a:r>
          </a:p>
        </p:txBody>
      </p:sp>
      <p:graphicFrame>
        <p:nvGraphicFramePr>
          <p:cNvPr id="36869" name="Object 2"/>
          <p:cNvGraphicFramePr>
            <a:graphicFrameLocks noChangeAspect="1"/>
          </p:cNvGraphicFramePr>
          <p:nvPr/>
        </p:nvGraphicFramePr>
        <p:xfrm>
          <a:off x="242888" y="990600"/>
          <a:ext cx="8672512" cy="488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1" name="Worksheet" r:id="rId4" imgW="3686234" imgH="2076570" progId="Excel.Sheet.12">
                  <p:embed/>
                </p:oleObj>
              </mc:Choice>
              <mc:Fallback>
                <p:oleObj name="Worksheet" r:id="rId4" imgW="3686234" imgH="207657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8" y="990600"/>
                        <a:ext cx="8672512" cy="4884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86800" cy="6400800"/>
          </a:xfrm>
        </p:spPr>
        <p:txBody>
          <a:bodyPr lIns="92075" tIns="46038" rIns="92075" bIns="46038"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z="4000" b="1" smtClean="0"/>
              <a:t> </a:t>
            </a:r>
          </a:p>
        </p:txBody>
      </p:sp>
      <p:graphicFrame>
        <p:nvGraphicFramePr>
          <p:cNvPr id="37893" name="Object 1"/>
          <p:cNvGraphicFramePr>
            <a:graphicFrameLocks noChangeAspect="1"/>
          </p:cNvGraphicFramePr>
          <p:nvPr/>
        </p:nvGraphicFramePr>
        <p:xfrm>
          <a:off x="104775" y="990600"/>
          <a:ext cx="8810625" cy="481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5" name="Worksheet" r:id="rId4" imgW="3943401" imgH="2152710" progId="Excel.Sheet.12">
                  <p:embed/>
                </p:oleObj>
              </mc:Choice>
              <mc:Fallback>
                <p:oleObj name="Worksheet" r:id="rId4" imgW="3943401" imgH="2152710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" y="990600"/>
                        <a:ext cx="8810625" cy="481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400800"/>
          </a:xfrm>
        </p:spPr>
        <p:txBody>
          <a:bodyPr/>
          <a:lstStyle/>
          <a:p>
            <a:pPr marL="457200" indent="-457200">
              <a:buFontTx/>
              <a:buNone/>
            </a:pPr>
            <a:r>
              <a:rPr lang="en-US" altLang="en-US" sz="4400" b="1" u="sng" smtClean="0">
                <a:solidFill>
                  <a:srgbClr val="FF3300"/>
                </a:solidFill>
              </a:rPr>
              <a:t> </a:t>
            </a:r>
            <a:endParaRPr lang="en-US" altLang="en-US" sz="3600" b="1" smtClean="0"/>
          </a:p>
        </p:txBody>
      </p:sp>
      <p:graphicFrame>
        <p:nvGraphicFramePr>
          <p:cNvPr id="38915" name="Object 1"/>
          <p:cNvGraphicFramePr>
            <a:graphicFrameLocks noChangeAspect="1"/>
          </p:cNvGraphicFramePr>
          <p:nvPr/>
        </p:nvGraphicFramePr>
        <p:xfrm>
          <a:off x="598488" y="1143000"/>
          <a:ext cx="8243887" cy="379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7" name="Worksheet" r:id="rId3" imgW="2087803" imgH="960120" progId="Excel.Sheet.12">
                  <p:embed/>
                </p:oleObj>
              </mc:Choice>
              <mc:Fallback>
                <p:oleObj name="Worksheet" r:id="rId3" imgW="2087803" imgH="960120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8" y="1143000"/>
                        <a:ext cx="8243887" cy="379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458200" cy="6151563"/>
          </a:xfrm>
        </p:spPr>
        <p:txBody>
          <a:bodyPr lIns="92075" tIns="46038" rIns="92075" bIns="46038"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3600" b="1" u="sng" smtClean="0">
                <a:solidFill>
                  <a:srgbClr val="FF0000"/>
                </a:solidFill>
              </a:rPr>
              <a:t>#3:  Owners Treated as Employees?</a:t>
            </a:r>
          </a:p>
          <a:p>
            <a:r>
              <a:rPr lang="en-US" altLang="en-US" b="1" smtClean="0"/>
              <a:t>Sole Proprietors - No</a:t>
            </a:r>
          </a:p>
          <a:p>
            <a:r>
              <a:rPr lang="en-US" altLang="en-US" b="1" smtClean="0"/>
              <a:t>Partners - No</a:t>
            </a:r>
          </a:p>
          <a:p>
            <a:pPr lvl="1"/>
            <a:r>
              <a:rPr lang="en-US" altLang="en-US" sz="3200" b="1" smtClean="0"/>
              <a:t>But may receive guaranteed payments and fringe benefits</a:t>
            </a:r>
          </a:p>
          <a:p>
            <a:r>
              <a:rPr lang="en-US" altLang="en-US" b="1" smtClean="0"/>
              <a:t>S Corporation shareholders - Yes</a:t>
            </a:r>
          </a:p>
          <a:p>
            <a:pPr lvl="1"/>
            <a:r>
              <a:rPr lang="en-US" altLang="en-US" sz="3200" b="1" smtClean="0"/>
              <a:t>Salary and fringe benefits are deductible by the corporation</a:t>
            </a:r>
          </a:p>
          <a:p>
            <a:r>
              <a:rPr lang="en-US" altLang="en-US" b="1" smtClean="0"/>
              <a:t>C Corporation shareholders - Yes</a:t>
            </a:r>
          </a:p>
          <a:p>
            <a:pPr lvl="1"/>
            <a:r>
              <a:rPr lang="en-US" altLang="en-US" sz="3200" b="1" smtClean="0"/>
              <a:t>All payments made to/for owner-employees allowable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553200"/>
          </a:xfrm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400" b="1" u="sng" smtClean="0">
                <a:solidFill>
                  <a:srgbClr val="FF0000"/>
                </a:solidFill>
              </a:rPr>
              <a:t>Fringe Benefits</a:t>
            </a:r>
          </a:p>
          <a:p>
            <a:pPr>
              <a:spcBef>
                <a:spcPct val="0"/>
              </a:spcBef>
              <a:buFont typeface="Monotype Sorts"/>
              <a:buNone/>
            </a:pPr>
            <a:r>
              <a:rPr lang="en-US" altLang="en-US" sz="4000" b="1" smtClean="0">
                <a:solidFill>
                  <a:schemeClr val="tx2"/>
                </a:solidFill>
              </a:rPr>
              <a:t>Legislative grace</a:t>
            </a:r>
            <a:r>
              <a:rPr lang="en-US" altLang="en-US" sz="4000" b="1" smtClean="0"/>
              <a:t> allows employers to deduct amounts paid as fringe benefits but does not require employees to report income.</a:t>
            </a:r>
          </a:p>
          <a:p>
            <a:pPr lvl="1">
              <a:spcBef>
                <a:spcPct val="0"/>
              </a:spcBef>
            </a:pPr>
            <a:r>
              <a:rPr lang="en-US" altLang="en-US" sz="3600" b="1" smtClean="0"/>
              <a:t>Owner-employees</a:t>
            </a:r>
          </a:p>
          <a:p>
            <a:pPr lvl="2">
              <a:spcBef>
                <a:spcPct val="0"/>
              </a:spcBef>
            </a:pPr>
            <a:r>
              <a:rPr lang="en-US" altLang="en-US" sz="3600" b="1" smtClean="0"/>
              <a:t>Related party concerns</a:t>
            </a:r>
          </a:p>
          <a:p>
            <a:pPr lvl="2">
              <a:spcBef>
                <a:spcPct val="0"/>
              </a:spcBef>
            </a:pPr>
            <a:r>
              <a:rPr lang="en-US" altLang="en-US" sz="3600" b="1" smtClean="0"/>
              <a:t>Nondiscriminatory rules</a:t>
            </a:r>
          </a:p>
          <a:p>
            <a:pPr>
              <a:spcBef>
                <a:spcPct val="0"/>
              </a:spcBef>
            </a:pPr>
            <a:r>
              <a:rPr lang="en-US" altLang="en-US" sz="4000" b="1" smtClean="0">
                <a:solidFill>
                  <a:schemeClr val="tx2"/>
                </a:solidFill>
              </a:rPr>
              <a:t>Sole proprietors</a:t>
            </a:r>
            <a:r>
              <a:rPr lang="en-US" altLang="en-US" sz="4000" b="1" smtClean="0"/>
              <a:t> are not employees</a:t>
            </a:r>
          </a:p>
          <a:p>
            <a:pPr lvl="1">
              <a:spcBef>
                <a:spcPct val="0"/>
              </a:spcBef>
            </a:pPr>
            <a:r>
              <a:rPr lang="en-US" altLang="en-US" sz="3600" b="1" smtClean="0"/>
              <a:t>No deduction allowed for salary or benefits</a:t>
            </a:r>
            <a:endParaRPr lang="en-US" altLang="en-US" sz="4000" b="1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86800" cy="5973763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4000" b="1" u="sng" smtClean="0">
                <a:solidFill>
                  <a:srgbClr val="FF0000"/>
                </a:solidFill>
              </a:rPr>
              <a:t>Fringe Benefit Limitations</a:t>
            </a:r>
          </a:p>
          <a:p>
            <a:r>
              <a:rPr lang="en-US" altLang="en-US" sz="3600" b="1" smtClean="0">
                <a:solidFill>
                  <a:schemeClr val="tx2"/>
                </a:solidFill>
              </a:rPr>
              <a:t>Partners</a:t>
            </a:r>
            <a:r>
              <a:rPr lang="en-US" altLang="en-US" sz="3600" b="1" smtClean="0">
                <a:solidFill>
                  <a:schemeClr val="accent1"/>
                </a:solidFill>
              </a:rPr>
              <a:t> </a:t>
            </a:r>
            <a:r>
              <a:rPr lang="en-US" altLang="en-US" sz="3600" b="1" smtClean="0"/>
              <a:t>and</a:t>
            </a:r>
            <a:r>
              <a:rPr lang="en-US" altLang="en-US" sz="3600" b="1" smtClean="0">
                <a:solidFill>
                  <a:schemeClr val="accent1"/>
                </a:solidFill>
              </a:rPr>
              <a:t> </a:t>
            </a:r>
            <a:r>
              <a:rPr lang="en-US" altLang="en-US" sz="3600" b="1" smtClean="0">
                <a:solidFill>
                  <a:schemeClr val="tx2"/>
                </a:solidFill>
              </a:rPr>
              <a:t>&gt; 2% shareholders</a:t>
            </a:r>
            <a:r>
              <a:rPr lang="en-US" altLang="en-US" sz="3600" b="1" smtClean="0">
                <a:solidFill>
                  <a:schemeClr val="accent1"/>
                </a:solidFill>
              </a:rPr>
              <a:t> </a:t>
            </a:r>
            <a:r>
              <a:rPr lang="en-US" altLang="en-US" sz="3600" b="1" smtClean="0">
                <a:solidFill>
                  <a:schemeClr val="tx2"/>
                </a:solidFill>
              </a:rPr>
              <a:t>of</a:t>
            </a:r>
            <a:r>
              <a:rPr lang="en-US" altLang="en-US" b="1" smtClean="0">
                <a:solidFill>
                  <a:schemeClr val="tx2"/>
                </a:solidFill>
              </a:rPr>
              <a:t> </a:t>
            </a:r>
            <a:r>
              <a:rPr lang="en-US" altLang="en-US" sz="3600" b="1" smtClean="0">
                <a:solidFill>
                  <a:schemeClr val="tx2"/>
                </a:solidFill>
              </a:rPr>
              <a:t>S Corporations</a:t>
            </a:r>
            <a:r>
              <a:rPr lang="en-US" altLang="en-US" sz="3600" b="1" smtClean="0">
                <a:solidFill>
                  <a:schemeClr val="accent1"/>
                </a:solidFill>
              </a:rPr>
              <a:t> </a:t>
            </a:r>
            <a:r>
              <a:rPr lang="en-US" altLang="en-US" sz="3600" b="1" smtClean="0"/>
              <a:t>must include in income:</a:t>
            </a:r>
            <a:endParaRPr lang="en-US" altLang="en-US" sz="3600" b="1" smtClean="0">
              <a:solidFill>
                <a:schemeClr val="accent1"/>
              </a:solidFill>
            </a:endParaRPr>
          </a:p>
          <a:p>
            <a:pPr lvl="1"/>
            <a:r>
              <a:rPr lang="en-US" altLang="en-US" sz="3200" b="1" smtClean="0"/>
              <a:t>Employer-provided group term life of $50,000 or less</a:t>
            </a:r>
          </a:p>
          <a:p>
            <a:pPr lvl="1"/>
            <a:r>
              <a:rPr lang="en-US" altLang="en-US" sz="3200" b="1" smtClean="0"/>
              <a:t>Employer sponsored accident and health-care plans</a:t>
            </a:r>
          </a:p>
          <a:p>
            <a:pPr lvl="2"/>
            <a:r>
              <a:rPr lang="en-US" altLang="en-US" sz="3200" b="1" smtClean="0"/>
              <a:t>Owner/employee can deduct </a:t>
            </a:r>
            <a:r>
              <a:rPr lang="en-US" altLang="en-US" sz="3200" b="1" i="1" smtClean="0"/>
              <a:t>for</a:t>
            </a:r>
            <a:r>
              <a:rPr lang="en-US" altLang="en-US" sz="3200" b="1" smtClean="0"/>
              <a:t> AGI</a:t>
            </a:r>
          </a:p>
          <a:p>
            <a:pPr lvl="1"/>
            <a:r>
              <a:rPr lang="en-US" altLang="en-US" sz="3200" b="1" smtClean="0"/>
              <a:t>Cafeteria plans, and </a:t>
            </a:r>
          </a:p>
          <a:p>
            <a:pPr lvl="1"/>
            <a:r>
              <a:rPr lang="en-US" altLang="en-US" sz="3200" b="1" smtClean="0"/>
              <a:t>Meals and lodging provided by employer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86800" cy="64008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Tiger is the director of golf for Wood Corp. Tiger owns a 20% interest in Wood. He receives a salary of $60,000 and fringe benefits costing $6,000. Wood's taxable income before considering the payments to and on behalf of Tiger is $250,000. Wood distributes a $50,000 dividend to its shareholders. How much income does Tiger have from Wood Corporation?</a:t>
            </a:r>
          </a:p>
          <a:p>
            <a:pPr>
              <a:buFont typeface="Arial" charset="0"/>
              <a:buNone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a. $ 60,000   b. $ 70,000</a:t>
            </a:r>
          </a:p>
          <a:p>
            <a:pPr>
              <a:buFont typeface="Arial" charset="0"/>
              <a:buNone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c. $ 76,000   d. $ 96,800    e. $102,800</a:t>
            </a:r>
          </a:p>
          <a:p>
            <a:pPr>
              <a:buFont typeface="Arial" charset="0"/>
              <a:buNone/>
              <a:defRPr/>
            </a:pPr>
            <a:r>
              <a:rPr lang="en-US" b="1" dirty="0" err="1" smtClean="0">
                <a:latin typeface="Arial" pitchFamily="34" charset="0"/>
                <a:cs typeface="Arial" pitchFamily="34" charset="0"/>
              </a:rPr>
              <a:t>Ans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B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(Suppose Wood is an S Corp or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Ptshp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.)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686800" cy="5973763"/>
          </a:xfrm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en-US" sz="3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Social Security Taxes</a:t>
            </a:r>
          </a:p>
          <a:p>
            <a:pPr marL="0" indent="0">
              <a:buFont typeface="Arial" charset="0"/>
              <a:buNone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social security tax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is imposed on the wages of employees and the net self-employment income of self-employed individuals.</a:t>
            </a:r>
          </a:p>
          <a:p>
            <a:pPr>
              <a:buFont typeface="Arial" charset="0"/>
              <a:buChar char="•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Taxes are paid half by employee and half by employer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Total rate is 15.3% = 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12.4% OASDI + 2.9% Medicare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Maximum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amount subject to OASDI is </a:t>
            </a:r>
            <a:r>
              <a:rPr lang="en-US" sz="3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$118,500 for 2015</a:t>
            </a:r>
          </a:p>
          <a:p>
            <a:pPr algn="ctr">
              <a:buFont typeface="Arial" charset="0"/>
              <a:buNone/>
              <a:defRPr/>
            </a:pPr>
            <a:endParaRPr lang="en-US" sz="4000" dirty="0" smtClean="0">
              <a:latin typeface="Arial" charset="0"/>
            </a:endParaRPr>
          </a:p>
          <a:p>
            <a:pPr algn="ctr">
              <a:buFont typeface="Arial" charset="0"/>
              <a:buNone/>
              <a:defRPr/>
            </a:pPr>
            <a:endParaRPr lang="en-US" sz="4000" dirty="0" smtClean="0"/>
          </a:p>
          <a:p>
            <a:pPr algn="ctr">
              <a:buFont typeface="Arial" charset="0"/>
              <a:buNone/>
              <a:defRPr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FD73C3-DBC3-4216-9FCC-B388042CDD5D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8915" name="Content Placeholder 3"/>
          <p:cNvSpPr>
            <a:spLocks noGrp="1"/>
          </p:cNvSpPr>
          <p:nvPr>
            <p:ph/>
          </p:nvPr>
        </p:nvSpPr>
        <p:spPr>
          <a:xfrm>
            <a:off x="457200" y="152400"/>
            <a:ext cx="8153400" cy="6705600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3600" b="1" u="sng" dirty="0" smtClean="0">
                <a:solidFill>
                  <a:srgbClr val="FF0000"/>
                </a:solidFill>
              </a:rPr>
              <a:t>Non-Tax Factors-</a:t>
            </a:r>
            <a:r>
              <a:rPr lang="en-US" sz="3600" b="1" dirty="0" smtClean="0"/>
              <a:t> choice of a form for a business entity</a:t>
            </a:r>
            <a:endParaRPr lang="en-US" sz="3600" b="1" u="sng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b="1" dirty="0" smtClean="0"/>
              <a:t>Is the number of owners restricted?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b="1" dirty="0" smtClean="0"/>
              <a:t>Do owners have limited liability?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b="1" dirty="0" smtClean="0"/>
              <a:t>Can ownership interest be freely transferred?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b="1" dirty="0" smtClean="0"/>
              <a:t>Do owners have a large degree of management control?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b="1" dirty="0" smtClean="0"/>
              <a:t>Does entity continue regardless of ownership changes? 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b="1" dirty="0" smtClean="0"/>
              <a:t>Is there a high cost of organizing the entity?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b="1" dirty="0" smtClean="0"/>
              <a:t>Does the entity have an ability to raise additional capital?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6075363"/>
          </a:xfrm>
        </p:spPr>
        <p:txBody>
          <a:bodyPr lIns="92075" tIns="46038" rIns="92075" bIns="46038"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4000" b="1" u="sng" smtClean="0">
                <a:solidFill>
                  <a:srgbClr val="FF0000"/>
                </a:solidFill>
              </a:rPr>
              <a:t>Social Security Taxes</a:t>
            </a:r>
          </a:p>
          <a:p>
            <a:r>
              <a:rPr lang="en-US" altLang="en-US" sz="4000" b="1" u="sng" smtClean="0"/>
              <a:t>Self-employed</a:t>
            </a:r>
            <a:r>
              <a:rPr lang="en-US" altLang="en-US" sz="4000" b="1" smtClean="0"/>
              <a:t> taxpayers (sole proprietors and partners) pay both halves</a:t>
            </a:r>
          </a:p>
          <a:p>
            <a:pPr lvl="1"/>
            <a:r>
              <a:rPr lang="en-US" altLang="en-US" sz="3600" b="1" smtClean="0"/>
              <a:t>Base is 92.35% of net self-employed income</a:t>
            </a:r>
          </a:p>
          <a:p>
            <a:r>
              <a:rPr lang="en-US" altLang="en-US" sz="4000" b="1" u="sng" smtClean="0"/>
              <a:t>Corporations and S corporations </a:t>
            </a:r>
            <a:r>
              <a:rPr lang="en-US" altLang="en-US" sz="4000" b="1" smtClean="0"/>
              <a:t>may deduct the half paid for shareholder-employees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52400" y="228600"/>
            <a:ext cx="8839200" cy="590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b="1">
                <a:solidFill>
                  <a:srgbClr val="CC0000"/>
                </a:solidFill>
                <a:latin typeface="Arial" panose="020B0604020202020204" pitchFamily="34" charset="0"/>
              </a:rPr>
              <a:t>Mary’s salary is $120,000 per year. She has federal income tax of $20,000 withheld. There is no state income tax. What is her take-home pay for the year? </a:t>
            </a:r>
            <a:r>
              <a:rPr lang="en-US" altLang="en-US" sz="4800" b="1">
                <a:solidFill>
                  <a:srgbClr val="CC0000"/>
                </a:solidFill>
                <a:latin typeface="Arial" panose="020B0604020202020204" pitchFamily="34" charset="0"/>
              </a:rPr>
              <a:t>See following slide.</a:t>
            </a:r>
            <a:endParaRPr lang="en-US" altLang="en-US" sz="6000" b="1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7013" cy="4525963"/>
          </a:xfrm>
        </p:spPr>
        <p:txBody>
          <a:bodyPr/>
          <a:lstStyle/>
          <a:p>
            <a:pPr marL="358775" indent="-358775" defTabSz="955675" eaLnBrk="1" hangingPunct="1">
              <a:buFontTx/>
              <a:buNone/>
            </a:pPr>
            <a:r>
              <a:rPr lang="en-US" altLang="en-US" sz="2800" smtClean="0"/>
              <a:t> </a:t>
            </a:r>
            <a:endParaRPr lang="en-US" altLang="en-US" sz="2800" smtClean="0">
              <a:hlinkClick r:id="rId4" action="ppaction://hlinksldjump"/>
            </a:endParaRPr>
          </a:p>
        </p:txBody>
      </p:sp>
      <p:graphicFrame>
        <p:nvGraphicFramePr>
          <p:cNvPr id="47107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276225" y="144463"/>
          <a:ext cx="8562975" cy="625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9" name="Worksheet" r:id="rId5" imgW="3571968" imgH="2609820" progId="Excel.Sheet.8">
                  <p:embed/>
                </p:oleObj>
              </mc:Choice>
              <mc:Fallback>
                <p:oleObj name="Worksheet" r:id="rId5" imgW="3571968" imgH="2609820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144463"/>
                        <a:ext cx="8562975" cy="6256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458200" cy="6248400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b="1" u="sng" dirty="0" smtClean="0">
                <a:solidFill>
                  <a:srgbClr val="FF3300"/>
                </a:solidFill>
              </a:rPr>
              <a:t>Self-Employment Taxes. Pg. 18</a:t>
            </a:r>
            <a:r>
              <a:rPr lang="en-US" b="1" dirty="0" smtClean="0"/>
              <a:t>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b="1" dirty="0" smtClean="0"/>
              <a:t>Self-employed individuals must pay both the employer’s </a:t>
            </a:r>
            <a:r>
              <a:rPr lang="en-US" b="1" dirty="0" smtClean="0">
                <a:solidFill>
                  <a:schemeClr val="tx2"/>
                </a:solidFill>
              </a:rPr>
              <a:t>and</a:t>
            </a:r>
            <a:r>
              <a:rPr lang="en-US" b="1" dirty="0" smtClean="0"/>
              <a:t> the employee’s share of FICA taxes for a combined rate of 15.3%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3000" b="1" dirty="0" smtClean="0"/>
              <a:t>12.4 % (6.2% x 2) for Social Security on income up to </a:t>
            </a:r>
            <a:r>
              <a:rPr lang="en-US" sz="3000" b="1" u="sng" dirty="0" smtClean="0">
                <a:solidFill>
                  <a:srgbClr val="FF0000"/>
                </a:solidFill>
              </a:rPr>
              <a:t>$118,500 in 2015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3000" b="1" dirty="0" smtClean="0"/>
              <a:t>2.9% (1.45% x 2) for Medicare – no income limit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US" sz="3200" b="1" dirty="0" smtClean="0"/>
              <a:t>Deduction for employer portion </a:t>
            </a:r>
            <a:r>
              <a:rPr lang="en-US" sz="3200" b="1" u="sng" dirty="0" smtClean="0"/>
              <a:t>simulated</a:t>
            </a:r>
            <a:r>
              <a:rPr lang="en-US" sz="3200" b="1" dirty="0" smtClean="0"/>
              <a:t> by multiplying net income from self-employment by 92.35% (100% - 7.65%) before calculating SE tax</a:t>
            </a:r>
          </a:p>
          <a:p>
            <a:pPr lvl="1" eaLnBrk="1" hangingPunct="1">
              <a:buFont typeface="Arial" charset="0"/>
              <a:buChar char="–"/>
              <a:defRPr/>
            </a:pPr>
            <a:endParaRPr lang="en-US" sz="3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534400" cy="6096000"/>
          </a:xfrm>
        </p:spPr>
        <p:txBody>
          <a:bodyPr/>
          <a:lstStyle/>
          <a:p>
            <a:pPr algn="ctr" eaLnBrk="1" hangingPunct="1">
              <a:spcBef>
                <a:spcPct val="10000"/>
              </a:spcBef>
              <a:buFont typeface="Arial" panose="020B0604020202020204" pitchFamily="34" charset="0"/>
              <a:buNone/>
            </a:pPr>
            <a:r>
              <a:rPr lang="en-US" altLang="en-US" sz="3600" b="1" u="sng" smtClean="0">
                <a:solidFill>
                  <a:srgbClr val="FF0000"/>
                </a:solidFill>
              </a:rPr>
              <a:t>Self-Employment Taxes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3600" b="1" smtClean="0"/>
              <a:t>Tax computed on Schedule SE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3600" b="1" smtClean="0"/>
              <a:t>Self-employed individuals are also allowed a deduction </a:t>
            </a:r>
            <a:r>
              <a:rPr lang="en-US" altLang="en-US" sz="3600" b="1" smtClean="0">
                <a:solidFill>
                  <a:schemeClr val="tx2"/>
                </a:solidFill>
              </a:rPr>
              <a:t>for </a:t>
            </a:r>
            <a:r>
              <a:rPr lang="en-US" altLang="en-US" sz="3600" b="1" smtClean="0"/>
              <a:t>AGI for the employer’s </a:t>
            </a:r>
            <a:r>
              <a:rPr lang="en-US" altLang="en-US" sz="3600" b="1" smtClean="0">
                <a:solidFill>
                  <a:schemeClr val="tx2"/>
                </a:solidFill>
              </a:rPr>
              <a:t>half </a:t>
            </a:r>
            <a:r>
              <a:rPr lang="en-US" altLang="en-US" sz="3600" b="1" smtClean="0"/>
              <a:t>of self-employment taxes</a:t>
            </a:r>
          </a:p>
          <a:p>
            <a:pPr lvl="1" eaLnBrk="1" hangingPunct="1">
              <a:spcBef>
                <a:spcPct val="10000"/>
              </a:spcBef>
              <a:spcAft>
                <a:spcPts val="600"/>
              </a:spcAft>
            </a:pPr>
            <a:r>
              <a:rPr lang="en-US" altLang="en-US" sz="3200" b="1" smtClean="0"/>
              <a:t>Calculated by multiplying net income from self-employment by </a:t>
            </a:r>
            <a:r>
              <a:rPr lang="en-US" altLang="en-US" sz="3200" b="1" smtClean="0">
                <a:solidFill>
                  <a:schemeClr val="tx2"/>
                </a:solidFill>
              </a:rPr>
              <a:t>92.35%</a:t>
            </a:r>
            <a:r>
              <a:rPr lang="en-US" altLang="en-US" sz="3200" b="1" smtClean="0"/>
              <a:t> (100% - 7.65%) before calculating SE tax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3600" b="1" smtClean="0"/>
              <a:t>There is no deduction for the employee’s half of the self-employment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3246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4400" b="1" u="sng" dirty="0" smtClean="0">
                <a:solidFill>
                  <a:srgbClr val="FF3300"/>
                </a:solidFill>
              </a:rPr>
              <a:t>Self-Employment Tax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3400" b="1" dirty="0" smtClean="0"/>
              <a:t>Carrie owns a business that she operates as a sole proprietorship. The business had a net profit of $25,000. This is Carrie’s only earned income.</a:t>
            </a:r>
          </a:p>
          <a:p>
            <a:pPr marL="457200" indent="-457200" eaLnBrk="1" hangingPunct="1">
              <a:buFontTx/>
              <a:buNone/>
              <a:defRPr/>
            </a:pPr>
            <a:r>
              <a:rPr lang="en-US" sz="3400" b="1" dirty="0" smtClean="0"/>
              <a:t>a. How much self-employment taxes will she pay?</a:t>
            </a:r>
          </a:p>
          <a:p>
            <a:pPr marL="457200" indent="-457200" eaLnBrk="1" hangingPunct="1">
              <a:buFontTx/>
              <a:buNone/>
              <a:defRPr/>
            </a:pPr>
            <a:r>
              <a:rPr lang="en-US" sz="3400" b="1" dirty="0" smtClean="0"/>
              <a:t>b. How much can she deduct on her tax return?</a:t>
            </a:r>
          </a:p>
          <a:p>
            <a:pPr marL="457200" indent="-457200" eaLnBrk="1" hangingPunct="1">
              <a:buFontTx/>
              <a:buNone/>
              <a:defRPr/>
            </a:pPr>
            <a:r>
              <a:rPr lang="en-US" sz="3400" b="1" dirty="0" smtClean="0"/>
              <a:t>c. If the business had a net loss of $10,000 (instead of a $25,000 profit), how much in self-employment taxes must Carrie pay?</a:t>
            </a:r>
            <a:endParaRPr lang="fr-FR" sz="34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4402" name="Object 2"/>
          <p:cNvGraphicFramePr>
            <a:graphicFrameLocks noGrp="1" noChangeAspect="1"/>
          </p:cNvGraphicFramePr>
          <p:nvPr>
            <p:ph/>
          </p:nvPr>
        </p:nvGraphicFramePr>
        <p:xfrm>
          <a:off x="228600" y="609600"/>
          <a:ext cx="8613775" cy="530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4" name="Worksheet" r:id="rId3" imgW="2133510" imgH="1314360" progId="Excel.Sheet.8">
                  <p:embed/>
                </p:oleObj>
              </mc:Choice>
              <mc:Fallback>
                <p:oleObj name="Worksheet" r:id="rId3" imgW="2133510" imgH="1314360" progId="Excel.Shee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609600"/>
                        <a:ext cx="8613775" cy="5307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  <p:bldLst>
      <p:bldP spid="1254402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8194" name="Object 2"/>
          <p:cNvGraphicFramePr>
            <a:graphicFrameLocks noGrp="1" noChangeAspect="1"/>
          </p:cNvGraphicFramePr>
          <p:nvPr>
            <p:ph/>
          </p:nvPr>
        </p:nvGraphicFramePr>
        <p:xfrm>
          <a:off x="231775" y="466725"/>
          <a:ext cx="8607425" cy="595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8" name="Worksheet" r:id="rId3" imgW="2133510" imgH="1476360" progId="Excel.Sheet.8">
                  <p:embed/>
                </p:oleObj>
              </mc:Choice>
              <mc:Fallback>
                <p:oleObj name="Worksheet" r:id="rId3" imgW="2133510" imgH="1476360" progId="Excel.Shee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466725"/>
                        <a:ext cx="8607425" cy="595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  <p:bldLst>
      <p:bldP spid="1288194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534400" cy="57150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4800" b="1" u="sng" dirty="0" smtClean="0">
                <a:solidFill>
                  <a:srgbClr val="FF3300"/>
                </a:solidFill>
              </a:rPr>
              <a:t>Self-Employment Tax – George -1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 dirty="0" smtClean="0"/>
              <a:t>George has net income from self-employment of $43,000 (from his week-end tax practice).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 dirty="0" smtClean="0"/>
              <a:t>He has a salary of $100,000, earned as a VP of </a:t>
            </a:r>
            <a:r>
              <a:rPr lang="en-US" altLang="en-US" sz="4000" b="1" dirty="0" smtClean="0"/>
              <a:t>finance for a </a:t>
            </a:r>
            <a:r>
              <a:rPr lang="en-US" altLang="en-US" sz="4000" b="1" dirty="0" smtClean="0"/>
              <a:t>local corporation.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 dirty="0" smtClean="0"/>
              <a:t>What is his self-employment tax?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 dirty="0"/>
              <a:t>A</a:t>
            </a:r>
            <a:r>
              <a:rPr lang="en-US" altLang="en-US" sz="4000" b="1" dirty="0" smtClean="0"/>
              <a:t>mount of S.E. tax deducted on 1040?</a:t>
            </a:r>
            <a:endParaRPr lang="en-US" altLang="en-US" sz="4000" b="1" dirty="0" smtClean="0"/>
          </a:p>
          <a:p>
            <a:pPr marL="0" indent="0" eaLnBrk="1" hangingPunct="1">
              <a:buFontTx/>
              <a:buNone/>
            </a:pPr>
            <a:endParaRPr lang="en-US" altLang="en-US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242" name="Object 2"/>
          <p:cNvGraphicFramePr>
            <a:graphicFrameLocks noGrp="1" noChangeAspect="1"/>
          </p:cNvGraphicFramePr>
          <p:nvPr>
            <p:ph/>
          </p:nvPr>
        </p:nvGraphicFramePr>
        <p:xfrm>
          <a:off x="201613" y="558800"/>
          <a:ext cx="8710612" cy="535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6" name="Worksheet" r:id="rId3" imgW="3362345" imgH="2066850" progId="Excel.Sheet.8">
                  <p:embed/>
                </p:oleObj>
              </mc:Choice>
              <mc:Fallback>
                <p:oleObj name="Worksheet" r:id="rId3" imgW="3362345" imgH="2066850" progId="Excel.Shee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613" y="558800"/>
                        <a:ext cx="8710612" cy="535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  <p:bldLst>
      <p:bldP spid="129024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1EDEB4-0872-4588-84DF-A90BA7B91EC6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8915" name="Content Placeholder 3"/>
          <p:cNvSpPr>
            <a:spLocks noGrp="1"/>
          </p:cNvSpPr>
          <p:nvPr>
            <p:ph/>
          </p:nvPr>
        </p:nvSpPr>
        <p:spPr>
          <a:xfrm>
            <a:off x="152400" y="228600"/>
            <a:ext cx="8839200" cy="64008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3600" b="1" u="sng" dirty="0" smtClean="0">
                <a:latin typeface="Arial Black" panose="020B0A04020102020204" pitchFamily="34" charset="0"/>
                <a:cs typeface="Arial" pitchFamily="34" charset="0"/>
              </a:rPr>
              <a:t>Sole Proprietorship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</a:t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A business owned by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one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individual.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b="1" u="sng" dirty="0" smtClean="0">
                <a:latin typeface="Arial" pitchFamily="34" charset="0"/>
                <a:cs typeface="Arial" pitchFamily="34" charset="0"/>
              </a:rPr>
              <a:t>The owner:</a:t>
            </a:r>
          </a:p>
          <a:p>
            <a:pPr>
              <a:buFont typeface="Monotype Sorts" pitchFamily="2" charset="2"/>
              <a:buChar char="þ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Has unlimited liability</a:t>
            </a:r>
          </a:p>
          <a:p>
            <a:pPr>
              <a:buFont typeface="Monotype Sorts" pitchFamily="2" charset="2"/>
              <a:buChar char="þ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Can easily transfer ownership interest</a:t>
            </a:r>
          </a:p>
          <a:p>
            <a:pPr>
              <a:buFont typeface="Monotype Sorts" pitchFamily="2" charset="2"/>
              <a:buChar char="þ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Has full management control</a:t>
            </a:r>
          </a:p>
          <a:p>
            <a:pPr>
              <a:lnSpc>
                <a:spcPct val="110000"/>
              </a:lnSpc>
              <a:buFont typeface="Arial" charset="0"/>
              <a:buNone/>
              <a:tabLst>
                <a:tab pos="342900" algn="l"/>
              </a:tabLst>
              <a:defRPr/>
            </a:pPr>
            <a:r>
              <a:rPr lang="en-US" b="1" u="sng" dirty="0" smtClean="0">
                <a:latin typeface="Arial" pitchFamily="34" charset="0"/>
                <a:cs typeface="Arial" pitchFamily="34" charset="0"/>
              </a:rPr>
              <a:t>The entity:</a:t>
            </a:r>
          </a:p>
          <a:p>
            <a:pPr marL="625475" indent="-625475">
              <a:lnSpc>
                <a:spcPct val="110000"/>
              </a:lnSpc>
              <a:buFont typeface="Monotype Sorts" pitchFamily="2" charset="2"/>
              <a:buChar char="þ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Ceases to exist when ownership changes</a:t>
            </a:r>
          </a:p>
          <a:p>
            <a:pPr>
              <a:lnSpc>
                <a:spcPct val="110000"/>
              </a:lnSpc>
              <a:buFont typeface="Monotype Sorts" pitchFamily="2" charset="2"/>
              <a:buChar char="þ"/>
              <a:tabLst>
                <a:tab pos="342900" algn="l"/>
              </a:tabLst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Has a low cost of formation</a:t>
            </a:r>
          </a:p>
          <a:p>
            <a:pPr>
              <a:lnSpc>
                <a:spcPct val="110000"/>
              </a:lnSpc>
              <a:buFont typeface="Monotype Sorts" pitchFamily="2" charset="2"/>
              <a:buChar char="þ"/>
              <a:tabLst>
                <a:tab pos="342900" algn="l"/>
              </a:tabLst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Has a limited ability to raise capital</a:t>
            </a:r>
          </a:p>
          <a:p>
            <a:pPr marL="0" indent="0">
              <a:buFont typeface="Arial" charset="0"/>
              <a:buNone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Arial" charset="0"/>
              <a:buNone/>
              <a:defRPr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242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315276944"/>
              </p:ext>
            </p:extLst>
          </p:nvPr>
        </p:nvGraphicFramePr>
        <p:xfrm>
          <a:off x="106363" y="468313"/>
          <a:ext cx="8885237" cy="589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0" name="Worksheet" r:id="rId3" imgW="3676785" imgH="2504890" progId="Excel.Sheet.8">
                  <p:embed/>
                </p:oleObj>
              </mc:Choice>
              <mc:Fallback>
                <p:oleObj name="Worksheet" r:id="rId3" imgW="3676785" imgH="2504890" progId="Excel.Shee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3" y="468313"/>
                        <a:ext cx="8885237" cy="5897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  <p:bldLst>
      <p:bldP spid="1290242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2150" y="2209800"/>
            <a:ext cx="7773988" cy="1371600"/>
          </a:xfrm>
        </p:spPr>
        <p:txBody>
          <a:bodyPr/>
          <a:lstStyle/>
          <a:p>
            <a:pPr eaLnBrk="1" hangingPunct="1"/>
            <a:r>
              <a:rPr lang="en-US" altLang="en-US" sz="8800" b="1" smtClean="0">
                <a:solidFill>
                  <a:srgbClr val="FF0000"/>
                </a:solidFill>
              </a:rPr>
              <a:t>End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AC8444-8D95-42D0-96F0-2713351961C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8915" name="Content Placeholder 3"/>
          <p:cNvSpPr>
            <a:spLocks noGrp="1"/>
          </p:cNvSpPr>
          <p:nvPr>
            <p:ph/>
          </p:nvPr>
        </p:nvSpPr>
        <p:spPr>
          <a:xfrm>
            <a:off x="152400" y="228600"/>
            <a:ext cx="8763000" cy="6400800"/>
          </a:xfrm>
        </p:spPr>
        <p:txBody>
          <a:bodyPr/>
          <a:lstStyle/>
          <a:p>
            <a:pPr marL="0" indent="0">
              <a:spcBef>
                <a:spcPts val="600"/>
              </a:spcBef>
              <a:buFont typeface="Arial" charset="0"/>
              <a:buNone/>
              <a:defRPr/>
            </a:pPr>
            <a:r>
              <a:rPr lang="en-US" sz="3600" b="1" u="sng" dirty="0" smtClean="0">
                <a:solidFill>
                  <a:schemeClr val="tx2"/>
                </a:solidFill>
                <a:latin typeface="Arial Black" panose="020B0A04020102020204" pitchFamily="34" charset="0"/>
                <a:cs typeface="Arial" pitchFamily="34" charset="0"/>
              </a:rPr>
              <a:t>Partnership</a:t>
            </a:r>
            <a:r>
              <a:rPr lang="en-US" sz="36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2 or more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persons engage collectively in a profit making activity.</a:t>
            </a:r>
          </a:p>
          <a:p>
            <a:pPr>
              <a:spcBef>
                <a:spcPts val="600"/>
              </a:spcBef>
              <a:buFont typeface="Arial" charset="0"/>
              <a:buNone/>
              <a:defRPr/>
            </a:pPr>
            <a:r>
              <a:rPr lang="en-US" b="1" u="sng" dirty="0" smtClean="0">
                <a:latin typeface="Arial" pitchFamily="34" charset="0"/>
                <a:cs typeface="Arial" pitchFamily="34" charset="0"/>
              </a:rPr>
              <a:t>The owners:</a:t>
            </a:r>
          </a:p>
          <a:p>
            <a:pPr marL="512763" indent="-512763">
              <a:spcBef>
                <a:spcPts val="600"/>
              </a:spcBef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Are fully liable (except for limited partners)</a:t>
            </a:r>
          </a:p>
          <a:p>
            <a:pPr>
              <a:spcBef>
                <a:spcPts val="600"/>
              </a:spcBef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Cannot easily transfer ownership interest</a:t>
            </a:r>
          </a:p>
          <a:p>
            <a:pPr>
              <a:spcBef>
                <a:spcPts val="600"/>
              </a:spcBef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Have full management control</a:t>
            </a:r>
          </a:p>
          <a:p>
            <a:pPr>
              <a:spcBef>
                <a:spcPts val="600"/>
              </a:spcBef>
              <a:buFont typeface="Arial" charset="0"/>
              <a:buNone/>
              <a:tabLst>
                <a:tab pos="292100" algn="l"/>
              </a:tabLst>
              <a:defRPr/>
            </a:pPr>
            <a:r>
              <a:rPr lang="en-US" b="1" u="sng" dirty="0" smtClean="0">
                <a:latin typeface="Arial" pitchFamily="34" charset="0"/>
                <a:cs typeface="Arial" pitchFamily="34" charset="0"/>
              </a:rPr>
              <a:t>The entity:</a:t>
            </a:r>
          </a:p>
          <a:p>
            <a:pPr marL="512763" indent="-512763">
              <a:spcBef>
                <a:spcPts val="600"/>
              </a:spcBef>
              <a:buFont typeface="Monotype Sorts" pitchFamily="2" charset="2"/>
              <a:buChar char="þ"/>
              <a:tabLst>
                <a:tab pos="512763" algn="l"/>
              </a:tabLst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Ceases to exist if &gt;50% ownership changes</a:t>
            </a:r>
          </a:p>
          <a:p>
            <a:pPr>
              <a:spcBef>
                <a:spcPts val="600"/>
              </a:spcBef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Has a moderate cost of formation</a:t>
            </a:r>
          </a:p>
          <a:p>
            <a:pPr>
              <a:spcBef>
                <a:spcPts val="600"/>
              </a:spcBef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Has a good ability to raise capital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endParaRPr lang="en-US" sz="3600" dirty="0" smtClean="0">
              <a:latin typeface="Arial" charset="0"/>
            </a:endParaRPr>
          </a:p>
          <a:p>
            <a:pPr algn="ctr">
              <a:buFont typeface="Arial" charset="0"/>
              <a:buNone/>
              <a:defRPr/>
            </a:pPr>
            <a:endParaRPr lang="en-US" dirty="0" smtClean="0">
              <a:latin typeface="Arial" charset="0"/>
            </a:endParaRPr>
          </a:p>
          <a:p>
            <a:pPr algn="ctr">
              <a:buFont typeface="Arial" charset="0"/>
              <a:buNone/>
              <a:defRPr/>
            </a:pPr>
            <a:endParaRPr lang="en-US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algn="ctr">
              <a:buFont typeface="Arial" charset="0"/>
              <a:buNone/>
              <a:defRPr/>
            </a:pPr>
            <a:endParaRPr lang="en-US" dirty="0">
              <a:solidFill>
                <a:schemeClr val="tx2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58AD7B-42D2-4B06-BBFF-EF1286C6E010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8915" name="Content Placeholder 3"/>
          <p:cNvSpPr>
            <a:spLocks noGrp="1"/>
          </p:cNvSpPr>
          <p:nvPr>
            <p:ph/>
          </p:nvPr>
        </p:nvSpPr>
        <p:spPr>
          <a:xfrm>
            <a:off x="152400" y="228600"/>
            <a:ext cx="8763000" cy="64008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b="1" u="sng" dirty="0" smtClean="0">
                <a:solidFill>
                  <a:schemeClr val="tx2"/>
                </a:solidFill>
                <a:latin typeface="Arial Black" panose="020B0A04020102020204" pitchFamily="34" charset="0"/>
                <a:cs typeface="Arial" pitchFamily="34" charset="0"/>
              </a:rPr>
              <a:t>Corporation:</a:t>
            </a:r>
            <a:r>
              <a:rPr lang="en-US" b="1" dirty="0" smtClean="0">
                <a:solidFill>
                  <a:schemeClr val="tx2"/>
                </a:solidFill>
                <a:latin typeface="Arial Black" panose="020B0A04020102020204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an artificial entity created under the auspices of state law.</a:t>
            </a:r>
          </a:p>
          <a:p>
            <a:pPr>
              <a:buFont typeface="Arial" charset="0"/>
              <a:buNone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The owners: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Have limited liability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Can easily transfer ownership interest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Have no right to direct management unless serving as an executive. Board controls corp.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No limit on number of shareholders</a:t>
            </a:r>
          </a:p>
          <a:p>
            <a:pPr>
              <a:buFont typeface="Arial" charset="0"/>
              <a:buNone/>
              <a:tabLst>
                <a:tab pos="292100" algn="l"/>
              </a:tabLst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The entity:</a:t>
            </a:r>
          </a:p>
          <a:p>
            <a:pPr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Continues to exist when ownership changes</a:t>
            </a:r>
          </a:p>
          <a:p>
            <a:pPr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Has a relatively high cost of formation</a:t>
            </a:r>
          </a:p>
          <a:p>
            <a:pPr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Has an excellent ability to raise capital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endParaRPr lang="en-US" sz="2800" dirty="0" smtClean="0">
              <a:latin typeface="Arial" charset="0"/>
            </a:endParaRPr>
          </a:p>
          <a:p>
            <a:pPr algn="ctr">
              <a:buFont typeface="Arial" charset="0"/>
              <a:buNone/>
              <a:defRPr/>
            </a:pPr>
            <a:endParaRPr lang="en-US" sz="3600" dirty="0" smtClean="0">
              <a:latin typeface="Arial" charset="0"/>
            </a:endParaRPr>
          </a:p>
          <a:p>
            <a:pPr algn="ctr">
              <a:buFont typeface="Arial" charset="0"/>
              <a:buNone/>
              <a:defRPr/>
            </a:pPr>
            <a:endParaRPr lang="en-US" sz="3600" dirty="0">
              <a:solidFill>
                <a:schemeClr val="tx2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B2F400-61AD-4A15-A5E8-B6955A13EE43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8915" name="Content Placeholder 3"/>
          <p:cNvSpPr>
            <a:spLocks noGrp="1"/>
          </p:cNvSpPr>
          <p:nvPr>
            <p:ph/>
          </p:nvPr>
        </p:nvSpPr>
        <p:spPr>
          <a:xfrm>
            <a:off x="228600" y="152400"/>
            <a:ext cx="8763000" cy="64008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3600" b="1" u="sng" dirty="0" smtClean="0">
                <a:solidFill>
                  <a:schemeClr val="tx2"/>
                </a:solidFill>
                <a:latin typeface="Arial Black" panose="020B0A04020102020204" pitchFamily="34" charset="0"/>
                <a:cs typeface="Arial" pitchFamily="34" charset="0"/>
              </a:rPr>
              <a:t>S Corporation:</a:t>
            </a:r>
            <a:r>
              <a:rPr lang="en-US" sz="3600" b="1" dirty="0" smtClean="0">
                <a:solidFill>
                  <a:schemeClr val="tx2"/>
                </a:solidFill>
                <a:latin typeface="Arial Black" panose="020B0A04020102020204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 regular corporation with special tax attributes.</a:t>
            </a:r>
          </a:p>
          <a:p>
            <a:pPr>
              <a:buFont typeface="Arial" charset="0"/>
              <a:buNone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The owners: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Have limited liability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Can easily transfer ownership interest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Have no right to direct management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Are limited to a maximum number of 100</a:t>
            </a:r>
          </a:p>
          <a:p>
            <a:pPr>
              <a:buFont typeface="Arial" charset="0"/>
              <a:buNone/>
              <a:tabLst>
                <a:tab pos="292100" algn="l"/>
              </a:tabLst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The entity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Continues to exist when ownership changes</a:t>
            </a:r>
          </a:p>
          <a:p>
            <a:pPr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Has a relatively high cost of formation</a:t>
            </a:r>
          </a:p>
          <a:p>
            <a:pPr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Has an excellent ability to raise capital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endParaRPr lang="en-US" sz="2000" dirty="0" smtClean="0"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 smtClean="0">
              <a:latin typeface="Arial" charset="0"/>
            </a:endParaRPr>
          </a:p>
          <a:p>
            <a:pPr algn="ctr">
              <a:buFont typeface="Arial" charset="0"/>
              <a:buNone/>
              <a:defRPr/>
            </a:pPr>
            <a:endParaRPr lang="en-US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algn="ctr">
              <a:buFont typeface="Arial" charset="0"/>
              <a:buChar char="•"/>
              <a:defRPr/>
            </a:pPr>
            <a:endParaRPr lang="en-US" dirty="0">
              <a:solidFill>
                <a:schemeClr val="tx2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151563"/>
          </a:xfrm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000" b="1" u="sng" smtClean="0">
                <a:solidFill>
                  <a:srgbClr val="FF0000"/>
                </a:solidFill>
              </a:rPr>
              <a:t>S Corporation Election</a:t>
            </a:r>
          </a:p>
          <a:p>
            <a:pPr>
              <a:spcBef>
                <a:spcPct val="0"/>
              </a:spcBef>
            </a:pPr>
            <a:r>
              <a:rPr lang="en-US" altLang="en-US" sz="4000" b="1" smtClean="0"/>
              <a:t>Requirements for </a:t>
            </a:r>
            <a:r>
              <a:rPr lang="en-US" altLang="en-US" sz="4000" b="1" smtClean="0">
                <a:solidFill>
                  <a:schemeClr val="tx2"/>
                </a:solidFill>
              </a:rPr>
              <a:t>electing</a:t>
            </a:r>
            <a:r>
              <a:rPr lang="en-US" altLang="en-US" sz="4000" b="1" smtClean="0"/>
              <a:t> S status</a:t>
            </a:r>
          </a:p>
          <a:p>
            <a:pPr lvl="1">
              <a:spcBef>
                <a:spcPct val="0"/>
              </a:spcBef>
            </a:pPr>
            <a:r>
              <a:rPr lang="en-US" altLang="en-US" sz="3600" b="1" smtClean="0"/>
              <a:t>No more than 100 shareholders</a:t>
            </a:r>
          </a:p>
          <a:p>
            <a:pPr lvl="1">
              <a:spcBef>
                <a:spcPct val="0"/>
              </a:spcBef>
            </a:pPr>
            <a:r>
              <a:rPr lang="en-US" altLang="en-US" sz="3600" b="1" i="1" smtClean="0"/>
              <a:t>Shareholders must be individuals, estates, tax-exempt organizations, or certain trusts</a:t>
            </a:r>
          </a:p>
          <a:p>
            <a:pPr lvl="1">
              <a:spcBef>
                <a:spcPct val="0"/>
              </a:spcBef>
            </a:pPr>
            <a:r>
              <a:rPr lang="en-US" altLang="en-US" sz="3600" b="1" smtClean="0"/>
              <a:t>Shareholders may not be nonresident aliens</a:t>
            </a:r>
          </a:p>
          <a:p>
            <a:pPr lvl="1">
              <a:spcBef>
                <a:spcPct val="0"/>
              </a:spcBef>
            </a:pPr>
            <a:r>
              <a:rPr lang="en-US" altLang="en-US" sz="3600" b="1" smtClean="0"/>
              <a:t>Only one class of outstanding stock is allowed</a:t>
            </a:r>
          </a:p>
          <a:p>
            <a:pPr lvl="1">
              <a:spcBef>
                <a:spcPct val="0"/>
              </a:spcBef>
            </a:pPr>
            <a:r>
              <a:rPr lang="en-US" altLang="en-US" sz="3600" b="1" smtClean="0"/>
              <a:t>All shareholders must consent to</a:t>
            </a:r>
            <a:r>
              <a:rPr lang="en-US" altLang="en-US" sz="4000" b="1" smtClean="0"/>
              <a:t> </a:t>
            </a:r>
            <a:r>
              <a:rPr lang="en-US" altLang="en-US" sz="3600" b="1" smtClean="0"/>
              <a:t>election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 bldLvl="2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1442</Words>
  <Application>Microsoft Office PowerPoint</Application>
  <PresentationFormat>On-screen Show (4:3)</PresentationFormat>
  <Paragraphs>239</Paragraphs>
  <Slides>51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51</vt:i4>
      </vt:variant>
    </vt:vector>
  </HeadingPairs>
  <TitlesOfParts>
    <vt:vector size="61" baseType="lpstr">
      <vt:lpstr>Arial</vt:lpstr>
      <vt:lpstr>Calibri</vt:lpstr>
      <vt:lpstr>Times New Roman</vt:lpstr>
      <vt:lpstr>Arial Black</vt:lpstr>
      <vt:lpstr>Monotype Sorts</vt:lpstr>
      <vt:lpstr>Book Antiqua</vt:lpstr>
      <vt:lpstr>Office Theme</vt:lpstr>
      <vt:lpstr>Worksheet</vt:lpstr>
      <vt:lpstr>Microsoft Excel Worksheet</vt:lpstr>
      <vt:lpstr>Microsoft Excel 97-2003 Worksheet</vt:lpstr>
      <vt:lpstr> Chapter-4-1B-  Entities-Overview   Howard Godfrey, Ph.D., CPA Professor of Accounting  ©Howard Godfrey-2016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1-  Instructor PowerPoint Slides. Summer, 2008. Edited May 30, 2008. Copyright © 2008, Dr. Howard Godfrey</dc:title>
  <dc:creator>Howard</dc:creator>
  <cp:lastModifiedBy>Microsoft account</cp:lastModifiedBy>
  <cp:revision>352</cp:revision>
  <cp:lastPrinted>2015-09-09T13:39:32Z</cp:lastPrinted>
  <dcterms:created xsi:type="dcterms:W3CDTF">2008-05-30T15:41:50Z</dcterms:created>
  <dcterms:modified xsi:type="dcterms:W3CDTF">2015-12-24T13:51:38Z</dcterms:modified>
</cp:coreProperties>
</file>