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256" r:id="rId2"/>
    <p:sldId id="781" r:id="rId3"/>
    <p:sldId id="942" r:id="rId4"/>
    <p:sldId id="962" r:id="rId5"/>
    <p:sldId id="989" r:id="rId6"/>
    <p:sldId id="944" r:id="rId7"/>
    <p:sldId id="961" r:id="rId8"/>
    <p:sldId id="958" r:id="rId9"/>
    <p:sldId id="945" r:id="rId10"/>
    <p:sldId id="983" r:id="rId11"/>
    <p:sldId id="1031" r:id="rId12"/>
    <p:sldId id="1032" r:id="rId13"/>
    <p:sldId id="990" r:id="rId14"/>
    <p:sldId id="1058" r:id="rId15"/>
    <p:sldId id="1001" r:id="rId16"/>
    <p:sldId id="991" r:id="rId17"/>
    <p:sldId id="992" r:id="rId18"/>
    <p:sldId id="1002" r:id="rId19"/>
    <p:sldId id="1059" r:id="rId20"/>
    <p:sldId id="993" r:id="rId21"/>
    <p:sldId id="1069" r:id="rId22"/>
    <p:sldId id="994" r:id="rId23"/>
    <p:sldId id="1071" r:id="rId24"/>
    <p:sldId id="1084" r:id="rId25"/>
    <p:sldId id="1021" r:id="rId26"/>
    <p:sldId id="1070" r:id="rId27"/>
    <p:sldId id="995" r:id="rId28"/>
    <p:sldId id="1003" r:id="rId29"/>
    <p:sldId id="1036" r:id="rId30"/>
    <p:sldId id="1041" r:id="rId31"/>
    <p:sldId id="1008" r:id="rId32"/>
    <p:sldId id="1042" r:id="rId33"/>
    <p:sldId id="1000" r:id="rId34"/>
    <p:sldId id="1037" r:id="rId35"/>
    <p:sldId id="1038" r:id="rId36"/>
    <p:sldId id="1043" r:id="rId37"/>
    <p:sldId id="1039" r:id="rId38"/>
    <p:sldId id="1040" r:id="rId39"/>
    <p:sldId id="1044" r:id="rId40"/>
    <p:sldId id="1045" r:id="rId41"/>
    <p:sldId id="1046" r:id="rId42"/>
    <p:sldId id="1047" r:id="rId43"/>
    <p:sldId id="1048" r:id="rId44"/>
    <p:sldId id="1014" r:id="rId45"/>
    <p:sldId id="1080" r:id="rId46"/>
    <p:sldId id="1082" r:id="rId47"/>
    <p:sldId id="1083" r:id="rId48"/>
    <p:sldId id="984" r:id="rId49"/>
    <p:sldId id="996" r:id="rId50"/>
    <p:sldId id="998" r:id="rId51"/>
    <p:sldId id="1085" r:id="rId52"/>
    <p:sldId id="1086" r:id="rId53"/>
    <p:sldId id="997" r:id="rId54"/>
    <p:sldId id="1092" r:id="rId55"/>
    <p:sldId id="1088" r:id="rId56"/>
    <p:sldId id="1090" r:id="rId57"/>
    <p:sldId id="1089" r:id="rId58"/>
    <p:sldId id="1087" r:id="rId59"/>
    <p:sldId id="1091" r:id="rId60"/>
    <p:sldId id="1081" r:id="rId6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4165" autoAdjust="0"/>
    <p:restoredTop sz="94811" autoAdjust="0"/>
  </p:normalViewPr>
  <p:slideViewPr>
    <p:cSldViewPr>
      <p:cViewPr varScale="1">
        <p:scale>
          <a:sx n="77" d="100"/>
          <a:sy n="77" d="100"/>
        </p:scale>
        <p:origin x="3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742" y="11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b="1">
                <a:latin typeface="Arial" charset="0"/>
              </a:defRPr>
            </a:lvl1pPr>
          </a:lstStyle>
          <a:p>
            <a:pPr>
              <a:defRPr/>
            </a:pPr>
            <a:r>
              <a:rPr lang="en-US" dirty="0"/>
              <a:t>Chapter 9</a:t>
            </a:r>
            <a:r>
              <a:rPr lang="en-US" dirty="0" smtClean="0"/>
              <a:t>A</a:t>
            </a:r>
            <a:endParaRPr lang="en-US" dirty="0"/>
          </a:p>
        </p:txBody>
      </p:sp>
      <p:sp>
        <p:nvSpPr>
          <p:cNvPr id="327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b="1">
                <a:latin typeface="Arial" charset="0"/>
              </a:defRPr>
            </a:lvl1pPr>
          </a:lstStyle>
          <a:p>
            <a:pPr>
              <a:defRPr/>
            </a:pPr>
            <a:r>
              <a:rPr lang="en-US"/>
              <a:t>Partnership Formation</a:t>
            </a:r>
          </a:p>
        </p:txBody>
      </p:sp>
      <p:sp>
        <p:nvSpPr>
          <p:cNvPr id="327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3BC2F36C-2650-4C80-A6B1-3C8433CF3468}" type="slidenum">
              <a:rPr lang="en-US" altLang="en-US"/>
              <a:pPr/>
              <a:t>‹#›</a:t>
            </a:fld>
            <a:endParaRPr lang="en-US" altLang="en-US"/>
          </a:p>
        </p:txBody>
      </p:sp>
    </p:spTree>
    <p:extLst>
      <p:ext uri="{BB962C8B-B14F-4D97-AF65-F5344CB8AC3E}">
        <p14:creationId xmlns:p14="http://schemas.microsoft.com/office/powerpoint/2010/main" val="2073651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634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C28B112F-7F18-4A75-A009-4475BA7AE8EF}" type="slidenum">
              <a:rPr lang="en-US" altLang="en-US"/>
              <a:pPr/>
              <a:t>‹#›</a:t>
            </a:fld>
            <a:endParaRPr lang="en-US" altLang="en-US"/>
          </a:p>
        </p:txBody>
      </p:sp>
    </p:spTree>
    <p:extLst>
      <p:ext uri="{BB962C8B-B14F-4D97-AF65-F5344CB8AC3E}">
        <p14:creationId xmlns:p14="http://schemas.microsoft.com/office/powerpoint/2010/main" val="3598689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C0B4EE-A146-43F1-8154-D5AE5C57D2B4}" type="slidenum">
              <a:rPr lang="en-US" altLang="en-US"/>
              <a:pPr eaLnBrk="1" hangingPunct="1"/>
              <a:t>1</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55720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F75B22-E726-42B6-BC8F-3F044FBC453F}" type="slidenum">
              <a:rPr lang="en-US" altLang="en-US"/>
              <a:pPr eaLnBrk="1" hangingPunct="1"/>
              <a:t>10</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56492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7757B2-1548-49E7-89A9-3A1763CC2011}" type="slidenum">
              <a:rPr lang="en-US" altLang="en-US"/>
              <a:pPr eaLnBrk="1" hangingPunct="1"/>
              <a:t>11</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67671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442141-1D2E-42C0-9898-5BBB61595987}" type="slidenum">
              <a:rPr lang="en-US" altLang="en-US"/>
              <a:pPr eaLnBrk="1" hangingPunct="1"/>
              <a:t>12</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63581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2683DC-C8E0-4EEC-977A-38D99BC6E838}" type="slidenum">
              <a:rPr lang="en-US" altLang="en-US"/>
              <a:pPr eaLnBrk="1" hangingPunct="1"/>
              <a:t>13</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04349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3CDB0F-98D5-4B04-BC61-07673D5D76A1}" type="slidenum">
              <a:rPr lang="en-US" altLang="en-US"/>
              <a:pPr eaLnBrk="1" hangingPunct="1"/>
              <a:t>14</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72824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BC0A6B-1450-40CA-BBC9-A3B99F821113}" type="slidenum">
              <a:rPr lang="en-US" altLang="en-US"/>
              <a:pPr eaLnBrk="1" hangingPunct="1"/>
              <a:t>15</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32840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AB67D5-65FD-4719-8CBF-F9F7E79DB9EC}" type="slidenum">
              <a:rPr lang="en-US" altLang="en-US"/>
              <a:pPr eaLnBrk="1" hangingPunct="1"/>
              <a:t>16</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29261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0D9660-6814-4F5E-A700-A28227126B54}" type="slidenum">
              <a:rPr lang="en-US" altLang="en-US"/>
              <a:pPr eaLnBrk="1" hangingPunct="1"/>
              <a:t>17</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36434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0EFEBF-4F96-48FD-A34C-F57C42E2D28F}" type="slidenum">
              <a:rPr lang="en-US" altLang="en-US"/>
              <a:pPr eaLnBrk="1" hangingPunct="1"/>
              <a:t>18</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61539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431A5F-E91E-4BBB-ADC5-16AAB162B485}" type="slidenum">
              <a:rPr lang="en-US" altLang="en-US"/>
              <a:pPr eaLnBrk="1" hangingPunct="1"/>
              <a:t>19</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59288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E887F7-9F34-42B0-8F99-9EC9E3A1357F}" type="slidenum">
              <a:rPr lang="en-US" altLang="en-US"/>
              <a:pPr eaLnBrk="1" hangingPunct="1"/>
              <a:t>2</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88443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FCA042-7D38-46FA-A84E-24058FCCEE89}" type="slidenum">
              <a:rPr lang="en-US" altLang="en-US"/>
              <a:pPr eaLnBrk="1" hangingPunct="1"/>
              <a:t>20</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45283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55D21D-B9C3-4421-8C87-649861C055C7}" type="slidenum">
              <a:rPr lang="en-US" altLang="en-US"/>
              <a:pPr eaLnBrk="1" hangingPunct="1"/>
              <a:t>21</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57434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B52ADE-4D33-482E-A97A-EC2AB1C531E4}" type="slidenum">
              <a:rPr lang="en-US" altLang="en-US"/>
              <a:pPr eaLnBrk="1" hangingPunct="1"/>
              <a:t>22</a:t>
            </a:fld>
            <a:endParaRPr lang="en-US"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54610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EC85D4-2BFE-4418-B3A9-94C9E8272CC0}" type="slidenum">
              <a:rPr lang="en-US" altLang="en-US"/>
              <a:pPr eaLnBrk="1" hangingPunct="1"/>
              <a:t>23</a:t>
            </a:fld>
            <a:endParaRPr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49384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FDAE8A-41AF-43DF-B424-93ABBBECF3F9}" type="slidenum">
              <a:rPr lang="en-US" altLang="en-US"/>
              <a:pPr eaLnBrk="1" hangingPunct="1"/>
              <a:t>24</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1921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6114D7-8478-40FC-B216-BCE18AB62874}" type="slidenum">
              <a:rPr lang="en-US" altLang="en-US"/>
              <a:pPr eaLnBrk="1" hangingPunct="1"/>
              <a:t>25</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480709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5884F4-ECEC-4167-AE9B-E1FEB3278072}" type="slidenum">
              <a:rPr lang="en-US" altLang="en-US"/>
              <a:pPr eaLnBrk="1" hangingPunct="1"/>
              <a:t>26</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1779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AD9B51-5271-46F2-9F35-082413F1D70D}" type="slidenum">
              <a:rPr lang="en-US" altLang="en-US"/>
              <a:pPr eaLnBrk="1" hangingPunct="1"/>
              <a:t>27</a:t>
            </a:fld>
            <a:endParaRPr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32993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33DFA4-9343-473B-A0CB-BDEA55BE724F}" type="slidenum">
              <a:rPr lang="en-US" altLang="en-US"/>
              <a:pPr eaLnBrk="1" hangingPunct="1"/>
              <a:t>28</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652586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1DA97D-16B1-40CF-817C-D4742CAE57FC}" type="slidenum">
              <a:rPr lang="en-US" altLang="en-US"/>
              <a:pPr eaLnBrk="1" hangingPunct="1"/>
              <a:t>29</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4456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2EE8DE-CF2D-4F13-A6F1-24B248B10873}" type="slidenum">
              <a:rPr lang="en-US" altLang="en-US"/>
              <a:pPr eaLnBrk="1" hangingPunct="1"/>
              <a:t>3</a:t>
            </a:fld>
            <a:endParaRPr lang="en-US" alt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59354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CD908F-BF3D-4299-85E2-AE77E4C7B793}" type="slidenum">
              <a:rPr lang="en-US" altLang="en-US"/>
              <a:pPr eaLnBrk="1" hangingPunct="1"/>
              <a:t>30</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960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9FD77F-7E56-4C12-B6CB-A8E0EA91A412}" type="slidenum">
              <a:rPr lang="en-US" altLang="en-US"/>
              <a:pPr eaLnBrk="1" hangingPunct="1"/>
              <a:t>31</a:t>
            </a:fld>
            <a:endParaRPr lang="en-US"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14449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103101-C9A9-4E51-BE8F-3FCB8EA17309}" type="slidenum">
              <a:rPr lang="en-US" altLang="en-US"/>
              <a:pPr eaLnBrk="1" hangingPunct="1"/>
              <a:t>32</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825680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D18432-FF06-4E07-9F43-D2D7CCE21CB7}" type="slidenum">
              <a:rPr lang="en-US" altLang="en-US"/>
              <a:pPr eaLnBrk="1" hangingPunct="1"/>
              <a:t>33</a:t>
            </a:fld>
            <a:endParaRPr lang="en-US" alt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308156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0EB103-F61C-4D91-8EBA-95A827C27B67}" type="slidenum">
              <a:rPr lang="en-US" altLang="en-US"/>
              <a:pPr eaLnBrk="1" hangingPunct="1"/>
              <a:t>34</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284959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0E2793-4263-4389-A06D-FA543695B519}" type="slidenum">
              <a:rPr lang="en-US" altLang="en-US"/>
              <a:pPr eaLnBrk="1" hangingPunct="1"/>
              <a:t>35</a:t>
            </a:fld>
            <a:endParaRPr lang="en-US" alt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001034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F4C20D-3DE7-4395-9DD6-BE7514C15C98}" type="slidenum">
              <a:rPr lang="en-US" altLang="en-US"/>
              <a:pPr eaLnBrk="1" hangingPunct="1"/>
              <a:t>36</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084826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1F6203-78B9-40C5-817B-8752945F2DFF}" type="slidenum">
              <a:rPr lang="en-US" altLang="en-US"/>
              <a:pPr eaLnBrk="1" hangingPunct="1"/>
              <a:t>37</a:t>
            </a:fld>
            <a:endParaRPr lang="en-US" alt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0392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15C139-0C77-43C5-87E4-E2BE879AF649}" type="slidenum">
              <a:rPr lang="en-US" altLang="en-US"/>
              <a:pPr eaLnBrk="1" hangingPunct="1"/>
              <a:t>38</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118818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34625-07F1-474E-8C3B-E29813BD276E}" type="slidenum">
              <a:rPr lang="en-US" altLang="en-US"/>
              <a:pPr eaLnBrk="1" hangingPunct="1"/>
              <a:t>39</a:t>
            </a:fld>
            <a:endParaRPr lang="en-US" alt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66623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9F4088-D181-4E01-848D-EDFAD7F746FB}" type="slidenum">
              <a:rPr lang="en-US" altLang="en-US"/>
              <a:pPr eaLnBrk="1" hangingPunct="1"/>
              <a:t>4</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65249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A41AD4-BE54-4ADF-9A8A-D908C37469A5}" type="slidenum">
              <a:rPr lang="en-US" altLang="en-US"/>
              <a:pPr eaLnBrk="1" hangingPunct="1"/>
              <a:t>40</a:t>
            </a:fld>
            <a:endParaRPr lang="en-US"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799894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B7F6FB-A8B8-4EF7-B86E-7CB024AAC2BD}" type="slidenum">
              <a:rPr lang="en-US" altLang="en-US"/>
              <a:pPr eaLnBrk="1" hangingPunct="1"/>
              <a:t>41</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39123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8BD4A8-480E-4F1D-93A3-13C82FAB06F3}" type="slidenum">
              <a:rPr lang="en-US" altLang="en-US"/>
              <a:pPr eaLnBrk="1" hangingPunct="1"/>
              <a:t>42</a:t>
            </a:fld>
            <a:endParaRPr lang="en-US"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420513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27156D-3651-46CB-B77E-BD611864DA08}" type="slidenum">
              <a:rPr lang="en-US" altLang="en-US"/>
              <a:pPr eaLnBrk="1" hangingPunct="1"/>
              <a:t>43</a:t>
            </a:fld>
            <a:endParaRPr lang="en-US" alt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638834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A0D63E-5BD1-4F00-A96B-73CE7B771411}" type="slidenum">
              <a:rPr lang="en-US" altLang="en-US"/>
              <a:pPr eaLnBrk="1" hangingPunct="1"/>
              <a:t>44</a:t>
            </a:fld>
            <a:endParaRPr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082371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387161-3C53-4D1A-A53A-BC867DCB7519}" type="slidenum">
              <a:rPr lang="en-US" altLang="en-US"/>
              <a:pPr eaLnBrk="1" hangingPunct="1"/>
              <a:t>45</a:t>
            </a:fld>
            <a:endParaRPr lang="en-US"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3427949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C16232-3C32-4202-8C55-AAE94E559093}" type="slidenum">
              <a:rPr lang="en-US" altLang="en-US"/>
              <a:pPr eaLnBrk="1" hangingPunct="1"/>
              <a:t>46</a:t>
            </a:fld>
            <a:endParaRPr lang="en-US" alt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038311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5A7879-9A9F-4151-893B-A70E6B49C7A5}" type="slidenum">
              <a:rPr lang="en-US" altLang="en-US"/>
              <a:pPr eaLnBrk="1" hangingPunct="1"/>
              <a:t>47</a:t>
            </a:fld>
            <a:endParaRPr lang="en-US" alt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14753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5ABB24-7915-4DBF-9A1A-0717267EF8AD}" type="slidenum">
              <a:rPr lang="en-US" altLang="en-US"/>
              <a:pPr eaLnBrk="1" hangingPunct="1"/>
              <a:t>48</a:t>
            </a:fld>
            <a:endParaRPr lang="en-US" alt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6806048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EFC723-ADD2-40A4-BE45-D7971A4CF930}" type="slidenum">
              <a:rPr lang="en-US" altLang="en-US"/>
              <a:pPr eaLnBrk="1" hangingPunct="1"/>
              <a:t>49</a:t>
            </a:fld>
            <a:endParaRPr lang="en-US" alt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82889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80FEC3-20D8-4EAF-B344-602FEB4833AE}" type="slidenum">
              <a:rPr lang="en-US" altLang="en-US"/>
              <a:pPr eaLnBrk="1" hangingPunct="1"/>
              <a:t>5</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6223463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AD147A-790E-4E91-B5F6-5838F24C6CFB}" type="slidenum">
              <a:rPr lang="en-US" altLang="en-US"/>
              <a:pPr eaLnBrk="1" hangingPunct="1"/>
              <a:t>50</a:t>
            </a:fld>
            <a:endParaRPr lang="en-US" alt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0286666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CF0861-D20C-4131-A5BC-37F678C4D3E7}" type="slidenum">
              <a:rPr lang="en-US" altLang="en-US"/>
              <a:pPr eaLnBrk="1" hangingPunct="1"/>
              <a:t>53</a:t>
            </a:fld>
            <a:endParaRPr lang="en-US" alt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964931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0A9768-BC28-41EA-86A9-7C682DB9F01D}" type="slidenum">
              <a:rPr lang="en-US" altLang="en-US"/>
              <a:pPr eaLnBrk="1" hangingPunct="1"/>
              <a:t>54</a:t>
            </a:fld>
            <a:endParaRPr lang="en-US" altLang="en-US"/>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492068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54D40D-BCDF-48CD-86EC-FCC2C48C6676}" type="slidenum">
              <a:rPr lang="en-US" altLang="en-US"/>
              <a:pPr eaLnBrk="1" hangingPunct="1"/>
              <a:t>55</a:t>
            </a:fld>
            <a:endParaRPr lang="en-US" alt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634230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172066-70AC-4014-AA6D-9F88E15F11FE}" type="slidenum">
              <a:rPr lang="en-US" altLang="en-US"/>
              <a:pPr eaLnBrk="1" hangingPunct="1"/>
              <a:t>56</a:t>
            </a:fld>
            <a:endParaRPr lang="en-US" altLang="en-US"/>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819406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1A9477-C689-423B-894F-E548DB421453}" type="slidenum">
              <a:rPr lang="en-US" altLang="en-US"/>
              <a:pPr eaLnBrk="1" hangingPunct="1"/>
              <a:t>57</a:t>
            </a:fld>
            <a:endParaRPr lang="en-US" alt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788556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99D782-BFC2-41E8-82B7-2F466815185B}" type="slidenum">
              <a:rPr lang="en-US" altLang="en-US"/>
              <a:pPr eaLnBrk="1" hangingPunct="1"/>
              <a:t>58</a:t>
            </a:fld>
            <a:endParaRPr lang="en-US" alt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7188589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338AF9-3820-420F-AA1B-8965C99375AA}" type="slidenum">
              <a:rPr lang="en-US" altLang="en-US"/>
              <a:pPr eaLnBrk="1" hangingPunct="1"/>
              <a:t>59</a:t>
            </a:fld>
            <a:endParaRPr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629106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376DED-9476-4959-A91D-72BE619E2796}" type="slidenum">
              <a:rPr lang="en-US" altLang="en-US"/>
              <a:pPr eaLnBrk="1" hangingPunct="1"/>
              <a:t>60</a:t>
            </a:fld>
            <a:endParaRPr lang="en-US" alt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58747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812F67-9A64-4507-BFB1-13F4FAEB56E4}" type="slidenum">
              <a:rPr lang="en-US" altLang="en-US"/>
              <a:pPr eaLnBrk="1" hangingPunct="1"/>
              <a:t>6</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53025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3DDC6C-46C8-4356-B904-742CB21A1303}" type="slidenum">
              <a:rPr lang="en-US" altLang="en-US"/>
              <a:pPr eaLnBrk="1" hangingPunct="1"/>
              <a:t>7</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1172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683CDF-4540-4D44-A2BB-A5A0639A5FB4}" type="slidenum">
              <a:rPr lang="en-US" altLang="en-US"/>
              <a:pPr eaLnBrk="1" hangingPunct="1"/>
              <a:t>8</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17846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7B858B-1E8B-4D8B-B411-628F31624CCD}" type="slidenum">
              <a:rPr lang="en-US" altLang="en-US"/>
              <a:pPr eaLnBrk="1" hangingPunct="1"/>
              <a:t>9</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929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25F98D98-2515-44DB-B73D-E8D063855A57}" type="slidenum">
              <a:rPr lang="en-US" altLang="en-US"/>
              <a:pPr/>
              <a:t>‹#›</a:t>
            </a:fld>
            <a:endParaRPr lang="en-US" altLang="en-US"/>
          </a:p>
        </p:txBody>
      </p:sp>
    </p:spTree>
    <p:extLst>
      <p:ext uri="{BB962C8B-B14F-4D97-AF65-F5344CB8AC3E}">
        <p14:creationId xmlns:p14="http://schemas.microsoft.com/office/powerpoint/2010/main" val="158369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EEDF059-A620-40A2-92DB-72581B573F0D}" type="slidenum">
              <a:rPr lang="en-US" altLang="en-US"/>
              <a:pPr/>
              <a:t>‹#›</a:t>
            </a:fld>
            <a:endParaRPr lang="en-US" altLang="en-US"/>
          </a:p>
        </p:txBody>
      </p:sp>
    </p:spTree>
    <p:extLst>
      <p:ext uri="{BB962C8B-B14F-4D97-AF65-F5344CB8AC3E}">
        <p14:creationId xmlns:p14="http://schemas.microsoft.com/office/powerpoint/2010/main" val="66247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9FBB9B41-7690-49C5-B82C-927E896C7557}" type="slidenum">
              <a:rPr lang="en-US" altLang="en-US"/>
              <a:pPr/>
              <a:t>‹#›</a:t>
            </a:fld>
            <a:endParaRPr lang="en-US" altLang="en-US"/>
          </a:p>
        </p:txBody>
      </p:sp>
    </p:spTree>
    <p:extLst>
      <p:ext uri="{BB962C8B-B14F-4D97-AF65-F5344CB8AC3E}">
        <p14:creationId xmlns:p14="http://schemas.microsoft.com/office/powerpoint/2010/main" val="1022970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83CB7901-9BAE-4709-B005-08A0F2DF9DC8}" type="slidenum">
              <a:rPr lang="en-US" altLang="en-US"/>
              <a:pPr/>
              <a:t>‹#›</a:t>
            </a:fld>
            <a:endParaRPr lang="en-US" altLang="en-US"/>
          </a:p>
        </p:txBody>
      </p:sp>
    </p:spTree>
    <p:extLst>
      <p:ext uri="{BB962C8B-B14F-4D97-AF65-F5344CB8AC3E}">
        <p14:creationId xmlns:p14="http://schemas.microsoft.com/office/powerpoint/2010/main" val="4045198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41AD398F-F539-4B87-A965-BC51A8EB3EAA}" type="slidenum">
              <a:rPr lang="en-US" altLang="en-US"/>
              <a:pPr/>
              <a:t>‹#›</a:t>
            </a:fld>
            <a:endParaRPr lang="en-US" altLang="en-US"/>
          </a:p>
        </p:txBody>
      </p:sp>
    </p:spTree>
    <p:extLst>
      <p:ext uri="{BB962C8B-B14F-4D97-AF65-F5344CB8AC3E}">
        <p14:creationId xmlns:p14="http://schemas.microsoft.com/office/powerpoint/2010/main" val="335073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57D951C-E6F0-4A2E-AAD1-968406087A41}" type="slidenum">
              <a:rPr lang="en-US" altLang="en-US"/>
              <a:pPr/>
              <a:t>‹#›</a:t>
            </a:fld>
            <a:endParaRPr lang="en-US" altLang="en-US"/>
          </a:p>
        </p:txBody>
      </p:sp>
    </p:spTree>
    <p:extLst>
      <p:ext uri="{BB962C8B-B14F-4D97-AF65-F5344CB8AC3E}">
        <p14:creationId xmlns:p14="http://schemas.microsoft.com/office/powerpoint/2010/main" val="210253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D7AF831-67CB-4345-9760-4BB8E542BB84}" type="slidenum">
              <a:rPr lang="en-US" altLang="en-US"/>
              <a:pPr/>
              <a:t>‹#›</a:t>
            </a:fld>
            <a:endParaRPr lang="en-US" altLang="en-US"/>
          </a:p>
        </p:txBody>
      </p:sp>
    </p:spTree>
    <p:extLst>
      <p:ext uri="{BB962C8B-B14F-4D97-AF65-F5344CB8AC3E}">
        <p14:creationId xmlns:p14="http://schemas.microsoft.com/office/powerpoint/2010/main" val="139576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2B5DEA21-2263-41F6-8EDC-2CBC9B42DBCA}" type="slidenum">
              <a:rPr lang="en-US" altLang="en-US"/>
              <a:pPr/>
              <a:t>‹#›</a:t>
            </a:fld>
            <a:endParaRPr lang="en-US" altLang="en-US"/>
          </a:p>
        </p:txBody>
      </p:sp>
    </p:spTree>
    <p:extLst>
      <p:ext uri="{BB962C8B-B14F-4D97-AF65-F5344CB8AC3E}">
        <p14:creationId xmlns:p14="http://schemas.microsoft.com/office/powerpoint/2010/main" val="208739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6C1CF736-31C0-4EEF-9A8A-79CCDE7AFA33}" type="slidenum">
              <a:rPr lang="en-US" altLang="en-US"/>
              <a:pPr/>
              <a:t>‹#›</a:t>
            </a:fld>
            <a:endParaRPr lang="en-US" altLang="en-US"/>
          </a:p>
        </p:txBody>
      </p:sp>
    </p:spTree>
    <p:extLst>
      <p:ext uri="{BB962C8B-B14F-4D97-AF65-F5344CB8AC3E}">
        <p14:creationId xmlns:p14="http://schemas.microsoft.com/office/powerpoint/2010/main" val="363728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AF0C95F-D939-41B4-8392-D7DB7F00EBF9}" type="slidenum">
              <a:rPr lang="en-US" altLang="en-US"/>
              <a:pPr/>
              <a:t>‹#›</a:t>
            </a:fld>
            <a:endParaRPr lang="en-US" altLang="en-US"/>
          </a:p>
        </p:txBody>
      </p:sp>
    </p:spTree>
    <p:extLst>
      <p:ext uri="{BB962C8B-B14F-4D97-AF65-F5344CB8AC3E}">
        <p14:creationId xmlns:p14="http://schemas.microsoft.com/office/powerpoint/2010/main" val="1821103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6AA8C15-E6C4-4049-B23A-80519337CA93}" type="slidenum">
              <a:rPr lang="en-US" altLang="en-US"/>
              <a:pPr/>
              <a:t>‹#›</a:t>
            </a:fld>
            <a:endParaRPr lang="en-US" altLang="en-US"/>
          </a:p>
        </p:txBody>
      </p:sp>
    </p:spTree>
    <p:extLst>
      <p:ext uri="{BB962C8B-B14F-4D97-AF65-F5344CB8AC3E}">
        <p14:creationId xmlns:p14="http://schemas.microsoft.com/office/powerpoint/2010/main" val="805256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4CE17F2-A81D-4E09-996A-5DD3C500CFBE}" type="slidenum">
              <a:rPr lang="en-US" altLang="en-US"/>
              <a:pPr/>
              <a:t>‹#›</a:t>
            </a:fld>
            <a:endParaRPr lang="en-US" altLang="en-US"/>
          </a:p>
        </p:txBody>
      </p:sp>
    </p:spTree>
    <p:extLst>
      <p:ext uri="{BB962C8B-B14F-4D97-AF65-F5344CB8AC3E}">
        <p14:creationId xmlns:p14="http://schemas.microsoft.com/office/powerpoint/2010/main" val="1807186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1807ABA4-C007-4B17-80A0-ACAD9963248F}" type="slidenum">
              <a:rPr lang="en-US" altLang="en-US"/>
              <a:pPr/>
              <a:t>‹#›</a:t>
            </a:fld>
            <a:endParaRPr lang="en-US" altLang="en-US"/>
          </a:p>
        </p:txBody>
      </p:sp>
    </p:spTree>
    <p:extLst>
      <p:ext uri="{BB962C8B-B14F-4D97-AF65-F5344CB8AC3E}">
        <p14:creationId xmlns:p14="http://schemas.microsoft.com/office/powerpoint/2010/main" val="15679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7651"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62094C7C-9C3E-4E56-B366-8E0631D0DF5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7.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8.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9.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2.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3.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4.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5.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6.bin"/></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7.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8.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0.e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1.emf"/></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2.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1.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2.xml"/><Relationship Id="rId1" Type="http://schemas.openxmlformats.org/officeDocument/2006/relationships/vmlDrawing" Target="../drawings/vmlDrawing23.vml"/><Relationship Id="rId5" Type="http://schemas.openxmlformats.org/officeDocument/2006/relationships/image" Target="../media/image23.emf"/><Relationship Id="rId4" Type="http://schemas.openxmlformats.org/officeDocument/2006/relationships/oleObject" Target="../embeddings/oleObject22.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12.xml"/><Relationship Id="rId1" Type="http://schemas.openxmlformats.org/officeDocument/2006/relationships/vmlDrawing" Target="../drawings/vmlDrawing24.vml"/><Relationship Id="rId5" Type="http://schemas.openxmlformats.org/officeDocument/2006/relationships/image" Target="../media/image24.emf"/><Relationship Id="rId4" Type="http://schemas.openxmlformats.org/officeDocument/2006/relationships/oleObject" Target="../embeddings/oleObject23.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2.xml"/><Relationship Id="rId1" Type="http://schemas.openxmlformats.org/officeDocument/2006/relationships/vmlDrawing" Target="../drawings/vmlDrawing25.vml"/><Relationship Id="rId5" Type="http://schemas.openxmlformats.org/officeDocument/2006/relationships/image" Target="../media/image25.emf"/><Relationship Id="rId4" Type="http://schemas.openxmlformats.org/officeDocument/2006/relationships/oleObject" Target="../embeddings/oleObject24.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2.xml"/><Relationship Id="rId1" Type="http://schemas.openxmlformats.org/officeDocument/2006/relationships/vmlDrawing" Target="../drawings/vmlDrawing26.vml"/><Relationship Id="rId5" Type="http://schemas.openxmlformats.org/officeDocument/2006/relationships/image" Target="../media/image26.emf"/><Relationship Id="rId4" Type="http://schemas.openxmlformats.org/officeDocument/2006/relationships/oleObject" Target="../embeddings/oleObject25.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228600" y="152400"/>
            <a:ext cx="8610600" cy="6400800"/>
          </a:xfrm>
        </p:spPr>
        <p:txBody>
          <a:bodyPr/>
          <a:lstStyle/>
          <a:p>
            <a:pPr eaLnBrk="1" hangingPunct="1"/>
            <a:r>
              <a:rPr lang="en-US" altLang="en-US" sz="7200" dirty="0" smtClean="0">
                <a:solidFill>
                  <a:srgbClr val="CC0000"/>
                </a:solidFill>
              </a:rPr>
              <a:t>Chapter 9-1B.</a:t>
            </a:r>
            <a:br>
              <a:rPr lang="en-US" altLang="en-US" sz="7200" dirty="0" smtClean="0">
                <a:solidFill>
                  <a:srgbClr val="CC0000"/>
                </a:solidFill>
              </a:rPr>
            </a:br>
            <a:r>
              <a:rPr lang="en-US" altLang="en-US" sz="7200" dirty="0" smtClean="0">
                <a:solidFill>
                  <a:srgbClr val="CC0000"/>
                </a:solidFill>
              </a:rPr>
              <a:t>Partnership Formation</a:t>
            </a:r>
            <a:r>
              <a:rPr lang="en-US" altLang="en-US" sz="10600" dirty="0" smtClean="0">
                <a:solidFill>
                  <a:srgbClr val="CC0000"/>
                </a:solidFill>
              </a:rPr>
              <a:t/>
            </a:r>
            <a:br>
              <a:rPr lang="en-US" altLang="en-US" sz="10600" dirty="0" smtClean="0">
                <a:solidFill>
                  <a:srgbClr val="CC0000"/>
                </a:solidFill>
              </a:rPr>
            </a:br>
            <a:r>
              <a:rPr lang="en-US" altLang="en-US" sz="3600" dirty="0" smtClean="0">
                <a:solidFill>
                  <a:srgbClr val="CC0000"/>
                </a:solidFill>
              </a:rPr>
              <a:t>C15-Chp-9-1B-Ptshp-Form-2016</a:t>
            </a:r>
            <a:br>
              <a:rPr lang="en-US" altLang="en-US" sz="3600" dirty="0" smtClean="0">
                <a:solidFill>
                  <a:srgbClr val="CC0000"/>
                </a:solidFill>
              </a:rPr>
            </a:br>
            <a:r>
              <a:rPr lang="en-US" altLang="en-US" sz="3600" dirty="0" smtClean="0">
                <a:solidFill>
                  <a:srgbClr val="CC0000"/>
                </a:solidFill>
              </a:rPr>
              <a:t/>
            </a:r>
            <a:br>
              <a:rPr lang="en-US" altLang="en-US" sz="3600" dirty="0" smtClean="0">
                <a:solidFill>
                  <a:srgbClr val="CC0000"/>
                </a:solidFill>
              </a:rPr>
            </a:br>
            <a:r>
              <a:rPr lang="en-US" altLang="en-US" sz="3600" dirty="0" smtClean="0">
                <a:solidFill>
                  <a:srgbClr val="CC0000"/>
                </a:solidFill>
              </a:rPr>
              <a:t>This file covers pages 1 through 20</a:t>
            </a:r>
            <a:br>
              <a:rPr lang="en-US" altLang="en-US" sz="3600" dirty="0" smtClean="0">
                <a:solidFill>
                  <a:srgbClr val="CC0000"/>
                </a:solidFill>
              </a:rPr>
            </a:br>
            <a:r>
              <a:rPr lang="en-US" altLang="en-US" sz="2400" dirty="0" smtClean="0">
                <a:solidFill>
                  <a:srgbClr val="CC0000"/>
                </a:solidFill>
              </a:rPr>
              <a:t> </a:t>
            </a:r>
            <a:br>
              <a:rPr lang="en-US" altLang="en-US" sz="2400" dirty="0" smtClean="0">
                <a:solidFill>
                  <a:srgbClr val="CC0000"/>
                </a:solidFill>
              </a:rPr>
            </a:br>
            <a:r>
              <a:rPr lang="en-US" altLang="en-US" sz="2800" dirty="0" smtClean="0">
                <a:solidFill>
                  <a:srgbClr val="CC0000"/>
                </a:solidFill>
              </a:rPr>
              <a:t>Howard Godfrey, Ph.D., CPA</a:t>
            </a:r>
            <a:br>
              <a:rPr lang="en-US" altLang="en-US" sz="2800" dirty="0" smtClean="0">
                <a:solidFill>
                  <a:srgbClr val="CC0000"/>
                </a:solidFill>
              </a:rPr>
            </a:br>
            <a:r>
              <a:rPr lang="en-US" altLang="en-US" sz="2800" dirty="0" smtClean="0">
                <a:solidFill>
                  <a:srgbClr val="CC0000"/>
                </a:solidFill>
              </a:rPr>
              <a:t>Professor of Accounting</a:t>
            </a:r>
            <a:br>
              <a:rPr lang="en-US" altLang="en-US" sz="2800" dirty="0" smtClean="0">
                <a:solidFill>
                  <a:srgbClr val="CC0000"/>
                </a:solidFill>
              </a:rPr>
            </a:br>
            <a:r>
              <a:rPr lang="en-US" altLang="en-US" sz="2000" dirty="0" smtClean="0">
                <a:solidFill>
                  <a:srgbClr val="CC0000"/>
                </a:solidFill>
              </a:rPr>
              <a:t>Copyright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 </a:t>
            </a:r>
          </a:p>
        </p:txBody>
      </p:sp>
      <p:sp>
        <p:nvSpPr>
          <p:cNvPr id="37891"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803275" indent="-803275" eaLnBrk="1" hangingPunct="1">
              <a:buFontTx/>
              <a:buNone/>
              <a:tabLst>
                <a:tab pos="803275" algn="l"/>
              </a:tabLst>
            </a:pPr>
            <a:endParaRPr lang="en-US" altLang="en-US" sz="5400" smtClean="0"/>
          </a:p>
          <a:p>
            <a:pPr marL="803275" indent="-803275" eaLnBrk="1" hangingPunct="1">
              <a:buFontTx/>
              <a:buNone/>
              <a:tabLst>
                <a:tab pos="803275" algn="l"/>
              </a:tabLst>
            </a:pPr>
            <a:r>
              <a:rPr lang="en-US" altLang="en-US" sz="5400" smtClean="0"/>
              <a:t>2. Explain the tax results of a contribution of property or services in exchange for a partnership interest.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2B7B1-D88D-46C7-ACA7-C27CB9F8209F}" type="slidenum">
              <a:rPr lang="en-US" altLang="en-US">
                <a:solidFill>
                  <a:srgbClr val="CC3300"/>
                </a:solidFill>
              </a:rPr>
              <a:pPr eaLnBrk="1" hangingPunct="1"/>
              <a:t>11</a:t>
            </a:fld>
            <a:endParaRPr lang="en-US" altLang="en-US">
              <a:solidFill>
                <a:srgbClr val="CC3300"/>
              </a:solidFill>
            </a:endParaRPr>
          </a:p>
        </p:txBody>
      </p:sp>
      <p:sp>
        <p:nvSpPr>
          <p:cNvPr id="38915" name="Rectangle 3"/>
          <p:cNvSpPr>
            <a:spLocks noGrp="1" noChangeArrowheads="1"/>
          </p:cNvSpPr>
          <p:nvPr>
            <p:ph type="body" idx="1"/>
          </p:nvPr>
        </p:nvSpPr>
        <p:spPr>
          <a:xfrm>
            <a:off x="228600" y="228600"/>
            <a:ext cx="8610600" cy="6254750"/>
          </a:xfrm>
          <a:noFill/>
        </p:spPr>
        <p:txBody>
          <a:bodyPr>
            <a:spAutoFit/>
          </a:bodyPr>
          <a:lstStyle/>
          <a:p>
            <a:pPr marL="0" indent="0" eaLnBrk="1" hangingPunct="1">
              <a:buFontTx/>
              <a:buNone/>
            </a:pPr>
            <a:r>
              <a:rPr lang="en-US" altLang="en-US" sz="4400" u="sng" smtClean="0">
                <a:solidFill>
                  <a:srgbClr val="FF0000"/>
                </a:solidFill>
              </a:rPr>
              <a:t>Partnership Contributions</a:t>
            </a:r>
            <a:r>
              <a:rPr lang="en-US" altLang="en-US" sz="4000" u="sng" smtClean="0">
                <a:solidFill>
                  <a:srgbClr val="FF0000"/>
                </a:solidFill>
              </a:rPr>
              <a:t> </a:t>
            </a:r>
          </a:p>
          <a:p>
            <a:pPr marL="0" indent="0" eaLnBrk="1" hangingPunct="1">
              <a:buFontTx/>
              <a:buNone/>
            </a:pPr>
            <a:r>
              <a:rPr lang="en-US" altLang="en-US" sz="4400" smtClean="0"/>
              <a:t>Section 721(a) provides that no gain or loss shall be recognized to a partnership or to any of its partners in the case of a contribution of property to the partnership in exchange for an interest in the partnership.</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CA9CD6-318E-4BCB-9ACF-7C10D16E0D93}" type="slidenum">
              <a:rPr lang="en-US" altLang="en-US">
                <a:solidFill>
                  <a:srgbClr val="CC3300"/>
                </a:solidFill>
              </a:rPr>
              <a:pPr eaLnBrk="1" hangingPunct="1"/>
              <a:t>12</a:t>
            </a:fld>
            <a:endParaRPr lang="en-US" altLang="en-US">
              <a:solidFill>
                <a:srgbClr val="CC3300"/>
              </a:solidFill>
            </a:endParaRPr>
          </a:p>
        </p:txBody>
      </p:sp>
      <p:sp>
        <p:nvSpPr>
          <p:cNvPr id="39939" name="Rectangle 3"/>
          <p:cNvSpPr>
            <a:spLocks noGrp="1" noChangeArrowheads="1"/>
          </p:cNvSpPr>
          <p:nvPr>
            <p:ph type="body" idx="1"/>
          </p:nvPr>
        </p:nvSpPr>
        <p:spPr>
          <a:xfrm>
            <a:off x="228600" y="228600"/>
            <a:ext cx="8763000" cy="6550025"/>
          </a:xfrm>
          <a:noFill/>
        </p:spPr>
        <p:txBody>
          <a:bodyPr>
            <a:spAutoFit/>
          </a:bodyPr>
          <a:lstStyle/>
          <a:p>
            <a:pPr marL="0" indent="0" eaLnBrk="1" hangingPunct="1">
              <a:lnSpc>
                <a:spcPct val="90000"/>
              </a:lnSpc>
              <a:buFontTx/>
              <a:buNone/>
            </a:pPr>
            <a:r>
              <a:rPr lang="en-US" altLang="en-US" u="sng" smtClean="0">
                <a:solidFill>
                  <a:srgbClr val="FF0000"/>
                </a:solidFill>
              </a:rPr>
              <a:t>Effect of Debt on Gain</a:t>
            </a:r>
            <a:r>
              <a:rPr lang="en-US" altLang="en-US" sz="3200" u="sng" smtClean="0">
                <a:solidFill>
                  <a:srgbClr val="FF0000"/>
                </a:solidFill>
              </a:rPr>
              <a:t> </a:t>
            </a:r>
          </a:p>
          <a:p>
            <a:pPr marL="0" indent="0" eaLnBrk="1" hangingPunct="1">
              <a:lnSpc>
                <a:spcPct val="90000"/>
              </a:lnSpc>
              <a:buFontTx/>
              <a:buNone/>
            </a:pPr>
            <a:r>
              <a:rPr lang="en-US" altLang="en-US" sz="3200" smtClean="0"/>
              <a:t>Section 752(b) provides that any decrease in a partner's share of the liabilities of a partnership, or any decrease in a partner's individual liabilities by reason of the assumption by the partnership of the individual liabilities, shall be considered as a distribution of money to the partner by the partnership. </a:t>
            </a:r>
          </a:p>
          <a:p>
            <a:pPr marL="0" indent="0" eaLnBrk="1" hangingPunct="1">
              <a:lnSpc>
                <a:spcPct val="90000"/>
              </a:lnSpc>
              <a:buFontTx/>
              <a:buNone/>
            </a:pPr>
            <a:r>
              <a:rPr lang="en-US" altLang="en-US" sz="3200" smtClean="0"/>
              <a:t>Sec. 731 provides that a partner does not recognize gain on a distribution unless cash distributed exceeds basis in the partnership interest. Under Sec. 733, a partner’s basis is reduced by distributions.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846C3B-7E92-46FF-96E6-EDCA0D65F626}" type="slidenum">
              <a:rPr lang="en-US" altLang="en-US">
                <a:solidFill>
                  <a:srgbClr val="CC3300"/>
                </a:solidFill>
              </a:rPr>
              <a:pPr eaLnBrk="1" hangingPunct="1"/>
              <a:t>13</a:t>
            </a:fld>
            <a:endParaRPr lang="en-US" altLang="en-US">
              <a:solidFill>
                <a:srgbClr val="CC3300"/>
              </a:solidFill>
            </a:endParaRPr>
          </a:p>
        </p:txBody>
      </p:sp>
      <p:sp>
        <p:nvSpPr>
          <p:cNvPr id="40963" name="Rectangle 2"/>
          <p:cNvSpPr>
            <a:spLocks noGrp="1" noChangeArrowheads="1"/>
          </p:cNvSpPr>
          <p:nvPr>
            <p:ph type="title"/>
          </p:nvPr>
        </p:nvSpPr>
        <p:spPr/>
        <p:txBody>
          <a:bodyPr/>
          <a:lstStyle/>
          <a:p>
            <a:pPr eaLnBrk="1" hangingPunct="1"/>
            <a:r>
              <a:rPr lang="en-US" altLang="en-US" smtClean="0"/>
              <a:t> </a:t>
            </a:r>
          </a:p>
        </p:txBody>
      </p:sp>
      <p:sp>
        <p:nvSpPr>
          <p:cNvPr id="40964" name="Rectangle 3"/>
          <p:cNvSpPr>
            <a:spLocks noGrp="1" noChangeArrowheads="1"/>
          </p:cNvSpPr>
          <p:nvPr>
            <p:ph type="body" sz="half" idx="1"/>
          </p:nvPr>
        </p:nvSpPr>
        <p:spPr>
          <a:xfrm>
            <a:off x="228600" y="228600"/>
            <a:ext cx="8763000" cy="6019800"/>
          </a:xfrm>
          <a:noFill/>
        </p:spPr>
        <p:txBody>
          <a:bodyPr/>
          <a:lstStyle/>
          <a:p>
            <a:pPr marL="0" indent="0" eaLnBrk="1" hangingPunct="1">
              <a:buFontTx/>
              <a:buNone/>
            </a:pPr>
            <a:r>
              <a:rPr lang="en-US" altLang="en-US" u="sng" smtClean="0">
                <a:solidFill>
                  <a:srgbClr val="FF3300"/>
                </a:solidFill>
              </a:rPr>
              <a:t>Formation of a Partnership</a:t>
            </a:r>
          </a:p>
          <a:p>
            <a:pPr marL="0" indent="0" eaLnBrk="1" hangingPunct="1">
              <a:buFontTx/>
              <a:buNone/>
            </a:pPr>
            <a:r>
              <a:rPr lang="en-US" altLang="en-US" sz="3200" u="sng" smtClean="0">
                <a:solidFill>
                  <a:srgbClr val="FF3300"/>
                </a:solidFill>
              </a:rPr>
              <a:t>A. Contribution of Property.</a:t>
            </a:r>
          </a:p>
          <a:p>
            <a:pPr marL="0" indent="0" eaLnBrk="1" hangingPunct="1">
              <a:buFontTx/>
              <a:buNone/>
            </a:pPr>
            <a:r>
              <a:rPr lang="en-US" altLang="en-US" sz="3200" u="sng" smtClean="0"/>
              <a:t>1. Nonrecognition of Gain or Loss.</a:t>
            </a:r>
            <a:r>
              <a:rPr lang="en-US" altLang="en-US" sz="3200" smtClean="0"/>
              <a:t>  Formation of a partnership is governed by Sec. 721.  When property is exchanged for a partnership interest, </a:t>
            </a:r>
            <a:r>
              <a:rPr lang="en-US" altLang="en-US" sz="3200" u="sng" smtClean="0"/>
              <a:t>no gain or loss</a:t>
            </a:r>
            <a:r>
              <a:rPr lang="en-US" altLang="en-US" sz="3200" smtClean="0"/>
              <a:t> will be recognized by the partner or partnership.  </a:t>
            </a:r>
          </a:p>
          <a:p>
            <a:pPr marL="0" indent="0" eaLnBrk="1" hangingPunct="1">
              <a:buFontTx/>
              <a:buNone/>
            </a:pPr>
            <a:endParaRPr lang="en-US" altLang="en-US" sz="3200" smtClean="0"/>
          </a:p>
          <a:p>
            <a:pPr marL="0" indent="0" eaLnBrk="1" hangingPunct="1">
              <a:buFontTx/>
              <a:buNone/>
            </a:pPr>
            <a:r>
              <a:rPr lang="en-US" altLang="en-US" sz="3200" smtClean="0"/>
              <a:t>The </a:t>
            </a:r>
            <a:r>
              <a:rPr lang="en-US" altLang="en-US" sz="3200" u="sng" smtClean="0"/>
              <a:t>partnership's basis in the property</a:t>
            </a:r>
            <a:r>
              <a:rPr lang="en-US" altLang="en-US" sz="3200" smtClean="0"/>
              <a:t> is the partner's basis increased by any gain recognized by the partner </a:t>
            </a:r>
            <a:r>
              <a:rPr lang="en-US" altLang="en-US" sz="3200" u="sng" smtClean="0"/>
              <a:t>under Sec. 721(b).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542A65-7184-401D-9008-979C9B38B867}" type="slidenum">
              <a:rPr lang="en-US" altLang="en-US">
                <a:solidFill>
                  <a:srgbClr val="CC3300"/>
                </a:solidFill>
              </a:rPr>
              <a:pPr eaLnBrk="1" hangingPunct="1"/>
              <a:t>14</a:t>
            </a:fld>
            <a:endParaRPr lang="en-US" altLang="en-US">
              <a:solidFill>
                <a:srgbClr val="CC3300"/>
              </a:solidFill>
            </a:endParaRPr>
          </a:p>
        </p:txBody>
      </p:sp>
      <p:sp>
        <p:nvSpPr>
          <p:cNvPr id="41987" name="Rectangle 2"/>
          <p:cNvSpPr>
            <a:spLocks noGrp="1" noChangeArrowheads="1"/>
          </p:cNvSpPr>
          <p:nvPr>
            <p:ph type="title"/>
          </p:nvPr>
        </p:nvSpPr>
        <p:spPr/>
        <p:txBody>
          <a:bodyPr/>
          <a:lstStyle/>
          <a:p>
            <a:pPr eaLnBrk="1" hangingPunct="1"/>
            <a:r>
              <a:rPr lang="en-US" altLang="en-US" smtClean="0"/>
              <a:t> </a:t>
            </a:r>
          </a:p>
        </p:txBody>
      </p:sp>
      <p:sp>
        <p:nvSpPr>
          <p:cNvPr id="41988" name="Rectangle 3"/>
          <p:cNvSpPr>
            <a:spLocks noGrp="1" noChangeArrowheads="1"/>
          </p:cNvSpPr>
          <p:nvPr>
            <p:ph type="body" sz="half" idx="1"/>
          </p:nvPr>
        </p:nvSpPr>
        <p:spPr>
          <a:xfrm>
            <a:off x="228600" y="152400"/>
            <a:ext cx="8686800" cy="6096000"/>
          </a:xfrm>
          <a:noFill/>
        </p:spPr>
        <p:txBody>
          <a:bodyPr/>
          <a:lstStyle/>
          <a:p>
            <a:pPr marL="0" indent="0" eaLnBrk="1" hangingPunct="1">
              <a:lnSpc>
                <a:spcPct val="90000"/>
              </a:lnSpc>
              <a:buFontTx/>
              <a:buNone/>
            </a:pPr>
            <a:r>
              <a:rPr lang="en-US" altLang="en-US" sz="3200" u="sng" smtClean="0">
                <a:solidFill>
                  <a:srgbClr val="FF3300"/>
                </a:solidFill>
              </a:rPr>
              <a:t>Formation of a Partnership</a:t>
            </a:r>
          </a:p>
          <a:p>
            <a:pPr marL="0" indent="0" eaLnBrk="1" hangingPunct="1">
              <a:lnSpc>
                <a:spcPct val="90000"/>
              </a:lnSpc>
              <a:buFontTx/>
              <a:buNone/>
            </a:pPr>
            <a:r>
              <a:rPr lang="en-US" altLang="en-US" sz="2400" u="sng" smtClean="0">
                <a:solidFill>
                  <a:srgbClr val="FF3300"/>
                </a:solidFill>
              </a:rPr>
              <a:t>A. Contribution of Property.</a:t>
            </a:r>
          </a:p>
          <a:p>
            <a:pPr marL="0" indent="0" eaLnBrk="1" hangingPunct="1">
              <a:buFontTx/>
              <a:buNone/>
            </a:pPr>
            <a:r>
              <a:rPr lang="en-US" altLang="en-US" sz="2400" u="sng" smtClean="0"/>
              <a:t>2. Recognition of Gain or Loss.</a:t>
            </a:r>
            <a:r>
              <a:rPr lang="en-US" altLang="en-US" sz="2400" smtClean="0"/>
              <a:t>  Exceptions to the general nonrecognition rule occur when </a:t>
            </a:r>
          </a:p>
          <a:p>
            <a:pPr marL="0" indent="0" eaLnBrk="1" hangingPunct="1">
              <a:buFontTx/>
              <a:buNone/>
            </a:pPr>
            <a:r>
              <a:rPr lang="en-US" altLang="en-US" sz="2400" u="sng" smtClean="0"/>
              <a:t>liabilities are contributed in excess of the property's basis</a:t>
            </a:r>
            <a:r>
              <a:rPr lang="en-US" altLang="en-US" sz="2400" smtClean="0"/>
              <a:t> such that the partner would have a negative basis for his partnership interest (including his allocation of general partnership liabilities) immediately after the contribution, or </a:t>
            </a:r>
          </a:p>
          <a:p>
            <a:pPr marL="0" indent="0" eaLnBrk="1" hangingPunct="1">
              <a:buFontTx/>
              <a:buNone/>
            </a:pPr>
            <a:r>
              <a:rPr lang="en-US" altLang="en-US" sz="2400" u="sng" smtClean="0"/>
              <a:t>where the partnership would be considered an investment company if incorporated (Sec. 721(b)). </a:t>
            </a:r>
          </a:p>
          <a:p>
            <a:pPr marL="0" indent="0" eaLnBrk="1" hangingPunct="1">
              <a:buFontTx/>
              <a:buNone/>
            </a:pPr>
            <a:r>
              <a:rPr lang="en-US" altLang="en-US" sz="2400" smtClean="0"/>
              <a:t>Gain will also be recognized where there is a </a:t>
            </a:r>
            <a:r>
              <a:rPr lang="en-US" altLang="en-US" sz="2400" u="sng" smtClean="0"/>
              <a:t>contribution of property followed by a distribution in an arrangement</a:t>
            </a:r>
            <a:r>
              <a:rPr lang="en-US" altLang="en-US" sz="2400" smtClean="0"/>
              <a:t> that may be considered a sale rather than a contribution.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EAC57A-511D-4FF3-B309-CD6FCB34F65A}" type="slidenum">
              <a:rPr lang="en-US" altLang="en-US">
                <a:solidFill>
                  <a:srgbClr val="CC3300"/>
                </a:solidFill>
              </a:rPr>
              <a:pPr eaLnBrk="1" hangingPunct="1"/>
              <a:t>15</a:t>
            </a:fld>
            <a:endParaRPr lang="en-US" altLang="en-US">
              <a:solidFill>
                <a:srgbClr val="CC3300"/>
              </a:solidFill>
            </a:endParaRPr>
          </a:p>
        </p:txBody>
      </p:sp>
      <p:sp>
        <p:nvSpPr>
          <p:cNvPr id="43011" name="Rectangle 2"/>
          <p:cNvSpPr>
            <a:spLocks noGrp="1" noChangeArrowheads="1"/>
          </p:cNvSpPr>
          <p:nvPr>
            <p:ph type="title"/>
          </p:nvPr>
        </p:nvSpPr>
        <p:spPr>
          <a:xfrm>
            <a:off x="457200" y="304800"/>
            <a:ext cx="8229600" cy="960438"/>
          </a:xfrm>
        </p:spPr>
        <p:txBody>
          <a:bodyPr/>
          <a:lstStyle/>
          <a:p>
            <a:pPr eaLnBrk="1" hangingPunct="1"/>
            <a:r>
              <a:rPr lang="en-US" altLang="en-US" smtClean="0"/>
              <a:t> </a:t>
            </a:r>
          </a:p>
        </p:txBody>
      </p:sp>
      <p:sp>
        <p:nvSpPr>
          <p:cNvPr id="43012" name="Rectangle 3"/>
          <p:cNvSpPr>
            <a:spLocks noGrp="1" noChangeArrowheads="1"/>
          </p:cNvSpPr>
          <p:nvPr>
            <p:ph type="body" sz="half" idx="1"/>
          </p:nvPr>
        </p:nvSpPr>
        <p:spPr>
          <a:xfrm>
            <a:off x="152400" y="228600"/>
            <a:ext cx="8763000" cy="6019800"/>
          </a:xfrm>
          <a:noFill/>
        </p:spPr>
        <p:txBody>
          <a:bodyPr/>
          <a:lstStyle/>
          <a:p>
            <a:pPr marL="0" indent="0" eaLnBrk="1" hangingPunct="1">
              <a:lnSpc>
                <a:spcPct val="90000"/>
              </a:lnSpc>
              <a:buFontTx/>
              <a:buNone/>
            </a:pPr>
            <a:r>
              <a:rPr lang="en-US" altLang="en-US" sz="4000" u="sng" smtClean="0">
                <a:solidFill>
                  <a:srgbClr val="FF3300"/>
                </a:solidFill>
              </a:rPr>
              <a:t>Formation of a Partnership</a:t>
            </a:r>
          </a:p>
          <a:p>
            <a:pPr marL="0" indent="0" eaLnBrk="1" hangingPunct="1">
              <a:lnSpc>
                <a:spcPct val="90000"/>
              </a:lnSpc>
              <a:buFontTx/>
              <a:buNone/>
            </a:pPr>
            <a:r>
              <a:rPr lang="en-US" altLang="en-US" sz="3200" u="sng" smtClean="0">
                <a:solidFill>
                  <a:srgbClr val="FF3300"/>
                </a:solidFill>
              </a:rPr>
              <a:t>A. Contribution of Property.</a:t>
            </a:r>
          </a:p>
          <a:p>
            <a:pPr marL="0" indent="0" eaLnBrk="1" hangingPunct="1">
              <a:lnSpc>
                <a:spcPct val="90000"/>
              </a:lnSpc>
              <a:buFontTx/>
              <a:buNone/>
            </a:pPr>
            <a:r>
              <a:rPr lang="en-US" altLang="en-US" sz="3200" u="sng" smtClean="0"/>
              <a:t>3. Effects of Liabilities.</a:t>
            </a:r>
            <a:r>
              <a:rPr lang="en-US" altLang="en-US" sz="3200" smtClean="0"/>
              <a:t>  </a:t>
            </a:r>
          </a:p>
          <a:p>
            <a:pPr marL="0" indent="0" eaLnBrk="1" hangingPunct="1">
              <a:lnSpc>
                <a:spcPct val="90000"/>
              </a:lnSpc>
              <a:buFontTx/>
              <a:buNone/>
            </a:pPr>
            <a:r>
              <a:rPr lang="en-US" altLang="en-US" sz="3200" smtClean="0"/>
              <a:t>Each partner's basis is increased by his share of the partnership's liabilities as if he had contributed cash to the partnership in the amount of his share of the partnership liabilities.  </a:t>
            </a:r>
          </a:p>
          <a:p>
            <a:pPr marL="0" indent="0" eaLnBrk="1" hangingPunct="1">
              <a:lnSpc>
                <a:spcPct val="90000"/>
              </a:lnSpc>
              <a:buFontTx/>
              <a:buNone/>
            </a:pPr>
            <a:r>
              <a:rPr lang="en-US" altLang="en-US" sz="3200" smtClean="0"/>
              <a:t>A partner whose </a:t>
            </a:r>
            <a:r>
              <a:rPr lang="en-US" altLang="en-US" sz="3200" u="sng" smtClean="0"/>
              <a:t>personal liabilities are assumed</a:t>
            </a:r>
            <a:r>
              <a:rPr lang="en-US" altLang="en-US" sz="3200" smtClean="0"/>
              <a:t> by the partnership is treated as though </a:t>
            </a:r>
            <a:r>
              <a:rPr lang="en-US" altLang="en-US" sz="3200" u="sng" smtClean="0"/>
              <a:t>cash had been distributed to him </a:t>
            </a:r>
            <a:r>
              <a:rPr lang="en-US" altLang="en-US" sz="3200" smtClean="0"/>
              <a:t>in the amount of the assumed liability.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27762D-9385-4284-934D-C286D669CC67}" type="slidenum">
              <a:rPr lang="en-US" altLang="en-US">
                <a:solidFill>
                  <a:srgbClr val="CC3300"/>
                </a:solidFill>
              </a:rPr>
              <a:pPr eaLnBrk="1" hangingPunct="1"/>
              <a:t>16</a:t>
            </a:fld>
            <a:endParaRPr lang="en-US" altLang="en-US">
              <a:solidFill>
                <a:srgbClr val="CC3300"/>
              </a:solidFill>
            </a:endParaRPr>
          </a:p>
        </p:txBody>
      </p:sp>
      <p:sp>
        <p:nvSpPr>
          <p:cNvPr id="44035" name="Rectangle 2"/>
          <p:cNvSpPr>
            <a:spLocks noGrp="1" noChangeArrowheads="1"/>
          </p:cNvSpPr>
          <p:nvPr>
            <p:ph type="title"/>
          </p:nvPr>
        </p:nvSpPr>
        <p:spPr/>
        <p:txBody>
          <a:bodyPr/>
          <a:lstStyle/>
          <a:p>
            <a:pPr eaLnBrk="1" hangingPunct="1"/>
            <a:r>
              <a:rPr lang="en-US" altLang="en-US" smtClean="0"/>
              <a:t> </a:t>
            </a:r>
          </a:p>
        </p:txBody>
      </p:sp>
      <p:sp>
        <p:nvSpPr>
          <p:cNvPr id="44036" name="Rectangle 3"/>
          <p:cNvSpPr>
            <a:spLocks noGrp="1" noChangeArrowheads="1"/>
          </p:cNvSpPr>
          <p:nvPr>
            <p:ph type="body" sz="half" idx="1"/>
          </p:nvPr>
        </p:nvSpPr>
        <p:spPr>
          <a:xfrm>
            <a:off x="152400" y="152400"/>
            <a:ext cx="8839200" cy="6400800"/>
          </a:xfrm>
          <a:noFill/>
        </p:spPr>
        <p:txBody>
          <a:bodyPr/>
          <a:lstStyle/>
          <a:p>
            <a:pPr marL="0" indent="0" eaLnBrk="1" hangingPunct="1">
              <a:buFontTx/>
              <a:buNone/>
            </a:pPr>
            <a:r>
              <a:rPr lang="en-US" altLang="en-US" sz="3200" u="sng" smtClean="0">
                <a:solidFill>
                  <a:srgbClr val="FF3300"/>
                </a:solidFill>
              </a:rPr>
              <a:t>Formation of a Partnership</a:t>
            </a:r>
          </a:p>
          <a:p>
            <a:pPr marL="0" indent="0" eaLnBrk="1" hangingPunct="1">
              <a:buFontTx/>
              <a:buNone/>
            </a:pPr>
            <a:r>
              <a:rPr lang="en-US" altLang="en-US" sz="2400" u="sng" smtClean="0">
                <a:solidFill>
                  <a:srgbClr val="FF3300"/>
                </a:solidFill>
              </a:rPr>
              <a:t>A. Contribution of Property.</a:t>
            </a:r>
          </a:p>
          <a:p>
            <a:pPr marL="0" indent="0" eaLnBrk="1" hangingPunct="1">
              <a:lnSpc>
                <a:spcPct val="120000"/>
              </a:lnSpc>
              <a:buFontTx/>
              <a:buNone/>
            </a:pPr>
            <a:r>
              <a:rPr lang="en-US" altLang="en-US" sz="2400" u="sng" smtClean="0"/>
              <a:t>4. Partner's Basis in Partnership Interest.</a:t>
            </a:r>
            <a:r>
              <a:rPr lang="en-US" altLang="en-US" sz="2400" smtClean="0"/>
              <a:t> A partner's beginning basis in partnership interest equals the sum of money contributed plus basis of other property contributed.  </a:t>
            </a:r>
          </a:p>
          <a:p>
            <a:pPr marL="0" indent="0" eaLnBrk="1" hangingPunct="1">
              <a:lnSpc>
                <a:spcPct val="120000"/>
              </a:lnSpc>
              <a:buFontTx/>
              <a:buNone/>
            </a:pPr>
            <a:r>
              <a:rPr lang="en-US" altLang="en-US" sz="2400" smtClean="0"/>
              <a:t>Gain recognized because of the assumption of a partner's liability (that is treated as a deemed cash distribution) is not used to increase basis. </a:t>
            </a:r>
          </a:p>
          <a:p>
            <a:pPr marL="0" indent="0" eaLnBrk="1" hangingPunct="1">
              <a:lnSpc>
                <a:spcPct val="120000"/>
              </a:lnSpc>
              <a:buFontTx/>
              <a:buNone/>
            </a:pPr>
            <a:r>
              <a:rPr lang="en-US" altLang="en-US" sz="2400" smtClean="0"/>
              <a:t>This is commonly called the outside basis.</a:t>
            </a:r>
          </a:p>
          <a:p>
            <a:pPr marL="0" indent="0" eaLnBrk="1" hangingPunct="1">
              <a:lnSpc>
                <a:spcPct val="120000"/>
              </a:lnSpc>
              <a:buFontTx/>
              <a:buNone/>
            </a:pPr>
            <a:r>
              <a:rPr lang="en-US" altLang="en-US" sz="2400" u="sng" smtClean="0"/>
              <a:t>5. Holding Period for Partnership Interest.</a:t>
            </a:r>
            <a:r>
              <a:rPr lang="en-US" altLang="en-US" sz="2400" smtClean="0"/>
              <a:t>  Holding period for a partnership interest includes the transferor's holding period for the contributed property if that property is a capital asset or a Sec. 1231 asset in the transferor's hands.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4409A2-C17D-474D-B59D-754976CE3F5F}" type="slidenum">
              <a:rPr lang="en-US" altLang="en-US">
                <a:solidFill>
                  <a:srgbClr val="CC3300"/>
                </a:solidFill>
              </a:rPr>
              <a:pPr eaLnBrk="1" hangingPunct="1"/>
              <a:t>17</a:t>
            </a:fld>
            <a:endParaRPr lang="en-US" altLang="en-US">
              <a:solidFill>
                <a:srgbClr val="CC3300"/>
              </a:solidFill>
            </a:endParaRPr>
          </a:p>
        </p:txBody>
      </p:sp>
      <p:sp>
        <p:nvSpPr>
          <p:cNvPr id="45059" name="Rectangle 2"/>
          <p:cNvSpPr>
            <a:spLocks noGrp="1" noChangeArrowheads="1"/>
          </p:cNvSpPr>
          <p:nvPr>
            <p:ph type="title"/>
          </p:nvPr>
        </p:nvSpPr>
        <p:spPr/>
        <p:txBody>
          <a:bodyPr/>
          <a:lstStyle/>
          <a:p>
            <a:pPr eaLnBrk="1" hangingPunct="1"/>
            <a:r>
              <a:rPr lang="en-US" altLang="en-US" smtClean="0"/>
              <a:t> </a:t>
            </a:r>
          </a:p>
        </p:txBody>
      </p:sp>
      <p:sp>
        <p:nvSpPr>
          <p:cNvPr id="45060" name="Rectangle 3"/>
          <p:cNvSpPr>
            <a:spLocks noGrp="1" noChangeArrowheads="1"/>
          </p:cNvSpPr>
          <p:nvPr>
            <p:ph type="body" sz="half" idx="1"/>
          </p:nvPr>
        </p:nvSpPr>
        <p:spPr>
          <a:xfrm>
            <a:off x="152400" y="152400"/>
            <a:ext cx="8839200" cy="6553200"/>
          </a:xfrm>
          <a:noFill/>
        </p:spPr>
        <p:txBody>
          <a:bodyPr/>
          <a:lstStyle/>
          <a:p>
            <a:pPr marL="0" indent="0" eaLnBrk="1" hangingPunct="1">
              <a:lnSpc>
                <a:spcPct val="90000"/>
              </a:lnSpc>
              <a:buFontTx/>
              <a:buNone/>
            </a:pPr>
            <a:r>
              <a:rPr lang="en-US" altLang="en-US" u="sng" smtClean="0">
                <a:solidFill>
                  <a:srgbClr val="FF3300"/>
                </a:solidFill>
              </a:rPr>
              <a:t>Formation of a Partnership</a:t>
            </a:r>
          </a:p>
          <a:p>
            <a:pPr marL="0" indent="0" eaLnBrk="1" hangingPunct="1">
              <a:lnSpc>
                <a:spcPct val="90000"/>
              </a:lnSpc>
              <a:buFontTx/>
              <a:buNone/>
            </a:pPr>
            <a:r>
              <a:rPr lang="en-US" altLang="en-US" sz="3200" u="sng" smtClean="0">
                <a:solidFill>
                  <a:srgbClr val="FF3300"/>
                </a:solidFill>
              </a:rPr>
              <a:t>A. Contribution of Property.</a:t>
            </a:r>
            <a:endParaRPr lang="en-US" altLang="en-US" sz="3200" smtClean="0">
              <a:solidFill>
                <a:srgbClr val="FF3300"/>
              </a:solidFill>
            </a:endParaRPr>
          </a:p>
          <a:p>
            <a:pPr marL="0" indent="0" eaLnBrk="1" hangingPunct="1">
              <a:lnSpc>
                <a:spcPct val="90000"/>
              </a:lnSpc>
              <a:buFontTx/>
              <a:buNone/>
            </a:pPr>
            <a:r>
              <a:rPr lang="en-US" altLang="en-US" sz="3200" u="sng" smtClean="0"/>
              <a:t>6. Partnership's Basis in Property.</a:t>
            </a:r>
            <a:r>
              <a:rPr lang="en-US" altLang="en-US" sz="3200" smtClean="0"/>
              <a:t>  The partnership's basis in contributed assets is the same as its basis in the hands of the contributing partner increased by any gain recognized under the investment company rules of Sec. 721(b), (but not the liability assumption rules).  </a:t>
            </a:r>
          </a:p>
          <a:p>
            <a:pPr marL="0" indent="0" eaLnBrk="1" hangingPunct="1">
              <a:lnSpc>
                <a:spcPct val="90000"/>
              </a:lnSpc>
              <a:buFontTx/>
              <a:buNone/>
            </a:pPr>
            <a:r>
              <a:rPr lang="en-US" altLang="en-US" sz="3200" smtClean="0"/>
              <a:t>Some properties contributed to a partnership after March 31, 1984 retain their character for subsequent partnership dispositions.  </a:t>
            </a:r>
          </a:p>
          <a:p>
            <a:pPr marL="0" indent="0" eaLnBrk="1" hangingPunct="1">
              <a:lnSpc>
                <a:spcPct val="90000"/>
              </a:lnSpc>
              <a:buFontTx/>
              <a:buNone/>
            </a:pPr>
            <a:r>
              <a:rPr lang="en-US" altLang="en-US" sz="3200" smtClean="0"/>
              <a:t>This is commonly called </a:t>
            </a:r>
            <a:r>
              <a:rPr lang="en-US" altLang="en-US" sz="3200" u="sng" smtClean="0"/>
              <a:t>inside basis.</a:t>
            </a:r>
            <a:r>
              <a:rPr lang="en-US" altLang="en-US" sz="320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3E6851-44BD-43F3-91D3-7F7B63A7511D}" type="slidenum">
              <a:rPr lang="en-US" altLang="en-US">
                <a:solidFill>
                  <a:srgbClr val="CC3300"/>
                </a:solidFill>
              </a:rPr>
              <a:pPr eaLnBrk="1" hangingPunct="1"/>
              <a:t>18</a:t>
            </a:fld>
            <a:endParaRPr lang="en-US" altLang="en-US">
              <a:solidFill>
                <a:srgbClr val="CC3300"/>
              </a:solidFill>
            </a:endParaRPr>
          </a:p>
        </p:txBody>
      </p:sp>
      <p:sp>
        <p:nvSpPr>
          <p:cNvPr id="46083" name="Rectangle 2"/>
          <p:cNvSpPr>
            <a:spLocks noGrp="1" noChangeArrowheads="1"/>
          </p:cNvSpPr>
          <p:nvPr>
            <p:ph type="title"/>
          </p:nvPr>
        </p:nvSpPr>
        <p:spPr/>
        <p:txBody>
          <a:bodyPr/>
          <a:lstStyle/>
          <a:p>
            <a:pPr eaLnBrk="1" hangingPunct="1"/>
            <a:r>
              <a:rPr lang="en-US" altLang="en-US" smtClean="0"/>
              <a:t> </a:t>
            </a:r>
          </a:p>
        </p:txBody>
      </p:sp>
      <p:sp>
        <p:nvSpPr>
          <p:cNvPr id="46084" name="Rectangle 3"/>
          <p:cNvSpPr>
            <a:spLocks noGrp="1" noChangeArrowheads="1"/>
          </p:cNvSpPr>
          <p:nvPr>
            <p:ph type="body" sz="half" idx="1"/>
          </p:nvPr>
        </p:nvSpPr>
        <p:spPr>
          <a:xfrm>
            <a:off x="152400" y="0"/>
            <a:ext cx="8763000" cy="6553200"/>
          </a:xfrm>
          <a:noFill/>
        </p:spPr>
        <p:txBody>
          <a:bodyPr/>
          <a:lstStyle/>
          <a:p>
            <a:pPr marL="0" indent="0" eaLnBrk="1" hangingPunct="1">
              <a:lnSpc>
                <a:spcPct val="90000"/>
              </a:lnSpc>
              <a:buFontTx/>
              <a:buNone/>
            </a:pPr>
            <a:r>
              <a:rPr lang="en-US" altLang="en-US" sz="2800" u="sng" smtClean="0">
                <a:solidFill>
                  <a:srgbClr val="FF3300"/>
                </a:solidFill>
              </a:rPr>
              <a:t>Formation of a Partnership</a:t>
            </a:r>
          </a:p>
          <a:p>
            <a:pPr marL="0" indent="0" eaLnBrk="1" hangingPunct="1">
              <a:lnSpc>
                <a:spcPct val="90000"/>
              </a:lnSpc>
              <a:buFontTx/>
              <a:buNone/>
            </a:pPr>
            <a:r>
              <a:rPr lang="en-US" altLang="en-US" sz="2400" u="sng" smtClean="0">
                <a:solidFill>
                  <a:srgbClr val="FF3300"/>
                </a:solidFill>
              </a:rPr>
              <a:t>A. Contribution of Property.</a:t>
            </a:r>
            <a:endParaRPr lang="en-US" altLang="en-US" sz="2400" smtClean="0">
              <a:solidFill>
                <a:srgbClr val="FF3300"/>
              </a:solidFill>
            </a:endParaRPr>
          </a:p>
          <a:p>
            <a:pPr marL="0" indent="0" eaLnBrk="1" hangingPunct="1">
              <a:lnSpc>
                <a:spcPct val="90000"/>
              </a:lnSpc>
              <a:buFontTx/>
              <a:buNone/>
            </a:pPr>
            <a:r>
              <a:rPr lang="en-US" altLang="en-US" sz="2400" u="sng" smtClean="0"/>
              <a:t>6. Partnership's Basis in Property.</a:t>
            </a:r>
            <a:r>
              <a:rPr lang="en-US" altLang="en-US" sz="2400" smtClean="0"/>
              <a:t>  </a:t>
            </a:r>
          </a:p>
          <a:p>
            <a:pPr marL="0" indent="0" eaLnBrk="1" hangingPunct="1">
              <a:lnSpc>
                <a:spcPct val="90000"/>
              </a:lnSpc>
              <a:buFontTx/>
              <a:buNone/>
            </a:pPr>
            <a:endParaRPr lang="en-US" altLang="en-US" sz="900" smtClean="0"/>
          </a:p>
          <a:p>
            <a:pPr marL="0" indent="0" eaLnBrk="1" hangingPunct="1">
              <a:lnSpc>
                <a:spcPct val="120000"/>
              </a:lnSpc>
              <a:buFontTx/>
              <a:buNone/>
            </a:pPr>
            <a:r>
              <a:rPr lang="en-US" altLang="en-US" sz="2400" u="sng" smtClean="0"/>
              <a:t>Unrealized Receivables.</a:t>
            </a:r>
            <a:r>
              <a:rPr lang="en-US" altLang="en-US" sz="2400" smtClean="0"/>
              <a:t>  An unrealized receivable is any right to payment for goods or services that has not been included in income because of the method of accounting being used.  If an unrealized receivable is contributed to a partnership, ordinary income or loss is recognized when a subsequent disposition occurs.</a:t>
            </a:r>
          </a:p>
          <a:p>
            <a:pPr marL="0" indent="0" eaLnBrk="1" hangingPunct="1">
              <a:lnSpc>
                <a:spcPct val="120000"/>
              </a:lnSpc>
              <a:buFontTx/>
              <a:buNone/>
            </a:pPr>
            <a:r>
              <a:rPr lang="en-US" altLang="en-US" sz="2400" u="sng" smtClean="0"/>
              <a:t>Inventory.</a:t>
            </a:r>
            <a:r>
              <a:rPr lang="en-US" altLang="en-US" sz="2400" smtClean="0"/>
              <a:t>  If property is inventory in the hands of a contributing partner, it remains inventory to the partnership for a 5-year period.  After 5 years, the character of the property may be changed if the property is a capital asset or Sec. 1231 asset in partnership's hands.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CAEB05-F93F-4682-BCC0-AFBA39F78042}" type="slidenum">
              <a:rPr lang="en-US" altLang="en-US">
                <a:solidFill>
                  <a:srgbClr val="CC3300"/>
                </a:solidFill>
              </a:rPr>
              <a:pPr eaLnBrk="1" hangingPunct="1"/>
              <a:t>19</a:t>
            </a:fld>
            <a:endParaRPr lang="en-US" altLang="en-US">
              <a:solidFill>
                <a:srgbClr val="CC3300"/>
              </a:solidFill>
            </a:endParaRPr>
          </a:p>
        </p:txBody>
      </p:sp>
      <p:sp>
        <p:nvSpPr>
          <p:cNvPr id="47107" name="Rectangle 2"/>
          <p:cNvSpPr>
            <a:spLocks noGrp="1" noChangeArrowheads="1"/>
          </p:cNvSpPr>
          <p:nvPr>
            <p:ph type="title"/>
          </p:nvPr>
        </p:nvSpPr>
        <p:spPr/>
        <p:txBody>
          <a:bodyPr/>
          <a:lstStyle/>
          <a:p>
            <a:pPr eaLnBrk="1" hangingPunct="1"/>
            <a:r>
              <a:rPr lang="en-US" altLang="en-US" smtClean="0"/>
              <a:t> </a:t>
            </a:r>
          </a:p>
        </p:txBody>
      </p:sp>
      <p:sp>
        <p:nvSpPr>
          <p:cNvPr id="47108"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3200" u="sng" smtClean="0">
                <a:solidFill>
                  <a:srgbClr val="FF3300"/>
                </a:solidFill>
              </a:rPr>
              <a:t>Formation of a Partnership</a:t>
            </a:r>
          </a:p>
          <a:p>
            <a:pPr marL="0" indent="0" eaLnBrk="1" hangingPunct="1">
              <a:buFontTx/>
              <a:buNone/>
            </a:pPr>
            <a:r>
              <a:rPr lang="en-US" altLang="en-US" sz="2800" u="sng" smtClean="0">
                <a:solidFill>
                  <a:srgbClr val="FF3300"/>
                </a:solidFill>
              </a:rPr>
              <a:t>A. Contribution of Property.</a:t>
            </a:r>
            <a:endParaRPr lang="en-US" altLang="en-US" sz="2800" smtClean="0">
              <a:solidFill>
                <a:srgbClr val="FF3300"/>
              </a:solidFill>
            </a:endParaRPr>
          </a:p>
          <a:p>
            <a:pPr marL="0" indent="0" eaLnBrk="1" hangingPunct="1">
              <a:buFontTx/>
              <a:buNone/>
            </a:pPr>
            <a:r>
              <a:rPr lang="en-US" altLang="en-US" sz="2800" u="sng" smtClean="0"/>
              <a:t>6. Partnership's Basis in Property.</a:t>
            </a:r>
            <a:r>
              <a:rPr lang="en-US" altLang="en-US" sz="2800" smtClean="0"/>
              <a:t>  </a:t>
            </a:r>
          </a:p>
          <a:p>
            <a:pPr marL="0" indent="0" eaLnBrk="1" hangingPunct="1">
              <a:buFontTx/>
              <a:buNone/>
            </a:pPr>
            <a:endParaRPr lang="en-US" altLang="en-US" sz="1400" smtClean="0"/>
          </a:p>
          <a:p>
            <a:pPr marL="0" indent="0" eaLnBrk="1" hangingPunct="1">
              <a:buFontTx/>
              <a:buNone/>
            </a:pPr>
            <a:r>
              <a:rPr lang="en-US" altLang="en-US" sz="2800" u="sng" smtClean="0"/>
              <a:t>Capital Loss Property.</a:t>
            </a:r>
            <a:r>
              <a:rPr lang="en-US" altLang="en-US" sz="2800" smtClean="0"/>
              <a:t>  A loss recognized by a partnership on disposition of contributed capital loss property within five years of the contribution date is a capital loss.  </a:t>
            </a:r>
            <a:br>
              <a:rPr lang="en-US" altLang="en-US" sz="2800" smtClean="0"/>
            </a:br>
            <a:r>
              <a:rPr lang="en-US" altLang="en-US" sz="2800" smtClean="0"/>
              <a:t>The amount of loss so characterized is limited to the amount of loss that would have been recognized had the asset been sold on the date of contribution.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 </a:t>
            </a:r>
          </a:p>
        </p:txBody>
      </p:sp>
      <p:sp>
        <p:nvSpPr>
          <p:cNvPr id="29699"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579438" indent="-517525" eaLnBrk="1" hangingPunct="1">
              <a:buFontTx/>
              <a:buNone/>
            </a:pPr>
            <a:endParaRPr lang="en-US" altLang="en-US" sz="1200" smtClean="0"/>
          </a:p>
          <a:p>
            <a:pPr marL="579438" indent="-517525" eaLnBrk="1" hangingPunct="1">
              <a:buFontTx/>
              <a:buNone/>
            </a:pPr>
            <a:r>
              <a:rPr lang="en-US" altLang="en-US" smtClean="0"/>
              <a:t>The student should be able to:</a:t>
            </a:r>
          </a:p>
          <a:p>
            <a:pPr marL="579438" indent="-517525" eaLnBrk="1" hangingPunct="1">
              <a:buFontTx/>
              <a:buNone/>
            </a:pPr>
            <a:r>
              <a:rPr lang="en-US" altLang="en-US" smtClean="0"/>
              <a:t>1.	Differentiate between general and limited partnerships. </a:t>
            </a:r>
          </a:p>
          <a:p>
            <a:pPr marL="579438" indent="-517525" eaLnBrk="1" hangingPunct="1">
              <a:buFontTx/>
              <a:buNone/>
            </a:pPr>
            <a:r>
              <a:rPr lang="en-US" altLang="en-US" smtClean="0"/>
              <a:t>2.	Explain the tax results of a contribution of property or services in exchange for a partnership interest. </a:t>
            </a:r>
          </a:p>
          <a:p>
            <a:pPr marL="579438" indent="-517525" eaLnBrk="1" hangingPunct="1">
              <a:buFontTx/>
              <a:buNone/>
            </a:pPr>
            <a:r>
              <a:rPr lang="en-US" altLang="en-US" smtClean="0"/>
              <a:t>3.	Determine the permitted tax years for a partnership.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C18F19-50B6-43C3-BF6D-948A17887529}" type="slidenum">
              <a:rPr lang="en-US" altLang="en-US">
                <a:solidFill>
                  <a:srgbClr val="CC3300"/>
                </a:solidFill>
              </a:rPr>
              <a:pPr eaLnBrk="1" hangingPunct="1"/>
              <a:t>20</a:t>
            </a:fld>
            <a:endParaRPr lang="en-US" altLang="en-US">
              <a:solidFill>
                <a:srgbClr val="CC3300"/>
              </a:solidFill>
            </a:endParaRPr>
          </a:p>
        </p:txBody>
      </p:sp>
      <p:sp>
        <p:nvSpPr>
          <p:cNvPr id="48131" name="Rectangle 2"/>
          <p:cNvSpPr>
            <a:spLocks noGrp="1" noChangeArrowheads="1"/>
          </p:cNvSpPr>
          <p:nvPr>
            <p:ph type="title"/>
          </p:nvPr>
        </p:nvSpPr>
        <p:spPr/>
        <p:txBody>
          <a:bodyPr/>
          <a:lstStyle/>
          <a:p>
            <a:pPr eaLnBrk="1" hangingPunct="1"/>
            <a:r>
              <a:rPr lang="en-US" altLang="en-US" smtClean="0"/>
              <a:t> </a:t>
            </a:r>
          </a:p>
        </p:txBody>
      </p:sp>
      <p:sp>
        <p:nvSpPr>
          <p:cNvPr id="48132"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3200" u="sng" smtClean="0"/>
              <a:t>7. Partnership's Holding Period.</a:t>
            </a:r>
            <a:r>
              <a:rPr lang="en-US" altLang="en-US" sz="3200" smtClean="0"/>
              <a:t>  </a:t>
            </a:r>
            <a:br>
              <a:rPr lang="en-US" altLang="en-US" sz="3200" smtClean="0"/>
            </a:br>
            <a:r>
              <a:rPr lang="en-US" altLang="en-US" sz="3200" smtClean="0"/>
              <a:t>Partnership's holding period for its contributed assets includes the holding period of the contributing partner.</a:t>
            </a:r>
          </a:p>
          <a:p>
            <a:pPr marL="0" indent="0" eaLnBrk="1" hangingPunct="1">
              <a:buFontTx/>
              <a:buNone/>
            </a:pPr>
            <a:r>
              <a:rPr lang="en-US" altLang="en-US" sz="3200" u="sng" smtClean="0"/>
              <a:t>8. Section 1245 and 1250 Recapture Rules.</a:t>
            </a:r>
            <a:r>
              <a:rPr lang="en-US" altLang="en-US" sz="3200" smtClean="0"/>
              <a:t> Depreciation is not recaptured on contribution of Sec. 1245 or Sec. 1250 property to a partnership unless gain is recognized.  </a:t>
            </a:r>
          </a:p>
          <a:p>
            <a:pPr marL="0" indent="0" eaLnBrk="1" hangingPunct="1">
              <a:buFontTx/>
              <a:buNone/>
            </a:pPr>
            <a:r>
              <a:rPr lang="en-US" altLang="en-US" sz="3200" smtClean="0"/>
              <a:t>Adjusted basis and recapture potential carry over to the partnership.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77032C-B685-4606-BA0E-379D09C6CFF4}" type="slidenum">
              <a:rPr lang="en-US" altLang="en-US">
                <a:solidFill>
                  <a:srgbClr val="CC3300"/>
                </a:solidFill>
              </a:rPr>
              <a:pPr eaLnBrk="1" hangingPunct="1"/>
              <a:t>21</a:t>
            </a:fld>
            <a:endParaRPr lang="en-US" altLang="en-US">
              <a:solidFill>
                <a:srgbClr val="CC3300"/>
              </a:solidFill>
            </a:endParaRPr>
          </a:p>
        </p:txBody>
      </p:sp>
      <p:sp>
        <p:nvSpPr>
          <p:cNvPr id="49155" name="Rectangle 2"/>
          <p:cNvSpPr>
            <a:spLocks noGrp="1" noChangeArrowheads="1"/>
          </p:cNvSpPr>
          <p:nvPr>
            <p:ph type="title"/>
          </p:nvPr>
        </p:nvSpPr>
        <p:spPr/>
        <p:txBody>
          <a:bodyPr/>
          <a:lstStyle/>
          <a:p>
            <a:pPr eaLnBrk="1" hangingPunct="1"/>
            <a:r>
              <a:rPr lang="en-US" altLang="en-US" smtClean="0"/>
              <a:t> </a:t>
            </a:r>
          </a:p>
        </p:txBody>
      </p:sp>
      <p:sp>
        <p:nvSpPr>
          <p:cNvPr id="49156" name="Rectangle 3"/>
          <p:cNvSpPr>
            <a:spLocks noGrp="1" noChangeArrowheads="1"/>
          </p:cNvSpPr>
          <p:nvPr>
            <p:ph type="body" sz="half" idx="1"/>
          </p:nvPr>
        </p:nvSpPr>
        <p:spPr>
          <a:xfrm>
            <a:off x="152400" y="381000"/>
            <a:ext cx="8686800" cy="5867400"/>
          </a:xfrm>
          <a:noFill/>
        </p:spPr>
        <p:txBody>
          <a:bodyPr/>
          <a:lstStyle/>
          <a:p>
            <a:pPr marL="0" indent="0" eaLnBrk="1" hangingPunct="1">
              <a:buFontTx/>
              <a:buNone/>
            </a:pPr>
            <a:r>
              <a:rPr lang="en-US" altLang="en-US" sz="3200" u="sng" smtClean="0"/>
              <a:t>9. Contribution of Property after Formation.</a:t>
            </a:r>
            <a:r>
              <a:rPr lang="en-US" altLang="en-US" sz="3200" smtClean="0"/>
              <a:t>  Anytime property is contributed in exchange for a partnership interest, the rules outlined above apply.  They apply whether the contribution occurs during the formation of the partnership or at a later point in time.  </a:t>
            </a:r>
          </a:p>
          <a:p>
            <a:pPr marL="0" indent="0" eaLnBrk="1" hangingPunct="1">
              <a:buFontTx/>
              <a:buNone/>
            </a:pPr>
            <a:r>
              <a:rPr lang="en-US" altLang="en-US" sz="3200" smtClean="0"/>
              <a:t>Most contributions of property in exchange for a partnership interest are tax-free even if they occur years after the partnership was formed.</a:t>
            </a:r>
            <a:endParaRPr lang="en-US" altLang="en-US" sz="16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B28DCC-CD95-4475-AB56-FA5C019607F2}" type="slidenum">
              <a:rPr lang="en-US" altLang="en-US">
                <a:solidFill>
                  <a:srgbClr val="CC3300"/>
                </a:solidFill>
              </a:rPr>
              <a:pPr eaLnBrk="1" hangingPunct="1"/>
              <a:t>22</a:t>
            </a:fld>
            <a:endParaRPr lang="en-US" altLang="en-US">
              <a:solidFill>
                <a:srgbClr val="CC3300"/>
              </a:solidFill>
            </a:endParaRPr>
          </a:p>
        </p:txBody>
      </p:sp>
      <p:sp>
        <p:nvSpPr>
          <p:cNvPr id="50179" name="Rectangle 2"/>
          <p:cNvSpPr>
            <a:spLocks noGrp="1" noChangeArrowheads="1"/>
          </p:cNvSpPr>
          <p:nvPr>
            <p:ph type="title"/>
          </p:nvPr>
        </p:nvSpPr>
        <p:spPr/>
        <p:txBody>
          <a:bodyPr/>
          <a:lstStyle/>
          <a:p>
            <a:pPr eaLnBrk="1" hangingPunct="1"/>
            <a:r>
              <a:rPr lang="en-US" altLang="en-US" smtClean="0"/>
              <a:t> </a:t>
            </a:r>
          </a:p>
        </p:txBody>
      </p:sp>
      <p:sp>
        <p:nvSpPr>
          <p:cNvPr id="50180" name="Rectangle 3"/>
          <p:cNvSpPr>
            <a:spLocks noGrp="1" noChangeArrowheads="1"/>
          </p:cNvSpPr>
          <p:nvPr>
            <p:ph type="body" sz="half" idx="1"/>
          </p:nvPr>
        </p:nvSpPr>
        <p:spPr>
          <a:xfrm>
            <a:off x="228600" y="152400"/>
            <a:ext cx="8610600" cy="6400800"/>
          </a:xfrm>
          <a:noFill/>
        </p:spPr>
        <p:txBody>
          <a:bodyPr/>
          <a:lstStyle/>
          <a:p>
            <a:pPr marL="0" indent="0" eaLnBrk="1" hangingPunct="1">
              <a:lnSpc>
                <a:spcPct val="90000"/>
              </a:lnSpc>
              <a:buFontTx/>
              <a:buNone/>
            </a:pPr>
            <a:r>
              <a:rPr lang="en-US" altLang="en-US" u="sng" smtClean="0">
                <a:solidFill>
                  <a:srgbClr val="FF3300"/>
                </a:solidFill>
              </a:rPr>
              <a:t>Contribution of Services.</a:t>
            </a:r>
            <a:r>
              <a:rPr lang="en-US" altLang="en-US" sz="2800" smtClean="0"/>
              <a:t>  </a:t>
            </a:r>
          </a:p>
          <a:p>
            <a:pPr marL="0" indent="0" eaLnBrk="1" hangingPunct="1">
              <a:buFontTx/>
              <a:buNone/>
            </a:pPr>
            <a:r>
              <a:rPr lang="en-US" altLang="en-US" sz="2800" smtClean="0"/>
              <a:t>A partner who receives a partnership interest in exchange for services has been compensated and recognizes ordinary income.  Generally no income is realized on the receipt of a restricted interest in a partnership, until the restriction lapses or the interest can be freely transferred.  Much of the uncertainty in this area of tax law was resolved when Rev. Proc 93-27 was issued which provides that the IRS generally will not tax a profits interest received for services.  Such a profits interest will be taxed upon receipt only in three specified instances in which a FMV is readily ascertainable.</a:t>
            </a:r>
          </a:p>
          <a:p>
            <a:pPr marL="0" indent="0" eaLnBrk="1" hangingPunct="1">
              <a:lnSpc>
                <a:spcPct val="90000"/>
              </a:lnSpc>
              <a:buFontTx/>
              <a:buNone/>
            </a:pPr>
            <a:endParaRPr lang="en-US" altLang="en-US" sz="14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E038DD-0361-4597-81D2-F80B884CE956}" type="slidenum">
              <a:rPr lang="en-US" altLang="en-US">
                <a:solidFill>
                  <a:srgbClr val="CC3300"/>
                </a:solidFill>
              </a:rPr>
              <a:pPr eaLnBrk="1" hangingPunct="1"/>
              <a:t>23</a:t>
            </a:fld>
            <a:endParaRPr lang="en-US" altLang="en-US">
              <a:solidFill>
                <a:srgbClr val="CC3300"/>
              </a:solidFill>
            </a:endParaRPr>
          </a:p>
        </p:txBody>
      </p:sp>
      <p:sp>
        <p:nvSpPr>
          <p:cNvPr id="51203" name="Rectangle 3"/>
          <p:cNvSpPr>
            <a:spLocks noGrp="1" noChangeArrowheads="1"/>
          </p:cNvSpPr>
          <p:nvPr>
            <p:ph type="body" idx="1"/>
          </p:nvPr>
        </p:nvSpPr>
        <p:spPr>
          <a:xfrm>
            <a:off x="304800" y="228600"/>
            <a:ext cx="8610600" cy="5942013"/>
          </a:xfrm>
        </p:spPr>
        <p:txBody>
          <a:bodyPr/>
          <a:lstStyle/>
          <a:p>
            <a:pPr marL="0" indent="0" eaLnBrk="1" hangingPunct="1">
              <a:lnSpc>
                <a:spcPct val="80000"/>
              </a:lnSpc>
              <a:buFontTx/>
              <a:buNone/>
            </a:pPr>
            <a:r>
              <a:rPr lang="en-US" altLang="en-US" sz="3200" smtClean="0"/>
              <a:t>On June 1, 2010, in recognition of her services to the company, Beth received a 10% interest in the capital and profits of Rock Co., a partnership. Rock's net assets at that date had a basis of $70,000 and a fair market value of $100,000. </a:t>
            </a:r>
            <a:br>
              <a:rPr lang="en-US" altLang="en-US" sz="3200" smtClean="0"/>
            </a:br>
            <a:endParaRPr lang="en-US" altLang="en-US" sz="1600" smtClean="0"/>
          </a:p>
          <a:p>
            <a:pPr marL="0" indent="0" eaLnBrk="1" hangingPunct="1">
              <a:lnSpc>
                <a:spcPct val="80000"/>
              </a:lnSpc>
              <a:buFontTx/>
              <a:buNone/>
            </a:pPr>
            <a:r>
              <a:rPr lang="en-US" altLang="en-US" sz="3200" smtClean="0"/>
              <a:t>In Beth's 2010 income tax return, what amount must Beth include as income from transfer of profits interest?</a:t>
            </a:r>
          </a:p>
          <a:p>
            <a:pPr marL="0" indent="0" eaLnBrk="1" hangingPunct="1">
              <a:lnSpc>
                <a:spcPct val="80000"/>
              </a:lnSpc>
              <a:buFontTx/>
              <a:buNone/>
            </a:pPr>
            <a:r>
              <a:rPr lang="en-US" altLang="en-US" sz="3200" smtClean="0"/>
              <a:t>a.$ 7,000 ordinary income.</a:t>
            </a:r>
          </a:p>
          <a:p>
            <a:pPr marL="0" indent="0" eaLnBrk="1" hangingPunct="1">
              <a:lnSpc>
                <a:spcPct val="80000"/>
              </a:lnSpc>
              <a:buFontTx/>
              <a:buNone/>
            </a:pPr>
            <a:r>
              <a:rPr lang="en-US" altLang="en-US" sz="3200" smtClean="0"/>
              <a:t>b.$ 7,000 capital gain</a:t>
            </a:r>
          </a:p>
          <a:p>
            <a:pPr marL="0" indent="0" eaLnBrk="1" hangingPunct="1">
              <a:lnSpc>
                <a:spcPct val="80000"/>
              </a:lnSpc>
              <a:buFontTx/>
              <a:buNone/>
            </a:pPr>
            <a:r>
              <a:rPr lang="en-US" altLang="en-US" sz="3200" smtClean="0"/>
              <a:t>c.$10,000 ordinary income.</a:t>
            </a:r>
          </a:p>
          <a:p>
            <a:pPr marL="0" indent="0" eaLnBrk="1" hangingPunct="1">
              <a:lnSpc>
                <a:spcPct val="80000"/>
              </a:lnSpc>
              <a:buFontTx/>
              <a:buNone/>
            </a:pPr>
            <a:r>
              <a:rPr lang="en-US" altLang="en-US" sz="3200" smtClean="0"/>
              <a:t>d.$10,000 capital gain.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7E9CA2-0427-404C-8434-5768C1199AFD}" type="slidenum">
              <a:rPr lang="en-US" altLang="en-US">
                <a:solidFill>
                  <a:srgbClr val="CC3300"/>
                </a:solidFill>
              </a:rPr>
              <a:pPr eaLnBrk="1" hangingPunct="1"/>
              <a:t>24</a:t>
            </a:fld>
            <a:endParaRPr lang="en-US" altLang="en-US">
              <a:solidFill>
                <a:srgbClr val="CC3300"/>
              </a:solidFill>
            </a:endParaRPr>
          </a:p>
        </p:txBody>
      </p:sp>
      <p:sp>
        <p:nvSpPr>
          <p:cNvPr id="52227" name="Rectangle 2"/>
          <p:cNvSpPr>
            <a:spLocks noGrp="1" noChangeArrowheads="1"/>
          </p:cNvSpPr>
          <p:nvPr>
            <p:ph type="body" idx="1"/>
          </p:nvPr>
        </p:nvSpPr>
        <p:spPr>
          <a:xfrm>
            <a:off x="304800" y="228600"/>
            <a:ext cx="8610600" cy="5942013"/>
          </a:xfrm>
        </p:spPr>
        <p:txBody>
          <a:bodyPr/>
          <a:lstStyle/>
          <a:p>
            <a:pPr marL="0" indent="0" eaLnBrk="1" hangingPunct="1">
              <a:lnSpc>
                <a:spcPct val="90000"/>
              </a:lnSpc>
              <a:buFontTx/>
              <a:buNone/>
            </a:pPr>
            <a:r>
              <a:rPr lang="en-US" altLang="en-US" smtClean="0"/>
              <a:t>On June 1, 2010, in recognition of her services to the company, Beth received a 10% interest in the capital and profits of Rock Co., a partnership. Rock's net assets at that date had a basis of $70,000 and a fair market value of $100,000. </a:t>
            </a:r>
          </a:p>
          <a:p>
            <a:pPr marL="0" indent="0" eaLnBrk="1" hangingPunct="1">
              <a:lnSpc>
                <a:spcPct val="90000"/>
              </a:lnSpc>
              <a:buFontTx/>
              <a:buNone/>
            </a:pPr>
            <a:r>
              <a:rPr lang="en-US" altLang="en-US" smtClean="0"/>
              <a:t>In Beth's 2010 income tax return, what amount must Beth include as income from transfer of profits interest?</a:t>
            </a:r>
          </a:p>
          <a:p>
            <a:pPr marL="0" indent="0" eaLnBrk="1" hangingPunct="1">
              <a:lnSpc>
                <a:spcPct val="90000"/>
              </a:lnSpc>
              <a:buFontTx/>
              <a:buNone/>
            </a:pPr>
            <a:r>
              <a:rPr lang="en-US" altLang="en-US" u="sng" smtClean="0">
                <a:solidFill>
                  <a:srgbClr val="FF3300"/>
                </a:solidFill>
              </a:rPr>
              <a:t>c.$10,000 ordinary income.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74B142-4E1D-43F8-A4E8-A9ABA4202F6E}" type="slidenum">
              <a:rPr lang="en-US" altLang="en-US">
                <a:solidFill>
                  <a:srgbClr val="CC3300"/>
                </a:solidFill>
              </a:rPr>
              <a:pPr eaLnBrk="1" hangingPunct="1"/>
              <a:t>25</a:t>
            </a:fld>
            <a:endParaRPr lang="en-US" altLang="en-US">
              <a:solidFill>
                <a:srgbClr val="CC3300"/>
              </a:solidFill>
            </a:endParaRPr>
          </a:p>
        </p:txBody>
      </p:sp>
      <p:sp>
        <p:nvSpPr>
          <p:cNvPr id="53251" name="Rectangle 2"/>
          <p:cNvSpPr>
            <a:spLocks noGrp="1" noChangeArrowheads="1"/>
          </p:cNvSpPr>
          <p:nvPr>
            <p:ph type="title"/>
          </p:nvPr>
        </p:nvSpPr>
        <p:spPr/>
        <p:txBody>
          <a:bodyPr/>
          <a:lstStyle/>
          <a:p>
            <a:pPr eaLnBrk="1" hangingPunct="1"/>
            <a:r>
              <a:rPr lang="en-US" altLang="en-US" smtClean="0"/>
              <a:t> </a:t>
            </a:r>
          </a:p>
        </p:txBody>
      </p:sp>
      <p:sp>
        <p:nvSpPr>
          <p:cNvPr id="53252"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3200" u="sng" smtClean="0">
                <a:solidFill>
                  <a:srgbClr val="FF3300"/>
                </a:solidFill>
              </a:rPr>
              <a:t>Contribution of Services.</a:t>
            </a:r>
            <a:r>
              <a:rPr lang="en-US" altLang="en-US" sz="3200" smtClean="0"/>
              <a:t>  </a:t>
            </a:r>
          </a:p>
          <a:p>
            <a:pPr marL="0" indent="0" eaLnBrk="1" hangingPunct="1">
              <a:buFontTx/>
              <a:buNone/>
            </a:pPr>
            <a:r>
              <a:rPr lang="en-US" altLang="en-US" sz="3200" u="sng" smtClean="0"/>
              <a:t>1. Consequences to the Partnership.</a:t>
            </a:r>
            <a:r>
              <a:rPr lang="en-US" altLang="en-US" sz="3200" smtClean="0"/>
              <a:t>  Payments made by the partnership in the form of a partnership interest are either deductible as an expense or capitalized.  The timing of the partnership's deduction for the expense matches the timing for the partner to include the value of the partnership interest in income.  </a:t>
            </a:r>
          </a:p>
          <a:p>
            <a:pPr marL="0" indent="0" eaLnBrk="1" hangingPunct="1">
              <a:buFontTx/>
              <a:buNone/>
            </a:pPr>
            <a:r>
              <a:rPr lang="en-US" altLang="en-US" sz="3200" smtClean="0"/>
              <a:t>The expense deduction is allocated among the partners other than the service partner.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860D56-E2CE-44BD-A7FB-2F9ECE4E4204}" type="slidenum">
              <a:rPr lang="en-US" altLang="en-US">
                <a:solidFill>
                  <a:srgbClr val="CC3300"/>
                </a:solidFill>
              </a:rPr>
              <a:pPr eaLnBrk="1" hangingPunct="1"/>
              <a:t>26</a:t>
            </a:fld>
            <a:endParaRPr lang="en-US" altLang="en-US">
              <a:solidFill>
                <a:srgbClr val="CC3300"/>
              </a:solidFill>
            </a:endParaRPr>
          </a:p>
        </p:txBody>
      </p:sp>
      <p:sp>
        <p:nvSpPr>
          <p:cNvPr id="54275" name="Rectangle 2"/>
          <p:cNvSpPr>
            <a:spLocks noGrp="1" noChangeArrowheads="1"/>
          </p:cNvSpPr>
          <p:nvPr>
            <p:ph type="title"/>
          </p:nvPr>
        </p:nvSpPr>
        <p:spPr/>
        <p:txBody>
          <a:bodyPr/>
          <a:lstStyle/>
          <a:p>
            <a:pPr eaLnBrk="1" hangingPunct="1"/>
            <a:r>
              <a:rPr lang="en-US" altLang="en-US" smtClean="0"/>
              <a:t> </a:t>
            </a:r>
          </a:p>
        </p:txBody>
      </p:sp>
      <p:sp>
        <p:nvSpPr>
          <p:cNvPr id="54276"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4000" u="sng" smtClean="0">
                <a:solidFill>
                  <a:srgbClr val="FF3300"/>
                </a:solidFill>
              </a:rPr>
              <a:t>Contribution of Services.</a:t>
            </a:r>
            <a:r>
              <a:rPr lang="en-US" altLang="en-US" sz="4000" smtClean="0"/>
              <a:t>  </a:t>
            </a:r>
          </a:p>
          <a:p>
            <a:pPr marL="0" indent="0" eaLnBrk="1" hangingPunct="1">
              <a:buFontTx/>
              <a:buNone/>
            </a:pPr>
            <a:r>
              <a:rPr lang="en-US" altLang="en-US" sz="4000" u="sng" smtClean="0"/>
              <a:t>2. Partnership Gain or Loss.</a:t>
            </a:r>
            <a:r>
              <a:rPr lang="en-US" altLang="en-US" sz="4000" smtClean="0"/>
              <a:t>  When an interest in a partnership is transferred for services rendered, gain or loss will be recognized by partnership on the difference between the FMV of the property deemed transferred by the partnership and its basis.</a:t>
            </a:r>
            <a:r>
              <a:rPr lang="en-US" altLang="en-US" smtClean="0"/>
              <a:t>  </a:t>
            </a:r>
            <a:endParaRPr lang="en-US" altLang="en-US" sz="1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D44870-234D-45F2-A858-5BD0D59EF71F}" type="slidenum">
              <a:rPr lang="en-US" altLang="en-US">
                <a:solidFill>
                  <a:srgbClr val="CC3300"/>
                </a:solidFill>
              </a:rPr>
              <a:pPr eaLnBrk="1" hangingPunct="1"/>
              <a:t>27</a:t>
            </a:fld>
            <a:endParaRPr lang="en-US" altLang="en-US">
              <a:solidFill>
                <a:srgbClr val="CC3300"/>
              </a:solidFill>
            </a:endParaRPr>
          </a:p>
        </p:txBody>
      </p:sp>
      <p:sp>
        <p:nvSpPr>
          <p:cNvPr id="55299" name="Rectangle 2"/>
          <p:cNvSpPr>
            <a:spLocks noGrp="1" noChangeArrowheads="1"/>
          </p:cNvSpPr>
          <p:nvPr>
            <p:ph type="title"/>
          </p:nvPr>
        </p:nvSpPr>
        <p:spPr/>
        <p:txBody>
          <a:bodyPr/>
          <a:lstStyle/>
          <a:p>
            <a:pPr eaLnBrk="1" hangingPunct="1"/>
            <a:r>
              <a:rPr lang="en-US" altLang="en-US" smtClean="0"/>
              <a:t> </a:t>
            </a:r>
          </a:p>
        </p:txBody>
      </p:sp>
      <p:sp>
        <p:nvSpPr>
          <p:cNvPr id="55300" name="Rectangle 3"/>
          <p:cNvSpPr>
            <a:spLocks noGrp="1" noChangeArrowheads="1"/>
          </p:cNvSpPr>
          <p:nvPr>
            <p:ph type="body" sz="half" idx="1"/>
          </p:nvPr>
        </p:nvSpPr>
        <p:spPr>
          <a:xfrm>
            <a:off x="304800" y="228600"/>
            <a:ext cx="8534400" cy="6019800"/>
          </a:xfrm>
          <a:noFill/>
        </p:spPr>
        <p:txBody>
          <a:bodyPr/>
          <a:lstStyle/>
          <a:p>
            <a:pPr marL="0" indent="0" eaLnBrk="1" hangingPunct="1">
              <a:lnSpc>
                <a:spcPct val="90000"/>
              </a:lnSpc>
              <a:buFontTx/>
              <a:buNone/>
            </a:pPr>
            <a:r>
              <a:rPr lang="en-US" altLang="en-US" sz="2800" u="sng" smtClean="0"/>
              <a:t>Organizational and Syndication Expenditures.</a:t>
            </a:r>
            <a:r>
              <a:rPr lang="en-US" altLang="en-US" sz="2800" smtClean="0"/>
              <a:t>  Costs of organizing a partnership are treated as capital expenditures.  Partnership can elect to deduct the first $5,000 of these expenditures in the tax year it begins business.  The first $5,000 must be reduced by the amount by which total organizational expenditures exceed $50,000 although the $5,000 cannot be reduced below zero.  Any remaining organizational expenditures are amortized over a period of 180 months beginning the month the partnership starts business.</a:t>
            </a:r>
          </a:p>
          <a:p>
            <a:pPr marL="0" indent="0" eaLnBrk="1" hangingPunct="1">
              <a:lnSpc>
                <a:spcPct val="90000"/>
              </a:lnSpc>
              <a:buFontTx/>
              <a:buNone/>
            </a:pPr>
            <a:r>
              <a:rPr lang="en-US" altLang="en-US" sz="2800" u="sng" smtClean="0"/>
              <a:t>Page 10-15</a:t>
            </a:r>
            <a:r>
              <a:rPr lang="en-US" altLang="en-US" sz="2800" smtClean="0"/>
              <a:t> summarizes tax consequences of the formation of a partnership.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altLang="en-US" smtClean="0"/>
              <a:t> </a:t>
            </a:r>
          </a:p>
        </p:txBody>
      </p:sp>
      <p:graphicFrame>
        <p:nvGraphicFramePr>
          <p:cNvPr id="1026" name="Object 3"/>
          <p:cNvGraphicFramePr>
            <a:graphicFrameLocks noGrp="1" noChangeAspect="1"/>
          </p:cNvGraphicFramePr>
          <p:nvPr>
            <p:ph idx="1"/>
          </p:nvPr>
        </p:nvGraphicFramePr>
        <p:xfrm>
          <a:off x="123825" y="152400"/>
          <a:ext cx="8947150" cy="6553200"/>
        </p:xfrm>
        <a:graphic>
          <a:graphicData uri="http://schemas.openxmlformats.org/presentationml/2006/ole">
            <mc:AlternateContent xmlns:mc="http://schemas.openxmlformats.org/markup-compatibility/2006">
              <mc:Choice xmlns:v="urn:schemas-microsoft-com:vml" Requires="v">
                <p:oleObj spid="_x0000_s1032" name="Worksheet" r:id="rId4" imgW="2314651" imgH="1695602" progId="Excel.Sheet.8">
                  <p:embed/>
                </p:oleObj>
              </mc:Choice>
              <mc:Fallback>
                <p:oleObj name="Worksheet" r:id="rId4" imgW="2314651" imgH="16956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825" y="152400"/>
                        <a:ext cx="894715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altLang="en-US" smtClean="0"/>
              <a:t> </a:t>
            </a:r>
          </a:p>
        </p:txBody>
      </p:sp>
      <p:graphicFrame>
        <p:nvGraphicFramePr>
          <p:cNvPr id="2050" name="Object 3"/>
          <p:cNvGraphicFramePr>
            <a:graphicFrameLocks noGrp="1" noChangeAspect="1"/>
          </p:cNvGraphicFramePr>
          <p:nvPr>
            <p:ph idx="1"/>
          </p:nvPr>
        </p:nvGraphicFramePr>
        <p:xfrm>
          <a:off x="101600" y="152400"/>
          <a:ext cx="8866188" cy="6553200"/>
        </p:xfrm>
        <a:graphic>
          <a:graphicData uri="http://schemas.openxmlformats.org/presentationml/2006/ole">
            <mc:AlternateContent xmlns:mc="http://schemas.openxmlformats.org/markup-compatibility/2006">
              <mc:Choice xmlns:v="urn:schemas-microsoft-com:vml" Requires="v">
                <p:oleObj spid="_x0000_s2056" name="Worksheet" r:id="rId4" imgW="2990833" imgH="2105152" progId="Excel.Sheet.8">
                  <p:embed/>
                </p:oleObj>
              </mc:Choice>
              <mc:Fallback>
                <p:oleObj name="Worksheet" r:id="rId4" imgW="2990833" imgH="210515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00" y="152400"/>
                        <a:ext cx="8866188"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607ED3-A323-439C-8B1F-6B92DD950B48}" type="slidenum">
              <a:rPr lang="en-US" altLang="en-US">
                <a:solidFill>
                  <a:srgbClr val="CC3300"/>
                </a:solidFill>
              </a:rPr>
              <a:pPr eaLnBrk="1" hangingPunct="1"/>
              <a:t>3</a:t>
            </a:fld>
            <a:endParaRPr lang="en-US" altLang="en-US">
              <a:solidFill>
                <a:srgbClr val="CC3300"/>
              </a:solidFill>
            </a:endParaRPr>
          </a:p>
        </p:txBody>
      </p:sp>
      <p:sp>
        <p:nvSpPr>
          <p:cNvPr id="30723" name="Rectangle 2"/>
          <p:cNvSpPr>
            <a:spLocks noGrp="1" noChangeArrowheads="1"/>
          </p:cNvSpPr>
          <p:nvPr>
            <p:ph type="title"/>
          </p:nvPr>
        </p:nvSpPr>
        <p:spPr/>
        <p:txBody>
          <a:bodyPr/>
          <a:lstStyle/>
          <a:p>
            <a:pPr eaLnBrk="1" hangingPunct="1"/>
            <a:r>
              <a:rPr lang="en-US" altLang="en-US" smtClean="0"/>
              <a:t> </a:t>
            </a:r>
          </a:p>
        </p:txBody>
      </p:sp>
      <p:sp>
        <p:nvSpPr>
          <p:cNvPr id="30724"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80000"/>
              </a:lnSpc>
              <a:buFontTx/>
              <a:buNone/>
            </a:pPr>
            <a:r>
              <a:rPr lang="en-US" altLang="en-US" sz="2400" u="sng" smtClean="0">
                <a:solidFill>
                  <a:srgbClr val="FF3300"/>
                </a:solidFill>
              </a:rPr>
              <a:t>Highlights of Recent Tax Law Changes</a:t>
            </a:r>
          </a:p>
          <a:p>
            <a:pPr marL="0" indent="0" eaLnBrk="1" hangingPunct="1">
              <a:lnSpc>
                <a:spcPct val="110000"/>
              </a:lnSpc>
              <a:buFontTx/>
              <a:buNone/>
            </a:pPr>
            <a:r>
              <a:rPr lang="en-US" altLang="en-US" sz="2400" smtClean="0"/>
              <a:t>For </a:t>
            </a:r>
            <a:r>
              <a:rPr lang="en-US" altLang="en-US" sz="2400" u="sng" smtClean="0"/>
              <a:t>organization expenditures</a:t>
            </a:r>
            <a:r>
              <a:rPr lang="en-US" altLang="en-US" sz="2400" smtClean="0"/>
              <a:t> incurred after 10-22-04, a partnership may deduct the first $5,000 of these expenditures in the tax year it begins business.  </a:t>
            </a:r>
          </a:p>
          <a:p>
            <a:pPr marL="0" indent="0" eaLnBrk="1" hangingPunct="1">
              <a:lnSpc>
                <a:spcPct val="110000"/>
              </a:lnSpc>
              <a:buFontTx/>
              <a:buNone/>
            </a:pPr>
            <a:r>
              <a:rPr lang="en-US" altLang="en-US" sz="2400" smtClean="0"/>
              <a:t>The partnership must reduce the $5,000 by the amount by which cumulative organizational expenditures exceed $50,000 although the $5,000 cannot be reduced below zero.  Any remaining organizational expenditures can be amortized over a 180-month period beginning in the month it begins business.</a:t>
            </a:r>
          </a:p>
          <a:p>
            <a:pPr marL="0" indent="0" eaLnBrk="1" hangingPunct="1">
              <a:lnSpc>
                <a:spcPct val="110000"/>
              </a:lnSpc>
              <a:buFontTx/>
              <a:buNone/>
            </a:pPr>
            <a:r>
              <a:rPr lang="en-US" altLang="en-US" sz="2400" smtClean="0"/>
              <a:t>Under the 2004 Jobs Act, for tax years beginning after 2004, a partnership must report each partner’s share of </a:t>
            </a:r>
            <a:r>
              <a:rPr lang="en-US" altLang="en-US" sz="2400" u="sng" smtClean="0"/>
              <a:t>qualified production activities</a:t>
            </a:r>
            <a:r>
              <a:rPr lang="en-US" altLang="en-US" sz="2400" smtClean="0"/>
              <a:t> income on the partner’s Schedule K-l.  The deduction applies at the partner level.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altLang="en-US" smtClean="0"/>
              <a:t> </a:t>
            </a:r>
          </a:p>
        </p:txBody>
      </p:sp>
      <p:graphicFrame>
        <p:nvGraphicFramePr>
          <p:cNvPr id="3074" name="Object 3"/>
          <p:cNvGraphicFramePr>
            <a:graphicFrameLocks noGrp="1" noChangeAspect="1"/>
          </p:cNvGraphicFramePr>
          <p:nvPr>
            <p:ph idx="1"/>
          </p:nvPr>
        </p:nvGraphicFramePr>
        <p:xfrm>
          <a:off x="98425" y="152400"/>
          <a:ext cx="8848725" cy="6553200"/>
        </p:xfrm>
        <a:graphic>
          <a:graphicData uri="http://schemas.openxmlformats.org/presentationml/2006/ole">
            <mc:AlternateContent xmlns:mc="http://schemas.openxmlformats.org/markup-compatibility/2006">
              <mc:Choice xmlns:v="urn:schemas-microsoft-com:vml" Requires="v">
                <p:oleObj spid="_x0000_s3080" name="Worksheet" r:id="rId4" imgW="2981350" imgH="2105152" progId="Excel.Sheet.8">
                  <p:embed/>
                </p:oleObj>
              </mc:Choice>
              <mc:Fallback>
                <p:oleObj name="Worksheet" r:id="rId4" imgW="2981350" imgH="210515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25" y="152400"/>
                        <a:ext cx="884872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altLang="en-US" smtClean="0"/>
              <a:t> </a:t>
            </a:r>
          </a:p>
        </p:txBody>
      </p:sp>
      <p:graphicFrame>
        <p:nvGraphicFramePr>
          <p:cNvPr id="4098" name="Object 3"/>
          <p:cNvGraphicFramePr>
            <a:graphicFrameLocks noGrp="1" noChangeAspect="1"/>
          </p:cNvGraphicFramePr>
          <p:nvPr>
            <p:ph idx="1"/>
          </p:nvPr>
        </p:nvGraphicFramePr>
        <p:xfrm>
          <a:off x="161925" y="152400"/>
          <a:ext cx="8759825" cy="6400800"/>
        </p:xfrm>
        <a:graphic>
          <a:graphicData uri="http://schemas.openxmlformats.org/presentationml/2006/ole">
            <mc:AlternateContent xmlns:mc="http://schemas.openxmlformats.org/markup-compatibility/2006">
              <mc:Choice xmlns:v="urn:schemas-microsoft-com:vml" Requires="v">
                <p:oleObj spid="_x0000_s4104" name="Worksheet" r:id="rId4" imgW="2724285" imgH="1943100" progId="Excel.Sheet.8">
                  <p:embed/>
                </p:oleObj>
              </mc:Choice>
              <mc:Fallback>
                <p:oleObj name="Worksheet" r:id="rId4" imgW="2724285" imgH="194310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 y="152400"/>
                        <a:ext cx="8759825"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122" name="Object 3"/>
          <p:cNvGraphicFramePr>
            <a:graphicFrameLocks noGrp="1" noChangeAspect="1"/>
          </p:cNvGraphicFramePr>
          <p:nvPr>
            <p:ph idx="1"/>
          </p:nvPr>
        </p:nvGraphicFramePr>
        <p:xfrm>
          <a:off x="228600" y="309563"/>
          <a:ext cx="8763000" cy="6319837"/>
        </p:xfrm>
        <a:graphic>
          <a:graphicData uri="http://schemas.openxmlformats.org/presentationml/2006/ole">
            <mc:AlternateContent xmlns:mc="http://schemas.openxmlformats.org/markup-compatibility/2006">
              <mc:Choice xmlns:v="urn:schemas-microsoft-com:vml" Requires="v">
                <p:oleObj spid="_x0000_s5127" name="Worksheet" r:id="rId4" imgW="2743200" imgH="1638334" progId="Excel.Sheet.8">
                  <p:embed/>
                </p:oleObj>
              </mc:Choice>
              <mc:Fallback>
                <p:oleObj name="Worksheet" r:id="rId4" imgW="2743200" imgH="1638334"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09563"/>
                        <a:ext cx="8763000" cy="631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altLang="en-US" smtClean="0"/>
              <a:t> </a:t>
            </a:r>
          </a:p>
        </p:txBody>
      </p:sp>
      <p:graphicFrame>
        <p:nvGraphicFramePr>
          <p:cNvPr id="6146" name="Object 4"/>
          <p:cNvGraphicFramePr>
            <a:graphicFrameLocks noGrp="1" noChangeAspect="1"/>
          </p:cNvGraphicFramePr>
          <p:nvPr>
            <p:ph idx="1"/>
          </p:nvPr>
        </p:nvGraphicFramePr>
        <p:xfrm>
          <a:off x="241300" y="312738"/>
          <a:ext cx="8613775" cy="6208712"/>
        </p:xfrm>
        <a:graphic>
          <a:graphicData uri="http://schemas.openxmlformats.org/presentationml/2006/ole">
            <mc:AlternateContent xmlns:mc="http://schemas.openxmlformats.org/markup-compatibility/2006">
              <mc:Choice xmlns:v="urn:schemas-microsoft-com:vml" Requires="v">
                <p:oleObj spid="_x0000_s6152" name="Worksheet" r:id="rId4" imgW="2524015" imgH="1819215" progId="Excel.Sheet.8">
                  <p:embed/>
                </p:oleObj>
              </mc:Choice>
              <mc:Fallback>
                <p:oleObj name="Worksheet" r:id="rId4" imgW="2524015" imgH="1819215"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300" y="312738"/>
                        <a:ext cx="8613775" cy="62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altLang="en-US" smtClean="0"/>
              <a:t> </a:t>
            </a:r>
          </a:p>
        </p:txBody>
      </p:sp>
      <p:graphicFrame>
        <p:nvGraphicFramePr>
          <p:cNvPr id="7170" name="Object 3"/>
          <p:cNvGraphicFramePr>
            <a:graphicFrameLocks noGrp="1" noChangeAspect="1"/>
          </p:cNvGraphicFramePr>
          <p:nvPr>
            <p:ph idx="1"/>
          </p:nvPr>
        </p:nvGraphicFramePr>
        <p:xfrm>
          <a:off x="236538" y="307975"/>
          <a:ext cx="8701087" cy="6270625"/>
        </p:xfrm>
        <a:graphic>
          <a:graphicData uri="http://schemas.openxmlformats.org/presentationml/2006/ole">
            <mc:AlternateContent xmlns:mc="http://schemas.openxmlformats.org/markup-compatibility/2006">
              <mc:Choice xmlns:v="urn:schemas-microsoft-com:vml" Requires="v">
                <p:oleObj spid="_x0000_s7176" name="Worksheet" r:id="rId4" imgW="2352751" imgH="1695602" progId="Excel.Sheet.8">
                  <p:embed/>
                </p:oleObj>
              </mc:Choice>
              <mc:Fallback>
                <p:oleObj name="Worksheet" r:id="rId4" imgW="2352751" imgH="16956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07975"/>
                        <a:ext cx="8701087" cy="6270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altLang="en-US" smtClean="0"/>
              <a:t> </a:t>
            </a:r>
          </a:p>
        </p:txBody>
      </p:sp>
      <p:graphicFrame>
        <p:nvGraphicFramePr>
          <p:cNvPr id="8194" name="Object 3"/>
          <p:cNvGraphicFramePr>
            <a:graphicFrameLocks noGrp="1" noChangeAspect="1"/>
          </p:cNvGraphicFramePr>
          <p:nvPr>
            <p:ph idx="1"/>
          </p:nvPr>
        </p:nvGraphicFramePr>
        <p:xfrm>
          <a:off x="295275" y="322263"/>
          <a:ext cx="8818563" cy="6108700"/>
        </p:xfrm>
        <a:graphic>
          <a:graphicData uri="http://schemas.openxmlformats.org/presentationml/2006/ole">
            <mc:AlternateContent xmlns:mc="http://schemas.openxmlformats.org/markup-compatibility/2006">
              <mc:Choice xmlns:v="urn:schemas-microsoft-com:vml" Requires="v">
                <p:oleObj spid="_x0000_s8200" name="Worksheet" r:id="rId4" imgW="3038551" imgH="2104949" progId="Excel.Sheet.8">
                  <p:embed/>
                </p:oleObj>
              </mc:Choice>
              <mc:Fallback>
                <p:oleObj name="Worksheet" r:id="rId4" imgW="3038551" imgH="2104949"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322263"/>
                        <a:ext cx="8818563" cy="610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altLang="en-US" smtClean="0"/>
              <a:t> </a:t>
            </a:r>
          </a:p>
        </p:txBody>
      </p:sp>
      <p:graphicFrame>
        <p:nvGraphicFramePr>
          <p:cNvPr id="9218" name="Object 3"/>
          <p:cNvGraphicFramePr>
            <a:graphicFrameLocks noGrp="1" noChangeAspect="1"/>
          </p:cNvGraphicFramePr>
          <p:nvPr>
            <p:ph idx="1"/>
          </p:nvPr>
        </p:nvGraphicFramePr>
        <p:xfrm>
          <a:off x="295275" y="293688"/>
          <a:ext cx="8731250" cy="6107112"/>
        </p:xfrm>
        <a:graphic>
          <a:graphicData uri="http://schemas.openxmlformats.org/presentationml/2006/ole">
            <mc:AlternateContent xmlns:mc="http://schemas.openxmlformats.org/markup-compatibility/2006">
              <mc:Choice xmlns:v="urn:schemas-microsoft-com:vml" Requires="v">
                <p:oleObj spid="_x0000_s9224" name="Worksheet" r:id="rId4" imgW="3009900" imgH="2104949" progId="Excel.Sheet.8">
                  <p:embed/>
                </p:oleObj>
              </mc:Choice>
              <mc:Fallback>
                <p:oleObj name="Worksheet" r:id="rId4" imgW="3009900" imgH="2104949"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293688"/>
                        <a:ext cx="8731250" cy="6107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mtClean="0"/>
              <a:t> </a:t>
            </a:r>
          </a:p>
        </p:txBody>
      </p:sp>
      <p:graphicFrame>
        <p:nvGraphicFramePr>
          <p:cNvPr id="10242" name="Object 3"/>
          <p:cNvGraphicFramePr>
            <a:graphicFrameLocks noGrp="1" noChangeAspect="1"/>
          </p:cNvGraphicFramePr>
          <p:nvPr>
            <p:ph idx="1"/>
          </p:nvPr>
        </p:nvGraphicFramePr>
        <p:xfrm>
          <a:off x="354013" y="309563"/>
          <a:ext cx="8597900" cy="5043487"/>
        </p:xfrm>
        <a:graphic>
          <a:graphicData uri="http://schemas.openxmlformats.org/presentationml/2006/ole">
            <mc:AlternateContent xmlns:mc="http://schemas.openxmlformats.org/markup-compatibility/2006">
              <mc:Choice xmlns:v="urn:schemas-microsoft-com:vml" Requires="v">
                <p:oleObj spid="_x0000_s10248" name="Worksheet" r:id="rId4" imgW="2771851" imgH="1638300" progId="Excel.Sheet.8">
                  <p:embed/>
                </p:oleObj>
              </mc:Choice>
              <mc:Fallback>
                <p:oleObj name="Worksheet" r:id="rId4" imgW="2771851" imgH="163830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013" y="309563"/>
                        <a:ext cx="8597900" cy="5043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altLang="en-US" smtClean="0"/>
              <a:t> </a:t>
            </a:r>
          </a:p>
        </p:txBody>
      </p:sp>
      <p:graphicFrame>
        <p:nvGraphicFramePr>
          <p:cNvPr id="11266" name="Object 3"/>
          <p:cNvGraphicFramePr>
            <a:graphicFrameLocks noGrp="1" noChangeAspect="1"/>
          </p:cNvGraphicFramePr>
          <p:nvPr>
            <p:ph idx="1"/>
          </p:nvPr>
        </p:nvGraphicFramePr>
        <p:xfrm>
          <a:off x="254000" y="312738"/>
          <a:ext cx="8393113" cy="6003925"/>
        </p:xfrm>
        <a:graphic>
          <a:graphicData uri="http://schemas.openxmlformats.org/presentationml/2006/ole">
            <mc:AlternateContent xmlns:mc="http://schemas.openxmlformats.org/markup-compatibility/2006">
              <mc:Choice xmlns:v="urn:schemas-microsoft-com:vml" Requires="v">
                <p:oleObj spid="_x0000_s11272" name="Worksheet" r:id="rId4" imgW="2543251" imgH="1819215" progId="Excel.Sheet.8">
                  <p:embed/>
                </p:oleObj>
              </mc:Choice>
              <mc:Fallback>
                <p:oleObj name="Worksheet" r:id="rId4" imgW="2543251" imgH="181921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000" y="312738"/>
                        <a:ext cx="8393113" cy="600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smtClean="0"/>
              <a:t> </a:t>
            </a:r>
          </a:p>
        </p:txBody>
      </p:sp>
      <p:graphicFrame>
        <p:nvGraphicFramePr>
          <p:cNvPr id="12290" name="Object 3"/>
          <p:cNvGraphicFramePr>
            <a:graphicFrameLocks noGrp="1" noChangeAspect="1"/>
          </p:cNvGraphicFramePr>
          <p:nvPr>
            <p:ph idx="1"/>
          </p:nvPr>
        </p:nvGraphicFramePr>
        <p:xfrm>
          <a:off x="236538" y="334963"/>
          <a:ext cx="8745537" cy="6276975"/>
        </p:xfrm>
        <a:graphic>
          <a:graphicData uri="http://schemas.openxmlformats.org/presentationml/2006/ole">
            <mc:AlternateContent xmlns:mc="http://schemas.openxmlformats.org/markup-compatibility/2006">
              <mc:Choice xmlns:v="urn:schemas-microsoft-com:vml" Requires="v">
                <p:oleObj spid="_x0000_s12296" name="Worksheet" r:id="rId4" imgW="2362200" imgH="1695602" progId="Excel.Sheet.8">
                  <p:embed/>
                </p:oleObj>
              </mc:Choice>
              <mc:Fallback>
                <p:oleObj name="Worksheet" r:id="rId4" imgW="2362200" imgH="16956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34963"/>
                        <a:ext cx="8745537" cy="627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17A6F9-D285-4F54-BDBC-3BBAD9E79DBB}" type="slidenum">
              <a:rPr lang="en-US" altLang="en-US">
                <a:solidFill>
                  <a:srgbClr val="CC3300"/>
                </a:solidFill>
              </a:rPr>
              <a:pPr eaLnBrk="1" hangingPunct="1"/>
              <a:t>4</a:t>
            </a:fld>
            <a:endParaRPr lang="en-US" altLang="en-US">
              <a:solidFill>
                <a:srgbClr val="CC3300"/>
              </a:solidFill>
            </a:endParaRPr>
          </a:p>
        </p:txBody>
      </p:sp>
      <p:sp>
        <p:nvSpPr>
          <p:cNvPr id="31747" name="Rectangle 2"/>
          <p:cNvSpPr>
            <a:spLocks noGrp="1" noChangeArrowheads="1"/>
          </p:cNvSpPr>
          <p:nvPr>
            <p:ph type="title"/>
          </p:nvPr>
        </p:nvSpPr>
        <p:spPr/>
        <p:txBody>
          <a:bodyPr/>
          <a:lstStyle/>
          <a:p>
            <a:pPr eaLnBrk="1" hangingPunct="1"/>
            <a:r>
              <a:rPr lang="en-US" altLang="en-US" smtClean="0"/>
              <a:t> </a:t>
            </a:r>
          </a:p>
        </p:txBody>
      </p:sp>
      <p:sp>
        <p:nvSpPr>
          <p:cNvPr id="31748" name="Rectangle 3"/>
          <p:cNvSpPr>
            <a:spLocks noGrp="1" noChangeArrowheads="1"/>
          </p:cNvSpPr>
          <p:nvPr>
            <p:ph type="body" sz="half" idx="1"/>
          </p:nvPr>
        </p:nvSpPr>
        <p:spPr>
          <a:xfrm>
            <a:off x="228600" y="228600"/>
            <a:ext cx="8686800" cy="6019800"/>
          </a:xfrm>
          <a:noFill/>
        </p:spPr>
        <p:txBody>
          <a:bodyPr/>
          <a:lstStyle/>
          <a:p>
            <a:pPr marL="0" indent="0" eaLnBrk="1" hangingPunct="1">
              <a:buFontTx/>
              <a:buNone/>
            </a:pPr>
            <a:r>
              <a:rPr lang="en-US" altLang="en-US" sz="3200" u="sng" smtClean="0">
                <a:solidFill>
                  <a:srgbClr val="FF3300"/>
                </a:solidFill>
              </a:rPr>
              <a:t>Highlights of Recent Tax Law Changes</a:t>
            </a:r>
          </a:p>
          <a:p>
            <a:pPr marL="0" indent="0" eaLnBrk="1" hangingPunct="1">
              <a:buFontTx/>
              <a:buNone/>
            </a:pPr>
            <a:r>
              <a:rPr lang="en-US" altLang="en-US" sz="3200" smtClean="0"/>
              <a:t>Proposed regulations were issued in May 1996 to amend the Sec. 7701 (and related regulations) classification scheme for business entities.  </a:t>
            </a:r>
          </a:p>
          <a:p>
            <a:pPr marL="0" indent="0" eaLnBrk="1" hangingPunct="1">
              <a:buFontTx/>
              <a:buNone/>
            </a:pPr>
            <a:r>
              <a:rPr lang="en-US" altLang="en-US" sz="3200" smtClean="0"/>
              <a:t>Check-the-box regulations permit:</a:t>
            </a:r>
          </a:p>
          <a:p>
            <a:pPr marL="0" indent="0" eaLnBrk="1" hangingPunct="1">
              <a:buFontTx/>
              <a:buNone/>
            </a:pPr>
            <a:r>
              <a:rPr lang="en-US" altLang="en-US" sz="3200" smtClean="0"/>
              <a:t>partnerships to be taxed as C or S corps.  </a:t>
            </a:r>
          </a:p>
          <a:p>
            <a:pPr marL="0" indent="0" eaLnBrk="1" hangingPunct="1">
              <a:buFontTx/>
              <a:buNone/>
            </a:pPr>
            <a:r>
              <a:rPr lang="en-US" altLang="en-US" sz="3200" smtClean="0"/>
              <a:t>These regulations were finalized in December 1996 effective for tax year 1997.</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en-US" altLang="en-US" smtClean="0"/>
              <a:t> </a:t>
            </a:r>
          </a:p>
        </p:txBody>
      </p:sp>
      <p:graphicFrame>
        <p:nvGraphicFramePr>
          <p:cNvPr id="13314" name="Object 3"/>
          <p:cNvGraphicFramePr>
            <a:graphicFrameLocks noGrp="1" noChangeAspect="1"/>
          </p:cNvGraphicFramePr>
          <p:nvPr>
            <p:ph idx="1"/>
          </p:nvPr>
        </p:nvGraphicFramePr>
        <p:xfrm>
          <a:off x="295275" y="322263"/>
          <a:ext cx="8818563" cy="6108700"/>
        </p:xfrm>
        <a:graphic>
          <a:graphicData uri="http://schemas.openxmlformats.org/presentationml/2006/ole">
            <mc:AlternateContent xmlns:mc="http://schemas.openxmlformats.org/markup-compatibility/2006">
              <mc:Choice xmlns:v="urn:schemas-microsoft-com:vml" Requires="v">
                <p:oleObj spid="_x0000_s13320" name="Worksheet" r:id="rId4" imgW="3038551" imgH="2104949" progId="Excel.Sheet.8">
                  <p:embed/>
                </p:oleObj>
              </mc:Choice>
              <mc:Fallback>
                <p:oleObj name="Worksheet" r:id="rId4" imgW="3038551" imgH="2104949"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322263"/>
                        <a:ext cx="8818563" cy="610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altLang="en-US" smtClean="0"/>
              <a:t> </a:t>
            </a:r>
          </a:p>
        </p:txBody>
      </p:sp>
      <p:graphicFrame>
        <p:nvGraphicFramePr>
          <p:cNvPr id="14338" name="Object 3"/>
          <p:cNvGraphicFramePr>
            <a:graphicFrameLocks noGrp="1" noChangeAspect="1"/>
          </p:cNvGraphicFramePr>
          <p:nvPr>
            <p:ph idx="1"/>
          </p:nvPr>
        </p:nvGraphicFramePr>
        <p:xfrm>
          <a:off x="295275" y="293688"/>
          <a:ext cx="8731250" cy="6107112"/>
        </p:xfrm>
        <a:graphic>
          <a:graphicData uri="http://schemas.openxmlformats.org/presentationml/2006/ole">
            <mc:AlternateContent xmlns:mc="http://schemas.openxmlformats.org/markup-compatibility/2006">
              <mc:Choice xmlns:v="urn:schemas-microsoft-com:vml" Requires="v">
                <p:oleObj spid="_x0000_s14344" name="Worksheet" r:id="rId4" imgW="3009900" imgH="2104949" progId="Excel.Sheet.8">
                  <p:embed/>
                </p:oleObj>
              </mc:Choice>
              <mc:Fallback>
                <p:oleObj name="Worksheet" r:id="rId4" imgW="3009900" imgH="2104949"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293688"/>
                        <a:ext cx="8731250" cy="6107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6073DC-ADA6-45CC-99E3-DD7C77AD04C4}" type="slidenum">
              <a:rPr lang="en-US" altLang="en-US">
                <a:solidFill>
                  <a:srgbClr val="CC3300"/>
                </a:solidFill>
              </a:rPr>
              <a:pPr eaLnBrk="1" hangingPunct="1"/>
              <a:t>42</a:t>
            </a:fld>
            <a:endParaRPr lang="en-US" altLang="en-US">
              <a:solidFill>
                <a:srgbClr val="CC3300"/>
              </a:solidFill>
            </a:endParaRPr>
          </a:p>
        </p:txBody>
      </p:sp>
      <p:sp>
        <p:nvSpPr>
          <p:cNvPr id="15364" name="Rectangle 2"/>
          <p:cNvSpPr>
            <a:spLocks noGrp="1" noChangeArrowheads="1"/>
          </p:cNvSpPr>
          <p:nvPr>
            <p:ph type="title"/>
          </p:nvPr>
        </p:nvSpPr>
        <p:spPr/>
        <p:txBody>
          <a:bodyPr/>
          <a:lstStyle/>
          <a:p>
            <a:pPr eaLnBrk="1" hangingPunct="1"/>
            <a:r>
              <a:rPr lang="en-US" altLang="en-US" smtClean="0"/>
              <a:t> </a:t>
            </a:r>
          </a:p>
        </p:txBody>
      </p:sp>
      <p:graphicFrame>
        <p:nvGraphicFramePr>
          <p:cNvPr id="15362" name="Object 3"/>
          <p:cNvGraphicFramePr>
            <a:graphicFrameLocks noGrp="1" noChangeAspect="1"/>
          </p:cNvGraphicFramePr>
          <p:nvPr>
            <p:ph idx="1"/>
          </p:nvPr>
        </p:nvGraphicFramePr>
        <p:xfrm>
          <a:off x="354013" y="309563"/>
          <a:ext cx="8597900" cy="5043487"/>
        </p:xfrm>
        <a:graphic>
          <a:graphicData uri="http://schemas.openxmlformats.org/presentationml/2006/ole">
            <mc:AlternateContent xmlns:mc="http://schemas.openxmlformats.org/markup-compatibility/2006">
              <mc:Choice xmlns:v="urn:schemas-microsoft-com:vml" Requires="v">
                <p:oleObj spid="_x0000_s15369" name="Worksheet" r:id="rId4" imgW="2771851" imgH="1638300" progId="Excel.Sheet.8">
                  <p:embed/>
                </p:oleObj>
              </mc:Choice>
              <mc:Fallback>
                <p:oleObj name="Worksheet" r:id="rId4" imgW="2771851" imgH="163830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013" y="309563"/>
                        <a:ext cx="8597900" cy="5043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9C198F-49DD-48D4-8BC4-2158CF79E3FB}" type="slidenum">
              <a:rPr lang="en-US" altLang="en-US">
                <a:solidFill>
                  <a:srgbClr val="CC3300"/>
                </a:solidFill>
              </a:rPr>
              <a:pPr eaLnBrk="1" hangingPunct="1"/>
              <a:t>43</a:t>
            </a:fld>
            <a:endParaRPr lang="en-US" altLang="en-US">
              <a:solidFill>
                <a:srgbClr val="CC3300"/>
              </a:solidFill>
            </a:endParaRPr>
          </a:p>
        </p:txBody>
      </p:sp>
      <p:sp>
        <p:nvSpPr>
          <p:cNvPr id="16388" name="Rectangle 2"/>
          <p:cNvSpPr>
            <a:spLocks noGrp="1" noChangeArrowheads="1"/>
          </p:cNvSpPr>
          <p:nvPr>
            <p:ph type="title"/>
          </p:nvPr>
        </p:nvSpPr>
        <p:spPr/>
        <p:txBody>
          <a:bodyPr/>
          <a:lstStyle/>
          <a:p>
            <a:pPr eaLnBrk="1" hangingPunct="1"/>
            <a:r>
              <a:rPr lang="en-US" altLang="en-US" smtClean="0"/>
              <a:t> </a:t>
            </a:r>
          </a:p>
        </p:txBody>
      </p:sp>
      <p:graphicFrame>
        <p:nvGraphicFramePr>
          <p:cNvPr id="16386" name="Object 3"/>
          <p:cNvGraphicFramePr>
            <a:graphicFrameLocks noGrp="1" noChangeAspect="1"/>
          </p:cNvGraphicFramePr>
          <p:nvPr>
            <p:ph idx="1"/>
          </p:nvPr>
        </p:nvGraphicFramePr>
        <p:xfrm>
          <a:off x="258763" y="312738"/>
          <a:ext cx="8518525" cy="6003925"/>
        </p:xfrm>
        <a:graphic>
          <a:graphicData uri="http://schemas.openxmlformats.org/presentationml/2006/ole">
            <mc:AlternateContent xmlns:mc="http://schemas.openxmlformats.org/markup-compatibility/2006">
              <mc:Choice xmlns:v="urn:schemas-microsoft-com:vml" Requires="v">
                <p:oleObj spid="_x0000_s16393" name="Worksheet" r:id="rId4" imgW="2581182" imgH="1819215" progId="Excel.Sheet.8">
                  <p:embed/>
                </p:oleObj>
              </mc:Choice>
              <mc:Fallback>
                <p:oleObj name="Worksheet" r:id="rId4" imgW="2581182" imgH="181921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763" y="312738"/>
                        <a:ext cx="8518525" cy="600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B4B6ED-4135-44DD-B0C6-7F1DA0519BDE}" type="slidenum">
              <a:rPr lang="en-US" altLang="en-US">
                <a:solidFill>
                  <a:srgbClr val="CC3300"/>
                </a:solidFill>
              </a:rPr>
              <a:pPr eaLnBrk="1" hangingPunct="1"/>
              <a:t>44</a:t>
            </a:fld>
            <a:endParaRPr lang="en-US" altLang="en-US">
              <a:solidFill>
                <a:srgbClr val="CC3300"/>
              </a:solidFill>
            </a:endParaRPr>
          </a:p>
        </p:txBody>
      </p:sp>
      <p:sp>
        <p:nvSpPr>
          <p:cNvPr id="56323" name="Rectangle 2"/>
          <p:cNvSpPr>
            <a:spLocks noGrp="1" noChangeArrowheads="1"/>
          </p:cNvSpPr>
          <p:nvPr>
            <p:ph/>
          </p:nvPr>
        </p:nvSpPr>
        <p:spPr/>
        <p:txBody>
          <a:bodyPr/>
          <a:lstStyle/>
          <a:p>
            <a:pPr marL="0" indent="0" eaLnBrk="1" hangingPunct="1">
              <a:buFontTx/>
              <a:buNone/>
            </a:pPr>
            <a:r>
              <a:rPr lang="en-US" altLang="en-US" sz="3200" smtClean="0"/>
              <a:t>Peggy Pink contributed land to a new partnership in return for a 50% interest in capital &amp; profits. The land had a FMV of $10,000, a basis of $5,000, and was subject to a $9,000 debt which was assumed by the partnership. </a:t>
            </a:r>
          </a:p>
          <a:p>
            <a:pPr marL="0" indent="0" eaLnBrk="1" hangingPunct="1">
              <a:buFontTx/>
              <a:buNone/>
            </a:pPr>
            <a:r>
              <a:rPr lang="en-US" altLang="en-US" sz="3200" smtClean="0"/>
              <a:t>What was Pink’s gain recognized?</a:t>
            </a:r>
          </a:p>
          <a:p>
            <a:pPr marL="0" indent="0" eaLnBrk="1" hangingPunct="1">
              <a:buFontTx/>
              <a:buNone/>
            </a:pPr>
            <a:r>
              <a:rPr lang="en-US" altLang="en-US" sz="3200" smtClean="0"/>
              <a:t>What was Pink's basis in the partnership as a result of this contribution?</a:t>
            </a:r>
          </a:p>
          <a:p>
            <a:pPr marL="0" indent="0" eaLnBrk="1" hangingPunct="1">
              <a:buFontTx/>
              <a:buNone/>
            </a:pPr>
            <a:r>
              <a:rPr lang="en-US" altLang="en-US" sz="3200" smtClean="0"/>
              <a:t>a. $5,500  b. $1,500   c. $500   d. $0</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ltLang="en-US" smtClean="0"/>
              <a:t> </a:t>
            </a:r>
          </a:p>
        </p:txBody>
      </p:sp>
      <p:graphicFrame>
        <p:nvGraphicFramePr>
          <p:cNvPr id="17410" name="Object 3"/>
          <p:cNvGraphicFramePr>
            <a:graphicFrameLocks noGrp="1" noChangeAspect="1"/>
          </p:cNvGraphicFramePr>
          <p:nvPr>
            <p:ph idx="1"/>
          </p:nvPr>
        </p:nvGraphicFramePr>
        <p:xfrm>
          <a:off x="325438" y="304800"/>
          <a:ext cx="8589962" cy="6165850"/>
        </p:xfrm>
        <a:graphic>
          <a:graphicData uri="http://schemas.openxmlformats.org/presentationml/2006/ole">
            <mc:AlternateContent xmlns:mc="http://schemas.openxmlformats.org/markup-compatibility/2006">
              <mc:Choice xmlns:v="urn:schemas-microsoft-com:vml" Requires="v">
                <p:oleObj spid="_x0000_s17416" name="Worksheet" r:id="rId4" imgW="3038551" imgH="2104949" progId="Excel.Sheet.8">
                  <p:embed/>
                </p:oleObj>
              </mc:Choice>
              <mc:Fallback>
                <p:oleObj name="Worksheet" r:id="rId4" imgW="3038551" imgH="2104949"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438" y="304800"/>
                        <a:ext cx="8589962" cy="616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altLang="en-US" smtClean="0"/>
              <a:t> </a:t>
            </a:r>
          </a:p>
        </p:txBody>
      </p:sp>
      <p:graphicFrame>
        <p:nvGraphicFramePr>
          <p:cNvPr id="18434" name="Object 3"/>
          <p:cNvGraphicFramePr>
            <a:graphicFrameLocks noGrp="1" noChangeAspect="1"/>
          </p:cNvGraphicFramePr>
          <p:nvPr>
            <p:ph idx="1"/>
          </p:nvPr>
        </p:nvGraphicFramePr>
        <p:xfrm>
          <a:off x="228600" y="304800"/>
          <a:ext cx="8589963" cy="6165850"/>
        </p:xfrm>
        <a:graphic>
          <a:graphicData uri="http://schemas.openxmlformats.org/presentationml/2006/ole">
            <mc:AlternateContent xmlns:mc="http://schemas.openxmlformats.org/markup-compatibility/2006">
              <mc:Choice xmlns:v="urn:schemas-microsoft-com:vml" Requires="v">
                <p:oleObj spid="_x0000_s18440" name="Worksheet" r:id="rId4" imgW="3038517" imgH="2105152" progId="Excel.Sheet.8">
                  <p:embed/>
                </p:oleObj>
              </mc:Choice>
              <mc:Fallback>
                <p:oleObj name="Worksheet" r:id="rId4" imgW="3038517" imgH="210515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04800"/>
                        <a:ext cx="8589963" cy="616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AF6926-076D-434D-96F9-EF7814AF4771}" type="slidenum">
              <a:rPr lang="en-US" altLang="en-US">
                <a:solidFill>
                  <a:srgbClr val="CC3300"/>
                </a:solidFill>
              </a:rPr>
              <a:pPr eaLnBrk="1" hangingPunct="1"/>
              <a:t>47</a:t>
            </a:fld>
            <a:endParaRPr lang="en-US" altLang="en-US">
              <a:solidFill>
                <a:srgbClr val="CC3300"/>
              </a:solidFill>
            </a:endParaRPr>
          </a:p>
        </p:txBody>
      </p:sp>
      <p:sp>
        <p:nvSpPr>
          <p:cNvPr id="19460" name="Rectangle 2"/>
          <p:cNvSpPr>
            <a:spLocks noGrp="1" noChangeArrowheads="1"/>
          </p:cNvSpPr>
          <p:nvPr>
            <p:ph type="title"/>
          </p:nvPr>
        </p:nvSpPr>
        <p:spPr/>
        <p:txBody>
          <a:bodyPr/>
          <a:lstStyle/>
          <a:p>
            <a:pPr eaLnBrk="1" hangingPunct="1"/>
            <a:r>
              <a:rPr lang="en-US" altLang="en-US" smtClean="0"/>
              <a:t> </a:t>
            </a:r>
          </a:p>
        </p:txBody>
      </p:sp>
      <p:graphicFrame>
        <p:nvGraphicFramePr>
          <p:cNvPr id="19458" name="Object 3"/>
          <p:cNvGraphicFramePr>
            <a:graphicFrameLocks noGrp="1" noChangeAspect="1"/>
          </p:cNvGraphicFramePr>
          <p:nvPr>
            <p:ph idx="1"/>
          </p:nvPr>
        </p:nvGraphicFramePr>
        <p:xfrm>
          <a:off x="347663" y="530225"/>
          <a:ext cx="8505825" cy="5221288"/>
        </p:xfrm>
        <a:graphic>
          <a:graphicData uri="http://schemas.openxmlformats.org/presentationml/2006/ole">
            <mc:AlternateContent xmlns:mc="http://schemas.openxmlformats.org/markup-compatibility/2006">
              <mc:Choice xmlns:v="urn:schemas-microsoft-com:vml" Requires="v">
                <p:oleObj spid="_x0000_s19465" name="Worksheet" r:id="rId4" imgW="2762165" imgH="1695501" progId="Excel.Sheet.8">
                  <p:embed/>
                </p:oleObj>
              </mc:Choice>
              <mc:Fallback>
                <p:oleObj name="Worksheet" r:id="rId4" imgW="2762165" imgH="1695501"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7663" y="530225"/>
                        <a:ext cx="8505825" cy="5221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mtClean="0"/>
              <a:t> </a:t>
            </a:r>
          </a:p>
        </p:txBody>
      </p:sp>
      <p:sp>
        <p:nvSpPr>
          <p:cNvPr id="55300"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969963" indent="-969963" eaLnBrk="1" hangingPunct="1">
              <a:buFontTx/>
              <a:buNone/>
              <a:tabLst>
                <a:tab pos="969963" algn="l"/>
              </a:tabLst>
              <a:defRPr/>
            </a:pPr>
            <a:endParaRPr lang="en-US" dirty="0" smtClean="0"/>
          </a:p>
          <a:p>
            <a:pPr marL="1260475" indent="-1260475" eaLnBrk="1" hangingPunct="1">
              <a:buFontTx/>
              <a:buNone/>
              <a:defRPr/>
            </a:pPr>
            <a:r>
              <a:rPr lang="en-US" sz="7200" dirty="0" smtClean="0"/>
              <a:t> 3. Determine the permitted tax years for a partnership.</a:t>
            </a:r>
            <a:r>
              <a:rPr lang="en-US" sz="6000" dirty="0" smtClean="0"/>
              <a:t> </a:t>
            </a:r>
            <a:endParaRPr lang="en-US" sz="8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9F1BDE-0372-4761-9C4E-45F158390652}" type="slidenum">
              <a:rPr lang="en-US" altLang="en-US">
                <a:solidFill>
                  <a:srgbClr val="CC3300"/>
                </a:solidFill>
              </a:rPr>
              <a:pPr eaLnBrk="1" hangingPunct="1"/>
              <a:t>49</a:t>
            </a:fld>
            <a:endParaRPr lang="en-US" altLang="en-US">
              <a:solidFill>
                <a:srgbClr val="CC3300"/>
              </a:solidFill>
            </a:endParaRPr>
          </a:p>
        </p:txBody>
      </p:sp>
      <p:sp>
        <p:nvSpPr>
          <p:cNvPr id="58371" name="Rectangle 2"/>
          <p:cNvSpPr>
            <a:spLocks noGrp="1" noChangeArrowheads="1"/>
          </p:cNvSpPr>
          <p:nvPr>
            <p:ph type="title"/>
          </p:nvPr>
        </p:nvSpPr>
        <p:spPr/>
        <p:txBody>
          <a:bodyPr/>
          <a:lstStyle/>
          <a:p>
            <a:pPr eaLnBrk="1" hangingPunct="1"/>
            <a:r>
              <a:rPr lang="en-US" altLang="en-US" smtClean="0"/>
              <a:t> </a:t>
            </a:r>
          </a:p>
        </p:txBody>
      </p:sp>
      <p:sp>
        <p:nvSpPr>
          <p:cNvPr id="58372" name="Rectangle 3"/>
          <p:cNvSpPr>
            <a:spLocks noGrp="1" noChangeArrowheads="1"/>
          </p:cNvSpPr>
          <p:nvPr>
            <p:ph type="body" sz="half" idx="1"/>
          </p:nvPr>
        </p:nvSpPr>
        <p:spPr>
          <a:xfrm>
            <a:off x="152400" y="228600"/>
            <a:ext cx="8763000" cy="6172200"/>
          </a:xfrm>
          <a:noFill/>
        </p:spPr>
        <p:txBody>
          <a:bodyPr/>
          <a:lstStyle/>
          <a:p>
            <a:pPr marL="0" indent="0" eaLnBrk="1" hangingPunct="1">
              <a:lnSpc>
                <a:spcPct val="80000"/>
              </a:lnSpc>
              <a:buFontTx/>
              <a:buNone/>
            </a:pPr>
            <a:r>
              <a:rPr lang="en-US" altLang="en-US" sz="3200" u="sng" smtClean="0">
                <a:solidFill>
                  <a:srgbClr val="FF3300"/>
                </a:solidFill>
              </a:rPr>
              <a:t>Partnership Elections</a:t>
            </a:r>
            <a:br>
              <a:rPr lang="en-US" altLang="en-US" sz="3200" u="sng" smtClean="0">
                <a:solidFill>
                  <a:srgbClr val="FF3300"/>
                </a:solidFill>
              </a:rPr>
            </a:br>
            <a:r>
              <a:rPr lang="en-US" altLang="en-US" sz="2800" u="sng" smtClean="0"/>
              <a:t>A. Partnership Taxable Year.</a:t>
            </a:r>
            <a:r>
              <a:rPr lang="en-US" altLang="en-US" sz="2800" smtClean="0"/>
              <a:t>  </a:t>
            </a:r>
          </a:p>
          <a:p>
            <a:pPr marL="0" indent="0" eaLnBrk="1" hangingPunct="1">
              <a:lnSpc>
                <a:spcPct val="80000"/>
              </a:lnSpc>
              <a:buFontTx/>
              <a:buNone/>
            </a:pPr>
            <a:r>
              <a:rPr lang="en-US" altLang="en-US" sz="2800" smtClean="0"/>
              <a:t>Selection of a partnership tax year determines the timing of when each partner takes his share of income, expense, gain, loss, deduction and credit items into his return.  </a:t>
            </a:r>
          </a:p>
          <a:p>
            <a:pPr marL="0" indent="0" eaLnBrk="1" hangingPunct="1">
              <a:lnSpc>
                <a:spcPct val="80000"/>
              </a:lnSpc>
              <a:buFontTx/>
              <a:buNone/>
            </a:pPr>
            <a:r>
              <a:rPr lang="en-US" altLang="en-US" sz="2800" smtClean="0"/>
              <a:t>Partnership must use the same tax year as one or more majority partners (i.e., those partners who have an aggregate interest in partnership profits and capital in excess of 50%).  </a:t>
            </a:r>
          </a:p>
          <a:p>
            <a:pPr marL="0" indent="0" eaLnBrk="1" hangingPunct="1">
              <a:lnSpc>
                <a:spcPct val="80000"/>
              </a:lnSpc>
              <a:buFontTx/>
              <a:buNone/>
            </a:pPr>
            <a:r>
              <a:rPr lang="en-US" altLang="en-US" sz="2800" smtClean="0"/>
              <a:t>If such a rule does not apply, then the tax year of all of its principal partners (i.e., a partner who owns a 5% or more interest in capital or profits) must be used or the tax year which provides the "least aggregate deferral" is used.  An alternative tax year based on an acceptable business purpose (e.g., natural business year) may be used.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 </a:t>
            </a:r>
          </a:p>
        </p:txBody>
      </p:sp>
      <p:sp>
        <p:nvSpPr>
          <p:cNvPr id="32771"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914400" indent="-914400" algn="ctr" eaLnBrk="1" hangingPunct="1">
              <a:buFontTx/>
              <a:buNone/>
              <a:tabLst>
                <a:tab pos="914400" algn="l"/>
              </a:tabLst>
            </a:pPr>
            <a:endParaRPr lang="en-US" altLang="en-US" smtClean="0"/>
          </a:p>
          <a:p>
            <a:pPr marL="914400" indent="-914400" eaLnBrk="1" hangingPunct="1">
              <a:buFontTx/>
              <a:buNone/>
              <a:tabLst>
                <a:tab pos="914400" algn="l"/>
              </a:tabLst>
            </a:pPr>
            <a:r>
              <a:rPr lang="en-US" altLang="en-US" sz="6600" smtClean="0"/>
              <a:t>1. Differentiate </a:t>
            </a:r>
            <a:br>
              <a:rPr lang="en-US" altLang="en-US" sz="6600" smtClean="0"/>
            </a:br>
            <a:r>
              <a:rPr lang="en-US" altLang="en-US" sz="6600" smtClean="0"/>
              <a:t>general and </a:t>
            </a:r>
            <a:br>
              <a:rPr lang="en-US" altLang="en-US" sz="6600" smtClean="0"/>
            </a:br>
            <a:r>
              <a:rPr lang="en-US" altLang="en-US" sz="6600" smtClean="0"/>
              <a:t>limited </a:t>
            </a:r>
            <a:br>
              <a:rPr lang="en-US" altLang="en-US" sz="6600" smtClean="0"/>
            </a:br>
            <a:r>
              <a:rPr lang="en-US" altLang="en-US" sz="6600" smtClean="0"/>
              <a:t>partnerships.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DBA81A-0738-42D9-8EC1-D0210070D6D5}" type="slidenum">
              <a:rPr lang="en-US" altLang="en-US">
                <a:solidFill>
                  <a:srgbClr val="CC3300"/>
                </a:solidFill>
              </a:rPr>
              <a:pPr eaLnBrk="1" hangingPunct="1"/>
              <a:t>50</a:t>
            </a:fld>
            <a:endParaRPr lang="en-US" altLang="en-US">
              <a:solidFill>
                <a:srgbClr val="CC3300"/>
              </a:solidFill>
            </a:endParaRPr>
          </a:p>
        </p:txBody>
      </p:sp>
      <p:sp>
        <p:nvSpPr>
          <p:cNvPr id="59395" name="Rectangle 2"/>
          <p:cNvSpPr>
            <a:spLocks noGrp="1" noChangeArrowheads="1"/>
          </p:cNvSpPr>
          <p:nvPr>
            <p:ph type="title"/>
          </p:nvPr>
        </p:nvSpPr>
        <p:spPr/>
        <p:txBody>
          <a:bodyPr/>
          <a:lstStyle/>
          <a:p>
            <a:pPr eaLnBrk="1" hangingPunct="1"/>
            <a:r>
              <a:rPr lang="en-US" altLang="en-US" smtClean="0"/>
              <a:t> </a:t>
            </a:r>
          </a:p>
        </p:txBody>
      </p:sp>
      <p:sp>
        <p:nvSpPr>
          <p:cNvPr id="59396" name="Rectangle 3"/>
          <p:cNvSpPr>
            <a:spLocks noGrp="1" noChangeArrowheads="1"/>
          </p:cNvSpPr>
          <p:nvPr>
            <p:ph type="body" sz="half" idx="1"/>
          </p:nvPr>
        </p:nvSpPr>
        <p:spPr>
          <a:xfrm>
            <a:off x="228600" y="228600"/>
            <a:ext cx="8686800" cy="6248400"/>
          </a:xfrm>
          <a:noFill/>
        </p:spPr>
        <p:txBody>
          <a:bodyPr/>
          <a:lstStyle/>
          <a:p>
            <a:pPr marL="0" indent="0" eaLnBrk="1" hangingPunct="1">
              <a:buFontTx/>
              <a:buNone/>
            </a:pPr>
            <a:r>
              <a:rPr lang="en-US" altLang="en-US" sz="2800" u="sng" smtClean="0">
                <a:solidFill>
                  <a:srgbClr val="FF3300"/>
                </a:solidFill>
              </a:rPr>
              <a:t>Partnership Elections</a:t>
            </a:r>
            <a:r>
              <a:rPr lang="en-US" altLang="en-US" sz="2800" u="sng" smtClean="0"/>
              <a:t/>
            </a:r>
            <a:br>
              <a:rPr lang="en-US" altLang="en-US" sz="2800" u="sng" smtClean="0"/>
            </a:br>
            <a:r>
              <a:rPr lang="en-US" altLang="en-US" sz="2800" u="sng" smtClean="0"/>
              <a:t>A. Partnership Taxable Year.</a:t>
            </a:r>
            <a:r>
              <a:rPr lang="en-US" altLang="en-US" sz="2800" smtClean="0"/>
              <a:t>  </a:t>
            </a:r>
          </a:p>
          <a:p>
            <a:pPr marL="0" indent="0" eaLnBrk="1" hangingPunct="1">
              <a:buFontTx/>
              <a:buNone/>
            </a:pPr>
            <a:r>
              <a:rPr lang="en-US" altLang="en-US" sz="2800" smtClean="0"/>
              <a:t>Revenue Act of 1987 provided an election under Sec. 444 which permits a partnership, that does not either </a:t>
            </a:r>
          </a:p>
          <a:p>
            <a:pPr marL="0" indent="0" eaLnBrk="1" hangingPunct="1">
              <a:buFontTx/>
              <a:buNone/>
            </a:pPr>
            <a:r>
              <a:rPr lang="en-US" altLang="en-US" sz="2800" u="sng" smtClean="0"/>
              <a:t>(1) establish a business purpose for its tax year, </a:t>
            </a:r>
          </a:p>
          <a:p>
            <a:pPr marL="0" indent="0" eaLnBrk="1" hangingPunct="1">
              <a:buFontTx/>
              <a:buNone/>
            </a:pPr>
            <a:r>
              <a:rPr lang="en-US" altLang="en-US" sz="2800" u="sng" smtClean="0"/>
              <a:t>(2) adopt or change to a tax year that conforms to the taxable year of its principal partners, or </a:t>
            </a:r>
          </a:p>
          <a:p>
            <a:pPr marL="0" indent="0" eaLnBrk="1" hangingPunct="1">
              <a:buFontTx/>
              <a:buNone/>
            </a:pPr>
            <a:r>
              <a:rPr lang="en-US" altLang="en-US" sz="2800" u="sng" smtClean="0"/>
              <a:t>(3) did not obtain IRS approval for its tax year,</a:t>
            </a:r>
            <a:r>
              <a:rPr lang="en-US" altLang="en-US" sz="2800" smtClean="0"/>
              <a:t> </a:t>
            </a:r>
          </a:p>
          <a:p>
            <a:pPr marL="0" indent="0" eaLnBrk="1" hangingPunct="1">
              <a:buFontTx/>
              <a:buNone/>
            </a:pPr>
            <a:r>
              <a:rPr lang="en-US" altLang="en-US" sz="2800" smtClean="0"/>
              <a:t>to elect under Sec. 444 to retain either the tax year used in 1986 or a tax year-end which results in a deferral period of the lesser of the current deferral period or three months.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altLang="en-US" smtClean="0"/>
              <a:t> </a:t>
            </a:r>
          </a:p>
        </p:txBody>
      </p:sp>
      <p:graphicFrame>
        <p:nvGraphicFramePr>
          <p:cNvPr id="20482" name="Object 3"/>
          <p:cNvGraphicFramePr>
            <a:graphicFrameLocks noGrp="1" noChangeAspect="1"/>
          </p:cNvGraphicFramePr>
          <p:nvPr>
            <p:ph idx="1"/>
          </p:nvPr>
        </p:nvGraphicFramePr>
        <p:xfrm>
          <a:off x="501650" y="269875"/>
          <a:ext cx="7689850" cy="6359525"/>
        </p:xfrm>
        <a:graphic>
          <a:graphicData uri="http://schemas.openxmlformats.org/presentationml/2006/ole">
            <mc:AlternateContent xmlns:mc="http://schemas.openxmlformats.org/markup-compatibility/2006">
              <mc:Choice xmlns:v="urn:schemas-microsoft-com:vml" Requires="v">
                <p:oleObj spid="_x0000_s20488" name="Worksheet" r:id="rId3" imgW="2533680" imgH="2095410" progId="Excel.Sheet.8">
                  <p:embed/>
                </p:oleObj>
              </mc:Choice>
              <mc:Fallback>
                <p:oleObj name="Worksheet" r:id="rId3" imgW="2533680" imgH="2095410"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650" y="269875"/>
                        <a:ext cx="7689850" cy="6359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altLang="en-US" smtClean="0"/>
              <a:t> </a:t>
            </a:r>
          </a:p>
        </p:txBody>
      </p:sp>
      <p:graphicFrame>
        <p:nvGraphicFramePr>
          <p:cNvPr id="21506" name="Object 3"/>
          <p:cNvGraphicFramePr>
            <a:graphicFrameLocks noGrp="1" noChangeAspect="1"/>
          </p:cNvGraphicFramePr>
          <p:nvPr>
            <p:ph idx="1"/>
          </p:nvPr>
        </p:nvGraphicFramePr>
        <p:xfrm>
          <a:off x="508000" y="371475"/>
          <a:ext cx="8026400" cy="6137275"/>
        </p:xfrm>
        <a:graphic>
          <a:graphicData uri="http://schemas.openxmlformats.org/presentationml/2006/ole">
            <mc:AlternateContent xmlns:mc="http://schemas.openxmlformats.org/markup-compatibility/2006">
              <mc:Choice xmlns:v="urn:schemas-microsoft-com:vml" Requires="v">
                <p:oleObj spid="_x0000_s21512" name="Worksheet" r:id="rId3" imgW="2590920" imgH="1981110" progId="Excel.Sheet.8">
                  <p:embed/>
                </p:oleObj>
              </mc:Choice>
              <mc:Fallback>
                <p:oleObj name="Worksheet" r:id="rId3" imgW="2590920" imgH="1981110"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 y="371475"/>
                        <a:ext cx="8026400" cy="613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67B7FC-C3A0-40A7-BF4E-3EBA2BC906A0}" type="slidenum">
              <a:rPr lang="en-US" altLang="en-US">
                <a:solidFill>
                  <a:srgbClr val="CC3300"/>
                </a:solidFill>
              </a:rPr>
              <a:pPr eaLnBrk="1" hangingPunct="1"/>
              <a:t>53</a:t>
            </a:fld>
            <a:endParaRPr lang="en-US" altLang="en-US">
              <a:solidFill>
                <a:srgbClr val="CC3300"/>
              </a:solidFill>
            </a:endParaRPr>
          </a:p>
        </p:txBody>
      </p:sp>
      <p:sp>
        <p:nvSpPr>
          <p:cNvPr id="60419" name="Rectangle 2"/>
          <p:cNvSpPr>
            <a:spLocks noGrp="1" noChangeArrowheads="1"/>
          </p:cNvSpPr>
          <p:nvPr>
            <p:ph type="title"/>
          </p:nvPr>
        </p:nvSpPr>
        <p:spPr/>
        <p:txBody>
          <a:bodyPr/>
          <a:lstStyle/>
          <a:p>
            <a:pPr eaLnBrk="1" hangingPunct="1"/>
            <a:r>
              <a:rPr lang="en-US" altLang="en-US" smtClean="0"/>
              <a:t> </a:t>
            </a:r>
          </a:p>
        </p:txBody>
      </p:sp>
      <p:sp>
        <p:nvSpPr>
          <p:cNvPr id="60420"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3200" u="sng" smtClean="0">
                <a:solidFill>
                  <a:srgbClr val="FF0000"/>
                </a:solidFill>
              </a:rPr>
              <a:t>B. Other Partnership Elections.</a:t>
            </a:r>
            <a:r>
              <a:rPr lang="en-US" altLang="en-US" sz="3200" smtClean="0">
                <a:solidFill>
                  <a:srgbClr val="FF0000"/>
                </a:solidFill>
              </a:rPr>
              <a:t>  </a:t>
            </a:r>
            <a:r>
              <a:rPr lang="en-US" altLang="en-US" sz="3200" smtClean="0"/>
              <a:t/>
            </a:r>
            <a:br>
              <a:rPr lang="en-US" altLang="en-US" sz="3200" smtClean="0"/>
            </a:br>
            <a:r>
              <a:rPr lang="en-US" altLang="en-US" sz="3200" smtClean="0"/>
              <a:t>In general, all elections that can affect the computation of taxable income from the partnership must be made by the partnership. Three elections are specifically reserved for the partners. These are treatment of discharge of indebtedness, deduction and recapture of certain mining exploration expenditures, and the choice between deducting or crediting foreign income taxes.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96293E-C536-4EA1-826B-1C7D3C7EB5EF}" type="slidenum">
              <a:rPr lang="en-US" altLang="en-US">
                <a:solidFill>
                  <a:srgbClr val="CC3300"/>
                </a:solidFill>
              </a:rPr>
              <a:pPr eaLnBrk="1" hangingPunct="1"/>
              <a:t>54</a:t>
            </a:fld>
            <a:endParaRPr lang="en-US" altLang="en-US">
              <a:solidFill>
                <a:srgbClr val="CC3300"/>
              </a:solidFill>
            </a:endParaRPr>
          </a:p>
        </p:txBody>
      </p:sp>
      <p:sp>
        <p:nvSpPr>
          <p:cNvPr id="61443" name="Rectangle 2"/>
          <p:cNvSpPr>
            <a:spLocks noGrp="1" noChangeArrowheads="1"/>
          </p:cNvSpPr>
          <p:nvPr>
            <p:ph type="title"/>
          </p:nvPr>
        </p:nvSpPr>
        <p:spPr/>
        <p:txBody>
          <a:bodyPr/>
          <a:lstStyle/>
          <a:p>
            <a:pPr eaLnBrk="1" hangingPunct="1"/>
            <a:r>
              <a:rPr lang="en-US" altLang="en-US" smtClean="0"/>
              <a:t> </a:t>
            </a:r>
          </a:p>
        </p:txBody>
      </p:sp>
      <p:sp>
        <p:nvSpPr>
          <p:cNvPr id="61444"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5400" u="sng" smtClean="0">
                <a:solidFill>
                  <a:srgbClr val="FF0000"/>
                </a:solidFill>
              </a:rPr>
              <a:t>The following slides contain a case for class discussion (involving transfer of assets to a partnership </a:t>
            </a:r>
            <a:br>
              <a:rPr lang="en-US" altLang="en-US" sz="5400" u="sng" smtClean="0">
                <a:solidFill>
                  <a:srgbClr val="FF0000"/>
                </a:solidFill>
              </a:rPr>
            </a:br>
            <a:r>
              <a:rPr lang="en-US" altLang="en-US" sz="5400" u="sng" smtClean="0">
                <a:solidFill>
                  <a:srgbClr val="FF0000"/>
                </a:solidFill>
              </a:rPr>
              <a:t>in exchange for a partnership interest).</a:t>
            </a:r>
            <a:endParaRPr lang="en-US" altLang="en-US" sz="54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9E1FE0-F6AE-460E-AB1B-4DAA17AC97BD}" type="slidenum">
              <a:rPr lang="en-US" altLang="en-US">
                <a:solidFill>
                  <a:srgbClr val="CC3300"/>
                </a:solidFill>
              </a:rPr>
              <a:pPr eaLnBrk="1" hangingPunct="1"/>
              <a:t>55</a:t>
            </a:fld>
            <a:endParaRPr lang="en-US" altLang="en-US">
              <a:solidFill>
                <a:srgbClr val="CC3300"/>
              </a:solidFill>
            </a:endParaRPr>
          </a:p>
        </p:txBody>
      </p:sp>
      <p:sp>
        <p:nvSpPr>
          <p:cNvPr id="22532" name="Rectangle 2"/>
          <p:cNvSpPr>
            <a:spLocks noGrp="1" noChangeArrowheads="1"/>
          </p:cNvSpPr>
          <p:nvPr>
            <p:ph type="title"/>
          </p:nvPr>
        </p:nvSpPr>
        <p:spPr/>
        <p:txBody>
          <a:bodyPr/>
          <a:lstStyle/>
          <a:p>
            <a:pPr eaLnBrk="1" hangingPunct="1"/>
            <a:r>
              <a:rPr lang="en-US" altLang="en-US" smtClean="0"/>
              <a:t> </a:t>
            </a:r>
          </a:p>
        </p:txBody>
      </p:sp>
      <p:sp>
        <p:nvSpPr>
          <p:cNvPr id="22533"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1200" smtClean="0">
                <a:solidFill>
                  <a:srgbClr val="FF3300"/>
                </a:solidFill>
              </a:rPr>
              <a:t> </a:t>
            </a:r>
          </a:p>
        </p:txBody>
      </p:sp>
      <p:graphicFrame>
        <p:nvGraphicFramePr>
          <p:cNvPr id="22530" name="Object 2"/>
          <p:cNvGraphicFramePr>
            <a:graphicFrameLocks noChangeAspect="1"/>
          </p:cNvGraphicFramePr>
          <p:nvPr/>
        </p:nvGraphicFramePr>
        <p:xfrm>
          <a:off x="204788" y="227013"/>
          <a:ext cx="8659812" cy="5924550"/>
        </p:xfrm>
        <a:graphic>
          <a:graphicData uri="http://schemas.openxmlformats.org/presentationml/2006/ole">
            <mc:AlternateContent xmlns:mc="http://schemas.openxmlformats.org/markup-compatibility/2006">
              <mc:Choice xmlns:v="urn:schemas-microsoft-com:vml" Requires="v">
                <p:oleObj spid="_x0000_s22538" name="Worksheet" r:id="rId4" imgW="4248180" imgH="2886075" progId="Excel.Sheet.8">
                  <p:embed/>
                </p:oleObj>
              </mc:Choice>
              <mc:Fallback>
                <p:oleObj name="Worksheet" r:id="rId4" imgW="4248180" imgH="28860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788" y="227013"/>
                        <a:ext cx="8659812" cy="59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5B349E-96B4-4B35-9FB9-6B40003E196E}" type="slidenum">
              <a:rPr lang="en-US" altLang="en-US">
                <a:solidFill>
                  <a:srgbClr val="CC3300"/>
                </a:solidFill>
              </a:rPr>
              <a:pPr eaLnBrk="1" hangingPunct="1"/>
              <a:t>56</a:t>
            </a:fld>
            <a:endParaRPr lang="en-US" altLang="en-US">
              <a:solidFill>
                <a:srgbClr val="CC3300"/>
              </a:solidFill>
            </a:endParaRPr>
          </a:p>
        </p:txBody>
      </p:sp>
      <p:sp>
        <p:nvSpPr>
          <p:cNvPr id="23556" name="Rectangle 2"/>
          <p:cNvSpPr>
            <a:spLocks noGrp="1" noChangeArrowheads="1"/>
          </p:cNvSpPr>
          <p:nvPr>
            <p:ph type="title"/>
          </p:nvPr>
        </p:nvSpPr>
        <p:spPr/>
        <p:txBody>
          <a:bodyPr/>
          <a:lstStyle/>
          <a:p>
            <a:pPr eaLnBrk="1" hangingPunct="1"/>
            <a:r>
              <a:rPr lang="en-US" altLang="en-US" smtClean="0"/>
              <a:t> </a:t>
            </a:r>
          </a:p>
        </p:txBody>
      </p:sp>
      <p:sp>
        <p:nvSpPr>
          <p:cNvPr id="23557"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1200" smtClean="0">
                <a:solidFill>
                  <a:srgbClr val="FF3300"/>
                </a:solidFill>
              </a:rPr>
              <a:t> </a:t>
            </a:r>
          </a:p>
        </p:txBody>
      </p:sp>
      <p:graphicFrame>
        <p:nvGraphicFramePr>
          <p:cNvPr id="23554" name="Object 2"/>
          <p:cNvGraphicFramePr>
            <a:graphicFrameLocks noChangeAspect="1"/>
          </p:cNvGraphicFramePr>
          <p:nvPr/>
        </p:nvGraphicFramePr>
        <p:xfrm>
          <a:off x="153988" y="339725"/>
          <a:ext cx="8802687" cy="5818188"/>
        </p:xfrm>
        <a:graphic>
          <a:graphicData uri="http://schemas.openxmlformats.org/presentationml/2006/ole">
            <mc:AlternateContent xmlns:mc="http://schemas.openxmlformats.org/markup-compatibility/2006">
              <mc:Choice xmlns:v="urn:schemas-microsoft-com:vml" Requires="v">
                <p:oleObj spid="_x0000_s23562" name="Worksheet" r:id="rId4" imgW="3638520" imgH="2400300" progId="Excel.Sheet.8">
                  <p:embed/>
                </p:oleObj>
              </mc:Choice>
              <mc:Fallback>
                <p:oleObj name="Worksheet" r:id="rId4" imgW="3638520" imgH="24003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8" y="339725"/>
                        <a:ext cx="8802687" cy="581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5A0FBD-1EE8-48AB-8D1A-33803C945136}" type="slidenum">
              <a:rPr lang="en-US" altLang="en-US">
                <a:solidFill>
                  <a:srgbClr val="CC3300"/>
                </a:solidFill>
              </a:rPr>
              <a:pPr eaLnBrk="1" hangingPunct="1"/>
              <a:t>57</a:t>
            </a:fld>
            <a:endParaRPr lang="en-US" altLang="en-US">
              <a:solidFill>
                <a:srgbClr val="CC3300"/>
              </a:solidFill>
            </a:endParaRPr>
          </a:p>
        </p:txBody>
      </p:sp>
      <p:sp>
        <p:nvSpPr>
          <p:cNvPr id="24580" name="Rectangle 2"/>
          <p:cNvSpPr>
            <a:spLocks noGrp="1" noChangeArrowheads="1"/>
          </p:cNvSpPr>
          <p:nvPr>
            <p:ph type="title"/>
          </p:nvPr>
        </p:nvSpPr>
        <p:spPr/>
        <p:txBody>
          <a:bodyPr/>
          <a:lstStyle/>
          <a:p>
            <a:pPr eaLnBrk="1" hangingPunct="1"/>
            <a:r>
              <a:rPr lang="en-US" altLang="en-US" smtClean="0"/>
              <a:t> </a:t>
            </a:r>
          </a:p>
        </p:txBody>
      </p:sp>
      <p:sp>
        <p:nvSpPr>
          <p:cNvPr id="24581"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1200" smtClean="0">
                <a:solidFill>
                  <a:srgbClr val="FF3300"/>
                </a:solidFill>
              </a:rPr>
              <a:t> </a:t>
            </a:r>
          </a:p>
        </p:txBody>
      </p:sp>
      <p:graphicFrame>
        <p:nvGraphicFramePr>
          <p:cNvPr id="24578" name="Object 2"/>
          <p:cNvGraphicFramePr>
            <a:graphicFrameLocks noChangeAspect="1"/>
          </p:cNvGraphicFramePr>
          <p:nvPr/>
        </p:nvGraphicFramePr>
        <p:xfrm>
          <a:off x="153988" y="339725"/>
          <a:ext cx="8658225" cy="5451475"/>
        </p:xfrm>
        <a:graphic>
          <a:graphicData uri="http://schemas.openxmlformats.org/presentationml/2006/ole">
            <mc:AlternateContent xmlns:mc="http://schemas.openxmlformats.org/markup-compatibility/2006">
              <mc:Choice xmlns:v="urn:schemas-microsoft-com:vml" Requires="v">
                <p:oleObj spid="_x0000_s24586" name="Worksheet" r:id="rId4" imgW="3819420" imgH="2400300" progId="Excel.Sheet.8">
                  <p:embed/>
                </p:oleObj>
              </mc:Choice>
              <mc:Fallback>
                <p:oleObj name="Worksheet" r:id="rId4" imgW="3819420" imgH="24003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8" y="339725"/>
                        <a:ext cx="8658225"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71853C-ADDA-4535-8BB7-CEC41D264EFE}" type="slidenum">
              <a:rPr lang="en-US" altLang="en-US">
                <a:solidFill>
                  <a:srgbClr val="CC3300"/>
                </a:solidFill>
              </a:rPr>
              <a:pPr eaLnBrk="1" hangingPunct="1"/>
              <a:t>58</a:t>
            </a:fld>
            <a:endParaRPr lang="en-US" altLang="en-US">
              <a:solidFill>
                <a:srgbClr val="CC3300"/>
              </a:solidFill>
            </a:endParaRPr>
          </a:p>
        </p:txBody>
      </p:sp>
      <p:sp>
        <p:nvSpPr>
          <p:cNvPr id="25604" name="Rectangle 2"/>
          <p:cNvSpPr>
            <a:spLocks noGrp="1" noChangeArrowheads="1"/>
          </p:cNvSpPr>
          <p:nvPr>
            <p:ph type="title"/>
          </p:nvPr>
        </p:nvSpPr>
        <p:spPr/>
        <p:txBody>
          <a:bodyPr/>
          <a:lstStyle/>
          <a:p>
            <a:pPr eaLnBrk="1" hangingPunct="1"/>
            <a:r>
              <a:rPr lang="en-US" altLang="en-US" smtClean="0"/>
              <a:t> </a:t>
            </a:r>
          </a:p>
        </p:txBody>
      </p:sp>
      <p:sp>
        <p:nvSpPr>
          <p:cNvPr id="25605"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1200" smtClean="0">
                <a:solidFill>
                  <a:srgbClr val="FF3300"/>
                </a:solidFill>
              </a:rPr>
              <a:t> </a:t>
            </a:r>
          </a:p>
        </p:txBody>
      </p:sp>
      <p:graphicFrame>
        <p:nvGraphicFramePr>
          <p:cNvPr id="25602" name="Object 2"/>
          <p:cNvGraphicFramePr>
            <a:graphicFrameLocks noChangeAspect="1"/>
          </p:cNvGraphicFramePr>
          <p:nvPr/>
        </p:nvGraphicFramePr>
        <p:xfrm>
          <a:off x="195263" y="165100"/>
          <a:ext cx="8601075" cy="6176963"/>
        </p:xfrm>
        <a:graphic>
          <a:graphicData uri="http://schemas.openxmlformats.org/presentationml/2006/ole">
            <mc:AlternateContent xmlns:mc="http://schemas.openxmlformats.org/markup-compatibility/2006">
              <mc:Choice xmlns:v="urn:schemas-microsoft-com:vml" Requires="v">
                <p:oleObj spid="_x0000_s25610" name="Worksheet" r:id="rId4" imgW="3400380" imgH="2457450" progId="Excel.Sheet.8">
                  <p:embed/>
                </p:oleObj>
              </mc:Choice>
              <mc:Fallback>
                <p:oleObj name="Worksheet" r:id="rId4" imgW="3400380" imgH="24574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65100"/>
                        <a:ext cx="8601075" cy="617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1B2A0E-321B-4AC1-9A3D-7AB80BF1FA7F}" type="slidenum">
              <a:rPr lang="en-US" altLang="en-US">
                <a:solidFill>
                  <a:srgbClr val="CC3300"/>
                </a:solidFill>
              </a:rPr>
              <a:pPr eaLnBrk="1" hangingPunct="1"/>
              <a:t>59</a:t>
            </a:fld>
            <a:endParaRPr lang="en-US" altLang="en-US">
              <a:solidFill>
                <a:srgbClr val="CC3300"/>
              </a:solidFill>
            </a:endParaRPr>
          </a:p>
        </p:txBody>
      </p:sp>
      <p:sp>
        <p:nvSpPr>
          <p:cNvPr id="26628" name="Rectangle 2"/>
          <p:cNvSpPr>
            <a:spLocks noGrp="1" noChangeArrowheads="1"/>
          </p:cNvSpPr>
          <p:nvPr>
            <p:ph type="title"/>
          </p:nvPr>
        </p:nvSpPr>
        <p:spPr/>
        <p:txBody>
          <a:bodyPr/>
          <a:lstStyle/>
          <a:p>
            <a:pPr eaLnBrk="1" hangingPunct="1"/>
            <a:r>
              <a:rPr lang="en-US" altLang="en-US" smtClean="0"/>
              <a:t> </a:t>
            </a:r>
          </a:p>
        </p:txBody>
      </p:sp>
      <p:sp>
        <p:nvSpPr>
          <p:cNvPr id="26629"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1200" smtClean="0">
                <a:solidFill>
                  <a:srgbClr val="FF3300"/>
                </a:solidFill>
              </a:rPr>
              <a:t> </a:t>
            </a:r>
          </a:p>
        </p:txBody>
      </p:sp>
      <p:graphicFrame>
        <p:nvGraphicFramePr>
          <p:cNvPr id="26626" name="Object 2"/>
          <p:cNvGraphicFramePr>
            <a:graphicFrameLocks noChangeAspect="1"/>
          </p:cNvGraphicFramePr>
          <p:nvPr/>
        </p:nvGraphicFramePr>
        <p:xfrm>
          <a:off x="195263" y="165100"/>
          <a:ext cx="8601075" cy="6176963"/>
        </p:xfrm>
        <a:graphic>
          <a:graphicData uri="http://schemas.openxmlformats.org/presentationml/2006/ole">
            <mc:AlternateContent xmlns:mc="http://schemas.openxmlformats.org/markup-compatibility/2006">
              <mc:Choice xmlns:v="urn:schemas-microsoft-com:vml" Requires="v">
                <p:oleObj spid="_x0000_s26634" name="Worksheet" r:id="rId4" imgW="3400380" imgH="2457450" progId="Excel.Sheet.8">
                  <p:embed/>
                </p:oleObj>
              </mc:Choice>
              <mc:Fallback>
                <p:oleObj name="Worksheet" r:id="rId4" imgW="3400380" imgH="24574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65100"/>
                        <a:ext cx="8601075" cy="617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 </a:t>
            </a:r>
          </a:p>
        </p:txBody>
      </p:sp>
      <p:sp>
        <p:nvSpPr>
          <p:cNvPr id="33795" name="Rectangle 3"/>
          <p:cNvSpPr>
            <a:spLocks noGrp="1" noChangeArrowheads="1"/>
          </p:cNvSpPr>
          <p:nvPr>
            <p:ph type="body" sz="half" idx="1"/>
          </p:nvPr>
        </p:nvSpPr>
        <p:spPr>
          <a:xfrm>
            <a:off x="228600" y="152400"/>
            <a:ext cx="8458200" cy="6400800"/>
          </a:xfrm>
          <a:noFill/>
        </p:spPr>
        <p:txBody>
          <a:bodyPr/>
          <a:lstStyle/>
          <a:p>
            <a:pPr marL="0" indent="0" eaLnBrk="1" hangingPunct="1">
              <a:lnSpc>
                <a:spcPct val="80000"/>
              </a:lnSpc>
              <a:buFontTx/>
              <a:buNone/>
            </a:pPr>
            <a:r>
              <a:rPr lang="en-US" altLang="en-US" sz="2800" u="sng" smtClean="0">
                <a:solidFill>
                  <a:srgbClr val="FF3300"/>
                </a:solidFill>
              </a:rPr>
              <a:t>Definition of a Partnership</a:t>
            </a:r>
          </a:p>
          <a:p>
            <a:pPr marL="0" indent="0" eaLnBrk="1" hangingPunct="1">
              <a:lnSpc>
                <a:spcPct val="90000"/>
              </a:lnSpc>
              <a:buFontTx/>
              <a:buNone/>
            </a:pPr>
            <a:r>
              <a:rPr lang="en-US" altLang="en-US" sz="2800" smtClean="0"/>
              <a:t>For tax purposes, the term partnership includes a syndicate, group, pool, joint venture, or other unincorporated organization, which carries on a business or financial operation or venture. If two people (or business entities) work together to carry on any business or financial operation with the intention of making a profit and sharing that profit as co-owners, a partnership exists for federal income tax purposes.  </a:t>
            </a:r>
            <a:br>
              <a:rPr lang="en-US" altLang="en-US" sz="2800" smtClean="0"/>
            </a:br>
            <a:r>
              <a:rPr lang="en-US" altLang="en-US" sz="2800" u="sng" smtClean="0">
                <a:solidFill>
                  <a:srgbClr val="FF0000"/>
                </a:solidFill>
              </a:rPr>
              <a:t>A partner is any individual, trust, estate, or corp. that is a member of a partnership.</a:t>
            </a:r>
          </a:p>
          <a:p>
            <a:pPr marL="0" indent="0" eaLnBrk="1" hangingPunct="1">
              <a:lnSpc>
                <a:spcPct val="90000"/>
              </a:lnSpc>
              <a:buFontTx/>
              <a:buNone/>
            </a:pPr>
            <a:r>
              <a:rPr lang="en-US" altLang="en-US" sz="2800" u="sng" smtClean="0"/>
              <a:t>A. General and Limited Partnerships.</a:t>
            </a:r>
            <a:r>
              <a:rPr lang="en-US" altLang="en-US" sz="2800" smtClean="0"/>
              <a:t>  </a:t>
            </a:r>
          </a:p>
          <a:p>
            <a:pPr marL="0" indent="0" eaLnBrk="1" hangingPunct="1">
              <a:lnSpc>
                <a:spcPct val="90000"/>
              </a:lnSpc>
              <a:buFontTx/>
              <a:buNone/>
            </a:pPr>
            <a:r>
              <a:rPr lang="en-US" altLang="en-US" sz="2400" smtClean="0"/>
              <a:t>Each state has laws governing the rights and restrictions of partnerships.  They are usually patterned after the UPA or the Uniform Limited Partnership Act.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3018EA-4A79-49FC-BCEA-DB82AABEDE77}" type="slidenum">
              <a:rPr lang="en-US" altLang="en-US">
                <a:solidFill>
                  <a:srgbClr val="CC3300"/>
                </a:solidFill>
              </a:rPr>
              <a:pPr eaLnBrk="1" hangingPunct="1"/>
              <a:t>60</a:t>
            </a:fld>
            <a:endParaRPr lang="en-US" altLang="en-US">
              <a:solidFill>
                <a:srgbClr val="CC3300"/>
              </a:solidFill>
            </a:endParaRPr>
          </a:p>
        </p:txBody>
      </p:sp>
      <p:sp>
        <p:nvSpPr>
          <p:cNvPr id="62467" name="Rectangle 2"/>
          <p:cNvSpPr>
            <a:spLocks noGrp="1" noChangeArrowheads="1"/>
          </p:cNvSpPr>
          <p:nvPr>
            <p:ph type="title"/>
          </p:nvPr>
        </p:nvSpPr>
        <p:spPr/>
        <p:txBody>
          <a:bodyPr/>
          <a:lstStyle/>
          <a:p>
            <a:pPr eaLnBrk="1" hangingPunct="1"/>
            <a:r>
              <a:rPr lang="en-US" altLang="en-US" smtClean="0"/>
              <a:t> </a:t>
            </a:r>
          </a:p>
        </p:txBody>
      </p:sp>
      <p:sp>
        <p:nvSpPr>
          <p:cNvPr id="62468"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endParaRPr lang="en-US" altLang="en-US" sz="1200" smtClean="0">
              <a:solidFill>
                <a:srgbClr val="FF3300"/>
              </a:solidFill>
            </a:endParaRPr>
          </a:p>
          <a:p>
            <a:pPr marL="0" indent="0" algn="ctr" eaLnBrk="1" hangingPunct="1">
              <a:buFontTx/>
              <a:buNone/>
            </a:pPr>
            <a:r>
              <a:rPr lang="en-US" altLang="en-US" sz="9600" smtClean="0">
                <a:solidFill>
                  <a:srgbClr val="FF3300"/>
                </a:solidFill>
              </a:rPr>
              <a:t>The </a:t>
            </a:r>
          </a:p>
          <a:p>
            <a:pPr marL="0" indent="0" algn="ctr" eaLnBrk="1" hangingPunct="1">
              <a:buFontTx/>
              <a:buNone/>
            </a:pPr>
            <a:r>
              <a:rPr lang="en-US" altLang="en-US" sz="9600" smtClean="0">
                <a:solidFill>
                  <a:srgbClr val="FF3300"/>
                </a:solidFill>
              </a:rPr>
              <a:t>End – </a:t>
            </a:r>
          </a:p>
          <a:p>
            <a:pPr marL="0" indent="0" algn="ctr" eaLnBrk="1" hangingPunct="1">
              <a:buFontTx/>
              <a:buNone/>
            </a:pPr>
            <a:r>
              <a:rPr lang="en-US" altLang="en-US" sz="9600" smtClean="0">
                <a:solidFill>
                  <a:srgbClr val="FF3300"/>
                </a:solidFill>
              </a:rPr>
              <a:t>Part 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506D7E-5F93-4EE3-8D0C-637856F3EA85}" type="slidenum">
              <a:rPr lang="en-US" altLang="en-US">
                <a:solidFill>
                  <a:srgbClr val="CC3300"/>
                </a:solidFill>
              </a:rPr>
              <a:pPr eaLnBrk="1" hangingPunct="1"/>
              <a:t>7</a:t>
            </a:fld>
            <a:endParaRPr lang="en-US" altLang="en-US">
              <a:solidFill>
                <a:srgbClr val="CC3300"/>
              </a:solidFill>
            </a:endParaRPr>
          </a:p>
        </p:txBody>
      </p:sp>
      <p:sp>
        <p:nvSpPr>
          <p:cNvPr id="34819" name="Rectangle 2"/>
          <p:cNvSpPr>
            <a:spLocks noGrp="1" noChangeArrowheads="1"/>
          </p:cNvSpPr>
          <p:nvPr>
            <p:ph type="title"/>
          </p:nvPr>
        </p:nvSpPr>
        <p:spPr/>
        <p:txBody>
          <a:bodyPr/>
          <a:lstStyle/>
          <a:p>
            <a:pPr eaLnBrk="1" hangingPunct="1"/>
            <a:r>
              <a:rPr lang="en-US" altLang="en-US" smtClean="0"/>
              <a:t> </a:t>
            </a:r>
          </a:p>
        </p:txBody>
      </p:sp>
      <p:sp>
        <p:nvSpPr>
          <p:cNvPr id="34820" name="Rectangle 3"/>
          <p:cNvSpPr>
            <a:spLocks noGrp="1" noChangeArrowheads="1"/>
          </p:cNvSpPr>
          <p:nvPr>
            <p:ph type="body" sz="half" idx="1"/>
          </p:nvPr>
        </p:nvSpPr>
        <p:spPr>
          <a:xfrm>
            <a:off x="152400" y="152400"/>
            <a:ext cx="8839200" cy="6096000"/>
          </a:xfrm>
          <a:noFill/>
        </p:spPr>
        <p:txBody>
          <a:bodyPr/>
          <a:lstStyle/>
          <a:p>
            <a:pPr marL="282575" indent="-282575" eaLnBrk="1" hangingPunct="1">
              <a:buFontTx/>
              <a:buNone/>
            </a:pPr>
            <a:r>
              <a:rPr lang="en-US" altLang="en-US" sz="2800" u="sng" smtClean="0">
                <a:solidFill>
                  <a:srgbClr val="FF3300"/>
                </a:solidFill>
              </a:rPr>
              <a:t>Definition of a Partnership</a:t>
            </a:r>
          </a:p>
          <a:p>
            <a:pPr marL="282575" indent="-282575" eaLnBrk="1" hangingPunct="1">
              <a:buFontTx/>
              <a:buNone/>
            </a:pPr>
            <a:r>
              <a:rPr lang="en-US" altLang="en-US" sz="2800" u="sng" smtClean="0"/>
              <a:t>1. General Partnership.</a:t>
            </a:r>
            <a:r>
              <a:rPr lang="en-US" altLang="en-US" sz="2800" smtClean="0"/>
              <a:t>  Two or more partners join together and do not specifically provide that one or more of the partners are a limited partner.</a:t>
            </a:r>
          </a:p>
          <a:p>
            <a:pPr marL="282575" indent="-282575" eaLnBrk="1" hangingPunct="1">
              <a:buFontTx/>
              <a:buNone/>
            </a:pPr>
            <a:r>
              <a:rPr lang="en-US" altLang="en-US" sz="2800" u="sng" smtClean="0"/>
              <a:t>2. Limited Partnership.</a:t>
            </a:r>
            <a:r>
              <a:rPr lang="en-US" altLang="en-US" sz="2800" smtClean="0"/>
              <a:t>  There are two classes of partners.  There must be one general partner who has the same rights and liabilities as a general partner in a general partnership.  A limited partner is limited in liability only to the amount invested in the limited partnership plus any additional amount he has committed to contribute.  He has no rights to actively manage the partnership.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DF5323-646B-4F6A-8A6C-65A229732555}" type="slidenum">
              <a:rPr lang="en-US" altLang="en-US">
                <a:solidFill>
                  <a:srgbClr val="CC3300"/>
                </a:solidFill>
              </a:rPr>
              <a:pPr eaLnBrk="1" hangingPunct="1"/>
              <a:t>8</a:t>
            </a:fld>
            <a:endParaRPr lang="en-US" altLang="en-US">
              <a:solidFill>
                <a:srgbClr val="CC3300"/>
              </a:solidFill>
            </a:endParaRPr>
          </a:p>
        </p:txBody>
      </p:sp>
      <p:sp>
        <p:nvSpPr>
          <p:cNvPr id="35843" name="Rectangle 2"/>
          <p:cNvSpPr>
            <a:spLocks noGrp="1" noChangeArrowheads="1"/>
          </p:cNvSpPr>
          <p:nvPr>
            <p:ph type="title"/>
          </p:nvPr>
        </p:nvSpPr>
        <p:spPr/>
        <p:txBody>
          <a:bodyPr/>
          <a:lstStyle/>
          <a:p>
            <a:pPr eaLnBrk="1" hangingPunct="1"/>
            <a:r>
              <a:rPr lang="en-US" altLang="en-US" smtClean="0"/>
              <a:t> </a:t>
            </a:r>
          </a:p>
        </p:txBody>
      </p:sp>
      <p:sp>
        <p:nvSpPr>
          <p:cNvPr id="35844" name="Rectangle 3"/>
          <p:cNvSpPr>
            <a:spLocks noGrp="1" noChangeArrowheads="1"/>
          </p:cNvSpPr>
          <p:nvPr>
            <p:ph type="body" sz="half" idx="1"/>
          </p:nvPr>
        </p:nvSpPr>
        <p:spPr>
          <a:xfrm>
            <a:off x="152400" y="228600"/>
            <a:ext cx="8839200" cy="6400800"/>
          </a:xfrm>
          <a:noFill/>
        </p:spPr>
        <p:txBody>
          <a:bodyPr/>
          <a:lstStyle/>
          <a:p>
            <a:pPr marL="165100" indent="-165100" eaLnBrk="1" hangingPunct="1">
              <a:lnSpc>
                <a:spcPct val="90000"/>
              </a:lnSpc>
              <a:buFontTx/>
              <a:buNone/>
              <a:tabLst>
                <a:tab pos="165100" algn="l"/>
              </a:tabLst>
            </a:pPr>
            <a:r>
              <a:rPr lang="en-US" altLang="en-US" sz="2400" u="sng" smtClean="0"/>
              <a:t>3. Limited Liability Companies (LLCs).</a:t>
            </a:r>
            <a:r>
              <a:rPr lang="en-US" altLang="en-US" sz="2400" smtClean="0"/>
              <a:t>  Businesses may be taxed as a partnership while having limited liability protection for owners.  State law provides the limited liability.  Check-the-box regs permit each LLC to choose whether to be taxed as a partnership or as a corp.</a:t>
            </a:r>
          </a:p>
          <a:p>
            <a:pPr marL="165100" indent="-165100" eaLnBrk="1" hangingPunct="1">
              <a:lnSpc>
                <a:spcPct val="90000"/>
              </a:lnSpc>
              <a:buFontTx/>
              <a:buNone/>
              <a:tabLst>
                <a:tab pos="165100" algn="l"/>
              </a:tabLst>
            </a:pPr>
            <a:r>
              <a:rPr lang="en-US" altLang="en-US" sz="2400" u="sng" smtClean="0"/>
              <a:t>4. Limited Liability Partnerships (LLPs).</a:t>
            </a:r>
            <a:r>
              <a:rPr lang="en-US" altLang="en-US" sz="2400" smtClean="0"/>
              <a:t>  Many states recognize LLP as a business form.  The primary difference between a general partnership and an LLP is that a partner is not liable for damages resulting from failures in the work of other partners or of people supervised by other partners.  LLPs can be taxed under the check-the-box regs as a partnership or as a corp.</a:t>
            </a:r>
          </a:p>
          <a:p>
            <a:pPr marL="165100" indent="-165100" eaLnBrk="1" hangingPunct="1">
              <a:lnSpc>
                <a:spcPct val="90000"/>
              </a:lnSpc>
              <a:buFontTx/>
              <a:buNone/>
              <a:tabLst>
                <a:tab pos="165100" algn="l"/>
              </a:tabLst>
            </a:pPr>
            <a:r>
              <a:rPr lang="en-US" altLang="en-US" sz="2400" u="sng" smtClean="0"/>
              <a:t>5. Electing Large Partnerships.</a:t>
            </a:r>
            <a:r>
              <a:rPr lang="en-US" altLang="en-US" sz="2400" smtClean="0"/>
              <a:t>  Partnerships that qualify as “large partnerships” may elect to be taxed under a simplified reporting arrangement. To qualify as a large partnership, the partnership must not be a service partnership and must not be engaged in commodity trading.  Partnership must have at least 100 partners.</a:t>
            </a:r>
            <a:r>
              <a:rPr lang="en-US" altLang="en-US" sz="6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F84202-F6D7-42A3-B3AB-D66537B4ED81}" type="slidenum">
              <a:rPr lang="en-US" altLang="en-US">
                <a:solidFill>
                  <a:srgbClr val="CC3300"/>
                </a:solidFill>
              </a:rPr>
              <a:pPr eaLnBrk="1" hangingPunct="1"/>
              <a:t>9</a:t>
            </a:fld>
            <a:endParaRPr lang="en-US" altLang="en-US">
              <a:solidFill>
                <a:srgbClr val="CC3300"/>
              </a:solidFill>
            </a:endParaRPr>
          </a:p>
        </p:txBody>
      </p:sp>
      <p:sp>
        <p:nvSpPr>
          <p:cNvPr id="36867" name="Rectangle 2"/>
          <p:cNvSpPr>
            <a:spLocks noGrp="1" noChangeArrowheads="1"/>
          </p:cNvSpPr>
          <p:nvPr>
            <p:ph type="title"/>
          </p:nvPr>
        </p:nvSpPr>
        <p:spPr/>
        <p:txBody>
          <a:bodyPr/>
          <a:lstStyle/>
          <a:p>
            <a:pPr eaLnBrk="1" hangingPunct="1"/>
            <a:r>
              <a:rPr lang="en-US" altLang="en-US" smtClean="0"/>
              <a:t> </a:t>
            </a:r>
          </a:p>
        </p:txBody>
      </p:sp>
      <p:sp>
        <p:nvSpPr>
          <p:cNvPr id="36868" name="Rectangle 3"/>
          <p:cNvSpPr>
            <a:spLocks noGrp="1" noChangeArrowheads="1"/>
          </p:cNvSpPr>
          <p:nvPr>
            <p:ph type="body" sz="half" idx="1"/>
          </p:nvPr>
        </p:nvSpPr>
        <p:spPr>
          <a:xfrm>
            <a:off x="304800" y="228600"/>
            <a:ext cx="8534400" cy="6019800"/>
          </a:xfrm>
          <a:noFill/>
        </p:spPr>
        <p:txBody>
          <a:bodyPr/>
          <a:lstStyle/>
          <a:p>
            <a:pPr marL="0" indent="0" eaLnBrk="1" hangingPunct="1">
              <a:buFontTx/>
              <a:buNone/>
            </a:pPr>
            <a:r>
              <a:rPr lang="en-US" altLang="en-US" sz="2800" u="sng" smtClean="0">
                <a:solidFill>
                  <a:srgbClr val="FF3300"/>
                </a:solidFill>
              </a:rPr>
              <a:t>Overview of Taxation of Partnership Income</a:t>
            </a:r>
          </a:p>
          <a:p>
            <a:pPr marL="0" indent="0" eaLnBrk="1" hangingPunct="1">
              <a:buFontTx/>
              <a:buNone/>
            </a:pPr>
            <a:r>
              <a:rPr lang="en-US" altLang="en-US" sz="2800" u="sng" smtClean="0"/>
              <a:t>A. Partnership Profits and Losses.</a:t>
            </a:r>
            <a:r>
              <a:rPr lang="en-US" altLang="en-US" sz="2800" smtClean="0"/>
              <a:t>  A partnership is not a taxpaying entity and income earned by a partnership is not subject to two layers of federal income taxes.  </a:t>
            </a:r>
          </a:p>
          <a:p>
            <a:pPr marL="0" indent="0" eaLnBrk="1" hangingPunct="1">
              <a:buFontTx/>
              <a:buNone/>
            </a:pPr>
            <a:r>
              <a:rPr lang="en-US" altLang="en-US" sz="2800" smtClean="0"/>
              <a:t>Each partner reports his share of the partnership's income, gain, loss, deduction and credit items as part of his regular tax return.  </a:t>
            </a:r>
          </a:p>
          <a:p>
            <a:pPr marL="0" indent="0" eaLnBrk="1" hangingPunct="1">
              <a:buFontTx/>
              <a:buNone/>
            </a:pPr>
            <a:r>
              <a:rPr lang="en-US" altLang="en-US" sz="2800" smtClean="0"/>
              <a:t>The partnership files a Form 1065 [U.S. Partnership Return of Income], an information return, which provides the IRS with information about the partnership's income and its allocation to the partners.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9268</TotalTime>
  <Words>2245</Words>
  <Application>Microsoft Office PowerPoint</Application>
  <PresentationFormat>On-screen Show (4:3)</PresentationFormat>
  <Paragraphs>273</Paragraphs>
  <Slides>60</Slides>
  <Notes>58</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3" baseType="lpstr">
      <vt:lpstr>Arial</vt:lpstr>
      <vt:lpstr>Default Design</vt:lpstr>
      <vt:lpstr>Worksheet</vt:lpstr>
      <vt:lpstr>Chapter 9-1B. Partnership Formation C15-Chp-9-1B-Ptshp-Form-2016  This file covers pages 1 through 20   Howard Godfrey, Ph.D., CPA Professor of Accounting Copyright 2016</vt:lpstr>
      <vt:lpstr> </vt:lpstr>
      <vt:lpstr> </vt:lpstr>
      <vt:lpstr> </vt:lpstr>
      <vt:lpstr> </vt:lpstr>
      <vt:lpstr> </vt:lpstr>
      <vt:lpstr> </vt:lpstr>
      <vt:lpstr> </vt:lpstr>
      <vt:lpstr> </vt:lpstr>
      <vt:lpstr> </vt:lpstr>
      <vt:lpstr>PowerPoint Presentation</vt:lpstr>
      <vt:lpstr>PowerPoint Presentation</vt:lpstr>
      <vt:lpstr> </vt:lpstr>
      <vt:lpstr> </vt:lpstr>
      <vt:lpstr> </vt:lpstr>
      <vt:lpstr> </vt:lpstr>
      <vt:lpstr> </vt:lpstr>
      <vt:lpstr> </vt:lpstr>
      <vt:lpstr> </vt:lpstr>
      <vt:lpstr> </vt:lpstr>
      <vt:lpstr> </vt:lpstr>
      <vt:lpstr> </vt:lpstr>
      <vt:lpstr>PowerPoint Presentation</vt:lpstr>
      <vt:lpstr>PowerPoint Presentation</vt:lpstr>
      <vt:lpstr> </vt:lpstr>
      <vt:lpstr> </vt:lpstr>
      <vt:lpstr> </vt:lpstr>
      <vt:lpstr> </vt:lpstr>
      <vt:lpstr> </vt:lpstr>
      <vt:lpstr> </vt:lpstr>
      <vt:lpstr> </vt:lpstr>
      <vt:lpstr>PowerPoint Presentation</vt:lpstr>
      <vt:lpstr> </vt:lpstr>
      <vt:lpstr> </vt:lpstr>
      <vt:lpstr> </vt:lpstr>
      <vt:lpstr> </vt:lpstr>
      <vt:lpstr> </vt:lpstr>
      <vt:lpstr> </vt:lpstr>
      <vt:lpstr> </vt:lpstr>
      <vt:lpstr> </vt:lpstr>
      <vt:lpstr> </vt:lpstr>
      <vt:lpstr> </vt:lpstr>
      <vt:lpstr> </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939</cp:revision>
  <dcterms:created xsi:type="dcterms:W3CDTF">2004-01-08T15:38:51Z</dcterms:created>
  <dcterms:modified xsi:type="dcterms:W3CDTF">2015-12-21T01:33:32Z</dcterms:modified>
</cp:coreProperties>
</file>