
<file path=[Content_Types].xml><?xml version="1.0" encoding="utf-8"?>
<Types xmlns="http://schemas.openxmlformats.org/package/2006/content-types">
  <Default Extension="emf" ContentType="image/x-emf"/>
  <Default Extension="xls" ContentType="application/vnd.ms-exce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979" r:id="rId3"/>
    <p:sldId id="1128" r:id="rId4"/>
    <p:sldId id="1090" r:id="rId5"/>
    <p:sldId id="1129" r:id="rId6"/>
    <p:sldId id="1120" r:id="rId7"/>
    <p:sldId id="1121" r:id="rId8"/>
    <p:sldId id="1122" r:id="rId9"/>
    <p:sldId id="1089" r:id="rId10"/>
    <p:sldId id="1124" r:id="rId11"/>
    <p:sldId id="1092" r:id="rId12"/>
    <p:sldId id="1125" r:id="rId13"/>
    <p:sldId id="1093" r:id="rId14"/>
    <p:sldId id="1096" r:id="rId15"/>
    <p:sldId id="1091" r:id="rId16"/>
    <p:sldId id="1139" r:id="rId17"/>
    <p:sldId id="1098" r:id="rId18"/>
    <p:sldId id="1127" r:id="rId19"/>
    <p:sldId id="1099" r:id="rId20"/>
    <p:sldId id="1094" r:id="rId21"/>
    <p:sldId id="1101" r:id="rId22"/>
    <p:sldId id="1132" r:id="rId23"/>
    <p:sldId id="1102" r:id="rId24"/>
    <p:sldId id="1100" r:id="rId25"/>
    <p:sldId id="1130" r:id="rId26"/>
    <p:sldId id="1131" r:id="rId27"/>
    <p:sldId id="1135" r:id="rId28"/>
    <p:sldId id="1134" r:id="rId29"/>
    <p:sldId id="1104" r:id="rId30"/>
    <p:sldId id="1137" r:id="rId31"/>
    <p:sldId id="1136" r:id="rId32"/>
    <p:sldId id="1138" r:id="rId33"/>
    <p:sldId id="1115" r:id="rId34"/>
    <p:sldId id="1107" r:id="rId35"/>
    <p:sldId id="1106" r:id="rId36"/>
    <p:sldId id="1105" r:id="rId37"/>
    <p:sldId id="1108" r:id="rId38"/>
    <p:sldId id="1109" r:id="rId39"/>
    <p:sldId id="1110" r:id="rId40"/>
    <p:sldId id="1111" r:id="rId41"/>
    <p:sldId id="1113" r:id="rId42"/>
    <p:sldId id="1112" r:id="rId43"/>
    <p:sldId id="1088" r:id="rId4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DDDDD"/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65" autoAdjust="0"/>
    <p:restoredTop sz="90340" autoAdjust="0"/>
  </p:normalViewPr>
  <p:slideViewPr>
    <p:cSldViewPr>
      <p:cViewPr varScale="1">
        <p:scale>
          <a:sx n="81" d="100"/>
          <a:sy n="81" d="100"/>
        </p:scale>
        <p:origin x="5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742" y="84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28600" y="368559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b="1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Chapter </a:t>
            </a:r>
            <a:r>
              <a:rPr lang="en-US" dirty="0" smtClean="0"/>
              <a:t>9C-Lecture</a:t>
            </a: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5052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b="1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Partnership - Operation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35D34BD5-9925-4A17-AB24-1CEA52C27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855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863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7FA29A88-9B8B-442A-8CD3-C48989F23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273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61E23F-FC53-4343-A488-8CB32AB85467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7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A162B0-B9CC-44C6-BADC-698160C7177A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9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F622DE-AF10-418A-8EAA-98D43B99E25D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1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B90447-FAC1-4F19-8B92-3CE55C6B6944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87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0F8904-7B06-43AA-A6E8-3B652207CC45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58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10E21F-CB48-4F77-9476-28ADF33C897D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25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D54E13-511F-4A58-9FD5-5DB2F9766454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49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0D7FA0-DC67-4173-997C-214D79F04A6E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634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9029A6-CA87-4824-A26A-490950A577CF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CFD88F-A862-4C23-A615-4E1C98BBC3F0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98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4F8C31-6753-4638-BD04-958C21A1C202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3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9B30CE-9781-432D-ABBE-36EC3CAC6A92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26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367047-B090-4716-A6AC-B6716D8F3DFA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85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B82F4D-64A7-44F6-9077-8FAFF12E9A02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7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00F3C7-D71B-48A1-AC01-51AF4E735812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34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55FF53-EE65-495E-A747-1E7A21620397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56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EE994C4-3129-4AAF-98FD-4907B2D1EA26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35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2DB872-253B-4619-8C64-D793CC352754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35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7DAD5C-2B25-4F5E-875A-10C0C525E8D0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8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75DF6F-096C-4277-BCB1-1A842CAC8FB8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89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C9A590-9BB1-4A6C-ADFE-57A9112AC981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17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025FB4-1309-4840-9FD3-F7DB9143E603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9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6F0B5C-17B6-458D-97D0-B1A4FEA4D2B8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04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326586-6F90-492B-A121-0FBC2249B7AB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33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997EB5-40A1-45EA-883F-3A3978E1306E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97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824154-125C-47C4-BE3C-BB98CABA6604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47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044A41-BCED-4E5A-A9B3-50058131FD1B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08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3B8F28-9AED-428B-9D16-C370CA419190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79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EDE9FF-934D-4FD4-BA87-74A77E4D2604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21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FAB79-AEFB-4082-B909-7C209A4A4321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23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F8ECE9-672C-40EE-83CF-B8AC662F389C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5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86685E-C6F8-457E-89C4-C617774C5664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56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480AA56-2E16-4A6B-9B7F-25B230C04659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0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50F6F2-F518-43FD-9162-033542F467F2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556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C91D62-69AB-40F3-87E2-E62D5DBBFF54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062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A4775A-9442-490B-B91D-5FAA48E93313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22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300059-B37C-4C27-B509-83D62179BAD1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32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3D288B-75BB-4CDB-B2AA-C306F077272A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6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E615F7-8F31-4424-8785-B9C7C615AA5D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3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CE61F3-A5BA-43DF-B5E5-81CADFE44CBE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8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819129-47F5-4AE1-A5BC-DCB66AF6EEED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08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7DE273-4F8F-4504-8EA1-73D7D8EF912C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2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B73A4E-5AF8-420B-B29F-8E3777CD5403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8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C0588-7E13-4A2F-AB5F-7936E3951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1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CAEFF-4DAE-4898-A72F-5887660D0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29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5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95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3275C-2582-410C-937A-97245C1E6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859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9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9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D8A0-9CC7-433C-9BB9-AC767D8675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36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95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62E56-F1F5-46FC-A15E-A8CA095914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26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C54944-256C-4709-B387-277D90F8C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32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C0B75-FF7D-4C0A-B910-5E2062950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5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AF2F5-A0CA-4FE1-AB31-DDB7D8C42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73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F290C-FC8C-4526-BE14-986C7BD12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18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9AB17-EDF7-44FE-BB3C-F3E225F9A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3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35F4E-C547-4B71-A7C7-653A7DE88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45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ED180-C59F-4AD0-8536-F8459116D5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10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232D7-4941-4D03-9F60-2D0ED8F7AD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98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 b="1">
                <a:solidFill>
                  <a:srgbClr val="CC3300"/>
                </a:solidFill>
              </a:defRPr>
            </a:lvl1pPr>
          </a:lstStyle>
          <a:p>
            <a:fld id="{22B9E596-586B-4BE5-B680-76BC4E88812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CC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6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7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8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9.xls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10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11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12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13.xls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Excel_97-2003_Workshee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14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Excel_Worksheet1.xls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15.xls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16.xls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17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18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19.xls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Excel_Worksheet20.xls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Worksheet21.xls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Excel_Worksheet22.xls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4.emf"/><Relationship Id="rId4" Type="http://schemas.openxmlformats.org/officeDocument/2006/relationships/oleObject" Target="../embeddings/Microsoft_Excel_97-2003_Worksheet2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Excel_Worksheet2.xls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5.emf"/><Relationship Id="rId4" Type="http://schemas.openxmlformats.org/officeDocument/2006/relationships/oleObject" Target="../embeddings/Microsoft_Excel_97-2003_Worksheet3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6.emf"/><Relationship Id="rId4" Type="http://schemas.openxmlformats.org/officeDocument/2006/relationships/oleObject" Target="../embeddings/Microsoft_Excel_97-2003_Worksheet4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7.emf"/><Relationship Id="rId4" Type="http://schemas.openxmlformats.org/officeDocument/2006/relationships/oleObject" Target="../embeddings/Microsoft_Excel_97-2003_Worksheet5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Excel_Worksheet23.xls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Excel_Worksheet24.xls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Excel_Worksheet25.xls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Excel_Worksheet26.xls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27.xls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4.emf"/><Relationship Id="rId4" Type="http://schemas.openxmlformats.org/officeDocument/2006/relationships/package" Target="../embeddings/Microsoft_Excel_Worksheet28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Worksheet3.xlsx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29.xls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6.emf"/><Relationship Id="rId4" Type="http://schemas.openxmlformats.org/officeDocument/2006/relationships/oleObject" Target="../embeddings/Microsoft_Excel_97-2003_Worksheet6.xls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7.emf"/><Relationship Id="rId4" Type="http://schemas.openxmlformats.org/officeDocument/2006/relationships/package" Target="../embeddings/Microsoft_Excel_Worksheet30.xlsx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4.xls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5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305800" cy="5943600"/>
          </a:xfrm>
        </p:spPr>
        <p:txBody>
          <a:bodyPr/>
          <a:lstStyle/>
          <a:p>
            <a:pPr eaLnBrk="1" hangingPunct="1"/>
            <a:r>
              <a:rPr lang="en-US" altLang="en-US" sz="7200" dirty="0" smtClean="0"/>
              <a:t>Chapter </a:t>
            </a:r>
            <a:r>
              <a:rPr lang="en-US" altLang="en-US" sz="7200" dirty="0" smtClean="0"/>
              <a:t>9-1C.</a:t>
            </a:r>
            <a:r>
              <a:rPr lang="en-US" altLang="en-US" sz="7200" dirty="0" smtClean="0"/>
              <a:t/>
            </a:r>
            <a:br>
              <a:rPr lang="en-US" altLang="en-US" sz="7200" dirty="0" smtClean="0"/>
            </a:br>
            <a:r>
              <a:rPr lang="en-US" altLang="en-US" sz="7200" dirty="0" smtClean="0"/>
              <a:t>Lecture File</a:t>
            </a:r>
            <a:br>
              <a:rPr lang="en-US" altLang="en-US" sz="7200" dirty="0" smtClean="0"/>
            </a:br>
            <a:r>
              <a:rPr lang="en-US" altLang="en-US" sz="2800" dirty="0" smtClean="0">
                <a:solidFill>
                  <a:srgbClr val="CC0000"/>
                </a:solidFill>
              </a:rPr>
              <a:t/>
            </a:r>
            <a:br>
              <a:rPr lang="en-US" altLang="en-US" sz="2800" dirty="0" smtClean="0">
                <a:solidFill>
                  <a:srgbClr val="CC0000"/>
                </a:solidFill>
              </a:rPr>
            </a:br>
            <a:r>
              <a:rPr lang="en-US" altLang="en-US" sz="1800" dirty="0" smtClean="0">
                <a:solidFill>
                  <a:srgbClr val="CC0000"/>
                </a:solidFill>
              </a:rPr>
              <a:t> </a:t>
            </a:r>
            <a:br>
              <a:rPr lang="en-US" altLang="en-US" sz="1800" dirty="0" smtClean="0">
                <a:solidFill>
                  <a:srgbClr val="CC0000"/>
                </a:solidFill>
              </a:rPr>
            </a:br>
            <a:r>
              <a:rPr lang="en-US" altLang="en-US" sz="2000" dirty="0" smtClean="0">
                <a:solidFill>
                  <a:srgbClr val="CC0000"/>
                </a:solidFill>
              </a:rPr>
              <a:t>Howard Godfrey, Ph.D., CPA</a:t>
            </a:r>
            <a:br>
              <a:rPr lang="en-US" altLang="en-US" sz="2000" dirty="0" smtClean="0">
                <a:solidFill>
                  <a:srgbClr val="CC0000"/>
                </a:solidFill>
              </a:rPr>
            </a:br>
            <a:r>
              <a:rPr lang="en-US" altLang="en-US" sz="2000" dirty="0" smtClean="0">
                <a:solidFill>
                  <a:srgbClr val="CC0000"/>
                </a:solidFill>
              </a:rPr>
              <a:t>Professor of Accounting</a:t>
            </a:r>
            <a:br>
              <a:rPr lang="en-US" altLang="en-US" sz="2000" dirty="0" smtClean="0">
                <a:solidFill>
                  <a:srgbClr val="CC0000"/>
                </a:solidFill>
              </a:rPr>
            </a:br>
            <a:r>
              <a:rPr lang="en-US" altLang="en-US" sz="1600" dirty="0" smtClean="0">
                <a:solidFill>
                  <a:srgbClr val="CC0000"/>
                </a:solidFill>
              </a:rPr>
              <a:t>Copyright </a:t>
            </a:r>
            <a:r>
              <a:rPr lang="en-US" altLang="en-US" sz="1600" dirty="0" smtClean="0">
                <a:solidFill>
                  <a:srgbClr val="CC0000"/>
                </a:solidFill>
              </a:rPr>
              <a:t>2016</a:t>
            </a: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E107CF-7B09-4293-A0EA-535FD1AD5643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10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11269" name="Object 1"/>
          <p:cNvGraphicFramePr>
            <a:graphicFrameLocks noChangeAspect="1"/>
          </p:cNvGraphicFramePr>
          <p:nvPr/>
        </p:nvGraphicFramePr>
        <p:xfrm>
          <a:off x="152400" y="90488"/>
          <a:ext cx="8839200" cy="663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Worksheet" r:id="rId4" imgW="4105210" imgH="3152790" progId="Excel.Sheet.12">
                  <p:embed/>
                </p:oleObj>
              </mc:Choice>
              <mc:Fallback>
                <p:oleObj name="Worksheet" r:id="rId4" imgW="4105210" imgH="315279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0488"/>
                        <a:ext cx="8839200" cy="663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AAB65-BCCE-4873-B3E4-675DB4B62864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11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12293" name="Object 1"/>
          <p:cNvGraphicFramePr>
            <a:graphicFrameLocks noChangeAspect="1"/>
          </p:cNvGraphicFramePr>
          <p:nvPr/>
        </p:nvGraphicFramePr>
        <p:xfrm>
          <a:off x="152400" y="685800"/>
          <a:ext cx="89503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Worksheet" r:id="rId4" imgW="2952823" imgH="1809810" progId="Excel.Sheet.12">
                  <p:embed/>
                </p:oleObj>
              </mc:Choice>
              <mc:Fallback>
                <p:oleObj name="Worksheet" r:id="rId4" imgW="2952823" imgH="180981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85800"/>
                        <a:ext cx="8950325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323309-1B20-409D-B98D-11DFC7ACEE01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12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13317" name="Object 1"/>
          <p:cNvGraphicFramePr>
            <a:graphicFrameLocks noChangeAspect="1"/>
          </p:cNvGraphicFramePr>
          <p:nvPr/>
        </p:nvGraphicFramePr>
        <p:xfrm>
          <a:off x="152400" y="685800"/>
          <a:ext cx="89503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Worksheet" r:id="rId4" imgW="2952823" imgH="1809810" progId="Excel.Sheet.12">
                  <p:embed/>
                </p:oleObj>
              </mc:Choice>
              <mc:Fallback>
                <p:oleObj name="Worksheet" r:id="rId4" imgW="2952823" imgH="180981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85800"/>
                        <a:ext cx="8950325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044501-55CC-4F4B-9CE1-C326BF3CE7C9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13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14341" name="Object 1"/>
          <p:cNvGraphicFramePr>
            <a:graphicFrameLocks noChangeAspect="1"/>
          </p:cNvGraphicFramePr>
          <p:nvPr/>
        </p:nvGraphicFramePr>
        <p:xfrm>
          <a:off x="50800" y="533400"/>
          <a:ext cx="8864600" cy="572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Worksheet" r:id="rId4" imgW="4438554" imgH="2867130" progId="Excel.Sheet.12">
                  <p:embed/>
                </p:oleObj>
              </mc:Choice>
              <mc:Fallback>
                <p:oleObj name="Worksheet" r:id="rId4" imgW="4438554" imgH="28671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533400"/>
                        <a:ext cx="8864600" cy="572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E211-7641-46BB-AA0C-F5741E45070A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14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15365" name="Object 1"/>
          <p:cNvGraphicFramePr>
            <a:graphicFrameLocks noChangeAspect="1"/>
          </p:cNvGraphicFramePr>
          <p:nvPr/>
        </p:nvGraphicFramePr>
        <p:xfrm>
          <a:off x="258763" y="192088"/>
          <a:ext cx="8504237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Worksheet" r:id="rId4" imgW="2486033" imgH="1743120" progId="Excel.Sheet.12">
                  <p:embed/>
                </p:oleObj>
              </mc:Choice>
              <mc:Fallback>
                <p:oleObj name="Worksheet" r:id="rId4" imgW="2486033" imgH="174312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192088"/>
                        <a:ext cx="8504237" cy="596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025089-EE21-41DB-9B5A-B64E8FCDD116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15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16389" name="Object 1"/>
          <p:cNvGraphicFramePr>
            <a:graphicFrameLocks noChangeAspect="1"/>
          </p:cNvGraphicFramePr>
          <p:nvPr/>
        </p:nvGraphicFramePr>
        <p:xfrm>
          <a:off x="149225" y="490538"/>
          <a:ext cx="8156575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Worksheet" r:id="rId4" imgW="2724021" imgH="1800360" progId="Excel.Sheet.12">
                  <p:embed/>
                </p:oleObj>
              </mc:Choice>
              <mc:Fallback>
                <p:oleObj name="Worksheet" r:id="rId4" imgW="2724021" imgH="180036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490538"/>
                        <a:ext cx="8156575" cy="538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265C89-F455-4836-83C5-42F86D3AD321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16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17413" name="Object 1"/>
          <p:cNvGraphicFramePr>
            <a:graphicFrameLocks noChangeAspect="1"/>
          </p:cNvGraphicFramePr>
          <p:nvPr/>
        </p:nvGraphicFramePr>
        <p:xfrm>
          <a:off x="284163" y="609600"/>
          <a:ext cx="8583612" cy="552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Worksheet" r:id="rId4" imgW="4191113" imgH="2695680" progId="Excel.Sheet.12">
                  <p:embed/>
                </p:oleObj>
              </mc:Choice>
              <mc:Fallback>
                <p:oleObj name="Worksheet" r:id="rId4" imgW="4191113" imgH="269568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609600"/>
                        <a:ext cx="8583612" cy="552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FB3F7D-0317-4D1B-B8AE-D4EB62B62397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17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18437" name="Object 1"/>
          <p:cNvGraphicFramePr>
            <a:graphicFrameLocks noChangeAspect="1"/>
          </p:cNvGraphicFramePr>
          <p:nvPr/>
        </p:nvGraphicFramePr>
        <p:xfrm>
          <a:off x="1447800" y="236538"/>
          <a:ext cx="6324600" cy="646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Worksheet" r:id="rId4" imgW="5286502" imgH="5400810" progId="Excel.Sheet.12">
                  <p:embed/>
                </p:oleObj>
              </mc:Choice>
              <mc:Fallback>
                <p:oleObj name="Worksheet" r:id="rId4" imgW="5286502" imgH="540081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538"/>
                        <a:ext cx="6324600" cy="646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53DEA3-1A1A-4C31-B8F2-5A19494015EE}" type="slidenum">
              <a:rPr lang="en-US" altLang="en-US">
                <a:solidFill>
                  <a:srgbClr val="CC3300"/>
                </a:solidFill>
              </a:rPr>
              <a:pPr eaLnBrk="1" hangingPunct="1"/>
              <a:t>18</a:t>
            </a:fld>
            <a:endParaRPr lang="en-US" altLang="en-US">
              <a:solidFill>
                <a:srgbClr val="CC3300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81000"/>
            <a:ext cx="8534400" cy="58674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4800" smtClean="0">
                <a:solidFill>
                  <a:srgbClr val="FF3300"/>
                </a:solidFill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9600" smtClean="0">
                <a:solidFill>
                  <a:srgbClr val="FF3300"/>
                </a:solidFill>
              </a:rPr>
              <a:t> </a:t>
            </a:r>
          </a:p>
        </p:txBody>
      </p:sp>
      <p:graphicFrame>
        <p:nvGraphicFramePr>
          <p:cNvPr id="19461" name="Object 1"/>
          <p:cNvGraphicFramePr>
            <a:graphicFrameLocks noChangeAspect="1"/>
          </p:cNvGraphicFramePr>
          <p:nvPr/>
        </p:nvGraphicFramePr>
        <p:xfrm>
          <a:off x="84138" y="457200"/>
          <a:ext cx="8823325" cy="610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Worksheet" r:id="rId4" imgW="5877012" imgH="4067280" progId="Excel.Sheet.8">
                  <p:embed/>
                </p:oleObj>
              </mc:Choice>
              <mc:Fallback>
                <p:oleObj name="Worksheet" r:id="rId4" imgW="5877012" imgH="406728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8" y="457200"/>
                        <a:ext cx="8823325" cy="610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94315D-AEDB-4105-B62D-B1B08DF86B27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19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20485" name="Object 1"/>
          <p:cNvGraphicFramePr>
            <a:graphicFrameLocks noChangeAspect="1"/>
          </p:cNvGraphicFramePr>
          <p:nvPr/>
        </p:nvGraphicFramePr>
        <p:xfrm>
          <a:off x="441325" y="304800"/>
          <a:ext cx="8169275" cy="617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Worksheet" r:id="rId4" imgW="2581390" imgH="1952640" progId="Excel.Sheet.12">
                  <p:embed/>
                </p:oleObj>
              </mc:Choice>
              <mc:Fallback>
                <p:oleObj name="Worksheet" r:id="rId4" imgW="2581390" imgH="195264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304800"/>
                        <a:ext cx="8169275" cy="617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5DEE2D-4233-4C4C-A19A-D529C9F7BD96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3077" name="Object 1"/>
          <p:cNvGraphicFramePr>
            <a:graphicFrameLocks noChangeAspect="1"/>
          </p:cNvGraphicFramePr>
          <p:nvPr/>
        </p:nvGraphicFramePr>
        <p:xfrm>
          <a:off x="79375" y="609600"/>
          <a:ext cx="8899525" cy="521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4" imgW="4972067" imgH="2914650" progId="Excel.Sheet.12">
                  <p:embed/>
                </p:oleObj>
              </mc:Choice>
              <mc:Fallback>
                <p:oleObj name="Worksheet" r:id="rId4" imgW="4972067" imgH="291465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609600"/>
                        <a:ext cx="8899525" cy="521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8A29D5-7C20-4A25-B1DC-34335853497E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20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21509" name="Object 1"/>
          <p:cNvGraphicFramePr>
            <a:graphicFrameLocks noChangeAspect="1"/>
          </p:cNvGraphicFramePr>
          <p:nvPr/>
        </p:nvGraphicFramePr>
        <p:xfrm>
          <a:off x="76200" y="609600"/>
          <a:ext cx="8910638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Worksheet" r:id="rId4" imgW="3848044" imgH="2314710" progId="Excel.Sheet.12">
                  <p:embed/>
                </p:oleObj>
              </mc:Choice>
              <mc:Fallback>
                <p:oleObj name="Worksheet" r:id="rId4" imgW="3848044" imgH="231471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09600"/>
                        <a:ext cx="8910638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3ECB28-EC57-4988-9F4F-16BDB4B86A17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21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9600" u="sng" smtClean="0"/>
              <a:t>See questions at bottom </a:t>
            </a:r>
            <a:br>
              <a:rPr lang="en-US" altLang="en-US" sz="9600" u="sng" smtClean="0"/>
            </a:br>
            <a:r>
              <a:rPr lang="en-US" altLang="en-US" sz="9600" u="sng" smtClean="0"/>
              <a:t>of the spreadsheet</a:t>
            </a:r>
            <a:endParaRPr lang="en-US" altLang="en-US" sz="9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D0308A-23B7-4076-80B7-6F39D4D2BDBD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22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9600" smtClean="0"/>
              <a:t> </a:t>
            </a:r>
          </a:p>
        </p:txBody>
      </p:sp>
      <p:graphicFrame>
        <p:nvGraphicFramePr>
          <p:cNvPr id="23557" name="Object 1"/>
          <p:cNvGraphicFramePr>
            <a:graphicFrameLocks noChangeAspect="1"/>
          </p:cNvGraphicFramePr>
          <p:nvPr/>
        </p:nvGraphicFramePr>
        <p:xfrm>
          <a:off x="228600" y="457200"/>
          <a:ext cx="8518525" cy="518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Worksheet" r:id="rId4" imgW="3333711" imgH="2028780" progId="Excel.Sheet.12">
                  <p:embed/>
                </p:oleObj>
              </mc:Choice>
              <mc:Fallback>
                <p:oleObj name="Worksheet" r:id="rId4" imgW="3333711" imgH="202878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518525" cy="518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FCD52C-9073-4700-821B-BF2EEB6CC424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23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24581" name="Object 1"/>
          <p:cNvGraphicFramePr>
            <a:graphicFrameLocks noChangeAspect="1"/>
          </p:cNvGraphicFramePr>
          <p:nvPr/>
        </p:nvGraphicFramePr>
        <p:xfrm>
          <a:off x="44450" y="479425"/>
          <a:ext cx="8716963" cy="600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Worksheet" r:id="rId4" imgW="2695657" imgH="1857330" progId="Excel.Sheet.12">
                  <p:embed/>
                </p:oleObj>
              </mc:Choice>
              <mc:Fallback>
                <p:oleObj name="Worksheet" r:id="rId4" imgW="2695657" imgH="18573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" y="479425"/>
                        <a:ext cx="8716963" cy="600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855BBD-1F69-42BD-A6DD-176B787D008D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24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25605" name="Object 1"/>
          <p:cNvGraphicFramePr>
            <a:graphicFrameLocks noChangeAspect="1"/>
          </p:cNvGraphicFramePr>
          <p:nvPr/>
        </p:nvGraphicFramePr>
        <p:xfrm>
          <a:off x="100013" y="528638"/>
          <a:ext cx="8815387" cy="568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Worksheet" r:id="rId4" imgW="3829134" imgH="2466990" progId="Excel.Sheet.12">
                  <p:embed/>
                </p:oleObj>
              </mc:Choice>
              <mc:Fallback>
                <p:oleObj name="Worksheet" r:id="rId4" imgW="3829134" imgH="246699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528638"/>
                        <a:ext cx="8815387" cy="568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1A9953-2A2E-4A48-A440-A7A91A71CD21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25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26629" name="Object 1"/>
          <p:cNvGraphicFramePr>
            <a:graphicFrameLocks noChangeAspect="1"/>
          </p:cNvGraphicFramePr>
          <p:nvPr/>
        </p:nvGraphicFramePr>
        <p:xfrm>
          <a:off x="100013" y="528638"/>
          <a:ext cx="8815387" cy="551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Worksheet" r:id="rId4" imgW="3943401" imgH="2466990" progId="Excel.Sheet.12">
                  <p:embed/>
                </p:oleObj>
              </mc:Choice>
              <mc:Fallback>
                <p:oleObj name="Worksheet" r:id="rId4" imgW="3943401" imgH="246699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528638"/>
                        <a:ext cx="8815387" cy="551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53D7D0-AC5A-464A-89A0-FC5E025903CA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26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27653" name="Object 1"/>
          <p:cNvGraphicFramePr>
            <a:graphicFrameLocks noChangeAspect="1"/>
          </p:cNvGraphicFramePr>
          <p:nvPr/>
        </p:nvGraphicFramePr>
        <p:xfrm>
          <a:off x="163513" y="533400"/>
          <a:ext cx="8828087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Worksheet" r:id="rId4" imgW="4276745" imgH="2867130" progId="Excel.Sheet.12">
                  <p:embed/>
                </p:oleObj>
              </mc:Choice>
              <mc:Fallback>
                <p:oleObj name="Worksheet" r:id="rId4" imgW="4276745" imgH="28671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533400"/>
                        <a:ext cx="8828087" cy="602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3974D5-CE8E-43F5-B076-8A97B7C46820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27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9600" smtClean="0"/>
              <a:t> </a:t>
            </a:r>
          </a:p>
        </p:txBody>
      </p:sp>
      <p:graphicFrame>
        <p:nvGraphicFramePr>
          <p:cNvPr id="28677" name="Object 1"/>
          <p:cNvGraphicFramePr>
            <a:graphicFrameLocks noChangeAspect="1"/>
          </p:cNvGraphicFramePr>
          <p:nvPr/>
        </p:nvGraphicFramePr>
        <p:xfrm>
          <a:off x="252413" y="1143000"/>
          <a:ext cx="86614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Worksheet" r:id="rId4" imgW="4419645" imgH="2104920" progId="Excel.Sheet.12">
                  <p:embed/>
                </p:oleObj>
              </mc:Choice>
              <mc:Fallback>
                <p:oleObj name="Worksheet" r:id="rId4" imgW="4419645" imgH="210492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1143000"/>
                        <a:ext cx="8661400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3AABC6-BE23-4B35-AF75-2F333BE9987D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28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9600" u="sng" smtClean="0"/>
              <a:t> </a:t>
            </a:r>
            <a:endParaRPr lang="en-US" altLang="en-US" sz="9600" smtClean="0"/>
          </a:p>
        </p:txBody>
      </p:sp>
      <p:graphicFrame>
        <p:nvGraphicFramePr>
          <p:cNvPr id="29701" name="Object 1"/>
          <p:cNvGraphicFramePr>
            <a:graphicFrameLocks noChangeAspect="1"/>
          </p:cNvGraphicFramePr>
          <p:nvPr/>
        </p:nvGraphicFramePr>
        <p:xfrm>
          <a:off x="223838" y="838200"/>
          <a:ext cx="8670925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Worksheet" r:id="rId4" imgW="3524154" imgH="2038230" progId="Excel.Sheet.12">
                  <p:embed/>
                </p:oleObj>
              </mc:Choice>
              <mc:Fallback>
                <p:oleObj name="Worksheet" r:id="rId4" imgW="3524154" imgH="20382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8" y="838200"/>
                        <a:ext cx="8670925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85F415-6637-4AD2-BB9B-5FFB509D4439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29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0725" name="Object 1"/>
          <p:cNvGraphicFramePr>
            <a:graphicFrameLocks noChangeAspect="1"/>
          </p:cNvGraphicFramePr>
          <p:nvPr/>
        </p:nvGraphicFramePr>
        <p:xfrm>
          <a:off x="457200" y="152400"/>
          <a:ext cx="7794625" cy="618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Worksheet" r:id="rId4" imgW="4686266" imgH="3714660" progId="Excel.Sheet.8">
                  <p:embed/>
                </p:oleObj>
              </mc:Choice>
              <mc:Fallback>
                <p:oleObj name="Worksheet" r:id="rId4" imgW="4686266" imgH="371466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"/>
                        <a:ext cx="7794625" cy="618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BA6096-D645-47C0-8C49-39DD6D850DE2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4101" name="Object 1"/>
          <p:cNvGraphicFramePr>
            <a:graphicFrameLocks noChangeAspect="1"/>
          </p:cNvGraphicFramePr>
          <p:nvPr/>
        </p:nvGraphicFramePr>
        <p:xfrm>
          <a:off x="79375" y="609600"/>
          <a:ext cx="8899525" cy="521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Worksheet" r:id="rId4" imgW="4972067" imgH="2914650" progId="Excel.Sheet.12">
                  <p:embed/>
                </p:oleObj>
              </mc:Choice>
              <mc:Fallback>
                <p:oleObj name="Worksheet" r:id="rId4" imgW="4972067" imgH="291465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609600"/>
                        <a:ext cx="8899525" cy="521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C71572-22C8-4639-AECC-D45AE6C0F9F1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30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1749" name="Object 1"/>
          <p:cNvGraphicFramePr>
            <a:graphicFrameLocks noChangeAspect="1"/>
          </p:cNvGraphicFramePr>
          <p:nvPr/>
        </p:nvGraphicFramePr>
        <p:xfrm>
          <a:off x="533400" y="228600"/>
          <a:ext cx="7794625" cy="618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Worksheet" r:id="rId4" imgW="4686266" imgH="3714660" progId="Excel.Sheet.8">
                  <p:embed/>
                </p:oleObj>
              </mc:Choice>
              <mc:Fallback>
                <p:oleObj name="Worksheet" r:id="rId4" imgW="4686266" imgH="371466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"/>
                        <a:ext cx="7794625" cy="618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8D7F3E-CC4F-4873-902F-2BACC0263EB2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31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2773" name="Object 1"/>
          <p:cNvGraphicFramePr>
            <a:graphicFrameLocks noChangeAspect="1"/>
          </p:cNvGraphicFramePr>
          <p:nvPr/>
        </p:nvGraphicFramePr>
        <p:xfrm>
          <a:off x="152400" y="304800"/>
          <a:ext cx="8856663" cy="618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Worksheet" r:id="rId4" imgW="5324590" imgH="3714660" progId="Excel.Sheet.8">
                  <p:embed/>
                </p:oleObj>
              </mc:Choice>
              <mc:Fallback>
                <p:oleObj name="Worksheet" r:id="rId4" imgW="5324590" imgH="371466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04800"/>
                        <a:ext cx="8856663" cy="618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E9E9F3-A01C-4CD4-9CDA-418639DEFEC6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32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3797" name="Object 1"/>
          <p:cNvGraphicFramePr>
            <a:graphicFrameLocks noChangeAspect="1"/>
          </p:cNvGraphicFramePr>
          <p:nvPr/>
        </p:nvGraphicFramePr>
        <p:xfrm>
          <a:off x="152400" y="152400"/>
          <a:ext cx="8856663" cy="618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Worksheet" r:id="rId4" imgW="5324590" imgH="3714660" progId="Excel.Sheet.8">
                  <p:embed/>
                </p:oleObj>
              </mc:Choice>
              <mc:Fallback>
                <p:oleObj name="Worksheet" r:id="rId4" imgW="5324590" imgH="371466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8856663" cy="618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EDD9F-016C-4989-95C8-A07C395E9788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33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4821" name="Object 1"/>
          <p:cNvGraphicFramePr>
            <a:graphicFrameLocks noChangeAspect="1"/>
          </p:cNvGraphicFramePr>
          <p:nvPr/>
        </p:nvGraphicFramePr>
        <p:xfrm>
          <a:off x="192088" y="457200"/>
          <a:ext cx="8799512" cy="551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Worksheet" r:id="rId4" imgW="4124390" imgH="2543130" progId="Excel.Sheet.12">
                  <p:embed/>
                </p:oleObj>
              </mc:Choice>
              <mc:Fallback>
                <p:oleObj name="Worksheet" r:id="rId4" imgW="4124390" imgH="25431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457200"/>
                        <a:ext cx="8799512" cy="551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B44153-CE53-4236-8FC4-133FFEA4E9B4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34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pic>
        <p:nvPicPr>
          <p:cNvPr id="35845" name="Picture 4" descr="tax year-jp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76200"/>
            <a:ext cx="8145462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7AC3AB-F017-4823-BD02-42F753B56B3C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35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36869" name="Object 1"/>
          <p:cNvGraphicFramePr>
            <a:graphicFrameLocks noChangeAspect="1"/>
          </p:cNvGraphicFramePr>
          <p:nvPr/>
        </p:nvGraphicFramePr>
        <p:xfrm>
          <a:off x="77788" y="457200"/>
          <a:ext cx="8761412" cy="579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Worksheet" r:id="rId4" imgW="4610089" imgH="3048030" progId="Excel.Sheet.12">
                  <p:embed/>
                </p:oleObj>
              </mc:Choice>
              <mc:Fallback>
                <p:oleObj name="Worksheet" r:id="rId4" imgW="4610089" imgH="30480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457200"/>
                        <a:ext cx="8761412" cy="579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E5AD41-F584-4569-A43A-176D437E8541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36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7893" name="Object 1"/>
          <p:cNvGraphicFramePr>
            <a:graphicFrameLocks noChangeAspect="1"/>
          </p:cNvGraphicFramePr>
          <p:nvPr/>
        </p:nvGraphicFramePr>
        <p:xfrm>
          <a:off x="76200" y="152400"/>
          <a:ext cx="893921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Worksheet" r:id="rId4" imgW="6438889" imgH="4333770" progId="Excel.Sheet.12">
                  <p:embed/>
                </p:oleObj>
              </mc:Choice>
              <mc:Fallback>
                <p:oleObj name="Worksheet" r:id="rId4" imgW="6438889" imgH="433377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52400"/>
                        <a:ext cx="893921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E5AE02F-B39F-49A8-9C45-90E64EF36F7E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37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8917" name="Object 1"/>
          <p:cNvGraphicFramePr>
            <a:graphicFrameLocks noChangeAspect="1"/>
          </p:cNvGraphicFramePr>
          <p:nvPr/>
        </p:nvGraphicFramePr>
        <p:xfrm>
          <a:off x="101600" y="627063"/>
          <a:ext cx="8737600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Worksheet" r:id="rId4" imgW="3648145" imgH="1838430" progId="Excel.Sheet.12">
                  <p:embed/>
                </p:oleObj>
              </mc:Choice>
              <mc:Fallback>
                <p:oleObj name="Worksheet" r:id="rId4" imgW="3648145" imgH="183843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627063"/>
                        <a:ext cx="8737600" cy="440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D5626C-5E57-4D7E-93A6-E2C2DA89DC57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38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39941" name="Object 1"/>
          <p:cNvGraphicFramePr>
            <a:graphicFrameLocks noChangeAspect="1"/>
          </p:cNvGraphicFramePr>
          <p:nvPr/>
        </p:nvGraphicFramePr>
        <p:xfrm>
          <a:off x="215900" y="457200"/>
          <a:ext cx="8751888" cy="590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3" name="Worksheet" r:id="rId4" imgW="4705446" imgH="3171960" progId="Excel.Sheet.12">
                  <p:embed/>
                </p:oleObj>
              </mc:Choice>
              <mc:Fallback>
                <p:oleObj name="Worksheet" r:id="rId4" imgW="4705446" imgH="317196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457200"/>
                        <a:ext cx="8751888" cy="590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50257E-9088-4A6E-A010-BA47FF2A02B4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39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40965" name="Object 1"/>
          <p:cNvGraphicFramePr>
            <a:graphicFrameLocks noChangeAspect="1"/>
          </p:cNvGraphicFramePr>
          <p:nvPr/>
        </p:nvGraphicFramePr>
        <p:xfrm>
          <a:off x="28575" y="373063"/>
          <a:ext cx="9058275" cy="557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" name="Worksheet" r:id="rId4" imgW="4305379" imgH="2647890" progId="Excel.Sheet.12">
                  <p:embed/>
                </p:oleObj>
              </mc:Choice>
              <mc:Fallback>
                <p:oleObj name="Worksheet" r:id="rId4" imgW="4305379" imgH="264789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373063"/>
                        <a:ext cx="9058275" cy="557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99451B-7173-4ECC-9128-8FF4EFBFBD53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4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5125" name="Object 1"/>
          <p:cNvGraphicFramePr>
            <a:graphicFrameLocks noChangeAspect="1"/>
          </p:cNvGraphicFramePr>
          <p:nvPr/>
        </p:nvGraphicFramePr>
        <p:xfrm>
          <a:off x="93663" y="173038"/>
          <a:ext cx="8669337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Worksheet" r:id="rId4" imgW="4876710" imgH="3514860" progId="Excel.Sheet.12">
                  <p:embed/>
                </p:oleObj>
              </mc:Choice>
              <mc:Fallback>
                <p:oleObj name="Worksheet" r:id="rId4" imgW="4876710" imgH="351486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3" y="173038"/>
                        <a:ext cx="8669337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2CA948-76A1-4DA2-9601-296AAD645C74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40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41989" name="Object 1"/>
          <p:cNvGraphicFramePr>
            <a:graphicFrameLocks noChangeAspect="1"/>
          </p:cNvGraphicFramePr>
          <p:nvPr/>
        </p:nvGraphicFramePr>
        <p:xfrm>
          <a:off x="609600" y="457200"/>
          <a:ext cx="8369300" cy="580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1" name="Worksheet" r:id="rId4" imgW="4505277" imgH="3124170" progId="Excel.Sheet.12">
                  <p:embed/>
                </p:oleObj>
              </mc:Choice>
              <mc:Fallback>
                <p:oleObj name="Worksheet" r:id="rId4" imgW="4505277" imgH="312417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57200"/>
                        <a:ext cx="8369300" cy="580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4BC50A-4492-4691-B712-7014E2AB7A73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41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u="sng" smtClean="0"/>
              <a:t> </a:t>
            </a:r>
            <a:endParaRPr lang="en-US" altLang="en-US" sz="2400" smtClean="0"/>
          </a:p>
        </p:txBody>
      </p:sp>
      <p:graphicFrame>
        <p:nvGraphicFramePr>
          <p:cNvPr id="43013" name="Object 1"/>
          <p:cNvGraphicFramePr>
            <a:graphicFrameLocks noChangeAspect="1"/>
          </p:cNvGraphicFramePr>
          <p:nvPr/>
        </p:nvGraphicFramePr>
        <p:xfrm>
          <a:off x="381000" y="381000"/>
          <a:ext cx="8534400" cy="520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5" name="Worksheet" r:id="rId4" imgW="5857833" imgH="3571830" progId="Excel.Sheet.8">
                  <p:embed/>
                </p:oleObj>
              </mc:Choice>
              <mc:Fallback>
                <p:oleObj name="Worksheet" r:id="rId4" imgW="5857833" imgH="357183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"/>
                        <a:ext cx="8534400" cy="520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2963D7-23DA-4FFD-B79D-BE2FCFC58733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42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44037" name="Object 2"/>
          <p:cNvGraphicFramePr>
            <a:graphicFrameLocks noChangeAspect="1"/>
          </p:cNvGraphicFramePr>
          <p:nvPr/>
        </p:nvGraphicFramePr>
        <p:xfrm>
          <a:off x="103188" y="762000"/>
          <a:ext cx="8883650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9" name="Worksheet" r:id="rId4" imgW="4581455" imgH="2495610" progId="Excel.Sheet.12">
                  <p:embed/>
                </p:oleObj>
              </mc:Choice>
              <mc:Fallback>
                <p:oleObj name="Worksheet" r:id="rId4" imgW="4581455" imgH="2495610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8" y="762000"/>
                        <a:ext cx="8883650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FA7BDB-6E46-48CE-8952-7F22950EF772}" type="slidenum">
              <a:rPr lang="en-US" altLang="en-US">
                <a:solidFill>
                  <a:srgbClr val="CC3300"/>
                </a:solidFill>
              </a:rPr>
              <a:pPr eaLnBrk="1" hangingPunct="1"/>
              <a:t>43</a:t>
            </a:fld>
            <a:endParaRPr lang="en-US" altLang="en-US">
              <a:solidFill>
                <a:srgbClr val="CC3300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81000"/>
            <a:ext cx="8534400" cy="5867400"/>
          </a:xfrm>
          <a:noFill/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sz="9600" smtClean="0">
                <a:solidFill>
                  <a:srgbClr val="FF3300"/>
                </a:solidFill>
              </a:rPr>
              <a:t>The 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9600" smtClean="0">
                <a:solidFill>
                  <a:srgbClr val="FF3300"/>
                </a:solidFill>
              </a:rPr>
              <a:t>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162D7C9-055A-4AE4-970D-DFD13F491BE9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5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6149" name="Object 1"/>
          <p:cNvGraphicFramePr>
            <a:graphicFrameLocks noChangeAspect="1"/>
          </p:cNvGraphicFramePr>
          <p:nvPr/>
        </p:nvGraphicFramePr>
        <p:xfrm>
          <a:off x="93663" y="381000"/>
          <a:ext cx="8821737" cy="604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Worksheet" r:id="rId4" imgW="5133877" imgH="3514860" progId="Excel.Sheet.12">
                  <p:embed/>
                </p:oleObj>
              </mc:Choice>
              <mc:Fallback>
                <p:oleObj name="Worksheet" r:id="rId4" imgW="5133877" imgH="351486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3" y="381000"/>
                        <a:ext cx="8821737" cy="604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E3D665-AA51-4D01-AD7C-924EFEC34A11}" type="slidenum">
              <a:rPr lang="en-US" altLang="en-US">
                <a:solidFill>
                  <a:srgbClr val="CC3300"/>
                </a:solidFill>
              </a:rPr>
              <a:pPr eaLnBrk="1" hangingPunct="1"/>
              <a:t>6</a:t>
            </a:fld>
            <a:endParaRPr lang="en-US" altLang="en-US">
              <a:solidFill>
                <a:srgbClr val="CC33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81000"/>
            <a:ext cx="8534400" cy="58674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4800" smtClean="0"/>
              <a:t>May the following entities elect to be taxed as partnerships?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LLC with one owner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LLC with two owners 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Newly formed corporation with two owners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9600" smtClean="0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02FBFC-D8E0-4B6F-A253-A6855AB7E2F2}" type="slidenum">
              <a:rPr lang="en-US" altLang="en-US">
                <a:solidFill>
                  <a:srgbClr val="CC3300"/>
                </a:solidFill>
              </a:rPr>
              <a:pPr eaLnBrk="1" hangingPunct="1"/>
              <a:t>7</a:t>
            </a:fld>
            <a:endParaRPr lang="en-US" altLang="en-US">
              <a:solidFill>
                <a:srgbClr val="CC33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81000"/>
            <a:ext cx="8534400" cy="58674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4800" smtClean="0"/>
              <a:t>May the following entities elect to be taxed as partnerships?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LLC with one owner? </a:t>
            </a:r>
            <a:r>
              <a:rPr lang="en-US" altLang="en-US" sz="4800" smtClean="0">
                <a:solidFill>
                  <a:srgbClr val="FF0000"/>
                </a:solidFill>
              </a:rPr>
              <a:t>No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LLC with two owners? </a:t>
            </a:r>
            <a:r>
              <a:rPr lang="en-US" altLang="en-US" sz="4800" smtClean="0">
                <a:solidFill>
                  <a:srgbClr val="FF0000"/>
                </a:solidFill>
              </a:rPr>
              <a:t>Yes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Newly formed corporation with two owners? </a:t>
            </a:r>
            <a:r>
              <a:rPr lang="en-US" altLang="en-US" sz="4800" smtClean="0">
                <a:solidFill>
                  <a:srgbClr val="FF0000"/>
                </a:solidFill>
              </a:rPr>
              <a:t>No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9600" smtClean="0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603FDB-F264-4DDB-95CC-8F0FDE673EE5}" type="slidenum">
              <a:rPr lang="en-US" altLang="en-US">
                <a:solidFill>
                  <a:srgbClr val="CC3300"/>
                </a:solidFill>
              </a:rPr>
              <a:pPr eaLnBrk="1" hangingPunct="1"/>
              <a:t>8</a:t>
            </a:fld>
            <a:endParaRPr lang="en-US" altLang="en-US">
              <a:solidFill>
                <a:srgbClr val="CC3300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"/>
            <a:ext cx="8763000" cy="60960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smtClean="0"/>
              <a:t> </a:t>
            </a:r>
            <a:r>
              <a:rPr lang="en-US" altLang="en-US" sz="4400" smtClean="0"/>
              <a:t>Which provides protection for partners in a CPA firm from malpractice claims related to work of another partner: </a:t>
            </a:r>
          </a:p>
          <a:p>
            <a:pPr marL="0" indent="0" eaLnBrk="1" hangingPunct="1">
              <a:buFontTx/>
              <a:buNone/>
            </a:pPr>
            <a:r>
              <a:rPr lang="en-US" altLang="en-US" sz="4400" smtClean="0"/>
              <a:t>General Partnership, </a:t>
            </a:r>
          </a:p>
          <a:p>
            <a:pPr marL="0" indent="0" eaLnBrk="1" hangingPunct="1">
              <a:buFontTx/>
              <a:buNone/>
            </a:pPr>
            <a:r>
              <a:rPr lang="en-US" altLang="en-US" sz="4400" smtClean="0"/>
              <a:t>Limited Partnership, </a:t>
            </a:r>
          </a:p>
          <a:p>
            <a:pPr marL="0" indent="0" eaLnBrk="1" hangingPunct="1">
              <a:buFontTx/>
              <a:buNone/>
            </a:pPr>
            <a:r>
              <a:rPr lang="en-US" altLang="en-US" sz="4400" smtClean="0"/>
              <a:t>Limited Liabilit</a:t>
            </a:r>
            <a:r>
              <a:rPr lang="en-US" altLang="en-US" sz="4800" smtClean="0"/>
              <a:t>y Partnership?</a:t>
            </a:r>
          </a:p>
          <a:p>
            <a:pPr marL="0" indent="0" eaLnBrk="1" hangingPunct="1">
              <a:buFontTx/>
              <a:buNone/>
            </a:pPr>
            <a:r>
              <a:rPr lang="en-US" altLang="en-US" sz="4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0" y="6400800"/>
            <a:ext cx="1905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F42D44-9ABD-44B8-A627-FBC33D7EBD1D}" type="slidenum">
              <a:rPr lang="en-US" altLang="en-US" sz="1600">
                <a:solidFill>
                  <a:srgbClr val="CC3300"/>
                </a:solidFill>
              </a:rPr>
              <a:pPr eaLnBrk="1" hangingPunct="1"/>
              <a:t>9</a:t>
            </a:fld>
            <a:endParaRPr lang="en-US" altLang="en-US" sz="1600">
              <a:solidFill>
                <a:srgbClr val="CC3300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63246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 </a:t>
            </a:r>
          </a:p>
        </p:txBody>
      </p:sp>
      <p:graphicFrame>
        <p:nvGraphicFramePr>
          <p:cNvPr id="10245" name="Object 1"/>
          <p:cNvGraphicFramePr>
            <a:graphicFrameLocks noChangeAspect="1"/>
          </p:cNvGraphicFramePr>
          <p:nvPr/>
        </p:nvGraphicFramePr>
        <p:xfrm>
          <a:off x="152400" y="90488"/>
          <a:ext cx="8778875" cy="663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Worksheet" r:id="rId4" imgW="4076576" imgH="3152790" progId="Excel.Sheet.12">
                  <p:embed/>
                </p:oleObj>
              </mc:Choice>
              <mc:Fallback>
                <p:oleObj name="Worksheet" r:id="rId4" imgW="4076576" imgH="315279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0488"/>
                        <a:ext cx="8778875" cy="663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9439</TotalTime>
  <Words>263</Words>
  <Application>Microsoft Office PowerPoint</Application>
  <PresentationFormat>On-screen Show (4:3)</PresentationFormat>
  <Paragraphs>184</Paragraphs>
  <Slides>43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Default Design</vt:lpstr>
      <vt:lpstr>Microsoft Excel Worksheet</vt:lpstr>
      <vt:lpstr>Microsoft Excel 97-2003 Worksheet</vt:lpstr>
      <vt:lpstr>Chapter 9-1C. Lecture File    Howard Godfrey, Ph.D., CPA Professor of Accounting Copyright 2016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Godfrey, Howard or Willa</dc:creator>
  <cp:lastModifiedBy>Microsoft account</cp:lastModifiedBy>
  <cp:revision>1012</cp:revision>
  <dcterms:created xsi:type="dcterms:W3CDTF">2004-01-08T15:38:51Z</dcterms:created>
  <dcterms:modified xsi:type="dcterms:W3CDTF">2015-12-21T01:37:35Z</dcterms:modified>
</cp:coreProperties>
</file>