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handoutMasterIdLst>
    <p:handoutMasterId r:id="rId53"/>
  </p:handoutMasterIdLst>
  <p:sldIdLst>
    <p:sldId id="256" r:id="rId2"/>
    <p:sldId id="781" r:id="rId3"/>
    <p:sldId id="913" r:id="rId4"/>
    <p:sldId id="891" r:id="rId5"/>
    <p:sldId id="843" r:id="rId6"/>
    <p:sldId id="933" r:id="rId7"/>
    <p:sldId id="867" r:id="rId8"/>
    <p:sldId id="869" r:id="rId9"/>
    <p:sldId id="844" r:id="rId10"/>
    <p:sldId id="897" r:id="rId11"/>
    <p:sldId id="898" r:id="rId12"/>
    <p:sldId id="899" r:id="rId13"/>
    <p:sldId id="900" r:id="rId14"/>
    <p:sldId id="901" r:id="rId15"/>
    <p:sldId id="892" r:id="rId16"/>
    <p:sldId id="845" r:id="rId17"/>
    <p:sldId id="870" r:id="rId18"/>
    <p:sldId id="846" r:id="rId19"/>
    <p:sldId id="847" r:id="rId20"/>
    <p:sldId id="902" r:id="rId21"/>
    <p:sldId id="908" r:id="rId22"/>
    <p:sldId id="904" r:id="rId23"/>
    <p:sldId id="903" r:id="rId24"/>
    <p:sldId id="910" r:id="rId25"/>
    <p:sldId id="911" r:id="rId26"/>
    <p:sldId id="912" r:id="rId27"/>
    <p:sldId id="914" r:id="rId28"/>
    <p:sldId id="915" r:id="rId29"/>
    <p:sldId id="916" r:id="rId30"/>
    <p:sldId id="943" r:id="rId31"/>
    <p:sldId id="944" r:id="rId32"/>
    <p:sldId id="893" r:id="rId33"/>
    <p:sldId id="871" r:id="rId34"/>
    <p:sldId id="872" r:id="rId35"/>
    <p:sldId id="894" r:id="rId36"/>
    <p:sldId id="873" r:id="rId37"/>
    <p:sldId id="895" r:id="rId38"/>
    <p:sldId id="848" r:id="rId39"/>
    <p:sldId id="896" r:id="rId40"/>
    <p:sldId id="875" r:id="rId41"/>
    <p:sldId id="874" r:id="rId42"/>
    <p:sldId id="938" r:id="rId43"/>
    <p:sldId id="939" r:id="rId44"/>
    <p:sldId id="905" r:id="rId45"/>
    <p:sldId id="920" r:id="rId46"/>
    <p:sldId id="945" r:id="rId47"/>
    <p:sldId id="921" r:id="rId48"/>
    <p:sldId id="909" r:id="rId49"/>
    <p:sldId id="940" r:id="rId50"/>
    <p:sldId id="941" r:id="rId51"/>
  </p:sldIdLst>
  <p:sldSz cx="9144000" cy="6858000" type="screen4x3"/>
  <p:notesSz cx="7077075" cy="9051925"/>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51">
          <p15:clr>
            <a:srgbClr val="A4A3A4"/>
          </p15:clr>
        </p15:guide>
        <p15:guide id="2" pos="223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DDDD"/>
    <a:srgbClr val="FF33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361" autoAdjust="0"/>
    <p:restoredTop sz="94764" autoAdjust="0"/>
  </p:normalViewPr>
  <p:slideViewPr>
    <p:cSldViewPr>
      <p:cViewPr varScale="1">
        <p:scale>
          <a:sx n="77" d="100"/>
          <a:sy n="77" d="100"/>
        </p:scale>
        <p:origin x="69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1" d="100"/>
          <a:sy n="61" d="100"/>
        </p:scale>
        <p:origin x="-2712" y="-84"/>
      </p:cViewPr>
      <p:guideLst>
        <p:guide orient="horz" pos="2851"/>
        <p:guide pos="223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3067050" cy="452438"/>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defTabSz="923925">
              <a:defRPr b="1">
                <a:latin typeface="Arial" charset="0"/>
              </a:defRPr>
            </a:lvl1pPr>
          </a:lstStyle>
          <a:p>
            <a:pPr>
              <a:defRPr/>
            </a:pPr>
            <a:r>
              <a:rPr lang="en-US"/>
              <a:t>Chapter 11A	</a:t>
            </a:r>
          </a:p>
        </p:txBody>
      </p:sp>
      <p:sp>
        <p:nvSpPr>
          <p:cNvPr id="32771" name="Rectangle 3"/>
          <p:cNvSpPr>
            <a:spLocks noGrp="1" noChangeArrowheads="1"/>
          </p:cNvSpPr>
          <p:nvPr>
            <p:ph type="dt" sz="quarter" idx="1"/>
          </p:nvPr>
        </p:nvSpPr>
        <p:spPr bwMode="auto">
          <a:xfrm>
            <a:off x="4008438" y="0"/>
            <a:ext cx="3067050" cy="452438"/>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r" defTabSz="923925">
              <a:defRPr b="1">
                <a:latin typeface="Arial" charset="0"/>
              </a:defRPr>
            </a:lvl1pPr>
          </a:lstStyle>
          <a:p>
            <a:pPr>
              <a:defRPr/>
            </a:pPr>
            <a:r>
              <a:rPr lang="en-US"/>
              <a:t>Partnership Distributions</a:t>
            </a:r>
          </a:p>
        </p:txBody>
      </p:sp>
      <p:sp>
        <p:nvSpPr>
          <p:cNvPr id="32772" name="Rectangle 4"/>
          <p:cNvSpPr>
            <a:spLocks noGrp="1" noChangeArrowheads="1"/>
          </p:cNvSpPr>
          <p:nvPr>
            <p:ph type="ftr" sz="quarter" idx="2"/>
          </p:nvPr>
        </p:nvSpPr>
        <p:spPr bwMode="auto">
          <a:xfrm>
            <a:off x="0" y="8597900"/>
            <a:ext cx="3067050" cy="452438"/>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defTabSz="923925">
              <a:defRPr sz="1200">
                <a:latin typeface="Arial" charset="0"/>
              </a:defRPr>
            </a:lvl1pPr>
          </a:lstStyle>
          <a:p>
            <a:pPr>
              <a:defRPr/>
            </a:pPr>
            <a:endParaRPr lang="en-US"/>
          </a:p>
        </p:txBody>
      </p:sp>
      <p:sp>
        <p:nvSpPr>
          <p:cNvPr id="32773" name="Rectangle 5"/>
          <p:cNvSpPr>
            <a:spLocks noGrp="1" noChangeArrowheads="1"/>
          </p:cNvSpPr>
          <p:nvPr>
            <p:ph type="sldNum" sz="quarter" idx="3"/>
          </p:nvPr>
        </p:nvSpPr>
        <p:spPr bwMode="auto">
          <a:xfrm>
            <a:off x="4008438" y="8597900"/>
            <a:ext cx="3067050" cy="452438"/>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r" defTabSz="923925">
              <a:defRPr sz="1200"/>
            </a:lvl1pPr>
          </a:lstStyle>
          <a:p>
            <a:fld id="{ECEE2F1F-83A8-4A97-A6C3-6D5BDA093D2E}" type="slidenum">
              <a:rPr lang="en-US" altLang="en-US"/>
              <a:pPr/>
              <a:t>‹#›</a:t>
            </a:fld>
            <a:endParaRPr lang="en-US" altLang="en-US"/>
          </a:p>
        </p:txBody>
      </p:sp>
    </p:spTree>
    <p:extLst>
      <p:ext uri="{BB962C8B-B14F-4D97-AF65-F5344CB8AC3E}">
        <p14:creationId xmlns:p14="http://schemas.microsoft.com/office/powerpoint/2010/main" val="19916461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090" name="Rectangle 2"/>
          <p:cNvSpPr>
            <a:spLocks noGrp="1" noChangeArrowheads="1"/>
          </p:cNvSpPr>
          <p:nvPr>
            <p:ph type="hdr" sz="quarter"/>
          </p:nvPr>
        </p:nvSpPr>
        <p:spPr bwMode="auto">
          <a:xfrm>
            <a:off x="0" y="0"/>
            <a:ext cx="3067050" cy="452438"/>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defTabSz="923925">
              <a:defRPr sz="1200">
                <a:latin typeface="Arial" charset="0"/>
              </a:defRPr>
            </a:lvl1pPr>
          </a:lstStyle>
          <a:p>
            <a:pPr>
              <a:defRPr/>
            </a:pPr>
            <a:endParaRPr lang="en-US"/>
          </a:p>
        </p:txBody>
      </p:sp>
      <p:sp>
        <p:nvSpPr>
          <p:cNvPr id="89091" name="Rectangle 3"/>
          <p:cNvSpPr>
            <a:spLocks noGrp="1" noChangeArrowheads="1"/>
          </p:cNvSpPr>
          <p:nvPr>
            <p:ph type="dt" idx="1"/>
          </p:nvPr>
        </p:nvSpPr>
        <p:spPr bwMode="auto">
          <a:xfrm>
            <a:off x="4008438" y="0"/>
            <a:ext cx="3067050" cy="452438"/>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r" defTabSz="923925">
              <a:defRPr sz="1200">
                <a:latin typeface="Arial" charset="0"/>
              </a:defRPr>
            </a:lvl1pPr>
          </a:lstStyle>
          <a:p>
            <a:pPr>
              <a:defRPr/>
            </a:pPr>
            <a:endParaRPr lang="en-US"/>
          </a:p>
        </p:txBody>
      </p:sp>
      <p:sp>
        <p:nvSpPr>
          <p:cNvPr id="53252" name="Rectangle 4"/>
          <p:cNvSpPr>
            <a:spLocks noRot="1" noChangeArrowheads="1" noTextEdit="1"/>
          </p:cNvSpPr>
          <p:nvPr>
            <p:ph type="sldImg" idx="2"/>
          </p:nvPr>
        </p:nvSpPr>
        <p:spPr bwMode="auto">
          <a:xfrm>
            <a:off x="1274763" y="677863"/>
            <a:ext cx="4527550" cy="33956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3" name="Rectangle 5"/>
          <p:cNvSpPr>
            <a:spLocks noGrp="1" noChangeArrowheads="1"/>
          </p:cNvSpPr>
          <p:nvPr>
            <p:ph type="body" sz="quarter" idx="3"/>
          </p:nvPr>
        </p:nvSpPr>
        <p:spPr bwMode="auto">
          <a:xfrm>
            <a:off x="708025" y="4300538"/>
            <a:ext cx="5662613" cy="4073525"/>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9094" name="Rectangle 6"/>
          <p:cNvSpPr>
            <a:spLocks noGrp="1" noChangeArrowheads="1"/>
          </p:cNvSpPr>
          <p:nvPr>
            <p:ph type="ftr" sz="quarter" idx="4"/>
          </p:nvPr>
        </p:nvSpPr>
        <p:spPr bwMode="auto">
          <a:xfrm>
            <a:off x="0" y="8597900"/>
            <a:ext cx="3067050" cy="452438"/>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defTabSz="923925">
              <a:defRPr sz="1200">
                <a:latin typeface="Arial" charset="0"/>
              </a:defRPr>
            </a:lvl1pPr>
          </a:lstStyle>
          <a:p>
            <a:pPr>
              <a:defRPr/>
            </a:pPr>
            <a:endParaRPr lang="en-US"/>
          </a:p>
        </p:txBody>
      </p:sp>
      <p:sp>
        <p:nvSpPr>
          <p:cNvPr id="89095" name="Rectangle 7"/>
          <p:cNvSpPr>
            <a:spLocks noGrp="1" noChangeArrowheads="1"/>
          </p:cNvSpPr>
          <p:nvPr>
            <p:ph type="sldNum" sz="quarter" idx="5"/>
          </p:nvPr>
        </p:nvSpPr>
        <p:spPr bwMode="auto">
          <a:xfrm>
            <a:off x="4008438" y="8597900"/>
            <a:ext cx="3067050" cy="452438"/>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r" defTabSz="923925">
              <a:defRPr sz="1200"/>
            </a:lvl1pPr>
          </a:lstStyle>
          <a:p>
            <a:fld id="{09AECE77-DA81-4AEE-A0B7-4C1B3C87716A}" type="slidenum">
              <a:rPr lang="en-US" altLang="en-US"/>
              <a:pPr/>
              <a:t>‹#›</a:t>
            </a:fld>
            <a:endParaRPr lang="en-US" altLang="en-US"/>
          </a:p>
        </p:txBody>
      </p:sp>
    </p:spTree>
    <p:extLst>
      <p:ext uri="{BB962C8B-B14F-4D97-AF65-F5344CB8AC3E}">
        <p14:creationId xmlns:p14="http://schemas.microsoft.com/office/powerpoint/2010/main" val="40085913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772A9A7-7622-4C49-ABD1-E0D00FAC856C}" type="slidenum">
              <a:rPr lang="en-US" altLang="en-US"/>
              <a:pPr eaLnBrk="1" hangingPunct="1"/>
              <a:t>1</a:t>
            </a:fld>
            <a:endParaRPr lang="en-US" altLang="en-US"/>
          </a:p>
        </p:txBody>
      </p:sp>
      <p:sp>
        <p:nvSpPr>
          <p:cNvPr id="54275" name="Rectangle 2"/>
          <p:cNvSpPr>
            <a:spLocks noRo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2978929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46BC060-FF83-49D3-B605-5853B540BEDF}" type="slidenum">
              <a:rPr lang="en-US" altLang="en-US"/>
              <a:pPr eaLnBrk="1" hangingPunct="1"/>
              <a:t>10</a:t>
            </a:fld>
            <a:endParaRPr lang="en-US" altLang="en-US"/>
          </a:p>
        </p:txBody>
      </p:sp>
      <p:sp>
        <p:nvSpPr>
          <p:cNvPr id="63491" name="Rectangle 2"/>
          <p:cNvSpPr>
            <a:spLocks noRo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3225991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1BC259A-2214-4292-ADF5-D76FF8521EC2}" type="slidenum">
              <a:rPr lang="en-US" altLang="en-US"/>
              <a:pPr eaLnBrk="1" hangingPunct="1"/>
              <a:t>11</a:t>
            </a:fld>
            <a:endParaRPr lang="en-US" altLang="en-US"/>
          </a:p>
        </p:txBody>
      </p:sp>
      <p:sp>
        <p:nvSpPr>
          <p:cNvPr id="64515" name="Rectangle 2"/>
          <p:cNvSpPr>
            <a:spLocks noGrp="1" noChangeArrowheads="1"/>
          </p:cNvSpPr>
          <p:nvPr>
            <p:ph type="body" idx="1"/>
          </p:nvPr>
        </p:nvSpPr>
        <p:spPr>
          <a:xfrm>
            <a:off x="944563" y="4300538"/>
            <a:ext cx="5187950" cy="4073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61" tIns="45370" rIns="92361" bIns="45370"/>
          <a:lstStyle/>
          <a:p>
            <a:pPr eaLnBrk="1" hangingPunct="1"/>
            <a:endParaRPr lang="en-US" altLang="en-US" smtClean="0">
              <a:latin typeface="Arial" panose="020B0604020202020204" pitchFamily="34" charset="0"/>
            </a:endParaRPr>
          </a:p>
        </p:txBody>
      </p:sp>
      <p:sp>
        <p:nvSpPr>
          <p:cNvPr id="64516" name="Rectangle 3"/>
          <p:cNvSpPr>
            <a:spLocks noRot="1" noChangeArrowheads="1" noTextEdit="1"/>
          </p:cNvSpPr>
          <p:nvPr>
            <p:ph type="sldImg"/>
          </p:nvPr>
        </p:nvSpPr>
        <p:spPr>
          <a:xfrm>
            <a:off x="1284288" y="685800"/>
            <a:ext cx="4508500" cy="3381375"/>
          </a:xfrm>
          <a:ln w="12700" cap="flat">
            <a:solidFill>
              <a:schemeClr val="tx1"/>
            </a:solidFill>
          </a:ln>
        </p:spPr>
      </p:sp>
    </p:spTree>
    <p:extLst>
      <p:ext uri="{BB962C8B-B14F-4D97-AF65-F5344CB8AC3E}">
        <p14:creationId xmlns:p14="http://schemas.microsoft.com/office/powerpoint/2010/main" val="30294760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3AE6B01-2A61-47A8-A1B0-D62C20DE6705}" type="slidenum">
              <a:rPr lang="en-US" altLang="en-US"/>
              <a:pPr eaLnBrk="1" hangingPunct="1"/>
              <a:t>12</a:t>
            </a:fld>
            <a:endParaRPr lang="en-US" altLang="en-US"/>
          </a:p>
        </p:txBody>
      </p:sp>
      <p:sp>
        <p:nvSpPr>
          <p:cNvPr id="65539" name="Rectangle 2"/>
          <p:cNvSpPr>
            <a:spLocks noGrp="1" noChangeArrowheads="1"/>
          </p:cNvSpPr>
          <p:nvPr>
            <p:ph type="body" idx="1"/>
          </p:nvPr>
        </p:nvSpPr>
        <p:spPr>
          <a:xfrm>
            <a:off x="944563" y="4300538"/>
            <a:ext cx="5187950" cy="4073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61" tIns="45370" rIns="92361" bIns="45370"/>
          <a:lstStyle/>
          <a:p>
            <a:pPr eaLnBrk="1" hangingPunct="1"/>
            <a:endParaRPr lang="en-US" altLang="en-US" smtClean="0">
              <a:latin typeface="Arial" panose="020B0604020202020204" pitchFamily="34" charset="0"/>
            </a:endParaRPr>
          </a:p>
        </p:txBody>
      </p:sp>
      <p:sp>
        <p:nvSpPr>
          <p:cNvPr id="65540" name="Rectangle 3"/>
          <p:cNvSpPr>
            <a:spLocks noRot="1" noChangeArrowheads="1" noTextEdit="1"/>
          </p:cNvSpPr>
          <p:nvPr>
            <p:ph type="sldImg"/>
          </p:nvPr>
        </p:nvSpPr>
        <p:spPr>
          <a:xfrm>
            <a:off x="1284288" y="685800"/>
            <a:ext cx="4508500" cy="3381375"/>
          </a:xfrm>
          <a:ln w="12700" cap="flat">
            <a:solidFill>
              <a:schemeClr val="tx1"/>
            </a:solidFill>
          </a:ln>
        </p:spPr>
      </p:sp>
    </p:spTree>
    <p:extLst>
      <p:ext uri="{BB962C8B-B14F-4D97-AF65-F5344CB8AC3E}">
        <p14:creationId xmlns:p14="http://schemas.microsoft.com/office/powerpoint/2010/main" val="37726505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EF78AF1-D122-4C2C-B0BF-07FD65A53A48}" type="slidenum">
              <a:rPr lang="en-US" altLang="en-US"/>
              <a:pPr eaLnBrk="1" hangingPunct="1"/>
              <a:t>13</a:t>
            </a:fld>
            <a:endParaRPr lang="en-US" altLang="en-US"/>
          </a:p>
        </p:txBody>
      </p:sp>
      <p:sp>
        <p:nvSpPr>
          <p:cNvPr id="66563" name="Rectangle 2"/>
          <p:cNvSpPr>
            <a:spLocks noGrp="1" noChangeArrowheads="1"/>
          </p:cNvSpPr>
          <p:nvPr>
            <p:ph type="body" idx="1"/>
          </p:nvPr>
        </p:nvSpPr>
        <p:spPr>
          <a:xfrm>
            <a:off x="944563" y="4300538"/>
            <a:ext cx="5187950" cy="4073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61" tIns="45370" rIns="92361" bIns="45370"/>
          <a:lstStyle/>
          <a:p>
            <a:pPr eaLnBrk="1" hangingPunct="1"/>
            <a:endParaRPr lang="en-US" altLang="en-US" smtClean="0">
              <a:latin typeface="Arial" panose="020B0604020202020204" pitchFamily="34" charset="0"/>
            </a:endParaRPr>
          </a:p>
        </p:txBody>
      </p:sp>
      <p:sp>
        <p:nvSpPr>
          <p:cNvPr id="66564" name="Rectangle 3"/>
          <p:cNvSpPr>
            <a:spLocks noRot="1" noChangeArrowheads="1" noTextEdit="1"/>
          </p:cNvSpPr>
          <p:nvPr>
            <p:ph type="sldImg"/>
          </p:nvPr>
        </p:nvSpPr>
        <p:spPr>
          <a:xfrm>
            <a:off x="1284288" y="685800"/>
            <a:ext cx="4508500" cy="3381375"/>
          </a:xfrm>
          <a:ln w="12700" cap="flat">
            <a:solidFill>
              <a:schemeClr val="tx1"/>
            </a:solidFill>
          </a:ln>
        </p:spPr>
      </p:sp>
    </p:spTree>
    <p:extLst>
      <p:ext uri="{BB962C8B-B14F-4D97-AF65-F5344CB8AC3E}">
        <p14:creationId xmlns:p14="http://schemas.microsoft.com/office/powerpoint/2010/main" val="37053778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7B30D6E-DED3-4686-98E1-AC4D310F8FDE}" type="slidenum">
              <a:rPr lang="en-US" altLang="en-US"/>
              <a:pPr eaLnBrk="1" hangingPunct="1"/>
              <a:t>14</a:t>
            </a:fld>
            <a:endParaRPr lang="en-US" altLang="en-US"/>
          </a:p>
        </p:txBody>
      </p:sp>
      <p:sp>
        <p:nvSpPr>
          <p:cNvPr id="67587" name="Rectangle 2"/>
          <p:cNvSpPr>
            <a:spLocks noGrp="1" noChangeArrowheads="1"/>
          </p:cNvSpPr>
          <p:nvPr>
            <p:ph type="body" idx="1"/>
          </p:nvPr>
        </p:nvSpPr>
        <p:spPr>
          <a:xfrm>
            <a:off x="944563" y="4300538"/>
            <a:ext cx="5187950" cy="4073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61" tIns="45370" rIns="92361" bIns="45370"/>
          <a:lstStyle/>
          <a:p>
            <a:pPr eaLnBrk="1" hangingPunct="1"/>
            <a:endParaRPr lang="en-US" altLang="en-US" smtClean="0">
              <a:latin typeface="Arial" panose="020B0604020202020204" pitchFamily="34" charset="0"/>
            </a:endParaRPr>
          </a:p>
        </p:txBody>
      </p:sp>
      <p:sp>
        <p:nvSpPr>
          <p:cNvPr id="67588" name="Rectangle 3"/>
          <p:cNvSpPr>
            <a:spLocks noRot="1" noChangeArrowheads="1" noTextEdit="1"/>
          </p:cNvSpPr>
          <p:nvPr>
            <p:ph type="sldImg"/>
          </p:nvPr>
        </p:nvSpPr>
        <p:spPr>
          <a:xfrm>
            <a:off x="1284288" y="685800"/>
            <a:ext cx="4508500" cy="3381375"/>
          </a:xfrm>
          <a:ln w="12700" cap="flat">
            <a:solidFill>
              <a:schemeClr val="tx1"/>
            </a:solidFill>
          </a:ln>
        </p:spPr>
      </p:sp>
    </p:spTree>
    <p:extLst>
      <p:ext uri="{BB962C8B-B14F-4D97-AF65-F5344CB8AC3E}">
        <p14:creationId xmlns:p14="http://schemas.microsoft.com/office/powerpoint/2010/main" val="6398386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1791E1C-AF24-4387-86E8-358A14B5DCA4}" type="slidenum">
              <a:rPr lang="en-US" altLang="en-US"/>
              <a:pPr eaLnBrk="1" hangingPunct="1"/>
              <a:t>15</a:t>
            </a:fld>
            <a:endParaRPr lang="en-US" altLang="en-US"/>
          </a:p>
        </p:txBody>
      </p:sp>
      <p:sp>
        <p:nvSpPr>
          <p:cNvPr id="68611" name="Rectangle 2"/>
          <p:cNvSpPr>
            <a:spLocks noRo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953554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B45D097-CE8C-40AE-AAF4-59232441478C}" type="slidenum">
              <a:rPr lang="en-US" altLang="en-US"/>
              <a:pPr eaLnBrk="1" hangingPunct="1"/>
              <a:t>16</a:t>
            </a:fld>
            <a:endParaRPr lang="en-US" altLang="en-US"/>
          </a:p>
        </p:txBody>
      </p:sp>
      <p:sp>
        <p:nvSpPr>
          <p:cNvPr id="69635" name="Rectangle 2"/>
          <p:cNvSpPr>
            <a:spLocks noRo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1151290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93C5346-DD4E-409F-91FF-0294743AEF2F}" type="slidenum">
              <a:rPr lang="en-US" altLang="en-US"/>
              <a:pPr eaLnBrk="1" hangingPunct="1"/>
              <a:t>17</a:t>
            </a:fld>
            <a:endParaRPr lang="en-US" altLang="en-US"/>
          </a:p>
        </p:txBody>
      </p:sp>
      <p:sp>
        <p:nvSpPr>
          <p:cNvPr id="70659" name="Rectangle 2"/>
          <p:cNvSpPr>
            <a:spLocks noRo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3515046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ABEA5B5-BB56-4687-9EC0-405F7A5813C2}" type="slidenum">
              <a:rPr lang="en-US" altLang="en-US"/>
              <a:pPr eaLnBrk="1" hangingPunct="1"/>
              <a:t>18</a:t>
            </a:fld>
            <a:endParaRPr lang="en-US" altLang="en-US"/>
          </a:p>
        </p:txBody>
      </p:sp>
      <p:sp>
        <p:nvSpPr>
          <p:cNvPr id="71683" name="Rectangle 2"/>
          <p:cNvSpPr>
            <a:spLocks noRot="1" noChangeArrowheads="1" noTextEdit="1"/>
          </p:cNvSpPr>
          <p:nvPr>
            <p:ph type="sldImg"/>
          </p:nvPr>
        </p:nvSpPr>
        <p:spPr>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4606486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2086487-3F37-4AA5-8815-E564D232DC6F}" type="slidenum">
              <a:rPr lang="en-US" altLang="en-US"/>
              <a:pPr eaLnBrk="1" hangingPunct="1"/>
              <a:t>19</a:t>
            </a:fld>
            <a:endParaRPr lang="en-US" altLang="en-US"/>
          </a:p>
        </p:txBody>
      </p:sp>
      <p:sp>
        <p:nvSpPr>
          <p:cNvPr id="72707" name="Rectangle 2"/>
          <p:cNvSpPr>
            <a:spLocks noRo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2170436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EC4A4B0-ADB7-46CA-8D57-CF1EA1EF51F5}" type="slidenum">
              <a:rPr lang="en-US" altLang="en-US"/>
              <a:pPr eaLnBrk="1" hangingPunct="1"/>
              <a:t>2</a:t>
            </a:fld>
            <a:endParaRPr lang="en-US" altLang="en-US"/>
          </a:p>
        </p:txBody>
      </p:sp>
      <p:sp>
        <p:nvSpPr>
          <p:cNvPr id="55299" name="Rectangle 2"/>
          <p:cNvSpPr>
            <a:spLocks noRo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092311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A41F94E-6D2A-44FD-92B9-286C6CCC1C92}" type="slidenum">
              <a:rPr lang="en-US" altLang="en-US"/>
              <a:pPr eaLnBrk="1" hangingPunct="1"/>
              <a:t>20</a:t>
            </a:fld>
            <a:endParaRPr lang="en-US" altLang="en-US"/>
          </a:p>
        </p:txBody>
      </p:sp>
      <p:sp>
        <p:nvSpPr>
          <p:cNvPr id="73731" name="Rectangle 2"/>
          <p:cNvSpPr>
            <a:spLocks noRot="1" noChangeArrowheads="1" noTextEdit="1"/>
          </p:cNvSpPr>
          <p:nvPr>
            <p:ph type="sldImg"/>
          </p:nvPr>
        </p:nvSpPr>
        <p:spPr>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0103893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D56C1B9-1C61-4BA9-93F4-B4FF0A626BD5}" type="slidenum">
              <a:rPr lang="en-US" altLang="en-US"/>
              <a:pPr eaLnBrk="1" hangingPunct="1"/>
              <a:t>21</a:t>
            </a:fld>
            <a:endParaRPr lang="en-US" altLang="en-US"/>
          </a:p>
        </p:txBody>
      </p:sp>
      <p:sp>
        <p:nvSpPr>
          <p:cNvPr id="74755" name="Rectangle 2"/>
          <p:cNvSpPr>
            <a:spLocks noRo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0539606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F1175DB-2D44-4801-AA9C-94AA5483F350}" type="slidenum">
              <a:rPr lang="en-US" altLang="en-US"/>
              <a:pPr eaLnBrk="1" hangingPunct="1"/>
              <a:t>22</a:t>
            </a:fld>
            <a:endParaRPr lang="en-US" altLang="en-US"/>
          </a:p>
        </p:txBody>
      </p:sp>
      <p:sp>
        <p:nvSpPr>
          <p:cNvPr id="75779" name="Rectangle 2"/>
          <p:cNvSpPr>
            <a:spLocks noRot="1" noChangeArrowheads="1" noTextEdit="1"/>
          </p:cNvSpPr>
          <p:nvPr>
            <p:ph type="sldImg"/>
          </p:nvPr>
        </p:nvSpPr>
        <p:spPr>
          <a:ln/>
        </p:spPr>
      </p:sp>
      <p:sp>
        <p:nvSpPr>
          <p:cNvPr id="75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7109046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B1C6325-4CCD-479F-9AF0-1010D9F9CDBB}" type="slidenum">
              <a:rPr lang="en-US" altLang="en-US"/>
              <a:pPr eaLnBrk="1" hangingPunct="1"/>
              <a:t>23</a:t>
            </a:fld>
            <a:endParaRPr lang="en-US" altLang="en-US"/>
          </a:p>
        </p:txBody>
      </p:sp>
      <p:sp>
        <p:nvSpPr>
          <p:cNvPr id="76803" name="Rectangle 2"/>
          <p:cNvSpPr>
            <a:spLocks noRo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974637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F9FF1D9-6851-46FF-AFE0-E4F274AD6526}" type="slidenum">
              <a:rPr lang="en-US" altLang="en-US"/>
              <a:pPr eaLnBrk="1" hangingPunct="1"/>
              <a:t>24</a:t>
            </a:fld>
            <a:endParaRPr lang="en-US" altLang="en-US"/>
          </a:p>
        </p:txBody>
      </p:sp>
      <p:sp>
        <p:nvSpPr>
          <p:cNvPr id="77827" name="Rectangle 2"/>
          <p:cNvSpPr>
            <a:spLocks noRot="1" noChangeArrowheads="1" noTextEdit="1"/>
          </p:cNvSpPr>
          <p:nvPr>
            <p:ph type="sldImg"/>
          </p:nvPr>
        </p:nvSpPr>
        <p:spPr>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1497462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87AD4C1-892F-4D17-8EC9-95BB0A0630ED}" type="slidenum">
              <a:rPr lang="en-US" altLang="en-US"/>
              <a:pPr eaLnBrk="1" hangingPunct="1"/>
              <a:t>25</a:t>
            </a:fld>
            <a:endParaRPr lang="en-US" altLang="en-US"/>
          </a:p>
        </p:txBody>
      </p:sp>
      <p:sp>
        <p:nvSpPr>
          <p:cNvPr id="78851" name="Rectangle 2"/>
          <p:cNvSpPr>
            <a:spLocks noRo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46832804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088F729-9D56-4B90-9CD6-C878DDB91BA7}" type="slidenum">
              <a:rPr lang="en-US" altLang="en-US"/>
              <a:pPr eaLnBrk="1" hangingPunct="1"/>
              <a:t>26</a:t>
            </a:fld>
            <a:endParaRPr lang="en-US" altLang="en-US"/>
          </a:p>
        </p:txBody>
      </p:sp>
      <p:sp>
        <p:nvSpPr>
          <p:cNvPr id="79875" name="Rectangle 2"/>
          <p:cNvSpPr>
            <a:spLocks noRot="1" noChangeArrowheads="1" noTextEdit="1"/>
          </p:cNvSpPr>
          <p:nvPr>
            <p:ph type="sldImg"/>
          </p:nvPr>
        </p:nvSpPr>
        <p:spPr>
          <a:ln/>
        </p:spPr>
      </p:sp>
      <p:sp>
        <p:nvSpPr>
          <p:cNvPr id="798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10641168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60197E8-59BD-4BEA-AD11-8B63A0983E60}" type="slidenum">
              <a:rPr lang="en-US" altLang="en-US"/>
              <a:pPr eaLnBrk="1" hangingPunct="1"/>
              <a:t>27</a:t>
            </a:fld>
            <a:endParaRPr lang="en-US" altLang="en-US"/>
          </a:p>
        </p:txBody>
      </p:sp>
      <p:sp>
        <p:nvSpPr>
          <p:cNvPr id="80899" name="Rectangle 2"/>
          <p:cNvSpPr>
            <a:spLocks noRo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68066751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16BBF05-FDAB-4236-A68E-4AA91EBBDADD}" type="slidenum">
              <a:rPr lang="en-US" altLang="en-US"/>
              <a:pPr eaLnBrk="1" hangingPunct="1"/>
              <a:t>28</a:t>
            </a:fld>
            <a:endParaRPr lang="en-US" altLang="en-US"/>
          </a:p>
        </p:txBody>
      </p:sp>
      <p:sp>
        <p:nvSpPr>
          <p:cNvPr id="81923" name="Rectangle 2"/>
          <p:cNvSpPr>
            <a:spLocks noRot="1" noChangeArrowheads="1" noTextEdit="1"/>
          </p:cNvSpPr>
          <p:nvPr>
            <p:ph type="sldImg"/>
          </p:nvPr>
        </p:nvSpPr>
        <p:spPr>
          <a:ln/>
        </p:spPr>
      </p:sp>
      <p:sp>
        <p:nvSpPr>
          <p:cNvPr id="819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0740756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4E15E7F-7704-42CF-8262-E608C63AF22A}" type="slidenum">
              <a:rPr lang="en-US" altLang="en-US"/>
              <a:pPr eaLnBrk="1" hangingPunct="1"/>
              <a:t>29</a:t>
            </a:fld>
            <a:endParaRPr lang="en-US" altLang="en-US"/>
          </a:p>
        </p:txBody>
      </p:sp>
      <p:sp>
        <p:nvSpPr>
          <p:cNvPr id="82947" name="Rectangle 2"/>
          <p:cNvSpPr>
            <a:spLocks noRot="1" noChangeArrowheads="1" noTextEdit="1"/>
          </p:cNvSpPr>
          <p:nvPr>
            <p:ph type="sldImg"/>
          </p:nvPr>
        </p:nvSpPr>
        <p:spPr>
          <a:ln/>
        </p:spPr>
      </p:sp>
      <p:sp>
        <p:nvSpPr>
          <p:cNvPr id="829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523278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CB059D0-6D83-4413-9E66-0C6E1A1D9EAB}" type="slidenum">
              <a:rPr lang="en-US" altLang="en-US"/>
              <a:pPr eaLnBrk="1" hangingPunct="1"/>
              <a:t>3</a:t>
            </a:fld>
            <a:endParaRPr lang="en-US" altLang="en-US"/>
          </a:p>
        </p:txBody>
      </p:sp>
      <p:sp>
        <p:nvSpPr>
          <p:cNvPr id="56323" name="Rectangle 2"/>
          <p:cNvSpPr>
            <a:spLocks noRo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82918859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EF60497-E30C-4B2F-9FE0-68C3D0A245E7}" type="slidenum">
              <a:rPr lang="en-US" altLang="en-US"/>
              <a:pPr eaLnBrk="1" hangingPunct="1"/>
              <a:t>30</a:t>
            </a:fld>
            <a:endParaRPr lang="en-US" altLang="en-US"/>
          </a:p>
        </p:txBody>
      </p:sp>
      <p:sp>
        <p:nvSpPr>
          <p:cNvPr id="83971" name="Rectangle 2"/>
          <p:cNvSpPr>
            <a:spLocks noRot="1" noChangeArrowheads="1" noTextEdit="1"/>
          </p:cNvSpPr>
          <p:nvPr>
            <p:ph type="sldImg"/>
          </p:nvPr>
        </p:nvSpPr>
        <p:spPr>
          <a:ln/>
        </p:spPr>
      </p:sp>
      <p:sp>
        <p:nvSpPr>
          <p:cNvPr id="839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2455219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885B9BA-CCD2-4AF5-941E-7D4822E9C6C0}" type="slidenum">
              <a:rPr lang="en-US" altLang="en-US"/>
              <a:pPr eaLnBrk="1" hangingPunct="1"/>
              <a:t>31</a:t>
            </a:fld>
            <a:endParaRPr lang="en-US" altLang="en-US"/>
          </a:p>
        </p:txBody>
      </p:sp>
      <p:sp>
        <p:nvSpPr>
          <p:cNvPr id="84995" name="Rectangle 2"/>
          <p:cNvSpPr>
            <a:spLocks noRot="1" noChangeArrowheads="1" noTextEdit="1"/>
          </p:cNvSpPr>
          <p:nvPr>
            <p:ph type="sldImg"/>
          </p:nvPr>
        </p:nvSpPr>
        <p:spPr>
          <a:ln/>
        </p:spPr>
      </p:sp>
      <p:sp>
        <p:nvSpPr>
          <p:cNvPr id="84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67496265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5C835FC-AC4D-4791-B977-9C8329879B15}" type="slidenum">
              <a:rPr lang="en-US" altLang="en-US"/>
              <a:pPr eaLnBrk="1" hangingPunct="1"/>
              <a:t>32</a:t>
            </a:fld>
            <a:endParaRPr lang="en-US" altLang="en-US"/>
          </a:p>
        </p:txBody>
      </p:sp>
      <p:sp>
        <p:nvSpPr>
          <p:cNvPr id="86019" name="Rectangle 2"/>
          <p:cNvSpPr>
            <a:spLocks noRot="1" noChangeArrowheads="1" noTextEdit="1"/>
          </p:cNvSpPr>
          <p:nvPr>
            <p:ph type="sldImg"/>
          </p:nvPr>
        </p:nvSpPr>
        <p:spPr>
          <a:ln/>
        </p:spPr>
      </p:sp>
      <p:sp>
        <p:nvSpPr>
          <p:cNvPr id="860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3909267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3F4C7E1-CA94-4390-9BCE-BA0CF324F7E1}" type="slidenum">
              <a:rPr lang="en-US" altLang="en-US"/>
              <a:pPr eaLnBrk="1" hangingPunct="1"/>
              <a:t>33</a:t>
            </a:fld>
            <a:endParaRPr lang="en-US" altLang="en-US"/>
          </a:p>
        </p:txBody>
      </p:sp>
      <p:sp>
        <p:nvSpPr>
          <p:cNvPr id="87043" name="Rectangle 2"/>
          <p:cNvSpPr>
            <a:spLocks noRot="1" noChangeArrowheads="1" noTextEdit="1"/>
          </p:cNvSpPr>
          <p:nvPr>
            <p:ph type="sldImg"/>
          </p:nvPr>
        </p:nvSpPr>
        <p:spPr>
          <a:ln/>
        </p:spPr>
      </p:sp>
      <p:sp>
        <p:nvSpPr>
          <p:cNvPr id="870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70392765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90C1750-03EC-4A5F-80EF-2745A0A3FE3D}" type="slidenum">
              <a:rPr lang="en-US" altLang="en-US"/>
              <a:pPr eaLnBrk="1" hangingPunct="1"/>
              <a:t>34</a:t>
            </a:fld>
            <a:endParaRPr lang="en-US" altLang="en-US"/>
          </a:p>
        </p:txBody>
      </p:sp>
      <p:sp>
        <p:nvSpPr>
          <p:cNvPr id="88067" name="Rectangle 2"/>
          <p:cNvSpPr>
            <a:spLocks noRot="1" noChangeArrowheads="1" noTextEdit="1"/>
          </p:cNvSpPr>
          <p:nvPr>
            <p:ph type="sldImg"/>
          </p:nvPr>
        </p:nvSpPr>
        <p:spPr>
          <a:ln/>
        </p:spPr>
      </p:sp>
      <p:sp>
        <p:nvSpPr>
          <p:cNvPr id="880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2066217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78CFD49-3852-4AD0-A4B6-4884E2F1DFB5}" type="slidenum">
              <a:rPr lang="en-US" altLang="en-US"/>
              <a:pPr eaLnBrk="1" hangingPunct="1"/>
              <a:t>35</a:t>
            </a:fld>
            <a:endParaRPr lang="en-US" altLang="en-US"/>
          </a:p>
        </p:txBody>
      </p:sp>
      <p:sp>
        <p:nvSpPr>
          <p:cNvPr id="89091" name="Rectangle 2"/>
          <p:cNvSpPr>
            <a:spLocks noRot="1" noChangeArrowheads="1" noTextEdit="1"/>
          </p:cNvSpPr>
          <p:nvPr>
            <p:ph type="sldImg"/>
          </p:nvPr>
        </p:nvSpPr>
        <p:spPr>
          <a:ln/>
        </p:spPr>
      </p:sp>
      <p:sp>
        <p:nvSpPr>
          <p:cNvPr id="890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07668909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87FF593-F796-4FA0-B3E2-F09B1BB438A9}" type="slidenum">
              <a:rPr lang="en-US" altLang="en-US"/>
              <a:pPr eaLnBrk="1" hangingPunct="1"/>
              <a:t>36</a:t>
            </a:fld>
            <a:endParaRPr lang="en-US" altLang="en-US"/>
          </a:p>
        </p:txBody>
      </p:sp>
      <p:sp>
        <p:nvSpPr>
          <p:cNvPr id="90115" name="Rectangle 2"/>
          <p:cNvSpPr>
            <a:spLocks noRot="1" noChangeArrowheads="1" noTextEdit="1"/>
          </p:cNvSpPr>
          <p:nvPr>
            <p:ph type="sldImg"/>
          </p:nvPr>
        </p:nvSpPr>
        <p:spPr>
          <a:ln/>
        </p:spPr>
      </p:sp>
      <p:sp>
        <p:nvSpPr>
          <p:cNvPr id="901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45849722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8DF921A-071C-4B86-B265-3869173709DD}" type="slidenum">
              <a:rPr lang="en-US" altLang="en-US"/>
              <a:pPr eaLnBrk="1" hangingPunct="1"/>
              <a:t>37</a:t>
            </a:fld>
            <a:endParaRPr lang="en-US" altLang="en-US"/>
          </a:p>
        </p:txBody>
      </p:sp>
      <p:sp>
        <p:nvSpPr>
          <p:cNvPr id="91139" name="Rectangle 2"/>
          <p:cNvSpPr>
            <a:spLocks noRot="1" noChangeArrowheads="1" noTextEdit="1"/>
          </p:cNvSpPr>
          <p:nvPr>
            <p:ph type="sldImg"/>
          </p:nvPr>
        </p:nvSpPr>
        <p:spPr>
          <a:ln/>
        </p:spPr>
      </p:sp>
      <p:sp>
        <p:nvSpPr>
          <p:cNvPr id="911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77570033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1AE8533-901C-4EA4-8E7E-B35A0139DEAF}" type="slidenum">
              <a:rPr lang="en-US" altLang="en-US"/>
              <a:pPr eaLnBrk="1" hangingPunct="1"/>
              <a:t>38</a:t>
            </a:fld>
            <a:endParaRPr lang="en-US" altLang="en-US"/>
          </a:p>
        </p:txBody>
      </p:sp>
      <p:sp>
        <p:nvSpPr>
          <p:cNvPr id="92163" name="Rectangle 2"/>
          <p:cNvSpPr>
            <a:spLocks noRot="1" noChangeArrowheads="1" noTextEdit="1"/>
          </p:cNvSpPr>
          <p:nvPr>
            <p:ph type="sldImg"/>
          </p:nvPr>
        </p:nvSpPr>
        <p:spPr>
          <a:ln/>
        </p:spPr>
      </p:sp>
      <p:sp>
        <p:nvSpPr>
          <p:cNvPr id="921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013284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DA957CB-AFA5-4DFC-9079-067F3C43A0BF}" type="slidenum">
              <a:rPr lang="en-US" altLang="en-US"/>
              <a:pPr eaLnBrk="1" hangingPunct="1"/>
              <a:t>39</a:t>
            </a:fld>
            <a:endParaRPr lang="en-US" altLang="en-US"/>
          </a:p>
        </p:txBody>
      </p:sp>
      <p:sp>
        <p:nvSpPr>
          <p:cNvPr id="93187" name="Rectangle 2"/>
          <p:cNvSpPr>
            <a:spLocks noRot="1" noChangeArrowheads="1" noTextEdit="1"/>
          </p:cNvSpPr>
          <p:nvPr>
            <p:ph type="sldImg"/>
          </p:nvPr>
        </p:nvSpPr>
        <p:spPr>
          <a:ln/>
        </p:spPr>
      </p:sp>
      <p:sp>
        <p:nvSpPr>
          <p:cNvPr id="931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337855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B30ECAC-ACE9-4E57-A3EC-D3EC2E4A012E}" type="slidenum">
              <a:rPr lang="en-US" altLang="en-US"/>
              <a:pPr eaLnBrk="1" hangingPunct="1"/>
              <a:t>4</a:t>
            </a:fld>
            <a:endParaRPr lang="en-US" altLang="en-US"/>
          </a:p>
        </p:txBody>
      </p:sp>
      <p:sp>
        <p:nvSpPr>
          <p:cNvPr id="57347" name="Rectangle 2"/>
          <p:cNvSpPr>
            <a:spLocks noRo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96159842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668E351-DBE5-4721-A1BA-339CDD97B5C6}" type="slidenum">
              <a:rPr lang="en-US" altLang="en-US"/>
              <a:pPr eaLnBrk="1" hangingPunct="1"/>
              <a:t>40</a:t>
            </a:fld>
            <a:endParaRPr lang="en-US" altLang="en-US"/>
          </a:p>
        </p:txBody>
      </p:sp>
      <p:sp>
        <p:nvSpPr>
          <p:cNvPr id="94211" name="Rectangle 2"/>
          <p:cNvSpPr>
            <a:spLocks noRot="1" noChangeArrowheads="1" noTextEdit="1"/>
          </p:cNvSpPr>
          <p:nvPr>
            <p:ph type="sldImg"/>
          </p:nvPr>
        </p:nvSpPr>
        <p:spPr>
          <a:ln/>
        </p:spPr>
      </p:sp>
      <p:sp>
        <p:nvSpPr>
          <p:cNvPr id="942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58825360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D72C1BB-5C48-4C9A-9E5D-5F380D674A14}" type="slidenum">
              <a:rPr lang="en-US" altLang="en-US"/>
              <a:pPr eaLnBrk="1" hangingPunct="1"/>
              <a:t>41</a:t>
            </a:fld>
            <a:endParaRPr lang="en-US" altLang="en-US"/>
          </a:p>
        </p:txBody>
      </p:sp>
      <p:sp>
        <p:nvSpPr>
          <p:cNvPr id="95235" name="Rectangle 2"/>
          <p:cNvSpPr>
            <a:spLocks noRot="1" noChangeArrowheads="1" noTextEdit="1"/>
          </p:cNvSpPr>
          <p:nvPr>
            <p:ph type="sldImg"/>
          </p:nvPr>
        </p:nvSpPr>
        <p:spPr>
          <a:ln/>
        </p:spPr>
      </p:sp>
      <p:sp>
        <p:nvSpPr>
          <p:cNvPr id="952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02995155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DC0E40F-50A6-435A-9DFD-D22E336B855B}" type="slidenum">
              <a:rPr lang="en-US" altLang="en-US"/>
              <a:pPr eaLnBrk="1" hangingPunct="1"/>
              <a:t>42</a:t>
            </a:fld>
            <a:endParaRPr lang="en-US" altLang="en-US"/>
          </a:p>
        </p:txBody>
      </p:sp>
      <p:sp>
        <p:nvSpPr>
          <p:cNvPr id="96259" name="Rectangle 2"/>
          <p:cNvSpPr>
            <a:spLocks noRot="1" noChangeArrowheads="1" noTextEdit="1"/>
          </p:cNvSpPr>
          <p:nvPr>
            <p:ph type="sldImg"/>
          </p:nvPr>
        </p:nvSpPr>
        <p:spPr>
          <a:ln/>
        </p:spPr>
      </p:sp>
      <p:sp>
        <p:nvSpPr>
          <p:cNvPr id="962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78153533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6E20E39-ECA6-4E43-8856-0284FB4F22F8}" type="slidenum">
              <a:rPr lang="en-US" altLang="en-US"/>
              <a:pPr eaLnBrk="1" hangingPunct="1"/>
              <a:t>43</a:t>
            </a:fld>
            <a:endParaRPr lang="en-US" altLang="en-US"/>
          </a:p>
        </p:txBody>
      </p:sp>
      <p:sp>
        <p:nvSpPr>
          <p:cNvPr id="97283" name="Rectangle 2"/>
          <p:cNvSpPr>
            <a:spLocks noRot="1" noChangeArrowheads="1" noTextEdit="1"/>
          </p:cNvSpPr>
          <p:nvPr>
            <p:ph type="sldImg"/>
          </p:nvPr>
        </p:nvSpPr>
        <p:spPr>
          <a:ln/>
        </p:spPr>
      </p:sp>
      <p:sp>
        <p:nvSpPr>
          <p:cNvPr id="972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58825601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AA3900A-A4AD-4841-ACE8-B0E4B9E4695E}" type="slidenum">
              <a:rPr lang="en-US" altLang="en-US"/>
              <a:pPr eaLnBrk="1" hangingPunct="1"/>
              <a:t>44</a:t>
            </a:fld>
            <a:endParaRPr lang="en-US" altLang="en-US"/>
          </a:p>
        </p:txBody>
      </p:sp>
      <p:sp>
        <p:nvSpPr>
          <p:cNvPr id="98307" name="Rectangle 2"/>
          <p:cNvSpPr>
            <a:spLocks noRot="1" noChangeArrowheads="1" noTextEdit="1"/>
          </p:cNvSpPr>
          <p:nvPr>
            <p:ph type="sldImg"/>
          </p:nvPr>
        </p:nvSpPr>
        <p:spPr>
          <a:ln/>
        </p:spPr>
      </p:sp>
      <p:sp>
        <p:nvSpPr>
          <p:cNvPr id="983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37746833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F36DA7B-65B9-4D57-876E-5DCACC37F9C3}" type="slidenum">
              <a:rPr lang="en-US" altLang="en-US"/>
              <a:pPr eaLnBrk="1" hangingPunct="1"/>
              <a:t>45</a:t>
            </a:fld>
            <a:endParaRPr lang="en-US" altLang="en-US"/>
          </a:p>
        </p:txBody>
      </p:sp>
      <p:sp>
        <p:nvSpPr>
          <p:cNvPr id="99331" name="Rectangle 2"/>
          <p:cNvSpPr>
            <a:spLocks noRot="1" noChangeArrowheads="1" noTextEdit="1"/>
          </p:cNvSpPr>
          <p:nvPr>
            <p:ph type="sldImg"/>
          </p:nvPr>
        </p:nvSpPr>
        <p:spPr>
          <a:ln/>
        </p:spPr>
      </p:sp>
      <p:sp>
        <p:nvSpPr>
          <p:cNvPr id="993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16555738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947D266-A3D8-418E-A33B-AAA22035EC01}" type="slidenum">
              <a:rPr lang="en-US" altLang="en-US"/>
              <a:pPr eaLnBrk="1" hangingPunct="1"/>
              <a:t>46</a:t>
            </a:fld>
            <a:endParaRPr lang="en-US" altLang="en-US"/>
          </a:p>
        </p:txBody>
      </p:sp>
      <p:sp>
        <p:nvSpPr>
          <p:cNvPr id="100355" name="Rectangle 2"/>
          <p:cNvSpPr>
            <a:spLocks noRot="1" noChangeArrowheads="1" noTextEdit="1"/>
          </p:cNvSpPr>
          <p:nvPr>
            <p:ph type="sldImg"/>
          </p:nvPr>
        </p:nvSpPr>
        <p:spPr>
          <a:ln/>
        </p:spPr>
      </p:sp>
      <p:sp>
        <p:nvSpPr>
          <p:cNvPr id="1003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4546755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CD3C3F6-B05C-400F-89E9-42248A12FABB}" type="slidenum">
              <a:rPr lang="en-US" altLang="en-US"/>
              <a:pPr eaLnBrk="1" hangingPunct="1"/>
              <a:t>47</a:t>
            </a:fld>
            <a:endParaRPr lang="en-US" altLang="en-US"/>
          </a:p>
        </p:txBody>
      </p:sp>
      <p:sp>
        <p:nvSpPr>
          <p:cNvPr id="101379" name="Rectangle 2"/>
          <p:cNvSpPr>
            <a:spLocks noRot="1" noChangeArrowheads="1" noTextEdit="1"/>
          </p:cNvSpPr>
          <p:nvPr>
            <p:ph type="sldImg"/>
          </p:nvPr>
        </p:nvSpPr>
        <p:spPr>
          <a:ln/>
        </p:spPr>
      </p:sp>
      <p:sp>
        <p:nvSpPr>
          <p:cNvPr id="1013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40595778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A2B0872-AB38-43EE-8697-ED153812A4EB}" type="slidenum">
              <a:rPr lang="en-US" altLang="en-US"/>
              <a:pPr eaLnBrk="1" hangingPunct="1"/>
              <a:t>48</a:t>
            </a:fld>
            <a:endParaRPr lang="en-US" altLang="en-US"/>
          </a:p>
        </p:txBody>
      </p:sp>
      <p:sp>
        <p:nvSpPr>
          <p:cNvPr id="102403" name="Rectangle 2"/>
          <p:cNvSpPr>
            <a:spLocks noRot="1" noChangeArrowheads="1" noTextEdit="1"/>
          </p:cNvSpPr>
          <p:nvPr>
            <p:ph type="sldImg"/>
          </p:nvPr>
        </p:nvSpPr>
        <p:spPr>
          <a:ln/>
        </p:spPr>
      </p:sp>
      <p:sp>
        <p:nvSpPr>
          <p:cNvPr id="1024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13969709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9D2BA0E-B018-4E45-A431-EE5BB1AD0AC1}" type="slidenum">
              <a:rPr lang="en-US" altLang="en-US"/>
              <a:pPr eaLnBrk="1" hangingPunct="1"/>
              <a:t>49</a:t>
            </a:fld>
            <a:endParaRPr lang="en-US" altLang="en-US"/>
          </a:p>
        </p:txBody>
      </p:sp>
      <p:sp>
        <p:nvSpPr>
          <p:cNvPr id="103427" name="Rectangle 2"/>
          <p:cNvSpPr>
            <a:spLocks noRot="1" noChangeArrowheads="1" noTextEdit="1"/>
          </p:cNvSpPr>
          <p:nvPr>
            <p:ph type="sldImg"/>
          </p:nvPr>
        </p:nvSpPr>
        <p:spPr>
          <a:ln/>
        </p:spPr>
      </p:sp>
      <p:sp>
        <p:nvSpPr>
          <p:cNvPr id="1034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702990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0A6AE19-9DF5-4815-B415-871BED24D8CB}" type="slidenum">
              <a:rPr lang="en-US" altLang="en-US"/>
              <a:pPr eaLnBrk="1" hangingPunct="1"/>
              <a:t>5</a:t>
            </a:fld>
            <a:endParaRPr lang="en-US" altLang="en-US"/>
          </a:p>
        </p:txBody>
      </p:sp>
      <p:sp>
        <p:nvSpPr>
          <p:cNvPr id="58371" name="Rectangle 2"/>
          <p:cNvSpPr>
            <a:spLocks noRo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28724615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B739BC8-A1D3-4393-BB03-9361919CB74D}" type="slidenum">
              <a:rPr lang="en-US" altLang="en-US"/>
              <a:pPr eaLnBrk="1" hangingPunct="1"/>
              <a:t>50</a:t>
            </a:fld>
            <a:endParaRPr lang="en-US" altLang="en-US"/>
          </a:p>
        </p:txBody>
      </p:sp>
      <p:sp>
        <p:nvSpPr>
          <p:cNvPr id="104451" name="Rectangle 2"/>
          <p:cNvSpPr>
            <a:spLocks noRot="1" noChangeArrowheads="1" noTextEdit="1"/>
          </p:cNvSpPr>
          <p:nvPr>
            <p:ph type="sldImg"/>
          </p:nvPr>
        </p:nvSpPr>
        <p:spPr>
          <a:ln/>
        </p:spPr>
      </p:sp>
      <p:sp>
        <p:nvSpPr>
          <p:cNvPr id="1044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4324488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2C6B327-48B1-4B55-BA72-7388B6206595}" type="slidenum">
              <a:rPr lang="en-US" altLang="en-US"/>
              <a:pPr eaLnBrk="1" hangingPunct="1"/>
              <a:t>6</a:t>
            </a:fld>
            <a:endParaRPr lang="en-US" altLang="en-US"/>
          </a:p>
        </p:txBody>
      </p:sp>
      <p:sp>
        <p:nvSpPr>
          <p:cNvPr id="59395" name="Rectangle 2"/>
          <p:cNvSpPr>
            <a:spLocks noRo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8266524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495BD76-DB8B-4A7B-90D2-55C805E41E4C}" type="slidenum">
              <a:rPr lang="en-US" altLang="en-US"/>
              <a:pPr eaLnBrk="1" hangingPunct="1"/>
              <a:t>7</a:t>
            </a:fld>
            <a:endParaRPr lang="en-US" altLang="en-US"/>
          </a:p>
        </p:txBody>
      </p:sp>
      <p:sp>
        <p:nvSpPr>
          <p:cNvPr id="60419" name="Rectangle 2"/>
          <p:cNvSpPr>
            <a:spLocks noRo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2160590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63B8092-E3F7-4963-A0DC-EF1388DB7494}" type="slidenum">
              <a:rPr lang="en-US" altLang="en-US"/>
              <a:pPr eaLnBrk="1" hangingPunct="1"/>
              <a:t>8</a:t>
            </a:fld>
            <a:endParaRPr lang="en-US" altLang="en-US"/>
          </a:p>
        </p:txBody>
      </p:sp>
      <p:sp>
        <p:nvSpPr>
          <p:cNvPr id="61443" name="Rectangle 2"/>
          <p:cNvSpPr>
            <a:spLocks noRo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4748060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A7E8E05-5E9F-4543-BCCE-EA2DE31B620B}" type="slidenum">
              <a:rPr lang="en-US" altLang="en-US"/>
              <a:pPr eaLnBrk="1" hangingPunct="1"/>
              <a:t>9</a:t>
            </a:fld>
            <a:endParaRPr lang="en-US" altLang="en-US"/>
          </a:p>
        </p:txBody>
      </p:sp>
      <p:sp>
        <p:nvSpPr>
          <p:cNvPr id="62467" name="Rectangle 2"/>
          <p:cNvSpPr>
            <a:spLocks noRo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8921130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fld id="{6D177D08-DE32-4550-9FC4-1506385DFA29}" type="slidenum">
              <a:rPr lang="en-US" altLang="en-US"/>
              <a:pPr/>
              <a:t>‹#›</a:t>
            </a:fld>
            <a:endParaRPr lang="en-US" altLang="en-US"/>
          </a:p>
        </p:txBody>
      </p:sp>
    </p:spTree>
    <p:extLst>
      <p:ext uri="{BB962C8B-B14F-4D97-AF65-F5344CB8AC3E}">
        <p14:creationId xmlns:p14="http://schemas.microsoft.com/office/powerpoint/2010/main" val="1788026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AE6C97EC-A041-40CD-9900-A34F4E02B967}" type="slidenum">
              <a:rPr lang="en-US" altLang="en-US"/>
              <a:pPr/>
              <a:t>‹#›</a:t>
            </a:fld>
            <a:endParaRPr lang="en-US" altLang="en-US"/>
          </a:p>
        </p:txBody>
      </p:sp>
    </p:spTree>
    <p:extLst>
      <p:ext uri="{BB962C8B-B14F-4D97-AF65-F5344CB8AC3E}">
        <p14:creationId xmlns:p14="http://schemas.microsoft.com/office/powerpoint/2010/main" val="3014244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95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95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409C7469-6DD2-41B4-B47B-DC0A8CE21195}" type="slidenum">
              <a:rPr lang="en-US" altLang="en-US"/>
              <a:pPr/>
              <a:t>‹#›</a:t>
            </a:fld>
            <a:endParaRPr lang="en-US" altLang="en-US"/>
          </a:p>
        </p:txBody>
      </p:sp>
    </p:spTree>
    <p:extLst>
      <p:ext uri="{BB962C8B-B14F-4D97-AF65-F5344CB8AC3E}">
        <p14:creationId xmlns:p14="http://schemas.microsoft.com/office/powerpoint/2010/main" val="18664758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6043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371600"/>
            <a:ext cx="4038600" cy="47990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4038600" cy="47990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26C1228A-BF59-4077-B39D-23C7A27918FF}" type="slidenum">
              <a:rPr lang="en-US" altLang="en-US"/>
              <a:pPr/>
              <a:t>‹#›</a:t>
            </a:fld>
            <a:endParaRPr lang="en-US" altLang="en-US"/>
          </a:p>
        </p:txBody>
      </p:sp>
    </p:spTree>
    <p:extLst>
      <p:ext uri="{BB962C8B-B14F-4D97-AF65-F5344CB8AC3E}">
        <p14:creationId xmlns:p14="http://schemas.microsoft.com/office/powerpoint/2010/main" val="31676562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95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6"/>
          <p:cNvSpPr>
            <a:spLocks noGrp="1" noChangeArrowheads="1"/>
          </p:cNvSpPr>
          <p:nvPr>
            <p:ph type="sldNum" sz="quarter" idx="10"/>
          </p:nvPr>
        </p:nvSpPr>
        <p:spPr>
          <a:ln/>
        </p:spPr>
        <p:txBody>
          <a:bodyPr/>
          <a:lstStyle>
            <a:lvl1pPr>
              <a:defRPr/>
            </a:lvl1pPr>
          </a:lstStyle>
          <a:p>
            <a:fld id="{84F91B42-7779-41AD-8FA9-9C15C17782B0}" type="slidenum">
              <a:rPr lang="en-US" altLang="en-US"/>
              <a:pPr/>
              <a:t>‹#›</a:t>
            </a:fld>
            <a:endParaRPr lang="en-US" altLang="en-US"/>
          </a:p>
        </p:txBody>
      </p:sp>
    </p:spTree>
    <p:extLst>
      <p:ext uri="{BB962C8B-B14F-4D97-AF65-F5344CB8AC3E}">
        <p14:creationId xmlns:p14="http://schemas.microsoft.com/office/powerpoint/2010/main" val="813099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47BAF153-17E2-49B2-84C0-132FFB7CFDB7}" type="slidenum">
              <a:rPr lang="en-US" altLang="en-US"/>
              <a:pPr/>
              <a:t>‹#›</a:t>
            </a:fld>
            <a:endParaRPr lang="en-US" altLang="en-US"/>
          </a:p>
        </p:txBody>
      </p:sp>
    </p:spTree>
    <p:extLst>
      <p:ext uri="{BB962C8B-B14F-4D97-AF65-F5344CB8AC3E}">
        <p14:creationId xmlns:p14="http://schemas.microsoft.com/office/powerpoint/2010/main" val="1928731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CA06EAC8-5985-4F86-8D3D-04A39E004488}" type="slidenum">
              <a:rPr lang="en-US" altLang="en-US"/>
              <a:pPr/>
              <a:t>‹#›</a:t>
            </a:fld>
            <a:endParaRPr lang="en-US" altLang="en-US"/>
          </a:p>
        </p:txBody>
      </p:sp>
    </p:spTree>
    <p:extLst>
      <p:ext uri="{BB962C8B-B14F-4D97-AF65-F5344CB8AC3E}">
        <p14:creationId xmlns:p14="http://schemas.microsoft.com/office/powerpoint/2010/main" val="1812602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71600"/>
            <a:ext cx="4038600" cy="479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4038600" cy="479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725EB42A-AD95-469B-ACCB-183EA9D62246}" type="slidenum">
              <a:rPr lang="en-US" altLang="en-US"/>
              <a:pPr/>
              <a:t>‹#›</a:t>
            </a:fld>
            <a:endParaRPr lang="en-US" altLang="en-US"/>
          </a:p>
        </p:txBody>
      </p:sp>
    </p:spTree>
    <p:extLst>
      <p:ext uri="{BB962C8B-B14F-4D97-AF65-F5344CB8AC3E}">
        <p14:creationId xmlns:p14="http://schemas.microsoft.com/office/powerpoint/2010/main" val="3081330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567A67E5-0901-4207-B1E1-7675DFE12B12}" type="slidenum">
              <a:rPr lang="en-US" altLang="en-US"/>
              <a:pPr/>
              <a:t>‹#›</a:t>
            </a:fld>
            <a:endParaRPr lang="en-US" altLang="en-US"/>
          </a:p>
        </p:txBody>
      </p:sp>
    </p:spTree>
    <p:extLst>
      <p:ext uri="{BB962C8B-B14F-4D97-AF65-F5344CB8AC3E}">
        <p14:creationId xmlns:p14="http://schemas.microsoft.com/office/powerpoint/2010/main" val="22806409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fld id="{AD65574A-BD9F-4F35-A762-E46C7C78968B}" type="slidenum">
              <a:rPr lang="en-US" altLang="en-US"/>
              <a:pPr/>
              <a:t>‹#›</a:t>
            </a:fld>
            <a:endParaRPr lang="en-US" altLang="en-US"/>
          </a:p>
        </p:txBody>
      </p:sp>
    </p:spTree>
    <p:extLst>
      <p:ext uri="{BB962C8B-B14F-4D97-AF65-F5344CB8AC3E}">
        <p14:creationId xmlns:p14="http://schemas.microsoft.com/office/powerpoint/2010/main" val="2134244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F510B30A-E10B-4DE4-BA1F-25FC532F202B}" type="slidenum">
              <a:rPr lang="en-US" altLang="en-US"/>
              <a:pPr/>
              <a:t>‹#›</a:t>
            </a:fld>
            <a:endParaRPr lang="en-US" altLang="en-US"/>
          </a:p>
        </p:txBody>
      </p:sp>
    </p:spTree>
    <p:extLst>
      <p:ext uri="{BB962C8B-B14F-4D97-AF65-F5344CB8AC3E}">
        <p14:creationId xmlns:p14="http://schemas.microsoft.com/office/powerpoint/2010/main" val="3464941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63C41787-173D-4747-B64F-4CF53AB13080}" type="slidenum">
              <a:rPr lang="en-US" altLang="en-US"/>
              <a:pPr/>
              <a:t>‹#›</a:t>
            </a:fld>
            <a:endParaRPr lang="en-US" altLang="en-US"/>
          </a:p>
        </p:txBody>
      </p:sp>
    </p:spTree>
    <p:extLst>
      <p:ext uri="{BB962C8B-B14F-4D97-AF65-F5344CB8AC3E}">
        <p14:creationId xmlns:p14="http://schemas.microsoft.com/office/powerpoint/2010/main" val="724513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AC8D2474-464E-4C15-8CCD-C409616DBCC1}" type="slidenum">
              <a:rPr lang="en-US" altLang="en-US"/>
              <a:pPr/>
              <a:t>‹#›</a:t>
            </a:fld>
            <a:endParaRPr lang="en-US" altLang="en-US"/>
          </a:p>
        </p:txBody>
      </p:sp>
    </p:spTree>
    <p:extLst>
      <p:ext uri="{BB962C8B-B14F-4D97-AF65-F5344CB8AC3E}">
        <p14:creationId xmlns:p14="http://schemas.microsoft.com/office/powerpoint/2010/main" val="620337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457200" y="274638"/>
            <a:ext cx="8229600" cy="960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1267" name="Rectangle 3"/>
          <p:cNvSpPr>
            <a:spLocks noGrp="1" noChangeArrowheads="1"/>
          </p:cNvSpPr>
          <p:nvPr>
            <p:ph type="body" idx="1"/>
          </p:nvPr>
        </p:nvSpPr>
        <p:spPr bwMode="auto">
          <a:xfrm>
            <a:off x="457200" y="1371600"/>
            <a:ext cx="8229600" cy="479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6858000" y="6400800"/>
            <a:ext cx="18288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2800" b="1">
                <a:solidFill>
                  <a:srgbClr val="CC3300"/>
                </a:solidFill>
              </a:defRPr>
            </a:lvl1pPr>
          </a:lstStyle>
          <a:p>
            <a:fld id="{8F025F3B-499D-4EAB-B6BF-4BC929583398}"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rtl="0" eaLnBrk="0" fontAlgn="base" hangingPunct="0">
        <a:spcBef>
          <a:spcPct val="0"/>
        </a:spcBef>
        <a:spcAft>
          <a:spcPct val="0"/>
        </a:spcAft>
        <a:defRPr sz="4400" b="1">
          <a:solidFill>
            <a:srgbClr val="CC3300"/>
          </a:solidFill>
          <a:latin typeface="+mj-lt"/>
          <a:ea typeface="+mj-ea"/>
          <a:cs typeface="+mj-cs"/>
        </a:defRPr>
      </a:lvl1pPr>
      <a:lvl2pPr algn="ctr" rtl="0" eaLnBrk="0" fontAlgn="base" hangingPunct="0">
        <a:spcBef>
          <a:spcPct val="0"/>
        </a:spcBef>
        <a:spcAft>
          <a:spcPct val="0"/>
        </a:spcAft>
        <a:defRPr sz="4400" b="1">
          <a:solidFill>
            <a:srgbClr val="CC3300"/>
          </a:solidFill>
          <a:latin typeface="Arial" charset="0"/>
        </a:defRPr>
      </a:lvl2pPr>
      <a:lvl3pPr algn="ctr" rtl="0" eaLnBrk="0" fontAlgn="base" hangingPunct="0">
        <a:spcBef>
          <a:spcPct val="0"/>
        </a:spcBef>
        <a:spcAft>
          <a:spcPct val="0"/>
        </a:spcAft>
        <a:defRPr sz="4400" b="1">
          <a:solidFill>
            <a:srgbClr val="CC3300"/>
          </a:solidFill>
          <a:latin typeface="Arial" charset="0"/>
        </a:defRPr>
      </a:lvl3pPr>
      <a:lvl4pPr algn="ctr" rtl="0" eaLnBrk="0" fontAlgn="base" hangingPunct="0">
        <a:spcBef>
          <a:spcPct val="0"/>
        </a:spcBef>
        <a:spcAft>
          <a:spcPct val="0"/>
        </a:spcAft>
        <a:defRPr sz="4400" b="1">
          <a:solidFill>
            <a:srgbClr val="CC3300"/>
          </a:solidFill>
          <a:latin typeface="Arial" charset="0"/>
        </a:defRPr>
      </a:lvl4pPr>
      <a:lvl5pPr algn="ctr" rtl="0" eaLnBrk="0" fontAlgn="base" hangingPunct="0">
        <a:spcBef>
          <a:spcPct val="0"/>
        </a:spcBef>
        <a:spcAft>
          <a:spcPct val="0"/>
        </a:spcAft>
        <a:defRPr sz="4400" b="1">
          <a:solidFill>
            <a:srgbClr val="CC3300"/>
          </a:solidFill>
          <a:latin typeface="Arial" charset="0"/>
        </a:defRPr>
      </a:lvl5pPr>
      <a:lvl6pPr marL="457200" algn="ctr" rtl="0" fontAlgn="base">
        <a:spcBef>
          <a:spcPct val="0"/>
        </a:spcBef>
        <a:spcAft>
          <a:spcPct val="0"/>
        </a:spcAft>
        <a:defRPr sz="4400" b="1">
          <a:solidFill>
            <a:srgbClr val="CC3300"/>
          </a:solidFill>
          <a:latin typeface="Arial" charset="0"/>
        </a:defRPr>
      </a:lvl6pPr>
      <a:lvl7pPr marL="914400" algn="ctr" rtl="0" fontAlgn="base">
        <a:spcBef>
          <a:spcPct val="0"/>
        </a:spcBef>
        <a:spcAft>
          <a:spcPct val="0"/>
        </a:spcAft>
        <a:defRPr sz="4400" b="1">
          <a:solidFill>
            <a:srgbClr val="CC3300"/>
          </a:solidFill>
          <a:latin typeface="Arial" charset="0"/>
        </a:defRPr>
      </a:lvl7pPr>
      <a:lvl8pPr marL="1371600" algn="ctr" rtl="0" fontAlgn="base">
        <a:spcBef>
          <a:spcPct val="0"/>
        </a:spcBef>
        <a:spcAft>
          <a:spcPct val="0"/>
        </a:spcAft>
        <a:defRPr sz="4400" b="1">
          <a:solidFill>
            <a:srgbClr val="CC3300"/>
          </a:solidFill>
          <a:latin typeface="Arial" charset="0"/>
        </a:defRPr>
      </a:lvl8pPr>
      <a:lvl9pPr marL="1828800" algn="ctr" rtl="0" fontAlgn="base">
        <a:spcBef>
          <a:spcPct val="0"/>
        </a:spcBef>
        <a:spcAft>
          <a:spcPct val="0"/>
        </a:spcAft>
        <a:defRPr sz="4400" b="1">
          <a:solidFill>
            <a:srgbClr val="CC3300"/>
          </a:solidFill>
          <a:latin typeface="Arial" charset="0"/>
        </a:defRPr>
      </a:lvl9pPr>
    </p:titleStyle>
    <p:bodyStyle>
      <a:lvl1pPr marL="342900" indent="-342900" algn="l" rtl="0" eaLnBrk="0" fontAlgn="base" hangingPunct="0">
        <a:spcBef>
          <a:spcPct val="20000"/>
        </a:spcBef>
        <a:spcAft>
          <a:spcPct val="0"/>
        </a:spcAft>
        <a:buChar char="•"/>
        <a:defRPr sz="36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3600" b="1">
          <a:solidFill>
            <a:schemeClr val="tx1"/>
          </a:solidFill>
          <a:latin typeface="+mn-lt"/>
        </a:defRPr>
      </a:lvl2pPr>
      <a:lvl3pPr marL="1143000" indent="-228600" algn="l" rtl="0" eaLnBrk="0" fontAlgn="base" hangingPunct="0">
        <a:spcBef>
          <a:spcPct val="20000"/>
        </a:spcBef>
        <a:spcAft>
          <a:spcPct val="0"/>
        </a:spcAft>
        <a:buChar char="•"/>
        <a:defRPr sz="3600" b="1">
          <a:solidFill>
            <a:schemeClr val="tx1"/>
          </a:solidFill>
          <a:latin typeface="+mn-lt"/>
        </a:defRPr>
      </a:lvl3pPr>
      <a:lvl4pPr marL="1600200" indent="-228600" algn="l" rtl="0" eaLnBrk="0" fontAlgn="base" hangingPunct="0">
        <a:spcBef>
          <a:spcPct val="20000"/>
        </a:spcBef>
        <a:spcAft>
          <a:spcPct val="0"/>
        </a:spcAft>
        <a:buChar char="–"/>
        <a:defRPr sz="3600" b="1">
          <a:solidFill>
            <a:schemeClr val="tx1"/>
          </a:solidFill>
          <a:latin typeface="+mn-lt"/>
        </a:defRPr>
      </a:lvl4pPr>
      <a:lvl5pPr marL="2057400" indent="-228600" algn="l" rtl="0" eaLnBrk="0" fontAlgn="base" hangingPunct="0">
        <a:spcBef>
          <a:spcPct val="20000"/>
        </a:spcBef>
        <a:spcAft>
          <a:spcPct val="0"/>
        </a:spcAft>
        <a:buChar char="»"/>
        <a:defRPr sz="3600" b="1">
          <a:solidFill>
            <a:schemeClr val="tx1"/>
          </a:solidFill>
          <a:latin typeface="+mn-lt"/>
        </a:defRPr>
      </a:lvl5pPr>
      <a:lvl6pPr marL="2514600" indent="-228600" algn="l" rtl="0" fontAlgn="base">
        <a:spcBef>
          <a:spcPct val="20000"/>
        </a:spcBef>
        <a:spcAft>
          <a:spcPct val="0"/>
        </a:spcAft>
        <a:buChar char="»"/>
        <a:defRPr sz="3600" b="1">
          <a:solidFill>
            <a:schemeClr val="tx1"/>
          </a:solidFill>
          <a:latin typeface="+mn-lt"/>
        </a:defRPr>
      </a:lvl6pPr>
      <a:lvl7pPr marL="2971800" indent="-228600" algn="l" rtl="0" fontAlgn="base">
        <a:spcBef>
          <a:spcPct val="20000"/>
        </a:spcBef>
        <a:spcAft>
          <a:spcPct val="0"/>
        </a:spcAft>
        <a:buChar char="»"/>
        <a:defRPr sz="3600" b="1">
          <a:solidFill>
            <a:schemeClr val="tx1"/>
          </a:solidFill>
          <a:latin typeface="+mn-lt"/>
        </a:defRPr>
      </a:lvl7pPr>
      <a:lvl8pPr marL="3429000" indent="-228600" algn="l" rtl="0" fontAlgn="base">
        <a:spcBef>
          <a:spcPct val="20000"/>
        </a:spcBef>
        <a:spcAft>
          <a:spcPct val="0"/>
        </a:spcAft>
        <a:buChar char="»"/>
        <a:defRPr sz="3600" b="1">
          <a:solidFill>
            <a:schemeClr val="tx1"/>
          </a:solidFill>
          <a:latin typeface="+mn-lt"/>
        </a:defRPr>
      </a:lvl8pPr>
      <a:lvl9pPr marL="3886200" indent="-228600" algn="l" rtl="0" fontAlgn="base">
        <a:spcBef>
          <a:spcPct val="20000"/>
        </a:spcBef>
        <a:spcAft>
          <a:spcPct val="0"/>
        </a:spcAft>
        <a:buChar char="»"/>
        <a:defRPr sz="36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3.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13.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oleObject" Target="../embeddings/oleObject3.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13.xml"/><Relationship Id="rId1" Type="http://schemas.openxmlformats.org/officeDocument/2006/relationships/vmlDrawing" Target="../drawings/vmlDrawing4.vml"/><Relationship Id="rId5" Type="http://schemas.openxmlformats.org/officeDocument/2006/relationships/image" Target="../media/image4.emf"/><Relationship Id="rId4" Type="http://schemas.openxmlformats.org/officeDocument/2006/relationships/oleObject" Target="../embeddings/oleObject4.bin"/></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13.xml"/><Relationship Id="rId1" Type="http://schemas.openxmlformats.org/officeDocument/2006/relationships/vmlDrawing" Target="../drawings/vmlDrawing5.vml"/><Relationship Id="rId5" Type="http://schemas.openxmlformats.org/officeDocument/2006/relationships/image" Target="../media/image5.emf"/><Relationship Id="rId4" Type="http://schemas.openxmlformats.org/officeDocument/2006/relationships/oleObject" Target="../embeddings/oleObject5.bin"/></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13.xml"/><Relationship Id="rId1" Type="http://schemas.openxmlformats.org/officeDocument/2006/relationships/vmlDrawing" Target="../drawings/vmlDrawing6.vml"/><Relationship Id="rId5" Type="http://schemas.openxmlformats.org/officeDocument/2006/relationships/image" Target="../media/image6.emf"/><Relationship Id="rId4" Type="http://schemas.openxmlformats.org/officeDocument/2006/relationships/oleObject" Target="../embeddings/oleObject6.bin"/></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13.xml"/><Relationship Id="rId1" Type="http://schemas.openxmlformats.org/officeDocument/2006/relationships/vmlDrawing" Target="../drawings/vmlDrawing7.vml"/><Relationship Id="rId5" Type="http://schemas.openxmlformats.org/officeDocument/2006/relationships/image" Target="../media/image7.emf"/><Relationship Id="rId4" Type="http://schemas.openxmlformats.org/officeDocument/2006/relationships/oleObject" Target="../embeddings/oleObject7.bin"/></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13.xml"/><Relationship Id="rId1" Type="http://schemas.openxmlformats.org/officeDocument/2006/relationships/vmlDrawing" Target="../drawings/vmlDrawing8.vml"/><Relationship Id="rId5" Type="http://schemas.openxmlformats.org/officeDocument/2006/relationships/image" Target="../media/image8.emf"/><Relationship Id="rId4" Type="http://schemas.openxmlformats.org/officeDocument/2006/relationships/oleObject" Target="../embeddings/oleObject8.bin"/></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8.xml"/><Relationship Id="rId2" Type="http://schemas.openxmlformats.org/officeDocument/2006/relationships/slideLayout" Target="../slideLayouts/slideLayout13.xml"/><Relationship Id="rId1" Type="http://schemas.openxmlformats.org/officeDocument/2006/relationships/vmlDrawing" Target="../drawings/vmlDrawing9.vml"/><Relationship Id="rId5" Type="http://schemas.openxmlformats.org/officeDocument/2006/relationships/image" Target="../media/image9.emf"/><Relationship Id="rId4" Type="http://schemas.openxmlformats.org/officeDocument/2006/relationships/oleObject" Target="../embeddings/oleObject9.bin"/></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9.xml"/><Relationship Id="rId2" Type="http://schemas.openxmlformats.org/officeDocument/2006/relationships/slideLayout" Target="../slideLayouts/slideLayout13.xml"/><Relationship Id="rId1" Type="http://schemas.openxmlformats.org/officeDocument/2006/relationships/vmlDrawing" Target="../drawings/vmlDrawing10.vml"/><Relationship Id="rId5" Type="http://schemas.openxmlformats.org/officeDocument/2006/relationships/image" Target="../media/image10.emf"/><Relationship Id="rId4" Type="http://schemas.openxmlformats.org/officeDocument/2006/relationships/oleObject" Target="../embeddings/oleObject10.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533400" y="304800"/>
            <a:ext cx="8077200" cy="6248400"/>
          </a:xfrm>
        </p:spPr>
        <p:txBody>
          <a:bodyPr/>
          <a:lstStyle/>
          <a:p>
            <a:pPr eaLnBrk="1" hangingPunct="1">
              <a:lnSpc>
                <a:spcPct val="80000"/>
              </a:lnSpc>
            </a:pPr>
            <a:r>
              <a:rPr lang="en-US" altLang="en-US" sz="7200" dirty="0" smtClean="0"/>
              <a:t>Chapter </a:t>
            </a:r>
            <a:r>
              <a:rPr lang="en-US" altLang="en-US" sz="7200" dirty="0" smtClean="0"/>
              <a:t>10-1B.</a:t>
            </a:r>
            <a:r>
              <a:rPr lang="en-US" altLang="en-US" sz="7200" dirty="0" smtClean="0"/>
              <a:t/>
            </a:r>
            <a:br>
              <a:rPr lang="en-US" altLang="en-US" sz="7200" dirty="0" smtClean="0"/>
            </a:br>
            <a:r>
              <a:rPr lang="en-US" altLang="en-US" sz="7200" dirty="0" smtClean="0"/>
              <a:t>Partnership. Distributions.</a:t>
            </a:r>
            <a:r>
              <a:rPr lang="en-US" altLang="en-US" sz="8000" dirty="0" smtClean="0"/>
              <a:t/>
            </a:r>
            <a:br>
              <a:rPr lang="en-US" altLang="en-US" sz="8000" dirty="0" smtClean="0"/>
            </a:br>
            <a:r>
              <a:rPr lang="en-US" altLang="en-US" sz="8000" dirty="0" smtClean="0"/>
              <a:t/>
            </a:r>
            <a:br>
              <a:rPr lang="en-US" altLang="en-US" sz="8000" dirty="0" smtClean="0"/>
            </a:br>
            <a:r>
              <a:rPr lang="en-US" altLang="en-US" sz="2800" dirty="0" smtClean="0"/>
              <a:t>C16-Chp-11-1B-Ptshp-Distributions-2016</a:t>
            </a:r>
            <a:br>
              <a:rPr lang="en-US" altLang="en-US" sz="2800" dirty="0" smtClean="0"/>
            </a:br>
            <a:r>
              <a:rPr lang="en-US" altLang="en-US" sz="2800" dirty="0" smtClean="0"/>
              <a:t/>
            </a:r>
            <a:br>
              <a:rPr lang="en-US" altLang="en-US" sz="2800" dirty="0" smtClean="0"/>
            </a:br>
            <a:r>
              <a:rPr lang="en-US" altLang="en-US" sz="2800" dirty="0" smtClean="0"/>
              <a:t>Howard Godfrey, Ph.D., CPA</a:t>
            </a:r>
            <a:br>
              <a:rPr lang="en-US" altLang="en-US" sz="2800" dirty="0" smtClean="0"/>
            </a:br>
            <a:r>
              <a:rPr lang="en-US" altLang="en-US" sz="2800" dirty="0" smtClean="0"/>
              <a:t>Professor of Accounting</a:t>
            </a:r>
            <a:br>
              <a:rPr lang="en-US" altLang="en-US" sz="2800" dirty="0" smtClean="0"/>
            </a:br>
            <a:r>
              <a:rPr lang="en-US" altLang="en-US" sz="2000" dirty="0" smtClean="0"/>
              <a:t>Copyright </a:t>
            </a:r>
            <a:r>
              <a:rPr lang="en-US" altLang="en-US" sz="2000" dirty="0" smtClean="0"/>
              <a:t>2016</a:t>
            </a:r>
            <a:r>
              <a:rPr lang="en-US" altLang="en-US" sz="2000" dirty="0" smtClean="0"/>
              <a:t/>
            </a:r>
            <a:br>
              <a:rPr lang="en-US" altLang="en-US" sz="2000" dirty="0" smtClean="0"/>
            </a:br>
            <a:endParaRPr lang="en-US" altLang="en-US" sz="28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0035A0A-A541-4A34-AA7F-106F5668ECE0}" type="slidenum">
              <a:rPr lang="en-US" altLang="en-US">
                <a:solidFill>
                  <a:srgbClr val="CC3300"/>
                </a:solidFill>
              </a:rPr>
              <a:pPr eaLnBrk="1" hangingPunct="1"/>
              <a:t>10</a:t>
            </a:fld>
            <a:endParaRPr lang="en-US" altLang="en-US">
              <a:solidFill>
                <a:srgbClr val="CC3300"/>
              </a:solidFill>
            </a:endParaRPr>
          </a:p>
        </p:txBody>
      </p:sp>
      <p:sp>
        <p:nvSpPr>
          <p:cNvPr id="21507" name="Rectangle 3"/>
          <p:cNvSpPr>
            <a:spLocks noGrp="1" noChangeArrowheads="1"/>
          </p:cNvSpPr>
          <p:nvPr>
            <p:ph type="body" idx="1"/>
          </p:nvPr>
        </p:nvSpPr>
        <p:spPr>
          <a:xfrm>
            <a:off x="304800" y="228600"/>
            <a:ext cx="8686800" cy="6172200"/>
          </a:xfrm>
        </p:spPr>
        <p:txBody>
          <a:bodyPr/>
          <a:lstStyle/>
          <a:p>
            <a:pPr marL="165100" indent="-165100" eaLnBrk="1" hangingPunct="1">
              <a:buFontTx/>
              <a:buNone/>
            </a:pPr>
            <a:r>
              <a:rPr lang="en-US" altLang="en-US" sz="2800" smtClean="0">
                <a:solidFill>
                  <a:srgbClr val="FF0000"/>
                </a:solidFill>
                <a:cs typeface="Times New Roman" panose="02020603050405020304" pitchFamily="18" charset="0"/>
              </a:rPr>
              <a:t>Nonliquidating Distributions</a:t>
            </a:r>
            <a:r>
              <a:rPr lang="en-US" altLang="en-US" sz="2800" smtClean="0">
                <a:solidFill>
                  <a:srgbClr val="FF0000"/>
                </a:solidFill>
              </a:rPr>
              <a:t> </a:t>
            </a:r>
            <a:endParaRPr lang="en-US" altLang="en-US" sz="2800" smtClean="0">
              <a:cs typeface="Times New Roman" panose="02020603050405020304" pitchFamily="18" charset="0"/>
            </a:endParaRPr>
          </a:p>
          <a:p>
            <a:pPr marL="165100" indent="-165100" eaLnBrk="1" hangingPunct="1">
              <a:buFontTx/>
              <a:buNone/>
            </a:pPr>
            <a:r>
              <a:rPr lang="en-US" altLang="en-US" sz="2800" smtClean="0">
                <a:cs typeface="Times New Roman" panose="02020603050405020304" pitchFamily="18" charset="0"/>
              </a:rPr>
              <a:t>Distributions reduce the partner’s basis</a:t>
            </a:r>
          </a:p>
          <a:p>
            <a:pPr marL="509588" lvl="1" indent="-230188" eaLnBrk="1" hangingPunct="1"/>
            <a:r>
              <a:rPr lang="en-US" altLang="en-US" sz="2800" u="sng" smtClean="0">
                <a:cs typeface="Times New Roman" panose="02020603050405020304" pitchFamily="18" charset="0"/>
              </a:rPr>
              <a:t>Reduce basis first for cash received</a:t>
            </a:r>
            <a:r>
              <a:rPr lang="en-US" altLang="en-US" sz="2800" smtClean="0">
                <a:cs typeface="Times New Roman" panose="02020603050405020304" pitchFamily="18" charset="0"/>
              </a:rPr>
              <a:t>.</a:t>
            </a:r>
            <a:br>
              <a:rPr lang="en-US" altLang="en-US" sz="2800" smtClean="0">
                <a:cs typeface="Times New Roman" panose="02020603050405020304" pitchFamily="18" charset="0"/>
              </a:rPr>
            </a:br>
            <a:r>
              <a:rPr lang="en-US" altLang="en-US" sz="2800" smtClean="0">
                <a:cs typeface="Times New Roman" panose="02020603050405020304" pitchFamily="18" charset="0"/>
              </a:rPr>
              <a:t>then for basis of other property distributed (partner takes partnership’s basis for property)</a:t>
            </a:r>
            <a:br>
              <a:rPr lang="en-US" altLang="en-US" sz="2800" smtClean="0">
                <a:cs typeface="Times New Roman" panose="02020603050405020304" pitchFamily="18" charset="0"/>
              </a:rPr>
            </a:br>
            <a:r>
              <a:rPr lang="en-US" altLang="en-US" sz="2800" smtClean="0">
                <a:cs typeface="Times New Roman" panose="02020603050405020304" pitchFamily="18" charset="0"/>
              </a:rPr>
              <a:t>(However, you cannot assign basis to cash and other property distributed </a:t>
            </a:r>
            <a:r>
              <a:rPr lang="en-US" altLang="en-US" sz="2800" u="sng" smtClean="0">
                <a:cs typeface="Times New Roman" panose="02020603050405020304" pitchFamily="18" charset="0"/>
              </a:rPr>
              <a:t>in excess of</a:t>
            </a:r>
            <a:r>
              <a:rPr lang="en-US" altLang="en-US" sz="2800" smtClean="0">
                <a:cs typeface="Times New Roman" panose="02020603050405020304" pitchFamily="18" charset="0"/>
              </a:rPr>
              <a:t> the partner’s outside basis before the distribution.)</a:t>
            </a:r>
          </a:p>
          <a:p>
            <a:pPr marL="509588" lvl="1" indent="-230188" eaLnBrk="1" hangingPunct="1"/>
            <a:r>
              <a:rPr lang="en-US" altLang="en-US" sz="2800" smtClean="0">
                <a:cs typeface="Times New Roman" panose="02020603050405020304" pitchFamily="18" charset="0"/>
              </a:rPr>
              <a:t>If </a:t>
            </a:r>
            <a:r>
              <a:rPr lang="en-US" altLang="en-US" sz="2800" u="sng" smtClean="0">
                <a:cs typeface="Times New Roman" panose="02020603050405020304" pitchFamily="18" charset="0"/>
              </a:rPr>
              <a:t>cash distribution exceeds partner’s basis</a:t>
            </a:r>
            <a:r>
              <a:rPr lang="en-US" altLang="en-US" sz="2800" smtClean="0">
                <a:cs typeface="Times New Roman" panose="02020603050405020304" pitchFamily="18" charset="0"/>
              </a:rPr>
              <a:t>, the </a:t>
            </a:r>
            <a:r>
              <a:rPr lang="en-US" altLang="en-US" sz="2800" u="sng" smtClean="0">
                <a:cs typeface="Times New Roman" panose="02020603050405020304" pitchFamily="18" charset="0"/>
              </a:rPr>
              <a:t>partner recognizes gain</a:t>
            </a:r>
            <a:r>
              <a:rPr lang="en-US" altLang="en-US" sz="2800" smtClean="0">
                <a:cs typeface="Times New Roman" panose="02020603050405020304" pitchFamily="18" charset="0"/>
              </a:rPr>
              <a:t> for the excess.</a:t>
            </a:r>
          </a:p>
          <a:p>
            <a:pPr marL="509588" lvl="1" indent="-230188" eaLnBrk="1" hangingPunct="1"/>
            <a:r>
              <a:rPr lang="en-US" altLang="en-US" sz="2800" u="sng" smtClean="0">
                <a:cs typeface="Times New Roman" panose="02020603050405020304" pitchFamily="18" charset="0"/>
              </a:rPr>
              <a:t>Loss is never recognized on nonliquidating distributions.</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7173F58-7508-41F2-A037-18F65670C71F}" type="slidenum">
              <a:rPr lang="en-US" altLang="en-US">
                <a:solidFill>
                  <a:srgbClr val="CC3300"/>
                </a:solidFill>
              </a:rPr>
              <a:pPr eaLnBrk="1" hangingPunct="1"/>
              <a:t>11</a:t>
            </a:fld>
            <a:endParaRPr lang="en-US" altLang="en-US">
              <a:solidFill>
                <a:srgbClr val="CC3300"/>
              </a:solidFill>
            </a:endParaRPr>
          </a:p>
        </p:txBody>
      </p:sp>
      <p:sp>
        <p:nvSpPr>
          <p:cNvPr id="22531" name="Rectangle 2"/>
          <p:cNvSpPr>
            <a:spLocks noGrp="1" noChangeArrowheads="1"/>
          </p:cNvSpPr>
          <p:nvPr>
            <p:ph type="ctrTitle"/>
          </p:nvPr>
        </p:nvSpPr>
        <p:spPr>
          <a:xfrm>
            <a:off x="228600" y="330200"/>
            <a:ext cx="8686800" cy="6069013"/>
          </a:xfrm>
          <a:noFill/>
        </p:spPr>
        <p:txBody>
          <a:bodyPr lIns="90488" tIns="44450" rIns="90488" bIns="44450">
            <a:spAutoFit/>
          </a:bodyPr>
          <a:lstStyle/>
          <a:p>
            <a:pPr algn="l" eaLnBrk="1" hangingPunct="1"/>
            <a:r>
              <a:rPr lang="en-US" altLang="en-US" sz="3200" u="sng" smtClean="0">
                <a:cs typeface="Times New Roman" panose="02020603050405020304" pitchFamily="18" charset="0"/>
              </a:rPr>
              <a:t>Partnership Distributions-1</a:t>
            </a:r>
            <a:r>
              <a:rPr lang="en-US" altLang="en-US" sz="3200" smtClean="0">
                <a:solidFill>
                  <a:schemeClr val="tx1"/>
                </a:solidFill>
                <a:cs typeface="Times New Roman" panose="02020603050405020304" pitchFamily="18" charset="0"/>
              </a:rPr>
              <a:t/>
            </a:r>
            <a:br>
              <a:rPr lang="en-US" altLang="en-US" sz="3200" smtClean="0">
                <a:solidFill>
                  <a:schemeClr val="tx1"/>
                </a:solidFill>
                <a:cs typeface="Times New Roman" panose="02020603050405020304" pitchFamily="18" charset="0"/>
              </a:rPr>
            </a:br>
            <a:r>
              <a:rPr lang="en-US" altLang="en-US" sz="3600" smtClean="0">
                <a:solidFill>
                  <a:schemeClr val="tx1"/>
                </a:solidFill>
                <a:cs typeface="Times New Roman" panose="02020603050405020304" pitchFamily="18" charset="0"/>
              </a:rPr>
              <a:t>Partner X, a 1/3 partner in XYZ Partnership, needs a distribution from partnership for some unexpected bills. </a:t>
            </a:r>
            <a:br>
              <a:rPr lang="en-US" altLang="en-US" sz="3600" smtClean="0">
                <a:solidFill>
                  <a:schemeClr val="tx1"/>
                </a:solidFill>
                <a:cs typeface="Times New Roman" panose="02020603050405020304" pitchFamily="18" charset="0"/>
              </a:rPr>
            </a:br>
            <a:r>
              <a:rPr lang="en-US" altLang="en-US" sz="3600" smtClean="0">
                <a:solidFill>
                  <a:schemeClr val="tx1"/>
                </a:solidFill>
                <a:cs typeface="Times New Roman" panose="02020603050405020304" pitchFamily="18" charset="0"/>
              </a:rPr>
              <a:t>The partnership, however, does not have any extra cash to distribute. </a:t>
            </a:r>
            <a:br>
              <a:rPr lang="en-US" altLang="en-US" sz="3600" smtClean="0">
                <a:solidFill>
                  <a:schemeClr val="tx1"/>
                </a:solidFill>
                <a:cs typeface="Times New Roman" panose="02020603050405020304" pitchFamily="18" charset="0"/>
              </a:rPr>
            </a:br>
            <a:r>
              <a:rPr lang="en-US" altLang="en-US" sz="3600" smtClean="0">
                <a:solidFill>
                  <a:schemeClr val="tx1"/>
                </a:solidFill>
                <a:cs typeface="Times New Roman" panose="02020603050405020304" pitchFamily="18" charset="0"/>
              </a:rPr>
              <a:t>It will distribute to the partner land that has a value of $30,000 and a basis to the partnership of $25,000. </a:t>
            </a:r>
            <a:br>
              <a:rPr lang="en-US" altLang="en-US" sz="3600" smtClean="0">
                <a:solidFill>
                  <a:schemeClr val="tx1"/>
                </a:solidFill>
                <a:cs typeface="Times New Roman" panose="02020603050405020304" pitchFamily="18" charset="0"/>
              </a:rPr>
            </a:br>
            <a:r>
              <a:rPr lang="en-US" altLang="en-US" sz="3600" smtClean="0">
                <a:solidFill>
                  <a:schemeClr val="tx1"/>
                </a:solidFill>
                <a:cs typeface="Times New Roman" panose="02020603050405020304" pitchFamily="18" charset="0"/>
              </a:rPr>
              <a:t>X’s basis in his partnership interest is $45,000.</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B6C4262-0E6C-4E8A-BE19-5058B42D3AA2}" type="slidenum">
              <a:rPr lang="en-US" altLang="en-US">
                <a:solidFill>
                  <a:srgbClr val="CC3300"/>
                </a:solidFill>
              </a:rPr>
              <a:pPr eaLnBrk="1" hangingPunct="1"/>
              <a:t>12</a:t>
            </a:fld>
            <a:endParaRPr lang="en-US" altLang="en-US">
              <a:solidFill>
                <a:srgbClr val="CC3300"/>
              </a:solidFill>
            </a:endParaRPr>
          </a:p>
        </p:txBody>
      </p:sp>
      <p:sp>
        <p:nvSpPr>
          <p:cNvPr id="23555" name="Rectangle 2"/>
          <p:cNvSpPr>
            <a:spLocks noGrp="1" noChangeArrowheads="1"/>
          </p:cNvSpPr>
          <p:nvPr>
            <p:ph type="ctrTitle"/>
          </p:nvPr>
        </p:nvSpPr>
        <p:spPr>
          <a:xfrm>
            <a:off x="228600" y="554038"/>
            <a:ext cx="8686800" cy="5521325"/>
          </a:xfrm>
          <a:noFill/>
        </p:spPr>
        <p:txBody>
          <a:bodyPr lIns="90488" tIns="44450" rIns="90488" bIns="44450">
            <a:spAutoFit/>
          </a:bodyPr>
          <a:lstStyle/>
          <a:p>
            <a:pPr algn="l" eaLnBrk="1" hangingPunct="1"/>
            <a:r>
              <a:rPr lang="en-US" altLang="en-US" sz="3600" u="sng" smtClean="0">
                <a:cs typeface="Times New Roman" panose="02020603050405020304" pitchFamily="18" charset="0"/>
              </a:rPr>
              <a:t>Partnership Distributions-2</a:t>
            </a:r>
            <a:r>
              <a:rPr lang="en-US" altLang="en-US" sz="3600" smtClean="0">
                <a:solidFill>
                  <a:schemeClr val="tx1"/>
                </a:solidFill>
                <a:cs typeface="Times New Roman" panose="02020603050405020304" pitchFamily="18" charset="0"/>
              </a:rPr>
              <a:t/>
            </a:r>
            <a:br>
              <a:rPr lang="en-US" altLang="en-US" sz="3600" smtClean="0">
                <a:solidFill>
                  <a:schemeClr val="tx1"/>
                </a:solidFill>
                <a:cs typeface="Times New Roman" panose="02020603050405020304" pitchFamily="18" charset="0"/>
              </a:rPr>
            </a:br>
            <a:r>
              <a:rPr lang="en-US" altLang="en-US" sz="1600" b="0" smtClean="0">
                <a:solidFill>
                  <a:schemeClr val="tx1"/>
                </a:solidFill>
                <a:cs typeface="Times New Roman" panose="02020603050405020304" pitchFamily="18" charset="0"/>
              </a:rPr>
              <a:t/>
            </a:r>
            <a:br>
              <a:rPr lang="en-US" altLang="en-US" sz="1600" b="0" smtClean="0">
                <a:solidFill>
                  <a:schemeClr val="tx1"/>
                </a:solidFill>
                <a:cs typeface="Times New Roman" panose="02020603050405020304" pitchFamily="18" charset="0"/>
              </a:rPr>
            </a:br>
            <a:r>
              <a:rPr lang="en-US" altLang="en-US" sz="3600" smtClean="0">
                <a:cs typeface="Times New Roman" panose="02020603050405020304" pitchFamily="18" charset="0"/>
              </a:rPr>
              <a:t>a.</a:t>
            </a:r>
            <a:r>
              <a:rPr lang="en-US" altLang="en-US" sz="3600" smtClean="0">
                <a:solidFill>
                  <a:schemeClr val="tx1"/>
                </a:solidFill>
                <a:cs typeface="Times New Roman" panose="02020603050405020304" pitchFamily="18" charset="0"/>
              </a:rPr>
              <a:t>  How will this distribution be treated for tax purposes?</a:t>
            </a:r>
            <a:br>
              <a:rPr lang="en-US" altLang="en-US" sz="3600" smtClean="0">
                <a:solidFill>
                  <a:schemeClr val="tx1"/>
                </a:solidFill>
                <a:cs typeface="Times New Roman" panose="02020603050405020304" pitchFamily="18" charset="0"/>
              </a:rPr>
            </a:br>
            <a:r>
              <a:rPr lang="en-US" altLang="en-US" sz="1600" smtClean="0">
                <a:solidFill>
                  <a:schemeClr val="tx1"/>
                </a:solidFill>
                <a:cs typeface="Times New Roman" panose="02020603050405020304" pitchFamily="18" charset="0"/>
              </a:rPr>
              <a:t/>
            </a:r>
            <a:br>
              <a:rPr lang="en-US" altLang="en-US" sz="1600" smtClean="0">
                <a:solidFill>
                  <a:schemeClr val="tx1"/>
                </a:solidFill>
                <a:cs typeface="Times New Roman" panose="02020603050405020304" pitchFamily="18" charset="0"/>
              </a:rPr>
            </a:br>
            <a:r>
              <a:rPr lang="en-US" altLang="en-US" sz="3600" smtClean="0">
                <a:cs typeface="Times New Roman" panose="02020603050405020304" pitchFamily="18" charset="0"/>
              </a:rPr>
              <a:t>b.</a:t>
            </a:r>
            <a:r>
              <a:rPr lang="en-US" altLang="en-US" sz="3600" smtClean="0">
                <a:solidFill>
                  <a:schemeClr val="tx1"/>
                </a:solidFill>
                <a:cs typeface="Times New Roman" panose="02020603050405020304" pitchFamily="18" charset="0"/>
              </a:rPr>
              <a:t> Assume alternatively, that the partnership sells the land for its fair market value and distributes the cash to Partner X.  </a:t>
            </a:r>
            <a:br>
              <a:rPr lang="en-US" altLang="en-US" sz="3600" smtClean="0">
                <a:solidFill>
                  <a:schemeClr val="tx1"/>
                </a:solidFill>
                <a:cs typeface="Times New Roman" panose="02020603050405020304" pitchFamily="18" charset="0"/>
              </a:rPr>
            </a:br>
            <a:r>
              <a:rPr lang="en-US" altLang="en-US" sz="3600" smtClean="0">
                <a:solidFill>
                  <a:schemeClr val="tx1"/>
                </a:solidFill>
                <a:cs typeface="Times New Roman" panose="02020603050405020304" pitchFamily="18" charset="0"/>
              </a:rPr>
              <a:t>What are the tax consequences of the sale and distribution?</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78D7C3C-358F-4BA4-83E2-206BEB12A75C}" type="slidenum">
              <a:rPr lang="en-US" altLang="en-US">
                <a:solidFill>
                  <a:srgbClr val="CC3300"/>
                </a:solidFill>
              </a:rPr>
              <a:pPr eaLnBrk="1" hangingPunct="1"/>
              <a:t>13</a:t>
            </a:fld>
            <a:endParaRPr lang="en-US" altLang="en-US">
              <a:solidFill>
                <a:srgbClr val="CC3300"/>
              </a:solidFill>
            </a:endParaRPr>
          </a:p>
        </p:txBody>
      </p:sp>
      <p:sp>
        <p:nvSpPr>
          <p:cNvPr id="24579" name="Rectangle 2"/>
          <p:cNvSpPr>
            <a:spLocks noGrp="1" noChangeArrowheads="1"/>
          </p:cNvSpPr>
          <p:nvPr>
            <p:ph type="ctrTitle"/>
          </p:nvPr>
        </p:nvSpPr>
        <p:spPr>
          <a:xfrm>
            <a:off x="228600" y="498475"/>
            <a:ext cx="8686800" cy="5581650"/>
          </a:xfrm>
          <a:noFill/>
        </p:spPr>
        <p:txBody>
          <a:bodyPr lIns="90488" tIns="44450" rIns="90488" bIns="44450">
            <a:spAutoFit/>
          </a:bodyPr>
          <a:lstStyle/>
          <a:p>
            <a:pPr algn="l" eaLnBrk="1" hangingPunct="1"/>
            <a:r>
              <a:rPr lang="en-US" altLang="en-US" sz="3600" smtClean="0">
                <a:cs typeface="Times New Roman" panose="02020603050405020304" pitchFamily="18" charset="0"/>
              </a:rPr>
              <a:t>Partnership Distributions-3</a:t>
            </a:r>
            <a:br>
              <a:rPr lang="en-US" altLang="en-US" sz="3600" smtClean="0">
                <a:cs typeface="Times New Roman" panose="02020603050405020304" pitchFamily="18" charset="0"/>
              </a:rPr>
            </a:br>
            <a:r>
              <a:rPr lang="en-US" altLang="en-US" sz="3600" smtClean="0">
                <a:cs typeface="Times New Roman" panose="02020603050405020304" pitchFamily="18" charset="0"/>
              </a:rPr>
              <a:t>a.</a:t>
            </a:r>
            <a:r>
              <a:rPr lang="en-US" altLang="en-US" sz="3600" smtClean="0">
                <a:solidFill>
                  <a:schemeClr val="tx1"/>
                </a:solidFill>
                <a:cs typeface="Times New Roman" panose="02020603050405020304" pitchFamily="18" charset="0"/>
              </a:rPr>
              <a:t> There is no gain or loss recognized on the distribution of the land to Partner X. </a:t>
            </a:r>
            <a:br>
              <a:rPr lang="en-US" altLang="en-US" sz="3600" smtClean="0">
                <a:solidFill>
                  <a:schemeClr val="tx1"/>
                </a:solidFill>
                <a:cs typeface="Times New Roman" panose="02020603050405020304" pitchFamily="18" charset="0"/>
              </a:rPr>
            </a:br>
            <a:r>
              <a:rPr lang="en-US" altLang="en-US" sz="3600" smtClean="0">
                <a:solidFill>
                  <a:schemeClr val="tx1"/>
                </a:solidFill>
                <a:cs typeface="Times New Roman" panose="02020603050405020304" pitchFamily="18" charset="0"/>
              </a:rPr>
              <a:t>Instead, Partner X has a basis of $25,000 in the land and the distribution reduces his basis in his partnership interest to $20,000 ($45,000 - $25,000). Any gain on a subsequent sale will be recognized only by Partner X.</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CBE2200-A22E-499D-8B0B-218E36645530}" type="slidenum">
              <a:rPr lang="en-US" altLang="en-US">
                <a:solidFill>
                  <a:srgbClr val="CC3300"/>
                </a:solidFill>
              </a:rPr>
              <a:pPr eaLnBrk="1" hangingPunct="1"/>
              <a:t>14</a:t>
            </a:fld>
            <a:endParaRPr lang="en-US" altLang="en-US">
              <a:solidFill>
                <a:srgbClr val="CC3300"/>
              </a:solidFill>
            </a:endParaRPr>
          </a:p>
        </p:txBody>
      </p:sp>
      <p:sp>
        <p:nvSpPr>
          <p:cNvPr id="25603" name="Rectangle 2"/>
          <p:cNvSpPr>
            <a:spLocks noGrp="1" noChangeArrowheads="1"/>
          </p:cNvSpPr>
          <p:nvPr>
            <p:ph type="ctrTitle"/>
          </p:nvPr>
        </p:nvSpPr>
        <p:spPr>
          <a:xfrm>
            <a:off x="228600" y="209550"/>
            <a:ext cx="8686800" cy="6130925"/>
          </a:xfrm>
          <a:noFill/>
        </p:spPr>
        <p:txBody>
          <a:bodyPr lIns="90488" tIns="44450" rIns="90488" bIns="44450">
            <a:spAutoFit/>
          </a:bodyPr>
          <a:lstStyle/>
          <a:p>
            <a:pPr algn="l" eaLnBrk="1" hangingPunct="1"/>
            <a:r>
              <a:rPr lang="en-US" altLang="en-US" sz="3600" smtClean="0">
                <a:cs typeface="Times New Roman" panose="02020603050405020304" pitchFamily="18" charset="0"/>
              </a:rPr>
              <a:t>Partnership Distributions-4</a:t>
            </a:r>
            <a:br>
              <a:rPr lang="en-US" altLang="en-US" sz="3600" smtClean="0">
                <a:cs typeface="Times New Roman" panose="02020603050405020304" pitchFamily="18" charset="0"/>
              </a:rPr>
            </a:br>
            <a:r>
              <a:rPr lang="en-US" altLang="en-US" sz="3600" smtClean="0">
                <a:cs typeface="Times New Roman" panose="02020603050405020304" pitchFamily="18" charset="0"/>
              </a:rPr>
              <a:t>b.</a:t>
            </a:r>
            <a:r>
              <a:rPr lang="en-US" altLang="en-US" sz="3600" smtClean="0">
                <a:solidFill>
                  <a:schemeClr val="tx1"/>
                </a:solidFill>
                <a:cs typeface="Times New Roman" panose="02020603050405020304" pitchFamily="18" charset="0"/>
              </a:rPr>
              <a:t> The partnership will have a realized and recognized gain of $5,000 ($30,000 - $25,000) on the sale of the land. </a:t>
            </a:r>
            <a:br>
              <a:rPr lang="en-US" altLang="en-US" sz="3600" smtClean="0">
                <a:solidFill>
                  <a:schemeClr val="tx1"/>
                </a:solidFill>
                <a:cs typeface="Times New Roman" panose="02020603050405020304" pitchFamily="18" charset="0"/>
              </a:rPr>
            </a:br>
            <a:r>
              <a:rPr lang="en-US" altLang="en-US" sz="3600" smtClean="0">
                <a:solidFill>
                  <a:schemeClr val="tx1"/>
                </a:solidFill>
                <a:cs typeface="Times New Roman" panose="02020603050405020304" pitchFamily="18" charset="0"/>
              </a:rPr>
              <a:t>The gain will be allocated one-third to each of the partners increasing Partner X’s basis by $1,667 ($5,000 x 1/3) to $46,667. </a:t>
            </a:r>
            <a:br>
              <a:rPr lang="en-US" altLang="en-US" sz="3600" smtClean="0">
                <a:solidFill>
                  <a:schemeClr val="tx1"/>
                </a:solidFill>
                <a:cs typeface="Times New Roman" panose="02020603050405020304" pitchFamily="18" charset="0"/>
              </a:rPr>
            </a:br>
            <a:r>
              <a:rPr lang="en-US" altLang="en-US" sz="3600" smtClean="0">
                <a:solidFill>
                  <a:schemeClr val="tx1"/>
                </a:solidFill>
                <a:cs typeface="Times New Roman" panose="02020603050405020304" pitchFamily="18" charset="0"/>
              </a:rPr>
              <a:t>Partner X receives $30,000 cash, which reduces his basis in his partnership interest to $16,667 ($46,667 – $30,000).</a:t>
            </a:r>
            <a:r>
              <a:rPr lang="en-US" altLang="en-US" sz="2400" smtClean="0">
                <a:solidFill>
                  <a:schemeClr val="tx1"/>
                </a:solidFill>
                <a:cs typeface="Times New Roman" panose="02020603050405020304" pitchFamily="18" charset="0"/>
              </a:rPr>
              <a:t> </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ltLang="en-US" smtClean="0"/>
              <a:t> </a:t>
            </a:r>
          </a:p>
        </p:txBody>
      </p:sp>
      <p:sp>
        <p:nvSpPr>
          <p:cNvPr id="1907715" name="Rectangle 3"/>
          <p:cNvSpPr>
            <a:spLocks noGrp="1" noChangeArrowheads="1"/>
          </p:cNvSpPr>
          <p:nvPr>
            <p:ph type="body" sz="half" idx="1"/>
          </p:nvPr>
        </p:nvSpPr>
        <p:spPr>
          <a:xfrm>
            <a:off x="152400" y="152400"/>
            <a:ext cx="8839200" cy="6553200"/>
          </a:xfrm>
          <a:ln w="190500">
            <a:solidFill>
              <a:srgbClr val="FF0000"/>
            </a:solidFill>
          </a:ln>
        </p:spPr>
        <p:txBody>
          <a:bodyPr/>
          <a:lstStyle/>
          <a:p>
            <a:pPr marL="749300" indent="-749300" eaLnBrk="1" hangingPunct="1">
              <a:buFontTx/>
              <a:buNone/>
              <a:defRPr/>
            </a:pPr>
            <a:endParaRPr lang="en-US" sz="1000" dirty="0" smtClean="0"/>
          </a:p>
          <a:p>
            <a:pPr marL="914400" indent="-746125" eaLnBrk="1" hangingPunct="1">
              <a:buFontTx/>
              <a:buNone/>
              <a:defRPr/>
            </a:pPr>
            <a:r>
              <a:rPr lang="en-US" sz="5400" dirty="0" smtClean="0"/>
              <a:t>2.	Determine the </a:t>
            </a:r>
            <a:br>
              <a:rPr lang="en-US" sz="5400" dirty="0" smtClean="0"/>
            </a:br>
            <a:r>
              <a:rPr lang="en-US" sz="5400" dirty="0" smtClean="0"/>
              <a:t>partner’s basis of assets received in a </a:t>
            </a:r>
            <a:r>
              <a:rPr lang="en-US" sz="5400" dirty="0" err="1" smtClean="0"/>
              <a:t>nonliquidating</a:t>
            </a:r>
            <a:r>
              <a:rPr lang="en-US" sz="5400" dirty="0" smtClean="0"/>
              <a:t> partnership distribution.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7262CBA-1C99-4E2D-A133-BA1C6FCD0D93}" type="slidenum">
              <a:rPr lang="en-US" altLang="en-US">
                <a:solidFill>
                  <a:srgbClr val="CC3300"/>
                </a:solidFill>
              </a:rPr>
              <a:pPr eaLnBrk="1" hangingPunct="1"/>
              <a:t>16</a:t>
            </a:fld>
            <a:endParaRPr lang="en-US" altLang="en-US">
              <a:solidFill>
                <a:srgbClr val="CC3300"/>
              </a:solidFill>
            </a:endParaRPr>
          </a:p>
        </p:txBody>
      </p:sp>
      <p:sp>
        <p:nvSpPr>
          <p:cNvPr id="27651" name="Rectangle 2"/>
          <p:cNvSpPr>
            <a:spLocks noGrp="1" noChangeArrowheads="1"/>
          </p:cNvSpPr>
          <p:nvPr>
            <p:ph type="title"/>
          </p:nvPr>
        </p:nvSpPr>
        <p:spPr/>
        <p:txBody>
          <a:bodyPr/>
          <a:lstStyle/>
          <a:p>
            <a:pPr eaLnBrk="1" hangingPunct="1"/>
            <a:r>
              <a:rPr lang="en-US" altLang="en-US" smtClean="0"/>
              <a:t> </a:t>
            </a:r>
          </a:p>
        </p:txBody>
      </p:sp>
      <p:sp>
        <p:nvSpPr>
          <p:cNvPr id="27652" name="Rectangle 3"/>
          <p:cNvSpPr>
            <a:spLocks noGrp="1" noChangeArrowheads="1"/>
          </p:cNvSpPr>
          <p:nvPr>
            <p:ph type="body" sz="half" idx="1"/>
          </p:nvPr>
        </p:nvSpPr>
        <p:spPr>
          <a:xfrm>
            <a:off x="304800" y="304800"/>
            <a:ext cx="8458200" cy="6248400"/>
          </a:xfrm>
          <a:noFill/>
        </p:spPr>
        <p:txBody>
          <a:bodyPr/>
          <a:lstStyle/>
          <a:p>
            <a:pPr marL="0" indent="0" eaLnBrk="1" hangingPunct="1">
              <a:buFontTx/>
              <a:buNone/>
            </a:pPr>
            <a:r>
              <a:rPr lang="en-US" altLang="en-US" sz="3200" u="sng" smtClean="0">
                <a:solidFill>
                  <a:srgbClr val="FF0000"/>
                </a:solidFill>
              </a:rPr>
              <a:t>Basis Effects of “Current” Distribution.</a:t>
            </a:r>
            <a:r>
              <a:rPr lang="en-US" altLang="en-US" sz="3200" smtClean="0">
                <a:solidFill>
                  <a:srgbClr val="FF0000"/>
                </a:solidFill>
              </a:rPr>
              <a:t>  </a:t>
            </a:r>
          </a:p>
          <a:p>
            <a:pPr marL="0" indent="0" eaLnBrk="1" hangingPunct="1">
              <a:buFontTx/>
              <a:buNone/>
            </a:pPr>
            <a:r>
              <a:rPr lang="en-US" altLang="en-US" sz="3200" smtClean="0"/>
              <a:t>Partner's basis in property distributed by the partnership </a:t>
            </a:r>
            <a:r>
              <a:rPr lang="en-US" altLang="en-US" sz="3200" u="sng" smtClean="0">
                <a:solidFill>
                  <a:srgbClr val="FF0000"/>
                </a:solidFill>
              </a:rPr>
              <a:t>carries over</a:t>
            </a:r>
            <a:r>
              <a:rPr lang="en-US" altLang="en-US" sz="3200" smtClean="0">
                <a:solidFill>
                  <a:srgbClr val="FF0000"/>
                </a:solidFill>
              </a:rPr>
              <a:t> </a:t>
            </a:r>
            <a:r>
              <a:rPr lang="en-US" altLang="en-US" sz="3200" smtClean="0"/>
              <a:t>from the partnership.  </a:t>
            </a:r>
          </a:p>
          <a:p>
            <a:pPr marL="0" indent="0" eaLnBrk="1" hangingPunct="1">
              <a:buFontTx/>
              <a:buNone/>
            </a:pPr>
            <a:r>
              <a:rPr lang="en-US" altLang="en-US" sz="3200" u="sng" smtClean="0"/>
              <a:t>Partner's basis is reduced by the amount of money received plus the basis claimed for the distributed property.    </a:t>
            </a:r>
          </a:p>
          <a:p>
            <a:pPr marL="0" indent="0" eaLnBrk="1" hangingPunct="1">
              <a:buFontTx/>
              <a:buNone/>
            </a:pPr>
            <a:r>
              <a:rPr lang="en-US" altLang="en-US" sz="3200" smtClean="0"/>
              <a:t>Total bases of all distributed property in the partner’s hands are </a:t>
            </a:r>
            <a:r>
              <a:rPr lang="en-US" altLang="en-US" sz="3200" u="sng" smtClean="0"/>
              <a:t>limited to the partner's pre-distribution basis </a:t>
            </a:r>
            <a:r>
              <a:rPr lang="en-US" altLang="en-US" sz="3200" smtClean="0"/>
              <a:t>in his partnership interest plus gain recognized on the distribution under Sec. 737.</a:t>
            </a:r>
            <a:r>
              <a:rPr lang="en-US" altLang="en-US" sz="2000" smtClean="0"/>
              <a:t>  </a:t>
            </a:r>
            <a:endParaRPr lang="en-US" altLang="en-US" sz="18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49B561E-73EA-4B08-A72F-FC747BB09386}" type="slidenum">
              <a:rPr lang="en-US" altLang="en-US">
                <a:solidFill>
                  <a:srgbClr val="CC3300"/>
                </a:solidFill>
              </a:rPr>
              <a:pPr eaLnBrk="1" hangingPunct="1"/>
              <a:t>17</a:t>
            </a:fld>
            <a:endParaRPr lang="en-US" altLang="en-US">
              <a:solidFill>
                <a:srgbClr val="CC3300"/>
              </a:solidFill>
            </a:endParaRPr>
          </a:p>
        </p:txBody>
      </p:sp>
      <p:sp>
        <p:nvSpPr>
          <p:cNvPr id="28675" name="Rectangle 2"/>
          <p:cNvSpPr>
            <a:spLocks noGrp="1" noChangeArrowheads="1"/>
          </p:cNvSpPr>
          <p:nvPr>
            <p:ph type="title"/>
          </p:nvPr>
        </p:nvSpPr>
        <p:spPr/>
        <p:txBody>
          <a:bodyPr/>
          <a:lstStyle/>
          <a:p>
            <a:pPr eaLnBrk="1" hangingPunct="1"/>
            <a:r>
              <a:rPr lang="en-US" altLang="en-US" smtClean="0"/>
              <a:t> </a:t>
            </a:r>
          </a:p>
        </p:txBody>
      </p:sp>
      <p:sp>
        <p:nvSpPr>
          <p:cNvPr id="28676" name="Rectangle 3"/>
          <p:cNvSpPr>
            <a:spLocks noGrp="1" noChangeArrowheads="1"/>
          </p:cNvSpPr>
          <p:nvPr>
            <p:ph type="body" sz="half" idx="1"/>
          </p:nvPr>
        </p:nvSpPr>
        <p:spPr>
          <a:xfrm>
            <a:off x="152400" y="152400"/>
            <a:ext cx="8839200" cy="6172200"/>
          </a:xfrm>
          <a:noFill/>
        </p:spPr>
        <p:txBody>
          <a:bodyPr/>
          <a:lstStyle/>
          <a:p>
            <a:pPr marL="0" indent="0" eaLnBrk="1" hangingPunct="1">
              <a:buFontTx/>
              <a:buNone/>
            </a:pPr>
            <a:r>
              <a:rPr lang="en-US" altLang="en-US" sz="3200" u="sng" smtClean="0">
                <a:solidFill>
                  <a:srgbClr val="FF0000"/>
                </a:solidFill>
              </a:rPr>
              <a:t>Order of allocating partnership basis to the individual properties</a:t>
            </a:r>
            <a:r>
              <a:rPr lang="en-US" altLang="en-US" sz="2800" smtClean="0">
                <a:solidFill>
                  <a:srgbClr val="FF0000"/>
                </a:solidFill>
              </a:rPr>
              <a:t>.  </a:t>
            </a:r>
          </a:p>
          <a:p>
            <a:pPr marL="0" indent="0" eaLnBrk="1" hangingPunct="1">
              <a:spcBef>
                <a:spcPts val="1800"/>
              </a:spcBef>
              <a:buFontTx/>
              <a:buNone/>
            </a:pPr>
            <a:r>
              <a:rPr lang="en-US" altLang="en-US" sz="2800" u="sng" smtClean="0">
                <a:solidFill>
                  <a:srgbClr val="FF0000"/>
                </a:solidFill>
              </a:rPr>
              <a:t>First,</a:t>
            </a:r>
            <a:r>
              <a:rPr lang="en-US" altLang="en-US" sz="2800" smtClean="0">
                <a:solidFill>
                  <a:srgbClr val="FF0000"/>
                </a:solidFill>
              </a:rPr>
              <a:t> </a:t>
            </a:r>
            <a:r>
              <a:rPr lang="en-US" altLang="en-US" sz="2800" smtClean="0"/>
              <a:t>cash and deemed cash distributions reduce the partner's basis.  </a:t>
            </a:r>
          </a:p>
          <a:p>
            <a:pPr marL="0" indent="0" eaLnBrk="1" hangingPunct="1">
              <a:spcBef>
                <a:spcPts val="1800"/>
              </a:spcBef>
              <a:buFontTx/>
              <a:buNone/>
            </a:pPr>
            <a:r>
              <a:rPr lang="en-US" altLang="en-US" sz="2800" u="sng" smtClean="0">
                <a:solidFill>
                  <a:srgbClr val="FF0000"/>
                </a:solidFill>
              </a:rPr>
              <a:t>Next,</a:t>
            </a:r>
            <a:r>
              <a:rPr lang="en-US" altLang="en-US" sz="2800" smtClean="0"/>
              <a:t> the remaining basis is allocated first to unrealized receivables and inventory, and </a:t>
            </a:r>
          </a:p>
          <a:p>
            <a:pPr marL="0" indent="0" eaLnBrk="1" hangingPunct="1">
              <a:spcBef>
                <a:spcPts val="1800"/>
              </a:spcBef>
              <a:buFontTx/>
              <a:buNone/>
            </a:pPr>
            <a:r>
              <a:rPr lang="en-US" altLang="en-US" sz="2800" u="sng" smtClean="0">
                <a:solidFill>
                  <a:srgbClr val="FF0000"/>
                </a:solidFill>
              </a:rPr>
              <a:t>then</a:t>
            </a:r>
            <a:r>
              <a:rPr lang="en-US" altLang="en-US" sz="2800" smtClean="0"/>
              <a:t> any remaining basis to all other property. </a:t>
            </a:r>
          </a:p>
          <a:p>
            <a:pPr marL="0" indent="0" eaLnBrk="1" hangingPunct="1">
              <a:spcBef>
                <a:spcPts val="1800"/>
              </a:spcBef>
              <a:buFontTx/>
              <a:buNone/>
            </a:pPr>
            <a:r>
              <a:rPr lang="en-US" altLang="en-US" sz="2800" smtClean="0"/>
              <a:t>Where there are several assets distributed in each category, the basis allocated to that category is allocated to the individual assets in proportion to their relative bases in the hands of the partnership and their FMV.</a:t>
            </a:r>
            <a:r>
              <a:rPr lang="en-US" altLang="en-US" sz="2000" smtClean="0"/>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6461E2F-BE26-40FE-A28C-7C111373E4A7}" type="slidenum">
              <a:rPr lang="en-US" altLang="en-US">
                <a:solidFill>
                  <a:srgbClr val="CC3300"/>
                </a:solidFill>
              </a:rPr>
              <a:pPr eaLnBrk="1" hangingPunct="1"/>
              <a:t>18</a:t>
            </a:fld>
            <a:endParaRPr lang="en-US" altLang="en-US">
              <a:solidFill>
                <a:srgbClr val="CC3300"/>
              </a:solidFill>
            </a:endParaRPr>
          </a:p>
        </p:txBody>
      </p:sp>
      <p:sp>
        <p:nvSpPr>
          <p:cNvPr id="29699" name="Rectangle 2"/>
          <p:cNvSpPr>
            <a:spLocks noGrp="1" noChangeArrowheads="1"/>
          </p:cNvSpPr>
          <p:nvPr>
            <p:ph type="title"/>
          </p:nvPr>
        </p:nvSpPr>
        <p:spPr/>
        <p:txBody>
          <a:bodyPr/>
          <a:lstStyle/>
          <a:p>
            <a:pPr eaLnBrk="1" hangingPunct="1"/>
            <a:r>
              <a:rPr lang="en-US" altLang="en-US" smtClean="0"/>
              <a:t> </a:t>
            </a:r>
          </a:p>
        </p:txBody>
      </p:sp>
      <p:sp>
        <p:nvSpPr>
          <p:cNvPr id="29700" name="Rectangle 3"/>
          <p:cNvSpPr>
            <a:spLocks noGrp="1" noChangeArrowheads="1"/>
          </p:cNvSpPr>
          <p:nvPr>
            <p:ph type="body" sz="half" idx="1"/>
          </p:nvPr>
        </p:nvSpPr>
        <p:spPr>
          <a:xfrm>
            <a:off x="228600" y="228600"/>
            <a:ext cx="8610600" cy="6096000"/>
          </a:xfrm>
          <a:noFill/>
        </p:spPr>
        <p:txBody>
          <a:bodyPr/>
          <a:lstStyle/>
          <a:p>
            <a:pPr marL="0" indent="0" eaLnBrk="1" hangingPunct="1">
              <a:buFontTx/>
              <a:buNone/>
            </a:pPr>
            <a:r>
              <a:rPr lang="en-US" altLang="en-US" sz="2800" u="sng" smtClean="0">
                <a:solidFill>
                  <a:srgbClr val="FF0000"/>
                </a:solidFill>
              </a:rPr>
              <a:t>Holding Period and Character of Distributed Property.</a:t>
            </a:r>
            <a:r>
              <a:rPr lang="en-US" altLang="en-US" sz="2800" smtClean="0">
                <a:solidFill>
                  <a:srgbClr val="FF0000"/>
                </a:solidFill>
              </a:rPr>
              <a:t>  </a:t>
            </a:r>
          </a:p>
          <a:p>
            <a:pPr marL="0" indent="0" eaLnBrk="1" hangingPunct="1">
              <a:buFontTx/>
              <a:buNone/>
            </a:pPr>
            <a:r>
              <a:rPr lang="en-US" altLang="en-US" sz="2800" u="sng" smtClean="0"/>
              <a:t>Partner's holding period </a:t>
            </a:r>
            <a:r>
              <a:rPr lang="en-US" altLang="en-US" sz="2800" smtClean="0"/>
              <a:t>for property distributed in a current distribution includes partnership's holding period for the property.  If property that was an unrealized receivable in the partnership's hands is sold by the distributee partner, the income or loss that is recognized is ordinary income or loss.  </a:t>
            </a:r>
          </a:p>
          <a:p>
            <a:pPr marL="0" indent="0" eaLnBrk="1" hangingPunct="1">
              <a:buFontTx/>
              <a:buNone/>
            </a:pPr>
            <a:r>
              <a:rPr lang="en-US" altLang="en-US" sz="2800" smtClean="0"/>
              <a:t>This treatment will occur regardless of the character of the property in the hands of the distributee partner or the length of time the property is held by such partner.</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659F90C-E9C0-490C-BE66-B80D22ED5503}" type="slidenum">
              <a:rPr lang="en-US" altLang="en-US">
                <a:solidFill>
                  <a:srgbClr val="CC3300"/>
                </a:solidFill>
              </a:rPr>
              <a:pPr eaLnBrk="1" hangingPunct="1"/>
              <a:t>19</a:t>
            </a:fld>
            <a:endParaRPr lang="en-US" altLang="en-US">
              <a:solidFill>
                <a:srgbClr val="CC3300"/>
              </a:solidFill>
            </a:endParaRPr>
          </a:p>
        </p:txBody>
      </p:sp>
      <p:sp>
        <p:nvSpPr>
          <p:cNvPr id="30723" name="Rectangle 2"/>
          <p:cNvSpPr>
            <a:spLocks noGrp="1" noChangeArrowheads="1"/>
          </p:cNvSpPr>
          <p:nvPr>
            <p:ph type="title"/>
          </p:nvPr>
        </p:nvSpPr>
        <p:spPr/>
        <p:txBody>
          <a:bodyPr/>
          <a:lstStyle/>
          <a:p>
            <a:pPr eaLnBrk="1" hangingPunct="1"/>
            <a:r>
              <a:rPr lang="en-US" altLang="en-US" smtClean="0"/>
              <a:t> </a:t>
            </a:r>
          </a:p>
        </p:txBody>
      </p:sp>
      <p:sp>
        <p:nvSpPr>
          <p:cNvPr id="30724" name="Rectangle 3"/>
          <p:cNvSpPr>
            <a:spLocks noGrp="1" noChangeArrowheads="1"/>
          </p:cNvSpPr>
          <p:nvPr>
            <p:ph type="body" sz="half" idx="1"/>
          </p:nvPr>
        </p:nvSpPr>
        <p:spPr>
          <a:xfrm>
            <a:off x="152400" y="152400"/>
            <a:ext cx="8839200" cy="6096000"/>
          </a:xfrm>
          <a:noFill/>
        </p:spPr>
        <p:txBody>
          <a:bodyPr/>
          <a:lstStyle/>
          <a:p>
            <a:pPr marL="0" indent="0" eaLnBrk="1" hangingPunct="1">
              <a:lnSpc>
                <a:spcPct val="80000"/>
              </a:lnSpc>
              <a:buFontTx/>
              <a:buNone/>
            </a:pPr>
            <a:r>
              <a:rPr lang="en-US" altLang="en-US" u="sng" smtClean="0">
                <a:solidFill>
                  <a:srgbClr val="FF0000"/>
                </a:solidFill>
              </a:rPr>
              <a:t>Holding Period and Character of Distributed Property.</a:t>
            </a:r>
            <a:r>
              <a:rPr lang="en-US" altLang="en-US" sz="4400" smtClean="0">
                <a:solidFill>
                  <a:srgbClr val="FF0000"/>
                </a:solidFill>
              </a:rPr>
              <a:t> </a:t>
            </a:r>
          </a:p>
          <a:p>
            <a:pPr marL="0" indent="0" eaLnBrk="1" hangingPunct="1">
              <a:lnSpc>
                <a:spcPct val="80000"/>
              </a:lnSpc>
              <a:buFontTx/>
              <a:buNone/>
            </a:pPr>
            <a:r>
              <a:rPr lang="en-US" altLang="en-US" smtClean="0"/>
              <a:t>If inventory is distributed, a </a:t>
            </a:r>
            <a:r>
              <a:rPr lang="en-US" altLang="en-US" u="sng" smtClean="0"/>
              <a:t>subsequent sale</a:t>
            </a:r>
            <a:r>
              <a:rPr lang="en-US" altLang="en-US" smtClean="0"/>
              <a:t> of the inventory by the distributee partner results in </a:t>
            </a:r>
            <a:r>
              <a:rPr lang="en-US" altLang="en-US" u="sng" smtClean="0"/>
              <a:t>ordinary income</a:t>
            </a:r>
            <a:r>
              <a:rPr lang="en-US" altLang="en-US" smtClean="0"/>
              <a:t> or loss if the sale occurs within </a:t>
            </a:r>
            <a:r>
              <a:rPr lang="en-US" altLang="en-US" u="sng" smtClean="0"/>
              <a:t>five years </a:t>
            </a:r>
            <a:r>
              <a:rPr lang="en-US" altLang="en-US" smtClean="0"/>
              <a:t>of the distribution date.  </a:t>
            </a:r>
            <a:br>
              <a:rPr lang="en-US" altLang="en-US" smtClean="0"/>
            </a:br>
            <a:endParaRPr lang="en-US" altLang="en-US" smtClean="0"/>
          </a:p>
          <a:p>
            <a:pPr marL="0" indent="0" eaLnBrk="1" hangingPunct="1">
              <a:lnSpc>
                <a:spcPct val="80000"/>
              </a:lnSpc>
              <a:buFontTx/>
              <a:buNone/>
            </a:pPr>
            <a:r>
              <a:rPr lang="en-US" altLang="en-US" smtClean="0"/>
              <a:t>If the sale occurs more than 5 years after the distribution date, the character of any gain or loss is determined by the character of the property in the partner's hands.</a:t>
            </a:r>
          </a:p>
          <a:p>
            <a:pPr marL="0" indent="0" eaLnBrk="1" hangingPunct="1">
              <a:lnSpc>
                <a:spcPct val="80000"/>
              </a:lnSpc>
              <a:buFontTx/>
              <a:buNone/>
            </a:pPr>
            <a:r>
              <a:rPr lang="en-US" altLang="en-US" sz="800" smtClean="0"/>
              <a:t/>
            </a:r>
            <a:br>
              <a:rPr lang="en-US" altLang="en-US" sz="800" smtClean="0"/>
            </a:br>
            <a:endParaRPr lang="en-US" altLang="en-US" sz="8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smtClean="0"/>
              <a:t> </a:t>
            </a:r>
          </a:p>
        </p:txBody>
      </p:sp>
      <p:sp>
        <p:nvSpPr>
          <p:cNvPr id="13315" name="Rectangle 3"/>
          <p:cNvSpPr>
            <a:spLocks noGrp="1" noChangeArrowheads="1"/>
          </p:cNvSpPr>
          <p:nvPr>
            <p:ph type="body" sz="half" idx="1"/>
          </p:nvPr>
        </p:nvSpPr>
        <p:spPr>
          <a:xfrm>
            <a:off x="152400" y="152400"/>
            <a:ext cx="8839200" cy="6553200"/>
          </a:xfrm>
          <a:noFill/>
          <a:ln w="254000">
            <a:solidFill>
              <a:srgbClr val="0000FF"/>
            </a:solidFill>
            <a:miter lim="800000"/>
            <a:headEnd/>
            <a:tailEnd/>
          </a:ln>
        </p:spPr>
        <p:txBody>
          <a:bodyPr/>
          <a:lstStyle/>
          <a:p>
            <a:pPr marL="112713" indent="0" eaLnBrk="1" hangingPunct="1">
              <a:buFontTx/>
              <a:buNone/>
            </a:pPr>
            <a:endParaRPr lang="en-US" altLang="en-US" sz="3200" smtClean="0"/>
          </a:p>
          <a:p>
            <a:pPr marL="112713" indent="0" eaLnBrk="1" hangingPunct="1">
              <a:buFontTx/>
              <a:buNone/>
            </a:pPr>
            <a:r>
              <a:rPr lang="en-US" altLang="en-US" sz="3200" u="sng" smtClean="0">
                <a:solidFill>
                  <a:srgbClr val="FF0000"/>
                </a:solidFill>
              </a:rPr>
              <a:t>Note to student:</a:t>
            </a:r>
          </a:p>
          <a:p>
            <a:pPr marL="112713" indent="0" eaLnBrk="1" hangingPunct="1">
              <a:buFontTx/>
              <a:buNone/>
            </a:pPr>
            <a:r>
              <a:rPr lang="en-US" altLang="en-US" sz="3200" smtClean="0"/>
              <a:t>This chapter has some very important basic rules which are pretty simple and easy to learn, as well as some more complex rules.</a:t>
            </a:r>
          </a:p>
          <a:p>
            <a:pPr marL="112713" indent="0" eaLnBrk="1" hangingPunct="1">
              <a:buFontTx/>
              <a:buNone/>
            </a:pPr>
            <a:r>
              <a:rPr lang="en-US" altLang="en-US" sz="3200" smtClean="0"/>
              <a:t>The key is to first learn the basic rules and then add the others as you can.</a:t>
            </a:r>
          </a:p>
          <a:p>
            <a:pPr marL="112713" indent="0" eaLnBrk="1" hangingPunct="1">
              <a:buFontTx/>
              <a:buNone/>
            </a:pPr>
            <a:r>
              <a:rPr lang="en-US" altLang="en-US" sz="3200" smtClean="0"/>
              <a:t>This chapter can be overwhelming. </a:t>
            </a:r>
            <a:br>
              <a:rPr lang="en-US" altLang="en-US" sz="3200" smtClean="0"/>
            </a:br>
            <a:r>
              <a:rPr lang="en-US" altLang="en-US" sz="3200" smtClean="0"/>
              <a:t>You can avoid being overwhelmed by concentrating on the simple stuff and mastering it first. (Homework)</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A0C13CD-3854-49A4-A3CD-A076B83312D1}" type="slidenum">
              <a:rPr lang="en-US" altLang="en-US">
                <a:solidFill>
                  <a:srgbClr val="CC3300"/>
                </a:solidFill>
              </a:rPr>
              <a:pPr eaLnBrk="1" hangingPunct="1"/>
              <a:t>20</a:t>
            </a:fld>
            <a:endParaRPr lang="en-US" altLang="en-US">
              <a:solidFill>
                <a:srgbClr val="CC3300"/>
              </a:solidFill>
            </a:endParaRPr>
          </a:p>
        </p:txBody>
      </p:sp>
      <p:sp>
        <p:nvSpPr>
          <p:cNvPr id="31747" name="Rectangle 6"/>
          <p:cNvSpPr>
            <a:spLocks noGrp="1" noChangeArrowheads="1"/>
          </p:cNvSpPr>
          <p:nvPr>
            <p:ph/>
          </p:nvPr>
        </p:nvSpPr>
        <p:spPr>
          <a:xfrm>
            <a:off x="304800" y="152400"/>
            <a:ext cx="8382000" cy="6018213"/>
          </a:xfrm>
        </p:spPr>
        <p:txBody>
          <a:bodyPr/>
          <a:lstStyle/>
          <a:p>
            <a:pPr marL="0" indent="0" eaLnBrk="1" hangingPunct="1">
              <a:buFontTx/>
              <a:buNone/>
            </a:pPr>
            <a:r>
              <a:rPr lang="en-US" altLang="en-US" u="sng" smtClean="0">
                <a:solidFill>
                  <a:srgbClr val="FF0000"/>
                </a:solidFill>
              </a:rPr>
              <a:t>Note on the next few slides </a:t>
            </a:r>
            <a:r>
              <a:rPr lang="en-US" altLang="en-US" smtClean="0"/>
              <a:t>that a partner receiving a non-liquidating distribution of property other than cash, has a </a:t>
            </a:r>
            <a:r>
              <a:rPr lang="en-US" altLang="en-US" u="sng" smtClean="0"/>
              <a:t>carryover basis</a:t>
            </a:r>
            <a:r>
              <a:rPr lang="en-US" altLang="en-US" smtClean="0"/>
              <a:t> for that property (the partnership’s basis) </a:t>
            </a:r>
            <a:r>
              <a:rPr lang="en-US" altLang="en-US" u="sng" smtClean="0"/>
              <a:t>unless</a:t>
            </a:r>
            <a:r>
              <a:rPr lang="en-US" altLang="en-US" smtClean="0"/>
              <a:t> that exceeds the partner’s outside basis. </a:t>
            </a:r>
          </a:p>
          <a:p>
            <a:pPr marL="0" indent="0" eaLnBrk="1" hangingPunct="1">
              <a:buFontTx/>
              <a:buNone/>
            </a:pPr>
            <a:r>
              <a:rPr lang="en-US" altLang="en-US" smtClean="0"/>
              <a:t>If the partner’s outside basis is less, that is the basis assigned to the property distributed.</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2213424-F397-421D-B7F0-26A8361D4751}" type="slidenum">
              <a:rPr lang="en-US" altLang="en-US">
                <a:solidFill>
                  <a:srgbClr val="CC3300"/>
                </a:solidFill>
              </a:rPr>
              <a:pPr eaLnBrk="1" hangingPunct="1"/>
              <a:t>21</a:t>
            </a:fld>
            <a:endParaRPr lang="en-US" altLang="en-US">
              <a:solidFill>
                <a:srgbClr val="CC3300"/>
              </a:solidFill>
            </a:endParaRPr>
          </a:p>
        </p:txBody>
      </p:sp>
      <p:sp>
        <p:nvSpPr>
          <p:cNvPr id="32771" name="Rectangle 2"/>
          <p:cNvSpPr>
            <a:spLocks noGrp="1" noChangeArrowheads="1"/>
          </p:cNvSpPr>
          <p:nvPr>
            <p:ph/>
          </p:nvPr>
        </p:nvSpPr>
        <p:spPr>
          <a:xfrm>
            <a:off x="304800" y="228600"/>
            <a:ext cx="8382000" cy="6172200"/>
          </a:xfrm>
        </p:spPr>
        <p:txBody>
          <a:bodyPr/>
          <a:lstStyle/>
          <a:p>
            <a:pPr marL="0" indent="0" eaLnBrk="1" hangingPunct="1">
              <a:buFontTx/>
              <a:buNone/>
            </a:pPr>
            <a:r>
              <a:rPr lang="en-US" altLang="en-US" smtClean="0"/>
              <a:t>Liquidation computations are much simpler if the partnership has </a:t>
            </a:r>
            <a:r>
              <a:rPr lang="en-US" altLang="en-US" u="sng" smtClean="0">
                <a:solidFill>
                  <a:srgbClr val="FF0000"/>
                </a:solidFill>
              </a:rPr>
              <a:t>no hot asset (Sec. 751)</a:t>
            </a:r>
            <a:r>
              <a:rPr lang="en-US" altLang="en-US" smtClean="0"/>
              <a:t> or </a:t>
            </a:r>
            <a:r>
              <a:rPr lang="en-US" altLang="en-US" u="sng" smtClean="0"/>
              <a:t>if such assets are distributed on a proportionate basis.</a:t>
            </a:r>
            <a:r>
              <a:rPr lang="en-US" altLang="en-US" smtClean="0"/>
              <a:t> </a:t>
            </a:r>
            <a:r>
              <a:rPr lang="en-US" altLang="en-US" u="sng" smtClean="0"/>
              <a:t>With this simplifying assumption, there is no gain unless cash distributed exceeds basis</a:t>
            </a:r>
            <a:r>
              <a:rPr lang="en-US" altLang="en-US" smtClean="0"/>
              <a:t> of partnership interest. Otherwise, we have to pretend the partner took a proportionate distribution and then traded assets with the partnership.</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74AEEB2-5EFB-4520-88D1-724711964C88}" type="slidenum">
              <a:rPr lang="en-US" altLang="en-US">
                <a:solidFill>
                  <a:srgbClr val="CC3300"/>
                </a:solidFill>
              </a:rPr>
              <a:pPr eaLnBrk="1" hangingPunct="1"/>
              <a:t>22</a:t>
            </a:fld>
            <a:endParaRPr lang="en-US" altLang="en-US">
              <a:solidFill>
                <a:srgbClr val="CC3300"/>
              </a:solidFill>
            </a:endParaRPr>
          </a:p>
        </p:txBody>
      </p:sp>
      <p:graphicFrame>
        <p:nvGraphicFramePr>
          <p:cNvPr id="1026" name="Object 2"/>
          <p:cNvGraphicFramePr>
            <a:graphicFrameLocks noChangeAspect="1"/>
          </p:cNvGraphicFramePr>
          <p:nvPr>
            <p:ph/>
          </p:nvPr>
        </p:nvGraphicFramePr>
        <p:xfrm>
          <a:off x="187325" y="304800"/>
          <a:ext cx="8693150" cy="5638800"/>
        </p:xfrm>
        <a:graphic>
          <a:graphicData uri="http://schemas.openxmlformats.org/presentationml/2006/ole">
            <mc:AlternateContent xmlns:mc="http://schemas.openxmlformats.org/markup-compatibility/2006">
              <mc:Choice xmlns:v="urn:schemas-microsoft-com:vml" Requires="v">
                <p:oleObj spid="_x0000_s1030" name="Worksheet" r:id="rId4" imgW="5095951" imgH="3305251" progId="Excel.Sheet.8">
                  <p:embed/>
                </p:oleObj>
              </mc:Choice>
              <mc:Fallback>
                <p:oleObj name="Worksheet" r:id="rId4" imgW="5095951" imgH="3305251"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7325" y="304800"/>
                        <a:ext cx="8693150" cy="5638800"/>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9C6E5D9-175F-4AB3-8BEB-8DC1B63FBECC}" type="slidenum">
              <a:rPr lang="en-US" altLang="en-US">
                <a:solidFill>
                  <a:srgbClr val="CC3300"/>
                </a:solidFill>
              </a:rPr>
              <a:pPr eaLnBrk="1" hangingPunct="1"/>
              <a:t>23</a:t>
            </a:fld>
            <a:endParaRPr lang="en-US" altLang="en-US">
              <a:solidFill>
                <a:srgbClr val="CC3300"/>
              </a:solidFill>
            </a:endParaRPr>
          </a:p>
        </p:txBody>
      </p:sp>
      <p:graphicFrame>
        <p:nvGraphicFramePr>
          <p:cNvPr id="2050" name="Object 2"/>
          <p:cNvGraphicFramePr>
            <a:graphicFrameLocks noChangeAspect="1"/>
          </p:cNvGraphicFramePr>
          <p:nvPr>
            <p:ph/>
          </p:nvPr>
        </p:nvGraphicFramePr>
        <p:xfrm>
          <a:off x="279400" y="228600"/>
          <a:ext cx="8636000" cy="5840413"/>
        </p:xfrm>
        <a:graphic>
          <a:graphicData uri="http://schemas.openxmlformats.org/presentationml/2006/ole">
            <mc:AlternateContent xmlns:mc="http://schemas.openxmlformats.org/markup-compatibility/2006">
              <mc:Choice xmlns:v="urn:schemas-microsoft-com:vml" Requires="v">
                <p:oleObj spid="_x0000_s2054" name="Worksheet" r:id="rId4" imgW="5114849" imgH="3362249" progId="Excel.Sheet.8">
                  <p:embed/>
                </p:oleObj>
              </mc:Choice>
              <mc:Fallback>
                <p:oleObj name="Worksheet" r:id="rId4" imgW="5114849" imgH="3362249"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9400" y="228600"/>
                        <a:ext cx="8636000" cy="5840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C6F4391-40FF-48AB-A585-818CFD14D5D6}" type="slidenum">
              <a:rPr lang="en-US" altLang="en-US">
                <a:solidFill>
                  <a:srgbClr val="CC3300"/>
                </a:solidFill>
              </a:rPr>
              <a:pPr eaLnBrk="1" hangingPunct="1"/>
              <a:t>24</a:t>
            </a:fld>
            <a:endParaRPr lang="en-US" altLang="en-US">
              <a:solidFill>
                <a:srgbClr val="CC3300"/>
              </a:solidFill>
            </a:endParaRPr>
          </a:p>
        </p:txBody>
      </p:sp>
      <p:sp>
        <p:nvSpPr>
          <p:cNvPr id="33795" name="Rectangle 3"/>
          <p:cNvSpPr>
            <a:spLocks noGrp="1" noChangeArrowheads="1"/>
          </p:cNvSpPr>
          <p:nvPr>
            <p:ph type="body" idx="1"/>
          </p:nvPr>
        </p:nvSpPr>
        <p:spPr>
          <a:xfrm>
            <a:off x="152400" y="152400"/>
            <a:ext cx="8839200" cy="6172200"/>
          </a:xfrm>
        </p:spPr>
        <p:txBody>
          <a:bodyPr/>
          <a:lstStyle/>
          <a:p>
            <a:pPr marL="0" indent="0" eaLnBrk="1" hangingPunct="1">
              <a:lnSpc>
                <a:spcPct val="90000"/>
              </a:lnSpc>
              <a:buFontTx/>
              <a:buNone/>
            </a:pPr>
            <a:r>
              <a:rPr lang="en-US" altLang="en-US" smtClean="0"/>
              <a:t>The adjusted basis of </a:t>
            </a:r>
            <a:r>
              <a:rPr lang="en-US" altLang="en-US" u="sng" smtClean="0">
                <a:solidFill>
                  <a:srgbClr val="FF3300"/>
                </a:solidFill>
              </a:rPr>
              <a:t>Jody's </a:t>
            </a:r>
            <a:r>
              <a:rPr lang="en-US" altLang="en-US" smtClean="0"/>
              <a:t>partnership interest was $50,000 immediately before Jody received a current distribution of $20,000 cash and land with an adjusted basis to the partnership of $40,000 and a FMV of $35,000. </a:t>
            </a:r>
          </a:p>
          <a:p>
            <a:pPr marL="0" indent="0" eaLnBrk="1" hangingPunct="1">
              <a:lnSpc>
                <a:spcPct val="90000"/>
              </a:lnSpc>
              <a:buFontTx/>
              <a:buNone/>
            </a:pPr>
            <a:r>
              <a:rPr lang="en-US" altLang="en-US" u="sng" smtClean="0"/>
              <a:t>What amount of taxable gain must Jody report as a result of this distribution?</a:t>
            </a:r>
          </a:p>
          <a:p>
            <a:pPr marL="0" indent="0" eaLnBrk="1" hangingPunct="1">
              <a:lnSpc>
                <a:spcPct val="90000"/>
              </a:lnSpc>
              <a:buFontTx/>
              <a:buNone/>
            </a:pPr>
            <a:r>
              <a:rPr lang="en-US" altLang="en-US" smtClean="0"/>
              <a:t>a. $0  b. $5,000   c. $10,000 </a:t>
            </a:r>
          </a:p>
          <a:p>
            <a:pPr marL="0" indent="0" eaLnBrk="1" hangingPunct="1">
              <a:lnSpc>
                <a:spcPct val="90000"/>
              </a:lnSpc>
              <a:buFontTx/>
              <a:buNone/>
            </a:pPr>
            <a:r>
              <a:rPr lang="en-US" altLang="en-US" smtClean="0"/>
              <a:t>d.   $20,000    CPA 11-93</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CA69FBB-5A2B-4CFD-A247-442C20C57069}" type="slidenum">
              <a:rPr lang="en-US" altLang="en-US">
                <a:solidFill>
                  <a:srgbClr val="CC3300"/>
                </a:solidFill>
              </a:rPr>
              <a:pPr eaLnBrk="1" hangingPunct="1"/>
              <a:t>25</a:t>
            </a:fld>
            <a:endParaRPr lang="en-US" altLang="en-US">
              <a:solidFill>
                <a:srgbClr val="CC3300"/>
              </a:solidFill>
            </a:endParaRPr>
          </a:p>
        </p:txBody>
      </p:sp>
      <p:sp>
        <p:nvSpPr>
          <p:cNvPr id="34819" name="Rectangle 2"/>
          <p:cNvSpPr>
            <a:spLocks noGrp="1" noChangeArrowheads="1"/>
          </p:cNvSpPr>
          <p:nvPr>
            <p:ph type="body" idx="1"/>
          </p:nvPr>
        </p:nvSpPr>
        <p:spPr>
          <a:xfrm>
            <a:off x="152400" y="152400"/>
            <a:ext cx="8839200" cy="6018213"/>
          </a:xfrm>
        </p:spPr>
        <p:txBody>
          <a:bodyPr/>
          <a:lstStyle/>
          <a:p>
            <a:pPr marL="0" indent="0" eaLnBrk="1" hangingPunct="1">
              <a:buFontTx/>
              <a:buNone/>
            </a:pPr>
            <a:r>
              <a:rPr lang="en-US" altLang="en-US" smtClean="0"/>
              <a:t>The adjusted basis of </a:t>
            </a:r>
            <a:r>
              <a:rPr lang="en-US" altLang="en-US" u="sng" smtClean="0">
                <a:solidFill>
                  <a:srgbClr val="FF3300"/>
                </a:solidFill>
              </a:rPr>
              <a:t>Jody's </a:t>
            </a:r>
            <a:r>
              <a:rPr lang="en-US" altLang="en-US" smtClean="0"/>
              <a:t>partnership interest was $50,000 immediately before Jody received a current distribution of </a:t>
            </a:r>
            <a:r>
              <a:rPr lang="en-US" altLang="en-US" u="sng" smtClean="0"/>
              <a:t>$20,000 cash </a:t>
            </a:r>
            <a:r>
              <a:rPr lang="en-US" altLang="en-US" smtClean="0"/>
              <a:t>and </a:t>
            </a:r>
            <a:r>
              <a:rPr lang="en-US" altLang="en-US" u="sng" smtClean="0"/>
              <a:t>land</a:t>
            </a:r>
            <a:r>
              <a:rPr lang="en-US" altLang="en-US" smtClean="0"/>
              <a:t> with an adjusted basis to the partnership of $40,000 and a FMV of $35,000.  </a:t>
            </a:r>
          </a:p>
          <a:p>
            <a:pPr marL="0" indent="0" eaLnBrk="1" hangingPunct="1">
              <a:buFontTx/>
              <a:buNone/>
            </a:pPr>
            <a:r>
              <a:rPr lang="en-US" altLang="en-US" u="sng" smtClean="0"/>
              <a:t>What is Jody's basis in the land ?</a:t>
            </a:r>
          </a:p>
          <a:p>
            <a:pPr marL="0" indent="0" eaLnBrk="1" hangingPunct="1">
              <a:buFontTx/>
              <a:buNone/>
            </a:pPr>
            <a:r>
              <a:rPr lang="en-US" altLang="en-US" smtClean="0"/>
              <a:t>a. $0    b. $30,000  c. $35,000  </a:t>
            </a:r>
          </a:p>
          <a:p>
            <a:pPr marL="0" indent="0" eaLnBrk="1" hangingPunct="1">
              <a:buFontTx/>
              <a:buNone/>
            </a:pPr>
            <a:r>
              <a:rPr lang="en-US" altLang="en-US" smtClean="0"/>
              <a:t>d. $40,000            CPA 11-93</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2107F53-C252-4BA6-AD3B-E8560EC640B3}" type="slidenum">
              <a:rPr lang="en-US" altLang="en-US">
                <a:solidFill>
                  <a:srgbClr val="CC3300"/>
                </a:solidFill>
              </a:rPr>
              <a:pPr eaLnBrk="1" hangingPunct="1"/>
              <a:t>26</a:t>
            </a:fld>
            <a:endParaRPr lang="en-US" altLang="en-US">
              <a:solidFill>
                <a:srgbClr val="CC3300"/>
              </a:solidFill>
            </a:endParaRPr>
          </a:p>
        </p:txBody>
      </p:sp>
      <p:sp>
        <p:nvSpPr>
          <p:cNvPr id="35843" name="Rectangle 2"/>
          <p:cNvSpPr>
            <a:spLocks noGrp="1" noChangeArrowheads="1"/>
          </p:cNvSpPr>
          <p:nvPr>
            <p:ph type="body" idx="1"/>
          </p:nvPr>
        </p:nvSpPr>
        <p:spPr>
          <a:xfrm>
            <a:off x="152400" y="152400"/>
            <a:ext cx="8839200" cy="6018213"/>
          </a:xfrm>
        </p:spPr>
        <p:txBody>
          <a:bodyPr/>
          <a:lstStyle/>
          <a:p>
            <a:pPr marL="0" indent="0" eaLnBrk="1" hangingPunct="1">
              <a:lnSpc>
                <a:spcPct val="90000"/>
              </a:lnSpc>
              <a:buFontTx/>
              <a:buNone/>
            </a:pPr>
            <a:r>
              <a:rPr lang="en-US" altLang="en-US" smtClean="0"/>
              <a:t>The adjusted basis of </a:t>
            </a:r>
            <a:r>
              <a:rPr lang="en-US" altLang="en-US" u="sng" smtClean="0">
                <a:solidFill>
                  <a:srgbClr val="FF3300"/>
                </a:solidFill>
              </a:rPr>
              <a:t>Jody's </a:t>
            </a:r>
            <a:r>
              <a:rPr lang="en-US" altLang="en-US" smtClean="0"/>
              <a:t>partnership interest was $50,000 immediately before Jody received a current distribution of $20,000 cash and land with an adjusted basis to the partnership of $40,000 and a FMV of $35,000.  </a:t>
            </a:r>
          </a:p>
          <a:p>
            <a:pPr marL="0" indent="0" eaLnBrk="1" hangingPunct="1">
              <a:lnSpc>
                <a:spcPct val="90000"/>
              </a:lnSpc>
              <a:buFontTx/>
              <a:buNone/>
            </a:pPr>
            <a:r>
              <a:rPr lang="en-US" altLang="en-US" u="sng" smtClean="0"/>
              <a:t>What is Jody's basis in her partnership interest after this distribution?</a:t>
            </a:r>
          </a:p>
          <a:p>
            <a:pPr marL="0" indent="0" eaLnBrk="1" hangingPunct="1">
              <a:lnSpc>
                <a:spcPct val="90000"/>
              </a:lnSpc>
              <a:buFontTx/>
              <a:buNone/>
            </a:pPr>
            <a:r>
              <a:rPr lang="en-US" altLang="en-US" smtClean="0"/>
              <a:t>a. $0    b. $30,000  c. $35,000  </a:t>
            </a:r>
          </a:p>
          <a:p>
            <a:pPr marL="0" indent="0" eaLnBrk="1" hangingPunct="1">
              <a:lnSpc>
                <a:spcPct val="90000"/>
              </a:lnSpc>
              <a:buFontTx/>
              <a:buNone/>
            </a:pPr>
            <a:r>
              <a:rPr lang="en-US" altLang="en-US" smtClean="0"/>
              <a:t>d. $40,000            CPA 11-93</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2B9E0D2-B584-499F-951A-B91140E2E3B0}" type="slidenum">
              <a:rPr lang="en-US" altLang="en-US">
                <a:solidFill>
                  <a:srgbClr val="CC3300"/>
                </a:solidFill>
              </a:rPr>
              <a:pPr eaLnBrk="1" hangingPunct="1"/>
              <a:t>27</a:t>
            </a:fld>
            <a:endParaRPr lang="en-US" altLang="en-US">
              <a:solidFill>
                <a:srgbClr val="CC3300"/>
              </a:solidFill>
            </a:endParaRPr>
          </a:p>
        </p:txBody>
      </p:sp>
      <p:graphicFrame>
        <p:nvGraphicFramePr>
          <p:cNvPr id="3074" name="Object 2"/>
          <p:cNvGraphicFramePr>
            <a:graphicFrameLocks noChangeAspect="1"/>
          </p:cNvGraphicFramePr>
          <p:nvPr>
            <p:ph/>
          </p:nvPr>
        </p:nvGraphicFramePr>
        <p:xfrm>
          <a:off x="147638" y="309563"/>
          <a:ext cx="8745537" cy="5589587"/>
        </p:xfrm>
        <a:graphic>
          <a:graphicData uri="http://schemas.openxmlformats.org/presentationml/2006/ole">
            <mc:AlternateContent xmlns:mc="http://schemas.openxmlformats.org/markup-compatibility/2006">
              <mc:Choice xmlns:v="urn:schemas-microsoft-com:vml" Requires="v">
                <p:oleObj spid="_x0000_s3078" name="Worksheet" r:id="rId4" imgW="5095951" imgH="3229051" progId="Excel.Sheet.8">
                  <p:embed/>
                </p:oleObj>
              </mc:Choice>
              <mc:Fallback>
                <p:oleObj name="Worksheet" r:id="rId4" imgW="5095951" imgH="3229051"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7638" y="309563"/>
                        <a:ext cx="8745537" cy="5589587"/>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0B19B35-5698-4351-ACFC-D05331BC27E9}" type="slidenum">
              <a:rPr lang="en-US" altLang="en-US">
                <a:solidFill>
                  <a:srgbClr val="CC3300"/>
                </a:solidFill>
              </a:rPr>
              <a:pPr eaLnBrk="1" hangingPunct="1"/>
              <a:t>28</a:t>
            </a:fld>
            <a:endParaRPr lang="en-US" altLang="en-US">
              <a:solidFill>
                <a:srgbClr val="CC3300"/>
              </a:solidFill>
            </a:endParaRPr>
          </a:p>
        </p:txBody>
      </p:sp>
      <p:graphicFrame>
        <p:nvGraphicFramePr>
          <p:cNvPr id="4098" name="Object 2"/>
          <p:cNvGraphicFramePr>
            <a:graphicFrameLocks noChangeAspect="1"/>
          </p:cNvGraphicFramePr>
          <p:nvPr>
            <p:ph/>
          </p:nvPr>
        </p:nvGraphicFramePr>
        <p:xfrm>
          <a:off x="147638" y="309563"/>
          <a:ext cx="8745537" cy="5589587"/>
        </p:xfrm>
        <a:graphic>
          <a:graphicData uri="http://schemas.openxmlformats.org/presentationml/2006/ole">
            <mc:AlternateContent xmlns:mc="http://schemas.openxmlformats.org/markup-compatibility/2006">
              <mc:Choice xmlns:v="urn:schemas-microsoft-com:vml" Requires="v">
                <p:oleObj spid="_x0000_s4102" name="Worksheet" r:id="rId4" imgW="5095951" imgH="3229051" progId="Excel.Sheet.8">
                  <p:embed/>
                </p:oleObj>
              </mc:Choice>
              <mc:Fallback>
                <p:oleObj name="Worksheet" r:id="rId4" imgW="5095951" imgH="3229051"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7638" y="309563"/>
                        <a:ext cx="8745537" cy="5589587"/>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1956502-F5CF-4542-98B1-5E0706488C1E}" type="slidenum">
              <a:rPr lang="en-US" altLang="en-US">
                <a:solidFill>
                  <a:srgbClr val="CC3300"/>
                </a:solidFill>
              </a:rPr>
              <a:pPr eaLnBrk="1" hangingPunct="1"/>
              <a:t>29</a:t>
            </a:fld>
            <a:endParaRPr lang="en-US" altLang="en-US">
              <a:solidFill>
                <a:srgbClr val="CC3300"/>
              </a:solidFill>
            </a:endParaRPr>
          </a:p>
        </p:txBody>
      </p:sp>
      <p:sp>
        <p:nvSpPr>
          <p:cNvPr id="36867" name="Rectangle 3"/>
          <p:cNvSpPr>
            <a:spLocks noGrp="1" noChangeArrowheads="1"/>
          </p:cNvSpPr>
          <p:nvPr>
            <p:ph/>
          </p:nvPr>
        </p:nvSpPr>
        <p:spPr>
          <a:xfrm>
            <a:off x="152400" y="274638"/>
            <a:ext cx="8839200" cy="6202362"/>
          </a:xfrm>
        </p:spPr>
        <p:txBody>
          <a:bodyPr/>
          <a:lstStyle/>
          <a:p>
            <a:pPr marL="0" indent="0" eaLnBrk="1" hangingPunct="1">
              <a:lnSpc>
                <a:spcPct val="90000"/>
              </a:lnSpc>
              <a:spcBef>
                <a:spcPct val="5000"/>
              </a:spcBef>
              <a:buFontTx/>
              <a:buNone/>
            </a:pPr>
            <a:r>
              <a:rPr lang="en-US" altLang="en-US" sz="3200" smtClean="0"/>
              <a:t>The adjusted basis of </a:t>
            </a:r>
            <a:r>
              <a:rPr lang="en-US" altLang="en-US" sz="3200" u="sng" smtClean="0"/>
              <a:t>Mr. X's partnership</a:t>
            </a:r>
            <a:r>
              <a:rPr lang="en-US" altLang="en-US" sz="3200" smtClean="0"/>
              <a:t> interest in ABC partnership is $8,000. </a:t>
            </a:r>
          </a:p>
          <a:p>
            <a:pPr marL="0" indent="0" eaLnBrk="1" hangingPunct="1">
              <a:lnSpc>
                <a:spcPct val="90000"/>
              </a:lnSpc>
              <a:spcBef>
                <a:spcPct val="5000"/>
              </a:spcBef>
              <a:buFontTx/>
              <a:buNone/>
            </a:pPr>
            <a:r>
              <a:rPr lang="en-US" altLang="en-US" sz="3200" smtClean="0"/>
              <a:t>X received a non-liquidating distribution of $2,500 cash and property that had an adjusted basis to the partnership of $6,200 (fair market value  $7,000). </a:t>
            </a:r>
          </a:p>
          <a:p>
            <a:pPr marL="0" indent="0" eaLnBrk="1" hangingPunct="1">
              <a:lnSpc>
                <a:spcPct val="90000"/>
              </a:lnSpc>
              <a:spcBef>
                <a:spcPct val="5000"/>
              </a:spcBef>
              <a:buFontTx/>
              <a:buNone/>
            </a:pPr>
            <a:endParaRPr lang="en-US" altLang="en-US" sz="1400" smtClean="0"/>
          </a:p>
          <a:p>
            <a:pPr marL="0" indent="0" eaLnBrk="1" hangingPunct="1">
              <a:lnSpc>
                <a:spcPct val="90000"/>
              </a:lnSpc>
              <a:spcBef>
                <a:spcPct val="5000"/>
              </a:spcBef>
              <a:buFontTx/>
              <a:buNone/>
            </a:pPr>
            <a:r>
              <a:rPr lang="en-US" altLang="en-US" sz="3200" smtClean="0"/>
              <a:t>X's </a:t>
            </a:r>
            <a:r>
              <a:rPr lang="en-US" altLang="en-US" sz="3200" u="sng" smtClean="0">
                <a:solidFill>
                  <a:srgbClr val="FF0000"/>
                </a:solidFill>
              </a:rPr>
              <a:t>recognized gain</a:t>
            </a:r>
            <a:r>
              <a:rPr lang="en-US" altLang="en-US" sz="3200" smtClean="0">
                <a:solidFill>
                  <a:srgbClr val="FF0000"/>
                </a:solidFill>
              </a:rPr>
              <a:t> </a:t>
            </a:r>
            <a:r>
              <a:rPr lang="en-US" altLang="en-US" sz="3200" smtClean="0"/>
              <a:t>on this liquidation is:</a:t>
            </a:r>
          </a:p>
          <a:p>
            <a:pPr marL="0" indent="0" eaLnBrk="1" hangingPunct="1">
              <a:lnSpc>
                <a:spcPct val="90000"/>
              </a:lnSpc>
              <a:spcBef>
                <a:spcPct val="5000"/>
              </a:spcBef>
              <a:buFontTx/>
              <a:buNone/>
            </a:pPr>
            <a:r>
              <a:rPr lang="en-US" altLang="en-US" sz="2800" smtClean="0"/>
              <a:t>a. $0    b. $1,500  c. $2,500     d. $8,000    e. $9,500</a:t>
            </a:r>
          </a:p>
          <a:p>
            <a:pPr marL="0" indent="0" eaLnBrk="1" hangingPunct="1">
              <a:lnSpc>
                <a:spcPct val="90000"/>
              </a:lnSpc>
              <a:spcBef>
                <a:spcPct val="5000"/>
              </a:spcBef>
              <a:buFontTx/>
              <a:buNone/>
            </a:pPr>
            <a:endParaRPr lang="en-US" altLang="en-US" sz="3200" smtClean="0"/>
          </a:p>
          <a:p>
            <a:pPr marL="0" indent="0" eaLnBrk="1" hangingPunct="1">
              <a:lnSpc>
                <a:spcPct val="90000"/>
              </a:lnSpc>
              <a:spcBef>
                <a:spcPct val="5000"/>
              </a:spcBef>
              <a:buFontTx/>
              <a:buNone/>
            </a:pPr>
            <a:r>
              <a:rPr lang="en-US" altLang="en-US" sz="3200" smtClean="0"/>
              <a:t>X's </a:t>
            </a:r>
            <a:r>
              <a:rPr lang="en-US" altLang="en-US" sz="3200" u="sng" smtClean="0">
                <a:solidFill>
                  <a:srgbClr val="FF0000"/>
                </a:solidFill>
              </a:rPr>
              <a:t>basis for the distributed property</a:t>
            </a:r>
            <a:r>
              <a:rPr lang="en-US" altLang="en-US" sz="3200" smtClean="0">
                <a:solidFill>
                  <a:srgbClr val="FF0000"/>
                </a:solidFill>
              </a:rPr>
              <a:t> </a:t>
            </a:r>
            <a:br>
              <a:rPr lang="en-US" altLang="en-US" sz="3200" smtClean="0">
                <a:solidFill>
                  <a:srgbClr val="FF0000"/>
                </a:solidFill>
              </a:rPr>
            </a:br>
            <a:r>
              <a:rPr lang="en-US" altLang="en-US" sz="3200" smtClean="0"/>
              <a:t>(other than cash) is:</a:t>
            </a:r>
          </a:p>
          <a:p>
            <a:pPr marL="0" indent="0" eaLnBrk="1" hangingPunct="1">
              <a:lnSpc>
                <a:spcPct val="90000"/>
              </a:lnSpc>
              <a:spcBef>
                <a:spcPct val="5000"/>
              </a:spcBef>
              <a:buFontTx/>
              <a:buNone/>
            </a:pPr>
            <a:r>
              <a:rPr lang="en-US" altLang="en-US" sz="2800" smtClean="0"/>
              <a:t>a. $5,500   b. $6,200   c. $7,000   d. $8,000  e. $8,700</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3"/>
          <p:cNvSpPr>
            <a:spLocks noGrp="1" noChangeArrowheads="1"/>
          </p:cNvSpPr>
          <p:nvPr>
            <p:ph type="body" sz="half" idx="1"/>
          </p:nvPr>
        </p:nvSpPr>
        <p:spPr>
          <a:xfrm>
            <a:off x="152400" y="152400"/>
            <a:ext cx="8839200" cy="6553200"/>
          </a:xfrm>
          <a:noFill/>
          <a:ln w="254000">
            <a:solidFill>
              <a:srgbClr val="0000FF"/>
            </a:solidFill>
            <a:miter lim="800000"/>
            <a:headEnd/>
            <a:tailEnd/>
          </a:ln>
        </p:spPr>
        <p:txBody>
          <a:bodyPr/>
          <a:lstStyle/>
          <a:p>
            <a:pPr marL="579438" indent="-466725" eaLnBrk="1" hangingPunct="1">
              <a:lnSpc>
                <a:spcPct val="80000"/>
              </a:lnSpc>
              <a:buFontTx/>
              <a:buNone/>
            </a:pPr>
            <a:endParaRPr lang="en-US" altLang="en-US" sz="2000" smtClean="0"/>
          </a:p>
          <a:p>
            <a:pPr marL="579438" indent="-466725" eaLnBrk="1" hangingPunct="1">
              <a:lnSpc>
                <a:spcPct val="80000"/>
              </a:lnSpc>
              <a:spcBef>
                <a:spcPts val="1200"/>
              </a:spcBef>
              <a:buFontTx/>
              <a:buNone/>
            </a:pPr>
            <a:r>
              <a:rPr lang="en-US" altLang="en-US" sz="2000" smtClean="0"/>
              <a:t>1.	Determine the amount and character of gain or loss a partner recognizes in a nonliquidating partnership distribution. </a:t>
            </a:r>
          </a:p>
          <a:p>
            <a:pPr marL="579438" indent="-466725" eaLnBrk="1" hangingPunct="1">
              <a:lnSpc>
                <a:spcPct val="80000"/>
              </a:lnSpc>
              <a:spcBef>
                <a:spcPts val="1200"/>
              </a:spcBef>
              <a:buFontTx/>
              <a:buNone/>
            </a:pPr>
            <a:r>
              <a:rPr lang="en-US" altLang="en-US" sz="2000" smtClean="0"/>
              <a:t>2.	Determine the partner’s basis of assets received in a nonliquidating partnership distribution. </a:t>
            </a:r>
          </a:p>
          <a:p>
            <a:pPr marL="579438" indent="-466725" eaLnBrk="1" hangingPunct="1">
              <a:lnSpc>
                <a:spcPct val="80000"/>
              </a:lnSpc>
              <a:spcBef>
                <a:spcPts val="1200"/>
              </a:spcBef>
              <a:buFontTx/>
              <a:buNone/>
            </a:pPr>
            <a:r>
              <a:rPr lang="en-US" altLang="en-US" sz="2000" smtClean="0"/>
              <a:t>3.	Identify the partnership's Sec. 751 assets. </a:t>
            </a:r>
          </a:p>
          <a:p>
            <a:pPr marL="579438" indent="-466725" eaLnBrk="1" hangingPunct="1">
              <a:lnSpc>
                <a:spcPct val="80000"/>
              </a:lnSpc>
              <a:spcBef>
                <a:spcPts val="1200"/>
              </a:spcBef>
              <a:buFontTx/>
              <a:buNone/>
            </a:pPr>
            <a:r>
              <a:rPr lang="en-US" altLang="en-US" sz="2000" smtClean="0"/>
              <a:t>4.	Determine the tax implications of a sale or a cash distribution when the partnership has Sec. 751 assets.</a:t>
            </a:r>
          </a:p>
          <a:p>
            <a:pPr marL="579438" indent="-466725" eaLnBrk="1" hangingPunct="1">
              <a:lnSpc>
                <a:spcPct val="80000"/>
              </a:lnSpc>
              <a:spcBef>
                <a:spcPts val="1200"/>
              </a:spcBef>
              <a:buFontTx/>
              <a:buNone/>
            </a:pPr>
            <a:r>
              <a:rPr lang="en-US" altLang="en-US" sz="2000" smtClean="0"/>
              <a:t>5.	Determine the amount and character of gain or loss a partner recognizes in a liquidating partnership distribution. </a:t>
            </a:r>
          </a:p>
          <a:p>
            <a:pPr marL="579438" indent="-466725" eaLnBrk="1" hangingPunct="1">
              <a:lnSpc>
                <a:spcPct val="80000"/>
              </a:lnSpc>
              <a:spcBef>
                <a:spcPts val="1200"/>
              </a:spcBef>
              <a:buFontTx/>
              <a:buNone/>
            </a:pPr>
            <a:r>
              <a:rPr lang="en-US" altLang="en-US" sz="2000" smtClean="0"/>
              <a:t>6.	Determine the partner’s basis of assets received in a liquidating distribution. </a:t>
            </a:r>
          </a:p>
          <a:p>
            <a:pPr marL="579438" indent="-466725" eaLnBrk="1" hangingPunct="1">
              <a:lnSpc>
                <a:spcPct val="80000"/>
              </a:lnSpc>
              <a:spcBef>
                <a:spcPts val="1200"/>
              </a:spcBef>
              <a:buFontTx/>
              <a:buNone/>
            </a:pPr>
            <a:r>
              <a:rPr lang="en-US" altLang="en-US" sz="2000" smtClean="0"/>
              <a:t>7.	Determine the amount and character of the gain or loss recognized when a partner retires from a partnership or dies. </a:t>
            </a:r>
          </a:p>
          <a:p>
            <a:pPr marL="579438" indent="-466725" eaLnBrk="1" hangingPunct="1">
              <a:lnSpc>
                <a:spcPct val="80000"/>
              </a:lnSpc>
              <a:spcBef>
                <a:spcPts val="1200"/>
              </a:spcBef>
              <a:buFontTx/>
              <a:buNone/>
            </a:pPr>
            <a:r>
              <a:rPr lang="en-US" altLang="en-US" sz="2000" smtClean="0"/>
              <a:t>8.	Determine whether a partnership has terminated for tax purposes. </a:t>
            </a:r>
          </a:p>
          <a:p>
            <a:pPr marL="579438" indent="-466725" eaLnBrk="1" hangingPunct="1">
              <a:lnSpc>
                <a:spcPct val="80000"/>
              </a:lnSpc>
              <a:spcBef>
                <a:spcPts val="1200"/>
              </a:spcBef>
              <a:buFontTx/>
              <a:buNone/>
            </a:pPr>
            <a:r>
              <a:rPr lang="en-US" altLang="en-US" sz="2000" smtClean="0"/>
              <a:t>9.	Understand the effect of optional and mandatory basis adjustments. </a:t>
            </a:r>
          </a:p>
          <a:p>
            <a:pPr marL="579438" indent="-466725" eaLnBrk="1" hangingPunct="1">
              <a:lnSpc>
                <a:spcPct val="80000"/>
              </a:lnSpc>
              <a:spcBef>
                <a:spcPts val="1200"/>
              </a:spcBef>
              <a:buFontTx/>
              <a:buNone/>
            </a:pPr>
            <a:r>
              <a:rPr lang="en-US" altLang="en-US" sz="2000" smtClean="0"/>
              <a:t>10.	Determine the appropriate reporting for the income of an electing large partnership.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43F8298-F80E-4C46-9197-09D221E0C6E9}" type="slidenum">
              <a:rPr lang="en-US" altLang="en-US">
                <a:solidFill>
                  <a:srgbClr val="CC3300"/>
                </a:solidFill>
              </a:rPr>
              <a:pPr eaLnBrk="1" hangingPunct="1"/>
              <a:t>30</a:t>
            </a:fld>
            <a:endParaRPr lang="en-US" altLang="en-US">
              <a:solidFill>
                <a:srgbClr val="CC3300"/>
              </a:solidFill>
            </a:endParaRPr>
          </a:p>
        </p:txBody>
      </p:sp>
      <p:graphicFrame>
        <p:nvGraphicFramePr>
          <p:cNvPr id="5122" name="Object 2"/>
          <p:cNvGraphicFramePr>
            <a:graphicFrameLocks noChangeAspect="1"/>
          </p:cNvGraphicFramePr>
          <p:nvPr>
            <p:ph/>
          </p:nvPr>
        </p:nvGraphicFramePr>
        <p:xfrm>
          <a:off x="147638" y="309563"/>
          <a:ext cx="8745537" cy="5938837"/>
        </p:xfrm>
        <a:graphic>
          <a:graphicData uri="http://schemas.openxmlformats.org/presentationml/2006/ole">
            <mc:AlternateContent xmlns:mc="http://schemas.openxmlformats.org/markup-compatibility/2006">
              <mc:Choice xmlns:v="urn:schemas-microsoft-com:vml" Requires="v">
                <p:oleObj spid="_x0000_s5126" name="Worksheet" r:id="rId4" imgW="5095980" imgH="3228975" progId="Excel.Sheet.8">
                  <p:embed/>
                </p:oleObj>
              </mc:Choice>
              <mc:Fallback>
                <p:oleObj name="Worksheet" r:id="rId4" imgW="5095980" imgH="322897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7638" y="309563"/>
                        <a:ext cx="8745537" cy="5938837"/>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5DE5692-FE62-476E-9160-4B36652D540F}" type="slidenum">
              <a:rPr lang="en-US" altLang="en-US">
                <a:solidFill>
                  <a:srgbClr val="CC3300"/>
                </a:solidFill>
              </a:rPr>
              <a:pPr eaLnBrk="1" hangingPunct="1"/>
              <a:t>31</a:t>
            </a:fld>
            <a:endParaRPr lang="en-US" altLang="en-US">
              <a:solidFill>
                <a:srgbClr val="CC3300"/>
              </a:solidFill>
            </a:endParaRPr>
          </a:p>
        </p:txBody>
      </p:sp>
      <p:graphicFrame>
        <p:nvGraphicFramePr>
          <p:cNvPr id="6146" name="Object 2"/>
          <p:cNvGraphicFramePr>
            <a:graphicFrameLocks noChangeAspect="1"/>
          </p:cNvGraphicFramePr>
          <p:nvPr>
            <p:ph/>
          </p:nvPr>
        </p:nvGraphicFramePr>
        <p:xfrm>
          <a:off x="147638" y="309563"/>
          <a:ext cx="8745537" cy="5938837"/>
        </p:xfrm>
        <a:graphic>
          <a:graphicData uri="http://schemas.openxmlformats.org/presentationml/2006/ole">
            <mc:AlternateContent xmlns:mc="http://schemas.openxmlformats.org/markup-compatibility/2006">
              <mc:Choice xmlns:v="urn:schemas-microsoft-com:vml" Requires="v">
                <p:oleObj spid="_x0000_s6150" name="Worksheet" r:id="rId4" imgW="5095980" imgH="3228975" progId="Excel.Sheet.8">
                  <p:embed/>
                </p:oleObj>
              </mc:Choice>
              <mc:Fallback>
                <p:oleObj name="Worksheet" r:id="rId4" imgW="5095980" imgH="322897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7638" y="309563"/>
                        <a:ext cx="8745537" cy="5938837"/>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en-US" smtClean="0"/>
              <a:t> </a:t>
            </a:r>
          </a:p>
        </p:txBody>
      </p:sp>
      <p:sp>
        <p:nvSpPr>
          <p:cNvPr id="35844" name="Rectangle 3"/>
          <p:cNvSpPr>
            <a:spLocks noGrp="1" noChangeArrowheads="1"/>
          </p:cNvSpPr>
          <p:nvPr>
            <p:ph type="body" sz="half" idx="1"/>
          </p:nvPr>
        </p:nvSpPr>
        <p:spPr>
          <a:xfrm>
            <a:off x="152400" y="152400"/>
            <a:ext cx="8839200" cy="6553200"/>
          </a:xfrm>
          <a:ln w="190500">
            <a:solidFill>
              <a:srgbClr val="FF0000"/>
            </a:solidFill>
          </a:ln>
        </p:spPr>
        <p:txBody>
          <a:bodyPr/>
          <a:lstStyle/>
          <a:p>
            <a:pPr marL="854075" indent="-741363" eaLnBrk="1" hangingPunct="1">
              <a:buFontTx/>
              <a:buNone/>
              <a:defRPr/>
            </a:pPr>
            <a:endParaRPr lang="en-US" sz="6600" dirty="0" smtClean="0"/>
          </a:p>
          <a:p>
            <a:pPr marL="1149350" indent="-1036638" eaLnBrk="1" hangingPunct="1">
              <a:buFontTx/>
              <a:buNone/>
              <a:defRPr/>
            </a:pPr>
            <a:r>
              <a:rPr lang="en-US" sz="7200" dirty="0" smtClean="0"/>
              <a:t>3. Identify the partnership's </a:t>
            </a:r>
            <a:br>
              <a:rPr lang="en-US" sz="7200" dirty="0" smtClean="0"/>
            </a:br>
            <a:r>
              <a:rPr lang="en-US" sz="7200" dirty="0" smtClean="0"/>
              <a:t>Sec. 751 assets.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09548FC-D7C1-4494-9EF4-3AEB8AA1AD14}" type="slidenum">
              <a:rPr lang="en-US" altLang="en-US">
                <a:solidFill>
                  <a:srgbClr val="CC3300"/>
                </a:solidFill>
              </a:rPr>
              <a:pPr eaLnBrk="1" hangingPunct="1"/>
              <a:t>33</a:t>
            </a:fld>
            <a:endParaRPr lang="en-US" altLang="en-US">
              <a:solidFill>
                <a:srgbClr val="CC3300"/>
              </a:solidFill>
            </a:endParaRPr>
          </a:p>
        </p:txBody>
      </p:sp>
      <p:sp>
        <p:nvSpPr>
          <p:cNvPr id="38915" name="Rectangle 2"/>
          <p:cNvSpPr>
            <a:spLocks noGrp="1" noChangeArrowheads="1"/>
          </p:cNvSpPr>
          <p:nvPr>
            <p:ph type="title"/>
          </p:nvPr>
        </p:nvSpPr>
        <p:spPr/>
        <p:txBody>
          <a:bodyPr/>
          <a:lstStyle/>
          <a:p>
            <a:pPr eaLnBrk="1" hangingPunct="1"/>
            <a:r>
              <a:rPr lang="en-US" altLang="en-US" smtClean="0"/>
              <a:t> </a:t>
            </a:r>
          </a:p>
        </p:txBody>
      </p:sp>
      <p:sp>
        <p:nvSpPr>
          <p:cNvPr id="38916" name="Rectangle 3"/>
          <p:cNvSpPr>
            <a:spLocks noGrp="1" noChangeArrowheads="1"/>
          </p:cNvSpPr>
          <p:nvPr>
            <p:ph type="body" sz="half" idx="1"/>
          </p:nvPr>
        </p:nvSpPr>
        <p:spPr>
          <a:xfrm>
            <a:off x="304800" y="304800"/>
            <a:ext cx="8534400" cy="5715000"/>
          </a:xfrm>
          <a:noFill/>
        </p:spPr>
        <p:txBody>
          <a:bodyPr/>
          <a:lstStyle/>
          <a:p>
            <a:pPr marL="0" indent="0" eaLnBrk="1" hangingPunct="1">
              <a:buFontTx/>
              <a:buNone/>
            </a:pPr>
            <a:r>
              <a:rPr lang="en-US" altLang="en-US" sz="2800" u="sng" smtClean="0">
                <a:solidFill>
                  <a:srgbClr val="FF0000"/>
                </a:solidFill>
              </a:rPr>
              <a:t>Nonliquidating Distributions With Sec. 751.</a:t>
            </a:r>
          </a:p>
          <a:p>
            <a:pPr marL="0" indent="0" eaLnBrk="1" hangingPunct="1">
              <a:buFontTx/>
              <a:buNone/>
            </a:pPr>
            <a:r>
              <a:rPr lang="en-US" altLang="en-US" sz="2800" u="sng" smtClean="0">
                <a:solidFill>
                  <a:srgbClr val="FF0000"/>
                </a:solidFill>
              </a:rPr>
              <a:t>Section 751 Assets Defined</a:t>
            </a:r>
            <a:r>
              <a:rPr lang="en-US" altLang="en-US" sz="2800" smtClean="0">
                <a:solidFill>
                  <a:srgbClr val="FF0000"/>
                </a:solidFill>
              </a:rPr>
              <a:t>.  </a:t>
            </a:r>
          </a:p>
          <a:p>
            <a:pPr marL="0" indent="0" eaLnBrk="1" hangingPunct="1">
              <a:buFontTx/>
              <a:buNone/>
            </a:pPr>
            <a:r>
              <a:rPr lang="en-US" altLang="en-US" sz="2800" smtClean="0"/>
              <a:t>Sec. 751 assets include unrealized receivables and inventory. These two categories include all property that is likely to generate ordinary income when sold or collected.</a:t>
            </a:r>
          </a:p>
          <a:p>
            <a:pPr marL="0" indent="0" eaLnBrk="1" hangingPunct="1">
              <a:buFontTx/>
              <a:buNone/>
            </a:pPr>
            <a:r>
              <a:rPr lang="en-US" altLang="en-US" sz="2800" u="sng" smtClean="0">
                <a:solidFill>
                  <a:srgbClr val="FF0000"/>
                </a:solidFill>
              </a:rPr>
              <a:t>Unrealized Receivables.</a:t>
            </a:r>
            <a:r>
              <a:rPr lang="en-US" altLang="en-US" sz="2800" smtClean="0">
                <a:solidFill>
                  <a:srgbClr val="FF0000"/>
                </a:solidFill>
              </a:rPr>
              <a:t>  </a:t>
            </a:r>
          </a:p>
          <a:p>
            <a:pPr marL="0" indent="0" eaLnBrk="1" hangingPunct="1">
              <a:buFontTx/>
              <a:buNone/>
            </a:pPr>
            <a:r>
              <a:rPr lang="en-US" altLang="en-US" sz="2800" smtClean="0"/>
              <a:t>Unrealized receivables are certain rights to payments to be received by a partnership that have not already been recognized as income.  The term also includes most potential ordinary income recapture items (e.g., Sec. 1245 gains).</a:t>
            </a:r>
          </a:p>
          <a:p>
            <a:pPr marL="0" indent="0" eaLnBrk="1" hangingPunct="1">
              <a:buFontTx/>
              <a:buNone/>
            </a:pPr>
            <a:r>
              <a:rPr lang="en-US" altLang="en-US" sz="600" smtClean="0"/>
              <a:t/>
            </a:r>
            <a:br>
              <a:rPr lang="en-US" altLang="en-US" sz="600" smtClean="0"/>
            </a:br>
            <a:endParaRPr lang="en-US" altLang="en-US" sz="60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5B1D90C-BD9C-4285-BBB9-53C73CC3EBA6}" type="slidenum">
              <a:rPr lang="en-US" altLang="en-US">
                <a:solidFill>
                  <a:srgbClr val="CC3300"/>
                </a:solidFill>
              </a:rPr>
              <a:pPr eaLnBrk="1" hangingPunct="1"/>
              <a:t>34</a:t>
            </a:fld>
            <a:endParaRPr lang="en-US" altLang="en-US">
              <a:solidFill>
                <a:srgbClr val="CC3300"/>
              </a:solidFill>
            </a:endParaRPr>
          </a:p>
        </p:txBody>
      </p:sp>
      <p:sp>
        <p:nvSpPr>
          <p:cNvPr id="39939" name="Rectangle 2"/>
          <p:cNvSpPr>
            <a:spLocks noGrp="1" noChangeArrowheads="1"/>
          </p:cNvSpPr>
          <p:nvPr>
            <p:ph type="title"/>
          </p:nvPr>
        </p:nvSpPr>
        <p:spPr/>
        <p:txBody>
          <a:bodyPr/>
          <a:lstStyle/>
          <a:p>
            <a:pPr eaLnBrk="1" hangingPunct="1"/>
            <a:r>
              <a:rPr lang="en-US" altLang="en-US" smtClean="0"/>
              <a:t> </a:t>
            </a:r>
          </a:p>
        </p:txBody>
      </p:sp>
      <p:sp>
        <p:nvSpPr>
          <p:cNvPr id="39940" name="Rectangle 3"/>
          <p:cNvSpPr>
            <a:spLocks noGrp="1" noChangeArrowheads="1"/>
          </p:cNvSpPr>
          <p:nvPr>
            <p:ph type="body" sz="half" idx="1"/>
          </p:nvPr>
        </p:nvSpPr>
        <p:spPr>
          <a:xfrm>
            <a:off x="152400" y="152400"/>
            <a:ext cx="8839200" cy="6172200"/>
          </a:xfrm>
          <a:noFill/>
        </p:spPr>
        <p:txBody>
          <a:bodyPr/>
          <a:lstStyle/>
          <a:p>
            <a:pPr marL="0" indent="0" eaLnBrk="1" hangingPunct="1">
              <a:buFontTx/>
              <a:buNone/>
            </a:pPr>
            <a:r>
              <a:rPr lang="en-US" altLang="en-US" sz="2400" u="sng" smtClean="0">
                <a:solidFill>
                  <a:srgbClr val="FF0000"/>
                </a:solidFill>
              </a:rPr>
              <a:t>Nonliquidating Distributions With Sec. 751.</a:t>
            </a:r>
          </a:p>
          <a:p>
            <a:pPr marL="0" indent="0" eaLnBrk="1" hangingPunct="1">
              <a:buFontTx/>
              <a:buNone/>
            </a:pPr>
            <a:r>
              <a:rPr lang="en-US" altLang="en-US" sz="2400" u="sng" smtClean="0"/>
              <a:t>Inventory</a:t>
            </a:r>
            <a:r>
              <a:rPr lang="en-US" altLang="en-US" sz="2400" smtClean="0"/>
              <a:t> includes items held for sale in the normal course of business, other property which if sold by the partnership would not be considered a capital asset or Sec. 1231 asset, and any other property which if held by the distributee partner would be one of the two previous types of property.  </a:t>
            </a:r>
          </a:p>
          <a:p>
            <a:pPr marL="0" indent="0" eaLnBrk="1" hangingPunct="1">
              <a:buFontTx/>
              <a:buNone/>
            </a:pPr>
            <a:r>
              <a:rPr lang="en-US" altLang="en-US" sz="2400" smtClean="0"/>
              <a:t>For purposes of calculating the impact of Sec. 751 on distributions (but not sales), inventory is only considered a Sec. 751 asset if the inventory is substantially appreciated.  The test to determine whether inventory is substantially appreciated is mechanical.  </a:t>
            </a:r>
          </a:p>
          <a:p>
            <a:pPr marL="0" indent="0" eaLnBrk="1" hangingPunct="1">
              <a:buFontTx/>
              <a:buNone/>
            </a:pPr>
            <a:r>
              <a:rPr lang="en-US" altLang="en-US" sz="2400" smtClean="0"/>
              <a:t>Inventory is substantially appreciated if its FMV exceeds 120% of its adjusted basis to the partnership.  For purposes of testing whether inventory is substantially appreciated, inventory also includes unrealized receivables.</a:t>
            </a:r>
            <a:r>
              <a:rPr lang="en-US" altLang="en-US" sz="800" smtClean="0"/>
              <a:t/>
            </a:r>
            <a:br>
              <a:rPr lang="en-US" altLang="en-US" sz="800" smtClean="0"/>
            </a:br>
            <a:endParaRPr lang="en-US" altLang="en-US" sz="80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altLang="en-US" smtClean="0"/>
              <a:t> </a:t>
            </a:r>
          </a:p>
        </p:txBody>
      </p:sp>
      <p:sp>
        <p:nvSpPr>
          <p:cNvPr id="40963" name="Rectangle 3"/>
          <p:cNvSpPr>
            <a:spLocks noGrp="1" noChangeArrowheads="1"/>
          </p:cNvSpPr>
          <p:nvPr>
            <p:ph type="body" sz="half" idx="1"/>
          </p:nvPr>
        </p:nvSpPr>
        <p:spPr>
          <a:xfrm>
            <a:off x="152400" y="152400"/>
            <a:ext cx="8839200" cy="6553200"/>
          </a:xfrm>
          <a:noFill/>
          <a:ln w="190500">
            <a:solidFill>
              <a:srgbClr val="FF0000"/>
            </a:solidFill>
            <a:miter lim="800000"/>
            <a:headEnd/>
            <a:tailEnd/>
          </a:ln>
        </p:spPr>
        <p:txBody>
          <a:bodyPr/>
          <a:lstStyle/>
          <a:p>
            <a:pPr marL="914400" indent="-746125" eaLnBrk="1" hangingPunct="1">
              <a:buFontTx/>
              <a:buNone/>
            </a:pPr>
            <a:endParaRPr lang="en-US" altLang="en-US" sz="5400" smtClean="0"/>
          </a:p>
          <a:p>
            <a:pPr marL="914400" indent="-746125" eaLnBrk="1" hangingPunct="1">
              <a:buFontTx/>
              <a:buNone/>
            </a:pPr>
            <a:r>
              <a:rPr lang="en-US" altLang="en-US" sz="5400" smtClean="0"/>
              <a:t>4.	Determine the tax implications of a sale, or a cash distribution, when the partnership has Sec. 751 assets.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8B869A1-F040-4DB1-888A-D94CEB2E5D41}" type="slidenum">
              <a:rPr lang="en-US" altLang="en-US">
                <a:solidFill>
                  <a:srgbClr val="CC3300"/>
                </a:solidFill>
              </a:rPr>
              <a:pPr eaLnBrk="1" hangingPunct="1"/>
              <a:t>36</a:t>
            </a:fld>
            <a:endParaRPr lang="en-US" altLang="en-US">
              <a:solidFill>
                <a:srgbClr val="CC3300"/>
              </a:solidFill>
            </a:endParaRPr>
          </a:p>
        </p:txBody>
      </p:sp>
      <p:sp>
        <p:nvSpPr>
          <p:cNvPr id="41987" name="Rectangle 2"/>
          <p:cNvSpPr>
            <a:spLocks noGrp="1" noChangeArrowheads="1"/>
          </p:cNvSpPr>
          <p:nvPr>
            <p:ph type="title"/>
          </p:nvPr>
        </p:nvSpPr>
        <p:spPr/>
        <p:txBody>
          <a:bodyPr/>
          <a:lstStyle/>
          <a:p>
            <a:pPr eaLnBrk="1" hangingPunct="1"/>
            <a:r>
              <a:rPr lang="en-US" altLang="en-US" smtClean="0"/>
              <a:t> </a:t>
            </a:r>
          </a:p>
        </p:txBody>
      </p:sp>
      <p:sp>
        <p:nvSpPr>
          <p:cNvPr id="41988" name="Rectangle 3"/>
          <p:cNvSpPr>
            <a:spLocks noGrp="1" noChangeArrowheads="1"/>
          </p:cNvSpPr>
          <p:nvPr>
            <p:ph type="body" sz="half" idx="1"/>
          </p:nvPr>
        </p:nvSpPr>
        <p:spPr>
          <a:xfrm>
            <a:off x="152400" y="152400"/>
            <a:ext cx="8839200" cy="6248400"/>
          </a:xfrm>
          <a:noFill/>
        </p:spPr>
        <p:txBody>
          <a:bodyPr/>
          <a:lstStyle/>
          <a:p>
            <a:pPr marL="0" indent="0" eaLnBrk="1" hangingPunct="1">
              <a:lnSpc>
                <a:spcPct val="90000"/>
              </a:lnSpc>
              <a:buFontTx/>
              <a:buNone/>
            </a:pPr>
            <a:r>
              <a:rPr lang="en-US" altLang="en-US" sz="3200" u="sng" smtClean="0">
                <a:solidFill>
                  <a:srgbClr val="FF0000"/>
                </a:solidFill>
              </a:rPr>
              <a:t>Nonliquidating Distributions With Sec. 751.</a:t>
            </a:r>
          </a:p>
          <a:p>
            <a:pPr marL="0" indent="0" eaLnBrk="1" hangingPunct="1">
              <a:lnSpc>
                <a:spcPct val="90000"/>
              </a:lnSpc>
              <a:buFontTx/>
              <a:buNone/>
            </a:pPr>
            <a:r>
              <a:rPr lang="en-US" altLang="en-US" sz="3200" u="sng" smtClean="0">
                <a:solidFill>
                  <a:srgbClr val="FF0000"/>
                </a:solidFill>
              </a:rPr>
              <a:t>Exchange of Sec. 751 Assets and Other Property.</a:t>
            </a:r>
            <a:r>
              <a:rPr lang="en-US" altLang="en-US" sz="3200" smtClean="0">
                <a:solidFill>
                  <a:srgbClr val="FF0000"/>
                </a:solidFill>
              </a:rPr>
              <a:t>  </a:t>
            </a:r>
            <a:r>
              <a:rPr lang="en-US" altLang="en-US" sz="3200" smtClean="0"/>
              <a:t>A current distribution receives treatment under Sec. 751 only if:</a:t>
            </a:r>
          </a:p>
          <a:p>
            <a:pPr marL="0" indent="0" eaLnBrk="1" hangingPunct="1">
              <a:lnSpc>
                <a:spcPct val="90000"/>
              </a:lnSpc>
              <a:buFontTx/>
              <a:buNone/>
            </a:pPr>
            <a:endParaRPr lang="en-US" altLang="en-US" sz="1400" smtClean="0"/>
          </a:p>
          <a:p>
            <a:pPr marL="0" indent="0" eaLnBrk="1" hangingPunct="1">
              <a:lnSpc>
                <a:spcPct val="90000"/>
              </a:lnSpc>
              <a:buFontTx/>
              <a:buNone/>
            </a:pPr>
            <a:r>
              <a:rPr lang="en-US" altLang="en-US" sz="3200" smtClean="0"/>
              <a:t>(1) the partnership has Sec. 751 assets and </a:t>
            </a:r>
          </a:p>
          <a:p>
            <a:pPr marL="0" indent="0" eaLnBrk="1" hangingPunct="1">
              <a:lnSpc>
                <a:spcPct val="90000"/>
              </a:lnSpc>
              <a:buFontTx/>
              <a:buNone/>
            </a:pPr>
            <a:endParaRPr lang="en-US" altLang="en-US" sz="1800" smtClean="0"/>
          </a:p>
          <a:p>
            <a:pPr marL="0" indent="0" eaLnBrk="1" hangingPunct="1">
              <a:lnSpc>
                <a:spcPct val="90000"/>
              </a:lnSpc>
              <a:buFontTx/>
              <a:buNone/>
            </a:pPr>
            <a:r>
              <a:rPr lang="en-US" altLang="en-US" sz="3200" smtClean="0"/>
              <a:t>(2) there is an exchange of Sec. 751 property for non-Sec. 751 property.  </a:t>
            </a:r>
          </a:p>
          <a:p>
            <a:pPr marL="0" indent="0" eaLnBrk="1" hangingPunct="1">
              <a:lnSpc>
                <a:spcPct val="90000"/>
              </a:lnSpc>
              <a:buFontTx/>
              <a:buNone/>
            </a:pPr>
            <a:endParaRPr lang="en-US" altLang="en-US" sz="1800" smtClean="0"/>
          </a:p>
          <a:p>
            <a:pPr marL="0" indent="0" eaLnBrk="1" hangingPunct="1">
              <a:lnSpc>
                <a:spcPct val="90000"/>
              </a:lnSpc>
              <a:buFontTx/>
              <a:buNone/>
            </a:pPr>
            <a:r>
              <a:rPr lang="en-US" altLang="en-US" sz="3200" smtClean="0"/>
              <a:t>Analyzing a transaction to determine what property is involved in the Sec. 751 distribution is best done in an orderly step-by-step analysis.</a:t>
            </a:r>
            <a:r>
              <a:rPr lang="en-US" altLang="en-US" sz="600" smtClean="0"/>
              <a:t/>
            </a:r>
            <a:br>
              <a:rPr lang="en-US" altLang="en-US" sz="600" smtClean="0"/>
            </a:br>
            <a:endParaRPr lang="en-US" altLang="en-US" sz="60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altLang="en-US" smtClean="0"/>
              <a:t> </a:t>
            </a:r>
          </a:p>
        </p:txBody>
      </p:sp>
      <p:sp>
        <p:nvSpPr>
          <p:cNvPr id="43011" name="Rectangle 3"/>
          <p:cNvSpPr>
            <a:spLocks noGrp="1" noChangeArrowheads="1"/>
          </p:cNvSpPr>
          <p:nvPr>
            <p:ph type="body" sz="half" idx="1"/>
          </p:nvPr>
        </p:nvSpPr>
        <p:spPr>
          <a:xfrm>
            <a:off x="0" y="152400"/>
            <a:ext cx="8991600" cy="6553200"/>
          </a:xfrm>
          <a:noFill/>
          <a:ln w="190500">
            <a:solidFill>
              <a:srgbClr val="FF0000"/>
            </a:solidFill>
            <a:miter lim="800000"/>
            <a:headEnd/>
            <a:tailEnd/>
          </a:ln>
        </p:spPr>
        <p:txBody>
          <a:bodyPr/>
          <a:lstStyle/>
          <a:p>
            <a:pPr marL="801688" indent="-688975" eaLnBrk="1" hangingPunct="1">
              <a:buFontTx/>
              <a:buNone/>
            </a:pPr>
            <a:endParaRPr lang="en-US" altLang="en-US" sz="5400" smtClean="0"/>
          </a:p>
          <a:p>
            <a:pPr marL="801688" indent="-688975" eaLnBrk="1" hangingPunct="1">
              <a:buFontTx/>
              <a:buNone/>
            </a:pPr>
            <a:r>
              <a:rPr lang="en-US" altLang="en-US" sz="5400" smtClean="0"/>
              <a:t>5.	Determine the amount and character of gain or loss a partner recognizes in a liquidating distribution</a:t>
            </a:r>
            <a:endParaRPr lang="en-US" altLang="en-US" sz="720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altLang="en-US" smtClean="0"/>
              <a:t> </a:t>
            </a:r>
          </a:p>
        </p:txBody>
      </p:sp>
      <p:sp>
        <p:nvSpPr>
          <p:cNvPr id="44035" name="Rectangle 3"/>
          <p:cNvSpPr>
            <a:spLocks noGrp="1" noChangeArrowheads="1"/>
          </p:cNvSpPr>
          <p:nvPr>
            <p:ph type="body" sz="half" idx="1"/>
          </p:nvPr>
        </p:nvSpPr>
        <p:spPr>
          <a:xfrm>
            <a:off x="152400" y="152400"/>
            <a:ext cx="8839200" cy="6477000"/>
          </a:xfrm>
          <a:noFill/>
        </p:spPr>
        <p:txBody>
          <a:bodyPr/>
          <a:lstStyle/>
          <a:p>
            <a:pPr marL="0" indent="0" eaLnBrk="1" hangingPunct="1">
              <a:lnSpc>
                <a:spcPct val="80000"/>
              </a:lnSpc>
              <a:buFontTx/>
              <a:buNone/>
            </a:pPr>
            <a:r>
              <a:rPr lang="en-US" altLang="en-US" sz="2800" u="sng" smtClean="0">
                <a:solidFill>
                  <a:srgbClr val="FF0000"/>
                </a:solidFill>
              </a:rPr>
              <a:t>Terminating an Interest In a Partnership.</a:t>
            </a:r>
          </a:p>
          <a:p>
            <a:pPr marL="0" indent="0" eaLnBrk="1" hangingPunct="1">
              <a:lnSpc>
                <a:spcPct val="80000"/>
              </a:lnSpc>
              <a:buFontTx/>
              <a:buNone/>
            </a:pPr>
            <a:r>
              <a:rPr lang="en-US" altLang="en-US" sz="2800" smtClean="0"/>
              <a:t>A liquidating distribution is a distribution or series of distributions that terminates a partner's interest in a partnership. </a:t>
            </a:r>
          </a:p>
          <a:p>
            <a:pPr marL="0" indent="0" eaLnBrk="1" hangingPunct="1">
              <a:lnSpc>
                <a:spcPct val="80000"/>
              </a:lnSpc>
              <a:buFontTx/>
              <a:buNone/>
            </a:pPr>
            <a:r>
              <a:rPr lang="en-US" altLang="en-US" sz="2800" u="sng" smtClean="0">
                <a:solidFill>
                  <a:srgbClr val="FF0000"/>
                </a:solidFill>
              </a:rPr>
              <a:t>Gain is recognized only if</a:t>
            </a:r>
            <a:r>
              <a:rPr lang="en-US" altLang="en-US" sz="2800" smtClean="0"/>
              <a:t> the money distributed (including money deemed distributed to the partner from a liability reduction or the FMV of marketable securities that are treated like money) exceeds the partner's pre-distribution basis in his partnership interest.</a:t>
            </a:r>
          </a:p>
          <a:p>
            <a:pPr marL="0" indent="0" eaLnBrk="1" hangingPunct="1">
              <a:lnSpc>
                <a:spcPct val="80000"/>
              </a:lnSpc>
              <a:buFontTx/>
              <a:buNone/>
            </a:pPr>
            <a:r>
              <a:rPr lang="en-US" altLang="en-US" sz="2800" u="sng" smtClean="0">
                <a:solidFill>
                  <a:srgbClr val="FF0000"/>
                </a:solidFill>
              </a:rPr>
              <a:t>Loss is recognized only if</a:t>
            </a:r>
            <a:r>
              <a:rPr lang="en-US" altLang="en-US" sz="2800" smtClean="0"/>
              <a:t> the distribution consists of money (including money deemed distributed), unrealized receivables, and inventory, but no other property.  The amount of the loss that is recognized is the difference between the partner's basis and the money plus the partnership's basis in the receivables and inventory received.</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smtClean="0"/>
              <a:t> </a:t>
            </a:r>
          </a:p>
        </p:txBody>
      </p:sp>
      <p:sp>
        <p:nvSpPr>
          <p:cNvPr id="45059" name="Rectangle 3"/>
          <p:cNvSpPr>
            <a:spLocks noGrp="1" noChangeArrowheads="1"/>
          </p:cNvSpPr>
          <p:nvPr>
            <p:ph type="body" sz="half" idx="1"/>
          </p:nvPr>
        </p:nvSpPr>
        <p:spPr>
          <a:xfrm>
            <a:off x="152400" y="152400"/>
            <a:ext cx="8839200" cy="6553200"/>
          </a:xfrm>
          <a:noFill/>
          <a:ln w="190500">
            <a:solidFill>
              <a:srgbClr val="FF0000"/>
            </a:solidFill>
            <a:miter lim="800000"/>
            <a:headEnd/>
            <a:tailEnd/>
          </a:ln>
        </p:spPr>
        <p:txBody>
          <a:bodyPr/>
          <a:lstStyle/>
          <a:p>
            <a:pPr marL="914400" indent="-801688" eaLnBrk="1" hangingPunct="1">
              <a:buFontTx/>
              <a:buNone/>
            </a:pPr>
            <a:endParaRPr lang="en-US" altLang="en-US" sz="3200" smtClean="0"/>
          </a:p>
          <a:p>
            <a:pPr marL="914400" indent="-801688" eaLnBrk="1" hangingPunct="1">
              <a:buFontTx/>
              <a:buNone/>
            </a:pPr>
            <a:r>
              <a:rPr lang="en-US" altLang="en-US" sz="6000" smtClean="0"/>
              <a:t>6.	Determine the partner’s basis of assets received </a:t>
            </a:r>
            <a:br>
              <a:rPr lang="en-US" altLang="en-US" sz="6000" smtClean="0"/>
            </a:br>
            <a:r>
              <a:rPr lang="en-US" altLang="en-US" sz="6000" smtClean="0"/>
              <a:t>in a liquidating distribution.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smtClean="0"/>
              <a:t> </a:t>
            </a:r>
          </a:p>
        </p:txBody>
      </p:sp>
      <p:sp>
        <p:nvSpPr>
          <p:cNvPr id="15363" name="Rectangle 3"/>
          <p:cNvSpPr>
            <a:spLocks noGrp="1" noChangeArrowheads="1"/>
          </p:cNvSpPr>
          <p:nvPr>
            <p:ph type="body" sz="half" idx="1"/>
          </p:nvPr>
        </p:nvSpPr>
        <p:spPr>
          <a:xfrm>
            <a:off x="152400" y="152400"/>
            <a:ext cx="8839200" cy="6553200"/>
          </a:xfrm>
          <a:noFill/>
          <a:ln w="190500">
            <a:solidFill>
              <a:srgbClr val="FF0000"/>
            </a:solidFill>
            <a:miter lim="800000"/>
            <a:headEnd/>
            <a:tailEnd/>
          </a:ln>
        </p:spPr>
        <p:txBody>
          <a:bodyPr/>
          <a:lstStyle/>
          <a:p>
            <a:pPr marL="749300" indent="-749300" eaLnBrk="1" hangingPunct="1">
              <a:lnSpc>
                <a:spcPct val="90000"/>
              </a:lnSpc>
              <a:buFontTx/>
              <a:buNone/>
            </a:pPr>
            <a:endParaRPr lang="en-US" altLang="en-US" sz="2400" smtClean="0"/>
          </a:p>
          <a:p>
            <a:pPr marL="749300" indent="-749300" eaLnBrk="1" hangingPunct="1">
              <a:lnSpc>
                <a:spcPct val="90000"/>
              </a:lnSpc>
              <a:buFontTx/>
              <a:buNone/>
            </a:pPr>
            <a:r>
              <a:rPr lang="en-US" altLang="en-US" sz="5400" smtClean="0"/>
              <a:t>1.	Determine the amount and character of gain </a:t>
            </a:r>
            <a:br>
              <a:rPr lang="en-US" altLang="en-US" sz="5400" smtClean="0"/>
            </a:br>
            <a:r>
              <a:rPr lang="en-US" altLang="en-US" sz="5400" smtClean="0"/>
              <a:t>or loss a partner recognizes in a nonliquidating partnership distribution.</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30553A8-F533-467D-B074-44F0BF53FD8E}" type="slidenum">
              <a:rPr lang="en-US" altLang="en-US">
                <a:solidFill>
                  <a:srgbClr val="CC3300"/>
                </a:solidFill>
              </a:rPr>
              <a:pPr eaLnBrk="1" hangingPunct="1"/>
              <a:t>40</a:t>
            </a:fld>
            <a:endParaRPr lang="en-US" altLang="en-US">
              <a:solidFill>
                <a:srgbClr val="CC3300"/>
              </a:solidFill>
            </a:endParaRPr>
          </a:p>
        </p:txBody>
      </p:sp>
      <p:sp>
        <p:nvSpPr>
          <p:cNvPr id="46083" name="Rectangle 2"/>
          <p:cNvSpPr>
            <a:spLocks noGrp="1" noChangeArrowheads="1"/>
          </p:cNvSpPr>
          <p:nvPr>
            <p:ph type="title"/>
          </p:nvPr>
        </p:nvSpPr>
        <p:spPr/>
        <p:txBody>
          <a:bodyPr/>
          <a:lstStyle/>
          <a:p>
            <a:pPr eaLnBrk="1" hangingPunct="1"/>
            <a:r>
              <a:rPr lang="en-US" altLang="en-US" smtClean="0"/>
              <a:t> </a:t>
            </a:r>
          </a:p>
        </p:txBody>
      </p:sp>
      <p:sp>
        <p:nvSpPr>
          <p:cNvPr id="46084" name="Rectangle 3"/>
          <p:cNvSpPr>
            <a:spLocks noGrp="1" noChangeArrowheads="1"/>
          </p:cNvSpPr>
          <p:nvPr>
            <p:ph type="body" sz="half" idx="1"/>
          </p:nvPr>
        </p:nvSpPr>
        <p:spPr>
          <a:xfrm>
            <a:off x="152400" y="152400"/>
            <a:ext cx="8839200" cy="6324600"/>
          </a:xfrm>
          <a:noFill/>
        </p:spPr>
        <p:txBody>
          <a:bodyPr/>
          <a:lstStyle/>
          <a:p>
            <a:pPr marL="0" indent="0" eaLnBrk="1" hangingPunct="1">
              <a:lnSpc>
                <a:spcPct val="90000"/>
              </a:lnSpc>
              <a:buFontTx/>
              <a:buNone/>
            </a:pPr>
            <a:r>
              <a:rPr lang="en-US" altLang="en-US" sz="2800" u="sng" smtClean="0">
                <a:solidFill>
                  <a:srgbClr val="FF0000"/>
                </a:solidFill>
              </a:rPr>
              <a:t>Liquidating Distributions</a:t>
            </a:r>
            <a:r>
              <a:rPr lang="en-US" altLang="en-US" sz="2800" smtClean="0">
                <a:solidFill>
                  <a:srgbClr val="FF0000"/>
                </a:solidFill>
              </a:rPr>
              <a:t>.   </a:t>
            </a:r>
          </a:p>
          <a:p>
            <a:pPr marL="0" indent="0" eaLnBrk="1" hangingPunct="1">
              <a:buFontTx/>
              <a:buNone/>
            </a:pPr>
            <a:r>
              <a:rPr lang="en-US" altLang="en-US" sz="2800" u="sng" smtClean="0"/>
              <a:t>Basis in Assets Received.</a:t>
            </a:r>
            <a:r>
              <a:rPr lang="en-US" altLang="en-US" sz="2800" smtClean="0"/>
              <a:t>  </a:t>
            </a:r>
          </a:p>
          <a:p>
            <a:pPr marL="0" indent="0" eaLnBrk="1" hangingPunct="1">
              <a:buFontTx/>
              <a:buNone/>
            </a:pPr>
            <a:r>
              <a:rPr lang="en-US" altLang="en-US" sz="2800" smtClean="0"/>
              <a:t>The basis in unrealized receivables and inventory is generally the </a:t>
            </a:r>
            <a:r>
              <a:rPr lang="en-US" altLang="en-US" sz="2800" u="sng" smtClean="0"/>
              <a:t>same</a:t>
            </a:r>
            <a:r>
              <a:rPr lang="en-US" altLang="en-US" sz="2800" smtClean="0"/>
              <a:t> as the basis in the </a:t>
            </a:r>
            <a:r>
              <a:rPr lang="en-US" altLang="en-US" sz="2800" u="sng" smtClean="0"/>
              <a:t>partnership's</a:t>
            </a:r>
            <a:r>
              <a:rPr lang="en-US" altLang="en-US" sz="2800" smtClean="0"/>
              <a:t> hands.  </a:t>
            </a:r>
          </a:p>
          <a:p>
            <a:pPr marL="0" indent="0" eaLnBrk="1" hangingPunct="1">
              <a:buFontTx/>
              <a:buNone/>
            </a:pPr>
            <a:r>
              <a:rPr lang="en-US" altLang="en-US" sz="2800" smtClean="0"/>
              <a:t>In some instances these bases may be reduced because the </a:t>
            </a:r>
            <a:r>
              <a:rPr lang="en-US" altLang="en-US" sz="2800" u="sng" smtClean="0"/>
              <a:t>partner's basis in the partnership interest is smaller</a:t>
            </a:r>
            <a:r>
              <a:rPr lang="en-US" altLang="en-US" sz="2800" smtClean="0"/>
              <a:t> than the basis of the distributed property in the hands of the partnership.  </a:t>
            </a:r>
          </a:p>
          <a:p>
            <a:pPr marL="0" indent="0" eaLnBrk="1" hangingPunct="1">
              <a:buFontTx/>
              <a:buNone/>
            </a:pPr>
            <a:r>
              <a:rPr lang="en-US" altLang="en-US" sz="2800" smtClean="0"/>
              <a:t>In this case, the remaining basis in the partnership interest must be allocated between the assets received based first on their decline in value and then on their relative bases as adjusted to reflect the decline in value.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2F78126-1CA4-4A81-A799-EE3AC1F7D1C4}" type="slidenum">
              <a:rPr lang="en-US" altLang="en-US">
                <a:solidFill>
                  <a:srgbClr val="CC3300"/>
                </a:solidFill>
              </a:rPr>
              <a:pPr eaLnBrk="1" hangingPunct="1"/>
              <a:t>41</a:t>
            </a:fld>
            <a:endParaRPr lang="en-US" altLang="en-US">
              <a:solidFill>
                <a:srgbClr val="CC3300"/>
              </a:solidFill>
            </a:endParaRPr>
          </a:p>
        </p:txBody>
      </p:sp>
      <p:sp>
        <p:nvSpPr>
          <p:cNvPr id="47107" name="Rectangle 2"/>
          <p:cNvSpPr>
            <a:spLocks noGrp="1" noChangeArrowheads="1"/>
          </p:cNvSpPr>
          <p:nvPr>
            <p:ph type="title"/>
          </p:nvPr>
        </p:nvSpPr>
        <p:spPr/>
        <p:txBody>
          <a:bodyPr/>
          <a:lstStyle/>
          <a:p>
            <a:pPr eaLnBrk="1" hangingPunct="1"/>
            <a:r>
              <a:rPr lang="en-US" altLang="en-US" smtClean="0"/>
              <a:t> </a:t>
            </a:r>
          </a:p>
        </p:txBody>
      </p:sp>
      <p:sp>
        <p:nvSpPr>
          <p:cNvPr id="47108" name="Rectangle 3"/>
          <p:cNvSpPr>
            <a:spLocks noGrp="1" noChangeArrowheads="1"/>
          </p:cNvSpPr>
          <p:nvPr>
            <p:ph type="body" sz="half" idx="1"/>
          </p:nvPr>
        </p:nvSpPr>
        <p:spPr>
          <a:xfrm>
            <a:off x="152400" y="152400"/>
            <a:ext cx="8839200" cy="6172200"/>
          </a:xfrm>
          <a:noFill/>
        </p:spPr>
        <p:txBody>
          <a:bodyPr/>
          <a:lstStyle/>
          <a:p>
            <a:pPr marL="0" indent="0" eaLnBrk="1" hangingPunct="1">
              <a:buFontTx/>
              <a:buNone/>
            </a:pPr>
            <a:r>
              <a:rPr lang="en-US" altLang="en-US" sz="3200" u="sng" smtClean="0"/>
              <a:t>Liquidating Distributions.</a:t>
            </a:r>
            <a:r>
              <a:rPr lang="en-US" altLang="en-US" sz="3200" smtClean="0"/>
              <a:t>   </a:t>
            </a:r>
          </a:p>
          <a:p>
            <a:pPr marL="0" indent="0" eaLnBrk="1" hangingPunct="1">
              <a:lnSpc>
                <a:spcPct val="110000"/>
              </a:lnSpc>
              <a:buFontTx/>
              <a:buNone/>
            </a:pPr>
            <a:r>
              <a:rPr lang="en-US" altLang="en-US" sz="3200" u="sng" smtClean="0"/>
              <a:t>Holding Period in Distributed Assets.</a:t>
            </a:r>
            <a:r>
              <a:rPr lang="en-US" altLang="en-US" sz="3200" smtClean="0"/>
              <a:t> </a:t>
            </a:r>
            <a:br>
              <a:rPr lang="en-US" altLang="en-US" sz="3200" smtClean="0"/>
            </a:br>
            <a:r>
              <a:rPr lang="en-US" altLang="en-US" sz="3200" smtClean="0"/>
              <a:t>The distributee partner's holding period for any assets received in a liquidating distribution includes the partnership's holding period for such property.  </a:t>
            </a:r>
            <a:br>
              <a:rPr lang="en-US" altLang="en-US" sz="3200" smtClean="0"/>
            </a:br>
            <a:endParaRPr lang="en-US" altLang="en-US" sz="3200" smtClean="0"/>
          </a:p>
          <a:p>
            <a:pPr marL="0" indent="0" eaLnBrk="1" hangingPunct="1">
              <a:lnSpc>
                <a:spcPct val="110000"/>
              </a:lnSpc>
              <a:buFontTx/>
              <a:buNone/>
            </a:pPr>
            <a:r>
              <a:rPr lang="en-US" altLang="en-US" sz="3200" smtClean="0"/>
              <a:t>If a contributing partner held the property, the holding period will also include the holding period of the contributing partner.</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Object 2"/>
          <p:cNvGraphicFramePr>
            <a:graphicFrameLocks noChangeAspect="1"/>
          </p:cNvGraphicFramePr>
          <p:nvPr>
            <p:ph/>
          </p:nvPr>
        </p:nvGraphicFramePr>
        <p:xfrm>
          <a:off x="228600" y="236538"/>
          <a:ext cx="8662988" cy="6316662"/>
        </p:xfrm>
        <a:graphic>
          <a:graphicData uri="http://schemas.openxmlformats.org/presentationml/2006/ole">
            <mc:AlternateContent xmlns:mc="http://schemas.openxmlformats.org/markup-compatibility/2006">
              <mc:Choice xmlns:v="urn:schemas-microsoft-com:vml" Requires="v">
                <p:oleObj spid="_x0000_s7173" name="Worksheet" r:id="rId4" imgW="5095951" imgH="3590849" progId="Excel.Sheet.8">
                  <p:embed/>
                </p:oleObj>
              </mc:Choice>
              <mc:Fallback>
                <p:oleObj name="Worksheet" r:id="rId4" imgW="5095951" imgH="3590849"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236538"/>
                        <a:ext cx="8662988" cy="6316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194" name="Object 2"/>
          <p:cNvGraphicFramePr>
            <a:graphicFrameLocks noChangeAspect="1"/>
          </p:cNvGraphicFramePr>
          <p:nvPr>
            <p:ph/>
          </p:nvPr>
        </p:nvGraphicFramePr>
        <p:xfrm>
          <a:off x="228600" y="323850"/>
          <a:ext cx="8610600" cy="6229350"/>
        </p:xfrm>
        <a:graphic>
          <a:graphicData uri="http://schemas.openxmlformats.org/presentationml/2006/ole">
            <mc:AlternateContent xmlns:mc="http://schemas.openxmlformats.org/markup-compatibility/2006">
              <mc:Choice xmlns:v="urn:schemas-microsoft-com:vml" Requires="v">
                <p:oleObj spid="_x0000_s8197" name="Worksheet" r:id="rId4" imgW="5181600" imgH="4172102" progId="Excel.Sheet.8">
                  <p:embed/>
                </p:oleObj>
              </mc:Choice>
              <mc:Fallback>
                <p:oleObj name="Worksheet" r:id="rId4" imgW="5181600" imgH="4172102"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323850"/>
                        <a:ext cx="8610600" cy="6229350"/>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A4AC9EF-5B3A-4A4E-8E78-B20D56A7A8B8}" type="slidenum">
              <a:rPr lang="en-US" altLang="en-US">
                <a:solidFill>
                  <a:srgbClr val="CC3300"/>
                </a:solidFill>
              </a:rPr>
              <a:pPr eaLnBrk="1" hangingPunct="1"/>
              <a:t>44</a:t>
            </a:fld>
            <a:endParaRPr lang="en-US" altLang="en-US">
              <a:solidFill>
                <a:srgbClr val="CC3300"/>
              </a:solidFill>
            </a:endParaRPr>
          </a:p>
        </p:txBody>
      </p:sp>
      <p:sp>
        <p:nvSpPr>
          <p:cNvPr id="48131" name="Rectangle 6"/>
          <p:cNvSpPr>
            <a:spLocks noGrp="1" noChangeArrowheads="1"/>
          </p:cNvSpPr>
          <p:nvPr>
            <p:ph/>
          </p:nvPr>
        </p:nvSpPr>
        <p:spPr>
          <a:xfrm>
            <a:off x="152400" y="152400"/>
            <a:ext cx="8839200" cy="6248400"/>
          </a:xfrm>
        </p:spPr>
        <p:txBody>
          <a:bodyPr/>
          <a:lstStyle/>
          <a:p>
            <a:pPr marL="0" indent="0" eaLnBrk="1" hangingPunct="1">
              <a:buFontTx/>
              <a:buNone/>
            </a:pPr>
            <a:r>
              <a:rPr lang="en-US" altLang="en-US" sz="4800" smtClean="0"/>
              <a:t>Note that with liquidating distributions, there is </a:t>
            </a:r>
            <a:br>
              <a:rPr lang="en-US" altLang="en-US" sz="4800" smtClean="0"/>
            </a:br>
            <a:r>
              <a:rPr lang="en-US" altLang="en-US" sz="4800" u="sng" smtClean="0">
                <a:solidFill>
                  <a:srgbClr val="FF3300"/>
                </a:solidFill>
              </a:rPr>
              <a:t>no remaining outside basis</a:t>
            </a:r>
            <a:r>
              <a:rPr lang="en-US" altLang="en-US" sz="4800" smtClean="0"/>
              <a:t> </a:t>
            </a:r>
            <a:br>
              <a:rPr lang="en-US" altLang="en-US" sz="4800" smtClean="0"/>
            </a:br>
            <a:r>
              <a:rPr lang="en-US" altLang="en-US" sz="4800" smtClean="0"/>
              <a:t>in the partnership interest because the partner is liquidated </a:t>
            </a:r>
            <a:br>
              <a:rPr lang="en-US" altLang="en-US" sz="4800" smtClean="0"/>
            </a:br>
            <a:r>
              <a:rPr lang="en-US" altLang="en-US" sz="4800" smtClean="0"/>
              <a:t>– terminated – </a:t>
            </a:r>
            <a:br>
              <a:rPr lang="en-US" altLang="en-US" sz="4800" smtClean="0"/>
            </a:br>
            <a:r>
              <a:rPr lang="en-US" altLang="en-US" sz="4800" u="sng" smtClean="0">
                <a:solidFill>
                  <a:srgbClr val="FF3300"/>
                </a:solidFill>
              </a:rPr>
              <a:t>no longer a partner.</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1B06FCE-CA26-4B9C-9852-D7975A32DC05}" type="slidenum">
              <a:rPr lang="en-US" altLang="en-US">
                <a:solidFill>
                  <a:srgbClr val="CC3300"/>
                </a:solidFill>
              </a:rPr>
              <a:pPr eaLnBrk="1" hangingPunct="1"/>
              <a:t>45</a:t>
            </a:fld>
            <a:endParaRPr lang="en-US" altLang="en-US">
              <a:solidFill>
                <a:srgbClr val="CC3300"/>
              </a:solidFill>
            </a:endParaRPr>
          </a:p>
        </p:txBody>
      </p:sp>
      <p:sp>
        <p:nvSpPr>
          <p:cNvPr id="49155" name="Rectangle 2"/>
          <p:cNvSpPr>
            <a:spLocks noGrp="1" noChangeArrowheads="1"/>
          </p:cNvSpPr>
          <p:nvPr>
            <p:ph/>
          </p:nvPr>
        </p:nvSpPr>
        <p:spPr>
          <a:xfrm>
            <a:off x="152400" y="228600"/>
            <a:ext cx="8839200" cy="6248400"/>
          </a:xfrm>
        </p:spPr>
        <p:txBody>
          <a:bodyPr/>
          <a:lstStyle/>
          <a:p>
            <a:pPr marL="0" indent="0" eaLnBrk="1" hangingPunct="1">
              <a:buFontTx/>
              <a:buNone/>
            </a:pPr>
            <a:r>
              <a:rPr lang="en-US" altLang="en-US" sz="3200" u="sng" smtClean="0">
                <a:solidFill>
                  <a:srgbClr val="FF0000"/>
                </a:solidFill>
              </a:rPr>
              <a:t>Jody</a:t>
            </a:r>
            <a:r>
              <a:rPr lang="en-US" altLang="en-US" sz="3200" smtClean="0"/>
              <a:t> is a partner in the Success Partnership. </a:t>
            </a:r>
          </a:p>
          <a:p>
            <a:pPr marL="0" indent="0" eaLnBrk="1" hangingPunct="1">
              <a:buFontTx/>
              <a:buNone/>
            </a:pPr>
            <a:r>
              <a:rPr lang="en-US" altLang="en-US" sz="3200" smtClean="0"/>
              <a:t>The adjusted basis of Jody's partnership interest was </a:t>
            </a:r>
            <a:r>
              <a:rPr lang="en-US" altLang="en-US" sz="3200" u="sng" smtClean="0"/>
              <a:t>$75,000</a:t>
            </a:r>
            <a:r>
              <a:rPr lang="en-US" altLang="en-US" sz="3200" smtClean="0"/>
              <a:t> immediately before </a:t>
            </a:r>
          </a:p>
          <a:p>
            <a:pPr marL="0" indent="0" eaLnBrk="1" hangingPunct="1">
              <a:buFontTx/>
              <a:buNone/>
            </a:pPr>
            <a:r>
              <a:rPr lang="en-US" altLang="en-US" sz="3200" smtClean="0"/>
              <a:t>Jody received a </a:t>
            </a:r>
            <a:r>
              <a:rPr lang="en-US" altLang="en-US" sz="3200" u="sng" smtClean="0">
                <a:solidFill>
                  <a:srgbClr val="FF0000"/>
                </a:solidFill>
              </a:rPr>
              <a:t>liquidating</a:t>
            </a:r>
            <a:r>
              <a:rPr lang="en-US" altLang="en-US" sz="3200" smtClean="0"/>
              <a:t> distribution of </a:t>
            </a:r>
            <a:r>
              <a:rPr lang="en-US" altLang="en-US" sz="3200" u="sng" smtClean="0"/>
              <a:t>$20,000 cash</a:t>
            </a:r>
            <a:r>
              <a:rPr lang="en-US" altLang="en-US" sz="3200" smtClean="0"/>
              <a:t> and </a:t>
            </a:r>
            <a:r>
              <a:rPr lang="en-US" altLang="en-US" sz="3200" u="sng" smtClean="0"/>
              <a:t>land</a:t>
            </a:r>
            <a:r>
              <a:rPr lang="en-US" altLang="en-US" sz="3200" smtClean="0"/>
              <a:t> with an adjusted basis to the partnership of $40,000 and a fair market value of $50,000. </a:t>
            </a:r>
          </a:p>
          <a:p>
            <a:pPr marL="0" indent="0" eaLnBrk="1" hangingPunct="1">
              <a:buFontTx/>
              <a:buNone/>
            </a:pPr>
            <a:r>
              <a:rPr lang="en-US" altLang="en-US" sz="3200" smtClean="0"/>
              <a:t>What amount of taxable loss is reported by Jody as a result of this distribution?</a:t>
            </a:r>
          </a:p>
          <a:p>
            <a:pPr marL="0" indent="0" eaLnBrk="1" hangingPunct="1">
              <a:buFontTx/>
              <a:buNone/>
            </a:pPr>
            <a:r>
              <a:rPr lang="en-US" altLang="en-US" sz="3200" smtClean="0"/>
              <a:t>a. $0     b. $5,000     c. $10,000     d. $15,000               </a:t>
            </a:r>
            <a:r>
              <a:rPr lang="en-US" altLang="en-US" sz="2000" smtClean="0"/>
              <a:t>CPA 11-93</a:t>
            </a:r>
            <a:endParaRPr lang="en-US" altLang="en-US" sz="320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631C50D-89E1-4FDC-B1DB-801BA6BBFAB7}" type="slidenum">
              <a:rPr lang="en-US" altLang="en-US">
                <a:solidFill>
                  <a:srgbClr val="CC3300"/>
                </a:solidFill>
              </a:rPr>
              <a:pPr eaLnBrk="1" hangingPunct="1"/>
              <a:t>46</a:t>
            </a:fld>
            <a:endParaRPr lang="en-US" altLang="en-US">
              <a:solidFill>
                <a:srgbClr val="CC3300"/>
              </a:solidFill>
            </a:endParaRPr>
          </a:p>
        </p:txBody>
      </p:sp>
      <p:sp>
        <p:nvSpPr>
          <p:cNvPr id="50179" name="Rectangle 2"/>
          <p:cNvSpPr>
            <a:spLocks noGrp="1" noChangeArrowheads="1"/>
          </p:cNvSpPr>
          <p:nvPr>
            <p:ph/>
          </p:nvPr>
        </p:nvSpPr>
        <p:spPr>
          <a:xfrm>
            <a:off x="152400" y="228600"/>
            <a:ext cx="8839200" cy="6248400"/>
          </a:xfrm>
        </p:spPr>
        <p:txBody>
          <a:bodyPr/>
          <a:lstStyle/>
          <a:p>
            <a:pPr marL="0" indent="0" eaLnBrk="1" hangingPunct="1">
              <a:buFontTx/>
              <a:buNone/>
            </a:pPr>
            <a:r>
              <a:rPr lang="en-US" altLang="en-US" sz="3200" u="sng" smtClean="0">
                <a:solidFill>
                  <a:srgbClr val="FF0000"/>
                </a:solidFill>
              </a:rPr>
              <a:t>Jody</a:t>
            </a:r>
            <a:r>
              <a:rPr lang="en-US" altLang="en-US" sz="3200" smtClean="0"/>
              <a:t> is a partner in the Success Partnership. </a:t>
            </a:r>
          </a:p>
          <a:p>
            <a:pPr marL="0" indent="0" eaLnBrk="1" hangingPunct="1">
              <a:buFontTx/>
              <a:buNone/>
            </a:pPr>
            <a:r>
              <a:rPr lang="en-US" altLang="en-US" sz="3200" smtClean="0"/>
              <a:t>The adjusted basis of Jody's partnership interest was $75,000 immediately before </a:t>
            </a:r>
          </a:p>
          <a:p>
            <a:pPr marL="0" indent="0" eaLnBrk="1" hangingPunct="1">
              <a:buFontTx/>
              <a:buNone/>
            </a:pPr>
            <a:r>
              <a:rPr lang="en-US" altLang="en-US" sz="3200" smtClean="0"/>
              <a:t>Jody received a </a:t>
            </a:r>
            <a:r>
              <a:rPr lang="en-US" altLang="en-US" sz="3200" u="sng" smtClean="0">
                <a:solidFill>
                  <a:srgbClr val="FF0000"/>
                </a:solidFill>
              </a:rPr>
              <a:t>liquidating</a:t>
            </a:r>
            <a:r>
              <a:rPr lang="en-US" altLang="en-US" sz="3200" smtClean="0"/>
              <a:t> distribution of </a:t>
            </a:r>
            <a:r>
              <a:rPr lang="en-US" altLang="en-US" sz="3200" u="sng" smtClean="0"/>
              <a:t>$20,000 cash</a:t>
            </a:r>
            <a:r>
              <a:rPr lang="en-US" altLang="en-US" sz="3200" smtClean="0"/>
              <a:t> and </a:t>
            </a:r>
            <a:r>
              <a:rPr lang="en-US" altLang="en-US" sz="3200" u="sng" smtClean="0"/>
              <a:t>land</a:t>
            </a:r>
            <a:r>
              <a:rPr lang="en-US" altLang="en-US" sz="3200" smtClean="0"/>
              <a:t> with an adjusted basis to the partnership of $40,000 and a fair market value of $50,000. </a:t>
            </a:r>
          </a:p>
          <a:p>
            <a:pPr marL="0" indent="0" eaLnBrk="1" hangingPunct="1">
              <a:buFontTx/>
              <a:buNone/>
            </a:pPr>
            <a:r>
              <a:rPr lang="en-US" altLang="en-US" sz="3200" smtClean="0"/>
              <a:t>What amount of taxable loss is reported by Jody as a result of this distribution?</a:t>
            </a:r>
          </a:p>
          <a:p>
            <a:pPr marL="0" indent="0" eaLnBrk="1" hangingPunct="1">
              <a:buFontTx/>
              <a:buNone/>
            </a:pPr>
            <a:r>
              <a:rPr lang="en-US" altLang="en-US" sz="4000" u="sng" smtClean="0">
                <a:solidFill>
                  <a:srgbClr val="FF0000"/>
                </a:solidFill>
              </a:rPr>
              <a:t>a. $0     </a:t>
            </a:r>
            <a:r>
              <a:rPr lang="en-US" altLang="en-US" sz="2400" smtClean="0"/>
              <a:t>b. $5,000     c. $10,000     d. $15,000     </a:t>
            </a:r>
            <a:r>
              <a:rPr lang="en-US" altLang="en-US" sz="2000" smtClean="0"/>
              <a:t>CPA 11-93</a:t>
            </a:r>
            <a:endParaRPr lang="en-US" altLang="en-US" sz="320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0B7EDE4-7E3E-43A7-85A2-E521B5670482}" type="slidenum">
              <a:rPr lang="en-US" altLang="en-US">
                <a:solidFill>
                  <a:srgbClr val="CC3300"/>
                </a:solidFill>
              </a:rPr>
              <a:pPr eaLnBrk="1" hangingPunct="1"/>
              <a:t>47</a:t>
            </a:fld>
            <a:endParaRPr lang="en-US" altLang="en-US">
              <a:solidFill>
                <a:srgbClr val="CC3300"/>
              </a:solidFill>
            </a:endParaRPr>
          </a:p>
        </p:txBody>
      </p:sp>
      <p:sp>
        <p:nvSpPr>
          <p:cNvPr id="51203" name="Rectangle 2"/>
          <p:cNvSpPr>
            <a:spLocks noGrp="1" noChangeArrowheads="1"/>
          </p:cNvSpPr>
          <p:nvPr>
            <p:ph/>
          </p:nvPr>
        </p:nvSpPr>
        <p:spPr>
          <a:xfrm>
            <a:off x="152400" y="152400"/>
            <a:ext cx="8839200" cy="6018213"/>
          </a:xfrm>
        </p:spPr>
        <p:txBody>
          <a:bodyPr/>
          <a:lstStyle/>
          <a:p>
            <a:pPr marL="0" indent="0" eaLnBrk="1" hangingPunct="1">
              <a:buFontTx/>
              <a:buNone/>
            </a:pPr>
            <a:r>
              <a:rPr lang="en-US" altLang="en-US" sz="3200" u="sng" smtClean="0">
                <a:solidFill>
                  <a:srgbClr val="FF0000"/>
                </a:solidFill>
              </a:rPr>
              <a:t>Brody</a:t>
            </a:r>
            <a:r>
              <a:rPr lang="en-US" altLang="en-US" sz="3200" smtClean="0">
                <a:solidFill>
                  <a:srgbClr val="FF0000"/>
                </a:solidFill>
              </a:rPr>
              <a:t> is a partner in the Success Partnership. </a:t>
            </a:r>
          </a:p>
          <a:p>
            <a:pPr marL="0" indent="0" eaLnBrk="1" hangingPunct="1">
              <a:buFontTx/>
              <a:buNone/>
            </a:pPr>
            <a:r>
              <a:rPr lang="en-US" altLang="en-US" sz="3200" smtClean="0"/>
              <a:t>The adjusted basis of Brody's partnership interest was $25,000 immediately before Brody received a </a:t>
            </a:r>
            <a:r>
              <a:rPr lang="en-US" altLang="en-US" sz="3200" u="sng" smtClean="0"/>
              <a:t>liquidating</a:t>
            </a:r>
            <a:r>
              <a:rPr lang="en-US" altLang="en-US" sz="3200" smtClean="0"/>
              <a:t> distribution of $20,000 cash and land with an adjusted basis to the partnership of $40,000 and a fair market value of $50,000. </a:t>
            </a:r>
          </a:p>
          <a:p>
            <a:pPr marL="0" indent="0" eaLnBrk="1" hangingPunct="1">
              <a:buFontTx/>
              <a:buNone/>
            </a:pPr>
            <a:r>
              <a:rPr lang="en-US" altLang="en-US" sz="3200" smtClean="0"/>
              <a:t>What is Brody’s basis in the land received this distribution?</a:t>
            </a:r>
          </a:p>
          <a:p>
            <a:pPr marL="0" indent="0" eaLnBrk="1" hangingPunct="1">
              <a:buFontTx/>
              <a:buNone/>
            </a:pPr>
            <a:r>
              <a:rPr lang="en-US" altLang="en-US" sz="3200" smtClean="0"/>
              <a:t>a. $0       b. $5,000       c. $10,000    d. $15,000       </a:t>
            </a:r>
            <a:r>
              <a:rPr lang="en-US" altLang="en-US" sz="1800" smtClean="0"/>
              <a:t>CPA 11-93</a:t>
            </a:r>
            <a:endParaRPr lang="en-US" altLang="en-US" sz="320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0DDC96C-9AED-4A74-95F0-9BB8318A8711}" type="slidenum">
              <a:rPr lang="en-US" altLang="en-US">
                <a:solidFill>
                  <a:srgbClr val="CC3300"/>
                </a:solidFill>
              </a:rPr>
              <a:pPr eaLnBrk="1" hangingPunct="1"/>
              <a:t>48</a:t>
            </a:fld>
            <a:endParaRPr lang="en-US" altLang="en-US">
              <a:solidFill>
                <a:srgbClr val="CC3300"/>
              </a:solidFill>
            </a:endParaRPr>
          </a:p>
        </p:txBody>
      </p:sp>
      <p:graphicFrame>
        <p:nvGraphicFramePr>
          <p:cNvPr id="9218" name="Object 2"/>
          <p:cNvGraphicFramePr>
            <a:graphicFrameLocks noChangeAspect="1"/>
          </p:cNvGraphicFramePr>
          <p:nvPr>
            <p:ph/>
          </p:nvPr>
        </p:nvGraphicFramePr>
        <p:xfrm>
          <a:off x="236538" y="236538"/>
          <a:ext cx="8670925" cy="6091237"/>
        </p:xfrm>
        <a:graphic>
          <a:graphicData uri="http://schemas.openxmlformats.org/presentationml/2006/ole">
            <mc:AlternateContent xmlns:mc="http://schemas.openxmlformats.org/markup-compatibility/2006">
              <mc:Choice xmlns:v="urn:schemas-microsoft-com:vml" Requires="v">
                <p:oleObj spid="_x0000_s9222" name="Worksheet" r:id="rId4" imgW="5095951" imgH="3590849" progId="Excel.Sheet.8">
                  <p:embed/>
                </p:oleObj>
              </mc:Choice>
              <mc:Fallback>
                <p:oleObj name="Worksheet" r:id="rId4" imgW="5095951" imgH="3590849"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6538" y="236538"/>
                        <a:ext cx="8670925" cy="6091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D162FF1-56D0-43BD-A6BE-D1DFC674404E}" type="slidenum">
              <a:rPr lang="en-US" altLang="en-US">
                <a:solidFill>
                  <a:srgbClr val="CC3300"/>
                </a:solidFill>
              </a:rPr>
              <a:pPr eaLnBrk="1" hangingPunct="1"/>
              <a:t>49</a:t>
            </a:fld>
            <a:endParaRPr lang="en-US" altLang="en-US">
              <a:solidFill>
                <a:srgbClr val="CC3300"/>
              </a:solidFill>
            </a:endParaRPr>
          </a:p>
        </p:txBody>
      </p:sp>
      <p:graphicFrame>
        <p:nvGraphicFramePr>
          <p:cNvPr id="10242" name="Object 2"/>
          <p:cNvGraphicFramePr>
            <a:graphicFrameLocks noChangeAspect="1"/>
          </p:cNvGraphicFramePr>
          <p:nvPr>
            <p:ph/>
          </p:nvPr>
        </p:nvGraphicFramePr>
        <p:xfrm>
          <a:off x="236538" y="236538"/>
          <a:ext cx="8670925" cy="6091237"/>
        </p:xfrm>
        <a:graphic>
          <a:graphicData uri="http://schemas.openxmlformats.org/presentationml/2006/ole">
            <mc:AlternateContent xmlns:mc="http://schemas.openxmlformats.org/markup-compatibility/2006">
              <mc:Choice xmlns:v="urn:schemas-microsoft-com:vml" Requires="v">
                <p:oleObj spid="_x0000_s10246" name="Worksheet" r:id="rId4" imgW="5095951" imgH="3590849" progId="Excel.Sheet.8">
                  <p:embed/>
                </p:oleObj>
              </mc:Choice>
              <mc:Fallback>
                <p:oleObj name="Worksheet" r:id="rId4" imgW="5095951" imgH="3590849"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6538" y="236538"/>
                        <a:ext cx="8670925" cy="6091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10BCDF9-3BEB-424D-BAB1-150AA8B70C07}" type="slidenum">
              <a:rPr lang="en-US" altLang="en-US">
                <a:solidFill>
                  <a:srgbClr val="CC3300"/>
                </a:solidFill>
              </a:rPr>
              <a:pPr eaLnBrk="1" hangingPunct="1"/>
              <a:t>5</a:t>
            </a:fld>
            <a:endParaRPr lang="en-US" altLang="en-US">
              <a:solidFill>
                <a:srgbClr val="CC3300"/>
              </a:solidFill>
            </a:endParaRPr>
          </a:p>
        </p:txBody>
      </p:sp>
      <p:sp>
        <p:nvSpPr>
          <p:cNvPr id="16387" name="Rectangle 2"/>
          <p:cNvSpPr>
            <a:spLocks noGrp="1" noChangeArrowheads="1"/>
          </p:cNvSpPr>
          <p:nvPr>
            <p:ph type="title"/>
          </p:nvPr>
        </p:nvSpPr>
        <p:spPr/>
        <p:txBody>
          <a:bodyPr/>
          <a:lstStyle/>
          <a:p>
            <a:pPr eaLnBrk="1" hangingPunct="1"/>
            <a:r>
              <a:rPr lang="en-US" altLang="en-US" smtClean="0"/>
              <a:t> </a:t>
            </a:r>
          </a:p>
        </p:txBody>
      </p:sp>
      <p:sp>
        <p:nvSpPr>
          <p:cNvPr id="16388" name="Rectangle 3"/>
          <p:cNvSpPr>
            <a:spLocks noGrp="1" noChangeArrowheads="1"/>
          </p:cNvSpPr>
          <p:nvPr>
            <p:ph type="body" sz="half" idx="1"/>
          </p:nvPr>
        </p:nvSpPr>
        <p:spPr>
          <a:xfrm>
            <a:off x="152400" y="228600"/>
            <a:ext cx="8686800" cy="6248400"/>
          </a:xfrm>
          <a:noFill/>
        </p:spPr>
        <p:txBody>
          <a:bodyPr/>
          <a:lstStyle/>
          <a:p>
            <a:pPr marL="0" indent="0" eaLnBrk="1" hangingPunct="1">
              <a:buFontTx/>
              <a:buNone/>
            </a:pPr>
            <a:r>
              <a:rPr lang="en-US" altLang="en-US" sz="4000" u="sng" smtClean="0"/>
              <a:t>A liquidating distribution</a:t>
            </a:r>
            <a:r>
              <a:rPr lang="en-US" altLang="en-US" sz="4000" smtClean="0"/>
              <a:t> is one distribution or a series of distributions that t</a:t>
            </a:r>
            <a:r>
              <a:rPr lang="en-US" altLang="en-US" sz="4000" u="sng" smtClean="0"/>
              <a:t>erminates</a:t>
            </a:r>
            <a:r>
              <a:rPr lang="en-US" altLang="en-US" sz="4000" smtClean="0"/>
              <a:t> a partner's entire interest in the partnership.  </a:t>
            </a:r>
          </a:p>
          <a:p>
            <a:pPr marL="0" indent="0" eaLnBrk="1" hangingPunct="1">
              <a:buFontTx/>
              <a:buNone/>
            </a:pPr>
            <a:r>
              <a:rPr lang="en-US" altLang="en-US" sz="4000" u="sng" smtClean="0"/>
              <a:t>All other distributions,</a:t>
            </a:r>
            <a:r>
              <a:rPr lang="en-US" altLang="en-US" sz="4000" smtClean="0"/>
              <a:t> including those that substantially reduce a partner's interest, are governed by the non-liquidating distribution rules. </a:t>
            </a:r>
            <a:r>
              <a:rPr lang="en-US" altLang="en-US" sz="4000" u="sng" smtClean="0"/>
              <a:t>[i.e. current distribution]</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D45573B-0ED7-42BA-9289-D67D79EF247E}" type="slidenum">
              <a:rPr lang="en-US" altLang="en-US">
                <a:solidFill>
                  <a:srgbClr val="CC3300"/>
                </a:solidFill>
              </a:rPr>
              <a:pPr eaLnBrk="1" hangingPunct="1"/>
              <a:t>50</a:t>
            </a:fld>
            <a:endParaRPr lang="en-US" altLang="en-US">
              <a:solidFill>
                <a:srgbClr val="CC3300"/>
              </a:solidFill>
            </a:endParaRPr>
          </a:p>
        </p:txBody>
      </p:sp>
      <p:sp>
        <p:nvSpPr>
          <p:cNvPr id="52227" name="Rectangle 3"/>
          <p:cNvSpPr>
            <a:spLocks noGrp="1" noChangeArrowheads="1"/>
          </p:cNvSpPr>
          <p:nvPr>
            <p:ph/>
          </p:nvPr>
        </p:nvSpPr>
        <p:spPr/>
        <p:txBody>
          <a:bodyPr/>
          <a:lstStyle/>
          <a:p>
            <a:pPr algn="ctr" eaLnBrk="1" hangingPunct="1">
              <a:buFontTx/>
              <a:buNone/>
            </a:pPr>
            <a:endParaRPr lang="en-US" altLang="en-US" sz="100" smtClean="0">
              <a:solidFill>
                <a:srgbClr val="FF3300"/>
              </a:solidFill>
            </a:endParaRPr>
          </a:p>
          <a:p>
            <a:pPr algn="ctr" eaLnBrk="1" hangingPunct="1">
              <a:buFontTx/>
              <a:buNone/>
            </a:pPr>
            <a:r>
              <a:rPr lang="en-US" altLang="en-US" sz="16600" smtClean="0">
                <a:solidFill>
                  <a:srgbClr val="FF3300"/>
                </a:solidFill>
              </a:rPr>
              <a:t>The </a:t>
            </a:r>
          </a:p>
          <a:p>
            <a:pPr algn="ctr" eaLnBrk="1" hangingPunct="1">
              <a:buFontTx/>
              <a:buNone/>
            </a:pPr>
            <a:r>
              <a:rPr lang="en-US" altLang="en-US" sz="16600" smtClean="0">
                <a:solidFill>
                  <a:srgbClr val="FF3300"/>
                </a:solidFill>
              </a:rPr>
              <a:t>End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564F632-59F8-43D4-9BC2-955FF1C0FAA1}" type="slidenum">
              <a:rPr lang="en-US" altLang="en-US">
                <a:solidFill>
                  <a:srgbClr val="CC3300"/>
                </a:solidFill>
              </a:rPr>
              <a:pPr eaLnBrk="1" hangingPunct="1"/>
              <a:t>6</a:t>
            </a:fld>
            <a:endParaRPr lang="en-US" altLang="en-US">
              <a:solidFill>
                <a:srgbClr val="CC3300"/>
              </a:solidFill>
            </a:endParaRPr>
          </a:p>
        </p:txBody>
      </p:sp>
      <p:sp>
        <p:nvSpPr>
          <p:cNvPr id="17411" name="Rectangle 2"/>
          <p:cNvSpPr>
            <a:spLocks noGrp="1" noChangeArrowheads="1"/>
          </p:cNvSpPr>
          <p:nvPr>
            <p:ph type="title"/>
          </p:nvPr>
        </p:nvSpPr>
        <p:spPr/>
        <p:txBody>
          <a:bodyPr/>
          <a:lstStyle/>
          <a:p>
            <a:pPr eaLnBrk="1" hangingPunct="1"/>
            <a:r>
              <a:rPr lang="en-US" altLang="en-US" smtClean="0"/>
              <a:t> </a:t>
            </a:r>
          </a:p>
        </p:txBody>
      </p:sp>
      <p:sp>
        <p:nvSpPr>
          <p:cNvPr id="17412" name="Rectangle 3"/>
          <p:cNvSpPr>
            <a:spLocks noGrp="1" noChangeArrowheads="1"/>
          </p:cNvSpPr>
          <p:nvPr>
            <p:ph type="body" sz="half" idx="1"/>
          </p:nvPr>
        </p:nvSpPr>
        <p:spPr>
          <a:xfrm>
            <a:off x="152400" y="152400"/>
            <a:ext cx="8839200" cy="6324600"/>
          </a:xfrm>
          <a:noFill/>
        </p:spPr>
        <p:txBody>
          <a:bodyPr/>
          <a:lstStyle/>
          <a:p>
            <a:pPr marL="0" indent="0" eaLnBrk="1" hangingPunct="1">
              <a:buFontTx/>
              <a:buNone/>
            </a:pPr>
            <a:r>
              <a:rPr lang="en-US" altLang="en-US" u="sng" smtClean="0">
                <a:solidFill>
                  <a:srgbClr val="FF3300"/>
                </a:solidFill>
              </a:rPr>
              <a:t>Recognition of Gain.</a:t>
            </a:r>
            <a:r>
              <a:rPr lang="en-US" altLang="en-US" smtClean="0">
                <a:solidFill>
                  <a:srgbClr val="FF3300"/>
                </a:solidFill>
              </a:rPr>
              <a:t>  </a:t>
            </a:r>
            <a:br>
              <a:rPr lang="en-US" altLang="en-US" smtClean="0">
                <a:solidFill>
                  <a:srgbClr val="FF3300"/>
                </a:solidFill>
              </a:rPr>
            </a:br>
            <a:r>
              <a:rPr lang="en-US" altLang="en-US" smtClean="0">
                <a:solidFill>
                  <a:srgbClr val="FF3300"/>
                </a:solidFill>
              </a:rPr>
              <a:t>A </a:t>
            </a:r>
            <a:r>
              <a:rPr lang="en-US" altLang="en-US" u="sng" smtClean="0">
                <a:solidFill>
                  <a:srgbClr val="FF3300"/>
                </a:solidFill>
              </a:rPr>
              <a:t>current distribution</a:t>
            </a:r>
            <a:r>
              <a:rPr lang="en-US" altLang="en-US" smtClean="0"/>
              <a:t> that does not involve Sec. 751 assets results in no recognition of loss by Ptshp.  </a:t>
            </a:r>
            <a:br>
              <a:rPr lang="en-US" altLang="en-US" smtClean="0"/>
            </a:br>
            <a:r>
              <a:rPr lang="en-US" altLang="en-US" smtClean="0"/>
              <a:t>Partners recognize gain only if they receive money in excess of basis.  </a:t>
            </a:r>
            <a:br>
              <a:rPr lang="en-US" altLang="en-US" smtClean="0"/>
            </a:br>
            <a:r>
              <a:rPr lang="en-US" altLang="en-US" smtClean="0"/>
              <a:t>Here, money includes cash, deemed cash from reductions in a partner's share of liabilities and the FMV of marketable securities if the securities. </a:t>
            </a:r>
            <a:r>
              <a:rPr lang="en-US" altLang="en-US" u="sng" smtClean="0"/>
              <a:t> </a:t>
            </a:r>
          </a:p>
          <a:p>
            <a:pPr marL="0" indent="0" eaLnBrk="1" hangingPunct="1">
              <a:buFontTx/>
              <a:buNone/>
            </a:pPr>
            <a:r>
              <a:rPr lang="en-US" altLang="en-US" u="sng" smtClean="0">
                <a:solidFill>
                  <a:srgbClr val="FF3300"/>
                </a:solidFill>
              </a:rPr>
              <a:t>See Sec. 731(a),(b),(c)</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C695C3D-6BE6-4FB0-8F21-94FB593DFD92}" type="slidenum">
              <a:rPr lang="en-US" altLang="en-US">
                <a:solidFill>
                  <a:srgbClr val="CC3300"/>
                </a:solidFill>
              </a:rPr>
              <a:pPr eaLnBrk="1" hangingPunct="1"/>
              <a:t>7</a:t>
            </a:fld>
            <a:endParaRPr lang="en-US" altLang="en-US">
              <a:solidFill>
                <a:srgbClr val="CC3300"/>
              </a:solidFill>
            </a:endParaRPr>
          </a:p>
        </p:txBody>
      </p:sp>
      <p:sp>
        <p:nvSpPr>
          <p:cNvPr id="18435" name="Rectangle 2"/>
          <p:cNvSpPr>
            <a:spLocks noGrp="1" noChangeArrowheads="1"/>
          </p:cNvSpPr>
          <p:nvPr>
            <p:ph type="title"/>
          </p:nvPr>
        </p:nvSpPr>
        <p:spPr/>
        <p:txBody>
          <a:bodyPr/>
          <a:lstStyle/>
          <a:p>
            <a:pPr eaLnBrk="1" hangingPunct="1"/>
            <a:r>
              <a:rPr lang="en-US" altLang="en-US" smtClean="0"/>
              <a:t> </a:t>
            </a:r>
          </a:p>
        </p:txBody>
      </p:sp>
      <p:sp>
        <p:nvSpPr>
          <p:cNvPr id="18436" name="Rectangle 3"/>
          <p:cNvSpPr>
            <a:spLocks noGrp="1" noChangeArrowheads="1"/>
          </p:cNvSpPr>
          <p:nvPr>
            <p:ph type="body" sz="half" idx="1"/>
          </p:nvPr>
        </p:nvSpPr>
        <p:spPr>
          <a:xfrm>
            <a:off x="152400" y="152400"/>
            <a:ext cx="8839200" cy="6172200"/>
          </a:xfrm>
          <a:noFill/>
        </p:spPr>
        <p:txBody>
          <a:bodyPr/>
          <a:lstStyle/>
          <a:p>
            <a:pPr marL="0" indent="0" eaLnBrk="1" hangingPunct="1">
              <a:lnSpc>
                <a:spcPct val="80000"/>
              </a:lnSpc>
              <a:buFontTx/>
              <a:buNone/>
            </a:pPr>
            <a:r>
              <a:rPr lang="en-US" altLang="en-US" sz="2800" u="sng" smtClean="0"/>
              <a:t>Nonliquidating Distributions</a:t>
            </a:r>
            <a:r>
              <a:rPr lang="en-US" altLang="en-US" sz="2800" smtClean="0"/>
              <a:t>.</a:t>
            </a:r>
          </a:p>
          <a:p>
            <a:pPr marL="0" indent="0" eaLnBrk="1" hangingPunct="1">
              <a:lnSpc>
                <a:spcPct val="90000"/>
              </a:lnSpc>
              <a:buFontTx/>
              <a:buNone/>
            </a:pPr>
            <a:r>
              <a:rPr lang="en-US" altLang="en-US" sz="2800" smtClean="0"/>
              <a:t>While a current distribution causes gain or loss to be recognized only in the conditions listed above, the distribution may trigger recognition of previously unrecognized pre-contribution gain or loss.  This recognition of the remaining precontribution gain or loss can occur if contributed asset is distributed to any partner (other than contributing partner) within 7 yrs.  It also may occur if the contributing partner receives a distribution with a FMV in excess of his adjusted basis in his partnership interest.  In this case, the remaining pre-contribution gain on any asset he contributed to the partnership in the preceding 7 years may have to be recognized. </a:t>
            </a:r>
            <a:r>
              <a:rPr lang="en-US" altLang="en-US" smtClean="0">
                <a:solidFill>
                  <a:srgbClr val="FF3300"/>
                </a:solidFill>
              </a:rPr>
              <a:t>(Sec. 704(c))</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B63D862-BECD-4903-A12C-3FD47DB6DF91}" type="slidenum">
              <a:rPr lang="en-US" altLang="en-US">
                <a:solidFill>
                  <a:srgbClr val="CC3300"/>
                </a:solidFill>
              </a:rPr>
              <a:pPr eaLnBrk="1" hangingPunct="1"/>
              <a:t>8</a:t>
            </a:fld>
            <a:endParaRPr lang="en-US" altLang="en-US">
              <a:solidFill>
                <a:srgbClr val="CC3300"/>
              </a:solidFill>
            </a:endParaRPr>
          </a:p>
        </p:txBody>
      </p:sp>
      <p:sp>
        <p:nvSpPr>
          <p:cNvPr id="19459" name="Rectangle 2"/>
          <p:cNvSpPr>
            <a:spLocks noGrp="1" noChangeArrowheads="1"/>
          </p:cNvSpPr>
          <p:nvPr>
            <p:ph type="title"/>
          </p:nvPr>
        </p:nvSpPr>
        <p:spPr/>
        <p:txBody>
          <a:bodyPr/>
          <a:lstStyle/>
          <a:p>
            <a:pPr eaLnBrk="1" hangingPunct="1"/>
            <a:r>
              <a:rPr lang="en-US" altLang="en-US" smtClean="0"/>
              <a:t> </a:t>
            </a:r>
          </a:p>
        </p:txBody>
      </p:sp>
      <p:sp>
        <p:nvSpPr>
          <p:cNvPr id="19460" name="Rectangle 3"/>
          <p:cNvSpPr>
            <a:spLocks noGrp="1" noChangeArrowheads="1"/>
          </p:cNvSpPr>
          <p:nvPr>
            <p:ph type="body" sz="half" idx="1"/>
          </p:nvPr>
        </p:nvSpPr>
        <p:spPr>
          <a:xfrm>
            <a:off x="152400" y="228600"/>
            <a:ext cx="8839200" cy="6248400"/>
          </a:xfrm>
          <a:noFill/>
        </p:spPr>
        <p:txBody>
          <a:bodyPr/>
          <a:lstStyle/>
          <a:p>
            <a:pPr marL="0" indent="0" eaLnBrk="1" hangingPunct="1">
              <a:lnSpc>
                <a:spcPct val="80000"/>
              </a:lnSpc>
              <a:buFontTx/>
              <a:buNone/>
            </a:pPr>
            <a:r>
              <a:rPr lang="en-US" altLang="en-US" sz="3200" u="sng" smtClean="0"/>
              <a:t>Nonliquidating Distributions</a:t>
            </a:r>
            <a:r>
              <a:rPr lang="en-US" altLang="en-US" sz="3200" smtClean="0"/>
              <a:t>.</a:t>
            </a:r>
          </a:p>
          <a:p>
            <a:pPr marL="0" indent="0" eaLnBrk="1" hangingPunct="1">
              <a:lnSpc>
                <a:spcPct val="80000"/>
              </a:lnSpc>
              <a:spcBef>
                <a:spcPts val="1800"/>
              </a:spcBef>
              <a:buFontTx/>
              <a:buNone/>
            </a:pPr>
            <a:r>
              <a:rPr lang="en-US" altLang="en-US" sz="3200" smtClean="0"/>
              <a:t>Contributing partner must recognize the pre-contribution gain or loss when property is distributed to any other partner within 7 years of the contribution.  </a:t>
            </a:r>
          </a:p>
          <a:p>
            <a:pPr marL="0" indent="0" eaLnBrk="1" hangingPunct="1">
              <a:lnSpc>
                <a:spcPct val="80000"/>
              </a:lnSpc>
              <a:spcBef>
                <a:spcPts val="1800"/>
              </a:spcBef>
              <a:buFontTx/>
              <a:buNone/>
            </a:pPr>
            <a:r>
              <a:rPr lang="en-US" altLang="en-US" sz="3200" smtClean="0"/>
              <a:t>Amount of gain recognized is the amount that would have been allocable to the contributing partner if the property had been sold for FMV on distribution date.  </a:t>
            </a:r>
          </a:p>
          <a:p>
            <a:pPr marL="0" indent="0" eaLnBrk="1" hangingPunct="1">
              <a:lnSpc>
                <a:spcPct val="80000"/>
              </a:lnSpc>
              <a:spcBef>
                <a:spcPts val="1800"/>
              </a:spcBef>
              <a:buFontTx/>
              <a:buNone/>
            </a:pPr>
            <a:r>
              <a:rPr lang="en-US" altLang="en-US" sz="3200" smtClean="0"/>
              <a:t>Partner's basis in partnership interest and the partnership's basis in the property immediately before the distribution are adjusted for any recognized gain or loss.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8930727-075F-4E4F-B16D-65ECF25E6A0B}" type="slidenum">
              <a:rPr lang="en-US" altLang="en-US">
                <a:solidFill>
                  <a:srgbClr val="CC3300"/>
                </a:solidFill>
              </a:rPr>
              <a:pPr eaLnBrk="1" hangingPunct="1"/>
              <a:t>9</a:t>
            </a:fld>
            <a:endParaRPr lang="en-US" altLang="en-US">
              <a:solidFill>
                <a:srgbClr val="CC3300"/>
              </a:solidFill>
            </a:endParaRPr>
          </a:p>
        </p:txBody>
      </p:sp>
      <p:sp>
        <p:nvSpPr>
          <p:cNvPr id="20483" name="Rectangle 2"/>
          <p:cNvSpPr>
            <a:spLocks noGrp="1" noChangeArrowheads="1"/>
          </p:cNvSpPr>
          <p:nvPr>
            <p:ph type="title"/>
          </p:nvPr>
        </p:nvSpPr>
        <p:spPr/>
        <p:txBody>
          <a:bodyPr/>
          <a:lstStyle/>
          <a:p>
            <a:pPr eaLnBrk="1" hangingPunct="1"/>
            <a:r>
              <a:rPr lang="en-US" altLang="en-US" smtClean="0"/>
              <a:t> </a:t>
            </a:r>
          </a:p>
        </p:txBody>
      </p:sp>
      <p:sp>
        <p:nvSpPr>
          <p:cNvPr id="20484" name="Rectangle 3"/>
          <p:cNvSpPr>
            <a:spLocks noGrp="1" noChangeArrowheads="1"/>
          </p:cNvSpPr>
          <p:nvPr>
            <p:ph type="body" sz="half" idx="1"/>
          </p:nvPr>
        </p:nvSpPr>
        <p:spPr>
          <a:xfrm>
            <a:off x="304800" y="304800"/>
            <a:ext cx="8534400" cy="6019800"/>
          </a:xfrm>
          <a:noFill/>
        </p:spPr>
        <p:txBody>
          <a:bodyPr/>
          <a:lstStyle/>
          <a:p>
            <a:pPr marL="0" indent="0" eaLnBrk="1" hangingPunct="1">
              <a:spcBef>
                <a:spcPts val="1200"/>
              </a:spcBef>
              <a:buFontTx/>
              <a:buNone/>
            </a:pPr>
            <a:r>
              <a:rPr lang="en-US" altLang="en-US" sz="2400" smtClean="0"/>
              <a:t>Property distributions to a partner may force the partner to recognize his remaining pre-contribution gain if the FMV of distributed property exceeds the partner's basis in the partnership interest immediately prior to the property distribution.  The gain to be recognized under Sec. 737 is the lesser of (1) remaining pre-contribution net gain or (2) the excess of the FMV of distributed property over the adjusted basis of the partnership interest immediately before the property distribution (but after reduction for any money distributed at the same time).  </a:t>
            </a:r>
          </a:p>
          <a:p>
            <a:pPr marL="0" indent="0" eaLnBrk="1" hangingPunct="1">
              <a:spcBef>
                <a:spcPts val="1200"/>
              </a:spcBef>
              <a:buFontTx/>
              <a:buNone/>
            </a:pPr>
            <a:r>
              <a:rPr lang="en-US" altLang="en-US" sz="2400" smtClean="0"/>
              <a:t>If gain is recognized under Sec. 737, the partner's basis in his partnership interest is increased by the recognized gain.  Partnership's basis in the property which was the source of the precontribution gain is increased by the recognized gain.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8619</TotalTime>
  <Words>2090</Words>
  <Application>Microsoft Office PowerPoint</Application>
  <PresentationFormat>On-screen Show (4:3)</PresentationFormat>
  <Paragraphs>247</Paragraphs>
  <Slides>50</Slides>
  <Notes>50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2</vt:i4>
      </vt:variant>
      <vt:variant>
        <vt:lpstr>Slide Titles</vt:lpstr>
      </vt:variant>
      <vt:variant>
        <vt:i4>50</vt:i4>
      </vt:variant>
    </vt:vector>
  </HeadingPairs>
  <TitlesOfParts>
    <vt:vector size="55" baseType="lpstr">
      <vt:lpstr>Arial</vt:lpstr>
      <vt:lpstr>Times New Roman</vt:lpstr>
      <vt:lpstr>Default Design</vt:lpstr>
      <vt:lpstr>Microsoft Office Excel Worksheet</vt:lpstr>
      <vt:lpstr>Microsoft Office Excel 97-2003 Worksheet</vt:lpstr>
      <vt:lpstr>Chapter 10-1B. Partnership. Distributions.  C16-Chp-11-1B-Ptshp-Distributions-2016  Howard Godfrey, Ph.D., CPA Professor of Accounting Copyright 2016 </vt:lpstr>
      <vt:lpstr> </vt:lpstr>
      <vt:lpstr>PowerPoint Presentation</vt:lpstr>
      <vt:lpstr> </vt:lpstr>
      <vt:lpstr> </vt:lpstr>
      <vt:lpstr> </vt:lpstr>
      <vt:lpstr> </vt:lpstr>
      <vt:lpstr> </vt:lpstr>
      <vt:lpstr> </vt:lpstr>
      <vt:lpstr>PowerPoint Presentation</vt:lpstr>
      <vt:lpstr>Partnership Distributions-1 Partner X, a 1/3 partner in XYZ Partnership, needs a distribution from partnership for some unexpected bills.  The partnership, however, does not have any extra cash to distribute.  It will distribute to the partner land that has a value of $30,000 and a basis to the partnership of $25,000.  X’s basis in his partnership interest is $45,000.</vt:lpstr>
      <vt:lpstr>Partnership Distributions-2  a.  How will this distribution be treated for tax purposes?  b. Assume alternatively, that the partnership sells the land for its fair market value and distributes the cash to Partner X.   What are the tax consequences of the sale and distribution?</vt:lpstr>
      <vt:lpstr>Partnership Distributions-3 a. There is no gain or loss recognized on the distribution of the land to Partner X.  Instead, Partner X has a basis of $25,000 in the land and the distribution reduces his basis in his partnership interest to $20,000 ($45,000 - $25,000). Any gain on a subsequent sale will be recognized only by Partner X.</vt:lpstr>
      <vt:lpstr>Partnership Distributions-4 b. The partnership will have a realized and recognized gain of $5,000 ($30,000 - $25,000) on the sale of the land.  The gain will be allocated one-third to each of the partners increasing Partner X’s basis by $1,667 ($5,000 x 1/3) to $46,667.  Partner X receives $30,000 cash, which reduces his basis in his partnership interest to $16,667 ($46,667 – $30,000). </vt:lpstr>
      <vt:lpstr> </vt:lpstr>
      <vt:lpstr> </vt:lpstr>
      <vt:lpstr> </vt:lpstr>
      <vt:lpstr>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 </vt:lpstr>
      <vt:lpstr> </vt:lpstr>
      <vt:lpstr> </vt:lpstr>
      <vt:lpstr> </vt:lpstr>
      <vt:lpstr> </vt:lpstr>
      <vt:lpstr> </vt:lpstr>
      <vt:lpstr> </vt:lpstr>
      <vt:lpstr>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Godfrey, Howard or Willa</dc:creator>
  <cp:lastModifiedBy>Microsoft account</cp:lastModifiedBy>
  <cp:revision>888</cp:revision>
  <dcterms:created xsi:type="dcterms:W3CDTF">2004-01-08T15:38:51Z</dcterms:created>
  <dcterms:modified xsi:type="dcterms:W3CDTF">2015-12-21T03:11:07Z</dcterms:modified>
</cp:coreProperties>
</file>