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2"/>
  </p:notesMasterIdLst>
  <p:handoutMasterIdLst>
    <p:handoutMasterId r:id="rId93"/>
  </p:handoutMasterIdLst>
  <p:sldIdLst>
    <p:sldId id="256" r:id="rId2"/>
    <p:sldId id="781" r:id="rId3"/>
    <p:sldId id="913" r:id="rId4"/>
    <p:sldId id="906" r:id="rId5"/>
    <p:sldId id="876" r:id="rId6"/>
    <p:sldId id="971" r:id="rId7"/>
    <p:sldId id="956" r:id="rId8"/>
    <p:sldId id="957" r:id="rId9"/>
    <p:sldId id="958" r:id="rId10"/>
    <p:sldId id="959" r:id="rId11"/>
    <p:sldId id="960" r:id="rId12"/>
    <p:sldId id="961" r:id="rId13"/>
    <p:sldId id="964" r:id="rId14"/>
    <p:sldId id="965" r:id="rId15"/>
    <p:sldId id="962" r:id="rId16"/>
    <p:sldId id="966" r:id="rId17"/>
    <p:sldId id="967" r:id="rId18"/>
    <p:sldId id="968" r:id="rId19"/>
    <p:sldId id="963" r:id="rId20"/>
    <p:sldId id="969" r:id="rId21"/>
    <p:sldId id="970" r:id="rId22"/>
    <p:sldId id="917" r:id="rId23"/>
    <p:sldId id="945" r:id="rId24"/>
    <p:sldId id="946" r:id="rId25"/>
    <p:sldId id="949" r:id="rId26"/>
    <p:sldId id="934" r:id="rId27"/>
    <p:sldId id="919" r:id="rId28"/>
    <p:sldId id="943" r:id="rId29"/>
    <p:sldId id="944" r:id="rId30"/>
    <p:sldId id="935" r:id="rId31"/>
    <p:sldId id="972" r:id="rId32"/>
    <p:sldId id="973" r:id="rId33"/>
    <p:sldId id="974" r:id="rId34"/>
    <p:sldId id="975" r:id="rId35"/>
    <p:sldId id="976" r:id="rId36"/>
    <p:sldId id="977" r:id="rId37"/>
    <p:sldId id="978" r:id="rId38"/>
    <p:sldId id="849" r:id="rId39"/>
    <p:sldId id="878" r:id="rId40"/>
    <p:sldId id="877" r:id="rId41"/>
    <p:sldId id="950" r:id="rId42"/>
    <p:sldId id="979" r:id="rId43"/>
    <p:sldId id="951" r:id="rId44"/>
    <p:sldId id="952" r:id="rId45"/>
    <p:sldId id="888" r:id="rId46"/>
    <p:sldId id="947" r:id="rId47"/>
    <p:sldId id="850" r:id="rId48"/>
    <p:sldId id="879" r:id="rId49"/>
    <p:sldId id="851" r:id="rId50"/>
    <p:sldId id="926" r:id="rId51"/>
    <p:sldId id="948" r:id="rId52"/>
    <p:sldId id="852" r:id="rId53"/>
    <p:sldId id="880" r:id="rId54"/>
    <p:sldId id="853" r:id="rId55"/>
    <p:sldId id="890" r:id="rId56"/>
    <p:sldId id="881" r:id="rId57"/>
    <p:sldId id="882" r:id="rId58"/>
    <p:sldId id="955" r:id="rId59"/>
    <p:sldId id="925" r:id="rId60"/>
    <p:sldId id="854" r:id="rId61"/>
    <p:sldId id="883" r:id="rId62"/>
    <p:sldId id="886" r:id="rId63"/>
    <p:sldId id="855" r:id="rId64"/>
    <p:sldId id="884" r:id="rId65"/>
    <p:sldId id="923" r:id="rId66"/>
    <p:sldId id="953" r:id="rId67"/>
    <p:sldId id="942" r:id="rId68"/>
    <p:sldId id="885" r:id="rId69"/>
    <p:sldId id="856" r:id="rId70"/>
    <p:sldId id="866" r:id="rId71"/>
    <p:sldId id="864" r:id="rId72"/>
    <p:sldId id="865" r:id="rId73"/>
    <p:sldId id="863" r:id="rId74"/>
    <p:sldId id="857" r:id="rId75"/>
    <p:sldId id="861" r:id="rId76"/>
    <p:sldId id="862" r:id="rId77"/>
    <p:sldId id="860" r:id="rId78"/>
    <p:sldId id="806" r:id="rId79"/>
    <p:sldId id="807" r:id="rId80"/>
    <p:sldId id="808" r:id="rId81"/>
    <p:sldId id="927" r:id="rId82"/>
    <p:sldId id="928" r:id="rId83"/>
    <p:sldId id="929" r:id="rId84"/>
    <p:sldId id="930" r:id="rId85"/>
    <p:sldId id="931" r:id="rId86"/>
    <p:sldId id="932" r:id="rId87"/>
    <p:sldId id="936" r:id="rId88"/>
    <p:sldId id="937" r:id="rId89"/>
    <p:sldId id="811" r:id="rId90"/>
    <p:sldId id="954" r:id="rId91"/>
  </p:sldIdLst>
  <p:sldSz cx="9144000" cy="6858000" type="screen4x3"/>
  <p:notesSz cx="7077075" cy="9051925"/>
  <p:defaultTextStyle>
    <a:defPPr>
      <a:defRPr lang="en-US"/>
    </a:defPPr>
    <a:lvl1pPr algn="l" rtl="0" fontAlgn="base">
      <a:spcBef>
        <a:spcPct val="0"/>
      </a:spcBef>
      <a:spcAft>
        <a:spcPct val="0"/>
      </a:spcAft>
      <a:defRPr u="sng"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u="sng"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u="sng"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u="sng"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u="sng" kern="1200">
        <a:solidFill>
          <a:schemeClr val="tx1"/>
        </a:solidFill>
        <a:latin typeface="Arial" panose="020B0604020202020204" pitchFamily="34" charset="0"/>
        <a:ea typeface="+mn-ea"/>
        <a:cs typeface="+mn-cs"/>
      </a:defRPr>
    </a:lvl5pPr>
    <a:lvl6pPr marL="2286000" algn="l" defTabSz="914400" rtl="0" eaLnBrk="1" latinLnBrk="0" hangingPunct="1">
      <a:defRPr u="sng" kern="1200">
        <a:solidFill>
          <a:schemeClr val="tx1"/>
        </a:solidFill>
        <a:latin typeface="Arial" panose="020B0604020202020204" pitchFamily="34" charset="0"/>
        <a:ea typeface="+mn-ea"/>
        <a:cs typeface="+mn-cs"/>
      </a:defRPr>
    </a:lvl6pPr>
    <a:lvl7pPr marL="2743200" algn="l" defTabSz="914400" rtl="0" eaLnBrk="1" latinLnBrk="0" hangingPunct="1">
      <a:defRPr u="sng" kern="1200">
        <a:solidFill>
          <a:schemeClr val="tx1"/>
        </a:solidFill>
        <a:latin typeface="Arial" panose="020B0604020202020204" pitchFamily="34" charset="0"/>
        <a:ea typeface="+mn-ea"/>
        <a:cs typeface="+mn-cs"/>
      </a:defRPr>
    </a:lvl7pPr>
    <a:lvl8pPr marL="3200400" algn="l" defTabSz="914400" rtl="0" eaLnBrk="1" latinLnBrk="0" hangingPunct="1">
      <a:defRPr u="sng" kern="1200">
        <a:solidFill>
          <a:schemeClr val="tx1"/>
        </a:solidFill>
        <a:latin typeface="Arial" panose="020B0604020202020204" pitchFamily="34" charset="0"/>
        <a:ea typeface="+mn-ea"/>
        <a:cs typeface="+mn-cs"/>
      </a:defRPr>
    </a:lvl8pPr>
    <a:lvl9pPr marL="3657600" algn="l" defTabSz="914400" rtl="0" eaLnBrk="1" latinLnBrk="0" hangingPunct="1">
      <a:defRPr u="sng"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51">
          <p15:clr>
            <a:srgbClr val="A4A3A4"/>
          </p15:clr>
        </p15:guide>
        <p15:guide id="2" pos="22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DDDDDD"/>
    <a:srgbClr val="FF33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4385" autoAdjust="0"/>
    <p:restoredTop sz="91385" autoAdjust="0"/>
  </p:normalViewPr>
  <p:slideViewPr>
    <p:cSldViewPr>
      <p:cViewPr varScale="1">
        <p:scale>
          <a:sx n="74" d="100"/>
          <a:sy n="74" d="100"/>
        </p:scale>
        <p:origin x="44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682" y="66"/>
      </p:cViewPr>
      <p:guideLst>
        <p:guide orient="horz" pos="2851"/>
        <p:guide pos="223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230188" y="222250"/>
            <a:ext cx="2836862" cy="371475"/>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b="1" u="none">
                <a:latin typeface="Arial" charset="0"/>
              </a:defRPr>
            </a:lvl1pPr>
          </a:lstStyle>
          <a:p>
            <a:pPr>
              <a:defRPr/>
            </a:pPr>
            <a:r>
              <a:rPr lang="en-US"/>
              <a:t>Chapter 11B</a:t>
            </a:r>
          </a:p>
        </p:txBody>
      </p:sp>
      <p:sp>
        <p:nvSpPr>
          <p:cNvPr id="32771" name="Rectangle 3"/>
          <p:cNvSpPr>
            <a:spLocks noGrp="1" noChangeArrowheads="1"/>
          </p:cNvSpPr>
          <p:nvPr>
            <p:ph type="dt" sz="quarter" idx="1"/>
          </p:nvPr>
        </p:nvSpPr>
        <p:spPr bwMode="auto">
          <a:xfrm>
            <a:off x="3462338" y="222250"/>
            <a:ext cx="3306762" cy="44608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b="1" u="none">
                <a:latin typeface="Arial" charset="0"/>
              </a:defRPr>
            </a:lvl1pPr>
          </a:lstStyle>
          <a:p>
            <a:pPr>
              <a:defRPr/>
            </a:pPr>
            <a:r>
              <a:rPr lang="en-US"/>
              <a:t>Partnerships – Sec. 751</a:t>
            </a:r>
          </a:p>
        </p:txBody>
      </p:sp>
      <p:sp>
        <p:nvSpPr>
          <p:cNvPr id="32772" name="Rectangle 4"/>
          <p:cNvSpPr>
            <a:spLocks noGrp="1" noChangeArrowheads="1"/>
          </p:cNvSpPr>
          <p:nvPr>
            <p:ph type="ftr" sz="quarter" idx="2"/>
          </p:nvPr>
        </p:nvSpPr>
        <p:spPr bwMode="auto">
          <a:xfrm>
            <a:off x="0" y="8597900"/>
            <a:ext cx="3067050" cy="4524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u="none">
                <a:latin typeface="Arial" charset="0"/>
              </a:defRPr>
            </a:lvl1pPr>
          </a:lstStyle>
          <a:p>
            <a:pPr>
              <a:defRPr/>
            </a:pPr>
            <a:endParaRPr lang="en-US"/>
          </a:p>
        </p:txBody>
      </p:sp>
      <p:sp>
        <p:nvSpPr>
          <p:cNvPr id="32773" name="Rectangle 5"/>
          <p:cNvSpPr>
            <a:spLocks noGrp="1" noChangeArrowheads="1"/>
          </p:cNvSpPr>
          <p:nvPr>
            <p:ph type="sldNum" sz="quarter" idx="3"/>
          </p:nvPr>
        </p:nvSpPr>
        <p:spPr bwMode="auto">
          <a:xfrm>
            <a:off x="4008438" y="8597900"/>
            <a:ext cx="3067050" cy="4524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u="none"/>
            </a:lvl1pPr>
          </a:lstStyle>
          <a:p>
            <a:fld id="{813A54AD-8700-47C9-8134-1F189FE933E6}" type="slidenum">
              <a:rPr lang="en-US" altLang="en-US"/>
              <a:pPr/>
              <a:t>‹#›</a:t>
            </a:fld>
            <a:endParaRPr lang="en-US" altLang="en-US"/>
          </a:p>
        </p:txBody>
      </p:sp>
    </p:spTree>
    <p:extLst>
      <p:ext uri="{BB962C8B-B14F-4D97-AF65-F5344CB8AC3E}">
        <p14:creationId xmlns:p14="http://schemas.microsoft.com/office/powerpoint/2010/main" val="4267509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3067050" cy="4524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u="none">
                <a:latin typeface="Arial" charset="0"/>
              </a:defRPr>
            </a:lvl1pPr>
          </a:lstStyle>
          <a:p>
            <a:pPr>
              <a:defRPr/>
            </a:pPr>
            <a:endParaRPr lang="en-US"/>
          </a:p>
        </p:txBody>
      </p:sp>
      <p:sp>
        <p:nvSpPr>
          <p:cNvPr id="89091" name="Rectangle 3"/>
          <p:cNvSpPr>
            <a:spLocks noGrp="1" noChangeArrowheads="1"/>
          </p:cNvSpPr>
          <p:nvPr>
            <p:ph type="dt" idx="1"/>
          </p:nvPr>
        </p:nvSpPr>
        <p:spPr bwMode="auto">
          <a:xfrm>
            <a:off x="4008438" y="0"/>
            <a:ext cx="3067050" cy="4524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u="none">
                <a:latin typeface="Arial" charset="0"/>
              </a:defRPr>
            </a:lvl1pPr>
          </a:lstStyle>
          <a:p>
            <a:pPr>
              <a:defRPr/>
            </a:pPr>
            <a:endParaRPr lang="en-US"/>
          </a:p>
        </p:txBody>
      </p:sp>
      <p:sp>
        <p:nvSpPr>
          <p:cNvPr id="94212" name="Rectangle 4"/>
          <p:cNvSpPr>
            <a:spLocks noGrp="1" noRot="1" noChangeAspect="1" noChangeArrowheads="1" noTextEdit="1"/>
          </p:cNvSpPr>
          <p:nvPr>
            <p:ph type="sldImg" idx="2"/>
          </p:nvPr>
        </p:nvSpPr>
        <p:spPr bwMode="auto">
          <a:xfrm>
            <a:off x="1274763" y="677863"/>
            <a:ext cx="4527550" cy="33956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708025" y="4300538"/>
            <a:ext cx="5662613" cy="4073525"/>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9094" name="Rectangle 6"/>
          <p:cNvSpPr>
            <a:spLocks noGrp="1" noChangeArrowheads="1"/>
          </p:cNvSpPr>
          <p:nvPr>
            <p:ph type="ftr" sz="quarter" idx="4"/>
          </p:nvPr>
        </p:nvSpPr>
        <p:spPr bwMode="auto">
          <a:xfrm>
            <a:off x="0" y="8597900"/>
            <a:ext cx="3067050" cy="4524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u="none">
                <a:latin typeface="Arial" charset="0"/>
              </a:defRPr>
            </a:lvl1pPr>
          </a:lstStyle>
          <a:p>
            <a:pPr>
              <a:defRPr/>
            </a:pPr>
            <a:endParaRPr lang="en-US"/>
          </a:p>
        </p:txBody>
      </p:sp>
      <p:sp>
        <p:nvSpPr>
          <p:cNvPr id="89095" name="Rectangle 7"/>
          <p:cNvSpPr>
            <a:spLocks noGrp="1" noChangeArrowheads="1"/>
          </p:cNvSpPr>
          <p:nvPr>
            <p:ph type="sldNum" sz="quarter" idx="5"/>
          </p:nvPr>
        </p:nvSpPr>
        <p:spPr bwMode="auto">
          <a:xfrm>
            <a:off x="4008438" y="8597900"/>
            <a:ext cx="3067050" cy="4524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u="none"/>
            </a:lvl1pPr>
          </a:lstStyle>
          <a:p>
            <a:fld id="{35584AEA-D961-418C-AB3F-E560CCE964E0}" type="slidenum">
              <a:rPr lang="en-US" altLang="en-US"/>
              <a:pPr/>
              <a:t>‹#›</a:t>
            </a:fld>
            <a:endParaRPr lang="en-US" altLang="en-US"/>
          </a:p>
        </p:txBody>
      </p:sp>
    </p:spTree>
    <p:extLst>
      <p:ext uri="{BB962C8B-B14F-4D97-AF65-F5344CB8AC3E}">
        <p14:creationId xmlns:p14="http://schemas.microsoft.com/office/powerpoint/2010/main" val="22034935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301EA2E2-AD83-4F95-86A6-FFA863DD55F7}" type="slidenum">
              <a:rPr lang="en-US" altLang="en-US" u="none"/>
              <a:pPr eaLnBrk="1" hangingPunct="1"/>
              <a:t>1</a:t>
            </a:fld>
            <a:endParaRPr lang="en-US" altLang="en-US" u="none"/>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61494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499E3D86-F76B-48E1-B32D-5A1B15F24711}" type="slidenum">
              <a:rPr lang="en-US" altLang="en-US" u="none"/>
              <a:pPr eaLnBrk="1" hangingPunct="1"/>
              <a:t>10</a:t>
            </a:fld>
            <a:endParaRPr lang="en-US" altLang="en-US" u="none"/>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26463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7A2ABB16-8F73-420B-A811-0B218713CAB1}" type="slidenum">
              <a:rPr lang="en-US" altLang="en-US" u="none"/>
              <a:pPr eaLnBrk="1" hangingPunct="1"/>
              <a:t>11</a:t>
            </a:fld>
            <a:endParaRPr lang="en-US" altLang="en-US" u="none"/>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5748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55D8EB63-2F5F-4342-AEC2-6507414A1EF1}" type="slidenum">
              <a:rPr lang="en-US" altLang="en-US" u="none"/>
              <a:pPr eaLnBrk="1" hangingPunct="1"/>
              <a:t>12</a:t>
            </a:fld>
            <a:endParaRPr lang="en-US" altLang="en-US" u="none"/>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891855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628E330-2EDF-4789-8EFC-4F7BE3C256FF}" type="slidenum">
              <a:rPr lang="en-US" altLang="en-US" u="none"/>
              <a:pPr eaLnBrk="1" hangingPunct="1"/>
              <a:t>13</a:t>
            </a:fld>
            <a:endParaRPr lang="en-US" altLang="en-US" u="none"/>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02164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5E89A34-904A-4424-AE46-41AD4917DDB8}" type="slidenum">
              <a:rPr lang="en-US" altLang="en-US" u="none"/>
              <a:pPr eaLnBrk="1" hangingPunct="1"/>
              <a:t>14</a:t>
            </a:fld>
            <a:endParaRPr lang="en-US" altLang="en-US" u="none"/>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926135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BE29F7AE-3B86-44F0-89DC-CDC59DB12F32}" type="slidenum">
              <a:rPr lang="en-US" altLang="en-US" u="none"/>
              <a:pPr eaLnBrk="1" hangingPunct="1"/>
              <a:t>15</a:t>
            </a:fld>
            <a:endParaRPr lang="en-US" altLang="en-US" u="none"/>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941462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2315AA57-753B-4DB4-90E3-B0DAF1653675}" type="slidenum">
              <a:rPr lang="en-US" altLang="en-US" u="none"/>
              <a:pPr eaLnBrk="1" hangingPunct="1"/>
              <a:t>16</a:t>
            </a:fld>
            <a:endParaRPr lang="en-US" altLang="en-US" u="none"/>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26512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4F2631C-DDB5-4D1F-A370-2E9E07ED9EE3}" type="slidenum">
              <a:rPr lang="en-US" altLang="en-US" u="none"/>
              <a:pPr eaLnBrk="1" hangingPunct="1"/>
              <a:t>17</a:t>
            </a:fld>
            <a:endParaRPr lang="en-US" altLang="en-US" u="none"/>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923421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4A407B88-2042-4DB2-AFC4-05CE807510F8}" type="slidenum">
              <a:rPr lang="en-US" altLang="en-US" u="none"/>
              <a:pPr eaLnBrk="1" hangingPunct="1"/>
              <a:t>18</a:t>
            </a:fld>
            <a:endParaRPr lang="en-US" altLang="en-US" u="none"/>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39659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B8F97B1B-263F-4839-B2E4-5CF450D28DFE}" type="slidenum">
              <a:rPr lang="en-US" altLang="en-US" u="none"/>
              <a:pPr eaLnBrk="1" hangingPunct="1"/>
              <a:t>19</a:t>
            </a:fld>
            <a:endParaRPr lang="en-US" altLang="en-US" u="none"/>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99727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4FC5AAB-4E49-48CD-8756-9533989E5D78}" type="slidenum">
              <a:rPr lang="en-US" altLang="en-US" u="none"/>
              <a:pPr eaLnBrk="1" hangingPunct="1"/>
              <a:t>2</a:t>
            </a:fld>
            <a:endParaRPr lang="en-US" altLang="en-US" u="none"/>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215824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C51625DF-A520-4667-8779-DAABA408A863}" type="slidenum">
              <a:rPr lang="en-US" altLang="en-US" u="none"/>
              <a:pPr eaLnBrk="1" hangingPunct="1"/>
              <a:t>20</a:t>
            </a:fld>
            <a:endParaRPr lang="en-US" altLang="en-US" u="none"/>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64926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C0750C11-B58C-4281-BEB0-170A91F7974A}" type="slidenum">
              <a:rPr lang="en-US" altLang="en-US" u="none"/>
              <a:pPr eaLnBrk="1" hangingPunct="1"/>
              <a:t>21</a:t>
            </a:fld>
            <a:endParaRPr lang="en-US" altLang="en-US" u="none"/>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120545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4D2093D-ACB1-4447-8B28-8B6ED611A7F9}" type="slidenum">
              <a:rPr lang="en-US" altLang="en-US" u="none"/>
              <a:pPr eaLnBrk="1" hangingPunct="1"/>
              <a:t>22</a:t>
            </a:fld>
            <a:endParaRPr lang="en-US" altLang="en-US" u="none"/>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500304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6DAFAFA7-2541-4EFE-ABB6-EA317FFF8A15}" type="slidenum">
              <a:rPr lang="en-US" altLang="en-US" u="none"/>
              <a:pPr eaLnBrk="1" hangingPunct="1"/>
              <a:t>23</a:t>
            </a:fld>
            <a:endParaRPr lang="en-US" altLang="en-US" u="none"/>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202836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5B9DA26B-9509-4A36-B883-22EDA7B8C29F}" type="slidenum">
              <a:rPr lang="en-US" altLang="en-US" u="none"/>
              <a:pPr eaLnBrk="1" hangingPunct="1"/>
              <a:t>24</a:t>
            </a:fld>
            <a:endParaRPr lang="en-US" altLang="en-US" u="none"/>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132384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C430164A-ADF8-4F61-810D-D639241714BE}" type="slidenum">
              <a:rPr lang="en-US" altLang="en-US" u="none"/>
              <a:pPr eaLnBrk="1" hangingPunct="1"/>
              <a:t>25</a:t>
            </a:fld>
            <a:endParaRPr lang="en-US" altLang="en-US" u="none"/>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664119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38B656EA-BAD1-45EF-AC8B-30E4B327D584}" type="slidenum">
              <a:rPr lang="en-US" altLang="en-US" u="none"/>
              <a:pPr eaLnBrk="1" hangingPunct="1"/>
              <a:t>26</a:t>
            </a:fld>
            <a:endParaRPr lang="en-US" altLang="en-US" u="none"/>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329844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2A76D8FA-4166-4F2A-80F7-5EB447E1E495}" type="slidenum">
              <a:rPr lang="en-US" altLang="en-US" u="none"/>
              <a:pPr eaLnBrk="1" hangingPunct="1"/>
              <a:t>27</a:t>
            </a:fld>
            <a:endParaRPr lang="en-US" altLang="en-US" u="none"/>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75955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3C590302-C07F-4990-9536-7532D1F445FB}" type="slidenum">
              <a:rPr lang="en-US" altLang="en-US" u="none"/>
              <a:pPr eaLnBrk="1" hangingPunct="1"/>
              <a:t>28</a:t>
            </a:fld>
            <a:endParaRPr lang="en-US" altLang="en-US" u="none"/>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39822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AD6A454-A25C-4BD4-BF6C-B94C5B74A582}" type="slidenum">
              <a:rPr lang="en-US" altLang="en-US" u="none"/>
              <a:pPr eaLnBrk="1" hangingPunct="1"/>
              <a:t>29</a:t>
            </a:fld>
            <a:endParaRPr lang="en-US" altLang="en-US" u="none"/>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01866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A3DE1386-341B-4DDC-9A37-3E16B1AAFDF1}" type="slidenum">
              <a:rPr lang="en-US" altLang="en-US" u="none"/>
              <a:pPr eaLnBrk="1" hangingPunct="1"/>
              <a:t>3</a:t>
            </a:fld>
            <a:endParaRPr lang="en-US" altLang="en-US" u="none"/>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138658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082A6942-C906-4CDB-82FD-CC94449FC4A7}" type="slidenum">
              <a:rPr lang="en-US" altLang="en-US" u="none"/>
              <a:pPr eaLnBrk="1" hangingPunct="1"/>
              <a:t>30</a:t>
            </a:fld>
            <a:endParaRPr lang="en-US" altLang="en-US" u="none"/>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242503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6DC01172-CE99-4D0D-8197-82AB112DFD83}" type="slidenum">
              <a:rPr lang="en-US" altLang="en-US" u="none"/>
              <a:pPr eaLnBrk="1" hangingPunct="1"/>
              <a:t>31</a:t>
            </a:fld>
            <a:endParaRPr lang="en-US" altLang="en-US" u="none"/>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314427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F191E9B4-41CB-4975-B19F-355D3B842A3A}" type="slidenum">
              <a:rPr lang="en-US" altLang="en-US" u="none"/>
              <a:pPr eaLnBrk="1" hangingPunct="1"/>
              <a:t>32</a:t>
            </a:fld>
            <a:endParaRPr lang="en-US" altLang="en-US" u="none"/>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668318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30617D48-E31D-49F0-B8EF-66C9599C7EEA}" type="slidenum">
              <a:rPr lang="en-US" altLang="en-US" u="none"/>
              <a:pPr eaLnBrk="1" hangingPunct="1"/>
              <a:t>33</a:t>
            </a:fld>
            <a:endParaRPr lang="en-US" altLang="en-US" u="none"/>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090027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709F1CCF-3421-48EF-89F5-623293747633}" type="slidenum">
              <a:rPr lang="en-US" altLang="en-US" u="none"/>
              <a:pPr eaLnBrk="1" hangingPunct="1"/>
              <a:t>34</a:t>
            </a:fld>
            <a:endParaRPr lang="en-US" altLang="en-US" u="none"/>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371942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1029B1F8-8134-4EDA-9CE5-347362AEA5C2}" type="slidenum">
              <a:rPr lang="en-US" altLang="en-US" u="none"/>
              <a:pPr eaLnBrk="1" hangingPunct="1"/>
              <a:t>35</a:t>
            </a:fld>
            <a:endParaRPr lang="en-US" altLang="en-US" u="none"/>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437257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0F511010-CCCC-4E21-9412-4BFB4E26700A}" type="slidenum">
              <a:rPr lang="en-US" altLang="en-US" u="none"/>
              <a:pPr eaLnBrk="1" hangingPunct="1"/>
              <a:t>36</a:t>
            </a:fld>
            <a:endParaRPr lang="en-US" altLang="en-US" u="none"/>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50575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26AEA3A5-3D0F-4D15-A170-972379FBA251}" type="slidenum">
              <a:rPr lang="en-US" altLang="en-US" u="none"/>
              <a:pPr eaLnBrk="1" hangingPunct="1"/>
              <a:t>37</a:t>
            </a:fld>
            <a:endParaRPr lang="en-US" altLang="en-US" u="none"/>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438490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BB92B674-2607-40B8-BF49-8EB8AF3093A1}" type="slidenum">
              <a:rPr lang="en-US" altLang="en-US" u="none"/>
              <a:pPr eaLnBrk="1" hangingPunct="1"/>
              <a:t>38</a:t>
            </a:fld>
            <a:endParaRPr lang="en-US" altLang="en-US" u="none"/>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414623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52D9643-2359-415C-AECE-8E2C841CFBF3}" type="slidenum">
              <a:rPr lang="en-US" altLang="en-US" u="none"/>
              <a:pPr eaLnBrk="1" hangingPunct="1"/>
              <a:t>39</a:t>
            </a:fld>
            <a:endParaRPr lang="en-US" altLang="en-US" u="none"/>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37040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DA632435-22E6-47A1-8EDF-6C1C8DB129A6}" type="slidenum">
              <a:rPr lang="en-US" altLang="en-US" u="none"/>
              <a:pPr eaLnBrk="1" hangingPunct="1"/>
              <a:t>4</a:t>
            </a:fld>
            <a:endParaRPr lang="en-US" altLang="en-US" u="none"/>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210165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A9762D57-835E-43BF-BDED-A1D39336C0F2}" type="slidenum">
              <a:rPr lang="en-US" altLang="en-US" u="none"/>
              <a:pPr eaLnBrk="1" hangingPunct="1"/>
              <a:t>40</a:t>
            </a:fld>
            <a:endParaRPr lang="en-US" altLang="en-US" u="none"/>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25058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4363B273-1E75-4F12-88C5-DEF41ED4279B}" type="slidenum">
              <a:rPr lang="en-US" altLang="en-US" u="none"/>
              <a:pPr eaLnBrk="1" hangingPunct="1"/>
              <a:t>41</a:t>
            </a:fld>
            <a:endParaRPr lang="en-US" altLang="en-US" u="none"/>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62166262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A797969F-7FA4-43CE-B5D9-691B1DCDDF16}" type="slidenum">
              <a:rPr lang="en-US" altLang="en-US" u="none"/>
              <a:pPr eaLnBrk="1" hangingPunct="1"/>
              <a:t>42</a:t>
            </a:fld>
            <a:endParaRPr lang="en-US" altLang="en-US" u="none"/>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2825513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5057C430-6809-446F-AB61-29EAB45904D4}" type="slidenum">
              <a:rPr lang="en-US" altLang="en-US" u="none"/>
              <a:pPr eaLnBrk="1" hangingPunct="1"/>
              <a:t>43</a:t>
            </a:fld>
            <a:endParaRPr lang="en-US" altLang="en-US" u="none"/>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950432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0B913DBA-3AB8-45AF-8250-E471F02AF8F9}" type="slidenum">
              <a:rPr lang="en-US" altLang="en-US" u="none"/>
              <a:pPr eaLnBrk="1" hangingPunct="1"/>
              <a:t>44</a:t>
            </a:fld>
            <a:endParaRPr lang="en-US" altLang="en-US" u="none"/>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1971835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6A606408-7382-464D-B615-2326DA6C6C7A}" type="slidenum">
              <a:rPr lang="en-US" altLang="en-US" u="none"/>
              <a:pPr eaLnBrk="1" hangingPunct="1"/>
              <a:t>45</a:t>
            </a:fld>
            <a:endParaRPr lang="en-US" altLang="en-US" u="none"/>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0728775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3B88D76B-26AF-4630-8C9B-8AB6A4E76E45}" type="slidenum">
              <a:rPr lang="en-US" altLang="en-US" u="none"/>
              <a:pPr eaLnBrk="1" hangingPunct="1"/>
              <a:t>46</a:t>
            </a:fld>
            <a:endParaRPr lang="en-US" altLang="en-US" u="none"/>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2032866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A8F2870C-D108-4008-A8B3-295F8A4D1072}" type="slidenum">
              <a:rPr lang="en-US" altLang="en-US" u="none"/>
              <a:pPr eaLnBrk="1" hangingPunct="1"/>
              <a:t>47</a:t>
            </a:fld>
            <a:endParaRPr lang="en-US" altLang="en-US" u="none"/>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3836880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0305B083-2674-4BBB-95CD-BFCBC6BFAA46}" type="slidenum">
              <a:rPr lang="en-US" altLang="en-US" u="none"/>
              <a:pPr eaLnBrk="1" hangingPunct="1"/>
              <a:t>48</a:t>
            </a:fld>
            <a:endParaRPr lang="en-US" altLang="en-US" u="none"/>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6194356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10C5623C-EFF7-4150-A03B-DFD632F5524E}" type="slidenum">
              <a:rPr lang="en-US" altLang="en-US" u="none"/>
              <a:pPr eaLnBrk="1" hangingPunct="1"/>
              <a:t>49</a:t>
            </a:fld>
            <a:endParaRPr lang="en-US" altLang="en-US" u="none"/>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38868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F6B1077-CF46-4850-88AF-94E21A51D238}" type="slidenum">
              <a:rPr lang="en-US" altLang="en-US" u="none"/>
              <a:pPr eaLnBrk="1" hangingPunct="1"/>
              <a:t>5</a:t>
            </a:fld>
            <a:endParaRPr lang="en-US" altLang="en-US" u="none"/>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3387599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00CFC02C-EB11-468B-A744-51737B460843}" type="slidenum">
              <a:rPr lang="en-US" altLang="en-US" u="none"/>
              <a:pPr eaLnBrk="1" hangingPunct="1"/>
              <a:t>50</a:t>
            </a:fld>
            <a:endParaRPr lang="en-US" altLang="en-US" u="none"/>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472199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1F39A8D8-F5CD-4B05-86D8-08BF931F1BA2}" type="slidenum">
              <a:rPr lang="en-US" altLang="en-US" u="none"/>
              <a:pPr eaLnBrk="1" hangingPunct="1"/>
              <a:t>51</a:t>
            </a:fld>
            <a:endParaRPr lang="en-US" altLang="en-US" u="none"/>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9102149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46FA316-6E15-49C2-BBA6-2A76767519D8}" type="slidenum">
              <a:rPr lang="en-US" altLang="en-US" u="none"/>
              <a:pPr eaLnBrk="1" hangingPunct="1"/>
              <a:t>52</a:t>
            </a:fld>
            <a:endParaRPr lang="en-US" altLang="en-US" u="none"/>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1358987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64AEAE6F-2C7D-4009-8DBC-28D0AC19C603}" type="slidenum">
              <a:rPr lang="en-US" altLang="en-US" u="none"/>
              <a:pPr eaLnBrk="1" hangingPunct="1"/>
              <a:t>53</a:t>
            </a:fld>
            <a:endParaRPr lang="en-US" altLang="en-US" u="none"/>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8784656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B52029CD-2F01-419E-821F-06FDDDB3BF80}" type="slidenum">
              <a:rPr lang="en-US" altLang="en-US" u="none"/>
              <a:pPr eaLnBrk="1" hangingPunct="1"/>
              <a:t>54</a:t>
            </a:fld>
            <a:endParaRPr lang="en-US" altLang="en-US" u="none"/>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8720416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45C31A9E-8043-4918-8A41-7CDE6DCF1FC3}" type="slidenum">
              <a:rPr lang="en-US" altLang="en-US" u="none"/>
              <a:pPr eaLnBrk="1" hangingPunct="1"/>
              <a:t>55</a:t>
            </a:fld>
            <a:endParaRPr lang="en-US" altLang="en-US" u="none"/>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3869203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7DF0D04F-CF0B-438B-9527-1B6BBE851B83}" type="slidenum">
              <a:rPr lang="en-US" altLang="en-US" u="none"/>
              <a:pPr eaLnBrk="1" hangingPunct="1"/>
              <a:t>56</a:t>
            </a:fld>
            <a:endParaRPr lang="en-US" altLang="en-US" u="none"/>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9456552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6332C4A6-B9E8-4AB5-89E6-45C66E1019B9}" type="slidenum">
              <a:rPr lang="en-US" altLang="en-US" u="none"/>
              <a:pPr eaLnBrk="1" hangingPunct="1"/>
              <a:t>57</a:t>
            </a:fld>
            <a:endParaRPr lang="en-US" altLang="en-US" u="none"/>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105990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CD6E08FD-CD10-4BDA-989E-C2F80079348C}" type="slidenum">
              <a:rPr lang="en-US" altLang="en-US" u="none"/>
              <a:pPr eaLnBrk="1" hangingPunct="1"/>
              <a:t>58</a:t>
            </a:fld>
            <a:endParaRPr lang="en-US" altLang="en-US" u="none"/>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2606677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4CA4817-901F-4753-A863-28ED34D6A60E}" type="slidenum">
              <a:rPr lang="en-US" altLang="en-US" u="none"/>
              <a:pPr eaLnBrk="1" hangingPunct="1"/>
              <a:t>59</a:t>
            </a:fld>
            <a:endParaRPr lang="en-US" altLang="en-US" u="none"/>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33561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6EA62DF-7835-4037-8253-79FC87205B10}" type="slidenum">
              <a:rPr lang="en-US" altLang="en-US" u="none"/>
              <a:pPr eaLnBrk="1" hangingPunct="1"/>
              <a:t>6</a:t>
            </a:fld>
            <a:endParaRPr lang="en-US" altLang="en-US" u="none"/>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8878159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CAB7D09-3B0B-494B-B49C-03253635FEF6}" type="slidenum">
              <a:rPr lang="en-US" altLang="en-US" u="none"/>
              <a:pPr eaLnBrk="1" hangingPunct="1"/>
              <a:t>60</a:t>
            </a:fld>
            <a:endParaRPr lang="en-US" altLang="en-US" u="none"/>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231323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232AA4E9-96B7-4BAC-B1AF-5EC3F2B1D448}" type="slidenum">
              <a:rPr lang="en-US" altLang="en-US" u="none"/>
              <a:pPr eaLnBrk="1" hangingPunct="1"/>
              <a:t>61</a:t>
            </a:fld>
            <a:endParaRPr lang="en-US" altLang="en-US" u="none"/>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1947049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6CF1E099-EE3F-4A18-B1FF-36DF2663C950}" type="slidenum">
              <a:rPr lang="en-US" altLang="en-US" u="none"/>
              <a:pPr eaLnBrk="1" hangingPunct="1"/>
              <a:t>62</a:t>
            </a:fld>
            <a:endParaRPr lang="en-US" altLang="en-US" u="none"/>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434633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F3459500-BA44-4150-B506-D7104A5E0B62}" type="slidenum">
              <a:rPr lang="en-US" altLang="en-US" u="none"/>
              <a:pPr eaLnBrk="1" hangingPunct="1"/>
              <a:t>63</a:t>
            </a:fld>
            <a:endParaRPr lang="en-US" altLang="en-US" u="none"/>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3939139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6E42AC7-6BCF-49B2-800D-8962976523D5}" type="slidenum">
              <a:rPr lang="en-US" altLang="en-US" u="none"/>
              <a:pPr eaLnBrk="1" hangingPunct="1"/>
              <a:t>64</a:t>
            </a:fld>
            <a:endParaRPr lang="en-US" altLang="en-US" u="none"/>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4483191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F392B490-EE52-47AE-B472-E826101AFC2A}" type="slidenum">
              <a:rPr lang="en-US" altLang="en-US" u="none"/>
              <a:pPr eaLnBrk="1" hangingPunct="1"/>
              <a:t>65</a:t>
            </a:fld>
            <a:endParaRPr lang="en-US" altLang="en-US" u="none"/>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1223157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FE53CFE-F32B-42B7-81AF-A4A2FD6867B3}" type="slidenum">
              <a:rPr lang="en-US" altLang="en-US" u="none"/>
              <a:pPr eaLnBrk="1" hangingPunct="1"/>
              <a:t>66</a:t>
            </a:fld>
            <a:endParaRPr lang="en-US" altLang="en-US" u="none"/>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0453861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1D1625DC-1122-4B54-817A-2BF617213DEB}" type="slidenum">
              <a:rPr lang="en-US" altLang="en-US" u="none"/>
              <a:pPr eaLnBrk="1" hangingPunct="1"/>
              <a:t>67</a:t>
            </a:fld>
            <a:endParaRPr lang="en-US" altLang="en-US" u="none"/>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7786955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7AA8D66-6C31-45EB-A29D-4EF97DF7DCEB}" type="slidenum">
              <a:rPr lang="en-US" altLang="en-US" u="none"/>
              <a:pPr eaLnBrk="1" hangingPunct="1"/>
              <a:t>68</a:t>
            </a:fld>
            <a:endParaRPr lang="en-US" altLang="en-US" u="none"/>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3771474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2B32324-9806-4396-AE9B-33C043683E37}" type="slidenum">
              <a:rPr lang="en-US" altLang="en-US" u="none"/>
              <a:pPr eaLnBrk="1" hangingPunct="1"/>
              <a:t>69</a:t>
            </a:fld>
            <a:endParaRPr lang="en-US" altLang="en-US" u="none"/>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01021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A82E06EB-9FD6-4291-9ACC-4E63977EB7CD}" type="slidenum">
              <a:rPr lang="en-US" altLang="en-US" u="none"/>
              <a:pPr eaLnBrk="1" hangingPunct="1"/>
              <a:t>7</a:t>
            </a:fld>
            <a:endParaRPr lang="en-US" altLang="en-US" u="none"/>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1266143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58316D24-AB69-4F6E-B1CD-75A1502AF66F}" type="slidenum">
              <a:rPr lang="en-US" altLang="en-US" u="none"/>
              <a:pPr eaLnBrk="1" hangingPunct="1"/>
              <a:t>70</a:t>
            </a:fld>
            <a:endParaRPr lang="en-US" altLang="en-US" u="none"/>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3038152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F35EE6E8-BF84-492C-8604-9CAA26779786}" type="slidenum">
              <a:rPr lang="en-US" altLang="en-US" u="none"/>
              <a:pPr eaLnBrk="1" hangingPunct="1"/>
              <a:t>71</a:t>
            </a:fld>
            <a:endParaRPr lang="en-US" altLang="en-US" u="none"/>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65642503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75651A36-7323-4F2E-A1D2-ABE90DA2047D}" type="slidenum">
              <a:rPr lang="en-US" altLang="en-US" u="none"/>
              <a:pPr eaLnBrk="1" hangingPunct="1"/>
              <a:t>72</a:t>
            </a:fld>
            <a:endParaRPr lang="en-US" altLang="en-US" u="none"/>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0817932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51244C16-338F-4D79-AAC6-29C3C9B782A3}" type="slidenum">
              <a:rPr lang="en-US" altLang="en-US" u="none"/>
              <a:pPr eaLnBrk="1" hangingPunct="1"/>
              <a:t>73</a:t>
            </a:fld>
            <a:endParaRPr lang="en-US" altLang="en-US" u="none"/>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4923413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D9686F4D-A3B8-4F03-9B66-25A5C0905DE8}" type="slidenum">
              <a:rPr lang="en-US" altLang="en-US" u="none"/>
              <a:pPr eaLnBrk="1" hangingPunct="1"/>
              <a:t>74</a:t>
            </a:fld>
            <a:endParaRPr lang="en-US" altLang="en-US" u="none"/>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7542528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A5264728-796E-4DE4-9CAB-771FE60AD3EA}" type="slidenum">
              <a:rPr lang="en-US" altLang="en-US" u="none"/>
              <a:pPr eaLnBrk="1" hangingPunct="1"/>
              <a:t>75</a:t>
            </a:fld>
            <a:endParaRPr lang="en-US" altLang="en-US" u="none"/>
          </a:p>
        </p:txBody>
      </p:sp>
      <p:sp>
        <p:nvSpPr>
          <p:cNvPr id="171011" name="Rectangle 2"/>
          <p:cNvSpPr>
            <a:spLocks noGrp="1" noRot="1" noChangeAspect="1" noChangeArrowheads="1" noTextEdit="1"/>
          </p:cNvSpPr>
          <p:nvPr>
            <p:ph type="sldImg"/>
          </p:nvPr>
        </p:nvSpPr>
        <p:spPr>
          <a:ln/>
        </p:spPr>
      </p:sp>
      <p:sp>
        <p:nvSpPr>
          <p:cNvPr id="171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9531796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70B2D67-F7B7-4583-A753-DB961CD1C8B2}" type="slidenum">
              <a:rPr lang="en-US" altLang="en-US" u="none"/>
              <a:pPr eaLnBrk="1" hangingPunct="1"/>
              <a:t>76</a:t>
            </a:fld>
            <a:endParaRPr lang="en-US" altLang="en-US" u="none"/>
          </a:p>
        </p:txBody>
      </p:sp>
      <p:sp>
        <p:nvSpPr>
          <p:cNvPr id="172035" name="Rectangle 2"/>
          <p:cNvSpPr>
            <a:spLocks noGrp="1" noRot="1" noChangeAspect="1" noChangeArrowheads="1" noTextEdit="1"/>
          </p:cNvSpPr>
          <p:nvPr>
            <p:ph type="sldImg"/>
          </p:nvPr>
        </p:nvSpPr>
        <p:spPr>
          <a:ln/>
        </p:spPr>
      </p:sp>
      <p:sp>
        <p:nvSpPr>
          <p:cNvPr id="172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1392400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BBDCA40F-53E4-4EEC-87A1-419516330B2D}" type="slidenum">
              <a:rPr lang="en-US" altLang="en-US" u="none"/>
              <a:pPr eaLnBrk="1" hangingPunct="1"/>
              <a:t>77</a:t>
            </a:fld>
            <a:endParaRPr lang="en-US" altLang="en-US" u="none"/>
          </a:p>
        </p:txBody>
      </p:sp>
      <p:sp>
        <p:nvSpPr>
          <p:cNvPr id="173059" name="Rectangle 2"/>
          <p:cNvSpPr>
            <a:spLocks noGrp="1" noRot="1" noChangeAspect="1" noChangeArrowheads="1" noTextEdit="1"/>
          </p:cNvSpPr>
          <p:nvPr>
            <p:ph type="sldImg"/>
          </p:nvPr>
        </p:nvSpPr>
        <p:spPr>
          <a:ln/>
        </p:spPr>
      </p:sp>
      <p:sp>
        <p:nvSpPr>
          <p:cNvPr id="173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7373513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10A9A0A3-0F62-4F59-8286-0CBCEA6EB907}" type="slidenum">
              <a:rPr lang="en-US" altLang="en-US" u="none"/>
              <a:pPr eaLnBrk="1" hangingPunct="1"/>
              <a:t>78</a:t>
            </a:fld>
            <a:endParaRPr lang="en-US" altLang="en-US" u="none"/>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5954178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36C5AFAE-2829-407C-ADF6-440EA3B626AA}" type="slidenum">
              <a:rPr lang="en-US" altLang="en-US" u="none"/>
              <a:pPr eaLnBrk="1" hangingPunct="1"/>
              <a:t>79</a:t>
            </a:fld>
            <a:endParaRPr lang="en-US" altLang="en-US" u="none"/>
          </a:p>
        </p:txBody>
      </p:sp>
      <p:sp>
        <p:nvSpPr>
          <p:cNvPr id="175107" name="Rectangle 2"/>
          <p:cNvSpPr>
            <a:spLocks noGrp="1" noRot="1" noChangeAspect="1" noChangeArrowheads="1" noTextEdit="1"/>
          </p:cNvSpPr>
          <p:nvPr>
            <p:ph type="sldImg"/>
          </p:nvPr>
        </p:nvSpPr>
        <p:spPr>
          <a:ln/>
        </p:spPr>
      </p:sp>
      <p:sp>
        <p:nvSpPr>
          <p:cNvPr id="175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14811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A9839C94-0EBB-4C4B-9CB7-3CFBF2B619AE}" type="slidenum">
              <a:rPr lang="en-US" altLang="en-US" u="none"/>
              <a:pPr eaLnBrk="1" hangingPunct="1"/>
              <a:t>8</a:t>
            </a:fld>
            <a:endParaRPr lang="en-US" altLang="en-US" u="none"/>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4115904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09448526-44A4-41BA-9B64-10ACCD4B7BDC}" type="slidenum">
              <a:rPr lang="en-US" altLang="en-US" u="none"/>
              <a:pPr eaLnBrk="1" hangingPunct="1"/>
              <a:t>80</a:t>
            </a:fld>
            <a:endParaRPr lang="en-US" altLang="en-US" u="none"/>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3020023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523E1771-9D87-4439-9FE5-7D43AB2EA5CB}" type="slidenum">
              <a:rPr lang="en-US" altLang="en-US" u="none"/>
              <a:pPr eaLnBrk="1" hangingPunct="1"/>
              <a:t>81</a:t>
            </a:fld>
            <a:endParaRPr lang="en-US" altLang="en-US" u="none"/>
          </a:p>
        </p:txBody>
      </p:sp>
      <p:sp>
        <p:nvSpPr>
          <p:cNvPr id="177155"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77156" name="Rectangle 3"/>
          <p:cNvSpPr>
            <a:spLocks noGrp="1" noRot="1" noChangeAspec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61851908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79851BC6-1D97-4A66-94D5-830763475599}" type="slidenum">
              <a:rPr lang="en-US" altLang="en-US" u="none"/>
              <a:pPr eaLnBrk="1" hangingPunct="1"/>
              <a:t>82</a:t>
            </a:fld>
            <a:endParaRPr lang="en-US" altLang="en-US" u="none"/>
          </a:p>
        </p:txBody>
      </p:sp>
      <p:sp>
        <p:nvSpPr>
          <p:cNvPr id="178179"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78180" name="Rectangle 3"/>
          <p:cNvSpPr>
            <a:spLocks noGrp="1" noRot="1" noChangeAspec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406311934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7A8FD86-0002-404E-8B8D-1275155F3256}" type="slidenum">
              <a:rPr lang="en-US" altLang="en-US" u="none"/>
              <a:pPr eaLnBrk="1" hangingPunct="1"/>
              <a:t>83</a:t>
            </a:fld>
            <a:endParaRPr lang="en-US" altLang="en-US" u="none"/>
          </a:p>
        </p:txBody>
      </p:sp>
      <p:sp>
        <p:nvSpPr>
          <p:cNvPr id="179203"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79204" name="Rectangle 3"/>
          <p:cNvSpPr>
            <a:spLocks noGrp="1" noRot="1" noChangeAspec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298574730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CD673CA6-DD1F-4D2F-BD3E-4AB58229F513}" type="slidenum">
              <a:rPr lang="en-US" altLang="en-US" u="none"/>
              <a:pPr eaLnBrk="1" hangingPunct="1"/>
              <a:t>84</a:t>
            </a:fld>
            <a:endParaRPr lang="en-US" altLang="en-US" u="none"/>
          </a:p>
        </p:txBody>
      </p:sp>
      <p:sp>
        <p:nvSpPr>
          <p:cNvPr id="180227"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80228" name="Rectangle 3"/>
          <p:cNvSpPr>
            <a:spLocks noGrp="1" noRot="1" noChangeAspec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390742189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F523A639-4BB9-45B4-800C-EAA28B4359B0}" type="slidenum">
              <a:rPr lang="en-US" altLang="en-US" u="none"/>
              <a:pPr eaLnBrk="1" hangingPunct="1"/>
              <a:t>85</a:t>
            </a:fld>
            <a:endParaRPr lang="en-US" altLang="en-US" u="none"/>
          </a:p>
        </p:txBody>
      </p:sp>
      <p:sp>
        <p:nvSpPr>
          <p:cNvPr id="181251"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81252" name="Rectangle 3"/>
          <p:cNvSpPr>
            <a:spLocks noGrp="1" noRot="1" noChangeAspec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417277719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C6FE6225-88A7-4989-9791-F945EB4A1E45}" type="slidenum">
              <a:rPr lang="en-US" altLang="en-US" u="none"/>
              <a:pPr eaLnBrk="1" hangingPunct="1"/>
              <a:t>86</a:t>
            </a:fld>
            <a:endParaRPr lang="en-US" altLang="en-US" u="none"/>
          </a:p>
        </p:txBody>
      </p:sp>
      <p:sp>
        <p:nvSpPr>
          <p:cNvPr id="182275"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82276" name="Rectangle 3"/>
          <p:cNvSpPr>
            <a:spLocks noGrp="1" noRot="1" noChangeAspec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989116528"/>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5516A1A9-E75D-4D74-9F97-D110FBB68C80}" type="slidenum">
              <a:rPr lang="en-US" altLang="en-US" u="none"/>
              <a:pPr eaLnBrk="1" hangingPunct="1"/>
              <a:t>87</a:t>
            </a:fld>
            <a:endParaRPr lang="en-US" altLang="en-US" u="none"/>
          </a:p>
        </p:txBody>
      </p:sp>
      <p:sp>
        <p:nvSpPr>
          <p:cNvPr id="183299"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83300" name="Rectangle 3"/>
          <p:cNvSpPr>
            <a:spLocks noGrp="1" noRot="1" noChangeAspec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1848773942"/>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F43B79A-3F99-4480-B745-FE499BA5652A}" type="slidenum">
              <a:rPr lang="en-US" altLang="en-US" u="none"/>
              <a:pPr eaLnBrk="1" hangingPunct="1"/>
              <a:t>88</a:t>
            </a:fld>
            <a:endParaRPr lang="en-US" altLang="en-US" u="none"/>
          </a:p>
        </p:txBody>
      </p:sp>
      <p:sp>
        <p:nvSpPr>
          <p:cNvPr id="184323"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84324" name="Rectangle 3"/>
          <p:cNvSpPr>
            <a:spLocks noGrp="1" noRot="1" noChangeAspec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617574554"/>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6512875D-BBEC-4124-9E3D-4381E5032141}" type="slidenum">
              <a:rPr lang="en-US" altLang="en-US" u="none"/>
              <a:pPr eaLnBrk="1" hangingPunct="1"/>
              <a:t>89</a:t>
            </a:fld>
            <a:endParaRPr lang="en-US" altLang="en-US" u="none"/>
          </a:p>
        </p:txBody>
      </p:sp>
      <p:sp>
        <p:nvSpPr>
          <p:cNvPr id="185347"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85348" name="Rectangle 3"/>
          <p:cNvSpPr>
            <a:spLocks noGrp="1" noRot="1" noChangeAspec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1225144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BD1946EA-E093-424F-958F-0548B2F18139}" type="slidenum">
              <a:rPr lang="en-US" altLang="en-US" u="none"/>
              <a:pPr eaLnBrk="1" hangingPunct="1"/>
              <a:t>9</a:t>
            </a:fld>
            <a:endParaRPr lang="en-US" altLang="en-US" u="none"/>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92376224"/>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u="sng">
                <a:solidFill>
                  <a:schemeClr val="tx1"/>
                </a:solidFill>
                <a:latin typeface="Arial" panose="020B0604020202020204" pitchFamily="34" charset="0"/>
              </a:defRPr>
            </a:lvl1pPr>
            <a:lvl2pPr marL="742950" indent="-285750" defTabSz="923925" eaLnBrk="0" hangingPunct="0">
              <a:defRPr u="sng">
                <a:solidFill>
                  <a:schemeClr val="tx1"/>
                </a:solidFill>
                <a:latin typeface="Arial" panose="020B0604020202020204" pitchFamily="34" charset="0"/>
              </a:defRPr>
            </a:lvl2pPr>
            <a:lvl3pPr marL="1143000" indent="-228600" defTabSz="923925" eaLnBrk="0" hangingPunct="0">
              <a:defRPr u="sng">
                <a:solidFill>
                  <a:schemeClr val="tx1"/>
                </a:solidFill>
                <a:latin typeface="Arial" panose="020B0604020202020204" pitchFamily="34" charset="0"/>
              </a:defRPr>
            </a:lvl3pPr>
            <a:lvl4pPr marL="1600200" indent="-228600" defTabSz="923925" eaLnBrk="0" hangingPunct="0">
              <a:defRPr u="sng">
                <a:solidFill>
                  <a:schemeClr val="tx1"/>
                </a:solidFill>
                <a:latin typeface="Arial" panose="020B0604020202020204" pitchFamily="34" charset="0"/>
              </a:defRPr>
            </a:lvl4pPr>
            <a:lvl5pPr marL="2057400" indent="-228600" defTabSz="923925" eaLnBrk="0" hangingPunct="0">
              <a:defRPr u="sng">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u="sng">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u="sng">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u="sng">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749D5A8D-26D5-4B21-8D11-71D30224223A}" type="slidenum">
              <a:rPr lang="en-US" altLang="en-US" u="none"/>
              <a:pPr eaLnBrk="1" hangingPunct="1"/>
              <a:t>90</a:t>
            </a:fld>
            <a:endParaRPr lang="en-US" altLang="en-US" u="none"/>
          </a:p>
        </p:txBody>
      </p:sp>
      <p:sp>
        <p:nvSpPr>
          <p:cNvPr id="186371"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186372" name="Rectangle 3"/>
          <p:cNvSpPr>
            <a:spLocks noGrp="1" noRot="1" noChangeAspec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3022762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ECA60747-3BAE-48A1-8816-50F0D60DC1BA}" type="slidenum">
              <a:rPr lang="en-US" altLang="en-US"/>
              <a:pPr/>
              <a:t>‹#›</a:t>
            </a:fld>
            <a:endParaRPr lang="en-US" altLang="en-US"/>
          </a:p>
        </p:txBody>
      </p:sp>
    </p:spTree>
    <p:extLst>
      <p:ext uri="{BB962C8B-B14F-4D97-AF65-F5344CB8AC3E}">
        <p14:creationId xmlns:p14="http://schemas.microsoft.com/office/powerpoint/2010/main" val="3787736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7747822D-0D93-4BB4-8EFD-19AFC968772A}" type="slidenum">
              <a:rPr lang="en-US" altLang="en-US"/>
              <a:pPr/>
              <a:t>‹#›</a:t>
            </a:fld>
            <a:endParaRPr lang="en-US" altLang="en-US"/>
          </a:p>
        </p:txBody>
      </p:sp>
    </p:spTree>
    <p:extLst>
      <p:ext uri="{BB962C8B-B14F-4D97-AF65-F5344CB8AC3E}">
        <p14:creationId xmlns:p14="http://schemas.microsoft.com/office/powerpoint/2010/main" val="2370662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95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95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7DE6890-412A-43EF-B5F9-CB18B76C25C7}" type="slidenum">
              <a:rPr lang="en-US" altLang="en-US"/>
              <a:pPr/>
              <a:t>‹#›</a:t>
            </a:fld>
            <a:endParaRPr lang="en-US" altLang="en-US"/>
          </a:p>
        </p:txBody>
      </p:sp>
    </p:spTree>
    <p:extLst>
      <p:ext uri="{BB962C8B-B14F-4D97-AF65-F5344CB8AC3E}">
        <p14:creationId xmlns:p14="http://schemas.microsoft.com/office/powerpoint/2010/main" val="985555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604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C55C697F-C0C1-4686-BB5E-86F5F7F13AE9}" type="slidenum">
              <a:rPr lang="en-US" altLang="en-US"/>
              <a:pPr/>
              <a:t>‹#›</a:t>
            </a:fld>
            <a:endParaRPr lang="en-US" altLang="en-US"/>
          </a:p>
        </p:txBody>
      </p:sp>
    </p:spTree>
    <p:extLst>
      <p:ext uri="{BB962C8B-B14F-4D97-AF65-F5344CB8AC3E}">
        <p14:creationId xmlns:p14="http://schemas.microsoft.com/office/powerpoint/2010/main" val="4241105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95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sldNum" sz="quarter" idx="10"/>
          </p:nvPr>
        </p:nvSpPr>
        <p:spPr>
          <a:ln/>
        </p:spPr>
        <p:txBody>
          <a:bodyPr/>
          <a:lstStyle>
            <a:lvl1pPr>
              <a:defRPr/>
            </a:lvl1pPr>
          </a:lstStyle>
          <a:p>
            <a:fld id="{D60D2459-96EC-43AD-8B8F-2E7738A4D205}" type="slidenum">
              <a:rPr lang="en-US" altLang="en-US"/>
              <a:pPr/>
              <a:t>‹#›</a:t>
            </a:fld>
            <a:endParaRPr lang="en-US" altLang="en-US"/>
          </a:p>
        </p:txBody>
      </p:sp>
    </p:spTree>
    <p:extLst>
      <p:ext uri="{BB962C8B-B14F-4D97-AF65-F5344CB8AC3E}">
        <p14:creationId xmlns:p14="http://schemas.microsoft.com/office/powerpoint/2010/main" val="49104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D3A5AF66-CB5D-442C-B730-59E548B1EC3C}" type="slidenum">
              <a:rPr lang="en-US" altLang="en-US"/>
              <a:pPr/>
              <a:t>‹#›</a:t>
            </a:fld>
            <a:endParaRPr lang="en-US" altLang="en-US"/>
          </a:p>
        </p:txBody>
      </p:sp>
    </p:spTree>
    <p:extLst>
      <p:ext uri="{BB962C8B-B14F-4D97-AF65-F5344CB8AC3E}">
        <p14:creationId xmlns:p14="http://schemas.microsoft.com/office/powerpoint/2010/main" val="3172090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54A1F1CC-17F2-4FE8-9497-D648D5D3D7ED}" type="slidenum">
              <a:rPr lang="en-US" altLang="en-US"/>
              <a:pPr/>
              <a:t>‹#›</a:t>
            </a:fld>
            <a:endParaRPr lang="en-US" altLang="en-US"/>
          </a:p>
        </p:txBody>
      </p:sp>
    </p:spTree>
    <p:extLst>
      <p:ext uri="{BB962C8B-B14F-4D97-AF65-F5344CB8AC3E}">
        <p14:creationId xmlns:p14="http://schemas.microsoft.com/office/powerpoint/2010/main" val="4001037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01948171-5D07-42D5-A90B-F459C41B70EF}" type="slidenum">
              <a:rPr lang="en-US" altLang="en-US"/>
              <a:pPr/>
              <a:t>‹#›</a:t>
            </a:fld>
            <a:endParaRPr lang="en-US" altLang="en-US"/>
          </a:p>
        </p:txBody>
      </p:sp>
    </p:spTree>
    <p:extLst>
      <p:ext uri="{BB962C8B-B14F-4D97-AF65-F5344CB8AC3E}">
        <p14:creationId xmlns:p14="http://schemas.microsoft.com/office/powerpoint/2010/main" val="829575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F4113C48-398D-4FB0-A984-D86011BFEA83}" type="slidenum">
              <a:rPr lang="en-US" altLang="en-US"/>
              <a:pPr/>
              <a:t>‹#›</a:t>
            </a:fld>
            <a:endParaRPr lang="en-US" altLang="en-US"/>
          </a:p>
        </p:txBody>
      </p:sp>
    </p:spTree>
    <p:extLst>
      <p:ext uri="{BB962C8B-B14F-4D97-AF65-F5344CB8AC3E}">
        <p14:creationId xmlns:p14="http://schemas.microsoft.com/office/powerpoint/2010/main" val="201491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1B814F4B-579D-41EC-BF06-A9735EDBD1FC}" type="slidenum">
              <a:rPr lang="en-US" altLang="en-US"/>
              <a:pPr/>
              <a:t>‹#›</a:t>
            </a:fld>
            <a:endParaRPr lang="en-US" altLang="en-US"/>
          </a:p>
        </p:txBody>
      </p:sp>
    </p:spTree>
    <p:extLst>
      <p:ext uri="{BB962C8B-B14F-4D97-AF65-F5344CB8AC3E}">
        <p14:creationId xmlns:p14="http://schemas.microsoft.com/office/powerpoint/2010/main" val="3438847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8347F3A1-37B8-4A6F-B90B-91AC14831F49}" type="slidenum">
              <a:rPr lang="en-US" altLang="en-US"/>
              <a:pPr/>
              <a:t>‹#›</a:t>
            </a:fld>
            <a:endParaRPr lang="en-US" altLang="en-US"/>
          </a:p>
        </p:txBody>
      </p:sp>
    </p:spTree>
    <p:extLst>
      <p:ext uri="{BB962C8B-B14F-4D97-AF65-F5344CB8AC3E}">
        <p14:creationId xmlns:p14="http://schemas.microsoft.com/office/powerpoint/2010/main" val="1600142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FD61E756-EA4C-4CCE-8BFA-5435003ED8EC}" type="slidenum">
              <a:rPr lang="en-US" altLang="en-US"/>
              <a:pPr/>
              <a:t>‹#›</a:t>
            </a:fld>
            <a:endParaRPr lang="en-US" altLang="en-US"/>
          </a:p>
        </p:txBody>
      </p:sp>
    </p:spTree>
    <p:extLst>
      <p:ext uri="{BB962C8B-B14F-4D97-AF65-F5344CB8AC3E}">
        <p14:creationId xmlns:p14="http://schemas.microsoft.com/office/powerpoint/2010/main" val="3442274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52E4ED78-5359-4E3C-AC51-8621123089C6}" type="slidenum">
              <a:rPr lang="en-US" altLang="en-US"/>
              <a:pPr/>
              <a:t>‹#›</a:t>
            </a:fld>
            <a:endParaRPr lang="en-US" altLang="en-US"/>
          </a:p>
        </p:txBody>
      </p:sp>
    </p:spTree>
    <p:extLst>
      <p:ext uri="{BB962C8B-B14F-4D97-AF65-F5344CB8AC3E}">
        <p14:creationId xmlns:p14="http://schemas.microsoft.com/office/powerpoint/2010/main" val="198695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74638"/>
            <a:ext cx="82296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5" name="Rectangle 3"/>
          <p:cNvSpPr>
            <a:spLocks noGrp="1" noChangeArrowheads="1"/>
          </p:cNvSpPr>
          <p:nvPr>
            <p:ph type="body" idx="1"/>
          </p:nvPr>
        </p:nvSpPr>
        <p:spPr bwMode="auto">
          <a:xfrm>
            <a:off x="457200" y="1371600"/>
            <a:ext cx="8229600" cy="479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6858000" y="6400800"/>
            <a:ext cx="1828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800" b="1" u="none">
                <a:solidFill>
                  <a:srgbClr val="CC3300"/>
                </a:solidFill>
              </a:defRPr>
            </a:lvl1pPr>
          </a:lstStyle>
          <a:p>
            <a:fld id="{64B20AF7-8D1D-43B9-B4B0-F5F76EFA86C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b="1">
          <a:solidFill>
            <a:srgbClr val="CC3300"/>
          </a:solidFill>
          <a:latin typeface="+mj-lt"/>
          <a:ea typeface="+mj-ea"/>
          <a:cs typeface="+mj-cs"/>
        </a:defRPr>
      </a:lvl1pPr>
      <a:lvl2pPr algn="ctr" rtl="0" eaLnBrk="0" fontAlgn="base" hangingPunct="0">
        <a:spcBef>
          <a:spcPct val="0"/>
        </a:spcBef>
        <a:spcAft>
          <a:spcPct val="0"/>
        </a:spcAft>
        <a:defRPr sz="4400" b="1">
          <a:solidFill>
            <a:srgbClr val="CC3300"/>
          </a:solidFill>
          <a:latin typeface="Arial" charset="0"/>
        </a:defRPr>
      </a:lvl2pPr>
      <a:lvl3pPr algn="ctr" rtl="0" eaLnBrk="0" fontAlgn="base" hangingPunct="0">
        <a:spcBef>
          <a:spcPct val="0"/>
        </a:spcBef>
        <a:spcAft>
          <a:spcPct val="0"/>
        </a:spcAft>
        <a:defRPr sz="4400" b="1">
          <a:solidFill>
            <a:srgbClr val="CC3300"/>
          </a:solidFill>
          <a:latin typeface="Arial" charset="0"/>
        </a:defRPr>
      </a:lvl3pPr>
      <a:lvl4pPr algn="ctr" rtl="0" eaLnBrk="0" fontAlgn="base" hangingPunct="0">
        <a:spcBef>
          <a:spcPct val="0"/>
        </a:spcBef>
        <a:spcAft>
          <a:spcPct val="0"/>
        </a:spcAft>
        <a:defRPr sz="4400" b="1">
          <a:solidFill>
            <a:srgbClr val="CC3300"/>
          </a:solidFill>
          <a:latin typeface="Arial" charset="0"/>
        </a:defRPr>
      </a:lvl4pPr>
      <a:lvl5pPr algn="ctr" rtl="0" eaLnBrk="0" fontAlgn="base" hangingPunct="0">
        <a:spcBef>
          <a:spcPct val="0"/>
        </a:spcBef>
        <a:spcAft>
          <a:spcPct val="0"/>
        </a:spcAft>
        <a:defRPr sz="4400" b="1">
          <a:solidFill>
            <a:srgbClr val="CC3300"/>
          </a:solidFill>
          <a:latin typeface="Arial" charset="0"/>
        </a:defRPr>
      </a:lvl5pPr>
      <a:lvl6pPr marL="457200" algn="ctr" rtl="0" fontAlgn="base">
        <a:spcBef>
          <a:spcPct val="0"/>
        </a:spcBef>
        <a:spcAft>
          <a:spcPct val="0"/>
        </a:spcAft>
        <a:defRPr sz="4400" b="1">
          <a:solidFill>
            <a:srgbClr val="CC3300"/>
          </a:solidFill>
          <a:latin typeface="Arial" charset="0"/>
        </a:defRPr>
      </a:lvl6pPr>
      <a:lvl7pPr marL="914400" algn="ctr" rtl="0" fontAlgn="base">
        <a:spcBef>
          <a:spcPct val="0"/>
        </a:spcBef>
        <a:spcAft>
          <a:spcPct val="0"/>
        </a:spcAft>
        <a:defRPr sz="4400" b="1">
          <a:solidFill>
            <a:srgbClr val="CC3300"/>
          </a:solidFill>
          <a:latin typeface="Arial" charset="0"/>
        </a:defRPr>
      </a:lvl7pPr>
      <a:lvl8pPr marL="1371600" algn="ctr" rtl="0" fontAlgn="base">
        <a:spcBef>
          <a:spcPct val="0"/>
        </a:spcBef>
        <a:spcAft>
          <a:spcPct val="0"/>
        </a:spcAft>
        <a:defRPr sz="4400" b="1">
          <a:solidFill>
            <a:srgbClr val="CC3300"/>
          </a:solidFill>
          <a:latin typeface="Arial" charset="0"/>
        </a:defRPr>
      </a:lvl8pPr>
      <a:lvl9pPr marL="1828800" algn="ctr" rtl="0" fontAlgn="base">
        <a:spcBef>
          <a:spcPct val="0"/>
        </a:spcBef>
        <a:spcAft>
          <a:spcPct val="0"/>
        </a:spcAft>
        <a:defRPr sz="4400" b="1">
          <a:solidFill>
            <a:srgbClr val="CC3300"/>
          </a:solidFill>
          <a:latin typeface="Arial" charset="0"/>
        </a:defRPr>
      </a:lvl9pPr>
    </p:titleStyle>
    <p:bodyStyle>
      <a:lvl1pPr marL="342900" indent="-342900" algn="l" rtl="0" eaLnBrk="0" fontAlgn="base" hangingPunct="0">
        <a:spcBef>
          <a:spcPct val="20000"/>
        </a:spcBef>
        <a:spcAft>
          <a:spcPct val="0"/>
        </a:spcAft>
        <a:buChar char="•"/>
        <a:defRPr sz="36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3600" b="1">
          <a:solidFill>
            <a:schemeClr val="tx1"/>
          </a:solidFill>
          <a:latin typeface="+mn-lt"/>
        </a:defRPr>
      </a:lvl2pPr>
      <a:lvl3pPr marL="1143000" indent="-228600" algn="l" rtl="0" eaLnBrk="0" fontAlgn="base" hangingPunct="0">
        <a:spcBef>
          <a:spcPct val="20000"/>
        </a:spcBef>
        <a:spcAft>
          <a:spcPct val="0"/>
        </a:spcAft>
        <a:buChar char="•"/>
        <a:defRPr sz="3600" b="1">
          <a:solidFill>
            <a:schemeClr val="tx1"/>
          </a:solidFill>
          <a:latin typeface="+mn-lt"/>
        </a:defRPr>
      </a:lvl3pPr>
      <a:lvl4pPr marL="1600200" indent="-228600" algn="l" rtl="0" eaLnBrk="0" fontAlgn="base" hangingPunct="0">
        <a:spcBef>
          <a:spcPct val="20000"/>
        </a:spcBef>
        <a:spcAft>
          <a:spcPct val="0"/>
        </a:spcAft>
        <a:buChar char="–"/>
        <a:defRPr sz="3600" b="1">
          <a:solidFill>
            <a:schemeClr val="tx1"/>
          </a:solidFill>
          <a:latin typeface="+mn-lt"/>
        </a:defRPr>
      </a:lvl4pPr>
      <a:lvl5pPr marL="2057400" indent="-228600" algn="l" rtl="0" eaLnBrk="0" fontAlgn="base" hangingPunct="0">
        <a:spcBef>
          <a:spcPct val="20000"/>
        </a:spcBef>
        <a:spcAft>
          <a:spcPct val="0"/>
        </a:spcAft>
        <a:buChar char="»"/>
        <a:defRPr sz="3600" b="1">
          <a:solidFill>
            <a:schemeClr val="tx1"/>
          </a:solidFill>
          <a:latin typeface="+mn-lt"/>
        </a:defRPr>
      </a:lvl5pPr>
      <a:lvl6pPr marL="2514600" indent="-228600" algn="l" rtl="0" fontAlgn="base">
        <a:spcBef>
          <a:spcPct val="20000"/>
        </a:spcBef>
        <a:spcAft>
          <a:spcPct val="0"/>
        </a:spcAft>
        <a:buChar char="»"/>
        <a:defRPr sz="3600" b="1">
          <a:solidFill>
            <a:schemeClr val="tx1"/>
          </a:solidFill>
          <a:latin typeface="+mn-lt"/>
        </a:defRPr>
      </a:lvl6pPr>
      <a:lvl7pPr marL="2971800" indent="-228600" algn="l" rtl="0" fontAlgn="base">
        <a:spcBef>
          <a:spcPct val="20000"/>
        </a:spcBef>
        <a:spcAft>
          <a:spcPct val="0"/>
        </a:spcAft>
        <a:buChar char="»"/>
        <a:defRPr sz="3600" b="1">
          <a:solidFill>
            <a:schemeClr val="tx1"/>
          </a:solidFill>
          <a:latin typeface="+mn-lt"/>
        </a:defRPr>
      </a:lvl7pPr>
      <a:lvl8pPr marL="3429000" indent="-228600" algn="l" rtl="0" fontAlgn="base">
        <a:spcBef>
          <a:spcPct val="20000"/>
        </a:spcBef>
        <a:spcAft>
          <a:spcPct val="0"/>
        </a:spcAft>
        <a:buChar char="»"/>
        <a:defRPr sz="3600" b="1">
          <a:solidFill>
            <a:schemeClr val="tx1"/>
          </a:solidFill>
          <a:latin typeface="+mn-lt"/>
        </a:defRPr>
      </a:lvl8pPr>
      <a:lvl9pPr marL="3886200" indent="-228600" algn="l" rtl="0" fontAlgn="base">
        <a:spcBef>
          <a:spcPct val="20000"/>
        </a:spcBef>
        <a:spcAft>
          <a:spcPct val="0"/>
        </a:spcAft>
        <a:buChar char="»"/>
        <a:defRPr sz="3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3.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3.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1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3.xml"/><Relationship Id="rId1" Type="http://schemas.openxmlformats.org/officeDocument/2006/relationships/vmlDrawing" Target="../drawings/vmlDrawing13.vml"/><Relationship Id="rId5" Type="http://schemas.openxmlformats.org/officeDocument/2006/relationships/image" Target="../media/image13.emf"/><Relationship Id="rId4" Type="http://schemas.openxmlformats.org/officeDocument/2006/relationships/oleObject" Target="../embeddings/oleObject1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3.xml"/><Relationship Id="rId1" Type="http://schemas.openxmlformats.org/officeDocument/2006/relationships/vmlDrawing" Target="../drawings/vmlDrawing14.vml"/><Relationship Id="rId5" Type="http://schemas.openxmlformats.org/officeDocument/2006/relationships/image" Target="../media/image14.emf"/><Relationship Id="rId4" Type="http://schemas.openxmlformats.org/officeDocument/2006/relationships/oleObject" Target="../embeddings/oleObject14.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3.xml"/><Relationship Id="rId1" Type="http://schemas.openxmlformats.org/officeDocument/2006/relationships/vmlDrawing" Target="../drawings/vmlDrawing15.vml"/><Relationship Id="rId5" Type="http://schemas.openxmlformats.org/officeDocument/2006/relationships/image" Target="../media/image15.emf"/><Relationship Id="rId4" Type="http://schemas.openxmlformats.org/officeDocument/2006/relationships/oleObject" Target="../embeddings/oleObject15.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3.xml"/><Relationship Id="rId1" Type="http://schemas.openxmlformats.org/officeDocument/2006/relationships/vmlDrawing" Target="../drawings/vmlDrawing16.vml"/><Relationship Id="rId5" Type="http://schemas.openxmlformats.org/officeDocument/2006/relationships/image" Target="../media/image16.emf"/><Relationship Id="rId4" Type="http://schemas.openxmlformats.org/officeDocument/2006/relationships/oleObject" Target="../embeddings/oleObject16.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3.xml"/><Relationship Id="rId1" Type="http://schemas.openxmlformats.org/officeDocument/2006/relationships/vmlDrawing" Target="../drawings/vmlDrawing17.vml"/><Relationship Id="rId5" Type="http://schemas.openxmlformats.org/officeDocument/2006/relationships/image" Target="../media/image17.emf"/><Relationship Id="rId4" Type="http://schemas.openxmlformats.org/officeDocument/2006/relationships/oleObject" Target="../embeddings/oleObject17.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3.xml"/><Relationship Id="rId1" Type="http://schemas.openxmlformats.org/officeDocument/2006/relationships/vmlDrawing" Target="../drawings/vmlDrawing18.vml"/><Relationship Id="rId5" Type="http://schemas.openxmlformats.org/officeDocument/2006/relationships/image" Target="../media/image18.emf"/><Relationship Id="rId4" Type="http://schemas.openxmlformats.org/officeDocument/2006/relationships/oleObject" Target="../embeddings/oleObject18.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13.xml"/><Relationship Id="rId1" Type="http://schemas.openxmlformats.org/officeDocument/2006/relationships/vmlDrawing" Target="../drawings/vmlDrawing19.vml"/><Relationship Id="rId5" Type="http://schemas.openxmlformats.org/officeDocument/2006/relationships/image" Target="../media/image19.emf"/><Relationship Id="rId4" Type="http://schemas.openxmlformats.org/officeDocument/2006/relationships/oleObject" Target="../embeddings/oleObject19.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13.xml"/><Relationship Id="rId1" Type="http://schemas.openxmlformats.org/officeDocument/2006/relationships/vmlDrawing" Target="../drawings/vmlDrawing20.vml"/><Relationship Id="rId5" Type="http://schemas.openxmlformats.org/officeDocument/2006/relationships/image" Target="../media/image20.emf"/><Relationship Id="rId4" Type="http://schemas.openxmlformats.org/officeDocument/2006/relationships/oleObject" Target="../embeddings/oleObject20.bin"/></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13.xml"/><Relationship Id="rId1" Type="http://schemas.openxmlformats.org/officeDocument/2006/relationships/vmlDrawing" Target="../drawings/vmlDrawing21.vml"/><Relationship Id="rId5" Type="http://schemas.openxmlformats.org/officeDocument/2006/relationships/image" Target="../media/image21.emf"/><Relationship Id="rId4" Type="http://schemas.openxmlformats.org/officeDocument/2006/relationships/oleObject" Target="../embeddings/oleObject21.bin"/></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82.xml"/><Relationship Id="rId2" Type="http://schemas.openxmlformats.org/officeDocument/2006/relationships/slideLayout" Target="../slideLayouts/slideLayout1.xml"/><Relationship Id="rId1" Type="http://schemas.openxmlformats.org/officeDocument/2006/relationships/vmlDrawing" Target="../drawings/vmlDrawing22.vml"/><Relationship Id="rId5" Type="http://schemas.openxmlformats.org/officeDocument/2006/relationships/image" Target="../media/image22.emf"/><Relationship Id="rId4" Type="http://schemas.openxmlformats.org/officeDocument/2006/relationships/oleObject" Target="../embeddings/oleObject22.bin"/></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304800" y="381000"/>
            <a:ext cx="8610600" cy="5715000"/>
          </a:xfrm>
        </p:spPr>
        <p:txBody>
          <a:bodyPr/>
          <a:lstStyle/>
          <a:p>
            <a:pPr eaLnBrk="1" hangingPunct="1"/>
            <a:r>
              <a:rPr lang="en-US" altLang="en-US" sz="6600" dirty="0" smtClean="0"/>
              <a:t>Chapter 10-1C.</a:t>
            </a:r>
            <a:br>
              <a:rPr lang="en-US" altLang="en-US" sz="6600" dirty="0" smtClean="0"/>
            </a:br>
            <a:r>
              <a:rPr lang="en-US" altLang="en-US" sz="6600" dirty="0" smtClean="0"/>
              <a:t>Partnerships. </a:t>
            </a:r>
            <a:br>
              <a:rPr lang="en-US" altLang="en-US" sz="6600" dirty="0" smtClean="0"/>
            </a:br>
            <a:r>
              <a:rPr lang="en-US" altLang="en-US" sz="6600" dirty="0" smtClean="0"/>
              <a:t>Sec. 751 etc.</a:t>
            </a:r>
            <a:r>
              <a:rPr lang="en-US" altLang="en-US" sz="7200" dirty="0" smtClean="0"/>
              <a:t/>
            </a:r>
            <a:br>
              <a:rPr lang="en-US" altLang="en-US" sz="7200" dirty="0" smtClean="0"/>
            </a:br>
            <a:r>
              <a:rPr lang="en-US" altLang="en-US" sz="2800" dirty="0" smtClean="0"/>
              <a:t>C16-Chp-11-1C-Ptshp-Sec 751-etc-2016</a:t>
            </a:r>
            <a:r>
              <a:rPr lang="en-US" altLang="en-US" sz="5400" dirty="0" smtClean="0"/>
              <a:t/>
            </a:r>
            <a:br>
              <a:rPr lang="en-US" altLang="en-US" sz="5400" dirty="0" smtClean="0"/>
            </a:br>
            <a:r>
              <a:rPr lang="en-US" altLang="en-US" sz="2400" dirty="0" smtClean="0"/>
              <a:t/>
            </a:r>
            <a:br>
              <a:rPr lang="en-US" altLang="en-US" sz="2400" dirty="0" smtClean="0"/>
            </a:br>
            <a:r>
              <a:rPr lang="en-US" altLang="en-US" sz="2400" dirty="0" smtClean="0"/>
              <a:t/>
            </a:r>
            <a:br>
              <a:rPr lang="en-US" altLang="en-US" sz="2400" dirty="0" smtClean="0"/>
            </a:br>
            <a:r>
              <a:rPr lang="en-US" altLang="en-US" sz="2400" dirty="0" smtClean="0"/>
              <a:t>Howard Godfrey, Ph.D., CPA</a:t>
            </a:r>
            <a:br>
              <a:rPr lang="en-US" altLang="en-US" sz="2400" dirty="0" smtClean="0"/>
            </a:br>
            <a:r>
              <a:rPr lang="en-US" altLang="en-US" sz="2400" dirty="0" smtClean="0"/>
              <a:t>Professor of Accounting</a:t>
            </a:r>
            <a:br>
              <a:rPr lang="en-US" altLang="en-US" sz="2400" dirty="0" smtClean="0"/>
            </a:br>
            <a:r>
              <a:rPr lang="en-US" altLang="en-US" sz="1800" dirty="0" smtClean="0"/>
              <a:t>Copyright 2016</a:t>
            </a:r>
            <a:endParaRPr lang="en-US" altLang="en-US"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FC53D387-45C9-429F-BADD-45308798A959}" type="slidenum">
              <a:rPr lang="en-US" altLang="en-US" u="none">
                <a:solidFill>
                  <a:srgbClr val="CC3300"/>
                </a:solidFill>
              </a:rPr>
              <a:pPr eaLnBrk="1" hangingPunct="1"/>
              <a:t>10</a:t>
            </a:fld>
            <a:endParaRPr lang="en-US" altLang="en-US" u="none">
              <a:solidFill>
                <a:srgbClr val="CC3300"/>
              </a:solidFill>
            </a:endParaRPr>
          </a:p>
        </p:txBody>
      </p:sp>
      <p:sp>
        <p:nvSpPr>
          <p:cNvPr id="4100" name="Rectangle 2"/>
          <p:cNvSpPr>
            <a:spLocks noGrp="1" noChangeArrowheads="1"/>
          </p:cNvSpPr>
          <p:nvPr>
            <p:ph type="title"/>
          </p:nvPr>
        </p:nvSpPr>
        <p:spPr/>
        <p:txBody>
          <a:bodyPr/>
          <a:lstStyle/>
          <a:p>
            <a:pPr eaLnBrk="1" hangingPunct="1"/>
            <a:r>
              <a:rPr lang="en-US" altLang="en-US" smtClean="0"/>
              <a:t> </a:t>
            </a:r>
          </a:p>
        </p:txBody>
      </p:sp>
      <p:sp>
        <p:nvSpPr>
          <p:cNvPr id="4101" name="Rectangle 3"/>
          <p:cNvSpPr>
            <a:spLocks noGrp="1" noChangeArrowheads="1"/>
          </p:cNvSpPr>
          <p:nvPr>
            <p:ph type="body" sz="half" idx="1"/>
          </p:nvPr>
        </p:nvSpPr>
        <p:spPr>
          <a:xfrm>
            <a:off x="304800" y="304800"/>
            <a:ext cx="8458200" cy="6019800"/>
          </a:xfrm>
          <a:noFill/>
        </p:spPr>
        <p:txBody>
          <a:bodyPr/>
          <a:lstStyle/>
          <a:p>
            <a:pPr marL="0" indent="0" eaLnBrk="1" hangingPunct="1">
              <a:buFontTx/>
              <a:buNone/>
            </a:pPr>
            <a:endParaRPr lang="en-US" altLang="en-US" sz="3200" u="sng" smtClean="0">
              <a:solidFill>
                <a:srgbClr val="CC0000"/>
              </a:solidFill>
            </a:endParaRPr>
          </a:p>
          <a:p>
            <a:pPr marL="0" indent="0" eaLnBrk="1" hangingPunct="1">
              <a:buFontTx/>
              <a:buNone/>
            </a:pPr>
            <a:endParaRPr lang="en-US" altLang="en-US" smtClean="0"/>
          </a:p>
        </p:txBody>
      </p:sp>
      <p:graphicFrame>
        <p:nvGraphicFramePr>
          <p:cNvPr id="4098" name="Object 31"/>
          <p:cNvGraphicFramePr>
            <a:graphicFrameLocks noGrp="1" noChangeAspect="1"/>
          </p:cNvGraphicFramePr>
          <p:nvPr>
            <p:ph sz="half" idx="2"/>
          </p:nvPr>
        </p:nvGraphicFramePr>
        <p:xfrm>
          <a:off x="314325" y="363538"/>
          <a:ext cx="7989888" cy="6062662"/>
        </p:xfrm>
        <a:graphic>
          <a:graphicData uri="http://schemas.openxmlformats.org/presentationml/2006/ole">
            <mc:AlternateContent xmlns:mc="http://schemas.openxmlformats.org/markup-compatibility/2006">
              <mc:Choice xmlns:v="urn:schemas-microsoft-com:vml" Requires="v">
                <p:oleObj spid="_x0000_s4105" name="Worksheet" r:id="rId4" imgW="2724030" imgH="2066835" progId="Excel.Sheet.8">
                  <p:embed/>
                </p:oleObj>
              </mc:Choice>
              <mc:Fallback>
                <p:oleObj name="Worksheet" r:id="rId4" imgW="2724030" imgH="2066835" progId="Excel.Sheet.8">
                  <p:embed/>
                  <p:pic>
                    <p:nvPicPr>
                      <p:cNvPr id="0" name="Object 3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325" y="363538"/>
                        <a:ext cx="7989888" cy="606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46D3E451-9578-4CE5-BBB6-BD251366754D}" type="slidenum">
              <a:rPr lang="en-US" altLang="en-US" u="none">
                <a:solidFill>
                  <a:srgbClr val="CC3300"/>
                </a:solidFill>
              </a:rPr>
              <a:pPr eaLnBrk="1" hangingPunct="1"/>
              <a:t>11</a:t>
            </a:fld>
            <a:endParaRPr lang="en-US" altLang="en-US" u="none">
              <a:solidFill>
                <a:srgbClr val="CC3300"/>
              </a:solidFill>
            </a:endParaRPr>
          </a:p>
        </p:txBody>
      </p:sp>
      <p:sp>
        <p:nvSpPr>
          <p:cNvPr id="5124" name="Rectangle 2"/>
          <p:cNvSpPr>
            <a:spLocks noGrp="1" noChangeArrowheads="1"/>
          </p:cNvSpPr>
          <p:nvPr>
            <p:ph type="title"/>
          </p:nvPr>
        </p:nvSpPr>
        <p:spPr/>
        <p:txBody>
          <a:bodyPr/>
          <a:lstStyle/>
          <a:p>
            <a:pPr eaLnBrk="1" hangingPunct="1"/>
            <a:r>
              <a:rPr lang="en-US" altLang="en-US" smtClean="0"/>
              <a:t> </a:t>
            </a:r>
          </a:p>
        </p:txBody>
      </p:sp>
      <p:sp>
        <p:nvSpPr>
          <p:cNvPr id="5125" name="Rectangle 3"/>
          <p:cNvSpPr>
            <a:spLocks noGrp="1" noChangeArrowheads="1"/>
          </p:cNvSpPr>
          <p:nvPr>
            <p:ph type="body" sz="half" idx="1"/>
          </p:nvPr>
        </p:nvSpPr>
        <p:spPr>
          <a:xfrm>
            <a:off x="304800" y="304800"/>
            <a:ext cx="8458200" cy="6019800"/>
          </a:xfrm>
          <a:noFill/>
        </p:spPr>
        <p:txBody>
          <a:bodyPr/>
          <a:lstStyle/>
          <a:p>
            <a:pPr marL="0" indent="0" eaLnBrk="1" hangingPunct="1">
              <a:buFontTx/>
              <a:buNone/>
            </a:pPr>
            <a:endParaRPr lang="en-US" altLang="en-US" sz="3200" u="sng" smtClean="0">
              <a:solidFill>
                <a:srgbClr val="CC0000"/>
              </a:solidFill>
            </a:endParaRPr>
          </a:p>
          <a:p>
            <a:pPr marL="0" indent="0" eaLnBrk="1" hangingPunct="1">
              <a:buFontTx/>
              <a:buNone/>
            </a:pPr>
            <a:endParaRPr lang="en-US" altLang="en-US" smtClean="0"/>
          </a:p>
        </p:txBody>
      </p:sp>
      <p:graphicFrame>
        <p:nvGraphicFramePr>
          <p:cNvPr id="5122" name="Object 4"/>
          <p:cNvGraphicFramePr>
            <a:graphicFrameLocks noGrp="1" noChangeAspect="1"/>
          </p:cNvGraphicFramePr>
          <p:nvPr>
            <p:ph sz="half" idx="2"/>
          </p:nvPr>
        </p:nvGraphicFramePr>
        <p:xfrm>
          <a:off x="152400" y="228600"/>
          <a:ext cx="8839200" cy="6019800"/>
        </p:xfrm>
        <a:graphic>
          <a:graphicData uri="http://schemas.openxmlformats.org/presentationml/2006/ole">
            <mc:AlternateContent xmlns:mc="http://schemas.openxmlformats.org/markup-compatibility/2006">
              <mc:Choice xmlns:v="urn:schemas-microsoft-com:vml" Requires="v">
                <p:oleObj spid="_x0000_s5129" name="Worksheet" r:id="rId4" imgW="2857410" imgH="1609635" progId="Excel.Sheet.8">
                  <p:embed/>
                </p:oleObj>
              </mc:Choice>
              <mc:Fallback>
                <p:oleObj name="Worksheet" r:id="rId4" imgW="2857410" imgH="1609635"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228600"/>
                        <a:ext cx="883920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F4D5A955-5048-4947-90F6-7A51D00E2533}" type="slidenum">
              <a:rPr lang="en-US" altLang="en-US" u="none">
                <a:solidFill>
                  <a:srgbClr val="CC3300"/>
                </a:solidFill>
              </a:rPr>
              <a:pPr eaLnBrk="1" hangingPunct="1"/>
              <a:t>12</a:t>
            </a:fld>
            <a:endParaRPr lang="en-US" altLang="en-US" u="none">
              <a:solidFill>
                <a:srgbClr val="CC3300"/>
              </a:solidFill>
            </a:endParaRPr>
          </a:p>
        </p:txBody>
      </p:sp>
      <p:sp>
        <p:nvSpPr>
          <p:cNvPr id="6148" name="Rectangle 2"/>
          <p:cNvSpPr>
            <a:spLocks noGrp="1" noChangeArrowheads="1"/>
          </p:cNvSpPr>
          <p:nvPr>
            <p:ph type="title"/>
          </p:nvPr>
        </p:nvSpPr>
        <p:spPr/>
        <p:txBody>
          <a:bodyPr/>
          <a:lstStyle/>
          <a:p>
            <a:pPr eaLnBrk="1" hangingPunct="1"/>
            <a:r>
              <a:rPr lang="en-US" altLang="en-US" smtClean="0"/>
              <a:t> </a:t>
            </a:r>
          </a:p>
        </p:txBody>
      </p:sp>
      <p:sp>
        <p:nvSpPr>
          <p:cNvPr id="6149" name="Rectangle 3"/>
          <p:cNvSpPr>
            <a:spLocks noGrp="1" noChangeArrowheads="1"/>
          </p:cNvSpPr>
          <p:nvPr>
            <p:ph type="body" sz="half" idx="1"/>
          </p:nvPr>
        </p:nvSpPr>
        <p:spPr>
          <a:xfrm>
            <a:off x="304800" y="304800"/>
            <a:ext cx="8458200" cy="6019800"/>
          </a:xfrm>
          <a:noFill/>
        </p:spPr>
        <p:txBody>
          <a:bodyPr/>
          <a:lstStyle/>
          <a:p>
            <a:pPr marL="0" indent="0" eaLnBrk="1" hangingPunct="1">
              <a:buFontTx/>
              <a:buNone/>
            </a:pPr>
            <a:endParaRPr lang="en-US" altLang="en-US" sz="3200" u="sng" smtClean="0">
              <a:solidFill>
                <a:srgbClr val="CC0000"/>
              </a:solidFill>
            </a:endParaRPr>
          </a:p>
          <a:p>
            <a:pPr marL="0" indent="0" eaLnBrk="1" hangingPunct="1">
              <a:buFontTx/>
              <a:buNone/>
            </a:pPr>
            <a:endParaRPr lang="en-US" altLang="en-US" smtClean="0"/>
          </a:p>
        </p:txBody>
      </p:sp>
      <p:graphicFrame>
        <p:nvGraphicFramePr>
          <p:cNvPr id="6146" name="Object 4"/>
          <p:cNvGraphicFramePr>
            <a:graphicFrameLocks noGrp="1" noChangeAspect="1"/>
          </p:cNvGraphicFramePr>
          <p:nvPr>
            <p:ph sz="half" idx="2"/>
          </p:nvPr>
        </p:nvGraphicFramePr>
        <p:xfrm>
          <a:off x="381000" y="152400"/>
          <a:ext cx="8153400" cy="6384925"/>
        </p:xfrm>
        <a:graphic>
          <a:graphicData uri="http://schemas.openxmlformats.org/presentationml/2006/ole">
            <mc:AlternateContent xmlns:mc="http://schemas.openxmlformats.org/markup-compatibility/2006">
              <mc:Choice xmlns:v="urn:schemas-microsoft-com:vml" Requires="v">
                <p:oleObj spid="_x0000_s6153" name="Worksheet" r:id="rId4" imgW="3409830" imgH="2800350" progId="Excel.Sheet.8">
                  <p:embed/>
                </p:oleObj>
              </mc:Choice>
              <mc:Fallback>
                <p:oleObj name="Worksheet" r:id="rId4" imgW="3409830" imgH="2800350"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52400"/>
                        <a:ext cx="8153400" cy="638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39053028-3107-4630-A8CF-3E8B285D6423}" type="slidenum">
              <a:rPr lang="en-US" altLang="en-US" u="none">
                <a:solidFill>
                  <a:srgbClr val="CC3300"/>
                </a:solidFill>
              </a:rPr>
              <a:pPr eaLnBrk="1" hangingPunct="1"/>
              <a:t>13</a:t>
            </a:fld>
            <a:endParaRPr lang="en-US" altLang="en-US" u="none">
              <a:solidFill>
                <a:srgbClr val="CC3300"/>
              </a:solidFill>
            </a:endParaRPr>
          </a:p>
        </p:txBody>
      </p:sp>
      <p:sp>
        <p:nvSpPr>
          <p:cNvPr id="7172" name="Rectangle 2"/>
          <p:cNvSpPr>
            <a:spLocks noGrp="1" noChangeArrowheads="1"/>
          </p:cNvSpPr>
          <p:nvPr>
            <p:ph type="title"/>
          </p:nvPr>
        </p:nvSpPr>
        <p:spPr/>
        <p:txBody>
          <a:bodyPr/>
          <a:lstStyle/>
          <a:p>
            <a:pPr eaLnBrk="1" hangingPunct="1"/>
            <a:r>
              <a:rPr lang="en-US" altLang="en-US" smtClean="0"/>
              <a:t> </a:t>
            </a:r>
          </a:p>
        </p:txBody>
      </p:sp>
      <p:graphicFrame>
        <p:nvGraphicFramePr>
          <p:cNvPr id="7170" name="Object 3"/>
          <p:cNvGraphicFramePr>
            <a:graphicFrameLocks noGrp="1" noChangeAspect="1"/>
          </p:cNvGraphicFramePr>
          <p:nvPr>
            <p:ph idx="1"/>
          </p:nvPr>
        </p:nvGraphicFramePr>
        <p:xfrm>
          <a:off x="255588" y="166688"/>
          <a:ext cx="8355012" cy="5930900"/>
        </p:xfrm>
        <a:graphic>
          <a:graphicData uri="http://schemas.openxmlformats.org/presentationml/2006/ole">
            <mc:AlternateContent xmlns:mc="http://schemas.openxmlformats.org/markup-compatibility/2006">
              <mc:Choice xmlns:v="urn:schemas-microsoft-com:vml" Requires="v">
                <p:oleObj spid="_x0000_s7176" name="Worksheet" r:id="rId4" imgW="2522154" imgH="1790634" progId="Excel.Sheet.8">
                  <p:embed/>
                </p:oleObj>
              </mc:Choice>
              <mc:Fallback>
                <p:oleObj name="Worksheet" r:id="rId4" imgW="2522154" imgH="1790634"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88" y="166688"/>
                        <a:ext cx="8355012" cy="593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20390F2-6B89-49CE-9AD3-1974E8F5F053}" type="slidenum">
              <a:rPr lang="en-US" altLang="en-US" u="none">
                <a:solidFill>
                  <a:srgbClr val="CC3300"/>
                </a:solidFill>
              </a:rPr>
              <a:pPr eaLnBrk="1" hangingPunct="1"/>
              <a:t>14</a:t>
            </a:fld>
            <a:endParaRPr lang="en-US" altLang="en-US" u="none">
              <a:solidFill>
                <a:srgbClr val="CC3300"/>
              </a:solidFill>
            </a:endParaRPr>
          </a:p>
        </p:txBody>
      </p:sp>
      <p:sp>
        <p:nvSpPr>
          <p:cNvPr id="8196" name="Rectangle 2"/>
          <p:cNvSpPr>
            <a:spLocks noGrp="1" noChangeArrowheads="1"/>
          </p:cNvSpPr>
          <p:nvPr>
            <p:ph type="title"/>
          </p:nvPr>
        </p:nvSpPr>
        <p:spPr/>
        <p:txBody>
          <a:bodyPr/>
          <a:lstStyle/>
          <a:p>
            <a:pPr eaLnBrk="1" hangingPunct="1"/>
            <a:r>
              <a:rPr lang="en-US" altLang="en-US" smtClean="0"/>
              <a:t> </a:t>
            </a:r>
          </a:p>
        </p:txBody>
      </p:sp>
      <p:graphicFrame>
        <p:nvGraphicFramePr>
          <p:cNvPr id="8194" name="Object 3"/>
          <p:cNvGraphicFramePr>
            <a:graphicFrameLocks noGrp="1" noChangeAspect="1"/>
          </p:cNvGraphicFramePr>
          <p:nvPr>
            <p:ph idx="1"/>
          </p:nvPr>
        </p:nvGraphicFramePr>
        <p:xfrm>
          <a:off x="239713" y="139700"/>
          <a:ext cx="7913687" cy="6364288"/>
        </p:xfrm>
        <a:graphic>
          <a:graphicData uri="http://schemas.openxmlformats.org/presentationml/2006/ole">
            <mc:AlternateContent xmlns:mc="http://schemas.openxmlformats.org/markup-compatibility/2006">
              <mc:Choice xmlns:v="urn:schemas-microsoft-com:vml" Requires="v">
                <p:oleObj spid="_x0000_s8200" name="Worksheet" r:id="rId4" imgW="3210030" imgH="2581185" progId="Excel.Sheet.8">
                  <p:embed/>
                </p:oleObj>
              </mc:Choice>
              <mc:Fallback>
                <p:oleObj name="Worksheet" r:id="rId4" imgW="3210030" imgH="258118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9713" y="139700"/>
                        <a:ext cx="7913687" cy="636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altLang="en-US" smtClean="0"/>
              <a:t> </a:t>
            </a:r>
          </a:p>
        </p:txBody>
      </p:sp>
      <p:sp>
        <p:nvSpPr>
          <p:cNvPr id="9220" name="Rectangle 3"/>
          <p:cNvSpPr>
            <a:spLocks noGrp="1" noChangeArrowheads="1"/>
          </p:cNvSpPr>
          <p:nvPr>
            <p:ph type="body" sz="half" idx="1"/>
          </p:nvPr>
        </p:nvSpPr>
        <p:spPr>
          <a:xfrm>
            <a:off x="304800" y="381000"/>
            <a:ext cx="8458200" cy="6019800"/>
          </a:xfrm>
          <a:noFill/>
        </p:spPr>
        <p:txBody>
          <a:bodyPr/>
          <a:lstStyle/>
          <a:p>
            <a:pPr marL="0" indent="0" eaLnBrk="1" hangingPunct="1">
              <a:buFontTx/>
              <a:buNone/>
              <a:tabLst>
                <a:tab pos="7375525" algn="r"/>
              </a:tabLst>
            </a:pPr>
            <a:r>
              <a:rPr lang="en-US" altLang="en-US" smtClean="0"/>
              <a:t> </a:t>
            </a:r>
          </a:p>
        </p:txBody>
      </p:sp>
      <p:graphicFrame>
        <p:nvGraphicFramePr>
          <p:cNvPr id="9218" name="Object 5"/>
          <p:cNvGraphicFramePr>
            <a:graphicFrameLocks noChangeAspect="1"/>
          </p:cNvGraphicFramePr>
          <p:nvPr/>
        </p:nvGraphicFramePr>
        <p:xfrm>
          <a:off x="365125" y="152400"/>
          <a:ext cx="8469313" cy="6542088"/>
        </p:xfrm>
        <a:graphic>
          <a:graphicData uri="http://schemas.openxmlformats.org/presentationml/2006/ole">
            <mc:AlternateContent xmlns:mc="http://schemas.openxmlformats.org/markup-compatibility/2006">
              <mc:Choice xmlns:v="urn:schemas-microsoft-com:vml" Requires="v">
                <p:oleObj spid="_x0000_s9224" name="Worksheet" r:id="rId4" imgW="2304990" imgH="1781085" progId="Excel.Sheet.12">
                  <p:embed/>
                </p:oleObj>
              </mc:Choice>
              <mc:Fallback>
                <p:oleObj name="Worksheet" r:id="rId4" imgW="2304990" imgH="1781085" progId="Excel.Sheet.12">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125" y="152400"/>
                        <a:ext cx="8469313" cy="654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166B2743-6670-4D80-8615-158519410842}" type="slidenum">
              <a:rPr lang="en-US" altLang="en-US" u="none">
                <a:solidFill>
                  <a:srgbClr val="CC3300"/>
                </a:solidFill>
              </a:rPr>
              <a:pPr eaLnBrk="1" hangingPunct="1"/>
              <a:t>16</a:t>
            </a:fld>
            <a:endParaRPr lang="en-US" altLang="en-US" u="none">
              <a:solidFill>
                <a:srgbClr val="CC3300"/>
              </a:solidFill>
            </a:endParaRPr>
          </a:p>
        </p:txBody>
      </p:sp>
      <p:sp>
        <p:nvSpPr>
          <p:cNvPr id="30723" name="Rectangle 2"/>
          <p:cNvSpPr>
            <a:spLocks noGrp="1" noChangeArrowheads="1"/>
          </p:cNvSpPr>
          <p:nvPr>
            <p:ph type="title"/>
          </p:nvPr>
        </p:nvSpPr>
        <p:spPr/>
        <p:txBody>
          <a:bodyPr/>
          <a:lstStyle/>
          <a:p>
            <a:pPr eaLnBrk="1" hangingPunct="1"/>
            <a:r>
              <a:rPr lang="en-US" altLang="en-US" smtClean="0"/>
              <a:t> </a:t>
            </a:r>
          </a:p>
        </p:txBody>
      </p:sp>
      <p:sp>
        <p:nvSpPr>
          <p:cNvPr id="30724" name="Rectangle 3"/>
          <p:cNvSpPr>
            <a:spLocks noGrp="1" noChangeArrowheads="1"/>
          </p:cNvSpPr>
          <p:nvPr>
            <p:ph type="body" sz="half" idx="1"/>
          </p:nvPr>
        </p:nvSpPr>
        <p:spPr>
          <a:xfrm>
            <a:off x="152400" y="304800"/>
            <a:ext cx="8763000" cy="6019800"/>
          </a:xfrm>
          <a:noFill/>
        </p:spPr>
        <p:txBody>
          <a:bodyPr/>
          <a:lstStyle/>
          <a:p>
            <a:pPr marL="0" indent="0" eaLnBrk="1" hangingPunct="1">
              <a:lnSpc>
                <a:spcPct val="90000"/>
              </a:lnSpc>
              <a:buFontTx/>
              <a:buNone/>
              <a:tabLst>
                <a:tab pos="7375525" algn="r"/>
              </a:tabLst>
            </a:pPr>
            <a:r>
              <a:rPr lang="en-US" altLang="en-US" sz="3200" u="sng" smtClean="0">
                <a:solidFill>
                  <a:srgbClr val="CC0000"/>
                </a:solidFill>
              </a:rPr>
              <a:t>Basic Example, Slide 10.</a:t>
            </a:r>
          </a:p>
          <a:p>
            <a:pPr marL="0" indent="0" eaLnBrk="1" hangingPunct="1">
              <a:lnSpc>
                <a:spcPct val="90000"/>
              </a:lnSpc>
              <a:buFontTx/>
              <a:buNone/>
              <a:tabLst>
                <a:tab pos="7375525" algn="r"/>
              </a:tabLst>
            </a:pPr>
            <a:r>
              <a:rPr lang="en-US" altLang="en-US" smtClean="0"/>
              <a:t>What if Partner a receives a distribution of cash of $58,000?</a:t>
            </a:r>
          </a:p>
          <a:p>
            <a:pPr marL="0" indent="0" eaLnBrk="1" hangingPunct="1">
              <a:lnSpc>
                <a:spcPct val="90000"/>
              </a:lnSpc>
              <a:buFontTx/>
              <a:buNone/>
              <a:tabLst>
                <a:tab pos="7375525" algn="r"/>
              </a:tabLst>
            </a:pPr>
            <a:endParaRPr lang="en-US" altLang="en-US" sz="2000" smtClean="0"/>
          </a:p>
          <a:p>
            <a:pPr marL="0" indent="0" eaLnBrk="1" hangingPunct="1">
              <a:lnSpc>
                <a:spcPct val="90000"/>
              </a:lnSpc>
              <a:buFontTx/>
              <a:buNone/>
              <a:tabLst>
                <a:tab pos="7375525" algn="r"/>
              </a:tabLst>
            </a:pPr>
            <a:r>
              <a:rPr lang="en-US" altLang="en-US" smtClean="0"/>
              <a:t>This is a disproportionate distribution.</a:t>
            </a:r>
          </a:p>
          <a:p>
            <a:pPr marL="0" indent="0" eaLnBrk="1" hangingPunct="1">
              <a:lnSpc>
                <a:spcPct val="90000"/>
              </a:lnSpc>
              <a:buFontTx/>
              <a:buNone/>
              <a:tabLst>
                <a:tab pos="7375525" algn="r"/>
              </a:tabLst>
            </a:pPr>
            <a:endParaRPr lang="en-US" altLang="en-US" sz="2400" smtClean="0"/>
          </a:p>
          <a:p>
            <a:pPr marL="0" indent="0" eaLnBrk="1" hangingPunct="1">
              <a:lnSpc>
                <a:spcPct val="90000"/>
              </a:lnSpc>
              <a:buFontTx/>
              <a:buNone/>
              <a:tabLst>
                <a:tab pos="7375525" algn="r"/>
              </a:tabLst>
            </a:pPr>
            <a:r>
              <a:rPr lang="en-US" altLang="en-US" smtClean="0"/>
              <a:t>Assume Partner a took a tax-free proportionate distribution (receiving her share of each asset- previous slide) and then traded the non-cash assets back to the partnership for more cash (in a taxable exchange).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en-US" altLang="en-US" smtClean="0"/>
              <a:t> </a:t>
            </a:r>
          </a:p>
        </p:txBody>
      </p:sp>
      <p:graphicFrame>
        <p:nvGraphicFramePr>
          <p:cNvPr id="10242" name="Object 3"/>
          <p:cNvGraphicFramePr>
            <a:graphicFrameLocks noGrp="1" noChangeAspect="1"/>
          </p:cNvGraphicFramePr>
          <p:nvPr>
            <p:ph idx="1"/>
          </p:nvPr>
        </p:nvGraphicFramePr>
        <p:xfrm>
          <a:off x="228600" y="152400"/>
          <a:ext cx="8807450" cy="6248400"/>
        </p:xfrm>
        <a:graphic>
          <a:graphicData uri="http://schemas.openxmlformats.org/presentationml/2006/ole">
            <mc:AlternateContent xmlns:mc="http://schemas.openxmlformats.org/markup-compatibility/2006">
              <mc:Choice xmlns:v="urn:schemas-microsoft-com:vml" Requires="v">
                <p:oleObj spid="_x0000_s10247" name="Worksheet" r:id="rId4" imgW="3667140" imgH="2733765" progId="Excel.Sheet.8">
                  <p:embed/>
                </p:oleObj>
              </mc:Choice>
              <mc:Fallback>
                <p:oleObj name="Worksheet" r:id="rId4" imgW="3667140" imgH="273376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52400"/>
                        <a:ext cx="8807450" cy="624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 </a:t>
            </a:r>
          </a:p>
        </p:txBody>
      </p:sp>
      <p:sp>
        <p:nvSpPr>
          <p:cNvPr id="31747" name="Rectangle 3"/>
          <p:cNvSpPr>
            <a:spLocks noGrp="1" noChangeArrowheads="1"/>
          </p:cNvSpPr>
          <p:nvPr>
            <p:ph type="body" sz="half" idx="1"/>
          </p:nvPr>
        </p:nvSpPr>
        <p:spPr>
          <a:xfrm>
            <a:off x="152400" y="152400"/>
            <a:ext cx="8839200" cy="6477000"/>
          </a:xfrm>
          <a:noFill/>
        </p:spPr>
        <p:txBody>
          <a:bodyPr/>
          <a:lstStyle/>
          <a:p>
            <a:pPr marL="0" indent="0" eaLnBrk="1" hangingPunct="1">
              <a:lnSpc>
                <a:spcPct val="90000"/>
              </a:lnSpc>
              <a:buFontTx/>
              <a:buNone/>
              <a:tabLst>
                <a:tab pos="7375525" algn="r"/>
              </a:tabLst>
            </a:pPr>
            <a:r>
              <a:rPr lang="en-US" altLang="en-US" sz="2400" u="sng" smtClean="0">
                <a:solidFill>
                  <a:srgbClr val="CC0000"/>
                </a:solidFill>
              </a:rPr>
              <a:t>Basic Example, Slide 12.</a:t>
            </a:r>
          </a:p>
          <a:p>
            <a:pPr marL="0" indent="0" eaLnBrk="1" hangingPunct="1">
              <a:lnSpc>
                <a:spcPct val="90000"/>
              </a:lnSpc>
              <a:buFontTx/>
              <a:buNone/>
              <a:tabLst>
                <a:tab pos="7375525" algn="r"/>
              </a:tabLst>
            </a:pPr>
            <a:r>
              <a:rPr lang="en-US" altLang="en-US" sz="2800" smtClean="0"/>
              <a:t>Partner A has no gain or loss on the distribution to her of her share of each of the assets. </a:t>
            </a:r>
          </a:p>
          <a:p>
            <a:pPr marL="0" indent="0" eaLnBrk="1" hangingPunct="1">
              <a:lnSpc>
                <a:spcPct val="90000"/>
              </a:lnSpc>
              <a:buFontTx/>
              <a:buNone/>
              <a:tabLst>
                <a:tab pos="7375525" algn="r"/>
              </a:tabLst>
            </a:pPr>
            <a:r>
              <a:rPr lang="en-US" altLang="en-US" sz="2800" smtClean="0"/>
              <a:t>Her basis in those assets is equal to the book value of those assets on the partnership books (because we assume her outside basis is equal to the inside basis).</a:t>
            </a:r>
          </a:p>
          <a:p>
            <a:pPr marL="0" indent="0" eaLnBrk="1" hangingPunct="1">
              <a:lnSpc>
                <a:spcPct val="90000"/>
              </a:lnSpc>
              <a:buFontTx/>
              <a:buNone/>
              <a:tabLst>
                <a:tab pos="7375525" algn="r"/>
              </a:tabLst>
            </a:pPr>
            <a:r>
              <a:rPr lang="en-US" altLang="en-US" sz="2800" u="sng" smtClean="0">
                <a:solidFill>
                  <a:srgbClr val="CC0000"/>
                </a:solidFill>
              </a:rPr>
              <a:t>However, she is then treated as selling her receivable and her IBM stock to the partnership at FMV, in a taxable transaction.</a:t>
            </a:r>
          </a:p>
          <a:p>
            <a:pPr marL="0" indent="0" eaLnBrk="1" hangingPunct="1">
              <a:lnSpc>
                <a:spcPct val="90000"/>
              </a:lnSpc>
              <a:buFontTx/>
              <a:buNone/>
              <a:tabLst>
                <a:tab pos="7375525" algn="r"/>
              </a:tabLst>
            </a:pPr>
            <a:r>
              <a:rPr lang="en-US" altLang="en-US" sz="2800" u="sng" smtClean="0">
                <a:solidFill>
                  <a:srgbClr val="CC0000"/>
                </a:solidFill>
              </a:rPr>
              <a:t>She will have ordinary income of $20,000 and capital gain of $18,000.</a:t>
            </a:r>
          </a:p>
          <a:p>
            <a:pPr marL="0" indent="0" eaLnBrk="1" hangingPunct="1">
              <a:lnSpc>
                <a:spcPct val="90000"/>
              </a:lnSpc>
              <a:buFontTx/>
              <a:buNone/>
              <a:tabLst>
                <a:tab pos="7375525" algn="r"/>
              </a:tabLst>
            </a:pPr>
            <a:r>
              <a:rPr lang="en-US" altLang="en-US" sz="2800" smtClean="0"/>
              <a:t>[Same result that we saw earlier when she waited for the partnership to collect the receivables and sell the IBM stock. Then she took distribution from the partnership.]</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CAFAE197-A6BA-450B-B608-D6DEA0C13FB2}" type="slidenum">
              <a:rPr lang="en-US" altLang="en-US" u="none">
                <a:solidFill>
                  <a:srgbClr val="CC3300"/>
                </a:solidFill>
              </a:rPr>
              <a:pPr eaLnBrk="1" hangingPunct="1"/>
              <a:t>19</a:t>
            </a:fld>
            <a:endParaRPr lang="en-US" altLang="en-US" u="none">
              <a:solidFill>
                <a:srgbClr val="CC3300"/>
              </a:solidFill>
            </a:endParaRPr>
          </a:p>
        </p:txBody>
      </p:sp>
      <p:sp>
        <p:nvSpPr>
          <p:cNvPr id="32771" name="Rectangle 2"/>
          <p:cNvSpPr>
            <a:spLocks noGrp="1" noChangeArrowheads="1"/>
          </p:cNvSpPr>
          <p:nvPr>
            <p:ph type="title"/>
          </p:nvPr>
        </p:nvSpPr>
        <p:spPr/>
        <p:txBody>
          <a:bodyPr/>
          <a:lstStyle/>
          <a:p>
            <a:pPr eaLnBrk="1" hangingPunct="1"/>
            <a:r>
              <a:rPr lang="en-US" altLang="en-US" smtClean="0"/>
              <a:t> </a:t>
            </a:r>
          </a:p>
        </p:txBody>
      </p:sp>
      <p:sp>
        <p:nvSpPr>
          <p:cNvPr id="32772" name="Rectangle 3"/>
          <p:cNvSpPr>
            <a:spLocks noGrp="1" noChangeArrowheads="1"/>
          </p:cNvSpPr>
          <p:nvPr>
            <p:ph type="body" sz="half" idx="1"/>
          </p:nvPr>
        </p:nvSpPr>
        <p:spPr>
          <a:xfrm>
            <a:off x="304800" y="304800"/>
            <a:ext cx="8458200" cy="6019800"/>
          </a:xfrm>
          <a:noFill/>
        </p:spPr>
        <p:txBody>
          <a:bodyPr/>
          <a:lstStyle/>
          <a:p>
            <a:pPr marL="0" indent="0" eaLnBrk="1" hangingPunct="1">
              <a:buFontTx/>
              <a:buNone/>
            </a:pPr>
            <a:r>
              <a:rPr lang="en-US" altLang="en-US" sz="3200" u="sng" smtClean="0">
                <a:solidFill>
                  <a:srgbClr val="CC0000"/>
                </a:solidFill>
              </a:rPr>
              <a:t>Basic Example, Slide 13.</a:t>
            </a:r>
          </a:p>
          <a:p>
            <a:pPr marL="0" indent="0" eaLnBrk="1" hangingPunct="1">
              <a:buFontTx/>
              <a:buNone/>
            </a:pPr>
            <a:r>
              <a:rPr lang="en-US" altLang="en-US" sz="3200" smtClean="0">
                <a:solidFill>
                  <a:srgbClr val="CC0000"/>
                </a:solidFill>
              </a:rPr>
              <a:t>The net effect of Sec. 751 is to keep a partner from avoiding recognizing ordinary income (by converting that into capital gain via a sale of the partnership interest </a:t>
            </a:r>
            <a:r>
              <a:rPr lang="en-US" altLang="en-US" sz="3200" u="sng" smtClean="0">
                <a:solidFill>
                  <a:srgbClr val="CC0000"/>
                </a:solidFill>
              </a:rPr>
              <a:t>or</a:t>
            </a:r>
            <a:r>
              <a:rPr lang="en-US" altLang="en-US" sz="3200" smtClean="0">
                <a:solidFill>
                  <a:srgbClr val="CC0000"/>
                </a:solidFill>
              </a:rPr>
              <a:t> receiving a distribution from the partnership.)</a:t>
            </a:r>
          </a:p>
          <a:p>
            <a:pPr marL="0" indent="0" eaLnBrk="1" hangingPunct="1">
              <a:buFontTx/>
              <a:buNone/>
            </a:pPr>
            <a:r>
              <a:rPr lang="en-US" altLang="en-US" sz="3200" smtClean="0">
                <a:solidFill>
                  <a:srgbClr val="CC0000"/>
                </a:solidFill>
              </a:rPr>
              <a:t>We pretend the withdrawing partner takes his or her share of all assets and then engages in a taxable exchange to get only the assets that partner wants.</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 </a:t>
            </a:r>
          </a:p>
        </p:txBody>
      </p:sp>
      <p:sp>
        <p:nvSpPr>
          <p:cNvPr id="25603" name="Rectangle 3"/>
          <p:cNvSpPr>
            <a:spLocks noGrp="1" noChangeArrowheads="1"/>
          </p:cNvSpPr>
          <p:nvPr>
            <p:ph type="body" sz="half" idx="1"/>
          </p:nvPr>
        </p:nvSpPr>
        <p:spPr>
          <a:xfrm>
            <a:off x="152400" y="152400"/>
            <a:ext cx="8839200" cy="6477000"/>
          </a:xfrm>
          <a:noFill/>
          <a:ln w="254000">
            <a:solidFill>
              <a:srgbClr val="0000FF"/>
            </a:solidFill>
            <a:miter lim="800000"/>
            <a:headEnd/>
            <a:tailEnd/>
          </a:ln>
        </p:spPr>
        <p:txBody>
          <a:bodyPr/>
          <a:lstStyle/>
          <a:p>
            <a:pPr marL="114300" indent="0" eaLnBrk="1" hangingPunct="1">
              <a:lnSpc>
                <a:spcPct val="90000"/>
              </a:lnSpc>
              <a:buFontTx/>
              <a:buNone/>
            </a:pPr>
            <a:endParaRPr lang="en-US" altLang="en-US" sz="1600" smtClean="0"/>
          </a:p>
          <a:p>
            <a:pPr marL="114300" indent="0" eaLnBrk="1" hangingPunct="1">
              <a:lnSpc>
                <a:spcPct val="90000"/>
              </a:lnSpc>
              <a:buFontTx/>
              <a:buNone/>
            </a:pPr>
            <a:r>
              <a:rPr lang="en-US" altLang="en-US" sz="3200" u="sng" smtClean="0">
                <a:solidFill>
                  <a:srgbClr val="FF0000"/>
                </a:solidFill>
              </a:rPr>
              <a:t>Note to student:</a:t>
            </a:r>
          </a:p>
          <a:p>
            <a:pPr marL="114300" indent="0" eaLnBrk="1" hangingPunct="1">
              <a:lnSpc>
                <a:spcPct val="90000"/>
              </a:lnSpc>
              <a:buFontTx/>
              <a:buNone/>
            </a:pPr>
            <a:r>
              <a:rPr lang="en-US" altLang="en-US" sz="3200" smtClean="0"/>
              <a:t>This chapter has some very important basic rules which are pretty simple and easy to learn, </a:t>
            </a:r>
          </a:p>
          <a:p>
            <a:pPr marL="114300" indent="0" eaLnBrk="1" hangingPunct="1">
              <a:lnSpc>
                <a:spcPct val="90000"/>
              </a:lnSpc>
              <a:buFontTx/>
              <a:buNone/>
            </a:pPr>
            <a:r>
              <a:rPr lang="en-US" altLang="en-US" sz="3200" smtClean="0"/>
              <a:t>as well as some more complex rules.</a:t>
            </a:r>
          </a:p>
          <a:p>
            <a:pPr marL="114300" indent="0" eaLnBrk="1" hangingPunct="1">
              <a:lnSpc>
                <a:spcPct val="90000"/>
              </a:lnSpc>
              <a:buFontTx/>
              <a:buNone/>
            </a:pPr>
            <a:endParaRPr lang="en-US" altLang="en-US" sz="1800" smtClean="0"/>
          </a:p>
          <a:p>
            <a:pPr marL="114300" indent="0" eaLnBrk="1" hangingPunct="1">
              <a:lnSpc>
                <a:spcPct val="90000"/>
              </a:lnSpc>
              <a:buFontTx/>
              <a:buNone/>
            </a:pPr>
            <a:r>
              <a:rPr lang="en-US" altLang="en-US" sz="3200" smtClean="0"/>
              <a:t>The key is to first learn the basic rules and then add the others as you can.</a:t>
            </a:r>
          </a:p>
          <a:p>
            <a:pPr marL="114300" indent="0" eaLnBrk="1" hangingPunct="1">
              <a:lnSpc>
                <a:spcPct val="90000"/>
              </a:lnSpc>
              <a:buFontTx/>
              <a:buNone/>
            </a:pPr>
            <a:r>
              <a:rPr lang="en-US" altLang="en-US" sz="3200" smtClean="0"/>
              <a:t>If you are not careful, this chapter becomes overwhelming. You can avoid being overwhelmed by concentrating on the simple stuff and mastering it first. (Homework)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64A9D89-CC96-4495-B859-DF583344CD71}" type="slidenum">
              <a:rPr lang="en-US" altLang="en-US" u="none">
                <a:solidFill>
                  <a:srgbClr val="CC3300"/>
                </a:solidFill>
              </a:rPr>
              <a:pPr eaLnBrk="1" hangingPunct="1"/>
              <a:t>20</a:t>
            </a:fld>
            <a:endParaRPr lang="en-US" altLang="en-US" u="none">
              <a:solidFill>
                <a:srgbClr val="CC3300"/>
              </a:solidFill>
            </a:endParaRPr>
          </a:p>
        </p:txBody>
      </p:sp>
      <p:sp>
        <p:nvSpPr>
          <p:cNvPr id="33795" name="Rectangle 2"/>
          <p:cNvSpPr>
            <a:spLocks noGrp="1" noChangeArrowheads="1"/>
          </p:cNvSpPr>
          <p:nvPr>
            <p:ph type="title"/>
          </p:nvPr>
        </p:nvSpPr>
        <p:spPr/>
        <p:txBody>
          <a:bodyPr/>
          <a:lstStyle/>
          <a:p>
            <a:pPr eaLnBrk="1" hangingPunct="1"/>
            <a:r>
              <a:rPr lang="en-US" altLang="en-US" smtClean="0"/>
              <a:t> </a:t>
            </a:r>
          </a:p>
        </p:txBody>
      </p:sp>
      <p:sp>
        <p:nvSpPr>
          <p:cNvPr id="33796" name="Rectangle 3"/>
          <p:cNvSpPr>
            <a:spLocks noGrp="1" noChangeArrowheads="1"/>
          </p:cNvSpPr>
          <p:nvPr>
            <p:ph type="body" sz="half" idx="1"/>
          </p:nvPr>
        </p:nvSpPr>
        <p:spPr>
          <a:xfrm>
            <a:off x="304800" y="304800"/>
            <a:ext cx="8458200" cy="6019800"/>
          </a:xfrm>
          <a:noFill/>
        </p:spPr>
        <p:txBody>
          <a:bodyPr/>
          <a:lstStyle/>
          <a:p>
            <a:pPr marL="0" indent="0" eaLnBrk="1" hangingPunct="1">
              <a:buFontTx/>
              <a:buNone/>
              <a:tabLst>
                <a:tab pos="6461125" algn="r"/>
              </a:tabLst>
            </a:pPr>
            <a:r>
              <a:rPr lang="en-US" altLang="en-US" sz="3200" u="sng" smtClean="0">
                <a:solidFill>
                  <a:srgbClr val="CC0000"/>
                </a:solidFill>
              </a:rPr>
              <a:t>Basic Example, Slide 14.</a:t>
            </a:r>
          </a:p>
          <a:p>
            <a:pPr marL="0" indent="0" eaLnBrk="1" hangingPunct="1">
              <a:buFontTx/>
              <a:buNone/>
              <a:tabLst>
                <a:tab pos="6461125" algn="r"/>
              </a:tabLst>
            </a:pPr>
            <a:r>
              <a:rPr lang="en-US" altLang="en-US" sz="3200" smtClean="0"/>
              <a:t>Suppose Partner A retires and receives </a:t>
            </a:r>
          </a:p>
          <a:p>
            <a:pPr marL="0" indent="0" eaLnBrk="1" hangingPunct="1">
              <a:buFontTx/>
              <a:buNone/>
              <a:tabLst>
                <a:tab pos="6461125" algn="r"/>
              </a:tabLst>
            </a:pPr>
            <a:r>
              <a:rPr lang="en-US" altLang="en-US" sz="3200" smtClean="0"/>
              <a:t>   Cash	$12,000</a:t>
            </a:r>
          </a:p>
          <a:p>
            <a:pPr marL="0" indent="0" eaLnBrk="1" hangingPunct="1">
              <a:buFontTx/>
              <a:buNone/>
              <a:tabLst>
                <a:tab pos="6461125" algn="r"/>
              </a:tabLst>
            </a:pPr>
            <a:r>
              <a:rPr lang="en-US" altLang="en-US" sz="3200" smtClean="0"/>
              <a:t>   IBM stock worth	$42,000</a:t>
            </a:r>
          </a:p>
          <a:p>
            <a:pPr marL="0" indent="0" eaLnBrk="1" hangingPunct="1">
              <a:buFontTx/>
              <a:buNone/>
              <a:tabLst>
                <a:tab pos="6461125" algn="r"/>
              </a:tabLst>
            </a:pPr>
            <a:r>
              <a:rPr lang="en-US" altLang="en-US" sz="3200" smtClean="0"/>
              <a:t>She chose to let the partnership keep her share of the receivables and part of her share of the cash. </a:t>
            </a:r>
            <a:br>
              <a:rPr lang="en-US" altLang="en-US" sz="3200" smtClean="0"/>
            </a:br>
            <a:r>
              <a:rPr lang="en-US" altLang="en-US" sz="3200" smtClean="0"/>
              <a:t>She sold her share of the receivables. </a:t>
            </a:r>
          </a:p>
          <a:p>
            <a:pPr marL="0" indent="0" eaLnBrk="1" hangingPunct="1">
              <a:buFontTx/>
              <a:buNone/>
              <a:tabLst>
                <a:tab pos="6461125" algn="r"/>
              </a:tabLst>
            </a:pPr>
            <a:r>
              <a:rPr lang="en-US" altLang="en-US" sz="3200" smtClean="0"/>
              <a:t>Partnership used part of the IBM stock (amount above her share) to buy her share of receivable and part of her share of cash.</a:t>
            </a:r>
            <a:endParaRPr lang="en-US"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49763FB6-D159-4F3E-B404-124331FBB67D}" type="slidenum">
              <a:rPr lang="en-US" altLang="en-US" u="none">
                <a:solidFill>
                  <a:srgbClr val="CC3300"/>
                </a:solidFill>
              </a:rPr>
              <a:pPr eaLnBrk="1" hangingPunct="1"/>
              <a:t>21</a:t>
            </a:fld>
            <a:endParaRPr lang="en-US" altLang="en-US" u="none">
              <a:solidFill>
                <a:srgbClr val="CC3300"/>
              </a:solidFill>
            </a:endParaRPr>
          </a:p>
        </p:txBody>
      </p:sp>
      <p:sp>
        <p:nvSpPr>
          <p:cNvPr id="34819" name="Rectangle 2"/>
          <p:cNvSpPr>
            <a:spLocks noGrp="1" noChangeArrowheads="1"/>
          </p:cNvSpPr>
          <p:nvPr>
            <p:ph type="title"/>
          </p:nvPr>
        </p:nvSpPr>
        <p:spPr/>
        <p:txBody>
          <a:bodyPr/>
          <a:lstStyle/>
          <a:p>
            <a:pPr eaLnBrk="1" hangingPunct="1"/>
            <a:r>
              <a:rPr lang="en-US" altLang="en-US" smtClean="0"/>
              <a:t> </a:t>
            </a:r>
          </a:p>
        </p:txBody>
      </p:sp>
      <p:sp>
        <p:nvSpPr>
          <p:cNvPr id="34820" name="Rectangle 3"/>
          <p:cNvSpPr>
            <a:spLocks noGrp="1" noChangeArrowheads="1"/>
          </p:cNvSpPr>
          <p:nvPr>
            <p:ph type="body" sz="half" idx="1"/>
          </p:nvPr>
        </p:nvSpPr>
        <p:spPr>
          <a:xfrm>
            <a:off x="304800" y="304800"/>
            <a:ext cx="8458200" cy="6019800"/>
          </a:xfrm>
          <a:noFill/>
        </p:spPr>
        <p:txBody>
          <a:bodyPr/>
          <a:lstStyle/>
          <a:p>
            <a:pPr marL="0" indent="0" eaLnBrk="1" hangingPunct="1">
              <a:lnSpc>
                <a:spcPct val="80000"/>
              </a:lnSpc>
              <a:buFontTx/>
              <a:buNone/>
              <a:tabLst>
                <a:tab pos="6461125" algn="r"/>
              </a:tabLst>
            </a:pPr>
            <a:r>
              <a:rPr lang="en-US" altLang="en-US" sz="4000" u="sng" smtClean="0">
                <a:solidFill>
                  <a:srgbClr val="CC0000"/>
                </a:solidFill>
              </a:rPr>
              <a:t>Basic Example, Slide 15.</a:t>
            </a:r>
          </a:p>
          <a:p>
            <a:pPr marL="0" indent="0" eaLnBrk="1" hangingPunct="1">
              <a:lnSpc>
                <a:spcPct val="80000"/>
              </a:lnSpc>
              <a:buFontTx/>
              <a:buNone/>
              <a:tabLst>
                <a:tab pos="6461125" algn="r"/>
              </a:tabLst>
            </a:pPr>
            <a:r>
              <a:rPr lang="en-US" altLang="en-US" sz="4000" smtClean="0"/>
              <a:t>After the “pretend” proportionate distribution of assets to Partner A, all hypothetical exchanges of assets between Partner A and the partnership are fully taxable exchanges (for all parties).</a:t>
            </a:r>
          </a:p>
          <a:p>
            <a:pPr marL="0" indent="0" eaLnBrk="1" hangingPunct="1">
              <a:lnSpc>
                <a:spcPct val="80000"/>
              </a:lnSpc>
              <a:buFontTx/>
              <a:buNone/>
              <a:tabLst>
                <a:tab pos="6461125" algn="r"/>
              </a:tabLst>
            </a:pPr>
            <a:r>
              <a:rPr lang="en-US" altLang="en-US" sz="4000" smtClean="0"/>
              <a:t>We have avoided including liabilities on the balance sheet because that adds complexity and our goal is to see the basics.</a:t>
            </a:r>
            <a:endParaRPr lang="en-US" altLang="en-US" sz="44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1266" name="Object 3"/>
          <p:cNvGraphicFramePr>
            <a:graphicFrameLocks noGrp="1" noChangeAspect="1"/>
          </p:cNvGraphicFramePr>
          <p:nvPr>
            <p:ph/>
          </p:nvPr>
        </p:nvGraphicFramePr>
        <p:xfrm>
          <a:off x="627063" y="228600"/>
          <a:ext cx="7885112" cy="6267450"/>
        </p:xfrm>
        <a:graphic>
          <a:graphicData uri="http://schemas.openxmlformats.org/presentationml/2006/ole">
            <mc:AlternateContent xmlns:mc="http://schemas.openxmlformats.org/markup-compatibility/2006">
              <mc:Choice xmlns:v="urn:schemas-microsoft-com:vml" Requires="v">
                <p:oleObj spid="_x0000_s11270" name="Worksheet" r:id="rId4" imgW="2552580" imgH="2028825" progId="Excel.Sheet.8">
                  <p:embed/>
                </p:oleObj>
              </mc:Choice>
              <mc:Fallback>
                <p:oleObj name="Worksheet" r:id="rId4" imgW="2552580" imgH="202882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063" y="228600"/>
                        <a:ext cx="7885112" cy="626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2290" name="Object 2"/>
          <p:cNvGraphicFramePr>
            <a:graphicFrameLocks noGrp="1" noChangeAspect="1"/>
          </p:cNvGraphicFramePr>
          <p:nvPr>
            <p:ph/>
          </p:nvPr>
        </p:nvGraphicFramePr>
        <p:xfrm>
          <a:off x="485775" y="373063"/>
          <a:ext cx="8383588" cy="6180137"/>
        </p:xfrm>
        <a:graphic>
          <a:graphicData uri="http://schemas.openxmlformats.org/presentationml/2006/ole">
            <mc:AlternateContent xmlns:mc="http://schemas.openxmlformats.org/markup-compatibility/2006">
              <mc:Choice xmlns:v="urn:schemas-microsoft-com:vml" Requires="v">
                <p:oleObj spid="_x0000_s12294" name="Worksheet" r:id="rId4" imgW="2790720" imgH="2057400" progId="Excel.Sheet.8">
                  <p:embed/>
                </p:oleObj>
              </mc:Choice>
              <mc:Fallback>
                <p:oleObj name="Worksheet" r:id="rId4" imgW="2790720" imgH="205740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775" y="373063"/>
                        <a:ext cx="8383588" cy="6180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3314" name="Object 2"/>
          <p:cNvGraphicFramePr>
            <a:graphicFrameLocks noGrp="1" noChangeAspect="1"/>
          </p:cNvGraphicFramePr>
          <p:nvPr>
            <p:ph/>
          </p:nvPr>
        </p:nvGraphicFramePr>
        <p:xfrm>
          <a:off x="379413" y="225425"/>
          <a:ext cx="8440737" cy="6161088"/>
        </p:xfrm>
        <a:graphic>
          <a:graphicData uri="http://schemas.openxmlformats.org/presentationml/2006/ole">
            <mc:AlternateContent xmlns:mc="http://schemas.openxmlformats.org/markup-compatibility/2006">
              <mc:Choice xmlns:v="urn:schemas-microsoft-com:vml" Requires="v">
                <p:oleObj spid="_x0000_s13320" name="Worksheet" r:id="rId4" imgW="2971741" imgH="2162168" progId="Excel.Sheet.8">
                  <p:embed/>
                </p:oleObj>
              </mc:Choice>
              <mc:Fallback>
                <p:oleObj name="Worksheet" r:id="rId4" imgW="2971741" imgH="2162168"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9413" y="225425"/>
                        <a:ext cx="8440737" cy="6161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15" name="Line 3"/>
          <p:cNvSpPr>
            <a:spLocks noChangeShapeType="1"/>
          </p:cNvSpPr>
          <p:nvPr/>
        </p:nvSpPr>
        <p:spPr bwMode="auto">
          <a:xfrm flipV="1">
            <a:off x="6858000" y="1600200"/>
            <a:ext cx="685800" cy="685800"/>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6" name="Line 4"/>
          <p:cNvSpPr>
            <a:spLocks noChangeShapeType="1"/>
          </p:cNvSpPr>
          <p:nvPr/>
        </p:nvSpPr>
        <p:spPr bwMode="auto">
          <a:xfrm>
            <a:off x="6858000" y="2286000"/>
            <a:ext cx="533400" cy="685800"/>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4338" name="Object 2"/>
          <p:cNvGraphicFramePr>
            <a:graphicFrameLocks noGrp="1" noChangeAspect="1"/>
          </p:cNvGraphicFramePr>
          <p:nvPr>
            <p:ph/>
          </p:nvPr>
        </p:nvGraphicFramePr>
        <p:xfrm>
          <a:off x="401638" y="288925"/>
          <a:ext cx="8355012" cy="5997575"/>
        </p:xfrm>
        <a:graphic>
          <a:graphicData uri="http://schemas.openxmlformats.org/presentationml/2006/ole">
            <mc:AlternateContent xmlns:mc="http://schemas.openxmlformats.org/markup-compatibility/2006">
              <mc:Choice xmlns:v="urn:schemas-microsoft-com:vml" Requires="v">
                <p:oleObj spid="_x0000_s14345" name="Worksheet" r:id="rId4" imgW="3105270" imgH="2228850" progId="Excel.Sheet.8">
                  <p:embed/>
                </p:oleObj>
              </mc:Choice>
              <mc:Fallback>
                <p:oleObj name="Worksheet" r:id="rId4" imgW="3105270" imgH="222885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1638" y="288925"/>
                        <a:ext cx="8355012" cy="5997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39" name="Line 3"/>
          <p:cNvSpPr>
            <a:spLocks noChangeShapeType="1"/>
          </p:cNvSpPr>
          <p:nvPr/>
        </p:nvSpPr>
        <p:spPr bwMode="auto">
          <a:xfrm flipV="1">
            <a:off x="6858000" y="1600200"/>
            <a:ext cx="685800" cy="685800"/>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0" name="Line 4"/>
          <p:cNvSpPr>
            <a:spLocks noChangeShapeType="1"/>
          </p:cNvSpPr>
          <p:nvPr/>
        </p:nvSpPr>
        <p:spPr bwMode="auto">
          <a:xfrm>
            <a:off x="6858000" y="2286000"/>
            <a:ext cx="533400" cy="685800"/>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1" name="Text Box 5"/>
          <p:cNvSpPr txBox="1">
            <a:spLocks noChangeArrowheads="1"/>
          </p:cNvSpPr>
          <p:nvPr/>
        </p:nvSpPr>
        <p:spPr bwMode="auto">
          <a:xfrm>
            <a:off x="7086600" y="3810000"/>
            <a:ext cx="1905000" cy="2554288"/>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spcBef>
                <a:spcPct val="50000"/>
              </a:spcBef>
            </a:pPr>
            <a:r>
              <a:rPr lang="en-US" altLang="en-US" sz="2000" b="1" u="none"/>
              <a:t>Slag gave up $70,000 of receivables. Slag took cash of $50,000 and is relieved from $20,000 debt.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7A0C32E5-30C2-4ACA-BF3D-05FEB1B78A92}" type="slidenum">
              <a:rPr lang="en-US" altLang="en-US" u="none">
                <a:solidFill>
                  <a:srgbClr val="CC3300"/>
                </a:solidFill>
              </a:rPr>
              <a:pPr eaLnBrk="1" hangingPunct="1"/>
              <a:t>26</a:t>
            </a:fld>
            <a:endParaRPr lang="en-US" altLang="en-US" u="none">
              <a:solidFill>
                <a:srgbClr val="CC3300"/>
              </a:solidFill>
            </a:endParaRPr>
          </a:p>
        </p:txBody>
      </p:sp>
      <p:sp>
        <p:nvSpPr>
          <p:cNvPr id="35843" name="Rectangle 3"/>
          <p:cNvSpPr>
            <a:spLocks noGrp="1" noChangeArrowheads="1"/>
          </p:cNvSpPr>
          <p:nvPr>
            <p:ph/>
          </p:nvPr>
        </p:nvSpPr>
        <p:spPr>
          <a:xfrm>
            <a:off x="228600" y="274638"/>
            <a:ext cx="8610600" cy="6126162"/>
          </a:xfrm>
        </p:spPr>
        <p:txBody>
          <a:bodyPr/>
          <a:lstStyle/>
          <a:p>
            <a:pPr marL="0" indent="0" eaLnBrk="1" hangingPunct="1">
              <a:buFontTx/>
              <a:buNone/>
            </a:pPr>
            <a:r>
              <a:rPr lang="en-US" altLang="en-US" sz="3200" u="sng" smtClean="0"/>
              <a:t>Hint for previous slide.</a:t>
            </a:r>
            <a:r>
              <a:rPr lang="en-US" altLang="en-US" sz="3200" smtClean="0"/>
              <a:t> What assets caused his capital to be worth more than the basis of the capital which was $7,000?</a:t>
            </a:r>
          </a:p>
          <a:p>
            <a:pPr marL="0" indent="0" eaLnBrk="1" hangingPunct="1">
              <a:buFontTx/>
              <a:buNone/>
            </a:pPr>
            <a:r>
              <a:rPr lang="en-US" altLang="en-US" sz="3200" smtClean="0"/>
              <a:t>Are the Accounts Receivable classified as Sec. 751 Assets?</a:t>
            </a:r>
          </a:p>
          <a:p>
            <a:pPr marL="0" indent="0" eaLnBrk="1" hangingPunct="1">
              <a:buFontTx/>
              <a:buNone/>
            </a:pPr>
            <a:r>
              <a:rPr lang="en-US" altLang="en-US" sz="3200" smtClean="0"/>
              <a:t>Suppose Slag had withdrawn his one-third of each asset, less $10,000 to pay his share of debt. What additional dealing with the partnership would have been necessary to get him to the point of only having cash from the partnership?</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5362" name="Object 2"/>
          <p:cNvGraphicFramePr>
            <a:graphicFrameLocks noGrp="1" noChangeAspect="1"/>
          </p:cNvGraphicFramePr>
          <p:nvPr>
            <p:ph/>
          </p:nvPr>
        </p:nvGraphicFramePr>
        <p:xfrm>
          <a:off x="557213" y="303213"/>
          <a:ext cx="7556500" cy="6278562"/>
        </p:xfrm>
        <a:graphic>
          <a:graphicData uri="http://schemas.openxmlformats.org/presentationml/2006/ole">
            <mc:AlternateContent xmlns:mc="http://schemas.openxmlformats.org/markup-compatibility/2006">
              <mc:Choice xmlns:v="urn:schemas-microsoft-com:vml" Requires="v">
                <p:oleObj spid="_x0000_s15366" name="Worksheet" r:id="rId4" imgW="2590920" imgH="2152560" progId="Excel.Sheet.8">
                  <p:embed/>
                </p:oleObj>
              </mc:Choice>
              <mc:Fallback>
                <p:oleObj name="Worksheet" r:id="rId4" imgW="2590920" imgH="215256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7213" y="303213"/>
                        <a:ext cx="7556500" cy="6278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6386" name="Object 2"/>
          <p:cNvGraphicFramePr>
            <a:graphicFrameLocks noGrp="1" noChangeAspect="1"/>
          </p:cNvGraphicFramePr>
          <p:nvPr>
            <p:ph/>
          </p:nvPr>
        </p:nvGraphicFramePr>
        <p:xfrm>
          <a:off x="395288" y="452438"/>
          <a:ext cx="8239125" cy="5884862"/>
        </p:xfrm>
        <a:graphic>
          <a:graphicData uri="http://schemas.openxmlformats.org/presentationml/2006/ole">
            <mc:AlternateContent xmlns:mc="http://schemas.openxmlformats.org/markup-compatibility/2006">
              <mc:Choice xmlns:v="urn:schemas-microsoft-com:vml" Requires="v">
                <p:oleObj spid="_x0000_s16390" name="Worksheet" r:id="rId4" imgW="2867130" imgH="2047965" progId="Excel.Sheet.8">
                  <p:embed/>
                </p:oleObj>
              </mc:Choice>
              <mc:Fallback>
                <p:oleObj name="Worksheet" r:id="rId4" imgW="2867130" imgH="204796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452438"/>
                        <a:ext cx="8239125" cy="5884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7410" name="Object 2"/>
          <p:cNvGraphicFramePr>
            <a:graphicFrameLocks noGrp="1" noChangeAspect="1"/>
          </p:cNvGraphicFramePr>
          <p:nvPr>
            <p:ph/>
          </p:nvPr>
        </p:nvGraphicFramePr>
        <p:xfrm>
          <a:off x="396875" y="381000"/>
          <a:ext cx="8267700" cy="5880100"/>
        </p:xfrm>
        <a:graphic>
          <a:graphicData uri="http://schemas.openxmlformats.org/presentationml/2006/ole">
            <mc:AlternateContent xmlns:mc="http://schemas.openxmlformats.org/markup-compatibility/2006">
              <mc:Choice xmlns:v="urn:schemas-microsoft-com:vml" Requires="v">
                <p:oleObj spid="_x0000_s17414" name="Worksheet" r:id="rId4" imgW="3066930" imgH="2181135" progId="Excel.Sheet.8">
                  <p:embed/>
                </p:oleObj>
              </mc:Choice>
              <mc:Fallback>
                <p:oleObj name="Worksheet" r:id="rId4" imgW="3066930" imgH="218113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875" y="381000"/>
                        <a:ext cx="8267700" cy="5880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t> </a:t>
            </a:r>
          </a:p>
        </p:txBody>
      </p:sp>
      <p:sp>
        <p:nvSpPr>
          <p:cNvPr id="26627" name="Rectangle 3"/>
          <p:cNvSpPr>
            <a:spLocks noGrp="1" noChangeArrowheads="1"/>
          </p:cNvSpPr>
          <p:nvPr>
            <p:ph type="body" sz="half" idx="1"/>
          </p:nvPr>
        </p:nvSpPr>
        <p:spPr>
          <a:xfrm>
            <a:off x="152400" y="152400"/>
            <a:ext cx="8839200" cy="6553200"/>
          </a:xfrm>
          <a:noFill/>
          <a:ln w="254000">
            <a:solidFill>
              <a:srgbClr val="0000FF"/>
            </a:solidFill>
            <a:miter lim="800000"/>
            <a:headEnd/>
            <a:tailEnd/>
          </a:ln>
        </p:spPr>
        <p:txBody>
          <a:bodyPr/>
          <a:lstStyle/>
          <a:p>
            <a:pPr marL="579438" indent="-465138" eaLnBrk="1" hangingPunct="1">
              <a:lnSpc>
                <a:spcPct val="80000"/>
              </a:lnSpc>
              <a:buFontTx/>
              <a:buNone/>
            </a:pPr>
            <a:endParaRPr lang="en-US" altLang="en-US" sz="2000" smtClean="0"/>
          </a:p>
          <a:p>
            <a:pPr marL="579438" indent="-465138" eaLnBrk="1" hangingPunct="1">
              <a:lnSpc>
                <a:spcPct val="80000"/>
              </a:lnSpc>
              <a:buFontTx/>
              <a:buNone/>
            </a:pPr>
            <a:r>
              <a:rPr lang="en-US" altLang="en-US" sz="2000" smtClean="0"/>
              <a:t>1.	Determine the amount and character of </a:t>
            </a:r>
            <a:r>
              <a:rPr lang="en-US" altLang="en-US" sz="2000" u="sng" smtClean="0"/>
              <a:t>gain or loss</a:t>
            </a:r>
            <a:r>
              <a:rPr lang="en-US" altLang="en-US" sz="2000" smtClean="0"/>
              <a:t> a partner recognizes in a </a:t>
            </a:r>
            <a:r>
              <a:rPr lang="en-US" altLang="en-US" sz="2000" u="sng" smtClean="0">
                <a:solidFill>
                  <a:srgbClr val="FF0000"/>
                </a:solidFill>
              </a:rPr>
              <a:t>nonliquidatin</a:t>
            </a:r>
            <a:r>
              <a:rPr lang="en-US" altLang="en-US" sz="2000" u="sng" smtClean="0"/>
              <a:t>g</a:t>
            </a:r>
            <a:r>
              <a:rPr lang="en-US" altLang="en-US" sz="2000" smtClean="0"/>
              <a:t> partnership distribution. </a:t>
            </a:r>
          </a:p>
          <a:p>
            <a:pPr marL="579438" indent="-465138" eaLnBrk="1" hangingPunct="1">
              <a:lnSpc>
                <a:spcPct val="80000"/>
              </a:lnSpc>
              <a:spcBef>
                <a:spcPts val="1200"/>
              </a:spcBef>
              <a:buFontTx/>
              <a:buNone/>
            </a:pPr>
            <a:r>
              <a:rPr lang="en-US" altLang="en-US" sz="2000" smtClean="0"/>
              <a:t>2.	Determine the </a:t>
            </a:r>
            <a:r>
              <a:rPr lang="en-US" altLang="en-US" sz="2000" u="sng" smtClean="0"/>
              <a:t>partner’s basis</a:t>
            </a:r>
            <a:r>
              <a:rPr lang="en-US" altLang="en-US" sz="2000" smtClean="0"/>
              <a:t> of assets received in a nonliquidating partnership distribution. </a:t>
            </a:r>
          </a:p>
          <a:p>
            <a:pPr marL="579438" indent="-465138" eaLnBrk="1" hangingPunct="1">
              <a:lnSpc>
                <a:spcPct val="80000"/>
              </a:lnSpc>
              <a:spcBef>
                <a:spcPts val="1200"/>
              </a:spcBef>
              <a:buFontTx/>
              <a:buNone/>
            </a:pPr>
            <a:r>
              <a:rPr lang="en-US" altLang="en-US" sz="2000" smtClean="0"/>
              <a:t>3.	Identify the partnership's Sec. 751 assets. </a:t>
            </a:r>
          </a:p>
          <a:p>
            <a:pPr marL="579438" indent="-465138" eaLnBrk="1" hangingPunct="1">
              <a:lnSpc>
                <a:spcPct val="80000"/>
              </a:lnSpc>
              <a:spcBef>
                <a:spcPts val="1200"/>
              </a:spcBef>
              <a:buFontTx/>
              <a:buNone/>
            </a:pPr>
            <a:r>
              <a:rPr lang="en-US" altLang="en-US" sz="2000" smtClean="0"/>
              <a:t>4.	Determine the tax implications of a sale or a cash distribution when the partnership has </a:t>
            </a:r>
            <a:r>
              <a:rPr lang="en-US" altLang="en-US" sz="2000" u="sng" smtClean="0"/>
              <a:t>Sec. 751 assets</a:t>
            </a:r>
            <a:r>
              <a:rPr lang="en-US" altLang="en-US" sz="2000" smtClean="0"/>
              <a:t>. </a:t>
            </a:r>
          </a:p>
          <a:p>
            <a:pPr marL="579438" indent="-465138" eaLnBrk="1" hangingPunct="1">
              <a:lnSpc>
                <a:spcPct val="80000"/>
              </a:lnSpc>
              <a:spcBef>
                <a:spcPts val="1200"/>
              </a:spcBef>
              <a:buFontTx/>
              <a:buNone/>
            </a:pPr>
            <a:r>
              <a:rPr lang="en-US" altLang="en-US" sz="2000" smtClean="0"/>
              <a:t>5.	Determine the amount and character of </a:t>
            </a:r>
            <a:r>
              <a:rPr lang="en-US" altLang="en-US" sz="2000" u="sng" smtClean="0"/>
              <a:t>gain or loss</a:t>
            </a:r>
            <a:r>
              <a:rPr lang="en-US" altLang="en-US" sz="2000" smtClean="0"/>
              <a:t> a partner recognizes in a </a:t>
            </a:r>
            <a:r>
              <a:rPr lang="en-US" altLang="en-US" sz="2000" u="sng" smtClean="0">
                <a:solidFill>
                  <a:srgbClr val="FF0000"/>
                </a:solidFill>
              </a:rPr>
              <a:t>liquidating</a:t>
            </a:r>
            <a:r>
              <a:rPr lang="en-US" altLang="en-US" sz="2000" smtClean="0"/>
              <a:t> partnership distribution. </a:t>
            </a:r>
          </a:p>
          <a:p>
            <a:pPr marL="579438" indent="-465138" eaLnBrk="1" hangingPunct="1">
              <a:lnSpc>
                <a:spcPct val="80000"/>
              </a:lnSpc>
              <a:spcBef>
                <a:spcPts val="1200"/>
              </a:spcBef>
              <a:buFontTx/>
              <a:buNone/>
            </a:pPr>
            <a:r>
              <a:rPr lang="en-US" altLang="en-US" sz="2000" smtClean="0"/>
              <a:t>6.	Determine the partner’s </a:t>
            </a:r>
            <a:r>
              <a:rPr lang="en-US" altLang="en-US" sz="2000" u="sng" smtClean="0"/>
              <a:t>basis of assets received </a:t>
            </a:r>
            <a:r>
              <a:rPr lang="en-US" altLang="en-US" sz="2000" smtClean="0"/>
              <a:t>in a liquidating distribution. </a:t>
            </a:r>
          </a:p>
          <a:p>
            <a:pPr marL="579438" indent="-465138" eaLnBrk="1" hangingPunct="1">
              <a:lnSpc>
                <a:spcPct val="80000"/>
              </a:lnSpc>
              <a:spcBef>
                <a:spcPts val="1200"/>
              </a:spcBef>
              <a:buFontTx/>
              <a:buNone/>
            </a:pPr>
            <a:r>
              <a:rPr lang="en-US" altLang="en-US" sz="2000" smtClean="0"/>
              <a:t>7.	Determine the amount and character of the gain or loss recognized when a partner </a:t>
            </a:r>
            <a:r>
              <a:rPr lang="en-US" altLang="en-US" sz="2000" u="sng" smtClean="0">
                <a:solidFill>
                  <a:srgbClr val="FF0000"/>
                </a:solidFill>
              </a:rPr>
              <a:t>retires</a:t>
            </a:r>
            <a:r>
              <a:rPr lang="en-US" altLang="en-US" sz="2000" smtClean="0"/>
              <a:t> from a partnership or dies. </a:t>
            </a:r>
          </a:p>
          <a:p>
            <a:pPr marL="579438" indent="-465138" eaLnBrk="1" hangingPunct="1">
              <a:lnSpc>
                <a:spcPct val="80000"/>
              </a:lnSpc>
              <a:spcBef>
                <a:spcPts val="1200"/>
              </a:spcBef>
              <a:buFontTx/>
              <a:buNone/>
            </a:pPr>
            <a:r>
              <a:rPr lang="en-US" altLang="en-US" sz="2000" smtClean="0"/>
              <a:t>8.	Determine whether a </a:t>
            </a:r>
            <a:r>
              <a:rPr lang="en-US" altLang="en-US" sz="2000" u="sng" smtClean="0">
                <a:solidFill>
                  <a:srgbClr val="FF0000"/>
                </a:solidFill>
              </a:rPr>
              <a:t>partnership is terminated </a:t>
            </a:r>
            <a:r>
              <a:rPr lang="en-US" altLang="en-US" sz="2000" smtClean="0"/>
              <a:t>for tax purposes. </a:t>
            </a:r>
          </a:p>
          <a:p>
            <a:pPr marL="579438" indent="-465138" eaLnBrk="1" hangingPunct="1">
              <a:lnSpc>
                <a:spcPct val="80000"/>
              </a:lnSpc>
              <a:spcBef>
                <a:spcPts val="1200"/>
              </a:spcBef>
              <a:buFontTx/>
              <a:buNone/>
            </a:pPr>
            <a:r>
              <a:rPr lang="en-US" altLang="en-US" sz="2000" smtClean="0"/>
              <a:t>9.	Understand the effect of </a:t>
            </a:r>
            <a:r>
              <a:rPr lang="en-US" altLang="en-US" sz="2000" u="sng" smtClean="0">
                <a:solidFill>
                  <a:srgbClr val="FF0000"/>
                </a:solidFill>
              </a:rPr>
              <a:t>optional and mandatory basis adjustments</a:t>
            </a:r>
            <a:r>
              <a:rPr lang="en-US" altLang="en-US" sz="2000" smtClean="0"/>
              <a:t>. </a:t>
            </a:r>
          </a:p>
          <a:p>
            <a:pPr marL="579438" indent="-465138" eaLnBrk="1" hangingPunct="1">
              <a:lnSpc>
                <a:spcPct val="80000"/>
              </a:lnSpc>
              <a:spcBef>
                <a:spcPts val="1200"/>
              </a:spcBef>
              <a:buFontTx/>
              <a:buNone/>
            </a:pPr>
            <a:r>
              <a:rPr lang="en-US" altLang="en-US" sz="2000" smtClean="0"/>
              <a:t>10.	Determine the appropriate reporting for the income of an electing large partnership.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AB12698-8BA4-4A07-B437-F0CE43DAA9E5}" type="slidenum">
              <a:rPr lang="en-US" altLang="en-US" u="none">
                <a:solidFill>
                  <a:srgbClr val="CC3300"/>
                </a:solidFill>
              </a:rPr>
              <a:pPr eaLnBrk="1" hangingPunct="1"/>
              <a:t>30</a:t>
            </a:fld>
            <a:endParaRPr lang="en-US" altLang="en-US" u="none">
              <a:solidFill>
                <a:srgbClr val="CC3300"/>
              </a:solidFill>
            </a:endParaRPr>
          </a:p>
        </p:txBody>
      </p:sp>
      <p:sp>
        <p:nvSpPr>
          <p:cNvPr id="36867" name="Rectangle 3"/>
          <p:cNvSpPr>
            <a:spLocks noGrp="1" noChangeArrowheads="1"/>
          </p:cNvSpPr>
          <p:nvPr>
            <p:ph/>
          </p:nvPr>
        </p:nvSpPr>
        <p:spPr>
          <a:xfrm>
            <a:off x="152400" y="152400"/>
            <a:ext cx="8763000" cy="6248400"/>
          </a:xfrm>
        </p:spPr>
        <p:txBody>
          <a:bodyPr/>
          <a:lstStyle/>
          <a:p>
            <a:pPr marL="0" indent="0" eaLnBrk="1" hangingPunct="1">
              <a:buFontTx/>
              <a:buNone/>
            </a:pPr>
            <a:r>
              <a:rPr lang="en-US" altLang="en-US" sz="6000" u="sng" smtClean="0">
                <a:solidFill>
                  <a:srgbClr val="FF0000"/>
                </a:solidFill>
              </a:rPr>
              <a:t>Hint for previous slide:</a:t>
            </a:r>
          </a:p>
          <a:p>
            <a:pPr marL="0" indent="0" eaLnBrk="1" hangingPunct="1">
              <a:buFontTx/>
              <a:buNone/>
            </a:pPr>
            <a:r>
              <a:rPr lang="en-US" altLang="en-US" sz="6600" smtClean="0"/>
              <a:t>Which party (parties) disposed of </a:t>
            </a:r>
            <a:br>
              <a:rPr lang="en-US" altLang="en-US" sz="6600" smtClean="0"/>
            </a:br>
            <a:r>
              <a:rPr lang="en-US" altLang="en-US" sz="6600" u="sng" smtClean="0"/>
              <a:t>his (their) share(s) </a:t>
            </a:r>
            <a:r>
              <a:rPr lang="en-US" altLang="en-US" sz="6600" smtClean="0"/>
              <a:t/>
            </a:r>
            <a:br>
              <a:rPr lang="en-US" altLang="en-US" sz="6600" smtClean="0"/>
            </a:br>
            <a:r>
              <a:rPr lang="en-US" altLang="en-US" sz="6600" smtClean="0"/>
              <a:t>of unrealized</a:t>
            </a:r>
            <a:br>
              <a:rPr lang="en-US" altLang="en-US" sz="6600" smtClean="0"/>
            </a:br>
            <a:r>
              <a:rPr lang="en-US" altLang="en-US" sz="6600" smtClean="0"/>
              <a:t>receivables?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type="body" sz="half" idx="1"/>
          </p:nvPr>
        </p:nvSpPr>
        <p:spPr>
          <a:xfrm>
            <a:off x="152400" y="152400"/>
            <a:ext cx="8839200" cy="6477000"/>
          </a:xfrm>
          <a:ln w="254000">
            <a:solidFill>
              <a:srgbClr val="0000FF"/>
            </a:solidFill>
          </a:ln>
        </p:spPr>
        <p:txBody>
          <a:bodyPr/>
          <a:lstStyle/>
          <a:p>
            <a:pPr marL="114300" indent="0" eaLnBrk="1" hangingPunct="1">
              <a:lnSpc>
                <a:spcPct val="90000"/>
              </a:lnSpc>
              <a:buFontTx/>
              <a:buNone/>
              <a:defRPr/>
            </a:pPr>
            <a:endParaRPr lang="en-US" sz="300" dirty="0" smtClean="0"/>
          </a:p>
          <a:p>
            <a:pPr marL="114300" indent="0" eaLnBrk="1" hangingPunct="1">
              <a:lnSpc>
                <a:spcPct val="90000"/>
              </a:lnSpc>
              <a:buFontTx/>
              <a:buNone/>
              <a:defRPr/>
            </a:pPr>
            <a:r>
              <a:rPr lang="en-US" sz="3200" u="sng" dirty="0" smtClean="0">
                <a:solidFill>
                  <a:srgbClr val="FF0000"/>
                </a:solidFill>
              </a:rPr>
              <a:t>Lets read the </a:t>
            </a:r>
            <a:r>
              <a:rPr lang="en-US" sz="3200" u="sng" dirty="0" err="1" smtClean="0">
                <a:solidFill>
                  <a:srgbClr val="FF0000"/>
                </a:solidFill>
              </a:rPr>
              <a:t>regs</a:t>
            </a:r>
            <a:r>
              <a:rPr lang="en-US" sz="3200" u="sng" dirty="0" smtClean="0">
                <a:solidFill>
                  <a:srgbClr val="FF0000"/>
                </a:solidFill>
              </a:rPr>
              <a:t>. </a:t>
            </a:r>
            <a:r>
              <a:rPr lang="en-US" sz="2800" dirty="0" smtClean="0"/>
              <a:t>Reg. §1.751-1 (a)Sale or exchange of interest in a partnership . (1) Character of amount realized.—</a:t>
            </a:r>
          </a:p>
          <a:p>
            <a:pPr marL="115888" indent="0">
              <a:lnSpc>
                <a:spcPct val="90000"/>
              </a:lnSpc>
              <a:buFontTx/>
              <a:buNone/>
              <a:defRPr/>
            </a:pPr>
            <a:r>
              <a:rPr lang="en-US" sz="2800" dirty="0" smtClean="0"/>
              <a:t>To the extent that </a:t>
            </a:r>
            <a:r>
              <a:rPr lang="en-US" sz="2800" u="sng" dirty="0" smtClean="0"/>
              <a:t>money or property received</a:t>
            </a:r>
            <a:r>
              <a:rPr lang="en-US" sz="2800" dirty="0" smtClean="0"/>
              <a:t> by a partner in exchange for all or part of his partnership interest is </a:t>
            </a:r>
            <a:r>
              <a:rPr lang="en-US" sz="2800" u="sng" dirty="0" smtClean="0"/>
              <a:t>attributable to his share of the value of partnership unrealized receivables or substantially appreciated inventory items</a:t>
            </a:r>
            <a:r>
              <a:rPr lang="en-US" sz="2800" dirty="0" smtClean="0"/>
              <a:t>, the money or fair market value of the property received shall be </a:t>
            </a:r>
            <a:r>
              <a:rPr lang="en-US" sz="2800" u="sng" dirty="0" smtClean="0"/>
              <a:t>considered as an amount realized from the sale or exchange of property other than a capital asset.</a:t>
            </a:r>
            <a:r>
              <a:rPr lang="en-US" sz="2800" dirty="0" smtClean="0"/>
              <a:t> The remainder of the total amount realized on the sale or exchange of the partnership interest is realized from the sale or exchange of a capital asset under </a:t>
            </a:r>
            <a:r>
              <a:rPr lang="en-US" sz="2800" u="sng" dirty="0" smtClean="0">
                <a:solidFill>
                  <a:srgbClr val="FF0000"/>
                </a:solidFill>
              </a:rPr>
              <a:t>section 741.</a:t>
            </a:r>
          </a:p>
          <a:p>
            <a:pPr marL="114300" indent="0" eaLnBrk="1" hangingPunct="1">
              <a:lnSpc>
                <a:spcPct val="90000"/>
              </a:lnSpc>
              <a:buFontTx/>
              <a:buNone/>
              <a:defRPr/>
            </a:pPr>
            <a:endParaRPr lang="en-US" sz="3200" u="sng" dirty="0" smtClean="0">
              <a:solidFill>
                <a:srgbClr val="FF0000"/>
              </a:solidFill>
            </a:endParaRPr>
          </a:p>
          <a:p>
            <a:pPr marL="114300" indent="0" eaLnBrk="1" hangingPunct="1">
              <a:lnSpc>
                <a:spcPct val="90000"/>
              </a:lnSpc>
              <a:buFontTx/>
              <a:buNone/>
              <a:defRPr/>
            </a:pPr>
            <a:endParaRPr lang="en-US" sz="32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type="body" sz="half" idx="1"/>
          </p:nvPr>
        </p:nvSpPr>
        <p:spPr>
          <a:xfrm>
            <a:off x="152400" y="152400"/>
            <a:ext cx="8839200" cy="6477000"/>
          </a:xfrm>
          <a:ln w="254000">
            <a:solidFill>
              <a:srgbClr val="0000FF"/>
            </a:solidFill>
          </a:ln>
        </p:spPr>
        <p:txBody>
          <a:bodyPr/>
          <a:lstStyle/>
          <a:p>
            <a:pPr marL="114300" indent="0" eaLnBrk="1" hangingPunct="1">
              <a:lnSpc>
                <a:spcPct val="90000"/>
              </a:lnSpc>
              <a:buFontTx/>
              <a:buNone/>
              <a:defRPr/>
            </a:pPr>
            <a:endParaRPr lang="en-US" sz="300" dirty="0" smtClean="0"/>
          </a:p>
          <a:p>
            <a:pPr marL="114300" indent="0" eaLnBrk="1" hangingPunct="1">
              <a:lnSpc>
                <a:spcPct val="90000"/>
              </a:lnSpc>
              <a:buFontTx/>
              <a:buNone/>
              <a:defRPr/>
            </a:pPr>
            <a:r>
              <a:rPr lang="en-US" sz="3200" u="sng" dirty="0" smtClean="0">
                <a:solidFill>
                  <a:srgbClr val="FF0000"/>
                </a:solidFill>
              </a:rPr>
              <a:t>Lets read the </a:t>
            </a:r>
            <a:r>
              <a:rPr lang="en-US" sz="3200" u="sng" dirty="0" err="1" smtClean="0">
                <a:solidFill>
                  <a:srgbClr val="FF0000"/>
                </a:solidFill>
              </a:rPr>
              <a:t>regs</a:t>
            </a:r>
            <a:r>
              <a:rPr lang="en-US" sz="3200" u="sng" dirty="0" smtClean="0">
                <a:solidFill>
                  <a:srgbClr val="FF0000"/>
                </a:solidFill>
              </a:rPr>
              <a:t>. </a:t>
            </a:r>
          </a:p>
          <a:p>
            <a:pPr marL="166688" indent="0">
              <a:buFontTx/>
              <a:buNone/>
              <a:defRPr/>
            </a:pPr>
            <a:r>
              <a:rPr lang="en-US" sz="2400" u="sng" dirty="0" smtClean="0">
                <a:solidFill>
                  <a:srgbClr val="FF0000"/>
                </a:solidFill>
              </a:rPr>
              <a:t>(2) </a:t>
            </a:r>
            <a:r>
              <a:rPr lang="en-US" sz="2400" i="1" u="sng" dirty="0" smtClean="0">
                <a:solidFill>
                  <a:srgbClr val="FF0000"/>
                </a:solidFill>
              </a:rPr>
              <a:t>Determination of gain or loss</a:t>
            </a:r>
            <a:r>
              <a:rPr lang="en-US" sz="2400" u="sng" dirty="0" smtClean="0">
                <a:solidFill>
                  <a:srgbClr val="FF0000"/>
                </a:solidFill>
              </a:rPr>
              <a:t>.</a:t>
            </a:r>
          </a:p>
          <a:p>
            <a:pPr marL="166688" indent="0">
              <a:buFontTx/>
              <a:buNone/>
              <a:defRPr/>
            </a:pPr>
            <a:r>
              <a:rPr lang="en-US" sz="2400" dirty="0" smtClean="0"/>
              <a:t>The income or loss realized by a partner upon the sale or exchange of its interest in section 751 property is the amount of income or loss from section 751 property (including any remedial allocations under §1.704-3(d)) </a:t>
            </a:r>
            <a:r>
              <a:rPr lang="en-US" sz="2400" u="sng" dirty="0" smtClean="0">
                <a:solidFill>
                  <a:srgbClr val="FF0000"/>
                </a:solidFill>
              </a:rPr>
              <a:t>that would have been allocated to the partner</a:t>
            </a:r>
            <a:r>
              <a:rPr lang="en-US" sz="2400" dirty="0" smtClean="0"/>
              <a:t> (to the extent attributable to the partnership interest sold or exchanged) </a:t>
            </a:r>
            <a:r>
              <a:rPr lang="en-US" sz="2400" u="sng" dirty="0" smtClean="0">
                <a:solidFill>
                  <a:srgbClr val="FF0000"/>
                </a:solidFill>
              </a:rPr>
              <a:t>if the partnership had sold all of its property </a:t>
            </a:r>
            <a:r>
              <a:rPr lang="en-US" sz="2400" u="sng" dirty="0" smtClean="0"/>
              <a:t>in a fully taxable transaction for cash in an amount equal to the </a:t>
            </a:r>
            <a:r>
              <a:rPr lang="en-US" sz="2400" u="sng" dirty="0" smtClean="0">
                <a:solidFill>
                  <a:srgbClr val="FF0000"/>
                </a:solidFill>
              </a:rPr>
              <a:t>fair market value </a:t>
            </a:r>
            <a:r>
              <a:rPr lang="en-US" sz="2400" u="sng" dirty="0" smtClean="0"/>
              <a:t>of such property (taking into account section 7701(g)) immediately prior to the partner's transfer of the interest in the partnership.</a:t>
            </a:r>
            <a:r>
              <a:rPr lang="en-US" sz="2400" dirty="0" smtClean="0"/>
              <a:t> </a:t>
            </a:r>
            <a:br>
              <a:rPr lang="en-US" sz="2400" dirty="0" smtClean="0"/>
            </a:br>
            <a:r>
              <a:rPr lang="en-US" sz="2400" dirty="0" smtClean="0"/>
              <a:t>Any gain or loss recognized that is attributable to section 751 property will be ordinary gain or loss</a:t>
            </a:r>
          </a:p>
          <a:p>
            <a:pPr marL="114300" indent="0" eaLnBrk="1" hangingPunct="1">
              <a:lnSpc>
                <a:spcPct val="90000"/>
              </a:lnSpc>
              <a:buFontTx/>
              <a:buNone/>
              <a:defRPr/>
            </a:pPr>
            <a:endParaRPr lang="en-US" sz="3200" u="sng" dirty="0" smtClean="0">
              <a:solidFill>
                <a:srgbClr val="FF0000"/>
              </a:solidFill>
            </a:endParaRPr>
          </a:p>
          <a:p>
            <a:pPr marL="114300" indent="0" eaLnBrk="1" hangingPunct="1">
              <a:lnSpc>
                <a:spcPct val="90000"/>
              </a:lnSpc>
              <a:buFontTx/>
              <a:buNone/>
              <a:defRPr/>
            </a:pPr>
            <a:endParaRPr lang="en-US" sz="32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type="body" sz="half" idx="1"/>
          </p:nvPr>
        </p:nvSpPr>
        <p:spPr>
          <a:xfrm>
            <a:off x="152400" y="152400"/>
            <a:ext cx="8839200" cy="6477000"/>
          </a:xfrm>
          <a:ln w="254000">
            <a:solidFill>
              <a:srgbClr val="0000FF"/>
            </a:solidFill>
          </a:ln>
        </p:spPr>
        <p:txBody>
          <a:bodyPr/>
          <a:lstStyle/>
          <a:p>
            <a:pPr marL="114300" indent="0" eaLnBrk="1" hangingPunct="1">
              <a:lnSpc>
                <a:spcPct val="90000"/>
              </a:lnSpc>
              <a:buFontTx/>
              <a:buNone/>
              <a:defRPr/>
            </a:pPr>
            <a:endParaRPr lang="en-US" sz="300" dirty="0" smtClean="0"/>
          </a:p>
          <a:p>
            <a:pPr marL="114300" indent="0" eaLnBrk="1" hangingPunct="1">
              <a:lnSpc>
                <a:spcPct val="90000"/>
              </a:lnSpc>
              <a:buFontTx/>
              <a:buNone/>
              <a:defRPr/>
            </a:pPr>
            <a:r>
              <a:rPr lang="en-US" sz="3200" u="sng" dirty="0" smtClean="0">
                <a:solidFill>
                  <a:srgbClr val="FF0000"/>
                </a:solidFill>
              </a:rPr>
              <a:t>Lets read the </a:t>
            </a:r>
            <a:r>
              <a:rPr lang="en-US" sz="3200" u="sng" dirty="0" err="1" smtClean="0">
                <a:solidFill>
                  <a:srgbClr val="FF0000"/>
                </a:solidFill>
              </a:rPr>
              <a:t>regs</a:t>
            </a:r>
            <a:r>
              <a:rPr lang="en-US" sz="3200" u="sng" dirty="0" smtClean="0">
                <a:solidFill>
                  <a:srgbClr val="FF0000"/>
                </a:solidFill>
              </a:rPr>
              <a:t>. </a:t>
            </a:r>
            <a:endParaRPr lang="en-US" sz="3200" dirty="0" smtClean="0"/>
          </a:p>
          <a:p>
            <a:pPr marL="115888" indent="0">
              <a:buFontTx/>
              <a:buNone/>
              <a:defRPr/>
            </a:pPr>
            <a:r>
              <a:rPr lang="en-US" dirty="0" smtClean="0"/>
              <a:t>Section 751(b) does not apply to a distribution to a partner which is </a:t>
            </a:r>
            <a:br>
              <a:rPr lang="en-US" dirty="0" smtClean="0"/>
            </a:br>
            <a:r>
              <a:rPr lang="en-US" dirty="0" smtClean="0"/>
              <a:t>not in exchange for his interest in other partnership property. </a:t>
            </a:r>
          </a:p>
          <a:p>
            <a:pPr marL="115888" indent="0">
              <a:buFontTx/>
              <a:buNone/>
              <a:defRPr/>
            </a:pPr>
            <a:r>
              <a:rPr lang="en-US" dirty="0" smtClean="0"/>
              <a:t>Thus, section 751(b) does not apply to the extent that a distribution </a:t>
            </a:r>
            <a:r>
              <a:rPr lang="en-US" u="sng" dirty="0" smtClean="0"/>
              <a:t>consists of the </a:t>
            </a:r>
            <a:r>
              <a:rPr lang="en-US" u="sng" dirty="0" err="1" smtClean="0"/>
              <a:t>distributee</a:t>
            </a:r>
            <a:r>
              <a:rPr lang="en-US" u="sng" dirty="0" smtClean="0"/>
              <a:t> partner's share</a:t>
            </a:r>
            <a:r>
              <a:rPr lang="en-US" dirty="0" smtClean="0"/>
              <a:t> of section 751 property or his share of other property.</a:t>
            </a:r>
          </a:p>
          <a:p>
            <a:pPr marL="114300" indent="0" eaLnBrk="1" hangingPunct="1">
              <a:lnSpc>
                <a:spcPct val="90000"/>
              </a:lnSpc>
              <a:buFontTx/>
              <a:buNone/>
              <a:defRPr/>
            </a:pPr>
            <a:endParaRPr lang="en-US" sz="3200" u="sng" dirty="0" smtClean="0">
              <a:solidFill>
                <a:srgbClr val="FF0000"/>
              </a:solidFill>
            </a:endParaRPr>
          </a:p>
          <a:p>
            <a:pPr marL="114300" indent="0" eaLnBrk="1" hangingPunct="1">
              <a:lnSpc>
                <a:spcPct val="90000"/>
              </a:lnSpc>
              <a:buFontTx/>
              <a:buNone/>
              <a:defRPr/>
            </a:pPr>
            <a:endParaRPr lang="en-US" sz="32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type="body" sz="half" idx="1"/>
          </p:nvPr>
        </p:nvSpPr>
        <p:spPr>
          <a:xfrm>
            <a:off x="152400" y="152400"/>
            <a:ext cx="8839200" cy="6477000"/>
          </a:xfrm>
          <a:ln w="254000">
            <a:solidFill>
              <a:srgbClr val="0000FF"/>
            </a:solidFill>
          </a:ln>
        </p:spPr>
        <p:txBody>
          <a:bodyPr/>
          <a:lstStyle/>
          <a:p>
            <a:pPr marL="114300" indent="0" eaLnBrk="1" hangingPunct="1">
              <a:lnSpc>
                <a:spcPct val="90000"/>
              </a:lnSpc>
              <a:buFontTx/>
              <a:buNone/>
              <a:defRPr/>
            </a:pPr>
            <a:endParaRPr lang="en-US" sz="300" dirty="0" smtClean="0"/>
          </a:p>
          <a:p>
            <a:pPr marL="114300" indent="0" eaLnBrk="1" hangingPunct="1">
              <a:lnSpc>
                <a:spcPct val="90000"/>
              </a:lnSpc>
              <a:buFontTx/>
              <a:buNone/>
              <a:defRPr/>
            </a:pPr>
            <a:r>
              <a:rPr lang="en-US" sz="3200" u="sng" dirty="0" smtClean="0">
                <a:solidFill>
                  <a:srgbClr val="FF0000"/>
                </a:solidFill>
              </a:rPr>
              <a:t>Lets read the </a:t>
            </a:r>
            <a:r>
              <a:rPr lang="en-US" sz="3200" u="sng" dirty="0" err="1" smtClean="0">
                <a:solidFill>
                  <a:srgbClr val="FF0000"/>
                </a:solidFill>
              </a:rPr>
              <a:t>regs</a:t>
            </a:r>
            <a:r>
              <a:rPr lang="en-US" sz="3200" u="sng" dirty="0" smtClean="0">
                <a:solidFill>
                  <a:srgbClr val="FF0000"/>
                </a:solidFill>
              </a:rPr>
              <a:t>. </a:t>
            </a:r>
            <a:endParaRPr lang="en-US" sz="3200" dirty="0" smtClean="0"/>
          </a:p>
          <a:p>
            <a:pPr marL="115888" indent="0">
              <a:buFontTx/>
              <a:buNone/>
              <a:defRPr/>
            </a:pPr>
            <a:r>
              <a:rPr lang="en-US" sz="2200" dirty="0" smtClean="0"/>
              <a:t>(</a:t>
            </a:r>
            <a:r>
              <a:rPr lang="en-US" sz="2200" dirty="0" err="1" smtClean="0"/>
              <a:t>i</a:t>
            </a:r>
            <a:r>
              <a:rPr lang="en-US" sz="2200" dirty="0" smtClean="0"/>
              <a:t>)  To the extent that a </a:t>
            </a:r>
            <a:r>
              <a:rPr lang="en-US" sz="2200" u="sng" dirty="0" smtClean="0"/>
              <a:t>partner receives section 751 property in a distribution in exchange for any part of his interest in partnership property (including money) other than section 751 property,</a:t>
            </a:r>
            <a:r>
              <a:rPr lang="en-US" sz="2200" dirty="0" smtClean="0"/>
              <a:t> </a:t>
            </a:r>
          </a:p>
          <a:p>
            <a:pPr marL="115888" indent="0">
              <a:buFontTx/>
              <a:buNone/>
              <a:defRPr/>
            </a:pPr>
            <a:r>
              <a:rPr lang="en-US" sz="2200" dirty="0" smtClean="0"/>
              <a:t>the transaction shall be treated as a sale or exchange of such properties between the </a:t>
            </a:r>
            <a:r>
              <a:rPr lang="en-US" sz="2200" dirty="0" err="1" smtClean="0"/>
              <a:t>distributee</a:t>
            </a:r>
            <a:r>
              <a:rPr lang="en-US" sz="2200" dirty="0" smtClean="0"/>
              <a:t> partner and the partnership (as constituted after the distribution).</a:t>
            </a:r>
          </a:p>
          <a:p>
            <a:pPr marL="115888" indent="0">
              <a:buFontTx/>
              <a:buNone/>
              <a:defRPr/>
            </a:pPr>
            <a:r>
              <a:rPr lang="en-US" sz="2200" dirty="0" smtClean="0"/>
              <a:t>(ii)  At the time of the distribution, </a:t>
            </a:r>
            <a:r>
              <a:rPr lang="en-US" sz="2200" u="sng" dirty="0" smtClean="0"/>
              <a:t>the partnershi</a:t>
            </a:r>
            <a:r>
              <a:rPr lang="en-US" sz="2200" dirty="0" smtClean="0"/>
              <a:t>p (as constituted after the distribution) </a:t>
            </a:r>
            <a:r>
              <a:rPr lang="en-US" sz="2200" u="sng" dirty="0" smtClean="0"/>
              <a:t>realizes ordinary income </a:t>
            </a:r>
            <a:r>
              <a:rPr lang="en-US" sz="2200" dirty="0" smtClean="0"/>
              <a:t>or loss on the sale or exchange of the section 751 property. </a:t>
            </a:r>
          </a:p>
          <a:p>
            <a:pPr marL="115888" indent="0">
              <a:buFontTx/>
              <a:buNone/>
              <a:defRPr/>
            </a:pPr>
            <a:r>
              <a:rPr lang="en-US" sz="2200" dirty="0" smtClean="0"/>
              <a:t>The amount of the income or loss to the partnership will be measured by the difference between the adjusted basis to the partnership of the section 751 property considered as sold to or exchanged with the partner, and the fair market value of the </a:t>
            </a:r>
            <a:r>
              <a:rPr lang="en-US" sz="2200" dirty="0" err="1" smtClean="0"/>
              <a:t>distributee</a:t>
            </a:r>
            <a:r>
              <a:rPr lang="en-US" sz="2200" dirty="0" smtClean="0"/>
              <a:t> partner's interest in other partnership property which he relinquished in the exchange.</a:t>
            </a:r>
          </a:p>
          <a:p>
            <a:pPr marL="115888" indent="0">
              <a:buFontTx/>
              <a:buNone/>
              <a:defRPr/>
            </a:pPr>
            <a:endParaRPr lang="en-US" dirty="0" smtClean="0"/>
          </a:p>
          <a:p>
            <a:pPr marL="114300" indent="0" eaLnBrk="1" hangingPunct="1">
              <a:lnSpc>
                <a:spcPct val="90000"/>
              </a:lnSpc>
              <a:buFontTx/>
              <a:buNone/>
              <a:defRPr/>
            </a:pPr>
            <a:endParaRPr lang="en-US" sz="3200" u="sng" dirty="0" smtClean="0">
              <a:solidFill>
                <a:srgbClr val="FF0000"/>
              </a:solidFill>
            </a:endParaRPr>
          </a:p>
          <a:p>
            <a:pPr marL="114300" indent="0" eaLnBrk="1" hangingPunct="1">
              <a:lnSpc>
                <a:spcPct val="90000"/>
              </a:lnSpc>
              <a:buFontTx/>
              <a:buNone/>
              <a:defRPr/>
            </a:pPr>
            <a:endParaRPr lang="en-US" sz="32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type="body" sz="half" idx="1"/>
          </p:nvPr>
        </p:nvSpPr>
        <p:spPr>
          <a:xfrm>
            <a:off x="152400" y="152400"/>
            <a:ext cx="8839200" cy="6477000"/>
          </a:xfrm>
          <a:ln w="254000">
            <a:solidFill>
              <a:srgbClr val="0000FF"/>
            </a:solidFill>
          </a:ln>
        </p:spPr>
        <p:txBody>
          <a:bodyPr/>
          <a:lstStyle/>
          <a:p>
            <a:pPr marL="114300" indent="0" eaLnBrk="1" hangingPunct="1">
              <a:lnSpc>
                <a:spcPct val="90000"/>
              </a:lnSpc>
              <a:buFontTx/>
              <a:buNone/>
              <a:defRPr/>
            </a:pPr>
            <a:endParaRPr lang="en-US" sz="300" dirty="0" smtClean="0"/>
          </a:p>
          <a:p>
            <a:pPr marL="114300" indent="0" eaLnBrk="1" hangingPunct="1">
              <a:lnSpc>
                <a:spcPct val="90000"/>
              </a:lnSpc>
              <a:buFontTx/>
              <a:buNone/>
              <a:defRPr/>
            </a:pPr>
            <a:r>
              <a:rPr lang="en-US" sz="3200" u="sng" dirty="0" smtClean="0">
                <a:solidFill>
                  <a:srgbClr val="FF0000"/>
                </a:solidFill>
              </a:rPr>
              <a:t>Lets read the </a:t>
            </a:r>
            <a:r>
              <a:rPr lang="en-US" sz="3200" u="sng" dirty="0" err="1" smtClean="0">
                <a:solidFill>
                  <a:srgbClr val="FF0000"/>
                </a:solidFill>
              </a:rPr>
              <a:t>regs</a:t>
            </a:r>
            <a:r>
              <a:rPr lang="en-US" sz="3200" u="sng" dirty="0" smtClean="0">
                <a:solidFill>
                  <a:srgbClr val="FF0000"/>
                </a:solidFill>
              </a:rPr>
              <a:t>. </a:t>
            </a:r>
            <a:endParaRPr lang="en-US" sz="3200" dirty="0" smtClean="0"/>
          </a:p>
          <a:p>
            <a:pPr marL="115888" indent="-65088">
              <a:buFontTx/>
              <a:buNone/>
              <a:defRPr/>
            </a:pPr>
            <a:r>
              <a:rPr lang="en-US" sz="2000" dirty="0" smtClean="0">
                <a:solidFill>
                  <a:srgbClr val="FF0000"/>
                </a:solidFill>
              </a:rPr>
              <a:t>(3)</a:t>
            </a:r>
            <a:r>
              <a:rPr lang="en-US" sz="2000" i="1" dirty="0" smtClean="0">
                <a:solidFill>
                  <a:srgbClr val="FF0000"/>
                </a:solidFill>
              </a:rPr>
              <a:t>Distribution of partnership property other than section 751 property</a:t>
            </a:r>
            <a:r>
              <a:rPr lang="en-US" sz="2000" dirty="0" smtClean="0">
                <a:solidFill>
                  <a:srgbClr val="FF0000"/>
                </a:solidFill>
              </a:rPr>
              <a:t> </a:t>
            </a:r>
          </a:p>
          <a:p>
            <a:pPr marL="115888" indent="-65088">
              <a:buFontTx/>
              <a:buNone/>
              <a:defRPr/>
            </a:pPr>
            <a:r>
              <a:rPr lang="en-US" sz="1600" dirty="0" smtClean="0"/>
              <a:t> </a:t>
            </a:r>
            <a:r>
              <a:rPr lang="en-US" sz="3200" dirty="0" smtClean="0"/>
              <a:t>(</a:t>
            </a:r>
            <a:r>
              <a:rPr lang="en-US" sz="3200" dirty="0" err="1" smtClean="0"/>
              <a:t>i</a:t>
            </a:r>
            <a:r>
              <a:rPr lang="en-US" sz="3200" dirty="0" smtClean="0"/>
              <a:t>)  To the extent that a </a:t>
            </a:r>
            <a:r>
              <a:rPr lang="en-US" sz="3200" u="sng" dirty="0" smtClean="0"/>
              <a:t>partner receives</a:t>
            </a:r>
            <a:r>
              <a:rPr lang="en-US" sz="3200" dirty="0" smtClean="0"/>
              <a:t> a distribution of partnership property (including money) </a:t>
            </a:r>
            <a:r>
              <a:rPr lang="en-US" sz="3200" u="sng" dirty="0" smtClean="0">
                <a:solidFill>
                  <a:srgbClr val="FF0000"/>
                </a:solidFill>
              </a:rPr>
              <a:t>other than </a:t>
            </a:r>
            <a:r>
              <a:rPr lang="en-US" sz="3200" u="sng" dirty="0" smtClean="0"/>
              <a:t>section 751 </a:t>
            </a:r>
            <a:r>
              <a:rPr lang="en-US" sz="3200" dirty="0" smtClean="0"/>
              <a:t>property in exchange for any part of his interest in section 751 property of the partnership, the distribution shall be </a:t>
            </a:r>
            <a:br>
              <a:rPr lang="en-US" sz="3200" dirty="0" smtClean="0"/>
            </a:br>
            <a:r>
              <a:rPr lang="en-US" sz="3200" u="sng" dirty="0" smtClean="0"/>
              <a:t>treated as a sale or exchange</a:t>
            </a:r>
            <a:r>
              <a:rPr lang="en-US" sz="3200" dirty="0" smtClean="0"/>
              <a:t> of such properties between the </a:t>
            </a:r>
            <a:r>
              <a:rPr lang="en-US" sz="3200" dirty="0" err="1" smtClean="0"/>
              <a:t>distributee</a:t>
            </a:r>
            <a:r>
              <a:rPr lang="en-US" sz="3200" dirty="0" smtClean="0"/>
              <a:t> partner and the partnership (as constituted after the distribution).</a:t>
            </a:r>
            <a:endParaRPr lang="en-US" sz="16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type="body" sz="half" idx="1"/>
          </p:nvPr>
        </p:nvSpPr>
        <p:spPr>
          <a:xfrm>
            <a:off x="152400" y="152400"/>
            <a:ext cx="8839200" cy="6477000"/>
          </a:xfrm>
          <a:ln w="254000">
            <a:solidFill>
              <a:srgbClr val="0000FF"/>
            </a:solidFill>
          </a:ln>
        </p:spPr>
        <p:txBody>
          <a:bodyPr/>
          <a:lstStyle/>
          <a:p>
            <a:pPr marL="114300" indent="0" eaLnBrk="1" hangingPunct="1">
              <a:lnSpc>
                <a:spcPct val="90000"/>
              </a:lnSpc>
              <a:buFontTx/>
              <a:buNone/>
              <a:defRPr/>
            </a:pPr>
            <a:endParaRPr lang="en-US" sz="300" dirty="0" smtClean="0"/>
          </a:p>
          <a:p>
            <a:pPr marL="114300" indent="0" eaLnBrk="1" hangingPunct="1">
              <a:lnSpc>
                <a:spcPct val="90000"/>
              </a:lnSpc>
              <a:buFontTx/>
              <a:buNone/>
              <a:defRPr/>
            </a:pPr>
            <a:r>
              <a:rPr lang="en-US" sz="3200" u="sng" dirty="0" smtClean="0">
                <a:solidFill>
                  <a:srgbClr val="FF0000"/>
                </a:solidFill>
              </a:rPr>
              <a:t>Lets read the </a:t>
            </a:r>
            <a:r>
              <a:rPr lang="en-US" sz="3200" u="sng" dirty="0" err="1" smtClean="0">
                <a:solidFill>
                  <a:srgbClr val="FF0000"/>
                </a:solidFill>
              </a:rPr>
              <a:t>regs</a:t>
            </a:r>
            <a:r>
              <a:rPr lang="en-US" sz="3200" u="sng" dirty="0" smtClean="0">
                <a:solidFill>
                  <a:srgbClr val="FF0000"/>
                </a:solidFill>
              </a:rPr>
              <a:t>. </a:t>
            </a:r>
            <a:r>
              <a:rPr lang="en-US" sz="2000" dirty="0" smtClean="0"/>
              <a:t>(3)</a:t>
            </a:r>
            <a:r>
              <a:rPr lang="en-US" sz="2000" i="1" dirty="0" smtClean="0"/>
              <a:t>Distribution of partnership property .</a:t>
            </a:r>
            <a:endParaRPr lang="en-US" sz="2000" dirty="0" smtClean="0"/>
          </a:p>
          <a:p>
            <a:pPr marL="115888" indent="-65088">
              <a:buFontTx/>
              <a:buNone/>
              <a:defRPr/>
            </a:pPr>
            <a:r>
              <a:rPr lang="en-US" sz="2400" dirty="0" smtClean="0"/>
              <a:t>(ii)  At the time of the distribution, the </a:t>
            </a:r>
            <a:r>
              <a:rPr lang="en-US" sz="2400" u="sng" dirty="0" smtClean="0"/>
              <a:t>partnership</a:t>
            </a:r>
            <a:r>
              <a:rPr lang="en-US" sz="2400" dirty="0" smtClean="0"/>
              <a:t> (..after the distribution) </a:t>
            </a:r>
            <a:r>
              <a:rPr lang="en-US" sz="2400" u="sng" dirty="0" smtClean="0"/>
              <a:t>realizes gain or loss on the sale or exchange of the property other than section 751 property. </a:t>
            </a:r>
            <a:r>
              <a:rPr lang="en-US" sz="2400" dirty="0" smtClean="0"/>
              <a:t>The </a:t>
            </a:r>
            <a:r>
              <a:rPr lang="en-US" sz="2400" u="sng" dirty="0" smtClean="0"/>
              <a:t>amount of the gain </a:t>
            </a:r>
            <a:r>
              <a:rPr lang="en-US" sz="2400" dirty="0" smtClean="0"/>
              <a:t>to the partnership …</a:t>
            </a:r>
            <a:r>
              <a:rPr lang="en-US" sz="2400" u="sng" dirty="0" smtClean="0"/>
              <a:t>the difference between the adjusted basis </a:t>
            </a:r>
            <a:r>
              <a:rPr lang="en-US" sz="2400" dirty="0" smtClean="0"/>
              <a:t>to the partnership of the distributed property considered as sold to or exchanged with the partner, </a:t>
            </a:r>
            <a:r>
              <a:rPr lang="en-US" sz="2400" u="sng" dirty="0" smtClean="0"/>
              <a:t>and the FMV</a:t>
            </a:r>
            <a:r>
              <a:rPr lang="en-US" sz="2400" dirty="0" smtClean="0"/>
              <a:t> of the </a:t>
            </a:r>
            <a:r>
              <a:rPr lang="en-US" sz="2400" dirty="0" err="1" smtClean="0"/>
              <a:t>distributee</a:t>
            </a:r>
            <a:r>
              <a:rPr lang="en-US" sz="2400" dirty="0" smtClean="0"/>
              <a:t> partner's interest in section 751 property which he relinquished in the exchange. The </a:t>
            </a:r>
            <a:r>
              <a:rPr lang="en-US" sz="2400" u="sng" dirty="0" smtClean="0"/>
              <a:t>character of the gain or loss</a:t>
            </a:r>
            <a:r>
              <a:rPr lang="en-US" sz="2400" dirty="0" smtClean="0"/>
              <a:t> to the partnership is determined by the character of the distributed property treated as sold or exchanged by the partnership. In computing the partners' distributive shares of such gain or loss, the gain or loss shall be allocated only to partners other than the </a:t>
            </a:r>
            <a:r>
              <a:rPr lang="en-US" sz="2400" dirty="0" err="1" smtClean="0"/>
              <a:t>distributee</a:t>
            </a:r>
            <a:r>
              <a:rPr lang="en-US" sz="2400" dirty="0" smtClean="0"/>
              <a:t> and separately taken into account under section 702(a)(8).</a:t>
            </a:r>
            <a:endParaRPr lang="en-US" sz="4800" dirty="0" smtClean="0"/>
          </a:p>
          <a:p>
            <a:pPr marL="114300" indent="0" eaLnBrk="1" hangingPunct="1">
              <a:lnSpc>
                <a:spcPct val="90000"/>
              </a:lnSpc>
              <a:buFontTx/>
              <a:buNone/>
              <a:defRPr/>
            </a:pPr>
            <a:endParaRPr lang="en-US" sz="3200" u="sng" dirty="0" smtClean="0">
              <a:solidFill>
                <a:srgbClr val="FF0000"/>
              </a:solidFill>
            </a:endParaRPr>
          </a:p>
          <a:p>
            <a:pPr marL="114300" indent="0" eaLnBrk="1" hangingPunct="1">
              <a:lnSpc>
                <a:spcPct val="90000"/>
              </a:lnSpc>
              <a:buFontTx/>
              <a:buNone/>
              <a:defRPr/>
            </a:pPr>
            <a:endParaRPr lang="en-US" sz="32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type="body" sz="half" idx="1"/>
          </p:nvPr>
        </p:nvSpPr>
        <p:spPr>
          <a:xfrm>
            <a:off x="152400" y="152400"/>
            <a:ext cx="8839200" cy="6477000"/>
          </a:xfrm>
          <a:ln w="254000">
            <a:solidFill>
              <a:srgbClr val="0000FF"/>
            </a:solidFill>
          </a:ln>
        </p:spPr>
        <p:txBody>
          <a:bodyPr/>
          <a:lstStyle/>
          <a:p>
            <a:pPr marL="114300" indent="0" eaLnBrk="1" hangingPunct="1">
              <a:lnSpc>
                <a:spcPct val="90000"/>
              </a:lnSpc>
              <a:buFontTx/>
              <a:buNone/>
              <a:defRPr/>
            </a:pPr>
            <a:endParaRPr lang="en-US" sz="300" dirty="0" smtClean="0"/>
          </a:p>
          <a:p>
            <a:pPr marL="114300" indent="0" eaLnBrk="1" hangingPunct="1">
              <a:lnSpc>
                <a:spcPct val="90000"/>
              </a:lnSpc>
              <a:buFontTx/>
              <a:buNone/>
              <a:defRPr/>
            </a:pPr>
            <a:r>
              <a:rPr lang="en-US" sz="3200" u="sng" dirty="0" smtClean="0">
                <a:solidFill>
                  <a:srgbClr val="FF0000"/>
                </a:solidFill>
              </a:rPr>
              <a:t>Lets read the </a:t>
            </a:r>
            <a:r>
              <a:rPr lang="en-US" sz="3200" u="sng" dirty="0" err="1" smtClean="0">
                <a:solidFill>
                  <a:srgbClr val="FF0000"/>
                </a:solidFill>
              </a:rPr>
              <a:t>regs</a:t>
            </a:r>
            <a:r>
              <a:rPr lang="en-US" sz="3200" u="sng" dirty="0" smtClean="0">
                <a:solidFill>
                  <a:srgbClr val="FF0000"/>
                </a:solidFill>
              </a:rPr>
              <a:t>. </a:t>
            </a:r>
            <a:r>
              <a:rPr lang="en-US" sz="2000" dirty="0" smtClean="0"/>
              <a:t>(3)</a:t>
            </a:r>
            <a:r>
              <a:rPr lang="en-US" sz="2000" i="1" dirty="0" smtClean="0"/>
              <a:t>Distribution of partnership property .</a:t>
            </a:r>
            <a:endParaRPr lang="en-US" sz="1600" dirty="0" smtClean="0"/>
          </a:p>
          <a:p>
            <a:pPr marL="115888" indent="-65088">
              <a:buFontTx/>
              <a:buNone/>
              <a:defRPr/>
            </a:pPr>
            <a:r>
              <a:rPr lang="en-US" sz="2400" dirty="0" smtClean="0"/>
              <a:t>(iii)  At the time of the distribution, the </a:t>
            </a:r>
            <a:r>
              <a:rPr lang="en-US" sz="2400" dirty="0" err="1" smtClean="0"/>
              <a:t>distributee</a:t>
            </a:r>
            <a:r>
              <a:rPr lang="en-US" sz="2400" dirty="0" smtClean="0"/>
              <a:t> partner realizes ordinary income or loss on the sale or exchange of the section 751 property. The amount of the </a:t>
            </a:r>
            <a:r>
              <a:rPr lang="en-US" sz="2400" dirty="0" err="1" smtClean="0"/>
              <a:t>distributee</a:t>
            </a:r>
            <a:r>
              <a:rPr lang="en-US" sz="2400" dirty="0" smtClean="0"/>
              <a:t> partner's income or loss shall be …difference between his </a:t>
            </a:r>
            <a:r>
              <a:rPr lang="en-US" sz="2400" u="sng" dirty="0" smtClean="0"/>
              <a:t>adjusted basis for the section 751 property</a:t>
            </a:r>
            <a:r>
              <a:rPr lang="en-US" sz="2400" dirty="0" smtClean="0"/>
              <a:t> relinquished in the exchange (including any special basis adjustment which he may have), and </a:t>
            </a:r>
            <a:r>
              <a:rPr lang="en-US" sz="2400" u="sng" dirty="0" smtClean="0"/>
              <a:t>FMV of other property (including money) received </a:t>
            </a:r>
            <a:r>
              <a:rPr lang="en-US" sz="2400" dirty="0" smtClean="0"/>
              <a:t>by him in exchange for his interest in the section 751 property which he has relinquished. </a:t>
            </a:r>
          </a:p>
          <a:p>
            <a:pPr marL="115888" indent="-65088">
              <a:buFontTx/>
              <a:buNone/>
              <a:defRPr/>
            </a:pPr>
            <a:r>
              <a:rPr lang="en-US" sz="2400" dirty="0" smtClean="0"/>
              <a:t>The </a:t>
            </a:r>
            <a:r>
              <a:rPr lang="en-US" sz="2400" u="sng" dirty="0" err="1" smtClean="0"/>
              <a:t>distributee</a:t>
            </a:r>
            <a:r>
              <a:rPr lang="en-US" sz="2400" u="sng" dirty="0" smtClean="0"/>
              <a:t> partner's adjusted basis</a:t>
            </a:r>
            <a:r>
              <a:rPr lang="en-US" sz="2400" dirty="0" smtClean="0"/>
              <a:t> for the section 751 property relinquished is the basis such property would have had under section 732 (including subsection (d) thereof) </a:t>
            </a:r>
            <a:r>
              <a:rPr lang="en-US" sz="2400" u="sng" dirty="0" smtClean="0"/>
              <a:t>if the </a:t>
            </a:r>
            <a:r>
              <a:rPr lang="en-US" sz="2400" u="sng" dirty="0" err="1" smtClean="0"/>
              <a:t>distributee</a:t>
            </a:r>
            <a:r>
              <a:rPr lang="en-US" sz="2400" u="sng" dirty="0" smtClean="0"/>
              <a:t> partner had received such property in a current distribution</a:t>
            </a:r>
            <a:r>
              <a:rPr lang="en-US" sz="2400" dirty="0" smtClean="0"/>
              <a:t>…..</a:t>
            </a:r>
            <a:endParaRPr lang="en-US" sz="1600" dirty="0" smtClean="0"/>
          </a:p>
          <a:p>
            <a:pPr marL="115888" indent="0">
              <a:buFontTx/>
              <a:buNone/>
              <a:defRPr/>
            </a:pPr>
            <a:endParaRPr lang="en-US" dirty="0" smtClean="0"/>
          </a:p>
          <a:p>
            <a:pPr marL="114300" indent="0" eaLnBrk="1" hangingPunct="1">
              <a:lnSpc>
                <a:spcPct val="90000"/>
              </a:lnSpc>
              <a:buFontTx/>
              <a:buNone/>
              <a:defRPr/>
            </a:pPr>
            <a:endParaRPr lang="en-US" sz="3200" u="sng" dirty="0" smtClean="0">
              <a:solidFill>
                <a:srgbClr val="FF0000"/>
              </a:solidFill>
            </a:endParaRPr>
          </a:p>
          <a:p>
            <a:pPr marL="114300" indent="0" eaLnBrk="1" hangingPunct="1">
              <a:lnSpc>
                <a:spcPct val="90000"/>
              </a:lnSpc>
              <a:buFontTx/>
              <a:buNone/>
              <a:defRPr/>
            </a:pPr>
            <a:endParaRPr lang="en-US" sz="32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881E04F-CA4F-4678-839F-4D2B3172AC57}" type="slidenum">
              <a:rPr lang="en-US" altLang="en-US" u="none">
                <a:solidFill>
                  <a:srgbClr val="CC3300"/>
                </a:solidFill>
              </a:rPr>
              <a:pPr eaLnBrk="1" hangingPunct="1"/>
              <a:t>38</a:t>
            </a:fld>
            <a:endParaRPr lang="en-US" altLang="en-US" u="none">
              <a:solidFill>
                <a:srgbClr val="CC3300"/>
              </a:solidFill>
            </a:endParaRPr>
          </a:p>
        </p:txBody>
      </p:sp>
      <p:sp>
        <p:nvSpPr>
          <p:cNvPr id="45059" name="Rectangle 2"/>
          <p:cNvSpPr>
            <a:spLocks noGrp="1" noChangeArrowheads="1"/>
          </p:cNvSpPr>
          <p:nvPr>
            <p:ph type="title"/>
          </p:nvPr>
        </p:nvSpPr>
        <p:spPr/>
        <p:txBody>
          <a:bodyPr/>
          <a:lstStyle/>
          <a:p>
            <a:pPr eaLnBrk="1" hangingPunct="1"/>
            <a:r>
              <a:rPr lang="en-US" altLang="en-US" smtClean="0"/>
              <a:t> </a:t>
            </a:r>
          </a:p>
        </p:txBody>
      </p:sp>
      <p:sp>
        <p:nvSpPr>
          <p:cNvPr id="45060" name="Rectangle 3"/>
          <p:cNvSpPr>
            <a:spLocks noGrp="1" noChangeArrowheads="1"/>
          </p:cNvSpPr>
          <p:nvPr>
            <p:ph type="body" sz="half" idx="1"/>
          </p:nvPr>
        </p:nvSpPr>
        <p:spPr>
          <a:xfrm>
            <a:off x="228600" y="152400"/>
            <a:ext cx="8763000" cy="6248400"/>
          </a:xfrm>
          <a:noFill/>
        </p:spPr>
        <p:txBody>
          <a:bodyPr/>
          <a:lstStyle/>
          <a:p>
            <a:pPr marL="0" indent="0" eaLnBrk="1" hangingPunct="1">
              <a:lnSpc>
                <a:spcPct val="90000"/>
              </a:lnSpc>
              <a:buFontTx/>
              <a:buNone/>
            </a:pPr>
            <a:r>
              <a:rPr lang="en-US" altLang="en-US" sz="2800" u="sng" smtClean="0"/>
              <a:t>Sale of a Partnership Interest.</a:t>
            </a:r>
            <a:r>
              <a:rPr lang="en-US" altLang="en-US" sz="2800" smtClean="0"/>
              <a:t>  When a partner sells a partnership interest, capital gain or loss is recognized as if corporate stock was sold.  To the extent Sec. 751 applies, the partner recognizes ordinary income or loss from the sale of his share of unrealized receivables and inventory.</a:t>
            </a:r>
          </a:p>
          <a:p>
            <a:pPr marL="0" indent="0" eaLnBrk="1" hangingPunct="1">
              <a:lnSpc>
                <a:spcPct val="90000"/>
              </a:lnSpc>
              <a:buFontTx/>
              <a:buNone/>
            </a:pPr>
            <a:r>
              <a:rPr lang="en-US" altLang="en-US" sz="2800" u="sng" smtClean="0"/>
              <a:t>Definition of Sec. 751 property</a:t>
            </a:r>
            <a:r>
              <a:rPr lang="en-US" altLang="en-US" sz="2800" smtClean="0"/>
              <a:t> is slightly different for sales or exchanges because inventory does not have to be substantially appreciated.  All inventory and all unrealized receivables are Sec. 751 assets in a sales or exchange situation.  As with distributions, the effect of Sec. 751 must first be calculated.  First, determine the amount realized for the Sec. 751 property and calculate the adjusted basis of such property to the partner.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95B0615-9309-47C9-ACDF-9C239D7FB91A}" type="slidenum">
              <a:rPr lang="en-US" altLang="en-US" u="none">
                <a:solidFill>
                  <a:srgbClr val="CC3300"/>
                </a:solidFill>
              </a:rPr>
              <a:pPr eaLnBrk="1" hangingPunct="1"/>
              <a:t>39</a:t>
            </a:fld>
            <a:endParaRPr lang="en-US" altLang="en-US" u="none">
              <a:solidFill>
                <a:srgbClr val="CC3300"/>
              </a:solidFill>
            </a:endParaRPr>
          </a:p>
        </p:txBody>
      </p:sp>
      <p:sp>
        <p:nvSpPr>
          <p:cNvPr id="46083" name="Rectangle 2"/>
          <p:cNvSpPr>
            <a:spLocks noGrp="1" noChangeArrowheads="1"/>
          </p:cNvSpPr>
          <p:nvPr>
            <p:ph type="title"/>
          </p:nvPr>
        </p:nvSpPr>
        <p:spPr/>
        <p:txBody>
          <a:bodyPr/>
          <a:lstStyle/>
          <a:p>
            <a:pPr eaLnBrk="1" hangingPunct="1"/>
            <a:r>
              <a:rPr lang="en-US" altLang="en-US" smtClean="0"/>
              <a:t> </a:t>
            </a:r>
          </a:p>
        </p:txBody>
      </p:sp>
      <p:sp>
        <p:nvSpPr>
          <p:cNvPr id="46084" name="Rectangle 3"/>
          <p:cNvSpPr>
            <a:spLocks noGrp="1" noChangeArrowheads="1"/>
          </p:cNvSpPr>
          <p:nvPr>
            <p:ph type="body" sz="half" idx="1"/>
          </p:nvPr>
        </p:nvSpPr>
        <p:spPr>
          <a:xfrm>
            <a:off x="304800" y="304800"/>
            <a:ext cx="8382000" cy="6019800"/>
          </a:xfrm>
          <a:noFill/>
        </p:spPr>
        <p:txBody>
          <a:bodyPr/>
          <a:lstStyle/>
          <a:p>
            <a:pPr marL="0" indent="0" eaLnBrk="1" hangingPunct="1">
              <a:lnSpc>
                <a:spcPct val="80000"/>
              </a:lnSpc>
              <a:buFontTx/>
              <a:buNone/>
            </a:pPr>
            <a:r>
              <a:rPr lang="en-US" altLang="en-US" sz="4400" u="sng" smtClean="0"/>
              <a:t>Sale of a Partnership Interest.</a:t>
            </a:r>
            <a:r>
              <a:rPr lang="en-US" altLang="en-US" sz="4400" smtClean="0"/>
              <a:t>  </a:t>
            </a:r>
          </a:p>
          <a:p>
            <a:pPr marL="0" indent="0" eaLnBrk="1" hangingPunct="1">
              <a:lnSpc>
                <a:spcPct val="80000"/>
              </a:lnSpc>
              <a:buFontTx/>
              <a:buNone/>
            </a:pPr>
            <a:r>
              <a:rPr lang="en-US" altLang="en-US" sz="4400" u="sng" smtClean="0"/>
              <a:t>Section 751 Properties.</a:t>
            </a:r>
            <a:r>
              <a:rPr lang="en-US" altLang="en-US" sz="4400" smtClean="0"/>
              <a:t>  </a:t>
            </a:r>
          </a:p>
          <a:p>
            <a:pPr marL="0" indent="0" eaLnBrk="1" hangingPunct="1">
              <a:lnSpc>
                <a:spcPct val="80000"/>
              </a:lnSpc>
              <a:buFontTx/>
              <a:buNone/>
            </a:pPr>
            <a:r>
              <a:rPr lang="en-US" altLang="en-US" sz="4000" smtClean="0"/>
              <a:t>After the Sec. 751 portion of the sale is analyzed, the remainder of the sale is analyzed.  </a:t>
            </a:r>
          </a:p>
          <a:p>
            <a:pPr marL="0" indent="0" eaLnBrk="1" hangingPunct="1">
              <a:lnSpc>
                <a:spcPct val="80000"/>
              </a:lnSpc>
              <a:buFontTx/>
              <a:buNone/>
            </a:pPr>
            <a:r>
              <a:rPr lang="en-US" altLang="en-US" sz="4000" smtClean="0"/>
              <a:t>Any gain or loss on the sale of the remaining partnership interest is considered to be gain or loss derived from the sale of a capital asset.</a:t>
            </a:r>
            <a:r>
              <a:rPr lang="en-US" altLang="en-US" sz="280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430FDD90-4FE3-425E-9A4C-D899906235FA}" type="slidenum">
              <a:rPr lang="en-US" altLang="en-US" u="none">
                <a:solidFill>
                  <a:srgbClr val="CC3300"/>
                </a:solidFill>
              </a:rPr>
              <a:pPr eaLnBrk="1" hangingPunct="1"/>
              <a:t>4</a:t>
            </a:fld>
            <a:endParaRPr lang="en-US" altLang="en-US" u="none">
              <a:solidFill>
                <a:srgbClr val="CC3300"/>
              </a:solidFill>
            </a:endParaRPr>
          </a:p>
        </p:txBody>
      </p:sp>
      <p:sp>
        <p:nvSpPr>
          <p:cNvPr id="27651" name="Rectangle 2"/>
          <p:cNvSpPr>
            <a:spLocks noGrp="1" noChangeArrowheads="1"/>
          </p:cNvSpPr>
          <p:nvPr>
            <p:ph type="title"/>
          </p:nvPr>
        </p:nvSpPr>
        <p:spPr/>
        <p:txBody>
          <a:bodyPr/>
          <a:lstStyle/>
          <a:p>
            <a:pPr eaLnBrk="1" hangingPunct="1"/>
            <a:r>
              <a:rPr lang="en-US" altLang="en-US" smtClean="0"/>
              <a:t> </a:t>
            </a:r>
          </a:p>
        </p:txBody>
      </p:sp>
      <p:sp>
        <p:nvSpPr>
          <p:cNvPr id="27652" name="Rectangle 3"/>
          <p:cNvSpPr>
            <a:spLocks noGrp="1" noChangeArrowheads="1"/>
          </p:cNvSpPr>
          <p:nvPr>
            <p:ph type="body" sz="half" idx="1"/>
          </p:nvPr>
        </p:nvSpPr>
        <p:spPr>
          <a:xfrm>
            <a:off x="152400" y="152400"/>
            <a:ext cx="8839200" cy="6172200"/>
          </a:xfrm>
          <a:noFill/>
        </p:spPr>
        <p:txBody>
          <a:bodyPr/>
          <a:lstStyle/>
          <a:p>
            <a:pPr marL="0" indent="0" eaLnBrk="1" hangingPunct="1">
              <a:buFontTx/>
              <a:buNone/>
            </a:pPr>
            <a:r>
              <a:rPr lang="en-US" altLang="en-US" sz="3200" u="sng" smtClean="0">
                <a:solidFill>
                  <a:srgbClr val="FF0000"/>
                </a:solidFill>
              </a:rPr>
              <a:t>Terminating Interest in a Partnership.</a:t>
            </a:r>
          </a:p>
          <a:p>
            <a:pPr marL="0" indent="0" eaLnBrk="1" hangingPunct="1">
              <a:buFontTx/>
              <a:buNone/>
            </a:pPr>
            <a:r>
              <a:rPr lang="en-US" altLang="en-US" u="sng" smtClean="0"/>
              <a:t>Liquidating Distributions.</a:t>
            </a:r>
            <a:r>
              <a:rPr lang="en-US" altLang="en-US" smtClean="0"/>
              <a:t>   </a:t>
            </a:r>
          </a:p>
          <a:p>
            <a:pPr marL="0" indent="0" eaLnBrk="1" hangingPunct="1">
              <a:buFontTx/>
              <a:buNone/>
            </a:pPr>
            <a:r>
              <a:rPr lang="en-US" altLang="en-US" u="sng" smtClean="0"/>
              <a:t>Effects of Sec. 751.</a:t>
            </a:r>
            <a:r>
              <a:rPr lang="en-US" altLang="en-US" smtClean="0"/>
              <a:t>  </a:t>
            </a:r>
          </a:p>
          <a:p>
            <a:pPr marL="0" indent="0" eaLnBrk="1" hangingPunct="1">
              <a:buFontTx/>
              <a:buNone/>
            </a:pPr>
            <a:r>
              <a:rPr lang="en-US" altLang="en-US" sz="4000" smtClean="0"/>
              <a:t>Sec. 751 has the same impact </a:t>
            </a:r>
          </a:p>
          <a:p>
            <a:pPr marL="0" indent="0" eaLnBrk="1" hangingPunct="1">
              <a:buFontTx/>
              <a:buNone/>
            </a:pPr>
            <a:r>
              <a:rPr lang="en-US" altLang="en-US" sz="4000" smtClean="0"/>
              <a:t>for both liquidating and nonliquidating distributions.  </a:t>
            </a:r>
          </a:p>
          <a:p>
            <a:pPr marL="0" indent="0" eaLnBrk="1" hangingPunct="1">
              <a:buFontTx/>
              <a:buNone/>
            </a:pPr>
            <a:r>
              <a:rPr lang="en-US" altLang="en-US" sz="4000" smtClean="0"/>
              <a:t>A step-by-step analysis of </a:t>
            </a:r>
            <a:br>
              <a:rPr lang="en-US" altLang="en-US" sz="4000" smtClean="0"/>
            </a:br>
            <a:r>
              <a:rPr lang="en-US" altLang="en-US" sz="4000" smtClean="0"/>
              <a:t>Sec. 751 on liquidating distributions is needed.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969188C-4BDF-4A03-B1B3-8F2018C2A33A}" type="slidenum">
              <a:rPr lang="en-US" altLang="en-US" u="none">
                <a:solidFill>
                  <a:srgbClr val="CC3300"/>
                </a:solidFill>
              </a:rPr>
              <a:pPr eaLnBrk="1" hangingPunct="1"/>
              <a:t>40</a:t>
            </a:fld>
            <a:endParaRPr lang="en-US" altLang="en-US" u="none">
              <a:solidFill>
                <a:srgbClr val="CC3300"/>
              </a:solidFill>
            </a:endParaRPr>
          </a:p>
        </p:txBody>
      </p:sp>
      <p:sp>
        <p:nvSpPr>
          <p:cNvPr id="47107" name="Rectangle 2"/>
          <p:cNvSpPr>
            <a:spLocks noGrp="1" noChangeArrowheads="1"/>
          </p:cNvSpPr>
          <p:nvPr>
            <p:ph type="title"/>
          </p:nvPr>
        </p:nvSpPr>
        <p:spPr/>
        <p:txBody>
          <a:bodyPr/>
          <a:lstStyle/>
          <a:p>
            <a:pPr eaLnBrk="1" hangingPunct="1"/>
            <a:r>
              <a:rPr lang="en-US" altLang="en-US" smtClean="0"/>
              <a:t> </a:t>
            </a:r>
          </a:p>
        </p:txBody>
      </p:sp>
      <p:sp>
        <p:nvSpPr>
          <p:cNvPr id="47108" name="Rectangle 3"/>
          <p:cNvSpPr>
            <a:spLocks noGrp="1" noChangeArrowheads="1"/>
          </p:cNvSpPr>
          <p:nvPr>
            <p:ph type="body" sz="half" idx="1"/>
          </p:nvPr>
        </p:nvSpPr>
        <p:spPr>
          <a:xfrm>
            <a:off x="152400" y="152400"/>
            <a:ext cx="8991600" cy="6477000"/>
          </a:xfrm>
          <a:noFill/>
        </p:spPr>
        <p:txBody>
          <a:bodyPr/>
          <a:lstStyle/>
          <a:p>
            <a:pPr marL="0" indent="0" eaLnBrk="1" hangingPunct="1">
              <a:lnSpc>
                <a:spcPct val="80000"/>
              </a:lnSpc>
              <a:buFontTx/>
              <a:buNone/>
            </a:pPr>
            <a:r>
              <a:rPr lang="en-US" altLang="en-US" sz="2800" u="sng" smtClean="0">
                <a:solidFill>
                  <a:srgbClr val="FF0000"/>
                </a:solidFill>
              </a:rPr>
              <a:t>Sale of a Partnership Interest.  </a:t>
            </a:r>
          </a:p>
          <a:p>
            <a:pPr marL="0" indent="0" eaLnBrk="1" hangingPunct="1">
              <a:lnSpc>
                <a:spcPct val="80000"/>
              </a:lnSpc>
              <a:buFontTx/>
              <a:buNone/>
            </a:pPr>
            <a:r>
              <a:rPr lang="en-US" altLang="en-US" sz="2800" u="sng" smtClean="0">
                <a:solidFill>
                  <a:srgbClr val="FF0000"/>
                </a:solidFill>
              </a:rPr>
              <a:t>Liabilities.</a:t>
            </a:r>
            <a:r>
              <a:rPr lang="en-US" altLang="en-US" sz="2800" smtClean="0">
                <a:solidFill>
                  <a:srgbClr val="FF0000"/>
                </a:solidFill>
              </a:rPr>
              <a:t>  </a:t>
            </a:r>
          </a:p>
          <a:p>
            <a:pPr marL="0" indent="0" eaLnBrk="1" hangingPunct="1">
              <a:buFontTx/>
              <a:buNone/>
            </a:pPr>
            <a:r>
              <a:rPr lang="en-US" altLang="en-US" sz="2800" smtClean="0"/>
              <a:t>When a partnership interest is sold, a partner is relieved of his share of the partnership liabilities.  The amount realized includes the seller's distributive share of the partnership liabilities that are assumed or acquired by the purchaser.  </a:t>
            </a:r>
          </a:p>
          <a:p>
            <a:pPr marL="0" indent="0" eaLnBrk="1" hangingPunct="1">
              <a:buFontTx/>
              <a:buNone/>
            </a:pPr>
            <a:r>
              <a:rPr lang="en-US" altLang="en-US" sz="2800" u="sng" smtClean="0">
                <a:solidFill>
                  <a:srgbClr val="FF0000"/>
                </a:solidFill>
              </a:rPr>
              <a:t>Impact on the Partnership.</a:t>
            </a:r>
            <a:r>
              <a:rPr lang="en-US" altLang="en-US" sz="2800" smtClean="0">
                <a:solidFill>
                  <a:srgbClr val="FF0000"/>
                </a:solidFill>
              </a:rPr>
              <a:t>  </a:t>
            </a:r>
            <a:r>
              <a:rPr lang="en-US" altLang="en-US" sz="2800" smtClean="0"/>
              <a:t/>
            </a:r>
            <a:br>
              <a:rPr lang="en-US" altLang="en-US" sz="2800" smtClean="0"/>
            </a:br>
            <a:r>
              <a:rPr lang="en-US" altLang="en-US" sz="2800" smtClean="0"/>
              <a:t>When a partner sells his interest in a partnership, there is usually no effect on the partnership.  The partnership is affected if the interest sold is sufficiently large so that under Sec. 708 the partnership is terminated for tax purposes.  </a:t>
            </a:r>
            <a:br>
              <a:rPr lang="en-US" altLang="en-US" sz="2800" smtClean="0"/>
            </a:br>
            <a:r>
              <a:rPr lang="en-US" altLang="en-US" sz="2800" smtClean="0"/>
              <a:t>Also, the partnership may have to make optional or mandatory basis adjustments to its assets.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p:nvPr>
        </p:nvSpPr>
        <p:spPr>
          <a:xfrm>
            <a:off x="228600" y="228600"/>
            <a:ext cx="8458200" cy="6477000"/>
          </a:xfrm>
        </p:spPr>
        <p:txBody>
          <a:bodyPr/>
          <a:lstStyle/>
          <a:p>
            <a:pPr marL="0" indent="0" eaLnBrk="1" hangingPunct="1">
              <a:lnSpc>
                <a:spcPct val="95000"/>
              </a:lnSpc>
              <a:spcBef>
                <a:spcPct val="15000"/>
              </a:spcBef>
              <a:buFontTx/>
              <a:buNone/>
            </a:pPr>
            <a:r>
              <a:rPr lang="en-US" altLang="en-US" sz="2800" smtClean="0"/>
              <a:t>On 12-31-10 (after receipt of his share of partnership income) Clark sold his interest in a limited partnership for $30,000 cash and relief of all liabilities.  On that date, the adjusted basis of Clark's partnership interest was $40,000, consisting of his capital account of $15,000 and his share of the partnership liabilities of $25,000. The partnership has no unrealized receivables or substantially appreciated inventory. </a:t>
            </a:r>
            <a:br>
              <a:rPr lang="en-US" altLang="en-US" sz="2800" smtClean="0"/>
            </a:br>
            <a:r>
              <a:rPr lang="en-US" altLang="en-US" sz="2800" smtClean="0"/>
              <a:t>What is Clark's gain or loss on the sale of his partnership interest?</a:t>
            </a:r>
          </a:p>
          <a:p>
            <a:pPr marL="0" indent="0" eaLnBrk="1" hangingPunct="1">
              <a:lnSpc>
                <a:spcPct val="95000"/>
              </a:lnSpc>
              <a:spcBef>
                <a:spcPct val="15000"/>
              </a:spcBef>
              <a:buFontTx/>
              <a:buNone/>
            </a:pPr>
            <a:r>
              <a:rPr lang="en-US" altLang="en-US" sz="2800" smtClean="0"/>
              <a:t>a. Ordinary loss of $10,000. 	</a:t>
            </a:r>
          </a:p>
          <a:p>
            <a:pPr marL="0" indent="0" eaLnBrk="1" hangingPunct="1">
              <a:lnSpc>
                <a:spcPct val="95000"/>
              </a:lnSpc>
              <a:spcBef>
                <a:spcPct val="15000"/>
              </a:spcBef>
              <a:buFontTx/>
              <a:buNone/>
            </a:pPr>
            <a:r>
              <a:rPr lang="en-US" altLang="en-US" sz="2800" smtClean="0"/>
              <a:t>b. Capital gain of $15,000. </a:t>
            </a:r>
          </a:p>
          <a:p>
            <a:pPr marL="0" indent="0" eaLnBrk="1" hangingPunct="1">
              <a:lnSpc>
                <a:spcPct val="95000"/>
              </a:lnSpc>
              <a:spcBef>
                <a:spcPct val="15000"/>
              </a:spcBef>
              <a:buFontTx/>
              <a:buNone/>
            </a:pPr>
            <a:r>
              <a:rPr lang="en-US" altLang="en-US" sz="2800" smtClean="0"/>
              <a:t>c. Capital loss of $10,000. 	</a:t>
            </a:r>
          </a:p>
          <a:p>
            <a:pPr marL="0" indent="0" eaLnBrk="1" hangingPunct="1">
              <a:lnSpc>
                <a:spcPct val="95000"/>
              </a:lnSpc>
              <a:spcBef>
                <a:spcPct val="15000"/>
              </a:spcBef>
              <a:buFontTx/>
              <a:buNone/>
            </a:pPr>
            <a:r>
              <a:rPr lang="en-US" altLang="en-US" sz="2800" smtClean="0"/>
              <a:t>d. Ordinary gain of $15,000.         CPA Nov. 93</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p:nvPr>
        </p:nvSpPr>
        <p:spPr>
          <a:xfrm>
            <a:off x="152400" y="152400"/>
            <a:ext cx="8763000" cy="6553200"/>
          </a:xfrm>
        </p:spPr>
        <p:txBody>
          <a:bodyPr/>
          <a:lstStyle/>
          <a:p>
            <a:pPr marL="0" indent="0" eaLnBrk="1" hangingPunct="1">
              <a:lnSpc>
                <a:spcPct val="95000"/>
              </a:lnSpc>
              <a:spcBef>
                <a:spcPct val="15000"/>
              </a:spcBef>
              <a:buFontTx/>
              <a:buNone/>
            </a:pPr>
            <a:r>
              <a:rPr lang="en-US" altLang="en-US" sz="2800" smtClean="0"/>
              <a:t>On 12-31-10 (after receipt of his share of partnership income) Clark sold his interest in a limited partnership for $30,000 cash and relief of all liabilities.  On that date, the adjusted basis of Clark's partnership interest was $40,000, consisting of his capital account of $15,000 and his share of the partnership liabilities of $25,000. The partnership has no unrealized receivables or substantially appreciated inventory. </a:t>
            </a:r>
            <a:br>
              <a:rPr lang="en-US" altLang="en-US" sz="2800" smtClean="0"/>
            </a:br>
            <a:r>
              <a:rPr lang="en-US" altLang="en-US" sz="2800" smtClean="0"/>
              <a:t>What is Clark's gain or loss on the sale of his partnership interest?</a:t>
            </a:r>
          </a:p>
          <a:p>
            <a:pPr marL="0" indent="0" eaLnBrk="1" hangingPunct="1">
              <a:lnSpc>
                <a:spcPct val="95000"/>
              </a:lnSpc>
              <a:spcBef>
                <a:spcPct val="15000"/>
              </a:spcBef>
              <a:buFontTx/>
              <a:buNone/>
            </a:pPr>
            <a:r>
              <a:rPr lang="en-US" altLang="en-US" sz="2800" smtClean="0"/>
              <a:t>a. Ordinary loss of $10,000. 	Selling price </a:t>
            </a:r>
          </a:p>
          <a:p>
            <a:pPr marL="0" indent="0" eaLnBrk="1" hangingPunct="1">
              <a:lnSpc>
                <a:spcPct val="95000"/>
              </a:lnSpc>
              <a:spcBef>
                <a:spcPct val="15000"/>
              </a:spcBef>
              <a:buFontTx/>
              <a:buNone/>
            </a:pPr>
            <a:r>
              <a:rPr lang="en-US" altLang="en-US" sz="2800" u="sng" smtClean="0">
                <a:solidFill>
                  <a:srgbClr val="FF0000"/>
                </a:solidFill>
              </a:rPr>
              <a:t>b. Capital gain of $15,000</a:t>
            </a:r>
            <a:r>
              <a:rPr lang="en-US" altLang="en-US" sz="2800" smtClean="0"/>
              <a:t>.             includes</a:t>
            </a:r>
          </a:p>
          <a:p>
            <a:pPr marL="0" indent="0" eaLnBrk="1" hangingPunct="1">
              <a:lnSpc>
                <a:spcPct val="95000"/>
              </a:lnSpc>
              <a:spcBef>
                <a:spcPct val="15000"/>
              </a:spcBef>
              <a:buFontTx/>
              <a:buNone/>
            </a:pPr>
            <a:r>
              <a:rPr lang="en-US" altLang="en-US" sz="2800" smtClean="0"/>
              <a:t>c. Capital loss of $10,000.              debt assumed 	</a:t>
            </a:r>
          </a:p>
          <a:p>
            <a:pPr marL="0" indent="0" eaLnBrk="1" hangingPunct="1">
              <a:lnSpc>
                <a:spcPct val="95000"/>
              </a:lnSpc>
              <a:spcBef>
                <a:spcPct val="15000"/>
              </a:spcBef>
              <a:buFontTx/>
              <a:buNone/>
            </a:pPr>
            <a:r>
              <a:rPr lang="en-US" altLang="en-US" sz="2800" smtClean="0"/>
              <a:t>d. Ordinary gain of $15,000.         </a:t>
            </a:r>
            <a:r>
              <a:rPr lang="en-US" altLang="en-US" sz="1400" smtClean="0"/>
              <a:t>CPA Nov. 93</a:t>
            </a:r>
            <a:endParaRPr lang="en-US" altLang="en-US" sz="28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8434" name="Object 2"/>
          <p:cNvGraphicFramePr>
            <a:graphicFrameLocks noGrp="1" noChangeAspect="1"/>
          </p:cNvGraphicFramePr>
          <p:nvPr>
            <p:ph/>
          </p:nvPr>
        </p:nvGraphicFramePr>
        <p:xfrm>
          <a:off x="334963" y="236538"/>
          <a:ext cx="8251825" cy="6392862"/>
        </p:xfrm>
        <a:graphic>
          <a:graphicData uri="http://schemas.openxmlformats.org/presentationml/2006/ole">
            <mc:AlternateContent xmlns:mc="http://schemas.openxmlformats.org/markup-compatibility/2006">
              <mc:Choice xmlns:v="urn:schemas-microsoft-com:vml" Requires="v">
                <p:oleObj spid="_x0000_s18439" name="Worksheet" r:id="rId4" imgW="2924183" imgH="2362268" progId="Excel.Sheet.8">
                  <p:embed/>
                </p:oleObj>
              </mc:Choice>
              <mc:Fallback>
                <p:oleObj name="Worksheet" r:id="rId4" imgW="2924183" imgH="2362268"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963" y="236538"/>
                        <a:ext cx="8251825" cy="6392862"/>
                      </a:xfrm>
                      <a:prstGeom prst="rect">
                        <a:avLst/>
                      </a:prstGeom>
                    </p:spPr>
                  </p:pic>
                </p:oleObj>
              </mc:Fallback>
            </mc:AlternateContent>
          </a:graphicData>
        </a:graphic>
      </p:graphicFrame>
      <p:sp>
        <p:nvSpPr>
          <p:cNvPr id="18435" name="Text Box 3"/>
          <p:cNvSpPr txBox="1">
            <a:spLocks noChangeArrowheads="1"/>
          </p:cNvSpPr>
          <p:nvPr/>
        </p:nvSpPr>
        <p:spPr bwMode="auto">
          <a:xfrm>
            <a:off x="1447800" y="1752600"/>
            <a:ext cx="3276600" cy="704850"/>
          </a:xfrm>
          <a:prstGeom prst="rect">
            <a:avLst/>
          </a:prstGeom>
          <a:noFill/>
          <a:ln w="635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spcBef>
                <a:spcPct val="50000"/>
              </a:spcBef>
            </a:pPr>
            <a:r>
              <a:rPr lang="en-US" altLang="en-US" sz="3600" b="1" u="none"/>
              <a:t>Sec. 741 C.G.</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9458" name="Object 2"/>
          <p:cNvGraphicFramePr>
            <a:graphicFrameLocks noGrp="1" noChangeAspect="1"/>
          </p:cNvGraphicFramePr>
          <p:nvPr>
            <p:ph/>
          </p:nvPr>
        </p:nvGraphicFramePr>
        <p:xfrm>
          <a:off x="304800" y="228600"/>
          <a:ext cx="8251825" cy="6392863"/>
        </p:xfrm>
        <a:graphic>
          <a:graphicData uri="http://schemas.openxmlformats.org/presentationml/2006/ole">
            <mc:AlternateContent xmlns:mc="http://schemas.openxmlformats.org/markup-compatibility/2006">
              <mc:Choice xmlns:v="urn:schemas-microsoft-com:vml" Requires="v">
                <p:oleObj spid="_x0000_s19464" name="Worksheet" r:id="rId4" imgW="2924183" imgH="2362268" progId="Excel.Sheet.8">
                  <p:embed/>
                </p:oleObj>
              </mc:Choice>
              <mc:Fallback>
                <p:oleObj name="Worksheet" r:id="rId4" imgW="2924183" imgH="2362268"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28600"/>
                        <a:ext cx="8251825" cy="6392863"/>
                      </a:xfrm>
                      <a:prstGeom prst="rect">
                        <a:avLst/>
                      </a:prstGeom>
                    </p:spPr>
                  </p:pic>
                </p:oleObj>
              </mc:Fallback>
            </mc:AlternateContent>
          </a:graphicData>
        </a:graphic>
      </p:graphicFrame>
      <p:sp>
        <p:nvSpPr>
          <p:cNvPr id="19459" name="Text Box 3"/>
          <p:cNvSpPr txBox="1">
            <a:spLocks noChangeArrowheads="1"/>
          </p:cNvSpPr>
          <p:nvPr/>
        </p:nvSpPr>
        <p:spPr bwMode="auto">
          <a:xfrm>
            <a:off x="1524000" y="1676400"/>
            <a:ext cx="3124200" cy="704850"/>
          </a:xfrm>
          <a:prstGeom prst="rect">
            <a:avLst/>
          </a:prstGeom>
          <a:noFill/>
          <a:ln w="635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spcBef>
                <a:spcPct val="50000"/>
              </a:spcBef>
            </a:pPr>
            <a:r>
              <a:rPr lang="en-US" altLang="en-US" sz="3600" b="1" u="none"/>
              <a:t>Sec. 751 Ord</a:t>
            </a:r>
          </a:p>
        </p:txBody>
      </p:sp>
      <p:sp>
        <p:nvSpPr>
          <p:cNvPr id="19460" name="Up Arrow 5"/>
          <p:cNvSpPr>
            <a:spLocks noChangeArrowheads="1"/>
          </p:cNvSpPr>
          <p:nvPr/>
        </p:nvSpPr>
        <p:spPr bwMode="auto">
          <a:xfrm rot="2993513">
            <a:off x="4608512" y="1435101"/>
            <a:ext cx="460375" cy="558800"/>
          </a:xfrm>
          <a:prstGeom prst="upArrow">
            <a:avLst>
              <a:gd name="adj1" fmla="val 50000"/>
              <a:gd name="adj2" fmla="val 50159"/>
            </a:avLst>
          </a:prstGeom>
          <a:solidFill>
            <a:schemeClr val="accent1"/>
          </a:solidFill>
          <a:ln w="9525" algn="ctr">
            <a:solidFill>
              <a:schemeClr val="tx1"/>
            </a:solidFill>
            <a:round/>
            <a:headEnd/>
            <a:tailEnd/>
          </a:ln>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endParaRPr lang="en-US"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mtClean="0"/>
              <a:t> </a:t>
            </a:r>
          </a:p>
        </p:txBody>
      </p:sp>
      <p:sp>
        <p:nvSpPr>
          <p:cNvPr id="50179" name="Rectangle 3"/>
          <p:cNvSpPr>
            <a:spLocks noGrp="1" noChangeArrowheads="1"/>
          </p:cNvSpPr>
          <p:nvPr>
            <p:ph type="body" sz="half" idx="1"/>
          </p:nvPr>
        </p:nvSpPr>
        <p:spPr>
          <a:xfrm>
            <a:off x="152400" y="152400"/>
            <a:ext cx="8839200" cy="6477000"/>
          </a:xfrm>
          <a:noFill/>
          <a:ln w="190500">
            <a:solidFill>
              <a:srgbClr val="FF0000"/>
            </a:solidFill>
            <a:miter lim="800000"/>
            <a:headEnd/>
            <a:tailEnd/>
          </a:ln>
        </p:spPr>
        <p:txBody>
          <a:bodyPr/>
          <a:lstStyle/>
          <a:p>
            <a:pPr marL="115888" indent="0" eaLnBrk="1" hangingPunct="1">
              <a:lnSpc>
                <a:spcPct val="90000"/>
              </a:lnSpc>
              <a:buFontTx/>
              <a:buNone/>
            </a:pPr>
            <a:r>
              <a:rPr lang="en-US" altLang="en-US" sz="4800" smtClean="0"/>
              <a:t>Preceding slide</a:t>
            </a:r>
          </a:p>
          <a:p>
            <a:pPr marL="115888" indent="0" eaLnBrk="1" hangingPunct="1">
              <a:lnSpc>
                <a:spcPct val="90000"/>
              </a:lnSpc>
              <a:buFontTx/>
              <a:buNone/>
            </a:pPr>
            <a:r>
              <a:rPr lang="en-US" altLang="en-US" sz="4800" smtClean="0"/>
              <a:t>You </a:t>
            </a:r>
            <a:r>
              <a:rPr lang="en-US" altLang="en-US" sz="4800" u="sng" smtClean="0">
                <a:solidFill>
                  <a:srgbClr val="FF3300"/>
                </a:solidFill>
              </a:rPr>
              <a:t>pretend</a:t>
            </a:r>
            <a:r>
              <a:rPr lang="en-US" altLang="en-US" sz="4800" smtClean="0"/>
              <a:t> the partnership sold its assets just before </a:t>
            </a:r>
          </a:p>
          <a:p>
            <a:pPr marL="115888" indent="0" eaLnBrk="1" hangingPunct="1">
              <a:lnSpc>
                <a:spcPct val="90000"/>
              </a:lnSpc>
              <a:buFontTx/>
              <a:buNone/>
            </a:pPr>
            <a:r>
              <a:rPr lang="en-US" altLang="en-US" sz="4800" smtClean="0"/>
              <a:t>Ms. B actually sold her partnership interest. </a:t>
            </a:r>
          </a:p>
          <a:p>
            <a:pPr marL="115888" indent="0" eaLnBrk="1" hangingPunct="1">
              <a:lnSpc>
                <a:spcPct val="90000"/>
              </a:lnSpc>
              <a:buFontTx/>
              <a:buNone/>
            </a:pPr>
            <a:r>
              <a:rPr lang="en-US" altLang="en-US" sz="4800" smtClean="0"/>
              <a:t>She reports 751 gain on the hypothetical sale by the partnership.</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3"/>
          <p:cNvSpPr>
            <a:spLocks noGrp="1" noChangeArrowheads="1"/>
          </p:cNvSpPr>
          <p:nvPr>
            <p:ph type="body" sz="half" idx="1"/>
          </p:nvPr>
        </p:nvSpPr>
        <p:spPr>
          <a:xfrm>
            <a:off x="152400" y="152400"/>
            <a:ext cx="8839200" cy="6553200"/>
          </a:xfrm>
          <a:ln w="190500">
            <a:solidFill>
              <a:srgbClr val="FF0000"/>
            </a:solidFill>
          </a:ln>
        </p:spPr>
        <p:txBody>
          <a:bodyPr/>
          <a:lstStyle/>
          <a:p>
            <a:pPr marL="685800" indent="-509588" eaLnBrk="1" hangingPunct="1">
              <a:buFontTx/>
              <a:buNone/>
              <a:defRPr/>
            </a:pPr>
            <a:endParaRPr lang="en-US" sz="4800" dirty="0" smtClean="0"/>
          </a:p>
          <a:p>
            <a:pPr marL="863600" indent="-687388" eaLnBrk="1" hangingPunct="1">
              <a:buFontTx/>
              <a:buNone/>
              <a:defRPr/>
            </a:pPr>
            <a:r>
              <a:rPr lang="en-US" sz="4800" dirty="0" smtClean="0"/>
              <a:t>7.	Determine the </a:t>
            </a:r>
            <a:r>
              <a:rPr lang="en-US" sz="4800" u="sng" dirty="0" smtClean="0"/>
              <a:t>amount</a:t>
            </a:r>
            <a:r>
              <a:rPr lang="en-US" sz="4800" dirty="0" smtClean="0"/>
              <a:t> </a:t>
            </a:r>
            <a:br>
              <a:rPr lang="en-US" sz="4800" dirty="0" smtClean="0"/>
            </a:br>
            <a:r>
              <a:rPr lang="en-US" sz="4800" dirty="0" smtClean="0"/>
              <a:t>and </a:t>
            </a:r>
            <a:r>
              <a:rPr lang="en-US" sz="4800" u="sng" dirty="0" smtClean="0"/>
              <a:t>character</a:t>
            </a:r>
            <a:r>
              <a:rPr lang="en-US" sz="4800" dirty="0" smtClean="0"/>
              <a:t> of the gain or loss recognized when </a:t>
            </a:r>
            <a:br>
              <a:rPr lang="en-US" sz="4800" dirty="0" smtClean="0"/>
            </a:br>
            <a:r>
              <a:rPr lang="en-US" sz="4800" dirty="0" smtClean="0"/>
              <a:t>a partner </a:t>
            </a:r>
            <a:r>
              <a:rPr lang="en-US" sz="4800" u="sng" dirty="0" smtClean="0"/>
              <a:t>retires</a:t>
            </a:r>
            <a:r>
              <a:rPr lang="en-US" sz="4800" dirty="0" smtClean="0"/>
              <a:t> from </a:t>
            </a:r>
            <a:br>
              <a:rPr lang="en-US" sz="4800" dirty="0" smtClean="0"/>
            </a:br>
            <a:r>
              <a:rPr lang="en-US" sz="4800" dirty="0" smtClean="0"/>
              <a:t>a partnership or dies.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mtClean="0"/>
              <a:t> </a:t>
            </a:r>
          </a:p>
        </p:txBody>
      </p:sp>
      <p:sp>
        <p:nvSpPr>
          <p:cNvPr id="52227" name="Rectangle 3"/>
          <p:cNvSpPr>
            <a:spLocks noGrp="1" noChangeArrowheads="1"/>
          </p:cNvSpPr>
          <p:nvPr>
            <p:ph type="body" sz="half" idx="1"/>
          </p:nvPr>
        </p:nvSpPr>
        <p:spPr>
          <a:xfrm>
            <a:off x="228600" y="152400"/>
            <a:ext cx="8763000" cy="6553200"/>
          </a:xfrm>
          <a:noFill/>
        </p:spPr>
        <p:txBody>
          <a:bodyPr/>
          <a:lstStyle/>
          <a:p>
            <a:pPr marL="0" indent="0" eaLnBrk="1" hangingPunct="1">
              <a:lnSpc>
                <a:spcPct val="90000"/>
              </a:lnSpc>
              <a:buFontTx/>
              <a:buNone/>
            </a:pPr>
            <a:r>
              <a:rPr lang="en-US" altLang="en-US" u="sng" smtClean="0"/>
              <a:t>Retirement or Death of a Partner.</a:t>
            </a:r>
            <a:r>
              <a:rPr lang="en-US" altLang="en-US" smtClean="0"/>
              <a:t>  </a:t>
            </a:r>
          </a:p>
          <a:p>
            <a:pPr marL="0" indent="0" eaLnBrk="1" hangingPunct="1">
              <a:lnSpc>
                <a:spcPct val="90000"/>
              </a:lnSpc>
              <a:buFontTx/>
              <a:buNone/>
            </a:pPr>
            <a:r>
              <a:rPr lang="en-US" altLang="en-US" smtClean="0"/>
              <a:t>If a partner dies or retires from a partnership, that partner's interest can be sold either to an outsider or to one or more existing partners.  Frequently, however, a partner or a deceased partner's assignee departs </a:t>
            </a:r>
            <a:br>
              <a:rPr lang="en-US" altLang="en-US" smtClean="0"/>
            </a:br>
            <a:r>
              <a:rPr lang="en-US" altLang="en-US" smtClean="0"/>
              <a:t>from the partnership in return for payments made by the partnership itself.  These payments are made in </a:t>
            </a:r>
            <a:r>
              <a:rPr lang="en-US" altLang="en-US" u="sng" smtClean="0"/>
              <a:t>exchange for the former partner's interest in partnership property</a:t>
            </a:r>
            <a:r>
              <a:rPr lang="en-US" altLang="en-US" smtClean="0"/>
              <a:t> and </a:t>
            </a:r>
            <a:r>
              <a:rPr lang="en-US" altLang="en-US" u="sng" smtClean="0">
                <a:solidFill>
                  <a:srgbClr val="FF3300"/>
                </a:solidFill>
              </a:rPr>
              <a:t>other payments.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71B8D93-F72A-477A-B455-87E3C08A6E6C}" type="slidenum">
              <a:rPr lang="en-US" altLang="en-US" u="none">
                <a:solidFill>
                  <a:srgbClr val="CC3300"/>
                </a:solidFill>
              </a:rPr>
              <a:pPr eaLnBrk="1" hangingPunct="1"/>
              <a:t>48</a:t>
            </a:fld>
            <a:endParaRPr lang="en-US" altLang="en-US" u="none">
              <a:solidFill>
                <a:srgbClr val="CC3300"/>
              </a:solidFill>
            </a:endParaRPr>
          </a:p>
        </p:txBody>
      </p:sp>
      <p:sp>
        <p:nvSpPr>
          <p:cNvPr id="53251" name="Rectangle 2"/>
          <p:cNvSpPr>
            <a:spLocks noGrp="1" noChangeArrowheads="1"/>
          </p:cNvSpPr>
          <p:nvPr>
            <p:ph type="title"/>
          </p:nvPr>
        </p:nvSpPr>
        <p:spPr/>
        <p:txBody>
          <a:bodyPr/>
          <a:lstStyle/>
          <a:p>
            <a:pPr eaLnBrk="1" hangingPunct="1"/>
            <a:r>
              <a:rPr lang="en-US" altLang="en-US" smtClean="0"/>
              <a:t> </a:t>
            </a:r>
          </a:p>
        </p:txBody>
      </p:sp>
      <p:sp>
        <p:nvSpPr>
          <p:cNvPr id="53252" name="Rectangle 3"/>
          <p:cNvSpPr>
            <a:spLocks noGrp="1" noChangeArrowheads="1"/>
          </p:cNvSpPr>
          <p:nvPr>
            <p:ph type="body" sz="half" idx="1"/>
          </p:nvPr>
        </p:nvSpPr>
        <p:spPr>
          <a:xfrm>
            <a:off x="152400" y="152400"/>
            <a:ext cx="8839200" cy="6172200"/>
          </a:xfrm>
          <a:noFill/>
        </p:spPr>
        <p:txBody>
          <a:bodyPr/>
          <a:lstStyle/>
          <a:p>
            <a:pPr marL="0" indent="0" eaLnBrk="1" hangingPunct="1">
              <a:lnSpc>
                <a:spcPct val="90000"/>
              </a:lnSpc>
              <a:buFontTx/>
              <a:buNone/>
            </a:pPr>
            <a:r>
              <a:rPr lang="en-US" altLang="en-US" sz="2400" u="sng" smtClean="0"/>
              <a:t>Payments for Partnership Property.</a:t>
            </a:r>
            <a:r>
              <a:rPr lang="en-US" altLang="en-US" sz="2400" smtClean="0"/>
              <a:t>  The valuation of a retiring partner's interest in the partnership properties by the partners in an arm's-length transaction is generally accepted by the IRS.  The payments are taxed under the liquidating distribution rules with two exceptions.  These two exceptions, for unrealized receivables and goodwill not provided for in the partnership agreement made to general partners in a service partnership, are taxed as ordinary income.  The remaining payments are likely to generate no gain or capital gain, except to the extent they are for substantially appreciated inventory.   These property payments are not deductible by the partnership.  </a:t>
            </a:r>
          </a:p>
          <a:p>
            <a:pPr marL="0" indent="0" eaLnBrk="1" hangingPunct="1">
              <a:lnSpc>
                <a:spcPct val="90000"/>
              </a:lnSpc>
              <a:buFontTx/>
              <a:buNone/>
            </a:pPr>
            <a:r>
              <a:rPr lang="en-US" altLang="en-US" sz="2400" smtClean="0"/>
              <a:t>If the retiring or deceased partner was a general partner and the partnership is a service partnership, payments made for unrealized receivables and goodwill are not considered payments for property absent a provision for goodwill.  These payments will be considered "other payments."</a:t>
            </a:r>
            <a:r>
              <a:rPr lang="en-US" altLang="en-US" sz="1800" smtClean="0"/>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6B75E3D-F09A-4953-BAF1-92B9F519313C}" type="slidenum">
              <a:rPr lang="en-US" altLang="en-US" u="none">
                <a:solidFill>
                  <a:srgbClr val="CC3300"/>
                </a:solidFill>
              </a:rPr>
              <a:pPr eaLnBrk="1" hangingPunct="1"/>
              <a:t>49</a:t>
            </a:fld>
            <a:endParaRPr lang="en-US" altLang="en-US" u="none">
              <a:solidFill>
                <a:srgbClr val="CC3300"/>
              </a:solidFill>
            </a:endParaRPr>
          </a:p>
        </p:txBody>
      </p:sp>
      <p:sp>
        <p:nvSpPr>
          <p:cNvPr id="54275" name="Rectangle 2"/>
          <p:cNvSpPr>
            <a:spLocks noGrp="1" noChangeArrowheads="1"/>
          </p:cNvSpPr>
          <p:nvPr>
            <p:ph type="title"/>
          </p:nvPr>
        </p:nvSpPr>
        <p:spPr/>
        <p:txBody>
          <a:bodyPr/>
          <a:lstStyle/>
          <a:p>
            <a:pPr eaLnBrk="1" hangingPunct="1"/>
            <a:r>
              <a:rPr lang="en-US" altLang="en-US" smtClean="0"/>
              <a:t> </a:t>
            </a:r>
          </a:p>
        </p:txBody>
      </p:sp>
      <p:sp>
        <p:nvSpPr>
          <p:cNvPr id="54276" name="Rectangle 3"/>
          <p:cNvSpPr>
            <a:spLocks noGrp="1" noChangeArrowheads="1"/>
          </p:cNvSpPr>
          <p:nvPr>
            <p:ph type="body" sz="half" idx="1"/>
          </p:nvPr>
        </p:nvSpPr>
        <p:spPr>
          <a:xfrm>
            <a:off x="152400" y="152400"/>
            <a:ext cx="8763000" cy="6400800"/>
          </a:xfrm>
          <a:noFill/>
        </p:spPr>
        <p:txBody>
          <a:bodyPr/>
          <a:lstStyle/>
          <a:p>
            <a:pPr marL="0" indent="0" eaLnBrk="1" hangingPunct="1">
              <a:buFontTx/>
              <a:buNone/>
            </a:pPr>
            <a:r>
              <a:rPr lang="en-US" altLang="en-US" sz="2400" u="sng" smtClean="0">
                <a:solidFill>
                  <a:srgbClr val="FF0000"/>
                </a:solidFill>
              </a:rPr>
              <a:t>Other Payments</a:t>
            </a:r>
            <a:r>
              <a:rPr lang="en-US" altLang="en-US" sz="2400" smtClean="0">
                <a:solidFill>
                  <a:srgbClr val="FF0000"/>
                </a:solidFill>
              </a:rPr>
              <a:t> </a:t>
            </a:r>
            <a:r>
              <a:rPr lang="en-US" altLang="en-US" sz="2400" smtClean="0"/>
              <a:t>to a retiring partner or a deceased partner's successor in interest which exceed the value of that partner's share of partnership property have a very different tax result for both the retiring partner and for the partnership.  Very few payments which do represent payments for property (e.g., payments to a general partner retiring from a service partnership for his interest in unrealized receivables and for his interest in partnership goodwill) are also taxed under these rules.</a:t>
            </a:r>
          </a:p>
          <a:p>
            <a:pPr marL="0" indent="0" eaLnBrk="1" hangingPunct="1">
              <a:buFontTx/>
              <a:buNone/>
            </a:pPr>
            <a:r>
              <a:rPr lang="en-US" altLang="en-US" sz="2400" u="sng" smtClean="0">
                <a:solidFill>
                  <a:srgbClr val="FF3300"/>
                </a:solidFill>
              </a:rPr>
              <a:t>Payments are taxed either as a distributive share or a guaranteed payment</a:t>
            </a:r>
            <a:r>
              <a:rPr lang="en-US" altLang="en-US" sz="2400" smtClean="0"/>
              <a:t>.  If the payment is a function of partnership income, it is a distributive share of partnership income.  </a:t>
            </a:r>
          </a:p>
          <a:p>
            <a:pPr marL="0" indent="0" eaLnBrk="1" hangingPunct="1">
              <a:buFontTx/>
              <a:buNone/>
            </a:pPr>
            <a:r>
              <a:rPr lang="en-US" altLang="en-US" sz="2400" smtClean="0"/>
              <a:t>If payment for other property is determined without regard to partnership income, the payment is a guaranteed payment.  The payment is taxable to the retiring partner as ordinary income, and is deductible by partnership.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8B4F55E-BBF7-42A4-9E85-2903F06707DF}" type="slidenum">
              <a:rPr lang="en-US" altLang="en-US" u="none">
                <a:solidFill>
                  <a:srgbClr val="CC3300"/>
                </a:solidFill>
              </a:rPr>
              <a:pPr eaLnBrk="1" hangingPunct="1"/>
              <a:t>5</a:t>
            </a:fld>
            <a:endParaRPr lang="en-US" altLang="en-US" u="none">
              <a:solidFill>
                <a:srgbClr val="CC3300"/>
              </a:solidFill>
            </a:endParaRPr>
          </a:p>
        </p:txBody>
      </p:sp>
      <p:sp>
        <p:nvSpPr>
          <p:cNvPr id="28675" name="Rectangle 2"/>
          <p:cNvSpPr>
            <a:spLocks noGrp="1" noChangeArrowheads="1"/>
          </p:cNvSpPr>
          <p:nvPr>
            <p:ph type="title"/>
          </p:nvPr>
        </p:nvSpPr>
        <p:spPr/>
        <p:txBody>
          <a:bodyPr/>
          <a:lstStyle/>
          <a:p>
            <a:pPr eaLnBrk="1" hangingPunct="1"/>
            <a:r>
              <a:rPr lang="en-US" altLang="en-US" smtClean="0"/>
              <a:t> </a:t>
            </a:r>
          </a:p>
        </p:txBody>
      </p:sp>
      <p:sp>
        <p:nvSpPr>
          <p:cNvPr id="28676" name="Rectangle 3"/>
          <p:cNvSpPr>
            <a:spLocks noGrp="1" noChangeArrowheads="1"/>
          </p:cNvSpPr>
          <p:nvPr>
            <p:ph type="body" sz="half" idx="1"/>
          </p:nvPr>
        </p:nvSpPr>
        <p:spPr>
          <a:xfrm>
            <a:off x="152400" y="152400"/>
            <a:ext cx="8763000" cy="6172200"/>
          </a:xfrm>
          <a:noFill/>
        </p:spPr>
        <p:txBody>
          <a:bodyPr/>
          <a:lstStyle/>
          <a:p>
            <a:pPr marL="0" indent="0" eaLnBrk="1" hangingPunct="1">
              <a:buFontTx/>
              <a:buNone/>
            </a:pPr>
            <a:r>
              <a:rPr lang="en-US" altLang="en-US" sz="3200" u="sng" smtClean="0">
                <a:solidFill>
                  <a:srgbClr val="FF0000"/>
                </a:solidFill>
              </a:rPr>
              <a:t>Terminating Interest In a Partnership.</a:t>
            </a:r>
          </a:p>
          <a:p>
            <a:pPr marL="0" indent="0" eaLnBrk="1" hangingPunct="1">
              <a:buFontTx/>
              <a:buNone/>
            </a:pPr>
            <a:r>
              <a:rPr lang="en-US" altLang="en-US" sz="3200" u="sng" smtClean="0">
                <a:solidFill>
                  <a:srgbClr val="FF0000"/>
                </a:solidFill>
              </a:rPr>
              <a:t>Liquidating Distributions.</a:t>
            </a:r>
            <a:r>
              <a:rPr lang="en-US" altLang="en-US" sz="3200" smtClean="0">
                <a:solidFill>
                  <a:srgbClr val="FF0000"/>
                </a:solidFill>
              </a:rPr>
              <a:t>   </a:t>
            </a:r>
          </a:p>
          <a:p>
            <a:pPr marL="0" indent="0" eaLnBrk="1" hangingPunct="1">
              <a:buFontTx/>
              <a:buNone/>
            </a:pPr>
            <a:r>
              <a:rPr lang="en-US" altLang="en-US" sz="3200" u="sng" smtClean="0"/>
              <a:t>Effects of Distribution on the Partnership.</a:t>
            </a:r>
            <a:r>
              <a:rPr lang="en-US" altLang="en-US" sz="3200" smtClean="0"/>
              <a:t>  </a:t>
            </a:r>
            <a:br>
              <a:rPr lang="en-US" altLang="en-US" sz="3200" smtClean="0"/>
            </a:br>
            <a:r>
              <a:rPr lang="en-US" altLang="en-US" sz="3200" smtClean="0"/>
              <a:t>A partnership recognizes no gain or loss on a liquidating distribution.  </a:t>
            </a:r>
          </a:p>
          <a:p>
            <a:pPr marL="0" indent="0" eaLnBrk="1" hangingPunct="1">
              <a:buFontTx/>
              <a:buNone/>
            </a:pPr>
            <a:r>
              <a:rPr lang="en-US" altLang="en-US" sz="3200" smtClean="0"/>
              <a:t>If a </a:t>
            </a:r>
            <a:r>
              <a:rPr lang="en-US" altLang="en-US" sz="3200" u="sng" smtClean="0">
                <a:solidFill>
                  <a:srgbClr val="FF0000"/>
                </a:solidFill>
              </a:rPr>
              <a:t>Sec. 751 deemed sale</a:t>
            </a:r>
            <a:r>
              <a:rPr lang="en-US" altLang="en-US" sz="3200" smtClean="0">
                <a:solidFill>
                  <a:srgbClr val="FF0000"/>
                </a:solidFill>
              </a:rPr>
              <a:t> </a:t>
            </a:r>
            <a:r>
              <a:rPr lang="en-US" altLang="en-US" sz="3200" smtClean="0"/>
              <a:t>occurs, a partner and the partnership may be required to recognize gain or loss on assets deemed sold to other partners.  </a:t>
            </a:r>
          </a:p>
          <a:p>
            <a:pPr marL="0" indent="0" eaLnBrk="1" hangingPunct="1">
              <a:buFontTx/>
              <a:buNone/>
            </a:pPr>
            <a:r>
              <a:rPr lang="en-US" altLang="en-US" sz="3200" smtClean="0"/>
              <a:t>The partnership may be subject to optional or mandatory </a:t>
            </a:r>
            <a:r>
              <a:rPr lang="en-US" altLang="en-US" sz="3200" u="sng" smtClean="0">
                <a:solidFill>
                  <a:srgbClr val="FF0000"/>
                </a:solidFill>
              </a:rPr>
              <a:t>basis adjustments</a:t>
            </a:r>
            <a:r>
              <a:rPr lang="en-US" altLang="en-US" sz="3200" smtClean="0"/>
              <a:t>.</a:t>
            </a:r>
            <a:r>
              <a:rPr lang="en-US" altLang="en-US" smtClean="0"/>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F8163D1-C5C6-431C-ABF4-BD6C8E49C58C}" type="slidenum">
              <a:rPr lang="en-US" altLang="en-US" u="none">
                <a:solidFill>
                  <a:srgbClr val="CC3300"/>
                </a:solidFill>
              </a:rPr>
              <a:pPr eaLnBrk="1" hangingPunct="1"/>
              <a:t>50</a:t>
            </a:fld>
            <a:endParaRPr lang="en-US" altLang="en-US" u="none">
              <a:solidFill>
                <a:srgbClr val="CC3300"/>
              </a:solidFill>
            </a:endParaRPr>
          </a:p>
        </p:txBody>
      </p:sp>
      <p:sp>
        <p:nvSpPr>
          <p:cNvPr id="55299" name="Rectangle 3"/>
          <p:cNvSpPr>
            <a:spLocks noGrp="1" noChangeArrowheads="1"/>
          </p:cNvSpPr>
          <p:nvPr>
            <p:ph type="body" idx="1"/>
          </p:nvPr>
        </p:nvSpPr>
        <p:spPr>
          <a:xfrm>
            <a:off x="228600" y="228600"/>
            <a:ext cx="8763000" cy="5942013"/>
          </a:xfrm>
        </p:spPr>
        <p:txBody>
          <a:bodyPr/>
          <a:lstStyle/>
          <a:p>
            <a:pPr marL="0" indent="0" eaLnBrk="1" hangingPunct="1">
              <a:buFontTx/>
              <a:buNone/>
            </a:pPr>
            <a:r>
              <a:rPr lang="en-US" altLang="en-US" sz="3200" smtClean="0"/>
              <a:t>On June 30, 2010, Berk retired from his partnership, when his capital account was $50,000 and his share of the partnership's liabilities was $30,000. </a:t>
            </a:r>
          </a:p>
          <a:p>
            <a:pPr marL="0" indent="0" eaLnBrk="1" hangingPunct="1">
              <a:buFontTx/>
              <a:buNone/>
            </a:pPr>
            <a:r>
              <a:rPr lang="en-US" altLang="en-US" sz="3200" smtClean="0"/>
              <a:t>Berk's retirement payments consisted of being relieved of his share of the partnership liabilities and receipt of cash payments of $5,000 per month for 18 months, starting July 1, 2010. </a:t>
            </a:r>
          </a:p>
          <a:p>
            <a:pPr marL="0" indent="0" eaLnBrk="1" hangingPunct="1">
              <a:buFontTx/>
              <a:buNone/>
            </a:pPr>
            <a:r>
              <a:rPr lang="en-US" altLang="en-US" sz="3200" smtClean="0"/>
              <a:t>How much of these total payments ($90,000) will be deductible by the partnership?       </a:t>
            </a:r>
            <a:r>
              <a:rPr lang="en-US" altLang="en-US" sz="2400" smtClean="0"/>
              <a:t>(CPAN93#60)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031A0DAA-89A7-419D-BD21-4036AAD080FB}" type="slidenum">
              <a:rPr lang="en-US" altLang="en-US" u="none">
                <a:solidFill>
                  <a:srgbClr val="CC3300"/>
                </a:solidFill>
              </a:rPr>
              <a:pPr eaLnBrk="1" hangingPunct="1"/>
              <a:t>51</a:t>
            </a:fld>
            <a:endParaRPr lang="en-US" altLang="en-US" u="none">
              <a:solidFill>
                <a:srgbClr val="CC3300"/>
              </a:solidFill>
            </a:endParaRPr>
          </a:p>
        </p:txBody>
      </p:sp>
      <p:sp>
        <p:nvSpPr>
          <p:cNvPr id="56323" name="Rectangle 2"/>
          <p:cNvSpPr>
            <a:spLocks noGrp="1" noChangeArrowheads="1"/>
          </p:cNvSpPr>
          <p:nvPr>
            <p:ph type="body" idx="1"/>
          </p:nvPr>
        </p:nvSpPr>
        <p:spPr>
          <a:xfrm>
            <a:off x="228600" y="228600"/>
            <a:ext cx="8763000" cy="6248400"/>
          </a:xfrm>
        </p:spPr>
        <p:txBody>
          <a:bodyPr/>
          <a:lstStyle/>
          <a:p>
            <a:pPr marL="0" indent="0" eaLnBrk="1" hangingPunct="1">
              <a:lnSpc>
                <a:spcPct val="90000"/>
              </a:lnSpc>
              <a:buFontTx/>
              <a:buNone/>
            </a:pPr>
            <a:r>
              <a:rPr lang="en-US" altLang="en-US" sz="3200" smtClean="0"/>
              <a:t>Berk’s capital account was $50,000 &amp; his share of the partnership's debt was $30,000. </a:t>
            </a:r>
          </a:p>
          <a:p>
            <a:pPr marL="0" indent="0" eaLnBrk="1" hangingPunct="1">
              <a:lnSpc>
                <a:spcPct val="90000"/>
              </a:lnSpc>
              <a:buFontTx/>
              <a:buNone/>
            </a:pPr>
            <a:r>
              <a:rPr lang="en-US" altLang="en-US" sz="3200" smtClean="0"/>
              <a:t>Berk's retirement payments consisted of being relieved of his share of the partnership liabilities and receipt of cash payments of $5,000 per month for 18 months, starting July 1, 2010. </a:t>
            </a:r>
          </a:p>
          <a:p>
            <a:pPr marL="0" indent="0" eaLnBrk="1" hangingPunct="1">
              <a:lnSpc>
                <a:spcPct val="90000"/>
              </a:lnSpc>
              <a:buFontTx/>
              <a:buNone/>
            </a:pPr>
            <a:r>
              <a:rPr lang="en-US" altLang="en-US" sz="3200" smtClean="0"/>
              <a:t>This is $30,000 debt, plus $90,000 in cash payments for a total of $120,000.</a:t>
            </a:r>
          </a:p>
          <a:p>
            <a:pPr marL="0" indent="0" eaLnBrk="1" hangingPunct="1">
              <a:lnSpc>
                <a:spcPct val="90000"/>
              </a:lnSpc>
              <a:buFontTx/>
              <a:buNone/>
            </a:pPr>
            <a:r>
              <a:rPr lang="en-US" altLang="en-US" sz="3200" smtClean="0"/>
              <a:t>Assuming his capital was worth $50,000, he is getting $40,000 in cash which are other payments.</a:t>
            </a:r>
          </a:p>
          <a:p>
            <a:pPr marL="0" indent="0" eaLnBrk="1" hangingPunct="1">
              <a:lnSpc>
                <a:spcPct val="80000"/>
              </a:lnSpc>
              <a:buFontTx/>
              <a:buNone/>
            </a:pPr>
            <a:r>
              <a:rPr lang="en-US" altLang="en-US" sz="4000" u="sng" smtClean="0"/>
              <a:t>The answer is $40,000.</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01EC69DB-0510-4CD5-A5C6-3B2CC9D07A8E}" type="slidenum">
              <a:rPr lang="en-US" altLang="en-US" u="none">
                <a:solidFill>
                  <a:srgbClr val="CC3300"/>
                </a:solidFill>
              </a:rPr>
              <a:pPr eaLnBrk="1" hangingPunct="1"/>
              <a:t>52</a:t>
            </a:fld>
            <a:endParaRPr lang="en-US" altLang="en-US" u="none">
              <a:solidFill>
                <a:srgbClr val="CC3300"/>
              </a:solidFill>
            </a:endParaRPr>
          </a:p>
        </p:txBody>
      </p:sp>
      <p:sp>
        <p:nvSpPr>
          <p:cNvPr id="57347" name="Rectangle 2"/>
          <p:cNvSpPr>
            <a:spLocks noGrp="1" noChangeArrowheads="1"/>
          </p:cNvSpPr>
          <p:nvPr>
            <p:ph type="title"/>
          </p:nvPr>
        </p:nvSpPr>
        <p:spPr/>
        <p:txBody>
          <a:bodyPr/>
          <a:lstStyle/>
          <a:p>
            <a:pPr eaLnBrk="1" hangingPunct="1"/>
            <a:r>
              <a:rPr lang="en-US" altLang="en-US" smtClean="0"/>
              <a:t> </a:t>
            </a:r>
          </a:p>
        </p:txBody>
      </p:sp>
      <p:sp>
        <p:nvSpPr>
          <p:cNvPr id="57348" name="Rectangle 3"/>
          <p:cNvSpPr>
            <a:spLocks noGrp="1" noChangeArrowheads="1"/>
          </p:cNvSpPr>
          <p:nvPr>
            <p:ph type="body" sz="half" idx="1"/>
          </p:nvPr>
        </p:nvSpPr>
        <p:spPr>
          <a:xfrm>
            <a:off x="152400" y="152400"/>
            <a:ext cx="8839200" cy="6324600"/>
          </a:xfrm>
          <a:noFill/>
        </p:spPr>
        <p:txBody>
          <a:bodyPr/>
          <a:lstStyle/>
          <a:p>
            <a:pPr marL="0" indent="0" eaLnBrk="1" hangingPunct="1">
              <a:lnSpc>
                <a:spcPct val="80000"/>
              </a:lnSpc>
              <a:buFontTx/>
              <a:buNone/>
            </a:pPr>
            <a:r>
              <a:rPr lang="en-US" altLang="en-US" sz="2800" u="sng" smtClean="0">
                <a:solidFill>
                  <a:srgbClr val="FF0000"/>
                </a:solidFill>
              </a:rPr>
              <a:t>Exchange for Another Partnership Interest.</a:t>
            </a:r>
            <a:r>
              <a:rPr lang="en-US" altLang="en-US" sz="2800" smtClean="0">
                <a:solidFill>
                  <a:srgbClr val="FF0000"/>
                </a:solidFill>
              </a:rPr>
              <a:t>  </a:t>
            </a:r>
          </a:p>
          <a:p>
            <a:pPr marL="0" indent="0" eaLnBrk="1" hangingPunct="1">
              <a:lnSpc>
                <a:spcPct val="80000"/>
              </a:lnSpc>
              <a:buFontTx/>
              <a:buNone/>
            </a:pPr>
            <a:r>
              <a:rPr lang="en-US" altLang="en-US" sz="2800" smtClean="0"/>
              <a:t>An exchange of a partnership interest in one partnership for a partnership interest in a different partnership will trigger the recognition of gain or loss from sale or exchange of partnership interest.</a:t>
            </a:r>
          </a:p>
          <a:p>
            <a:pPr marL="0" indent="0" eaLnBrk="1" hangingPunct="1">
              <a:lnSpc>
                <a:spcPct val="80000"/>
              </a:lnSpc>
              <a:buFontTx/>
              <a:buNone/>
            </a:pPr>
            <a:r>
              <a:rPr lang="en-US" altLang="en-US" sz="2800" u="sng" smtClean="0">
                <a:solidFill>
                  <a:srgbClr val="FF0000"/>
                </a:solidFill>
              </a:rPr>
              <a:t>Exchange for Corporate Stock.</a:t>
            </a:r>
            <a:r>
              <a:rPr lang="en-US" altLang="en-US" sz="2800" smtClean="0">
                <a:solidFill>
                  <a:srgbClr val="FF0000"/>
                </a:solidFill>
              </a:rPr>
              <a:t>  </a:t>
            </a:r>
          </a:p>
          <a:p>
            <a:pPr marL="0" indent="0" eaLnBrk="1" hangingPunct="1">
              <a:lnSpc>
                <a:spcPct val="80000"/>
              </a:lnSpc>
              <a:buFontTx/>
              <a:buNone/>
            </a:pPr>
            <a:r>
              <a:rPr lang="en-US" altLang="en-US" sz="2800" smtClean="0"/>
              <a:t>A partnership interest may be exchanged for corp. stock in an exchange that qualifies under Sec. 351.  The basis of the corp. stock is determined by the basis in the partnership interest.  The holding period for the stock includes the holding period for the partnership interest.  </a:t>
            </a:r>
          </a:p>
          <a:p>
            <a:pPr marL="0" indent="0" eaLnBrk="1" hangingPunct="1">
              <a:lnSpc>
                <a:spcPct val="80000"/>
              </a:lnSpc>
              <a:buFontTx/>
              <a:buNone/>
            </a:pPr>
            <a:r>
              <a:rPr lang="en-US" altLang="en-US" sz="2800" smtClean="0"/>
              <a:t>As a result of the exchange, one of the corp's assets is an interest in a partnership, and the corp. reports its distributive share of the partnership income in the corp. tax return along with its other earnings</a:t>
            </a:r>
            <a:r>
              <a:rPr lang="en-US" altLang="en-US" sz="2400" smtClean="0"/>
              <a: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32DDAFBD-5BE7-4D63-9E3F-146B150690F7}" type="slidenum">
              <a:rPr lang="en-US" altLang="en-US" u="none">
                <a:solidFill>
                  <a:srgbClr val="CC3300"/>
                </a:solidFill>
              </a:rPr>
              <a:pPr eaLnBrk="1" hangingPunct="1"/>
              <a:t>53</a:t>
            </a:fld>
            <a:endParaRPr lang="en-US" altLang="en-US" u="none">
              <a:solidFill>
                <a:srgbClr val="CC3300"/>
              </a:solidFill>
            </a:endParaRPr>
          </a:p>
        </p:txBody>
      </p:sp>
      <p:sp>
        <p:nvSpPr>
          <p:cNvPr id="58371" name="Rectangle 2"/>
          <p:cNvSpPr>
            <a:spLocks noGrp="1" noChangeArrowheads="1"/>
          </p:cNvSpPr>
          <p:nvPr>
            <p:ph type="title"/>
          </p:nvPr>
        </p:nvSpPr>
        <p:spPr/>
        <p:txBody>
          <a:bodyPr/>
          <a:lstStyle/>
          <a:p>
            <a:pPr eaLnBrk="1" hangingPunct="1"/>
            <a:r>
              <a:rPr lang="en-US" altLang="en-US" smtClean="0"/>
              <a:t> </a:t>
            </a:r>
          </a:p>
        </p:txBody>
      </p:sp>
      <p:sp>
        <p:nvSpPr>
          <p:cNvPr id="58372" name="Rectangle 3"/>
          <p:cNvSpPr>
            <a:spLocks noGrp="1" noChangeArrowheads="1"/>
          </p:cNvSpPr>
          <p:nvPr>
            <p:ph type="body" sz="half" idx="1"/>
          </p:nvPr>
        </p:nvSpPr>
        <p:spPr>
          <a:xfrm>
            <a:off x="304800" y="304800"/>
            <a:ext cx="8534400" cy="6019800"/>
          </a:xfrm>
          <a:noFill/>
        </p:spPr>
        <p:txBody>
          <a:bodyPr/>
          <a:lstStyle/>
          <a:p>
            <a:pPr marL="0" indent="0" eaLnBrk="1" hangingPunct="1">
              <a:lnSpc>
                <a:spcPct val="90000"/>
              </a:lnSpc>
              <a:buFontTx/>
              <a:buNone/>
            </a:pPr>
            <a:r>
              <a:rPr lang="en-US" altLang="en-US" sz="3200" u="sng" smtClean="0">
                <a:solidFill>
                  <a:srgbClr val="FF0000"/>
                </a:solidFill>
              </a:rPr>
              <a:t>Exchange of a Partnership Interest.</a:t>
            </a:r>
          </a:p>
          <a:p>
            <a:pPr marL="0" indent="0" eaLnBrk="1" hangingPunct="1">
              <a:lnSpc>
                <a:spcPct val="90000"/>
              </a:lnSpc>
              <a:buFontTx/>
              <a:buNone/>
            </a:pPr>
            <a:r>
              <a:rPr lang="en-US" altLang="en-US" sz="3200" u="sng" smtClean="0">
                <a:solidFill>
                  <a:srgbClr val="FF0000"/>
                </a:solidFill>
              </a:rPr>
              <a:t>Incorporation.</a:t>
            </a:r>
            <a:r>
              <a:rPr lang="en-US" altLang="en-US" sz="3200" smtClean="0">
                <a:solidFill>
                  <a:srgbClr val="FF0000"/>
                </a:solidFill>
              </a:rPr>
              <a:t>  </a:t>
            </a:r>
            <a:r>
              <a:rPr lang="en-US" altLang="en-US" sz="3200" smtClean="0"/>
              <a:t>When a partnership becomes extremely profitable or when limited liability is important, the entire partnership may choose to incorporate.  Normally the transaction can be structured under Sec. 351 and be partially or totally tax-exempt.  There are three ways a partnership can choose to incorporate.  These methods may have different tax consequences. See additional slides near end of this file.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4511D95-9EDD-428B-B97E-758742BCF026}" type="slidenum">
              <a:rPr lang="en-US" altLang="en-US" u="none">
                <a:solidFill>
                  <a:srgbClr val="CC3300"/>
                </a:solidFill>
              </a:rPr>
              <a:pPr eaLnBrk="1" hangingPunct="1"/>
              <a:t>54</a:t>
            </a:fld>
            <a:endParaRPr lang="en-US" altLang="en-US" u="none">
              <a:solidFill>
                <a:srgbClr val="CC3300"/>
              </a:solidFill>
            </a:endParaRPr>
          </a:p>
        </p:txBody>
      </p:sp>
      <p:sp>
        <p:nvSpPr>
          <p:cNvPr id="59395" name="Rectangle 2"/>
          <p:cNvSpPr>
            <a:spLocks noGrp="1" noChangeArrowheads="1"/>
          </p:cNvSpPr>
          <p:nvPr>
            <p:ph type="title"/>
          </p:nvPr>
        </p:nvSpPr>
        <p:spPr/>
        <p:txBody>
          <a:bodyPr/>
          <a:lstStyle/>
          <a:p>
            <a:pPr eaLnBrk="1" hangingPunct="1"/>
            <a:r>
              <a:rPr lang="en-US" altLang="en-US" smtClean="0"/>
              <a:t> </a:t>
            </a:r>
          </a:p>
        </p:txBody>
      </p:sp>
      <p:sp>
        <p:nvSpPr>
          <p:cNvPr id="59396" name="Rectangle 3"/>
          <p:cNvSpPr>
            <a:spLocks noGrp="1" noChangeArrowheads="1"/>
          </p:cNvSpPr>
          <p:nvPr>
            <p:ph type="body" sz="half" idx="1"/>
          </p:nvPr>
        </p:nvSpPr>
        <p:spPr>
          <a:xfrm>
            <a:off x="152400" y="152400"/>
            <a:ext cx="8839200" cy="6172200"/>
          </a:xfrm>
          <a:noFill/>
        </p:spPr>
        <p:txBody>
          <a:bodyPr/>
          <a:lstStyle/>
          <a:p>
            <a:pPr marL="0" indent="0" eaLnBrk="1" hangingPunct="1">
              <a:lnSpc>
                <a:spcPct val="80000"/>
              </a:lnSpc>
              <a:buFontTx/>
              <a:buNone/>
            </a:pPr>
            <a:r>
              <a:rPr lang="en-US" altLang="en-US" sz="3200" u="sng" smtClean="0">
                <a:solidFill>
                  <a:srgbClr val="FF0000"/>
                </a:solidFill>
              </a:rPr>
              <a:t>Income Recognition &amp; Transfers of a Partnership Interest.</a:t>
            </a:r>
            <a:r>
              <a:rPr lang="en-US" altLang="en-US" sz="3200" smtClean="0">
                <a:solidFill>
                  <a:srgbClr val="FF0000"/>
                </a:solidFill>
              </a:rPr>
              <a:t>  </a:t>
            </a:r>
            <a:r>
              <a:rPr lang="en-US" altLang="en-US" sz="3200" smtClean="0"/>
              <a:t>Partnership year closes with respect to any partner who sells or exchanges his entire interest in a partnership or any partner whose interest in the partnership is liquidated.  </a:t>
            </a:r>
          </a:p>
          <a:p>
            <a:pPr marL="0" indent="0" eaLnBrk="1" hangingPunct="1">
              <a:lnSpc>
                <a:spcPct val="80000"/>
              </a:lnSpc>
              <a:buFontTx/>
              <a:buNone/>
            </a:pPr>
            <a:r>
              <a:rPr lang="en-US" altLang="en-US" sz="3200" smtClean="0"/>
              <a:t>The year closes on date of sale or exchange, or the final payment in the case of a liquidation.  As a result, that partner's share of all items earned by the partnership must be reported in the partner's tax year that includes the transaction date.  A partner's tax year now closes on the date of death.  The partner's final return will include all partnership income up to the date of death.</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en-US" smtClean="0"/>
              <a:t> </a:t>
            </a:r>
          </a:p>
        </p:txBody>
      </p:sp>
      <p:sp>
        <p:nvSpPr>
          <p:cNvPr id="60419" name="Rectangle 3"/>
          <p:cNvSpPr>
            <a:spLocks noGrp="1" noChangeArrowheads="1"/>
          </p:cNvSpPr>
          <p:nvPr>
            <p:ph type="body" sz="half" idx="1"/>
          </p:nvPr>
        </p:nvSpPr>
        <p:spPr>
          <a:xfrm>
            <a:off x="152400" y="152400"/>
            <a:ext cx="8839200" cy="6553200"/>
          </a:xfrm>
          <a:noFill/>
          <a:ln w="190500">
            <a:solidFill>
              <a:srgbClr val="FF0000"/>
            </a:solidFill>
            <a:miter lim="800000"/>
            <a:headEnd/>
            <a:tailEnd/>
          </a:ln>
        </p:spPr>
        <p:txBody>
          <a:bodyPr/>
          <a:lstStyle/>
          <a:p>
            <a:pPr marL="976313" indent="-800100" eaLnBrk="1" hangingPunct="1">
              <a:buFontTx/>
              <a:buNone/>
            </a:pPr>
            <a:endParaRPr lang="en-US" altLang="en-US" sz="6000" smtClean="0"/>
          </a:p>
          <a:p>
            <a:pPr marL="976313" indent="-800100" eaLnBrk="1" hangingPunct="1">
              <a:buFontTx/>
              <a:buNone/>
            </a:pPr>
            <a:r>
              <a:rPr lang="en-US" altLang="en-US" sz="6000" smtClean="0"/>
              <a:t>8.	Determine whether a partnership has terminated for tax purposes.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5F04C369-CB49-4729-95D0-73BC48882430}" type="slidenum">
              <a:rPr lang="en-US" altLang="en-US" u="none">
                <a:solidFill>
                  <a:srgbClr val="CC3300"/>
                </a:solidFill>
              </a:rPr>
              <a:pPr eaLnBrk="1" hangingPunct="1"/>
              <a:t>56</a:t>
            </a:fld>
            <a:endParaRPr lang="en-US" altLang="en-US" u="none">
              <a:solidFill>
                <a:srgbClr val="CC3300"/>
              </a:solidFill>
            </a:endParaRPr>
          </a:p>
        </p:txBody>
      </p:sp>
      <p:sp>
        <p:nvSpPr>
          <p:cNvPr id="61443" name="Rectangle 2"/>
          <p:cNvSpPr>
            <a:spLocks noGrp="1" noChangeArrowheads="1"/>
          </p:cNvSpPr>
          <p:nvPr>
            <p:ph type="title"/>
          </p:nvPr>
        </p:nvSpPr>
        <p:spPr/>
        <p:txBody>
          <a:bodyPr/>
          <a:lstStyle/>
          <a:p>
            <a:pPr eaLnBrk="1" hangingPunct="1"/>
            <a:r>
              <a:rPr lang="en-US" altLang="en-US" smtClean="0"/>
              <a:t> </a:t>
            </a:r>
          </a:p>
        </p:txBody>
      </p:sp>
      <p:sp>
        <p:nvSpPr>
          <p:cNvPr id="61444" name="Rectangle 3"/>
          <p:cNvSpPr>
            <a:spLocks noGrp="1" noChangeArrowheads="1"/>
          </p:cNvSpPr>
          <p:nvPr>
            <p:ph type="body" sz="half" idx="1"/>
          </p:nvPr>
        </p:nvSpPr>
        <p:spPr>
          <a:xfrm>
            <a:off x="228600" y="152400"/>
            <a:ext cx="8686800" cy="6248400"/>
          </a:xfrm>
          <a:noFill/>
        </p:spPr>
        <p:txBody>
          <a:bodyPr/>
          <a:lstStyle/>
          <a:p>
            <a:pPr marL="0" indent="0" eaLnBrk="1" hangingPunct="1">
              <a:lnSpc>
                <a:spcPct val="90000"/>
              </a:lnSpc>
              <a:buFontTx/>
              <a:buNone/>
            </a:pPr>
            <a:r>
              <a:rPr lang="en-US" altLang="en-US" sz="2800" u="sng" smtClean="0">
                <a:solidFill>
                  <a:srgbClr val="CC0000"/>
                </a:solidFill>
              </a:rPr>
              <a:t>Events Causing a Termination to Occur.</a:t>
            </a:r>
            <a:r>
              <a:rPr lang="en-US" altLang="en-US" sz="2800" smtClean="0"/>
              <a:t>  </a:t>
            </a:r>
          </a:p>
          <a:p>
            <a:pPr marL="0" indent="0" eaLnBrk="1" hangingPunct="1">
              <a:lnSpc>
                <a:spcPct val="90000"/>
              </a:lnSpc>
              <a:buFontTx/>
              <a:buNone/>
            </a:pPr>
            <a:r>
              <a:rPr lang="en-US" altLang="en-US" sz="2800" smtClean="0"/>
              <a:t>Only two conditions terminate a partnership.  These are discussed below:</a:t>
            </a:r>
          </a:p>
          <a:p>
            <a:pPr marL="0" indent="0" eaLnBrk="1" hangingPunct="1">
              <a:lnSpc>
                <a:spcPct val="90000"/>
              </a:lnSpc>
              <a:buFontTx/>
              <a:buNone/>
            </a:pPr>
            <a:r>
              <a:rPr lang="en-US" altLang="en-US" sz="2800" u="sng" smtClean="0">
                <a:solidFill>
                  <a:srgbClr val="CC0000"/>
                </a:solidFill>
              </a:rPr>
              <a:t>No Business Operated as Partnership</a:t>
            </a:r>
            <a:r>
              <a:rPr lang="en-US" altLang="en-US" sz="2800" u="sng" smtClean="0"/>
              <a:t>.</a:t>
            </a:r>
            <a:r>
              <a:rPr lang="en-US" altLang="en-US" sz="2800" smtClean="0"/>
              <a:t>  </a:t>
            </a:r>
          </a:p>
          <a:p>
            <a:pPr marL="0" indent="0" eaLnBrk="1" hangingPunct="1">
              <a:lnSpc>
                <a:spcPct val="90000"/>
              </a:lnSpc>
              <a:buFontTx/>
              <a:buNone/>
            </a:pPr>
            <a:r>
              <a:rPr lang="en-US" altLang="en-US" sz="2800" smtClean="0"/>
              <a:t>If no partner continues to operate any business, financial operation, or venture of a partnership through the same or another partnership, the original partnership terminates.  To avoid termination, a partnership must maintain both partners and business activity.</a:t>
            </a:r>
          </a:p>
          <a:p>
            <a:pPr marL="0" indent="0" eaLnBrk="1" hangingPunct="1">
              <a:lnSpc>
                <a:spcPct val="90000"/>
              </a:lnSpc>
              <a:buFontTx/>
              <a:buNone/>
            </a:pPr>
            <a:r>
              <a:rPr lang="en-US" altLang="en-US" sz="2800" u="sng" smtClean="0">
                <a:solidFill>
                  <a:srgbClr val="CC0000"/>
                </a:solidFill>
              </a:rPr>
              <a:t>Sale or Exchange of at Least a 50% Interest.</a:t>
            </a:r>
            <a:r>
              <a:rPr lang="en-US" altLang="en-US" sz="2800" smtClean="0"/>
              <a:t>  </a:t>
            </a:r>
          </a:p>
          <a:p>
            <a:pPr marL="0" indent="0" eaLnBrk="1" hangingPunct="1">
              <a:lnSpc>
                <a:spcPct val="90000"/>
              </a:lnSpc>
              <a:buFontTx/>
              <a:buNone/>
            </a:pPr>
            <a:r>
              <a:rPr lang="en-US" altLang="en-US" sz="2800" smtClean="0"/>
              <a:t>A partnership terminates if there is a sale or exchange of at least 50% of the total interests in both partnership capital and profits within a 12-month period.  </a:t>
            </a:r>
            <a:endParaRPr lang="en-US" altLang="en-US" sz="180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7FCF8DA1-BF41-4EAE-9EDF-28CD08F2A4A6}" type="slidenum">
              <a:rPr lang="en-US" altLang="en-US" u="none">
                <a:solidFill>
                  <a:srgbClr val="CC3300"/>
                </a:solidFill>
              </a:rPr>
              <a:pPr eaLnBrk="1" hangingPunct="1"/>
              <a:t>57</a:t>
            </a:fld>
            <a:endParaRPr lang="en-US" altLang="en-US" u="none">
              <a:solidFill>
                <a:srgbClr val="CC3300"/>
              </a:solidFill>
            </a:endParaRPr>
          </a:p>
        </p:txBody>
      </p:sp>
      <p:sp>
        <p:nvSpPr>
          <p:cNvPr id="62467" name="Rectangle 2"/>
          <p:cNvSpPr>
            <a:spLocks noGrp="1" noChangeArrowheads="1"/>
          </p:cNvSpPr>
          <p:nvPr>
            <p:ph type="title"/>
          </p:nvPr>
        </p:nvSpPr>
        <p:spPr/>
        <p:txBody>
          <a:bodyPr/>
          <a:lstStyle/>
          <a:p>
            <a:pPr eaLnBrk="1" hangingPunct="1"/>
            <a:r>
              <a:rPr lang="en-US" altLang="en-US" smtClean="0"/>
              <a:t> </a:t>
            </a:r>
          </a:p>
        </p:txBody>
      </p:sp>
      <p:sp>
        <p:nvSpPr>
          <p:cNvPr id="62468" name="Rectangle 3"/>
          <p:cNvSpPr>
            <a:spLocks noGrp="1" noChangeArrowheads="1"/>
          </p:cNvSpPr>
          <p:nvPr>
            <p:ph type="body" sz="half" idx="1"/>
          </p:nvPr>
        </p:nvSpPr>
        <p:spPr>
          <a:xfrm>
            <a:off x="152400" y="228600"/>
            <a:ext cx="8763000" cy="6324600"/>
          </a:xfrm>
          <a:noFill/>
        </p:spPr>
        <p:txBody>
          <a:bodyPr/>
          <a:lstStyle/>
          <a:p>
            <a:pPr marL="0" indent="0" eaLnBrk="1" hangingPunct="1">
              <a:lnSpc>
                <a:spcPct val="80000"/>
              </a:lnSpc>
              <a:buFontTx/>
              <a:buNone/>
            </a:pPr>
            <a:r>
              <a:rPr lang="en-US" altLang="en-US" sz="4400" u="sng" smtClean="0">
                <a:solidFill>
                  <a:srgbClr val="FF0000"/>
                </a:solidFill>
              </a:rPr>
              <a:t>Effects of Termination.</a:t>
            </a:r>
            <a:r>
              <a:rPr lang="en-US" altLang="en-US" sz="4400" smtClean="0">
                <a:solidFill>
                  <a:srgbClr val="FF0000"/>
                </a:solidFill>
              </a:rPr>
              <a:t>  </a:t>
            </a:r>
          </a:p>
          <a:p>
            <a:pPr marL="0" indent="0" eaLnBrk="1" hangingPunct="1">
              <a:lnSpc>
                <a:spcPct val="80000"/>
              </a:lnSpc>
              <a:buFontTx/>
              <a:buNone/>
            </a:pPr>
            <a:r>
              <a:rPr lang="en-US" altLang="en-US" sz="4400" smtClean="0"/>
              <a:t>When a partnership terminates, its tax year is closed, requiring the partners to report their share of partnership earnings for the short-period partnership tax year.  This may cause a bunching of income, particularly if the partnership is on a fiscal year.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2580D8C-CBCF-4361-8C20-845C595CA030}" type="slidenum">
              <a:rPr lang="en-US" altLang="en-US" u="none">
                <a:solidFill>
                  <a:srgbClr val="CC3300"/>
                </a:solidFill>
              </a:rPr>
              <a:pPr eaLnBrk="1" hangingPunct="1"/>
              <a:t>58</a:t>
            </a:fld>
            <a:endParaRPr lang="en-US" altLang="en-US" u="none">
              <a:solidFill>
                <a:srgbClr val="CC3300"/>
              </a:solidFill>
            </a:endParaRPr>
          </a:p>
        </p:txBody>
      </p:sp>
      <p:sp>
        <p:nvSpPr>
          <p:cNvPr id="63491" name="Rectangle 2"/>
          <p:cNvSpPr>
            <a:spLocks noGrp="1" noChangeArrowheads="1"/>
          </p:cNvSpPr>
          <p:nvPr>
            <p:ph type="title"/>
          </p:nvPr>
        </p:nvSpPr>
        <p:spPr/>
        <p:txBody>
          <a:bodyPr/>
          <a:lstStyle/>
          <a:p>
            <a:pPr eaLnBrk="1" hangingPunct="1"/>
            <a:r>
              <a:rPr lang="en-US" altLang="en-US" smtClean="0"/>
              <a:t> </a:t>
            </a:r>
          </a:p>
        </p:txBody>
      </p:sp>
      <p:sp>
        <p:nvSpPr>
          <p:cNvPr id="63492" name="Rectangle 3"/>
          <p:cNvSpPr>
            <a:spLocks noGrp="1" noChangeArrowheads="1"/>
          </p:cNvSpPr>
          <p:nvPr>
            <p:ph type="body" sz="half" idx="1"/>
          </p:nvPr>
        </p:nvSpPr>
        <p:spPr>
          <a:xfrm>
            <a:off x="152400" y="228600"/>
            <a:ext cx="8763000" cy="6324600"/>
          </a:xfrm>
          <a:noFill/>
        </p:spPr>
        <p:txBody>
          <a:bodyPr/>
          <a:lstStyle/>
          <a:p>
            <a:pPr marL="0" indent="0" eaLnBrk="1" hangingPunct="1">
              <a:lnSpc>
                <a:spcPct val="80000"/>
              </a:lnSpc>
              <a:buFontTx/>
              <a:buNone/>
            </a:pPr>
            <a:r>
              <a:rPr lang="en-US" altLang="en-US" sz="2800" u="sng" smtClean="0">
                <a:solidFill>
                  <a:srgbClr val="FF0000"/>
                </a:solidFill>
              </a:rPr>
              <a:t>Liquidating Distributions &amp; Contributions.</a:t>
            </a:r>
            <a:r>
              <a:rPr lang="en-US" altLang="en-US" sz="2800" smtClean="0">
                <a:solidFill>
                  <a:srgbClr val="FF0000"/>
                </a:solidFill>
              </a:rPr>
              <a:t>  </a:t>
            </a:r>
          </a:p>
          <a:p>
            <a:pPr marL="0" indent="0" eaLnBrk="1" hangingPunct="1">
              <a:lnSpc>
                <a:spcPct val="80000"/>
              </a:lnSpc>
              <a:buFontTx/>
              <a:buNone/>
            </a:pPr>
            <a:r>
              <a:rPr lang="en-US" altLang="en-US" sz="2800" smtClean="0"/>
              <a:t>When a termination occurs, a pro rata liquidating distribution is deemed to have been made to all partners.  Gain or loss is recognized by the partners under the liquidating distribution rules.  The basis of assets deemed distributed must be adjusted as they would be in an actual liquidating distribution.  If the partnership is terminated because of a greater than 50% change in ownership, the business of the partnership will likely continue.  In that case, a deemed contribution of property to the new partnership must follow the deemed distribution. </a:t>
            </a:r>
          </a:p>
          <a:p>
            <a:pPr marL="0" indent="0" eaLnBrk="1" hangingPunct="1">
              <a:lnSpc>
                <a:spcPct val="80000"/>
              </a:lnSpc>
              <a:buFontTx/>
              <a:buNone/>
            </a:pPr>
            <a:r>
              <a:rPr lang="en-US" altLang="en-US" sz="2800" u="sng" smtClean="0">
                <a:solidFill>
                  <a:srgbClr val="FF0000"/>
                </a:solidFill>
              </a:rPr>
              <a:t>Changes in Accounting Methods.</a:t>
            </a:r>
            <a:r>
              <a:rPr lang="en-US" altLang="en-US" sz="2800" smtClean="0">
                <a:solidFill>
                  <a:srgbClr val="FF0000"/>
                </a:solidFill>
              </a:rPr>
              <a:t>  </a:t>
            </a:r>
            <a:r>
              <a:rPr lang="en-US" altLang="en-US" sz="2800" smtClean="0"/>
              <a:t>Termination of the partnership will end all partnership elections.  New elections must be made for the partnership tax year and accounting methods.</a:t>
            </a:r>
            <a:r>
              <a:rPr lang="en-US" altLang="en-US" sz="900" smtClean="0"/>
              <a:t>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0F3FEE6C-E087-4896-9B6E-4E23464FE5A9}" type="slidenum">
              <a:rPr lang="en-US" altLang="en-US" u="none">
                <a:solidFill>
                  <a:srgbClr val="CC3300"/>
                </a:solidFill>
              </a:rPr>
              <a:pPr eaLnBrk="1" hangingPunct="1"/>
              <a:t>59</a:t>
            </a:fld>
            <a:endParaRPr lang="en-US" altLang="en-US" u="none">
              <a:solidFill>
                <a:srgbClr val="CC3300"/>
              </a:solidFill>
            </a:endParaRPr>
          </a:p>
        </p:txBody>
      </p:sp>
      <p:sp>
        <p:nvSpPr>
          <p:cNvPr id="64515" name="Rectangle 3"/>
          <p:cNvSpPr>
            <a:spLocks noGrp="1" noChangeArrowheads="1"/>
          </p:cNvSpPr>
          <p:nvPr>
            <p:ph type="body" idx="1"/>
          </p:nvPr>
        </p:nvSpPr>
        <p:spPr>
          <a:xfrm>
            <a:off x="228600" y="228600"/>
            <a:ext cx="8686800" cy="6172200"/>
          </a:xfrm>
        </p:spPr>
        <p:txBody>
          <a:bodyPr/>
          <a:lstStyle/>
          <a:p>
            <a:pPr marL="50800" indent="-50800" eaLnBrk="1" hangingPunct="1">
              <a:lnSpc>
                <a:spcPct val="85000"/>
              </a:lnSpc>
              <a:buFontTx/>
              <a:buNone/>
            </a:pPr>
            <a:r>
              <a:rPr lang="en-US" altLang="en-US" sz="3200" smtClean="0"/>
              <a:t>Cobb, Danver &amp; Evans each owned a one­-third interest in the capital and profits of their calendar-year partnership.  On September 18, 2009, Cobb and Danver sold their partnership interests to Frank, and immediately withdrew from all participation in the partnership.  On March 15, 2010, Cobb and Danver received full payment from Frank for the sale of their partnership interests. For tax purposes, the partnership</a:t>
            </a:r>
          </a:p>
          <a:p>
            <a:pPr marL="50800" indent="-50800" eaLnBrk="1" hangingPunct="1">
              <a:lnSpc>
                <a:spcPct val="85000"/>
              </a:lnSpc>
              <a:buFontTx/>
              <a:buNone/>
            </a:pPr>
            <a:r>
              <a:rPr lang="en-US" altLang="en-US" sz="3200" u="sng" smtClean="0">
                <a:solidFill>
                  <a:srgbClr val="FF0000"/>
                </a:solidFill>
              </a:rPr>
              <a:t>a. Terminated on September 18, 2009.</a:t>
            </a:r>
          </a:p>
          <a:p>
            <a:pPr marL="50800" indent="-50800" eaLnBrk="1" hangingPunct="1">
              <a:lnSpc>
                <a:spcPct val="85000"/>
              </a:lnSpc>
              <a:buFontTx/>
              <a:buNone/>
            </a:pPr>
            <a:r>
              <a:rPr lang="en-US" altLang="en-US" sz="3200" smtClean="0"/>
              <a:t>b. Terminated on December 31, 2009.</a:t>
            </a:r>
          </a:p>
          <a:p>
            <a:pPr marL="50800" indent="-50800" eaLnBrk="1" hangingPunct="1">
              <a:lnSpc>
                <a:spcPct val="85000"/>
              </a:lnSpc>
              <a:buFontTx/>
              <a:buNone/>
            </a:pPr>
            <a:r>
              <a:rPr lang="en-US" altLang="en-US" sz="3200" smtClean="0"/>
              <a:t>c. Terminated on March 15, 2010. </a:t>
            </a:r>
          </a:p>
          <a:p>
            <a:pPr marL="50800" indent="-50800" eaLnBrk="1" hangingPunct="1">
              <a:lnSpc>
                <a:spcPct val="85000"/>
              </a:lnSpc>
              <a:buFontTx/>
              <a:buNone/>
            </a:pPr>
            <a:r>
              <a:rPr lang="en-US" altLang="en-US" sz="3200" smtClean="0"/>
              <a:t>d. Did not terminate. (CPAN93#58). </a:t>
            </a:r>
            <a:endParaRPr lang="en-US" altLang="en-US" sz="4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43D0CF4-A2B9-4D3B-87FF-FDAB6D0EEAC1}" type="slidenum">
              <a:rPr lang="en-US" altLang="en-US" u="none">
                <a:solidFill>
                  <a:srgbClr val="CC3300"/>
                </a:solidFill>
              </a:rPr>
              <a:pPr eaLnBrk="1" hangingPunct="1"/>
              <a:t>6</a:t>
            </a:fld>
            <a:endParaRPr lang="en-US" altLang="en-US" u="none">
              <a:solidFill>
                <a:srgbClr val="CC3300"/>
              </a:solidFill>
            </a:endParaRPr>
          </a:p>
        </p:txBody>
      </p:sp>
      <p:sp>
        <p:nvSpPr>
          <p:cNvPr id="1028" name="Rectangle 2"/>
          <p:cNvSpPr>
            <a:spLocks noGrp="1" noChangeArrowheads="1"/>
          </p:cNvSpPr>
          <p:nvPr>
            <p:ph type="title"/>
          </p:nvPr>
        </p:nvSpPr>
        <p:spPr/>
        <p:txBody>
          <a:bodyPr/>
          <a:lstStyle/>
          <a:p>
            <a:pPr eaLnBrk="1" hangingPunct="1"/>
            <a:r>
              <a:rPr lang="en-US" altLang="en-US" smtClean="0"/>
              <a:t> </a:t>
            </a:r>
          </a:p>
        </p:txBody>
      </p:sp>
      <p:graphicFrame>
        <p:nvGraphicFramePr>
          <p:cNvPr id="1026" name="Object 3"/>
          <p:cNvGraphicFramePr>
            <a:graphicFrameLocks noGrp="1" noChangeAspect="1"/>
          </p:cNvGraphicFramePr>
          <p:nvPr>
            <p:ph idx="1"/>
          </p:nvPr>
        </p:nvGraphicFramePr>
        <p:xfrm>
          <a:off x="604838" y="280988"/>
          <a:ext cx="7772400" cy="6237287"/>
        </p:xfrm>
        <a:graphic>
          <a:graphicData uri="http://schemas.openxmlformats.org/presentationml/2006/ole">
            <mc:AlternateContent xmlns:mc="http://schemas.openxmlformats.org/markup-compatibility/2006">
              <mc:Choice xmlns:v="urn:schemas-microsoft-com:vml" Requires="v">
                <p:oleObj spid="_x0000_s1032" name="Worksheet" r:id="rId4" imgW="3210042" imgH="2571657" progId="Excel.Sheet.8">
                  <p:embed/>
                </p:oleObj>
              </mc:Choice>
              <mc:Fallback>
                <p:oleObj name="Worksheet" r:id="rId4" imgW="3210042" imgH="2571657"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4838" y="280988"/>
                        <a:ext cx="7772400" cy="6237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en-US" smtClean="0"/>
              <a:t> </a:t>
            </a:r>
          </a:p>
        </p:txBody>
      </p:sp>
      <p:sp>
        <p:nvSpPr>
          <p:cNvPr id="65539" name="Rectangle 3"/>
          <p:cNvSpPr>
            <a:spLocks noGrp="1" noChangeArrowheads="1"/>
          </p:cNvSpPr>
          <p:nvPr>
            <p:ph type="body" sz="half" idx="1"/>
          </p:nvPr>
        </p:nvSpPr>
        <p:spPr>
          <a:xfrm>
            <a:off x="228600" y="228600"/>
            <a:ext cx="8610600" cy="6400800"/>
          </a:xfrm>
          <a:noFill/>
        </p:spPr>
        <p:txBody>
          <a:bodyPr/>
          <a:lstStyle/>
          <a:p>
            <a:pPr marL="0" indent="0" eaLnBrk="1" hangingPunct="1">
              <a:lnSpc>
                <a:spcPct val="80000"/>
              </a:lnSpc>
              <a:buFontTx/>
              <a:buNone/>
            </a:pPr>
            <a:r>
              <a:rPr lang="en-US" altLang="en-US" sz="2800" u="sng" smtClean="0"/>
              <a:t>Mergers &amp; Consolidations.</a:t>
            </a:r>
            <a:r>
              <a:rPr lang="en-US" altLang="en-US" sz="2800" smtClean="0"/>
              <a:t>  When two or more partnership's merge, an old partnership, whose partners own more than 50% of the profits and capital interests of the new partnership, is considered to be continued as the new partnership.  The new partnership continues with the tax year and accounting methods and elections of the old partnership.  All the other old partnerships are considered terminated.  </a:t>
            </a:r>
          </a:p>
          <a:p>
            <a:pPr marL="0" indent="0" eaLnBrk="1" hangingPunct="1">
              <a:lnSpc>
                <a:spcPct val="80000"/>
              </a:lnSpc>
              <a:buFontTx/>
              <a:buNone/>
            </a:pPr>
            <a:r>
              <a:rPr lang="en-US" altLang="en-US" sz="2800" smtClean="0"/>
              <a:t>When two or more partnerships meet the more than 50% of profits and capital interests requirement, the partnership that is considered contributing the greater dollar value of assets to the new partnership is considered the continuing partnership.  If no partnership contributed the requisite amount, all of the partnerships terminate and the new entity can make its own tax year and accounting method elections.</a:t>
            </a:r>
            <a:r>
              <a:rPr lang="en-US" altLang="en-US" sz="2000" smtClean="0"/>
              <a:t>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ACCFDA73-289A-4AEC-8FA9-3D71A197CAE9}" type="slidenum">
              <a:rPr lang="en-US" altLang="en-US" u="none">
                <a:solidFill>
                  <a:srgbClr val="CC3300"/>
                </a:solidFill>
              </a:rPr>
              <a:pPr eaLnBrk="1" hangingPunct="1"/>
              <a:t>61</a:t>
            </a:fld>
            <a:endParaRPr lang="en-US" altLang="en-US" u="none">
              <a:solidFill>
                <a:srgbClr val="CC3300"/>
              </a:solidFill>
            </a:endParaRPr>
          </a:p>
        </p:txBody>
      </p:sp>
      <p:sp>
        <p:nvSpPr>
          <p:cNvPr id="66563" name="Rectangle 2"/>
          <p:cNvSpPr>
            <a:spLocks noGrp="1" noChangeArrowheads="1"/>
          </p:cNvSpPr>
          <p:nvPr>
            <p:ph type="title"/>
          </p:nvPr>
        </p:nvSpPr>
        <p:spPr/>
        <p:txBody>
          <a:bodyPr/>
          <a:lstStyle/>
          <a:p>
            <a:pPr eaLnBrk="1" hangingPunct="1"/>
            <a:r>
              <a:rPr lang="en-US" altLang="en-US" smtClean="0"/>
              <a:t> </a:t>
            </a:r>
          </a:p>
        </p:txBody>
      </p:sp>
      <p:sp>
        <p:nvSpPr>
          <p:cNvPr id="66564" name="Rectangle 3"/>
          <p:cNvSpPr>
            <a:spLocks noGrp="1" noChangeArrowheads="1"/>
          </p:cNvSpPr>
          <p:nvPr>
            <p:ph type="body" sz="half" idx="1"/>
          </p:nvPr>
        </p:nvSpPr>
        <p:spPr>
          <a:xfrm>
            <a:off x="304800" y="304800"/>
            <a:ext cx="8534400" cy="5715000"/>
          </a:xfrm>
          <a:noFill/>
        </p:spPr>
        <p:txBody>
          <a:bodyPr/>
          <a:lstStyle/>
          <a:p>
            <a:pPr marL="0" indent="0" eaLnBrk="1" hangingPunct="1">
              <a:lnSpc>
                <a:spcPct val="80000"/>
              </a:lnSpc>
              <a:buFontTx/>
              <a:buNone/>
            </a:pPr>
            <a:r>
              <a:rPr lang="en-US" altLang="en-US" u="sng" smtClean="0">
                <a:solidFill>
                  <a:srgbClr val="FF0000"/>
                </a:solidFill>
              </a:rPr>
              <a:t>Division of a Partnership.</a:t>
            </a:r>
            <a:r>
              <a:rPr lang="en-US" altLang="en-US" smtClean="0">
                <a:solidFill>
                  <a:srgbClr val="FF0000"/>
                </a:solidFill>
              </a:rPr>
              <a:t>  </a:t>
            </a:r>
          </a:p>
          <a:p>
            <a:pPr marL="0" indent="0" eaLnBrk="1" hangingPunct="1">
              <a:lnSpc>
                <a:spcPct val="80000"/>
              </a:lnSpc>
              <a:buFontTx/>
              <a:buNone/>
            </a:pPr>
            <a:r>
              <a:rPr lang="en-US" altLang="en-US" smtClean="0"/>
              <a:t>When a partnership is divided into two or more partnerships, any of the new partnerships whose partners own collectively more than 50% of the profits and capital interest in the old partnership are considered a continuation of the old partnership.  The new partnership(s) are bound by the accounting method and tax year elections of the continuing partnership.</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ltLang="en-US" smtClean="0"/>
              <a:t> </a:t>
            </a:r>
          </a:p>
        </p:txBody>
      </p:sp>
      <p:sp>
        <p:nvSpPr>
          <p:cNvPr id="67587" name="Rectangle 3"/>
          <p:cNvSpPr>
            <a:spLocks noGrp="1" noChangeArrowheads="1"/>
          </p:cNvSpPr>
          <p:nvPr>
            <p:ph type="body" sz="half" idx="1"/>
          </p:nvPr>
        </p:nvSpPr>
        <p:spPr>
          <a:xfrm>
            <a:off x="152400" y="152400"/>
            <a:ext cx="8839200" cy="6553200"/>
          </a:xfrm>
          <a:noFill/>
          <a:ln w="190500">
            <a:solidFill>
              <a:srgbClr val="FF0000"/>
            </a:solidFill>
            <a:miter lim="800000"/>
            <a:headEnd/>
            <a:tailEnd/>
          </a:ln>
        </p:spPr>
        <p:txBody>
          <a:bodyPr/>
          <a:lstStyle/>
          <a:p>
            <a:pPr marL="862013" indent="-747713" eaLnBrk="1" hangingPunct="1">
              <a:buFontTx/>
              <a:buNone/>
            </a:pPr>
            <a:endParaRPr lang="en-US" altLang="en-US" sz="6000" smtClean="0"/>
          </a:p>
          <a:p>
            <a:pPr marL="862013" indent="-747713" eaLnBrk="1" hangingPunct="1">
              <a:buFontTx/>
              <a:buNone/>
            </a:pPr>
            <a:r>
              <a:rPr lang="en-US" altLang="en-US" sz="6000" smtClean="0"/>
              <a:t>9.	Understand the </a:t>
            </a:r>
            <a:br>
              <a:rPr lang="en-US" altLang="en-US" sz="6000" smtClean="0"/>
            </a:br>
            <a:r>
              <a:rPr lang="en-US" altLang="en-US" sz="6000" smtClean="0"/>
              <a:t>effect of optional </a:t>
            </a:r>
            <a:br>
              <a:rPr lang="en-US" altLang="en-US" sz="6000" smtClean="0"/>
            </a:br>
            <a:r>
              <a:rPr lang="en-US" altLang="en-US" sz="6000" smtClean="0"/>
              <a:t>and mandatory basis adjustments.</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altLang="en-US" smtClean="0"/>
              <a:t> </a:t>
            </a:r>
          </a:p>
        </p:txBody>
      </p:sp>
      <p:sp>
        <p:nvSpPr>
          <p:cNvPr id="68612" name="Rectangle 3"/>
          <p:cNvSpPr>
            <a:spLocks noGrp="1" noChangeArrowheads="1"/>
          </p:cNvSpPr>
          <p:nvPr>
            <p:ph type="body" sz="half" idx="1"/>
          </p:nvPr>
        </p:nvSpPr>
        <p:spPr>
          <a:xfrm>
            <a:off x="228600" y="152400"/>
            <a:ext cx="8686800" cy="6477000"/>
          </a:xfrm>
        </p:spPr>
        <p:txBody>
          <a:bodyPr/>
          <a:lstStyle/>
          <a:p>
            <a:pPr marL="0" indent="0" eaLnBrk="1" hangingPunct="1">
              <a:spcBef>
                <a:spcPts val="0"/>
              </a:spcBef>
              <a:buFontTx/>
              <a:buNone/>
              <a:defRPr/>
            </a:pPr>
            <a:r>
              <a:rPr lang="en-US" sz="3200" u="sng" dirty="0" smtClean="0">
                <a:solidFill>
                  <a:srgbClr val="FF0000"/>
                </a:solidFill>
              </a:rPr>
              <a:t>Optional &amp; Mandatory Basis Adjustments</a:t>
            </a:r>
          </a:p>
          <a:p>
            <a:pPr marL="0" indent="0" eaLnBrk="1" hangingPunct="1">
              <a:spcBef>
                <a:spcPts val="0"/>
              </a:spcBef>
              <a:buFontTx/>
              <a:buNone/>
              <a:defRPr/>
            </a:pPr>
            <a:r>
              <a:rPr lang="en-US" sz="4000" dirty="0" smtClean="0"/>
              <a:t>Partnership can adjust basis of its property when a:</a:t>
            </a:r>
          </a:p>
          <a:p>
            <a:pPr marL="742950" indent="-742950" eaLnBrk="1" hangingPunct="1">
              <a:spcBef>
                <a:spcPts val="0"/>
              </a:spcBef>
              <a:buFontTx/>
              <a:buAutoNum type="arabicPeriod"/>
              <a:defRPr/>
            </a:pPr>
            <a:r>
              <a:rPr lang="en-US" sz="4000" dirty="0" smtClean="0"/>
              <a:t>partner sells or exchanges his or her interest in the partnership,</a:t>
            </a:r>
          </a:p>
          <a:p>
            <a:pPr marL="742950" indent="-742950" eaLnBrk="1" hangingPunct="1">
              <a:spcBef>
                <a:spcPts val="0"/>
              </a:spcBef>
              <a:buFontTx/>
              <a:buAutoNum type="arabicPeriod"/>
              <a:defRPr/>
            </a:pPr>
            <a:r>
              <a:rPr lang="en-US" sz="4000" dirty="0" smtClean="0"/>
              <a:t>partner transfers upon the partner’s death, or </a:t>
            </a:r>
          </a:p>
          <a:p>
            <a:pPr marL="742950" indent="-742950" eaLnBrk="1" hangingPunct="1">
              <a:spcBef>
                <a:spcPts val="0"/>
              </a:spcBef>
              <a:buFontTx/>
              <a:buAutoNum type="arabicPeriod"/>
              <a:defRPr/>
            </a:pPr>
            <a:r>
              <a:rPr lang="en-US" sz="4000" dirty="0" smtClean="0"/>
              <a:t>partnership makes a property distribution to a partner.</a:t>
            </a:r>
            <a:r>
              <a:rPr lang="en-US" dirty="0" smtClean="0"/>
              <a:t>  </a:t>
            </a:r>
          </a:p>
          <a:p>
            <a:pPr marL="0" indent="0" eaLnBrk="1" hangingPunct="1">
              <a:lnSpc>
                <a:spcPct val="80000"/>
              </a:lnSpc>
              <a:buFontTx/>
              <a:buNone/>
              <a:defRPr/>
            </a:pPr>
            <a:endParaRPr lang="en-US"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tLang="en-US" smtClean="0"/>
              <a:t> </a:t>
            </a:r>
          </a:p>
        </p:txBody>
      </p:sp>
      <p:sp>
        <p:nvSpPr>
          <p:cNvPr id="69635" name="Rectangle 3"/>
          <p:cNvSpPr>
            <a:spLocks noGrp="1" noChangeArrowheads="1"/>
          </p:cNvSpPr>
          <p:nvPr>
            <p:ph type="body" sz="half" idx="1"/>
          </p:nvPr>
        </p:nvSpPr>
        <p:spPr>
          <a:xfrm>
            <a:off x="152400" y="152400"/>
            <a:ext cx="8763000" cy="6705600"/>
          </a:xfrm>
          <a:noFill/>
        </p:spPr>
        <p:txBody>
          <a:bodyPr/>
          <a:lstStyle/>
          <a:p>
            <a:pPr marL="0" indent="0" eaLnBrk="1" hangingPunct="1">
              <a:buFontTx/>
              <a:buNone/>
            </a:pPr>
            <a:r>
              <a:rPr lang="en-US" altLang="en-US" sz="2600" u="sng" smtClean="0"/>
              <a:t>Basis Adjustments on Transfers</a:t>
            </a:r>
            <a:r>
              <a:rPr lang="en-US" altLang="en-US" sz="2600" smtClean="0"/>
              <a:t>.  </a:t>
            </a:r>
          </a:p>
          <a:p>
            <a:pPr marL="0" indent="0" eaLnBrk="1" hangingPunct="1">
              <a:buFontTx/>
              <a:buNone/>
            </a:pPr>
            <a:r>
              <a:rPr lang="en-US" altLang="en-US" sz="2600" smtClean="0"/>
              <a:t>If an incoming partner buys a partnership interest from an existing partner, the new partner’s basis in the partnership interest equals the purchase price plus the new partner’s share of partnership debt.  </a:t>
            </a:r>
          </a:p>
          <a:p>
            <a:pPr marL="0" indent="0" eaLnBrk="1" hangingPunct="1">
              <a:buFontTx/>
              <a:buNone/>
            </a:pPr>
            <a:r>
              <a:rPr lang="en-US" altLang="en-US" sz="2600" u="sng" smtClean="0">
                <a:solidFill>
                  <a:srgbClr val="FF3300"/>
                </a:solidFill>
              </a:rPr>
              <a:t>The new partner’s basis in the partnership is likely to be different from his or her share of basis of the underlying assets in the partnership.</a:t>
            </a:r>
            <a:r>
              <a:rPr lang="en-US" altLang="en-US" sz="2600" smtClean="0"/>
              <a:t> </a:t>
            </a:r>
          </a:p>
          <a:p>
            <a:pPr marL="0" indent="0" eaLnBrk="1" hangingPunct="1">
              <a:buFontTx/>
              <a:buNone/>
            </a:pPr>
            <a:r>
              <a:rPr lang="en-US" altLang="en-US" sz="2600" smtClean="0"/>
              <a:t>With an election under Sec. 754, Sec 743 mandates a </a:t>
            </a:r>
            <a:r>
              <a:rPr lang="en-US" altLang="en-US" sz="2600" u="sng" smtClean="0">
                <a:solidFill>
                  <a:srgbClr val="FF3300"/>
                </a:solidFill>
              </a:rPr>
              <a:t>basis adjustment equal to the difference between the transferee partner’s basis in the partnership and the transferee partner’s share of basis of partnership assets.</a:t>
            </a:r>
            <a:r>
              <a:rPr lang="en-US" altLang="en-US" sz="2600" smtClean="0"/>
              <a:t>  </a:t>
            </a:r>
          </a:p>
          <a:p>
            <a:pPr marL="0" indent="0" eaLnBrk="1" hangingPunct="1">
              <a:buFontTx/>
              <a:buNone/>
            </a:pPr>
            <a:r>
              <a:rPr lang="en-US" altLang="en-US" sz="2600" smtClean="0"/>
              <a:t>This adjustment belongs only to transferee partner &amp; eliminates inequities of different inside &amp; outside basis.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0482" name="Object 3"/>
          <p:cNvGraphicFramePr>
            <a:graphicFrameLocks noGrp="1" noChangeAspect="1"/>
          </p:cNvGraphicFramePr>
          <p:nvPr>
            <p:ph/>
          </p:nvPr>
        </p:nvGraphicFramePr>
        <p:xfrm>
          <a:off x="309563" y="196850"/>
          <a:ext cx="8539162" cy="6450013"/>
        </p:xfrm>
        <a:graphic>
          <a:graphicData uri="http://schemas.openxmlformats.org/presentationml/2006/ole">
            <mc:AlternateContent xmlns:mc="http://schemas.openxmlformats.org/markup-compatibility/2006">
              <mc:Choice xmlns:v="urn:schemas-microsoft-com:vml" Requires="v">
                <p:oleObj spid="_x0000_s20486" name="Worksheet" r:id="rId4" imgW="3619500" imgH="2733751" progId="Excel.Sheet.8">
                  <p:embed/>
                </p:oleObj>
              </mc:Choice>
              <mc:Fallback>
                <p:oleObj name="Worksheet" r:id="rId4" imgW="3619500" imgH="2733751"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563" y="196850"/>
                        <a:ext cx="8539162" cy="6450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1506" name="Object 2"/>
          <p:cNvGraphicFramePr>
            <a:graphicFrameLocks noGrp="1" noChangeAspect="1"/>
          </p:cNvGraphicFramePr>
          <p:nvPr>
            <p:ph/>
          </p:nvPr>
        </p:nvGraphicFramePr>
        <p:xfrm>
          <a:off x="304800" y="244475"/>
          <a:ext cx="8605838" cy="6384925"/>
        </p:xfrm>
        <a:graphic>
          <a:graphicData uri="http://schemas.openxmlformats.org/presentationml/2006/ole">
            <mc:AlternateContent xmlns:mc="http://schemas.openxmlformats.org/markup-compatibility/2006">
              <mc:Choice xmlns:v="urn:schemas-microsoft-com:vml" Requires="v">
                <p:oleObj spid="_x0000_s21511" name="Worksheet" r:id="rId4" imgW="3419551" imgH="2800502" progId="Excel.Sheet.8">
                  <p:embed/>
                </p:oleObj>
              </mc:Choice>
              <mc:Fallback>
                <p:oleObj name="Worksheet" r:id="rId4" imgW="3419551" imgH="2800502"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44475"/>
                        <a:ext cx="8605838" cy="6384925"/>
                      </a:xfrm>
                      <a:prstGeom prst="rect">
                        <a:avLst/>
                      </a:prstGeom>
                    </p:spPr>
                  </p:pic>
                </p:oleObj>
              </mc:Fallback>
            </mc:AlternateContent>
          </a:graphicData>
        </a:graphic>
      </p:graphicFrame>
      <p:sp>
        <p:nvSpPr>
          <p:cNvPr id="21507" name="Text Box 3"/>
          <p:cNvSpPr txBox="1">
            <a:spLocks noChangeArrowheads="1"/>
          </p:cNvSpPr>
          <p:nvPr/>
        </p:nvSpPr>
        <p:spPr bwMode="auto">
          <a:xfrm>
            <a:off x="2667000" y="914400"/>
            <a:ext cx="1524000" cy="98425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spcBef>
                <a:spcPct val="50000"/>
              </a:spcBef>
            </a:pPr>
            <a:r>
              <a:rPr lang="en-US" altLang="en-US" sz="2800" b="1" u="none"/>
              <a:t>Sec. 743(b)</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3"/>
          <p:cNvSpPr>
            <a:spLocks noGrp="1" noChangeArrowheads="1"/>
          </p:cNvSpPr>
          <p:nvPr>
            <p:ph/>
          </p:nvPr>
        </p:nvSpPr>
        <p:spPr>
          <a:xfrm>
            <a:off x="228600" y="274638"/>
            <a:ext cx="8534400" cy="6278562"/>
          </a:xfrm>
        </p:spPr>
        <p:txBody>
          <a:bodyPr/>
          <a:lstStyle/>
          <a:p>
            <a:pPr marL="0" indent="0" eaLnBrk="1" hangingPunct="1">
              <a:buFontTx/>
              <a:buNone/>
            </a:pPr>
            <a:r>
              <a:rPr lang="en-US" altLang="en-US" sz="3200" u="sng" smtClean="0"/>
              <a:t>See Previous Slide</a:t>
            </a:r>
          </a:p>
          <a:p>
            <a:pPr marL="0" indent="0" eaLnBrk="1" hangingPunct="1">
              <a:buFontTx/>
              <a:buNone/>
            </a:pPr>
            <a:r>
              <a:rPr lang="en-US" altLang="en-US" sz="3200" smtClean="0"/>
              <a:t>Partners A, B &amp; C, each have potential income of $10,000 when the inventory is sold at FMV.</a:t>
            </a:r>
          </a:p>
          <a:p>
            <a:pPr marL="0" indent="0" eaLnBrk="1" hangingPunct="1">
              <a:buFontTx/>
              <a:buNone/>
            </a:pPr>
            <a:r>
              <a:rPr lang="en-US" altLang="en-US" sz="3200" smtClean="0"/>
              <a:t>However, when C sells her partnership interest to D at FMV, C will report her $10,000 gain.</a:t>
            </a:r>
          </a:p>
          <a:p>
            <a:pPr marL="0" indent="0" eaLnBrk="1" hangingPunct="1">
              <a:buFontTx/>
              <a:buNone/>
            </a:pPr>
            <a:r>
              <a:rPr lang="en-US" altLang="en-US" sz="3200" smtClean="0"/>
              <a:t>Then, when the new partnership sells the inventory at FMV, the partnership will report total profit of $30,000.  That adds up to a total of $40,000 profit. </a:t>
            </a:r>
            <a:r>
              <a:rPr lang="en-US" altLang="en-US" sz="3200" u="sng" smtClean="0">
                <a:solidFill>
                  <a:srgbClr val="CC0000"/>
                </a:solidFill>
              </a:rPr>
              <a:t>The basis adjustment fixes that problem.</a:t>
            </a:r>
          </a:p>
        </p:txBody>
      </p:sp>
      <p:sp>
        <p:nvSpPr>
          <p:cNvPr id="70659" name="Text Box 4"/>
          <p:cNvSpPr txBox="1">
            <a:spLocks noChangeArrowheads="1"/>
          </p:cNvSpPr>
          <p:nvPr/>
        </p:nvSpPr>
        <p:spPr bwMode="auto">
          <a:xfrm>
            <a:off x="4419600" y="228600"/>
            <a:ext cx="4343400" cy="642938"/>
          </a:xfrm>
          <a:prstGeom prst="rect">
            <a:avLst/>
          </a:prstGeom>
          <a:noFill/>
          <a:ln w="635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spcBef>
                <a:spcPct val="50000"/>
              </a:spcBef>
            </a:pPr>
            <a:r>
              <a:rPr lang="en-US" altLang="en-US" sz="3200" b="1" u="none">
                <a:solidFill>
                  <a:schemeClr val="accent2"/>
                </a:solidFill>
              </a:rPr>
              <a:t>Sec. 734, 743(b), 754</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tLang="en-US" smtClean="0"/>
              <a:t> </a:t>
            </a:r>
          </a:p>
        </p:txBody>
      </p:sp>
      <p:sp>
        <p:nvSpPr>
          <p:cNvPr id="71683" name="Rectangle 3"/>
          <p:cNvSpPr>
            <a:spLocks noGrp="1" noChangeArrowheads="1"/>
          </p:cNvSpPr>
          <p:nvPr>
            <p:ph type="body" sz="half" idx="1"/>
          </p:nvPr>
        </p:nvSpPr>
        <p:spPr>
          <a:xfrm>
            <a:off x="152400" y="152400"/>
            <a:ext cx="8839200" cy="6553200"/>
          </a:xfrm>
          <a:noFill/>
        </p:spPr>
        <p:txBody>
          <a:bodyPr/>
          <a:lstStyle/>
          <a:p>
            <a:pPr marL="0" indent="0" eaLnBrk="1" hangingPunct="1">
              <a:buFontTx/>
              <a:buNone/>
            </a:pPr>
            <a:r>
              <a:rPr lang="en-US" altLang="en-US" sz="2400" u="sng" smtClean="0">
                <a:solidFill>
                  <a:srgbClr val="FF0000"/>
                </a:solidFill>
              </a:rPr>
              <a:t>Optional and Mandatory Basis Adjustments</a:t>
            </a:r>
          </a:p>
          <a:p>
            <a:pPr marL="0" indent="0" eaLnBrk="1" hangingPunct="1">
              <a:buFontTx/>
              <a:buNone/>
            </a:pPr>
            <a:r>
              <a:rPr lang="en-US" altLang="en-US" sz="2400" u="sng" smtClean="0"/>
              <a:t>Adjustments on Transfers</a:t>
            </a:r>
            <a:r>
              <a:rPr lang="en-US" altLang="en-US" sz="2400" smtClean="0"/>
              <a:t>.  </a:t>
            </a:r>
          </a:p>
          <a:p>
            <a:pPr marL="0" indent="0" eaLnBrk="1" hangingPunct="1">
              <a:buFontTx/>
              <a:buNone/>
            </a:pPr>
            <a:r>
              <a:rPr lang="en-US" altLang="en-US" sz="2400" smtClean="0"/>
              <a:t>For sales or exchanges of partnership interests occurring after October 22, 2004, the 2004 Jobs Act impose a mandatory basis adjustment if the partnership has a substantial built-in loss and has no Sec. 754 optional basis adjustment election in effect.  A substantial built-in loss exists if the partnership’s adjusted basis in its property exceeds the FMV of the property be more than $250,000. </a:t>
            </a:r>
          </a:p>
          <a:p>
            <a:pPr marL="0" indent="0" eaLnBrk="1" hangingPunct="1">
              <a:buFontTx/>
              <a:buNone/>
            </a:pPr>
            <a:r>
              <a:rPr lang="en-US" altLang="en-US" sz="2400" u="sng" smtClean="0"/>
              <a:t>Adjustments on Distributions.</a:t>
            </a:r>
            <a:r>
              <a:rPr lang="en-US" altLang="en-US" sz="2400" smtClean="0"/>
              <a:t>  If a Sec 754 election is in place a partnership makes the adjustments listed on p. 10-27.  For sales and exchanges after October 22, 2004 a mandatory basis adjustment is required if the partnership has a substantial built-in loss and has no Sec. 754 optional basis adjustment election in effect.  The built-in loss is considered substantial if the difference between basis and FMV exceeds $250,000.</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0FD01BA-4A43-40AD-8BF6-5A8F133B7EB8}" type="slidenum">
              <a:rPr lang="en-US" altLang="en-US" u="none">
                <a:solidFill>
                  <a:srgbClr val="CC3300"/>
                </a:solidFill>
              </a:rPr>
              <a:pPr eaLnBrk="1" hangingPunct="1"/>
              <a:t>69</a:t>
            </a:fld>
            <a:endParaRPr lang="en-US" altLang="en-US" u="none">
              <a:solidFill>
                <a:srgbClr val="CC3300"/>
              </a:solidFill>
            </a:endParaRPr>
          </a:p>
        </p:txBody>
      </p:sp>
      <p:sp>
        <p:nvSpPr>
          <p:cNvPr id="72707" name="Rectangle 2"/>
          <p:cNvSpPr>
            <a:spLocks noGrp="1" noChangeArrowheads="1"/>
          </p:cNvSpPr>
          <p:nvPr>
            <p:ph type="title"/>
          </p:nvPr>
        </p:nvSpPr>
        <p:spPr/>
        <p:txBody>
          <a:bodyPr/>
          <a:lstStyle/>
          <a:p>
            <a:pPr eaLnBrk="1" hangingPunct="1"/>
            <a:r>
              <a:rPr lang="en-US" altLang="en-US" smtClean="0"/>
              <a:t> </a:t>
            </a:r>
          </a:p>
        </p:txBody>
      </p:sp>
      <p:sp>
        <p:nvSpPr>
          <p:cNvPr id="72708" name="Rectangle 3"/>
          <p:cNvSpPr>
            <a:spLocks noGrp="1" noChangeArrowheads="1"/>
          </p:cNvSpPr>
          <p:nvPr>
            <p:ph type="body" sz="half" idx="1"/>
          </p:nvPr>
        </p:nvSpPr>
        <p:spPr>
          <a:xfrm>
            <a:off x="228600" y="152400"/>
            <a:ext cx="8763000" cy="6248400"/>
          </a:xfrm>
          <a:noFill/>
        </p:spPr>
        <p:txBody>
          <a:bodyPr/>
          <a:lstStyle/>
          <a:p>
            <a:pPr marL="0" indent="0" eaLnBrk="1" hangingPunct="1">
              <a:lnSpc>
                <a:spcPct val="90000"/>
              </a:lnSpc>
              <a:buFontTx/>
              <a:buNone/>
            </a:pPr>
            <a:r>
              <a:rPr lang="en-US" altLang="en-US" sz="2800" u="sng" smtClean="0">
                <a:solidFill>
                  <a:srgbClr val="FF0000"/>
                </a:solidFill>
              </a:rPr>
              <a:t>Special Forms of Partnerships</a:t>
            </a:r>
          </a:p>
          <a:p>
            <a:pPr marL="0" indent="0" eaLnBrk="1" hangingPunct="1">
              <a:lnSpc>
                <a:spcPct val="90000"/>
              </a:lnSpc>
              <a:buFontTx/>
              <a:buNone/>
            </a:pPr>
            <a:r>
              <a:rPr lang="en-US" altLang="en-US" sz="2800" smtClean="0"/>
              <a:t>Limited partnerships are discussed in the beginning sections of Chapter 10.  Here, we examine a series of special partnership forms, including tax shelters that are organized as limited partnerships, publicly traded partnerships, limited liability companies and limited liability partnerships and electing large partnerships.</a:t>
            </a:r>
          </a:p>
          <a:p>
            <a:pPr marL="0" indent="0" eaLnBrk="1" hangingPunct="1">
              <a:lnSpc>
                <a:spcPct val="90000"/>
              </a:lnSpc>
              <a:buFontTx/>
              <a:buNone/>
            </a:pPr>
            <a:r>
              <a:rPr lang="en-US" altLang="en-US" sz="2800" u="sng" smtClean="0">
                <a:solidFill>
                  <a:srgbClr val="FF0000"/>
                </a:solidFill>
              </a:rPr>
              <a:t>Tax Shelters and Limited Partners.</a:t>
            </a:r>
            <a:r>
              <a:rPr lang="en-US" altLang="en-US" sz="2800" smtClean="0">
                <a:solidFill>
                  <a:srgbClr val="FF0000"/>
                </a:solidFill>
              </a:rPr>
              <a:t>  </a:t>
            </a:r>
          </a:p>
          <a:p>
            <a:pPr marL="0" indent="0" eaLnBrk="1" hangingPunct="1">
              <a:lnSpc>
                <a:spcPct val="90000"/>
              </a:lnSpc>
              <a:buFontTx/>
              <a:buNone/>
            </a:pPr>
            <a:r>
              <a:rPr lang="en-US" altLang="en-US" sz="2800" smtClean="0"/>
              <a:t>Prior to the 1986 Tax Act, limited partnerships were the primary vehicle for tax shelter investments.  The passive loss rules have changed this.  Limited partnerships that generate passive income are now becoming popular investment vehicles.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37B4D61D-073D-4E18-894A-A0C0A1913C91}" type="slidenum">
              <a:rPr lang="en-US" altLang="en-US" u="none">
                <a:solidFill>
                  <a:srgbClr val="CC3300"/>
                </a:solidFill>
              </a:rPr>
              <a:pPr eaLnBrk="1" hangingPunct="1"/>
              <a:t>7</a:t>
            </a:fld>
            <a:endParaRPr lang="en-US" altLang="en-US" u="none">
              <a:solidFill>
                <a:srgbClr val="CC3300"/>
              </a:solidFill>
            </a:endParaRPr>
          </a:p>
        </p:txBody>
      </p:sp>
      <p:sp>
        <p:nvSpPr>
          <p:cNvPr id="29699" name="Rectangle 2"/>
          <p:cNvSpPr>
            <a:spLocks noGrp="1" noChangeArrowheads="1"/>
          </p:cNvSpPr>
          <p:nvPr>
            <p:ph type="title"/>
          </p:nvPr>
        </p:nvSpPr>
        <p:spPr/>
        <p:txBody>
          <a:bodyPr/>
          <a:lstStyle/>
          <a:p>
            <a:pPr eaLnBrk="1" hangingPunct="1"/>
            <a:r>
              <a:rPr lang="en-US" altLang="en-US" smtClean="0"/>
              <a:t> </a:t>
            </a:r>
          </a:p>
        </p:txBody>
      </p:sp>
      <p:sp>
        <p:nvSpPr>
          <p:cNvPr id="29700" name="Rectangle 3"/>
          <p:cNvSpPr>
            <a:spLocks noGrp="1" noChangeArrowheads="1"/>
          </p:cNvSpPr>
          <p:nvPr>
            <p:ph type="body" sz="half" idx="1"/>
          </p:nvPr>
        </p:nvSpPr>
        <p:spPr>
          <a:xfrm>
            <a:off x="304800" y="304800"/>
            <a:ext cx="8686800" cy="6019800"/>
          </a:xfrm>
          <a:noFill/>
        </p:spPr>
        <p:txBody>
          <a:bodyPr/>
          <a:lstStyle/>
          <a:p>
            <a:pPr marL="0" indent="0" eaLnBrk="1" hangingPunct="1">
              <a:lnSpc>
                <a:spcPct val="90000"/>
              </a:lnSpc>
              <a:buFontTx/>
              <a:buNone/>
            </a:pPr>
            <a:r>
              <a:rPr lang="en-US" altLang="en-US" sz="3200" u="sng" smtClean="0">
                <a:solidFill>
                  <a:srgbClr val="CC0000"/>
                </a:solidFill>
              </a:rPr>
              <a:t>Basic Example, Slide 1.</a:t>
            </a:r>
          </a:p>
          <a:p>
            <a:pPr marL="0" indent="0" eaLnBrk="1" hangingPunct="1">
              <a:lnSpc>
                <a:spcPct val="90000"/>
              </a:lnSpc>
              <a:buFontTx/>
              <a:buNone/>
            </a:pPr>
            <a:r>
              <a:rPr lang="en-US" altLang="en-US" sz="3200" smtClean="0"/>
              <a:t>Lets take a look at a basic balance sheet and consider the tax impact on a partner </a:t>
            </a:r>
            <a:r>
              <a:rPr lang="en-US" altLang="en-US" sz="3200" u="sng" smtClean="0">
                <a:solidFill>
                  <a:srgbClr val="CC0000"/>
                </a:solidFill>
              </a:rPr>
              <a:t>who sells his or her partnership interest</a:t>
            </a:r>
            <a:r>
              <a:rPr lang="en-US" altLang="en-US" sz="3200" smtClean="0"/>
              <a:t> for cash. The gain will first </a:t>
            </a:r>
            <a:r>
              <a:rPr lang="en-US" altLang="en-US" sz="3200" u="sng" smtClean="0">
                <a:solidFill>
                  <a:srgbClr val="CC0000"/>
                </a:solidFill>
              </a:rPr>
              <a:t>appear</a:t>
            </a:r>
            <a:r>
              <a:rPr lang="en-US" altLang="en-US" sz="3200" smtClean="0"/>
              <a:t> to be a capital gain, with no ordinary income.</a:t>
            </a:r>
          </a:p>
          <a:p>
            <a:pPr marL="0" indent="0" eaLnBrk="1" hangingPunct="1">
              <a:lnSpc>
                <a:spcPct val="90000"/>
              </a:lnSpc>
              <a:buFontTx/>
              <a:buNone/>
            </a:pPr>
            <a:r>
              <a:rPr lang="en-US" altLang="en-US" sz="3200" smtClean="0"/>
              <a:t>If the partner </a:t>
            </a:r>
            <a:r>
              <a:rPr lang="en-US" altLang="en-US" sz="3200" u="sng" smtClean="0">
                <a:solidFill>
                  <a:srgbClr val="CC0000"/>
                </a:solidFill>
              </a:rPr>
              <a:t>retires by withdrawing money</a:t>
            </a:r>
            <a:r>
              <a:rPr lang="en-US" altLang="en-US" sz="3200" smtClean="0"/>
              <a:t> from the partnership, again it </a:t>
            </a:r>
            <a:r>
              <a:rPr lang="en-US" altLang="en-US" sz="3200" u="sng" smtClean="0">
                <a:solidFill>
                  <a:srgbClr val="CC0000"/>
                </a:solidFill>
              </a:rPr>
              <a:t>appears at first</a:t>
            </a:r>
            <a:r>
              <a:rPr lang="en-US" altLang="en-US" sz="3200" smtClean="0"/>
              <a:t> that the withdrawing partner has capital gain, with no ordinary income.</a:t>
            </a:r>
            <a:r>
              <a:rPr lang="en-US" altLang="en-US" smtClean="0"/>
              <a:t> </a:t>
            </a:r>
            <a:r>
              <a:rPr lang="en-US" altLang="en-US" sz="3200" u="sng" smtClean="0"/>
              <a:t>[Partnership uses cash basis.]</a:t>
            </a:r>
          </a:p>
          <a:p>
            <a:pPr marL="0" indent="0" eaLnBrk="1" hangingPunct="1">
              <a:lnSpc>
                <a:spcPct val="90000"/>
              </a:lnSpc>
              <a:buFontTx/>
              <a:buNone/>
            </a:pPr>
            <a:r>
              <a:rPr lang="en-US" altLang="en-US" sz="3200" u="sng" smtClean="0"/>
              <a:t>Outside basis is equal to inside basis.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smtClean="0"/>
              <a:t> </a:t>
            </a:r>
          </a:p>
        </p:txBody>
      </p:sp>
      <p:sp>
        <p:nvSpPr>
          <p:cNvPr id="73731" name="Rectangle 3"/>
          <p:cNvSpPr>
            <a:spLocks noGrp="1" noChangeArrowheads="1"/>
          </p:cNvSpPr>
          <p:nvPr>
            <p:ph type="body" sz="half" idx="1"/>
          </p:nvPr>
        </p:nvSpPr>
        <p:spPr>
          <a:xfrm>
            <a:off x="228600" y="152400"/>
            <a:ext cx="8610600" cy="6477000"/>
          </a:xfrm>
          <a:noFill/>
        </p:spPr>
        <p:txBody>
          <a:bodyPr/>
          <a:lstStyle/>
          <a:p>
            <a:pPr marL="0" indent="0" eaLnBrk="1" hangingPunct="1">
              <a:lnSpc>
                <a:spcPct val="80000"/>
              </a:lnSpc>
              <a:buFontTx/>
              <a:buNone/>
            </a:pPr>
            <a:r>
              <a:rPr lang="en-US" altLang="en-US" sz="2400" u="sng" smtClean="0">
                <a:solidFill>
                  <a:srgbClr val="FF0000"/>
                </a:solidFill>
              </a:rPr>
              <a:t>Publicly Traded Partnerships.</a:t>
            </a:r>
            <a:r>
              <a:rPr lang="en-US" altLang="en-US" sz="2400" smtClean="0">
                <a:solidFill>
                  <a:srgbClr val="FF0000"/>
                </a:solidFill>
              </a:rPr>
              <a:t>   </a:t>
            </a:r>
          </a:p>
          <a:p>
            <a:pPr marL="0" indent="0" eaLnBrk="1" hangingPunct="1">
              <a:lnSpc>
                <a:spcPct val="80000"/>
              </a:lnSpc>
              <a:buFontTx/>
              <a:buNone/>
            </a:pPr>
            <a:r>
              <a:rPr lang="en-US" altLang="en-US" sz="2400" smtClean="0"/>
              <a:t>A publicly traded partnership which meets req. of Sec. 7704 is taxed as a corp instead to being taxed as a partnership under Subchapter K unless they are grandfathered by being in existence on December 17, 1987, and have not added a substantial new line of business since the date they are grandfathered, or earn primarily qualifying income.  </a:t>
            </a:r>
          </a:p>
          <a:p>
            <a:pPr marL="0" indent="0" eaLnBrk="1" hangingPunct="1">
              <a:lnSpc>
                <a:spcPct val="80000"/>
              </a:lnSpc>
              <a:buFontTx/>
              <a:buNone/>
            </a:pPr>
            <a:r>
              <a:rPr lang="en-US" altLang="en-US" sz="2400" smtClean="0"/>
              <a:t>A publicly traded partnership is a partnership whose interests are either traded on an established securities exchange or are traded on a secondary market or the equivalent thereof.  </a:t>
            </a:r>
          </a:p>
          <a:p>
            <a:pPr marL="0" indent="0" eaLnBrk="1" hangingPunct="1">
              <a:lnSpc>
                <a:spcPct val="80000"/>
              </a:lnSpc>
              <a:buFontTx/>
              <a:buNone/>
            </a:pPr>
            <a:r>
              <a:rPr lang="en-US" altLang="en-US" sz="2400" smtClean="0"/>
              <a:t>The Taxpayer Relief Act of 1997 added an election which will allow the grandfathered partnerships to continue to be taxed as partnerships after the original 10-year window and until the election is revoked.  </a:t>
            </a:r>
          </a:p>
          <a:p>
            <a:pPr marL="0" indent="0" eaLnBrk="1" hangingPunct="1">
              <a:lnSpc>
                <a:spcPct val="80000"/>
              </a:lnSpc>
              <a:buFontTx/>
              <a:buNone/>
            </a:pPr>
            <a:r>
              <a:rPr lang="en-US" altLang="en-US" sz="2400" smtClean="0"/>
              <a:t>In order to elect to be taxed as a partnership, the publicly traded partnership must agree to pay a 3.5% annual tax on gross income from the active conduct of any trade or business.  The election may be revoked by the partnership, but once revoked, cannot be reinstated.  </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1F669085-0EC0-4B95-8402-77FBA29A094D}" type="slidenum">
              <a:rPr lang="en-US" altLang="en-US" u="none">
                <a:solidFill>
                  <a:srgbClr val="CC3300"/>
                </a:solidFill>
              </a:rPr>
              <a:pPr eaLnBrk="1" hangingPunct="1"/>
              <a:t>71</a:t>
            </a:fld>
            <a:endParaRPr lang="en-US" altLang="en-US" u="none">
              <a:solidFill>
                <a:srgbClr val="CC3300"/>
              </a:solidFill>
            </a:endParaRPr>
          </a:p>
        </p:txBody>
      </p:sp>
      <p:sp>
        <p:nvSpPr>
          <p:cNvPr id="74755" name="Rectangle 2"/>
          <p:cNvSpPr>
            <a:spLocks noGrp="1" noChangeArrowheads="1"/>
          </p:cNvSpPr>
          <p:nvPr>
            <p:ph type="title"/>
          </p:nvPr>
        </p:nvSpPr>
        <p:spPr/>
        <p:txBody>
          <a:bodyPr/>
          <a:lstStyle/>
          <a:p>
            <a:pPr eaLnBrk="1" hangingPunct="1"/>
            <a:r>
              <a:rPr lang="en-US" altLang="en-US" smtClean="0"/>
              <a:t> </a:t>
            </a:r>
          </a:p>
        </p:txBody>
      </p:sp>
      <p:sp>
        <p:nvSpPr>
          <p:cNvPr id="74756" name="Rectangle 3"/>
          <p:cNvSpPr>
            <a:spLocks noGrp="1" noChangeArrowheads="1"/>
          </p:cNvSpPr>
          <p:nvPr>
            <p:ph type="body" sz="half" idx="1"/>
          </p:nvPr>
        </p:nvSpPr>
        <p:spPr>
          <a:xfrm>
            <a:off x="152400" y="152400"/>
            <a:ext cx="8686800" cy="6172200"/>
          </a:xfrm>
          <a:noFill/>
        </p:spPr>
        <p:txBody>
          <a:bodyPr/>
          <a:lstStyle/>
          <a:p>
            <a:pPr marL="0" indent="0" eaLnBrk="1" hangingPunct="1">
              <a:buFontTx/>
              <a:buNone/>
            </a:pPr>
            <a:r>
              <a:rPr lang="en-US" altLang="en-US" sz="3200" u="sng" smtClean="0">
                <a:solidFill>
                  <a:srgbClr val="FF0000"/>
                </a:solidFill>
              </a:rPr>
              <a:t>Special Forms of Partnerships</a:t>
            </a:r>
          </a:p>
          <a:p>
            <a:pPr marL="0" indent="0" eaLnBrk="1" hangingPunct="1">
              <a:buFontTx/>
              <a:buNone/>
            </a:pPr>
            <a:r>
              <a:rPr lang="en-US" altLang="en-US" sz="3200" u="sng" smtClean="0">
                <a:solidFill>
                  <a:srgbClr val="FF0000"/>
                </a:solidFill>
              </a:rPr>
              <a:t>Limited Liability Companies (LLCs).</a:t>
            </a:r>
            <a:r>
              <a:rPr lang="en-US" altLang="en-US" sz="3200" smtClean="0">
                <a:solidFill>
                  <a:srgbClr val="FF0000"/>
                </a:solidFill>
              </a:rPr>
              <a:t>  </a:t>
            </a:r>
            <a:r>
              <a:rPr lang="en-US" altLang="en-US" sz="3200" smtClean="0"/>
              <a:t>The limited liability company (LLC) combines the legal and tax benefits of the partnership and S corporation forms of doing business.  All 50 states have adopted limited liability company rules or are considering them.  The LLC business form combines the advantage of limited liability for all its owners with the possibility of achieving the conduit treatment and the flexibility of being taxed as a partnership.  </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AD89665B-2B62-4F63-9B77-563976F6FDB1}" type="slidenum">
              <a:rPr lang="en-US" altLang="en-US" u="none">
                <a:solidFill>
                  <a:srgbClr val="CC3300"/>
                </a:solidFill>
              </a:rPr>
              <a:pPr eaLnBrk="1" hangingPunct="1"/>
              <a:t>72</a:t>
            </a:fld>
            <a:endParaRPr lang="en-US" altLang="en-US" u="none">
              <a:solidFill>
                <a:srgbClr val="CC3300"/>
              </a:solidFill>
            </a:endParaRPr>
          </a:p>
        </p:txBody>
      </p:sp>
      <p:sp>
        <p:nvSpPr>
          <p:cNvPr id="75779" name="Rectangle 2"/>
          <p:cNvSpPr>
            <a:spLocks noGrp="1" noChangeArrowheads="1"/>
          </p:cNvSpPr>
          <p:nvPr>
            <p:ph type="title"/>
          </p:nvPr>
        </p:nvSpPr>
        <p:spPr/>
        <p:txBody>
          <a:bodyPr/>
          <a:lstStyle/>
          <a:p>
            <a:pPr eaLnBrk="1" hangingPunct="1"/>
            <a:r>
              <a:rPr lang="en-US" altLang="en-US" smtClean="0"/>
              <a:t> </a:t>
            </a:r>
          </a:p>
        </p:txBody>
      </p:sp>
      <p:sp>
        <p:nvSpPr>
          <p:cNvPr id="75780" name="Rectangle 3"/>
          <p:cNvSpPr>
            <a:spLocks noGrp="1" noChangeArrowheads="1"/>
          </p:cNvSpPr>
          <p:nvPr>
            <p:ph type="body" sz="half" idx="1"/>
          </p:nvPr>
        </p:nvSpPr>
        <p:spPr>
          <a:xfrm>
            <a:off x="228600" y="152400"/>
            <a:ext cx="8686800" cy="6324600"/>
          </a:xfrm>
          <a:noFill/>
        </p:spPr>
        <p:txBody>
          <a:bodyPr/>
          <a:lstStyle/>
          <a:p>
            <a:pPr marL="0" indent="0" eaLnBrk="1" hangingPunct="1">
              <a:lnSpc>
                <a:spcPct val="90000"/>
              </a:lnSpc>
              <a:buFontTx/>
              <a:buNone/>
            </a:pPr>
            <a:r>
              <a:rPr lang="en-US" altLang="en-US" sz="2800" u="sng" smtClean="0">
                <a:solidFill>
                  <a:srgbClr val="FF0000"/>
                </a:solidFill>
              </a:rPr>
              <a:t>Limited Liability Partnerships (LLPs).</a:t>
            </a:r>
            <a:r>
              <a:rPr lang="en-US" altLang="en-US" sz="2800" smtClean="0">
                <a:solidFill>
                  <a:srgbClr val="FF0000"/>
                </a:solidFill>
              </a:rPr>
              <a:t>  </a:t>
            </a:r>
          </a:p>
          <a:p>
            <a:pPr marL="0" indent="0" eaLnBrk="1" hangingPunct="1">
              <a:lnSpc>
                <a:spcPct val="90000"/>
              </a:lnSpc>
              <a:buFontTx/>
              <a:buNone/>
            </a:pPr>
            <a:r>
              <a:rPr lang="en-US" altLang="en-US" sz="2800" smtClean="0"/>
              <a:t>Many states have added limited liability partnerships (LLP) to the list of business forms, which can be formed.  Most LLPs are service partnerships.  Under state laws, the primary difference between a general partnership and a limited liability partnership --- in a limited liability partnership, a partner is not liable for damages due to failures in the work of other partners or of people supervised by other partners.  </a:t>
            </a:r>
          </a:p>
          <a:p>
            <a:pPr marL="0" indent="0" eaLnBrk="1" hangingPunct="1">
              <a:lnSpc>
                <a:spcPct val="90000"/>
              </a:lnSpc>
              <a:buFontTx/>
              <a:buNone/>
            </a:pPr>
            <a:r>
              <a:rPr lang="en-US" altLang="en-US" sz="2800" smtClean="0"/>
              <a:t>This feature is one reason why the Big 4 (and other large accounting firms) have converted to this status.  Like a general or limited partnership, this business form is a partnership for tax purposes except under very unusual circumstances.  </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
          <p:cNvSpPr>
            <a:spLocks noGrp="1" noChangeArrowheads="1"/>
          </p:cNvSpPr>
          <p:nvPr>
            <p:ph type="body" sz="half" idx="1"/>
          </p:nvPr>
        </p:nvSpPr>
        <p:spPr>
          <a:xfrm>
            <a:off x="152400" y="152400"/>
            <a:ext cx="8839200" cy="6553200"/>
          </a:xfrm>
          <a:noFill/>
          <a:ln w="190500">
            <a:solidFill>
              <a:srgbClr val="FF0000"/>
            </a:solidFill>
            <a:miter lim="800000"/>
            <a:headEnd/>
            <a:tailEnd/>
          </a:ln>
        </p:spPr>
        <p:txBody>
          <a:bodyPr/>
          <a:lstStyle/>
          <a:p>
            <a:pPr marL="1258888" indent="-1082675" eaLnBrk="1" hangingPunct="1">
              <a:buFontTx/>
              <a:buNone/>
            </a:pPr>
            <a:endParaRPr lang="en-US" altLang="en-US" sz="5400" smtClean="0"/>
          </a:p>
          <a:p>
            <a:pPr marL="1258888" indent="-1082675" eaLnBrk="1" hangingPunct="1">
              <a:buFontTx/>
              <a:buNone/>
            </a:pPr>
            <a:r>
              <a:rPr lang="en-US" altLang="en-US" sz="5400" smtClean="0"/>
              <a:t>10.	Determine the appropriate reporting for the income of an electing large partnership. </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D562BED-95FA-4BD8-8BF2-CF9C4DC82D4A}" type="slidenum">
              <a:rPr lang="en-US" altLang="en-US" u="none">
                <a:solidFill>
                  <a:srgbClr val="CC3300"/>
                </a:solidFill>
              </a:rPr>
              <a:pPr eaLnBrk="1" hangingPunct="1"/>
              <a:t>74</a:t>
            </a:fld>
            <a:endParaRPr lang="en-US" altLang="en-US" u="none">
              <a:solidFill>
                <a:srgbClr val="CC3300"/>
              </a:solidFill>
            </a:endParaRPr>
          </a:p>
        </p:txBody>
      </p:sp>
      <p:sp>
        <p:nvSpPr>
          <p:cNvPr id="77827" name="Rectangle 2"/>
          <p:cNvSpPr>
            <a:spLocks noGrp="1" noChangeArrowheads="1"/>
          </p:cNvSpPr>
          <p:nvPr>
            <p:ph type="title"/>
          </p:nvPr>
        </p:nvSpPr>
        <p:spPr/>
        <p:txBody>
          <a:bodyPr/>
          <a:lstStyle/>
          <a:p>
            <a:pPr eaLnBrk="1" hangingPunct="1"/>
            <a:r>
              <a:rPr lang="en-US" altLang="en-US" smtClean="0"/>
              <a:t> </a:t>
            </a:r>
          </a:p>
        </p:txBody>
      </p:sp>
      <p:sp>
        <p:nvSpPr>
          <p:cNvPr id="77828" name="Rectangle 3"/>
          <p:cNvSpPr>
            <a:spLocks noGrp="1" noChangeArrowheads="1"/>
          </p:cNvSpPr>
          <p:nvPr>
            <p:ph type="body" sz="half" idx="1"/>
          </p:nvPr>
        </p:nvSpPr>
        <p:spPr>
          <a:xfrm>
            <a:off x="304800" y="304800"/>
            <a:ext cx="8458200" cy="6096000"/>
          </a:xfrm>
          <a:noFill/>
        </p:spPr>
        <p:txBody>
          <a:bodyPr/>
          <a:lstStyle/>
          <a:p>
            <a:pPr marL="0" indent="0" eaLnBrk="1" hangingPunct="1">
              <a:lnSpc>
                <a:spcPct val="90000"/>
              </a:lnSpc>
              <a:buFontTx/>
              <a:buNone/>
            </a:pPr>
            <a:r>
              <a:rPr lang="en-US" altLang="en-US" sz="2400" u="sng" smtClean="0">
                <a:solidFill>
                  <a:srgbClr val="FF0000"/>
                </a:solidFill>
              </a:rPr>
              <a:t>Electing Large Partnerships.</a:t>
            </a:r>
          </a:p>
          <a:p>
            <a:pPr marL="0" indent="0" eaLnBrk="1" hangingPunct="1">
              <a:lnSpc>
                <a:spcPct val="90000"/>
              </a:lnSpc>
              <a:buFontTx/>
              <a:buNone/>
            </a:pPr>
            <a:r>
              <a:rPr lang="en-US" altLang="en-US" sz="2400" smtClean="0"/>
              <a:t>“Large partnerships" may elect to be taxed under a simplified reporting arrangement. </a:t>
            </a:r>
          </a:p>
          <a:p>
            <a:pPr marL="0" indent="0" eaLnBrk="1" hangingPunct="1">
              <a:lnSpc>
                <a:spcPct val="90000"/>
              </a:lnSpc>
              <a:buFontTx/>
              <a:buNone/>
            </a:pPr>
            <a:r>
              <a:rPr lang="en-US" altLang="en-US" sz="2400" smtClean="0"/>
              <a:t>The partnership reports its income under a simplified reporting scheme, is subject to different rules about when the partnership terminates, and is subject to a different system of audits.  The election is irrevocable without IRS permission.</a:t>
            </a:r>
          </a:p>
          <a:p>
            <a:pPr marL="0" indent="0" eaLnBrk="1" hangingPunct="1">
              <a:lnSpc>
                <a:spcPct val="90000"/>
              </a:lnSpc>
              <a:buFontTx/>
              <a:buNone/>
            </a:pPr>
            <a:r>
              <a:rPr lang="en-US" altLang="en-US" sz="2400" u="sng" smtClean="0">
                <a:solidFill>
                  <a:srgbClr val="FF0000"/>
                </a:solidFill>
              </a:rPr>
              <a:t>Electing Large Partnership Taxable Income</a:t>
            </a:r>
            <a:r>
              <a:rPr lang="en-US" altLang="en-US" sz="2400" u="sng" smtClean="0"/>
              <a:t>.</a:t>
            </a:r>
            <a:r>
              <a:rPr lang="en-US" altLang="en-US" sz="2400" smtClean="0"/>
              <a:t>  </a:t>
            </a:r>
          </a:p>
          <a:p>
            <a:pPr marL="0" indent="0" eaLnBrk="1" hangingPunct="1">
              <a:lnSpc>
                <a:spcPct val="90000"/>
              </a:lnSpc>
              <a:buFontTx/>
              <a:buNone/>
            </a:pPr>
            <a:r>
              <a:rPr lang="en-US" altLang="en-US" sz="2400" smtClean="0"/>
              <a:t>The calculation of Electing Large Partnership taxable income includes separately stated income and other income.  The items which must be separately stated are very different from a regular partnership.  There will be much less separate reporting of items, so that most items of income and expense will be determined at the partnership level and will flow through as partnership income.</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AB09A4E0-BE4E-4F1D-96CD-DA7A3D568D42}" type="slidenum">
              <a:rPr lang="en-US" altLang="en-US" u="none">
                <a:solidFill>
                  <a:srgbClr val="CC3300"/>
                </a:solidFill>
              </a:rPr>
              <a:pPr eaLnBrk="1" hangingPunct="1"/>
              <a:t>75</a:t>
            </a:fld>
            <a:endParaRPr lang="en-US" altLang="en-US" u="none">
              <a:solidFill>
                <a:srgbClr val="CC3300"/>
              </a:solidFill>
            </a:endParaRPr>
          </a:p>
        </p:txBody>
      </p:sp>
      <p:sp>
        <p:nvSpPr>
          <p:cNvPr id="78851" name="Rectangle 2"/>
          <p:cNvSpPr>
            <a:spLocks noGrp="1" noChangeArrowheads="1"/>
          </p:cNvSpPr>
          <p:nvPr>
            <p:ph type="title"/>
          </p:nvPr>
        </p:nvSpPr>
        <p:spPr/>
        <p:txBody>
          <a:bodyPr/>
          <a:lstStyle/>
          <a:p>
            <a:pPr eaLnBrk="1" hangingPunct="1"/>
            <a:r>
              <a:rPr lang="en-US" altLang="en-US" smtClean="0"/>
              <a:t> </a:t>
            </a:r>
          </a:p>
        </p:txBody>
      </p:sp>
      <p:sp>
        <p:nvSpPr>
          <p:cNvPr id="78852" name="Rectangle 3"/>
          <p:cNvSpPr>
            <a:spLocks noGrp="1" noChangeArrowheads="1"/>
          </p:cNvSpPr>
          <p:nvPr>
            <p:ph type="body" sz="half" idx="1"/>
          </p:nvPr>
        </p:nvSpPr>
        <p:spPr>
          <a:xfrm>
            <a:off x="304800" y="304800"/>
            <a:ext cx="8534400" cy="5715000"/>
          </a:xfrm>
          <a:noFill/>
        </p:spPr>
        <p:txBody>
          <a:bodyPr/>
          <a:lstStyle/>
          <a:p>
            <a:pPr marL="0" indent="0" eaLnBrk="1" hangingPunct="1">
              <a:lnSpc>
                <a:spcPct val="80000"/>
              </a:lnSpc>
              <a:buFontTx/>
              <a:buNone/>
            </a:pPr>
            <a:r>
              <a:rPr lang="en-US" altLang="en-US" sz="3200" u="sng" smtClean="0">
                <a:solidFill>
                  <a:srgbClr val="FF0000"/>
                </a:solidFill>
              </a:rPr>
              <a:t>Electing Large Partnerships.</a:t>
            </a:r>
          </a:p>
          <a:p>
            <a:pPr marL="0" indent="0" eaLnBrk="1" hangingPunct="1">
              <a:lnSpc>
                <a:spcPct val="80000"/>
              </a:lnSpc>
              <a:buFontTx/>
              <a:buNone/>
            </a:pPr>
            <a:r>
              <a:rPr lang="en-US" altLang="en-US" sz="3200" u="sng" smtClean="0">
                <a:solidFill>
                  <a:srgbClr val="FF0000"/>
                </a:solidFill>
              </a:rPr>
              <a:t>Separately Stated Large Partnership Items</a:t>
            </a:r>
            <a:r>
              <a:rPr lang="en-US" altLang="en-US" sz="3200" u="sng" smtClean="0"/>
              <a:t>.</a:t>
            </a:r>
            <a:r>
              <a:rPr lang="en-US" altLang="en-US" sz="3200" smtClean="0"/>
              <a:t>  </a:t>
            </a:r>
          </a:p>
          <a:p>
            <a:pPr marL="0" indent="0" eaLnBrk="1" hangingPunct="1">
              <a:lnSpc>
                <a:spcPct val="80000"/>
              </a:lnSpc>
              <a:buFontTx/>
              <a:buNone/>
            </a:pPr>
            <a:r>
              <a:rPr lang="en-US" altLang="en-US" sz="3200" smtClean="0"/>
              <a:t>Limits on the charitable contribution and Sec. 179 expense list are applied at the partnership level rather than the individual partner level.  Three limits still apply at the partner level, itemized deductions, at risk losses and passive activity losses.  </a:t>
            </a:r>
          </a:p>
          <a:p>
            <a:pPr marL="0" indent="0" eaLnBrk="1" hangingPunct="1">
              <a:lnSpc>
                <a:spcPct val="80000"/>
              </a:lnSpc>
              <a:buFontTx/>
              <a:buNone/>
            </a:pPr>
            <a:r>
              <a:rPr lang="en-US" altLang="en-US" sz="3200" u="sng" smtClean="0">
                <a:solidFill>
                  <a:srgbClr val="FF0000"/>
                </a:solidFill>
              </a:rPr>
              <a:t>Termination of the Partnership.</a:t>
            </a:r>
            <a:r>
              <a:rPr lang="en-US" altLang="en-US" sz="3200" smtClean="0">
                <a:solidFill>
                  <a:srgbClr val="FF0000"/>
                </a:solidFill>
              </a:rPr>
              <a:t>  </a:t>
            </a:r>
          </a:p>
          <a:p>
            <a:pPr marL="0" indent="0" eaLnBrk="1" hangingPunct="1">
              <a:lnSpc>
                <a:spcPct val="80000"/>
              </a:lnSpc>
              <a:buFontTx/>
              <a:buNone/>
            </a:pPr>
            <a:r>
              <a:rPr lang="en-US" altLang="en-US" sz="3200" smtClean="0"/>
              <a:t>An Electing Large Partnership terminates only if its partners cease to conduct any business, financial operation or venture in a partnership form.  </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D17EC18F-5908-4648-8638-3D5D823BB866}" type="slidenum">
              <a:rPr lang="en-US" altLang="en-US" u="none">
                <a:solidFill>
                  <a:srgbClr val="CC3300"/>
                </a:solidFill>
              </a:rPr>
              <a:pPr eaLnBrk="1" hangingPunct="1"/>
              <a:t>76</a:t>
            </a:fld>
            <a:endParaRPr lang="en-US" altLang="en-US" u="none">
              <a:solidFill>
                <a:srgbClr val="CC3300"/>
              </a:solidFill>
            </a:endParaRPr>
          </a:p>
        </p:txBody>
      </p:sp>
      <p:sp>
        <p:nvSpPr>
          <p:cNvPr id="79875" name="Rectangle 2"/>
          <p:cNvSpPr>
            <a:spLocks noGrp="1" noChangeArrowheads="1"/>
          </p:cNvSpPr>
          <p:nvPr>
            <p:ph type="title"/>
          </p:nvPr>
        </p:nvSpPr>
        <p:spPr/>
        <p:txBody>
          <a:bodyPr/>
          <a:lstStyle/>
          <a:p>
            <a:pPr eaLnBrk="1" hangingPunct="1"/>
            <a:r>
              <a:rPr lang="en-US" altLang="en-US" smtClean="0"/>
              <a:t> </a:t>
            </a:r>
          </a:p>
        </p:txBody>
      </p:sp>
      <p:sp>
        <p:nvSpPr>
          <p:cNvPr id="79876" name="Rectangle 3"/>
          <p:cNvSpPr>
            <a:spLocks noGrp="1" noChangeArrowheads="1"/>
          </p:cNvSpPr>
          <p:nvPr>
            <p:ph type="body" sz="half" idx="1"/>
          </p:nvPr>
        </p:nvSpPr>
        <p:spPr>
          <a:xfrm>
            <a:off x="304800" y="304800"/>
            <a:ext cx="8534400" cy="5715000"/>
          </a:xfrm>
          <a:noFill/>
        </p:spPr>
        <p:txBody>
          <a:bodyPr/>
          <a:lstStyle/>
          <a:p>
            <a:pPr marL="0" indent="0" eaLnBrk="1" hangingPunct="1">
              <a:lnSpc>
                <a:spcPct val="90000"/>
              </a:lnSpc>
              <a:buFontTx/>
              <a:buNone/>
            </a:pPr>
            <a:r>
              <a:rPr lang="en-US" altLang="en-US" sz="3200" u="sng" smtClean="0">
                <a:solidFill>
                  <a:srgbClr val="FF0000"/>
                </a:solidFill>
              </a:rPr>
              <a:t>Electing Large Partnership Audits.</a:t>
            </a:r>
            <a:r>
              <a:rPr lang="en-US" altLang="en-US" sz="3200" smtClean="0">
                <a:solidFill>
                  <a:srgbClr val="FF0000"/>
                </a:solidFill>
              </a:rPr>
              <a:t>  </a:t>
            </a:r>
            <a:r>
              <a:rPr lang="en-US" altLang="en-US" sz="3200" smtClean="0"/>
              <a:t>Electing Large Partnerships are not subject to the partnership audit rules but are subject to a much more restrictive set of partnership audit procedures.  </a:t>
            </a:r>
          </a:p>
          <a:p>
            <a:pPr marL="0" indent="0" eaLnBrk="1" hangingPunct="1">
              <a:lnSpc>
                <a:spcPct val="90000"/>
              </a:lnSpc>
              <a:buFontTx/>
              <a:buNone/>
            </a:pPr>
            <a:r>
              <a:rPr lang="en-US" altLang="en-US" sz="3200" smtClean="0"/>
              <a:t>All partners must report all items of partnership income, gain, loss or deduction in the way the partnership reports the item.  </a:t>
            </a:r>
          </a:p>
          <a:p>
            <a:pPr marL="0" indent="0" eaLnBrk="1" hangingPunct="1">
              <a:lnSpc>
                <a:spcPct val="90000"/>
              </a:lnSpc>
              <a:buFontTx/>
              <a:buNone/>
            </a:pPr>
            <a:r>
              <a:rPr lang="en-US" altLang="en-US" sz="3200" smtClean="0"/>
              <a:t>Deviations from that partnership reporting will be "corrected" by the IRS just like a math mistake is corrected.</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193E9EB4-82DF-4A7A-9625-0D4079028704}" type="slidenum">
              <a:rPr lang="en-US" altLang="en-US" u="none">
                <a:solidFill>
                  <a:srgbClr val="CC3300"/>
                </a:solidFill>
              </a:rPr>
              <a:pPr eaLnBrk="1" hangingPunct="1"/>
              <a:t>77</a:t>
            </a:fld>
            <a:endParaRPr lang="en-US" altLang="en-US" u="none">
              <a:solidFill>
                <a:srgbClr val="CC3300"/>
              </a:solidFill>
            </a:endParaRPr>
          </a:p>
        </p:txBody>
      </p:sp>
      <p:sp>
        <p:nvSpPr>
          <p:cNvPr id="80899" name="Rectangle 2"/>
          <p:cNvSpPr>
            <a:spLocks noGrp="1" noChangeArrowheads="1"/>
          </p:cNvSpPr>
          <p:nvPr>
            <p:ph type="title"/>
          </p:nvPr>
        </p:nvSpPr>
        <p:spPr/>
        <p:txBody>
          <a:bodyPr/>
          <a:lstStyle/>
          <a:p>
            <a:pPr eaLnBrk="1" hangingPunct="1"/>
            <a:r>
              <a:rPr lang="en-US" altLang="en-US" smtClean="0"/>
              <a:t> </a:t>
            </a:r>
          </a:p>
        </p:txBody>
      </p:sp>
      <p:sp>
        <p:nvSpPr>
          <p:cNvPr id="80900" name="Rectangle 3"/>
          <p:cNvSpPr>
            <a:spLocks noGrp="1" noChangeArrowheads="1"/>
          </p:cNvSpPr>
          <p:nvPr>
            <p:ph type="body" sz="half" idx="1"/>
          </p:nvPr>
        </p:nvSpPr>
        <p:spPr>
          <a:xfrm>
            <a:off x="304800" y="304800"/>
            <a:ext cx="8382000" cy="6019800"/>
          </a:xfrm>
          <a:noFill/>
        </p:spPr>
        <p:txBody>
          <a:bodyPr/>
          <a:lstStyle/>
          <a:p>
            <a:pPr marL="0" indent="0" eaLnBrk="1" hangingPunct="1">
              <a:buFontTx/>
              <a:buNone/>
            </a:pPr>
            <a:r>
              <a:rPr lang="en-US" altLang="en-US" sz="2800" u="sng" smtClean="0">
                <a:solidFill>
                  <a:srgbClr val="FF0000"/>
                </a:solidFill>
              </a:rPr>
              <a:t>Liquidating Distribution or Sale to Partners.</a:t>
            </a:r>
            <a:r>
              <a:rPr lang="en-US" altLang="en-US" sz="2800" smtClean="0">
                <a:solidFill>
                  <a:srgbClr val="FF0000"/>
                </a:solidFill>
              </a:rPr>
              <a:t>  </a:t>
            </a:r>
          </a:p>
          <a:p>
            <a:pPr marL="0" indent="0" eaLnBrk="1" hangingPunct="1">
              <a:buFontTx/>
              <a:buNone/>
            </a:pPr>
            <a:r>
              <a:rPr lang="en-US" altLang="en-US" sz="2800" smtClean="0"/>
              <a:t>When a partner withdraws from a partnership, the transaction can be structured as either a liquidating distribution or a sale of the partnership interest to the remaining partners.  The difference in form can create a number of different tax consequences even though the transactions achieve substantially the same result. </a:t>
            </a:r>
          </a:p>
          <a:p>
            <a:pPr marL="0" indent="0" eaLnBrk="1" hangingPunct="1">
              <a:buFontTx/>
              <a:buNone/>
            </a:pPr>
            <a:r>
              <a:rPr lang="en-US" altLang="en-US" sz="2800" smtClean="0"/>
              <a:t>Because of these tax implications, partners should make their choice only after careful consideration.</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5D059CF5-FFA0-4B91-8D5B-D15133F38B92}" type="slidenum">
              <a:rPr lang="en-US" altLang="en-US" u="none">
                <a:solidFill>
                  <a:srgbClr val="CC3300"/>
                </a:solidFill>
              </a:rPr>
              <a:pPr eaLnBrk="1" hangingPunct="1"/>
              <a:t>78</a:t>
            </a:fld>
            <a:endParaRPr lang="en-US" altLang="en-US" u="none">
              <a:solidFill>
                <a:srgbClr val="CC3300"/>
              </a:solidFill>
            </a:endParaRPr>
          </a:p>
        </p:txBody>
      </p:sp>
      <p:sp>
        <p:nvSpPr>
          <p:cNvPr id="81923" name="Rectangle 3"/>
          <p:cNvSpPr>
            <a:spLocks noGrp="1" noChangeArrowheads="1"/>
          </p:cNvSpPr>
          <p:nvPr>
            <p:ph type="body" idx="1"/>
          </p:nvPr>
        </p:nvSpPr>
        <p:spPr>
          <a:xfrm>
            <a:off x="304800" y="304800"/>
            <a:ext cx="8534400" cy="6019800"/>
          </a:xfrm>
          <a:noFill/>
        </p:spPr>
        <p:txBody>
          <a:bodyPr>
            <a:spAutoFit/>
          </a:bodyPr>
          <a:lstStyle/>
          <a:p>
            <a:pPr marL="0" indent="0" eaLnBrk="1" hangingPunct="1">
              <a:lnSpc>
                <a:spcPct val="95000"/>
              </a:lnSpc>
              <a:buFontTx/>
              <a:buNone/>
            </a:pPr>
            <a:r>
              <a:rPr lang="en-US" altLang="en-US" sz="4000" u="sng" smtClean="0">
                <a:solidFill>
                  <a:srgbClr val="FF3300"/>
                </a:solidFill>
              </a:rPr>
              <a:t>B.P. Citron-1</a:t>
            </a:r>
            <a:r>
              <a:rPr lang="en-US" altLang="en-US" sz="4000" smtClean="0"/>
              <a:t> </a:t>
            </a:r>
          </a:p>
          <a:p>
            <a:pPr marL="0" indent="0" eaLnBrk="1" hangingPunct="1">
              <a:lnSpc>
                <a:spcPct val="95000"/>
              </a:lnSpc>
              <a:buFontTx/>
              <a:buNone/>
            </a:pPr>
            <a:r>
              <a:rPr lang="en-US" altLang="en-US" sz="3200" smtClean="0"/>
              <a:t>A limited partner in a motion picture partnership was entitled an abandonment loss equal to his basis for his partnership interest. </a:t>
            </a:r>
          </a:p>
          <a:p>
            <a:pPr marL="0" indent="0" eaLnBrk="1" hangingPunct="1">
              <a:lnSpc>
                <a:spcPct val="95000"/>
              </a:lnSpc>
              <a:buFontTx/>
              <a:buNone/>
            </a:pPr>
            <a:r>
              <a:rPr lang="en-US" altLang="en-US" sz="3200" smtClean="0"/>
              <a:t>At a meeting of all partners, the taxpayer stated that he would have nothing further to do with the partnership or the X-rated film that the general partner wanted to produce. The partners voted to dissolve, and the general partner later filed the final partnership return.</a:t>
            </a:r>
            <a:r>
              <a:rPr lang="en-US" altLang="en-US" sz="2800" smtClean="0"/>
              <a:t> </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1A2E5AF-282C-4CDF-A8C1-7AD0DCED878B}" type="slidenum">
              <a:rPr lang="en-US" altLang="en-US" u="none">
                <a:solidFill>
                  <a:srgbClr val="CC3300"/>
                </a:solidFill>
              </a:rPr>
              <a:pPr eaLnBrk="1" hangingPunct="1"/>
              <a:t>79</a:t>
            </a:fld>
            <a:endParaRPr lang="en-US" altLang="en-US" u="none">
              <a:solidFill>
                <a:srgbClr val="CC3300"/>
              </a:solidFill>
            </a:endParaRPr>
          </a:p>
        </p:txBody>
      </p:sp>
      <p:sp>
        <p:nvSpPr>
          <p:cNvPr id="82947" name="Rectangle 3"/>
          <p:cNvSpPr>
            <a:spLocks noGrp="1" noChangeArrowheads="1"/>
          </p:cNvSpPr>
          <p:nvPr>
            <p:ph type="body" idx="1"/>
          </p:nvPr>
        </p:nvSpPr>
        <p:spPr>
          <a:xfrm>
            <a:off x="457200" y="228600"/>
            <a:ext cx="8229600" cy="5694363"/>
          </a:xfrm>
          <a:noFill/>
        </p:spPr>
        <p:txBody>
          <a:bodyPr>
            <a:spAutoFit/>
          </a:bodyPr>
          <a:lstStyle/>
          <a:p>
            <a:pPr marL="0" indent="0" eaLnBrk="1" hangingPunct="1">
              <a:lnSpc>
                <a:spcPct val="95000"/>
              </a:lnSpc>
              <a:buFontTx/>
              <a:buNone/>
            </a:pPr>
            <a:r>
              <a:rPr lang="en-US" altLang="en-US" sz="4000" u="sng" smtClean="0">
                <a:solidFill>
                  <a:srgbClr val="FF3300"/>
                </a:solidFill>
              </a:rPr>
              <a:t>B.P. Citron-2</a:t>
            </a:r>
            <a:endParaRPr lang="en-US" altLang="en-US" sz="4400" smtClean="0"/>
          </a:p>
          <a:p>
            <a:pPr marL="0" indent="0" eaLnBrk="1" hangingPunct="1">
              <a:lnSpc>
                <a:spcPct val="95000"/>
              </a:lnSpc>
              <a:buFontTx/>
              <a:buNone/>
            </a:pPr>
            <a:r>
              <a:rPr lang="en-US" altLang="en-US" smtClean="0"/>
              <a:t>These facts constituted an overt &amp; affirmative act of abandonment by taxpayer to the general partner and all limited partners, who were the only parties in interest since the partnership had no creditors. </a:t>
            </a:r>
          </a:p>
          <a:p>
            <a:pPr marL="0" indent="0" eaLnBrk="1" hangingPunct="1">
              <a:lnSpc>
                <a:spcPct val="95000"/>
              </a:lnSpc>
              <a:buFontTx/>
              <a:buNone/>
            </a:pPr>
            <a:r>
              <a:rPr lang="en-US" altLang="en-US" smtClean="0"/>
              <a:t>The loss was found to be ordinary, and not capital, since no sale or exchange took place.</a:t>
            </a:r>
            <a:r>
              <a:rPr lang="en-US" altLang="en-US" sz="400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13A2877F-D66F-42D9-81FF-EB387E97FDA2}" type="slidenum">
              <a:rPr lang="en-US" altLang="en-US" u="none">
                <a:solidFill>
                  <a:srgbClr val="CC3300"/>
                </a:solidFill>
              </a:rPr>
              <a:pPr eaLnBrk="1" hangingPunct="1"/>
              <a:t>8</a:t>
            </a:fld>
            <a:endParaRPr lang="en-US" altLang="en-US" u="none">
              <a:solidFill>
                <a:srgbClr val="CC3300"/>
              </a:solidFill>
            </a:endParaRPr>
          </a:p>
        </p:txBody>
      </p:sp>
      <p:sp>
        <p:nvSpPr>
          <p:cNvPr id="2052" name="Rectangle 2"/>
          <p:cNvSpPr>
            <a:spLocks noGrp="1" noChangeArrowheads="1"/>
          </p:cNvSpPr>
          <p:nvPr>
            <p:ph type="title"/>
          </p:nvPr>
        </p:nvSpPr>
        <p:spPr/>
        <p:txBody>
          <a:bodyPr/>
          <a:lstStyle/>
          <a:p>
            <a:pPr eaLnBrk="1" hangingPunct="1"/>
            <a:r>
              <a:rPr lang="en-US" altLang="en-US" smtClean="0"/>
              <a:t> </a:t>
            </a:r>
          </a:p>
        </p:txBody>
      </p:sp>
      <p:graphicFrame>
        <p:nvGraphicFramePr>
          <p:cNvPr id="2050" name="Object 3"/>
          <p:cNvGraphicFramePr>
            <a:graphicFrameLocks noGrp="1" noChangeAspect="1"/>
          </p:cNvGraphicFramePr>
          <p:nvPr>
            <p:ph idx="1"/>
          </p:nvPr>
        </p:nvGraphicFramePr>
        <p:xfrm>
          <a:off x="304800" y="339725"/>
          <a:ext cx="8555038" cy="6518275"/>
        </p:xfrm>
        <a:graphic>
          <a:graphicData uri="http://schemas.openxmlformats.org/presentationml/2006/ole">
            <mc:AlternateContent xmlns:mc="http://schemas.openxmlformats.org/markup-compatibility/2006">
              <mc:Choice xmlns:v="urn:schemas-microsoft-com:vml" Requires="v">
                <p:oleObj spid="_x0000_s2056" name="Worksheet" r:id="rId4" imgW="3667140" imgH="2800350" progId="Excel.Sheet.8">
                  <p:embed/>
                </p:oleObj>
              </mc:Choice>
              <mc:Fallback>
                <p:oleObj name="Worksheet" r:id="rId4" imgW="3667140" imgH="280035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39725"/>
                        <a:ext cx="8555038" cy="6518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A2E8DA1-C92E-45E0-A2D7-C18D17FEC23E}" type="slidenum">
              <a:rPr lang="en-US" altLang="en-US" u="none">
                <a:solidFill>
                  <a:srgbClr val="CC3300"/>
                </a:solidFill>
              </a:rPr>
              <a:pPr eaLnBrk="1" hangingPunct="1"/>
              <a:t>80</a:t>
            </a:fld>
            <a:endParaRPr lang="en-US" altLang="en-US" u="none">
              <a:solidFill>
                <a:srgbClr val="CC3300"/>
              </a:solidFill>
            </a:endParaRPr>
          </a:p>
        </p:txBody>
      </p:sp>
      <p:sp>
        <p:nvSpPr>
          <p:cNvPr id="83971" name="Rectangle 3"/>
          <p:cNvSpPr>
            <a:spLocks noGrp="1" noChangeArrowheads="1"/>
          </p:cNvSpPr>
          <p:nvPr>
            <p:ph type="body" idx="1"/>
          </p:nvPr>
        </p:nvSpPr>
        <p:spPr>
          <a:xfrm>
            <a:off x="228600" y="304800"/>
            <a:ext cx="8610600" cy="5753100"/>
          </a:xfrm>
          <a:noFill/>
        </p:spPr>
        <p:txBody>
          <a:bodyPr>
            <a:spAutoFit/>
          </a:bodyPr>
          <a:lstStyle/>
          <a:p>
            <a:pPr marL="0" indent="0" eaLnBrk="1" hangingPunct="1">
              <a:lnSpc>
                <a:spcPct val="95000"/>
              </a:lnSpc>
              <a:buFontTx/>
              <a:buNone/>
            </a:pPr>
            <a:r>
              <a:rPr lang="en-US" altLang="en-US" sz="4000" u="sng" smtClean="0">
                <a:solidFill>
                  <a:srgbClr val="FF3300"/>
                </a:solidFill>
              </a:rPr>
              <a:t>B.P. Citron-3</a:t>
            </a:r>
            <a:endParaRPr lang="en-US" altLang="en-US" sz="5400" smtClean="0"/>
          </a:p>
          <a:p>
            <a:pPr marL="0" indent="0" eaLnBrk="1" hangingPunct="1">
              <a:lnSpc>
                <a:spcPct val="95000"/>
              </a:lnSpc>
              <a:buFontTx/>
              <a:buNone/>
            </a:pPr>
            <a:r>
              <a:rPr lang="en-US" altLang="en-US" sz="4400" smtClean="0"/>
              <a:t>However, the court stated that abandonment could be deemed as a sale if the partner's share of partnership liabilities was decreased; in this case, the partnership had no outstanding liabilities.</a:t>
            </a:r>
            <a:r>
              <a:rPr lang="en-US" altLang="en-US" sz="4400" b="0" smtClean="0"/>
              <a:t> </a:t>
            </a:r>
          </a:p>
          <a:p>
            <a:pPr marL="0" indent="0" eaLnBrk="1" hangingPunct="1">
              <a:lnSpc>
                <a:spcPct val="95000"/>
              </a:lnSpc>
              <a:buFontTx/>
              <a:buNone/>
            </a:pPr>
            <a:r>
              <a:rPr lang="en-US" altLang="en-US" sz="2800" b="0" i="1" smtClean="0"/>
              <a:t>B.P. Citron,</a:t>
            </a:r>
            <a:r>
              <a:rPr lang="en-US" altLang="en-US" sz="2800" b="0" smtClean="0"/>
              <a:t> 97 TC 200, Dec. 47,513.</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398C775-3B18-4395-9DDC-F1B1F2BB69C7}" type="slidenum">
              <a:rPr lang="en-US" altLang="en-US" u="none">
                <a:solidFill>
                  <a:srgbClr val="CC3300"/>
                </a:solidFill>
              </a:rPr>
              <a:pPr eaLnBrk="1" hangingPunct="1"/>
              <a:t>81</a:t>
            </a:fld>
            <a:endParaRPr lang="en-US" altLang="en-US" u="none">
              <a:solidFill>
                <a:srgbClr val="CC3300"/>
              </a:solidFill>
            </a:endParaRPr>
          </a:p>
        </p:txBody>
      </p:sp>
      <p:sp>
        <p:nvSpPr>
          <p:cNvPr id="84995" name="Rectangle 2"/>
          <p:cNvSpPr>
            <a:spLocks noGrp="1" noChangeArrowheads="1"/>
          </p:cNvSpPr>
          <p:nvPr>
            <p:ph type="ctrTitle"/>
          </p:nvPr>
        </p:nvSpPr>
        <p:spPr>
          <a:xfrm>
            <a:off x="152400" y="333375"/>
            <a:ext cx="8839200" cy="5999163"/>
          </a:xfrm>
          <a:noFill/>
        </p:spPr>
        <p:txBody>
          <a:bodyPr lIns="90488" tIns="44450" rIns="90488" bIns="44450">
            <a:spAutoFit/>
          </a:bodyPr>
          <a:lstStyle/>
          <a:p>
            <a:pPr algn="l" eaLnBrk="1" hangingPunct="1"/>
            <a:r>
              <a:rPr lang="en-US" altLang="en-US" sz="3200" u="sng" smtClean="0">
                <a:solidFill>
                  <a:srgbClr val="FF0000"/>
                </a:solidFill>
              </a:rPr>
              <a:t>Incorporating a Partnership</a:t>
            </a:r>
            <a:br>
              <a:rPr lang="en-US" altLang="en-US" sz="3200" u="sng" smtClean="0">
                <a:solidFill>
                  <a:srgbClr val="FF0000"/>
                </a:solidFill>
              </a:rPr>
            </a:br>
            <a:r>
              <a:rPr lang="en-US" altLang="en-US" sz="3200" u="sng" smtClean="0">
                <a:solidFill>
                  <a:srgbClr val="FF0000"/>
                </a:solidFill>
              </a:rPr>
              <a:t>Slide 1 of 6.</a:t>
            </a:r>
            <a:r>
              <a:rPr lang="en-US" altLang="en-US" sz="3200" u="sng" smtClean="0">
                <a:solidFill>
                  <a:schemeClr val="tx1"/>
                </a:solidFill>
              </a:rPr>
              <a:t/>
            </a:r>
            <a:br>
              <a:rPr lang="en-US" altLang="en-US" sz="3200" u="sng" smtClean="0">
                <a:solidFill>
                  <a:schemeClr val="tx1"/>
                </a:solidFill>
              </a:rPr>
            </a:br>
            <a:r>
              <a:rPr lang="en-US" altLang="en-US" sz="3200" smtClean="0">
                <a:solidFill>
                  <a:schemeClr val="tx1"/>
                </a:solidFill>
              </a:rPr>
              <a:t>The three situations below involve partnerships X, Y, and Z, respectively.  Each partnership used the accrual method of accounting.  The liabilities of </a:t>
            </a:r>
            <a:r>
              <a:rPr lang="en-US" altLang="en-US" sz="3200" u="sng" smtClean="0">
                <a:solidFill>
                  <a:schemeClr val="tx1"/>
                </a:solidFill>
              </a:rPr>
              <a:t>each partnership</a:t>
            </a:r>
            <a:r>
              <a:rPr lang="en-US" altLang="en-US" sz="3200" smtClean="0">
                <a:solidFill>
                  <a:schemeClr val="tx1"/>
                </a:solidFill>
              </a:rPr>
              <a:t> did not exceed the adjusted basis of its assets.  </a:t>
            </a:r>
            <a:br>
              <a:rPr lang="en-US" altLang="en-US" sz="3200" smtClean="0">
                <a:solidFill>
                  <a:schemeClr val="tx1"/>
                </a:solidFill>
              </a:rPr>
            </a:br>
            <a:r>
              <a:rPr lang="en-US" altLang="en-US" sz="3200" smtClean="0">
                <a:solidFill>
                  <a:schemeClr val="tx1"/>
                </a:solidFill>
              </a:rPr>
              <a:t>Partnerships X, Y and Z each </a:t>
            </a:r>
            <a:br>
              <a:rPr lang="en-US" altLang="en-US" sz="3200" smtClean="0">
                <a:solidFill>
                  <a:schemeClr val="tx1"/>
                </a:solidFill>
              </a:rPr>
            </a:br>
            <a:r>
              <a:rPr lang="en-US" altLang="en-US" sz="3200" smtClean="0">
                <a:solidFill>
                  <a:schemeClr val="tx1"/>
                </a:solidFill>
              </a:rPr>
              <a:t>have the balance sheet</a:t>
            </a:r>
            <a:br>
              <a:rPr lang="en-US" altLang="en-US" sz="3200" smtClean="0">
                <a:solidFill>
                  <a:schemeClr val="tx1"/>
                </a:solidFill>
              </a:rPr>
            </a:br>
            <a:r>
              <a:rPr lang="en-US" altLang="en-US" sz="3200" smtClean="0">
                <a:solidFill>
                  <a:schemeClr val="tx1"/>
                </a:solidFill>
              </a:rPr>
              <a:t>shown on the next slide</a:t>
            </a:r>
            <a:br>
              <a:rPr lang="en-US" altLang="en-US" sz="3200" smtClean="0">
                <a:solidFill>
                  <a:schemeClr val="tx1"/>
                </a:solidFill>
              </a:rPr>
            </a:br>
            <a:r>
              <a:rPr lang="en-US" altLang="en-US" sz="3200" smtClean="0">
                <a:solidFill>
                  <a:schemeClr val="tx1"/>
                </a:solidFill>
              </a:rPr>
              <a:t>Numbers added by Instructor.</a:t>
            </a: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5CC1B753-3091-4B75-9732-DB4604B12ABE}" type="slidenum">
              <a:rPr lang="en-US" altLang="en-US" u="none">
                <a:solidFill>
                  <a:srgbClr val="CC3300"/>
                </a:solidFill>
              </a:rPr>
              <a:pPr eaLnBrk="1" hangingPunct="1"/>
              <a:t>82</a:t>
            </a:fld>
            <a:endParaRPr lang="en-US" altLang="en-US" u="none">
              <a:solidFill>
                <a:srgbClr val="CC3300"/>
              </a:solidFill>
            </a:endParaRPr>
          </a:p>
        </p:txBody>
      </p:sp>
      <p:graphicFrame>
        <p:nvGraphicFramePr>
          <p:cNvPr id="22530" name="Object 2"/>
          <p:cNvGraphicFramePr>
            <a:graphicFrameLocks noGrp="1" noChangeAspect="1"/>
          </p:cNvGraphicFramePr>
          <p:nvPr>
            <p:ph type="ctrTitle"/>
          </p:nvPr>
        </p:nvGraphicFramePr>
        <p:xfrm>
          <a:off x="533400" y="228600"/>
          <a:ext cx="7620000" cy="6503988"/>
        </p:xfrm>
        <a:graphic>
          <a:graphicData uri="http://schemas.openxmlformats.org/presentationml/2006/ole">
            <mc:AlternateContent xmlns:mc="http://schemas.openxmlformats.org/markup-compatibility/2006">
              <mc:Choice xmlns:v="urn:schemas-microsoft-com:vml" Requires="v">
                <p:oleObj spid="_x0000_s22535" name="Worksheet" r:id="rId4" imgW="2781270" imgH="2581185" progId="Excel.Sheet.8">
                  <p:embed/>
                </p:oleObj>
              </mc:Choice>
              <mc:Fallback>
                <p:oleObj name="Worksheet" r:id="rId4" imgW="2781270" imgH="258118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8600"/>
                        <a:ext cx="7620000" cy="6503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8B0679B0-9282-421F-9572-335CAF75CC2C}" type="slidenum">
              <a:rPr lang="en-US" altLang="en-US" u="none">
                <a:solidFill>
                  <a:srgbClr val="CC3300"/>
                </a:solidFill>
              </a:rPr>
              <a:pPr eaLnBrk="1" hangingPunct="1"/>
              <a:t>83</a:t>
            </a:fld>
            <a:endParaRPr lang="en-US" altLang="en-US" u="none">
              <a:solidFill>
                <a:srgbClr val="CC3300"/>
              </a:solidFill>
            </a:endParaRPr>
          </a:p>
        </p:txBody>
      </p:sp>
      <p:sp>
        <p:nvSpPr>
          <p:cNvPr id="86019" name="Rectangle 3"/>
          <p:cNvSpPr>
            <a:spLocks noGrp="1" noChangeArrowheads="1"/>
          </p:cNvSpPr>
          <p:nvPr>
            <p:ph type="ctrTitle"/>
          </p:nvPr>
        </p:nvSpPr>
        <p:spPr>
          <a:xfrm>
            <a:off x="381000" y="381000"/>
            <a:ext cx="8229600" cy="6172200"/>
          </a:xfrm>
        </p:spPr>
        <p:txBody>
          <a:bodyPr/>
          <a:lstStyle/>
          <a:p>
            <a:pPr algn="l" eaLnBrk="1" hangingPunct="1"/>
            <a:r>
              <a:rPr lang="en-US" altLang="en-US" sz="3600" u="sng" smtClean="0">
                <a:solidFill>
                  <a:srgbClr val="FF0000"/>
                </a:solidFill>
              </a:rPr>
              <a:t>Slide 3 of 6</a:t>
            </a:r>
            <a:r>
              <a:rPr lang="en-US" altLang="en-US" sz="3600" u="sng" smtClean="0">
                <a:solidFill>
                  <a:schemeClr val="tx1"/>
                </a:solidFill>
              </a:rPr>
              <a:t/>
            </a:r>
            <a:br>
              <a:rPr lang="en-US" altLang="en-US" sz="3600" u="sng" smtClean="0">
                <a:solidFill>
                  <a:schemeClr val="tx1"/>
                </a:solidFill>
              </a:rPr>
            </a:br>
            <a:r>
              <a:rPr lang="en-US" altLang="en-US" sz="3600" smtClean="0">
                <a:solidFill>
                  <a:schemeClr val="tx1"/>
                </a:solidFill>
              </a:rPr>
              <a:t>Situation 1 – Partnership X</a:t>
            </a:r>
            <a:r>
              <a:rPr lang="en-US" altLang="en-US" sz="3600" u="sng" smtClean="0">
                <a:solidFill>
                  <a:schemeClr val="tx1"/>
                </a:solidFill>
              </a:rPr>
              <a:t/>
            </a:r>
            <a:br>
              <a:rPr lang="en-US" altLang="en-US" sz="3600" u="sng" smtClean="0">
                <a:solidFill>
                  <a:schemeClr val="tx1"/>
                </a:solidFill>
              </a:rPr>
            </a:br>
            <a:r>
              <a:rPr lang="en-US" altLang="en-US" sz="3600" u="sng" smtClean="0">
                <a:solidFill>
                  <a:schemeClr val="tx1"/>
                </a:solidFill>
              </a:rPr>
              <a:t>Partnership X</a:t>
            </a:r>
            <a:r>
              <a:rPr lang="en-US" altLang="en-US" sz="3600" smtClean="0">
                <a:solidFill>
                  <a:schemeClr val="tx1"/>
                </a:solidFill>
              </a:rPr>
              <a:t> transferred all of its assets to newly-formed </a:t>
            </a:r>
            <a:r>
              <a:rPr lang="en-US" altLang="en-US" sz="3600" u="sng" smtClean="0">
                <a:solidFill>
                  <a:schemeClr val="tx1"/>
                </a:solidFill>
              </a:rPr>
              <a:t>Corporation R</a:t>
            </a:r>
            <a:r>
              <a:rPr lang="en-US" altLang="en-US" sz="3600" smtClean="0">
                <a:solidFill>
                  <a:schemeClr val="tx1"/>
                </a:solidFill>
              </a:rPr>
              <a:t> in exchange for all the outstanding stock of R and the assumption by R of X's liabilities.  X then terminated by distributing all the stock of R to X's partners in proportion to their partnership interests.</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B9A0229-4D87-4419-A912-B7E979EE1EA6}" type="slidenum">
              <a:rPr lang="en-US" altLang="en-US" u="none">
                <a:solidFill>
                  <a:srgbClr val="CC3300"/>
                </a:solidFill>
              </a:rPr>
              <a:pPr eaLnBrk="1" hangingPunct="1"/>
              <a:t>84</a:t>
            </a:fld>
            <a:endParaRPr lang="en-US" altLang="en-US" u="none">
              <a:solidFill>
                <a:srgbClr val="CC3300"/>
              </a:solidFill>
            </a:endParaRPr>
          </a:p>
        </p:txBody>
      </p:sp>
      <p:sp>
        <p:nvSpPr>
          <p:cNvPr id="87043" name="Rectangle 2"/>
          <p:cNvSpPr>
            <a:spLocks noGrp="1" noChangeArrowheads="1"/>
          </p:cNvSpPr>
          <p:nvPr>
            <p:ph type="ctrTitle"/>
          </p:nvPr>
        </p:nvSpPr>
        <p:spPr>
          <a:xfrm>
            <a:off x="228600" y="228600"/>
            <a:ext cx="8458200" cy="6400800"/>
          </a:xfrm>
        </p:spPr>
        <p:txBody>
          <a:bodyPr/>
          <a:lstStyle/>
          <a:p>
            <a:pPr algn="l" eaLnBrk="1" hangingPunct="1"/>
            <a:r>
              <a:rPr lang="en-US" altLang="en-US" sz="3200" u="sng" smtClean="0">
                <a:solidFill>
                  <a:srgbClr val="FF0000"/>
                </a:solidFill>
              </a:rPr>
              <a:t>Slide 4 of 6</a:t>
            </a:r>
            <a:r>
              <a:rPr lang="en-US" altLang="en-US" sz="3200" u="sng" smtClean="0">
                <a:solidFill>
                  <a:schemeClr val="tx1"/>
                </a:solidFill>
              </a:rPr>
              <a:t/>
            </a:r>
            <a:br>
              <a:rPr lang="en-US" altLang="en-US" sz="3200" u="sng" smtClean="0">
                <a:solidFill>
                  <a:schemeClr val="tx1"/>
                </a:solidFill>
              </a:rPr>
            </a:br>
            <a:r>
              <a:rPr lang="en-US" altLang="en-US" sz="3200" smtClean="0">
                <a:solidFill>
                  <a:schemeClr val="tx1"/>
                </a:solidFill>
              </a:rPr>
              <a:t>Situation 2 – Partnership Y</a:t>
            </a:r>
            <a:r>
              <a:rPr lang="en-US" altLang="en-US" sz="3200" u="sng" smtClean="0">
                <a:solidFill>
                  <a:schemeClr val="tx1"/>
                </a:solidFill>
              </a:rPr>
              <a:t/>
            </a:r>
            <a:br>
              <a:rPr lang="en-US" altLang="en-US" sz="3200" u="sng" smtClean="0">
                <a:solidFill>
                  <a:schemeClr val="tx1"/>
                </a:solidFill>
              </a:rPr>
            </a:br>
            <a:r>
              <a:rPr lang="en-US" altLang="en-US" sz="3200" u="sng" smtClean="0">
                <a:solidFill>
                  <a:schemeClr val="tx1"/>
                </a:solidFill>
              </a:rPr>
              <a:t>Partnership Y</a:t>
            </a:r>
            <a:r>
              <a:rPr lang="en-US" altLang="en-US" sz="3200" smtClean="0">
                <a:solidFill>
                  <a:schemeClr val="tx1"/>
                </a:solidFill>
              </a:rPr>
              <a:t> distributed all of its assets and liabilities to its partners in proportion to their partnership interests in a transaction that constituted a termination of Y under section 708(b)(1)(A) of the Code.  The partners then transferred all the assets received from Y to newly-formed </a:t>
            </a:r>
            <a:r>
              <a:rPr lang="en-US" altLang="en-US" sz="3200" u="sng" smtClean="0">
                <a:solidFill>
                  <a:schemeClr val="tx1"/>
                </a:solidFill>
              </a:rPr>
              <a:t>Corp S</a:t>
            </a:r>
            <a:r>
              <a:rPr lang="en-US" altLang="en-US" sz="3200" smtClean="0">
                <a:solidFill>
                  <a:schemeClr val="tx1"/>
                </a:solidFill>
              </a:rPr>
              <a:t> in exchange for all the outstanding stock of T and the assumption by S of Y's liabilities that had been assumed by the partners.</a:t>
            </a: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90B91D15-51B6-4DD9-AAB1-4D3A22333557}" type="slidenum">
              <a:rPr lang="en-US" altLang="en-US" u="none">
                <a:solidFill>
                  <a:srgbClr val="CC3300"/>
                </a:solidFill>
              </a:rPr>
              <a:pPr eaLnBrk="1" hangingPunct="1"/>
              <a:t>85</a:t>
            </a:fld>
            <a:endParaRPr lang="en-US" altLang="en-US" u="none">
              <a:solidFill>
                <a:srgbClr val="CC3300"/>
              </a:solidFill>
            </a:endParaRPr>
          </a:p>
        </p:txBody>
      </p:sp>
      <p:sp>
        <p:nvSpPr>
          <p:cNvPr id="88067" name="Rectangle 2"/>
          <p:cNvSpPr>
            <a:spLocks noGrp="1" noChangeArrowheads="1"/>
          </p:cNvSpPr>
          <p:nvPr>
            <p:ph type="ctrTitle"/>
          </p:nvPr>
        </p:nvSpPr>
        <p:spPr>
          <a:xfrm>
            <a:off x="457200" y="228600"/>
            <a:ext cx="8229600" cy="6172200"/>
          </a:xfrm>
        </p:spPr>
        <p:txBody>
          <a:bodyPr/>
          <a:lstStyle/>
          <a:p>
            <a:pPr algn="l" eaLnBrk="1" hangingPunct="1"/>
            <a:r>
              <a:rPr lang="en-US" altLang="en-US" sz="4000" u="sng" smtClean="0">
                <a:solidFill>
                  <a:srgbClr val="FF0000"/>
                </a:solidFill>
              </a:rPr>
              <a:t>Slide 5 of 6</a:t>
            </a:r>
            <a:r>
              <a:rPr lang="en-US" altLang="en-US" sz="4000" u="sng" smtClean="0">
                <a:solidFill>
                  <a:schemeClr val="tx1"/>
                </a:solidFill>
              </a:rPr>
              <a:t/>
            </a:r>
            <a:br>
              <a:rPr lang="en-US" altLang="en-US" sz="4000" u="sng" smtClean="0">
                <a:solidFill>
                  <a:schemeClr val="tx1"/>
                </a:solidFill>
              </a:rPr>
            </a:br>
            <a:r>
              <a:rPr lang="en-US" altLang="en-US" sz="4000" smtClean="0">
                <a:solidFill>
                  <a:schemeClr val="tx1"/>
                </a:solidFill>
              </a:rPr>
              <a:t>Situation 3 – Partners of Z</a:t>
            </a:r>
            <a:br>
              <a:rPr lang="en-US" altLang="en-US" sz="4000" smtClean="0">
                <a:solidFill>
                  <a:schemeClr val="tx1"/>
                </a:solidFill>
              </a:rPr>
            </a:br>
            <a:r>
              <a:rPr lang="en-US" altLang="en-US" sz="4000" smtClean="0">
                <a:solidFill>
                  <a:schemeClr val="tx1"/>
                </a:solidFill>
              </a:rPr>
              <a:t>The partners of Z transferred their partnership interests in Z to newly- formed </a:t>
            </a:r>
            <a:r>
              <a:rPr lang="en-US" altLang="en-US" sz="4000" u="sng" smtClean="0">
                <a:solidFill>
                  <a:schemeClr val="tx1"/>
                </a:solidFill>
              </a:rPr>
              <a:t>Corporation T</a:t>
            </a:r>
            <a:r>
              <a:rPr lang="en-US" altLang="en-US" sz="4000" smtClean="0">
                <a:solidFill>
                  <a:schemeClr val="tx1"/>
                </a:solidFill>
              </a:rPr>
              <a:t> in exchange for all the outstanding stock of T.  This exchange terminated Z and all of its assets and liabilities became assets and liabilities of T.</a:t>
            </a:r>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EB7231B9-FD9B-4CDE-9AEB-E0D94FE65955}" type="slidenum">
              <a:rPr lang="en-US" altLang="en-US" u="none">
                <a:solidFill>
                  <a:srgbClr val="CC3300"/>
                </a:solidFill>
              </a:rPr>
              <a:pPr eaLnBrk="1" hangingPunct="1"/>
              <a:t>86</a:t>
            </a:fld>
            <a:endParaRPr lang="en-US" altLang="en-US" u="none">
              <a:solidFill>
                <a:srgbClr val="CC3300"/>
              </a:solidFill>
            </a:endParaRPr>
          </a:p>
        </p:txBody>
      </p:sp>
      <p:sp>
        <p:nvSpPr>
          <p:cNvPr id="89091" name="Rectangle 2"/>
          <p:cNvSpPr>
            <a:spLocks noGrp="1" noChangeArrowheads="1"/>
          </p:cNvSpPr>
          <p:nvPr>
            <p:ph type="ctrTitle"/>
          </p:nvPr>
        </p:nvSpPr>
        <p:spPr>
          <a:xfrm>
            <a:off x="457200" y="228600"/>
            <a:ext cx="8229600" cy="6019800"/>
          </a:xfrm>
        </p:spPr>
        <p:txBody>
          <a:bodyPr/>
          <a:lstStyle/>
          <a:p>
            <a:pPr algn="l" eaLnBrk="1" hangingPunct="1"/>
            <a:r>
              <a:rPr lang="en-US" altLang="en-US" sz="4800" u="sng" smtClean="0">
                <a:solidFill>
                  <a:srgbClr val="FF0000"/>
                </a:solidFill>
              </a:rPr>
              <a:t>Slide 6 of 6</a:t>
            </a:r>
            <a:r>
              <a:rPr lang="en-US" altLang="en-US" sz="4800" u="sng" smtClean="0">
                <a:solidFill>
                  <a:schemeClr val="tx1"/>
                </a:solidFill>
              </a:rPr>
              <a:t/>
            </a:r>
            <a:br>
              <a:rPr lang="en-US" altLang="en-US" sz="4800" u="sng" smtClean="0">
                <a:solidFill>
                  <a:schemeClr val="tx1"/>
                </a:solidFill>
              </a:rPr>
            </a:br>
            <a:r>
              <a:rPr lang="en-US" altLang="en-US" sz="4800" smtClean="0">
                <a:solidFill>
                  <a:schemeClr val="tx1"/>
                </a:solidFill>
              </a:rPr>
              <a:t>Will the three methods of incorporating the partnership all involve tax-deferral?</a:t>
            </a:r>
            <a:br>
              <a:rPr lang="en-US" altLang="en-US" sz="4800" smtClean="0">
                <a:solidFill>
                  <a:schemeClr val="tx1"/>
                </a:solidFill>
              </a:rPr>
            </a:br>
            <a:r>
              <a:rPr lang="en-US" altLang="en-US" sz="4800" smtClean="0">
                <a:solidFill>
                  <a:schemeClr val="tx1"/>
                </a:solidFill>
              </a:rPr>
              <a:t>See Rev. Rul. 84-111 posted on the web page.</a:t>
            </a:r>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2D0F2964-0C84-46A6-9739-6F13A75D70D4}" type="slidenum">
              <a:rPr lang="en-US" altLang="en-US" u="none">
                <a:solidFill>
                  <a:srgbClr val="CC3300"/>
                </a:solidFill>
              </a:rPr>
              <a:pPr eaLnBrk="1" hangingPunct="1"/>
              <a:t>87</a:t>
            </a:fld>
            <a:endParaRPr lang="en-US" altLang="en-US" u="none">
              <a:solidFill>
                <a:srgbClr val="CC3300"/>
              </a:solidFill>
            </a:endParaRPr>
          </a:p>
        </p:txBody>
      </p:sp>
      <p:sp>
        <p:nvSpPr>
          <p:cNvPr id="90115" name="Rectangle 2"/>
          <p:cNvSpPr>
            <a:spLocks noGrp="1" noChangeArrowheads="1"/>
          </p:cNvSpPr>
          <p:nvPr>
            <p:ph type="ctrTitle"/>
          </p:nvPr>
        </p:nvSpPr>
        <p:spPr>
          <a:xfrm>
            <a:off x="228600" y="366713"/>
            <a:ext cx="8686800" cy="5997575"/>
          </a:xfrm>
          <a:noFill/>
        </p:spPr>
        <p:txBody>
          <a:bodyPr lIns="90488" tIns="44450" rIns="90488" bIns="44450">
            <a:spAutoFit/>
          </a:bodyPr>
          <a:lstStyle/>
          <a:p>
            <a:pPr algn="l" eaLnBrk="1" hangingPunct="1"/>
            <a:r>
              <a:rPr lang="en-US" altLang="en-US" sz="3200" i="1" u="sng" smtClean="0">
                <a:solidFill>
                  <a:srgbClr val="CC0000"/>
                </a:solidFill>
                <a:cs typeface="Times New Roman" panose="02020603050405020304" pitchFamily="18" charset="0"/>
              </a:rPr>
              <a:t>Liability Allocations</a:t>
            </a:r>
            <a:br>
              <a:rPr lang="en-US" altLang="en-US" sz="3200" i="1" u="sng" smtClean="0">
                <a:solidFill>
                  <a:srgbClr val="CC0000"/>
                </a:solidFill>
                <a:cs typeface="Times New Roman" panose="02020603050405020304" pitchFamily="18" charset="0"/>
              </a:rPr>
            </a:br>
            <a:r>
              <a:rPr lang="en-US" altLang="en-US" sz="3200" smtClean="0">
                <a:solidFill>
                  <a:schemeClr val="tx1"/>
                </a:solidFill>
                <a:cs typeface="Times New Roman" panose="02020603050405020304" pitchFamily="18" charset="0"/>
              </a:rPr>
              <a:t>Explain the difference in recourse and nonrecourse liabilities when distinguishing between general and limited partners. Assume the partnership has $100,000 of recourse liabilities and $60,000 of nonrecourse liabilities. It has one general partner, Matt, who has a 20% interest in income and loss, and two limited partners, each of whom has a 40% interest in income and loss. Illustrate the difference in allocation of liabilities to the three partners.</a:t>
            </a: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6CB296AD-9530-4D5D-ACED-C47336CD5336}" type="slidenum">
              <a:rPr lang="en-US" altLang="en-US" u="none">
                <a:solidFill>
                  <a:srgbClr val="CC3300"/>
                </a:solidFill>
              </a:rPr>
              <a:pPr eaLnBrk="1" hangingPunct="1"/>
              <a:t>88</a:t>
            </a:fld>
            <a:endParaRPr lang="en-US" altLang="en-US" u="none">
              <a:solidFill>
                <a:srgbClr val="CC3300"/>
              </a:solidFill>
            </a:endParaRPr>
          </a:p>
        </p:txBody>
      </p:sp>
      <p:sp>
        <p:nvSpPr>
          <p:cNvPr id="91139" name="Rectangle 2"/>
          <p:cNvSpPr>
            <a:spLocks noGrp="1" noChangeArrowheads="1"/>
          </p:cNvSpPr>
          <p:nvPr>
            <p:ph type="ctrTitle"/>
          </p:nvPr>
        </p:nvSpPr>
        <p:spPr>
          <a:xfrm>
            <a:off x="228600" y="182563"/>
            <a:ext cx="8686800" cy="6191250"/>
          </a:xfrm>
          <a:noFill/>
        </p:spPr>
        <p:txBody>
          <a:bodyPr lIns="90488" tIns="44450" rIns="90488" bIns="44450">
            <a:spAutoFit/>
          </a:bodyPr>
          <a:lstStyle/>
          <a:p>
            <a:pPr algn="l" eaLnBrk="1" hangingPunct="1"/>
            <a:r>
              <a:rPr lang="en-US" altLang="en-US" sz="4000" i="1" u="sng" smtClean="0">
                <a:solidFill>
                  <a:srgbClr val="CC0000"/>
                </a:solidFill>
                <a:cs typeface="Times New Roman" panose="02020603050405020304" pitchFamily="18" charset="0"/>
              </a:rPr>
              <a:t>Liability Allocations-1</a:t>
            </a:r>
            <a:br>
              <a:rPr lang="en-US" altLang="en-US" sz="4000" i="1" u="sng" smtClean="0">
                <a:solidFill>
                  <a:srgbClr val="CC0000"/>
                </a:solidFill>
                <a:cs typeface="Times New Roman" panose="02020603050405020304" pitchFamily="18" charset="0"/>
              </a:rPr>
            </a:br>
            <a:r>
              <a:rPr lang="en-US" altLang="en-US" sz="3600" smtClean="0">
                <a:solidFill>
                  <a:schemeClr val="tx1"/>
                </a:solidFill>
                <a:cs typeface="Times New Roman" panose="02020603050405020304" pitchFamily="18" charset="0"/>
              </a:rPr>
              <a:t>Recourse debt increase the basis of general partners only based on the loss-sharing ratio. Nonrecourse debt increase the basis of both general and limited partners based on their profit-sharing ratio. The $100,000 of recourse liabilities will be allocated entirely to Matt as the only general partner and his basis will increase by the $100,000 allocated liability.</a:t>
            </a: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081D8A0C-62A0-49F4-96DC-AB16408BEF19}" type="slidenum">
              <a:rPr lang="en-US" altLang="en-US" u="none">
                <a:solidFill>
                  <a:srgbClr val="CC3300"/>
                </a:solidFill>
              </a:rPr>
              <a:pPr eaLnBrk="1" hangingPunct="1"/>
              <a:t>89</a:t>
            </a:fld>
            <a:endParaRPr lang="en-US" altLang="en-US" u="none">
              <a:solidFill>
                <a:srgbClr val="CC3300"/>
              </a:solidFill>
            </a:endParaRPr>
          </a:p>
        </p:txBody>
      </p:sp>
      <p:sp>
        <p:nvSpPr>
          <p:cNvPr id="92163" name="Rectangle 2"/>
          <p:cNvSpPr>
            <a:spLocks noGrp="1" noChangeArrowheads="1"/>
          </p:cNvSpPr>
          <p:nvPr>
            <p:ph type="ctrTitle"/>
          </p:nvPr>
        </p:nvSpPr>
        <p:spPr>
          <a:xfrm>
            <a:off x="228600" y="1231900"/>
            <a:ext cx="8686800" cy="4054475"/>
          </a:xfrm>
          <a:noFill/>
        </p:spPr>
        <p:txBody>
          <a:bodyPr lIns="90488" tIns="44450" rIns="90488" bIns="44450">
            <a:spAutoFit/>
          </a:bodyPr>
          <a:lstStyle/>
          <a:p>
            <a:pPr algn="l" eaLnBrk="1" hangingPunct="1"/>
            <a:r>
              <a:rPr lang="en-US" altLang="en-US" i="1" u="sng" smtClean="0">
                <a:solidFill>
                  <a:srgbClr val="CC0000"/>
                </a:solidFill>
                <a:cs typeface="Times New Roman" panose="02020603050405020304" pitchFamily="18" charset="0"/>
              </a:rPr>
              <a:t>Liability Allocations-2</a:t>
            </a:r>
            <a:br>
              <a:rPr lang="en-US" altLang="en-US" i="1" u="sng" smtClean="0">
                <a:solidFill>
                  <a:srgbClr val="CC0000"/>
                </a:solidFill>
                <a:cs typeface="Times New Roman" panose="02020603050405020304" pitchFamily="18" charset="0"/>
              </a:rPr>
            </a:br>
            <a:r>
              <a:rPr lang="en-US" altLang="en-US" sz="3600" smtClean="0">
                <a:solidFill>
                  <a:schemeClr val="tx1"/>
                </a:solidFill>
                <a:cs typeface="Times New Roman" panose="02020603050405020304" pitchFamily="18" charset="0"/>
              </a:rPr>
              <a:t>The $60,000 of nonrecourse debt will be allocated as follows: $12,000 (20% x $60,000) to Matt, bringing his total allocated debt to $112,000; $24,000 (40% x $60,000) to each of the two limited partners.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B3F6F191-57A6-4CDE-A3EA-0A4D13EA7E1B}" type="slidenum">
              <a:rPr lang="en-US" altLang="en-US" u="none">
                <a:solidFill>
                  <a:srgbClr val="CC3300"/>
                </a:solidFill>
              </a:rPr>
              <a:pPr eaLnBrk="1" hangingPunct="1"/>
              <a:t>9</a:t>
            </a:fld>
            <a:endParaRPr lang="en-US" altLang="en-US" u="none">
              <a:solidFill>
                <a:srgbClr val="CC3300"/>
              </a:solidFill>
            </a:endParaRPr>
          </a:p>
        </p:txBody>
      </p:sp>
      <p:sp>
        <p:nvSpPr>
          <p:cNvPr id="3076" name="Rectangle 2"/>
          <p:cNvSpPr>
            <a:spLocks noGrp="1" noChangeArrowheads="1"/>
          </p:cNvSpPr>
          <p:nvPr>
            <p:ph type="title"/>
          </p:nvPr>
        </p:nvSpPr>
        <p:spPr/>
        <p:txBody>
          <a:bodyPr/>
          <a:lstStyle/>
          <a:p>
            <a:pPr eaLnBrk="1" hangingPunct="1"/>
            <a:r>
              <a:rPr lang="en-US" altLang="en-US" smtClean="0"/>
              <a:t> </a:t>
            </a:r>
          </a:p>
        </p:txBody>
      </p:sp>
      <p:graphicFrame>
        <p:nvGraphicFramePr>
          <p:cNvPr id="3074" name="Object 3"/>
          <p:cNvGraphicFramePr>
            <a:graphicFrameLocks noGrp="1" noChangeAspect="1"/>
          </p:cNvGraphicFramePr>
          <p:nvPr>
            <p:ph idx="1"/>
          </p:nvPr>
        </p:nvGraphicFramePr>
        <p:xfrm>
          <a:off x="176213" y="201613"/>
          <a:ext cx="8824912" cy="5616575"/>
        </p:xfrm>
        <a:graphic>
          <a:graphicData uri="http://schemas.openxmlformats.org/presentationml/2006/ole">
            <mc:AlternateContent xmlns:mc="http://schemas.openxmlformats.org/markup-compatibility/2006">
              <mc:Choice xmlns:v="urn:schemas-microsoft-com:vml" Requires="v">
                <p:oleObj spid="_x0000_s3080" name="Worksheet" r:id="rId4" imgW="2200230" imgH="1400175" progId="Excel.Sheet.8">
                  <p:embed/>
                </p:oleObj>
              </mc:Choice>
              <mc:Fallback>
                <p:oleObj name="Worksheet" r:id="rId4" imgW="2200230" imgH="140017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213" y="201613"/>
                        <a:ext cx="8824912" cy="5616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eaLnBrk="1" hangingPunct="1"/>
            <a:fld id="{CDDBBB8D-F384-45D6-A24A-BF04DD443626}" type="slidenum">
              <a:rPr lang="en-US" altLang="en-US" u="none">
                <a:solidFill>
                  <a:srgbClr val="CC3300"/>
                </a:solidFill>
              </a:rPr>
              <a:pPr eaLnBrk="1" hangingPunct="1"/>
              <a:t>90</a:t>
            </a:fld>
            <a:endParaRPr lang="en-US" altLang="en-US" u="none">
              <a:solidFill>
                <a:srgbClr val="CC3300"/>
              </a:solidFill>
            </a:endParaRPr>
          </a:p>
        </p:txBody>
      </p:sp>
      <p:sp>
        <p:nvSpPr>
          <p:cNvPr id="93187" name="Rectangle 2"/>
          <p:cNvSpPr>
            <a:spLocks noGrp="1" noChangeArrowheads="1"/>
          </p:cNvSpPr>
          <p:nvPr>
            <p:ph type="ctrTitle"/>
          </p:nvPr>
        </p:nvSpPr>
        <p:spPr>
          <a:xfrm>
            <a:off x="228600" y="334963"/>
            <a:ext cx="8686800" cy="5848350"/>
          </a:xfrm>
          <a:noFill/>
        </p:spPr>
        <p:txBody>
          <a:bodyPr lIns="90488" tIns="44450" rIns="90488" bIns="44450">
            <a:spAutoFit/>
          </a:bodyPr>
          <a:lstStyle/>
          <a:p>
            <a:pPr eaLnBrk="1" hangingPunct="1"/>
            <a:r>
              <a:rPr lang="en-US" altLang="en-US" sz="18900" smtClean="0">
                <a:solidFill>
                  <a:srgbClr val="CC0000"/>
                </a:solidFill>
                <a:cs typeface="Times New Roman" panose="02020603050405020304" pitchFamily="18" charset="0"/>
              </a:rPr>
              <a:t>The</a:t>
            </a:r>
            <a:br>
              <a:rPr lang="en-US" altLang="en-US" sz="18900" smtClean="0">
                <a:solidFill>
                  <a:srgbClr val="CC0000"/>
                </a:solidFill>
                <a:cs typeface="Times New Roman" panose="02020603050405020304" pitchFamily="18" charset="0"/>
              </a:rPr>
            </a:br>
            <a:r>
              <a:rPr lang="en-US" altLang="en-US" sz="18900" smtClean="0">
                <a:solidFill>
                  <a:srgbClr val="CC0000"/>
                </a:solidFill>
                <a:cs typeface="Times New Roman" panose="02020603050405020304" pitchFamily="18" charset="0"/>
              </a:rPr>
              <a:t>End</a:t>
            </a:r>
            <a:endParaRPr lang="en-US" altLang="en-US" sz="15600" smtClean="0">
              <a:solidFill>
                <a:schemeClr val="tx1"/>
              </a:solidFill>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sng"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8929</TotalTime>
  <Words>4574</Words>
  <Application>Microsoft Office PowerPoint</Application>
  <PresentationFormat>On-screen Show (4:3)</PresentationFormat>
  <Paragraphs>431</Paragraphs>
  <Slides>90</Slides>
  <Notes>90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94" baseType="lpstr">
      <vt:lpstr>Arial</vt:lpstr>
      <vt:lpstr>Times New Roman</vt:lpstr>
      <vt:lpstr>Default Design</vt:lpstr>
      <vt:lpstr>Worksheet</vt:lpstr>
      <vt:lpstr>Chapter 10-1C. Partnerships.  Sec. 751 etc. C16-Chp-11-1C-Ptshp-Sec 751-etc-2016   Howard Godfrey, Ph.D., CPA Professor of Accounting Copyright 2016</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PowerPoint Presentation</vt:lpstr>
      <vt:lpstr>PowerPoint Presentation</vt:lpstr>
      <vt:lpstr>PowerPoint Presentation</vt:lpstr>
      <vt:lpstr>PowerPoint Presentation</vt:lpstr>
      <vt:lpstr> </vt:lpstr>
      <vt:lpstr>PowerPoint Presentation</vt:lpstr>
      <vt:lpstr> </vt:lpstr>
      <vt:lpstr> </vt:lpstr>
      <vt:lpstr> </vt:lpstr>
      <vt:lpstr>PowerPoint Presentation</vt:lpstr>
      <vt:lpstr>PowerPoint Presentation</vt:lpstr>
      <vt:lpstr> </vt:lpstr>
      <vt:lpstr> </vt:lpstr>
      <vt:lpstr> </vt:lpstr>
      <vt:lpstr> </vt:lpstr>
      <vt:lpstr> </vt:lpstr>
      <vt:lpstr> </vt:lpstr>
      <vt:lpstr> </vt:lpstr>
      <vt:lpstr>PowerPoint Presentation</vt:lpstr>
      <vt:lpstr> </vt:lpstr>
      <vt:lpstr> </vt:lpstr>
      <vt:lpstr> </vt:lpstr>
      <vt:lpstr> </vt:lpstr>
      <vt:lpstr> </vt:lpstr>
      <vt:lpstr>PowerPoint Presentation</vt:lpstr>
      <vt:lpstr>PowerPoint Presentation</vt:lpstr>
      <vt:lpstr>PowerPoint Presentation</vt:lpstr>
      <vt:lpstr> </vt:lpstr>
      <vt:lpstr> </vt:lpstr>
      <vt:lpstr> </vt:lpstr>
      <vt:lpstr> </vt:lpstr>
      <vt:lpstr> </vt:lpstr>
      <vt:lpstr>PowerPoint Presentation</vt:lpstr>
      <vt:lpstr> </vt:lpstr>
      <vt:lpstr> </vt:lpstr>
      <vt:lpstr> </vt:lpstr>
      <vt:lpstr> </vt:lpstr>
      <vt:lpstr>PowerPoint Presentation</vt:lpstr>
      <vt:lpstr>PowerPoint Presentation</vt:lpstr>
      <vt:lpstr>PowerPoint Presentation</vt:lpstr>
      <vt:lpstr>Incorporating a Partnership Slide 1 of 6. The three situations below involve partnerships X, Y, and Z, respectively.  Each partnership used the accrual method of accounting.  The liabilities of each partnership did not exceed the adjusted basis of its assets.   Partnerships X, Y and Z each  have the balance sheet shown on the next slide Numbers added by Instructor.</vt:lpstr>
      <vt:lpstr>PowerPoint Presentation</vt:lpstr>
      <vt:lpstr>Slide 3 of 6 Situation 1 – Partnership X Partnership X transferred all of its assets to newly-formed Corporation R in exchange for all the outstanding stock of R and the assumption by R of X's liabilities.  X then terminated by distributing all the stock of R to X's partners in proportion to their partnership interests.</vt:lpstr>
      <vt:lpstr>Slide 4 of 6 Situation 2 – Partnership Y Partnership Y distributed all of its assets and liabilities to its partners in proportion to their partnership interests in a transaction that constituted a termination of Y under section 708(b)(1)(A) of the Code.  The partners then transferred all the assets received from Y to newly-formed Corp S in exchange for all the outstanding stock of T and the assumption by S of Y's liabilities that had been assumed by the partners.</vt:lpstr>
      <vt:lpstr>Slide 5 of 6 Situation 3 – Partners of Z The partners of Z transferred their partnership interests in Z to newly- formed Corporation T in exchange for all the outstanding stock of T.  This exchange terminated Z and all of its assets and liabilities became assets and liabilities of T.</vt:lpstr>
      <vt:lpstr>Slide 6 of 6 Will the three methods of incorporating the partnership all involve tax-deferral? See Rev. Rul. 84-111 posted on the web page.</vt:lpstr>
      <vt:lpstr>Liability Allocations Explain the difference in recourse and nonrecourse liabilities when distinguishing between general and limited partners. Assume the partnership has $100,000 of recourse liabilities and $60,000 of nonrecourse liabilities. It has one general partner, Matt, who has a 20% interest in income and loss, and two limited partners, each of whom has a 40% interest in income and loss. Illustrate the difference in allocation of liabilities to the three partners.</vt:lpstr>
      <vt:lpstr>Liability Allocations-1 Recourse debt increase the basis of general partners only based on the loss-sharing ratio. Nonrecourse debt increase the basis of both general and limited partners based on their profit-sharing ratio. The $100,000 of recourse liabilities will be allocated entirely to Matt as the only general partner and his basis will increase by the $100,000 allocated liability.</vt:lpstr>
      <vt:lpstr>Liability Allocations-2 The $60,000 of nonrecourse debt will be allocated as follows: $12,000 (20% x $60,000) to Matt, bringing his total allocated debt to $112,000; $24,000 (40% x $60,000) to each of the two limited partners.</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Godfrey, Howard or Willa</dc:creator>
  <cp:lastModifiedBy>Microsoft account</cp:lastModifiedBy>
  <cp:revision>920</cp:revision>
  <dcterms:created xsi:type="dcterms:W3CDTF">2004-01-08T15:38:51Z</dcterms:created>
  <dcterms:modified xsi:type="dcterms:W3CDTF">2015-12-21T03:08:33Z</dcterms:modified>
</cp:coreProperties>
</file>