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handoutMasterIdLst>
    <p:handoutMasterId r:id="rId55"/>
  </p:handoutMasterIdLst>
  <p:sldIdLst>
    <p:sldId id="256" r:id="rId2"/>
    <p:sldId id="781" r:id="rId3"/>
    <p:sldId id="1110" r:id="rId4"/>
    <p:sldId id="1015" r:id="rId5"/>
    <p:sldId id="942" r:id="rId6"/>
    <p:sldId id="943" r:id="rId7"/>
    <p:sldId id="959" r:id="rId8"/>
    <p:sldId id="1053" r:id="rId9"/>
    <p:sldId id="944" r:id="rId10"/>
    <p:sldId id="960" r:id="rId11"/>
    <p:sldId id="962" r:id="rId12"/>
    <p:sldId id="961" r:id="rId13"/>
    <p:sldId id="1016" r:id="rId14"/>
    <p:sldId id="945" r:id="rId15"/>
    <p:sldId id="1122" r:id="rId16"/>
    <p:sldId id="1095" r:id="rId17"/>
    <p:sldId id="963" r:id="rId18"/>
    <p:sldId id="1096" r:id="rId19"/>
    <p:sldId id="964" r:id="rId20"/>
    <p:sldId id="1024" r:id="rId21"/>
    <p:sldId id="946" r:id="rId22"/>
    <p:sldId id="967" r:id="rId23"/>
    <p:sldId id="965" r:id="rId24"/>
    <p:sldId id="1097" r:id="rId25"/>
    <p:sldId id="1072" r:id="rId26"/>
    <p:sldId id="1112" r:id="rId27"/>
    <p:sldId id="1113" r:id="rId28"/>
    <p:sldId id="966" r:id="rId29"/>
    <p:sldId id="1025" r:id="rId30"/>
    <p:sldId id="968" r:id="rId31"/>
    <p:sldId id="1109" r:id="rId32"/>
    <p:sldId id="1027" r:id="rId33"/>
    <p:sldId id="947" r:id="rId34"/>
    <p:sldId id="1121" r:id="rId35"/>
    <p:sldId id="1120" r:id="rId36"/>
    <p:sldId id="969" r:id="rId37"/>
    <p:sldId id="1028" r:id="rId38"/>
    <p:sldId id="948" r:id="rId39"/>
    <p:sldId id="1026" r:id="rId40"/>
    <p:sldId id="1018" r:id="rId41"/>
    <p:sldId id="1114" r:id="rId42"/>
    <p:sldId id="1115" r:id="rId43"/>
    <p:sldId id="1116" r:id="rId44"/>
    <p:sldId id="1117" r:id="rId45"/>
    <p:sldId id="1050" r:id="rId46"/>
    <p:sldId id="1030" r:id="rId47"/>
    <p:sldId id="1017" r:id="rId48"/>
    <p:sldId id="1119" r:id="rId49"/>
    <p:sldId id="1020" r:id="rId50"/>
    <p:sldId id="1098" r:id="rId51"/>
    <p:sldId id="1118" r:id="rId52"/>
    <p:sldId id="1111" r:id="rId5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DDDDDD"/>
    <a:srgbClr val="FF33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361" autoAdjust="0"/>
    <p:restoredTop sz="80804" autoAdjust="0"/>
  </p:normalViewPr>
  <p:slideViewPr>
    <p:cSldViewPr>
      <p:cViewPr varScale="1">
        <p:scale>
          <a:sx n="69" d="100"/>
          <a:sy n="69" d="100"/>
        </p:scale>
        <p:origin x="90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742" y="84"/>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228600" y="304800"/>
            <a:ext cx="3276600" cy="45720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defTabSz="923925">
              <a:defRPr sz="1600" b="1">
                <a:latin typeface="Arial" charset="0"/>
              </a:defRPr>
            </a:lvl1pPr>
          </a:lstStyle>
          <a:p>
            <a:pPr>
              <a:defRPr/>
            </a:pPr>
            <a:r>
              <a:rPr lang="en-US"/>
              <a:t>S. Corp. Elect-Income-Taxes</a:t>
            </a:r>
          </a:p>
        </p:txBody>
      </p:sp>
      <p:sp>
        <p:nvSpPr>
          <p:cNvPr id="32771" name="Rectangle 3"/>
          <p:cNvSpPr>
            <a:spLocks noGrp="1" noChangeArrowheads="1"/>
          </p:cNvSpPr>
          <p:nvPr>
            <p:ph type="dt" sz="quarter" idx="1"/>
          </p:nvPr>
        </p:nvSpPr>
        <p:spPr bwMode="auto">
          <a:xfrm>
            <a:off x="3970338" y="381000"/>
            <a:ext cx="2659062" cy="30480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defTabSz="923925">
              <a:defRPr sz="1600" b="1">
                <a:latin typeface="Arial" charset="0"/>
              </a:defRPr>
            </a:lvl1pPr>
          </a:lstStyle>
          <a:p>
            <a:pPr>
              <a:defRPr/>
            </a:pPr>
            <a:r>
              <a:rPr lang="en-US" dirty="0"/>
              <a:t>Chapter </a:t>
            </a:r>
            <a:r>
              <a:rPr lang="en-US" dirty="0" smtClean="0"/>
              <a:t>11-1B</a:t>
            </a:r>
            <a:endParaRPr lang="en-US" dirty="0"/>
          </a:p>
        </p:txBody>
      </p:sp>
      <p:sp>
        <p:nvSpPr>
          <p:cNvPr id="3277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defTabSz="923925">
              <a:defRPr sz="1200">
                <a:latin typeface="Arial" charset="0"/>
              </a:defRPr>
            </a:lvl1pPr>
          </a:lstStyle>
          <a:p>
            <a:pPr>
              <a:defRPr/>
            </a:pPr>
            <a:endParaRPr lang="en-US"/>
          </a:p>
        </p:txBody>
      </p:sp>
      <p:sp>
        <p:nvSpPr>
          <p:cNvPr id="3277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defTabSz="923925">
              <a:defRPr sz="1200"/>
            </a:lvl1pPr>
          </a:lstStyle>
          <a:p>
            <a:fld id="{B2F70C36-0754-482B-9F9F-E5E27F5B0C4F}" type="slidenum">
              <a:rPr lang="en-US" altLang="en-US"/>
              <a:pPr/>
              <a:t>‹#›</a:t>
            </a:fld>
            <a:endParaRPr lang="en-US" altLang="en-US"/>
          </a:p>
        </p:txBody>
      </p:sp>
    </p:spTree>
    <p:extLst>
      <p:ext uri="{BB962C8B-B14F-4D97-AF65-F5344CB8AC3E}">
        <p14:creationId xmlns:p14="http://schemas.microsoft.com/office/powerpoint/2010/main" val="32623448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defTabSz="923925">
              <a:defRPr sz="1200">
                <a:latin typeface="Arial" charset="0"/>
              </a:defRPr>
            </a:lvl1pPr>
          </a:lstStyle>
          <a:p>
            <a:pPr>
              <a:defRPr/>
            </a:pPr>
            <a:endParaRPr lang="en-US"/>
          </a:p>
        </p:txBody>
      </p:sp>
      <p:sp>
        <p:nvSpPr>
          <p:cNvPr id="89091"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defTabSz="923925">
              <a:defRPr sz="1200">
                <a:latin typeface="Arial" charset="0"/>
              </a:defRPr>
            </a:lvl1pPr>
          </a:lstStyle>
          <a:p>
            <a:pPr>
              <a:defRPr/>
            </a:pPr>
            <a:endParaRPr lang="en-US"/>
          </a:p>
        </p:txBody>
      </p:sp>
      <p:sp>
        <p:nvSpPr>
          <p:cNvPr id="5530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3" name="Rectangle 5"/>
          <p:cNvSpPr>
            <a:spLocks noGrp="1" noChangeArrowheads="1"/>
          </p:cNvSpPr>
          <p:nvPr>
            <p:ph type="body" sz="quarter" idx="3"/>
          </p:nvPr>
        </p:nvSpPr>
        <p:spPr bwMode="auto">
          <a:xfrm>
            <a:off x="701675" y="4416425"/>
            <a:ext cx="5608638" cy="4183063"/>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9094"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defTabSz="923925">
              <a:defRPr sz="1200">
                <a:latin typeface="Arial" charset="0"/>
              </a:defRPr>
            </a:lvl1pPr>
          </a:lstStyle>
          <a:p>
            <a:pPr>
              <a:defRPr/>
            </a:pPr>
            <a:endParaRPr lang="en-US"/>
          </a:p>
        </p:txBody>
      </p:sp>
      <p:sp>
        <p:nvSpPr>
          <p:cNvPr id="89095"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defTabSz="923925">
              <a:defRPr sz="1200"/>
            </a:lvl1pPr>
          </a:lstStyle>
          <a:p>
            <a:fld id="{A8955CB6-166F-4583-B892-266CDF8878DC}" type="slidenum">
              <a:rPr lang="en-US" altLang="en-US"/>
              <a:pPr/>
              <a:t>‹#›</a:t>
            </a:fld>
            <a:endParaRPr lang="en-US" altLang="en-US"/>
          </a:p>
        </p:txBody>
      </p:sp>
    </p:spTree>
    <p:extLst>
      <p:ext uri="{BB962C8B-B14F-4D97-AF65-F5344CB8AC3E}">
        <p14:creationId xmlns:p14="http://schemas.microsoft.com/office/powerpoint/2010/main" val="33293512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355DCFC-9599-4CF1-8E06-79D0C6D81D2D}" type="slidenum">
              <a:rPr lang="en-US" altLang="en-US"/>
              <a:pPr eaLnBrk="1" hangingPunct="1"/>
              <a:t>1</a:t>
            </a:fld>
            <a:endParaRPr lang="en-US" alt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0873683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8EFA0B7-4B85-4006-A291-6EC52C17FBAA}" type="slidenum">
              <a:rPr lang="en-US" altLang="en-US"/>
              <a:pPr eaLnBrk="1" hangingPunct="1"/>
              <a:t>10</a:t>
            </a:fld>
            <a:endParaRPr lang="en-US" alt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2833736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BBA9F82-06CD-4777-95F9-7DD22AB750CE}" type="slidenum">
              <a:rPr lang="en-US" altLang="en-US"/>
              <a:pPr eaLnBrk="1" hangingPunct="1"/>
              <a:t>11</a:t>
            </a:fld>
            <a:endParaRPr lang="en-US" alt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913277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32710E4-5DB7-40C7-A983-8CEA7A14AC5D}" type="slidenum">
              <a:rPr lang="en-US" altLang="en-US"/>
              <a:pPr eaLnBrk="1" hangingPunct="1"/>
              <a:t>12</a:t>
            </a:fld>
            <a:endParaRPr lang="en-US" alt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4093437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EE9E6EA-3D86-4E36-B92D-9B22B1D18C7D}" type="slidenum">
              <a:rPr lang="en-US" altLang="en-US"/>
              <a:pPr eaLnBrk="1" hangingPunct="1"/>
              <a:t>13</a:t>
            </a:fld>
            <a:endParaRPr lang="en-US" alt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6974751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EB07F37-76AA-4B55-988B-1944602AA87F}" type="slidenum">
              <a:rPr lang="en-US" altLang="en-US"/>
              <a:pPr eaLnBrk="1" hangingPunct="1"/>
              <a:t>14</a:t>
            </a:fld>
            <a:endParaRPr lang="en-US" altLang="en-US"/>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8637338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FE2A3FC-27F9-4047-9CA0-48A77F2636E7}" type="slidenum">
              <a:rPr lang="en-US" altLang="en-US"/>
              <a:pPr eaLnBrk="1" hangingPunct="1"/>
              <a:t>15</a:t>
            </a:fld>
            <a:endParaRPr lang="en-US" altLang="en-US"/>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4118383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B9B75D3-3A35-4FC9-9151-02C43C2CF637}" type="slidenum">
              <a:rPr lang="en-US" altLang="en-US"/>
              <a:pPr eaLnBrk="1" hangingPunct="1"/>
              <a:t>16</a:t>
            </a:fld>
            <a:endParaRPr lang="en-US" altLang="en-US"/>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3253601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9C6A884-36BE-484D-9046-DFBC84414870}" type="slidenum">
              <a:rPr lang="en-US" altLang="en-US"/>
              <a:pPr eaLnBrk="1" hangingPunct="1"/>
              <a:t>17</a:t>
            </a:fld>
            <a:endParaRPr lang="en-US" altLang="en-US"/>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5426988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A10BB47-584F-4E73-9241-AC72BA948233}" type="slidenum">
              <a:rPr lang="en-US" altLang="en-US"/>
              <a:pPr eaLnBrk="1" hangingPunct="1"/>
              <a:t>18</a:t>
            </a:fld>
            <a:endParaRPr lang="en-US" alt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5504183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6B33883-6B71-4A61-9F36-3FC091783A81}" type="slidenum">
              <a:rPr lang="en-US" altLang="en-US"/>
              <a:pPr eaLnBrk="1" hangingPunct="1"/>
              <a:t>19</a:t>
            </a:fld>
            <a:endParaRPr lang="en-US" alt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763792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F785220-EA32-46B2-A550-1888DDFA4863}" type="slidenum">
              <a:rPr lang="en-US" altLang="en-US"/>
              <a:pPr eaLnBrk="1" hangingPunct="1"/>
              <a:t>2</a:t>
            </a:fld>
            <a:endParaRPr lang="en-US" alt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7080617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DD494AF-31DB-4BE4-AEF2-AF64E19DC286}" type="slidenum">
              <a:rPr lang="en-US" altLang="en-US"/>
              <a:pPr eaLnBrk="1" hangingPunct="1"/>
              <a:t>20</a:t>
            </a:fld>
            <a:endParaRPr lang="en-US" altLang="en-US"/>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0126005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B80E9A4-C2C9-47B4-A0D4-3F0708860781}" type="slidenum">
              <a:rPr lang="en-US" altLang="en-US"/>
              <a:pPr eaLnBrk="1" hangingPunct="1"/>
              <a:t>21</a:t>
            </a:fld>
            <a:endParaRPr lang="en-US" alt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4984080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0BC554C-E2A4-436C-9342-AB646C519215}" type="slidenum">
              <a:rPr lang="en-US" altLang="en-US"/>
              <a:pPr eaLnBrk="1" hangingPunct="1"/>
              <a:t>22</a:t>
            </a:fld>
            <a:endParaRPr lang="en-US" altLang="en-US"/>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2992500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54288CE-80B6-4934-9750-896C7E22CE8A}" type="slidenum">
              <a:rPr lang="en-US" altLang="en-US"/>
              <a:pPr eaLnBrk="1" hangingPunct="1"/>
              <a:t>23</a:t>
            </a:fld>
            <a:endParaRPr lang="en-US" altLang="en-US"/>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93467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626E17E-2C98-45BD-B1D9-0E1C4C385F1B}" type="slidenum">
              <a:rPr lang="en-US" altLang="en-US"/>
              <a:pPr eaLnBrk="1" hangingPunct="1"/>
              <a:t>24</a:t>
            </a:fld>
            <a:endParaRPr lang="en-US" alt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2287718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8D555B4-D103-4AE3-B913-C7885265B913}" type="slidenum">
              <a:rPr lang="en-US" altLang="en-US"/>
              <a:pPr eaLnBrk="1" hangingPunct="1"/>
              <a:t>25</a:t>
            </a:fld>
            <a:endParaRPr lang="en-US" altLang="en-US"/>
          </a:p>
        </p:txBody>
      </p:sp>
      <p:sp>
        <p:nvSpPr>
          <p:cNvPr id="80899"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07" tIns="45295" rIns="92207" bIns="45295"/>
          <a:lstStyle/>
          <a:p>
            <a:pPr eaLnBrk="1" hangingPunct="1"/>
            <a:endParaRPr lang="en-US" altLang="en-US" smtClean="0">
              <a:latin typeface="Arial" panose="020B0604020202020204" pitchFamily="34" charset="0"/>
            </a:endParaRPr>
          </a:p>
        </p:txBody>
      </p:sp>
      <p:sp>
        <p:nvSpPr>
          <p:cNvPr id="80900" name="Rectangle 3"/>
          <p:cNvSpPr>
            <a:spLocks noGrp="1" noRot="1" noChangeAspect="1" noChangeArrowheads="1" noTextEdit="1"/>
          </p:cNvSpPr>
          <p:nvPr>
            <p:ph type="sldImg"/>
          </p:nvPr>
        </p:nvSpPr>
        <p:spPr>
          <a:xfrm>
            <a:off x="1190625" y="703263"/>
            <a:ext cx="4630738" cy="3473450"/>
          </a:xfrm>
          <a:ln w="12700" cap="flat">
            <a:solidFill>
              <a:schemeClr val="tx1"/>
            </a:solidFill>
          </a:ln>
        </p:spPr>
      </p:sp>
    </p:spTree>
    <p:extLst>
      <p:ext uri="{BB962C8B-B14F-4D97-AF65-F5344CB8AC3E}">
        <p14:creationId xmlns:p14="http://schemas.microsoft.com/office/powerpoint/2010/main" val="10777425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1CE6BD9-FD3E-4972-86BA-51C81001E2AA}" type="slidenum">
              <a:rPr lang="en-US" altLang="en-US"/>
              <a:pPr eaLnBrk="1" hangingPunct="1"/>
              <a:t>26</a:t>
            </a:fld>
            <a:endParaRPr lang="en-US" altLang="en-US"/>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6852221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6384D54-1EA9-47AC-B6A8-3FE0B15602FF}" type="slidenum">
              <a:rPr lang="en-US" altLang="en-US"/>
              <a:pPr eaLnBrk="1" hangingPunct="1"/>
              <a:t>27</a:t>
            </a:fld>
            <a:endParaRPr lang="en-US" altLang="en-US"/>
          </a:p>
        </p:txBody>
      </p:sp>
      <p:sp>
        <p:nvSpPr>
          <p:cNvPr id="82947"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07" tIns="45295" rIns="92207" bIns="45295"/>
          <a:lstStyle/>
          <a:p>
            <a:pPr eaLnBrk="1" hangingPunct="1"/>
            <a:endParaRPr lang="en-US" altLang="en-US" smtClean="0">
              <a:latin typeface="Arial" panose="020B0604020202020204" pitchFamily="34" charset="0"/>
            </a:endParaRPr>
          </a:p>
        </p:txBody>
      </p:sp>
      <p:sp>
        <p:nvSpPr>
          <p:cNvPr id="82948" name="Rectangle 3"/>
          <p:cNvSpPr>
            <a:spLocks noGrp="1" noRot="1" noChangeAspect="1" noChangeArrowheads="1" noTextEdit="1"/>
          </p:cNvSpPr>
          <p:nvPr>
            <p:ph type="sldImg"/>
          </p:nvPr>
        </p:nvSpPr>
        <p:spPr>
          <a:xfrm>
            <a:off x="1190625" y="703263"/>
            <a:ext cx="4630738" cy="3473450"/>
          </a:xfrm>
          <a:ln w="12700" cap="flat">
            <a:solidFill>
              <a:schemeClr val="tx1"/>
            </a:solidFill>
          </a:ln>
        </p:spPr>
      </p:sp>
    </p:spTree>
    <p:extLst>
      <p:ext uri="{BB962C8B-B14F-4D97-AF65-F5344CB8AC3E}">
        <p14:creationId xmlns:p14="http://schemas.microsoft.com/office/powerpoint/2010/main" val="33025598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A76BD1D-6B15-44E3-B364-04D86AC71396}" type="slidenum">
              <a:rPr lang="en-US" altLang="en-US"/>
              <a:pPr eaLnBrk="1" hangingPunct="1"/>
              <a:t>28</a:t>
            </a:fld>
            <a:endParaRPr lang="en-US" altLang="en-US"/>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9741364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ED7E083-562D-4A04-9816-2F28B16E2907}" type="slidenum">
              <a:rPr lang="en-US" altLang="en-US"/>
              <a:pPr eaLnBrk="1" hangingPunct="1"/>
              <a:t>29</a:t>
            </a:fld>
            <a:endParaRPr lang="en-US" altLang="en-US"/>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5316787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09C6DBB-23BF-49AA-9706-F547CA3AAE21}" type="slidenum">
              <a:rPr lang="en-US" altLang="en-US"/>
              <a:pPr eaLnBrk="1" hangingPunct="1"/>
              <a:t>3</a:t>
            </a:fld>
            <a:endParaRPr lang="en-US" alt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9641411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8752497-8D9D-4FA1-8142-B692F019CC63}" type="slidenum">
              <a:rPr lang="en-US" altLang="en-US"/>
              <a:pPr eaLnBrk="1" hangingPunct="1"/>
              <a:t>30</a:t>
            </a:fld>
            <a:endParaRPr lang="en-US" altLang="en-US"/>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3728607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B7A4659-D6F0-412F-9698-407C0F145264}" type="slidenum">
              <a:rPr lang="en-US" altLang="en-US"/>
              <a:pPr eaLnBrk="1" hangingPunct="1"/>
              <a:t>31</a:t>
            </a:fld>
            <a:endParaRPr lang="en-US" altLang="en-US"/>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02932036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74E98DB-BDC5-4C2C-A38E-485ADC2034D3}" type="slidenum">
              <a:rPr lang="en-US" altLang="en-US"/>
              <a:pPr eaLnBrk="1" hangingPunct="1"/>
              <a:t>32</a:t>
            </a:fld>
            <a:endParaRPr lang="en-US" altLang="en-US"/>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8612408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4DCA050-4431-4318-AC28-5EB0F10ACFD5}" type="slidenum">
              <a:rPr lang="en-US" altLang="en-US"/>
              <a:pPr eaLnBrk="1" hangingPunct="1"/>
              <a:t>33</a:t>
            </a:fld>
            <a:endParaRPr lang="en-US" altLang="en-US"/>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098979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52C8D90-5A83-4791-80BC-09EC1305E1CA}" type="slidenum">
              <a:rPr lang="en-US" altLang="en-US"/>
              <a:pPr eaLnBrk="1" hangingPunct="1"/>
              <a:t>34</a:t>
            </a:fld>
            <a:endParaRPr lang="en-US" altLang="en-US"/>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08776946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DCDA41C-85C0-4D3C-B9BD-9402480438D1}" type="slidenum">
              <a:rPr lang="en-US" altLang="en-US"/>
              <a:pPr eaLnBrk="1" hangingPunct="1"/>
              <a:t>35</a:t>
            </a:fld>
            <a:endParaRPr lang="en-US" altLang="en-US"/>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18656595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5D214E2-E7EF-4198-9006-A40ED618E338}" type="slidenum">
              <a:rPr lang="en-US" altLang="en-US"/>
              <a:pPr eaLnBrk="1" hangingPunct="1"/>
              <a:t>36</a:t>
            </a:fld>
            <a:endParaRPr lang="en-US" altLang="en-US"/>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88334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9C79141-BC04-44F5-9F68-59BE83A35848}" type="slidenum">
              <a:rPr lang="en-US" altLang="en-US"/>
              <a:pPr eaLnBrk="1" hangingPunct="1"/>
              <a:t>37</a:t>
            </a:fld>
            <a:endParaRPr lang="en-US" altLang="en-US"/>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98240863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9FCC19D-B1FA-4224-9275-21BAD496AA05}" type="slidenum">
              <a:rPr lang="en-US" altLang="en-US"/>
              <a:pPr eaLnBrk="1" hangingPunct="1"/>
              <a:t>38</a:t>
            </a:fld>
            <a:endParaRPr lang="en-US" altLang="en-US"/>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81909085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B48C134-2D79-41EB-8354-F8E5FACF45A0}" type="slidenum">
              <a:rPr lang="en-US" altLang="en-US"/>
              <a:pPr eaLnBrk="1" hangingPunct="1"/>
              <a:t>39</a:t>
            </a:fld>
            <a:endParaRPr lang="en-US" altLang="en-US"/>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5555829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5D48F88-02F3-408A-A073-70E8A09DA924}" type="slidenum">
              <a:rPr lang="en-US" altLang="en-US"/>
              <a:pPr eaLnBrk="1" hangingPunct="1"/>
              <a:t>4</a:t>
            </a:fld>
            <a:endParaRPr lang="en-US" alt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50405444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1A7A0BF-9D7E-46D7-9335-227A187115E1}" type="slidenum">
              <a:rPr lang="en-US" altLang="en-US"/>
              <a:pPr eaLnBrk="1" hangingPunct="1"/>
              <a:t>40</a:t>
            </a:fld>
            <a:endParaRPr lang="en-US" altLang="en-US"/>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68773265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8E49A7F-0D52-4788-A79C-CA0557FD3A62}" type="slidenum">
              <a:rPr lang="en-US" altLang="en-US"/>
              <a:pPr eaLnBrk="1" hangingPunct="1"/>
              <a:t>41</a:t>
            </a:fld>
            <a:endParaRPr lang="en-US" altLang="en-US"/>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59243264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A0523A0-B239-4B09-832D-15EB2DEBCE90}" type="slidenum">
              <a:rPr lang="en-US" altLang="en-US"/>
              <a:pPr eaLnBrk="1" hangingPunct="1"/>
              <a:t>42</a:t>
            </a:fld>
            <a:endParaRPr lang="en-US" altLang="en-US"/>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86022825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C9F8996-1D1A-4B0F-807C-A49C9A58DB86}" type="slidenum">
              <a:rPr lang="en-US" altLang="en-US"/>
              <a:pPr eaLnBrk="1" hangingPunct="1"/>
              <a:t>43</a:t>
            </a:fld>
            <a:endParaRPr lang="en-US" altLang="en-US"/>
          </a:p>
        </p:txBody>
      </p:sp>
      <p:sp>
        <p:nvSpPr>
          <p:cNvPr id="99331"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37" tIns="45015" rIns="91637" bIns="45015"/>
          <a:lstStyle/>
          <a:p>
            <a:pPr eaLnBrk="1" hangingPunct="1"/>
            <a:endParaRPr lang="en-US" altLang="en-US" smtClean="0">
              <a:latin typeface="Arial" panose="020B0604020202020204" pitchFamily="34" charset="0"/>
            </a:endParaRPr>
          </a:p>
        </p:txBody>
      </p:sp>
      <p:sp>
        <p:nvSpPr>
          <p:cNvPr id="99332" name="Rectangle 3"/>
          <p:cNvSpPr>
            <a:spLocks noGrp="1" noRot="1" noChangeAspec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207841494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C080A91-3AB7-4E7E-B7FC-0B11918A02EC}" type="slidenum">
              <a:rPr lang="en-US" altLang="en-US"/>
              <a:pPr eaLnBrk="1" hangingPunct="1"/>
              <a:t>44</a:t>
            </a:fld>
            <a:endParaRPr lang="en-US" altLang="en-US"/>
          </a:p>
        </p:txBody>
      </p:sp>
      <p:sp>
        <p:nvSpPr>
          <p:cNvPr id="100355"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37" tIns="45015" rIns="91637" bIns="45015"/>
          <a:lstStyle/>
          <a:p>
            <a:pPr eaLnBrk="1" hangingPunct="1"/>
            <a:endParaRPr lang="en-US" altLang="en-US" smtClean="0">
              <a:latin typeface="Arial" panose="020B0604020202020204" pitchFamily="34" charset="0"/>
            </a:endParaRPr>
          </a:p>
        </p:txBody>
      </p:sp>
      <p:sp>
        <p:nvSpPr>
          <p:cNvPr id="100356" name="Rectangle 3"/>
          <p:cNvSpPr>
            <a:spLocks noGrp="1" noRot="1" noChangeAspec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365589728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D79896D-B5EF-4D1D-9C58-AE347E452534}" type="slidenum">
              <a:rPr lang="en-US" altLang="en-US"/>
              <a:pPr eaLnBrk="1" hangingPunct="1"/>
              <a:t>45</a:t>
            </a:fld>
            <a:endParaRPr lang="en-US" altLang="en-US"/>
          </a:p>
        </p:txBody>
      </p:sp>
      <p:sp>
        <p:nvSpPr>
          <p:cNvPr id="101379" name="Rectangle 2"/>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37" tIns="45015" rIns="91637" bIns="45015"/>
          <a:lstStyle/>
          <a:p>
            <a:pPr eaLnBrk="1" hangingPunct="1"/>
            <a:endParaRPr lang="en-US" altLang="en-US" smtClean="0">
              <a:latin typeface="Arial" panose="020B0604020202020204" pitchFamily="34" charset="0"/>
            </a:endParaRPr>
          </a:p>
        </p:txBody>
      </p:sp>
      <p:sp>
        <p:nvSpPr>
          <p:cNvPr id="101380" name="Rectangle 3"/>
          <p:cNvSpPr>
            <a:spLocks noGrp="1" noRot="1" noChangeAspect="1" noChangeArrowheads="1" noTextEdit="1"/>
          </p:cNvSpPr>
          <p:nvPr>
            <p:ph type="sldImg"/>
          </p:nvPr>
        </p:nvSpPr>
        <p:spPr>
          <a:xfrm>
            <a:off x="1190625" y="704850"/>
            <a:ext cx="4629150" cy="3471863"/>
          </a:xfrm>
          <a:ln w="12700" cap="flat">
            <a:solidFill>
              <a:schemeClr val="tx1"/>
            </a:solidFill>
          </a:ln>
        </p:spPr>
      </p:sp>
    </p:spTree>
    <p:extLst>
      <p:ext uri="{BB962C8B-B14F-4D97-AF65-F5344CB8AC3E}">
        <p14:creationId xmlns:p14="http://schemas.microsoft.com/office/powerpoint/2010/main" val="59398425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08FFE3-369E-4C82-93B9-5421D767EDCA}" type="slidenum">
              <a:rPr lang="en-US" altLang="en-US"/>
              <a:pPr eaLnBrk="1" hangingPunct="1"/>
              <a:t>46</a:t>
            </a:fld>
            <a:endParaRPr lang="en-US" altLang="en-US"/>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85602995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343649A-E72C-4C59-AFBD-2B6BBCE1BA93}" type="slidenum">
              <a:rPr lang="en-US" altLang="en-US"/>
              <a:pPr eaLnBrk="1" hangingPunct="1"/>
              <a:t>47</a:t>
            </a:fld>
            <a:endParaRPr lang="en-US" altLang="en-US"/>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33377516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13CC562-6F66-4DE6-A7D1-BA27F8ECA66F}" type="slidenum">
              <a:rPr lang="en-US" altLang="en-US"/>
              <a:pPr eaLnBrk="1" hangingPunct="1"/>
              <a:t>48</a:t>
            </a:fld>
            <a:endParaRPr lang="en-US" altLang="en-US"/>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2598786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D35E212-D73C-4BE7-A93E-9F7CCF52BB8B}" type="slidenum">
              <a:rPr lang="en-US" altLang="en-US"/>
              <a:pPr eaLnBrk="1" hangingPunct="1"/>
              <a:t>49</a:t>
            </a:fld>
            <a:endParaRPr lang="en-US" altLang="en-US"/>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2281349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A617CE5-B61B-4758-B81D-903758805CEB}" type="slidenum">
              <a:rPr lang="en-US" altLang="en-US"/>
              <a:pPr eaLnBrk="1" hangingPunct="1"/>
              <a:t>5</a:t>
            </a:fld>
            <a:endParaRPr lang="en-US" alt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16781013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DBB5B41-E740-461A-A084-A297199229C9}" type="slidenum">
              <a:rPr lang="en-US" altLang="en-US"/>
              <a:pPr eaLnBrk="1" hangingPunct="1"/>
              <a:t>50</a:t>
            </a:fld>
            <a:endParaRPr lang="en-US" altLang="en-US"/>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98871988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924B42A-D154-45D5-A7F7-687B23877E25}" type="slidenum">
              <a:rPr lang="en-US" altLang="en-US"/>
              <a:pPr eaLnBrk="1" hangingPunct="1"/>
              <a:t>51</a:t>
            </a:fld>
            <a:endParaRPr lang="en-US" altLang="en-US"/>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67382758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CD748C3-EFAD-4872-B755-98A784BB7E37}" type="slidenum">
              <a:rPr lang="en-US" altLang="en-US"/>
              <a:pPr eaLnBrk="1" hangingPunct="1"/>
              <a:t>52</a:t>
            </a:fld>
            <a:endParaRPr lang="en-US" altLang="en-US"/>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39537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CE2399F-026C-4F34-9E69-9E7FE861A3A2}" type="slidenum">
              <a:rPr lang="en-US" altLang="en-US"/>
              <a:pPr eaLnBrk="1" hangingPunct="1"/>
              <a:t>6</a:t>
            </a:fld>
            <a:endParaRPr lang="en-US" alt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0586352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A40F177-5995-420B-AD55-A66D58D32B8F}" type="slidenum">
              <a:rPr lang="en-US" altLang="en-US"/>
              <a:pPr eaLnBrk="1" hangingPunct="1"/>
              <a:t>7</a:t>
            </a:fld>
            <a:endParaRPr lang="en-US" alt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409499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B73B296-3A59-47DB-988E-53EBDDF488E1}" type="slidenum">
              <a:rPr lang="en-US" altLang="en-US"/>
              <a:pPr eaLnBrk="1" hangingPunct="1"/>
              <a:t>8</a:t>
            </a:fld>
            <a:endParaRPr lang="en-US" alt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691820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925" eaLnBrk="0" hangingPunct="0">
              <a:defRPr>
                <a:solidFill>
                  <a:schemeClr val="tx1"/>
                </a:solidFill>
                <a:latin typeface="Arial" panose="020B0604020202020204" pitchFamily="34" charset="0"/>
              </a:defRPr>
            </a:lvl1pPr>
            <a:lvl2pPr marL="742950" indent="-285750" defTabSz="923925" eaLnBrk="0" hangingPunct="0">
              <a:defRPr>
                <a:solidFill>
                  <a:schemeClr val="tx1"/>
                </a:solidFill>
                <a:latin typeface="Arial" panose="020B0604020202020204" pitchFamily="34" charset="0"/>
              </a:defRPr>
            </a:lvl2pPr>
            <a:lvl3pPr marL="1143000" indent="-228600" defTabSz="923925" eaLnBrk="0" hangingPunct="0">
              <a:defRPr>
                <a:solidFill>
                  <a:schemeClr val="tx1"/>
                </a:solidFill>
                <a:latin typeface="Arial" panose="020B0604020202020204" pitchFamily="34" charset="0"/>
              </a:defRPr>
            </a:lvl3pPr>
            <a:lvl4pPr marL="1600200" indent="-228600" defTabSz="923925" eaLnBrk="0" hangingPunct="0">
              <a:defRPr>
                <a:solidFill>
                  <a:schemeClr val="tx1"/>
                </a:solidFill>
                <a:latin typeface="Arial" panose="020B0604020202020204" pitchFamily="34" charset="0"/>
              </a:defRPr>
            </a:lvl4pPr>
            <a:lvl5pPr marL="2057400" indent="-228600" defTabSz="923925" eaLnBrk="0" hangingPunct="0">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30A9A97-AD82-4E44-A320-4D32CBE46C89}" type="slidenum">
              <a:rPr lang="en-US" altLang="en-US"/>
              <a:pPr eaLnBrk="1" hangingPunct="1"/>
              <a:t>9</a:t>
            </a:fld>
            <a:endParaRPr lang="en-US" alt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365920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fld id="{034DB40E-3B87-42CB-8D03-BF09F14A1797}" type="slidenum">
              <a:rPr lang="en-US" altLang="en-US"/>
              <a:pPr/>
              <a:t>‹#›</a:t>
            </a:fld>
            <a:endParaRPr lang="en-US" altLang="en-US"/>
          </a:p>
        </p:txBody>
      </p:sp>
    </p:spTree>
    <p:extLst>
      <p:ext uri="{BB962C8B-B14F-4D97-AF65-F5344CB8AC3E}">
        <p14:creationId xmlns:p14="http://schemas.microsoft.com/office/powerpoint/2010/main" val="2062771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6157DF56-9568-462E-A19A-33DB9F8CA847}" type="slidenum">
              <a:rPr lang="en-US" altLang="en-US"/>
              <a:pPr/>
              <a:t>‹#›</a:t>
            </a:fld>
            <a:endParaRPr lang="en-US" altLang="en-US"/>
          </a:p>
        </p:txBody>
      </p:sp>
    </p:spTree>
    <p:extLst>
      <p:ext uri="{BB962C8B-B14F-4D97-AF65-F5344CB8AC3E}">
        <p14:creationId xmlns:p14="http://schemas.microsoft.com/office/powerpoint/2010/main" val="1428778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95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95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2D26B6AE-256E-4859-A61A-75DD908EA1F5}" type="slidenum">
              <a:rPr lang="en-US" altLang="en-US"/>
              <a:pPr/>
              <a:t>‹#›</a:t>
            </a:fld>
            <a:endParaRPr lang="en-US" altLang="en-US"/>
          </a:p>
        </p:txBody>
      </p:sp>
    </p:spTree>
    <p:extLst>
      <p:ext uri="{BB962C8B-B14F-4D97-AF65-F5344CB8AC3E}">
        <p14:creationId xmlns:p14="http://schemas.microsoft.com/office/powerpoint/2010/main" val="38781683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6043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371600"/>
            <a:ext cx="4038600" cy="47990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990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8ECDC5CC-3769-40B7-9664-CF7C211B2B82}" type="slidenum">
              <a:rPr lang="en-US" altLang="en-US"/>
              <a:pPr/>
              <a:t>‹#›</a:t>
            </a:fld>
            <a:endParaRPr lang="en-US" altLang="en-US"/>
          </a:p>
        </p:txBody>
      </p:sp>
    </p:spTree>
    <p:extLst>
      <p:ext uri="{BB962C8B-B14F-4D97-AF65-F5344CB8AC3E}">
        <p14:creationId xmlns:p14="http://schemas.microsoft.com/office/powerpoint/2010/main" val="2792664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12B2CB4A-821F-4A38-BE99-EA235577610D}" type="slidenum">
              <a:rPr lang="en-US" altLang="en-US"/>
              <a:pPr/>
              <a:t>‹#›</a:t>
            </a:fld>
            <a:endParaRPr lang="en-US" altLang="en-US"/>
          </a:p>
        </p:txBody>
      </p:sp>
    </p:spTree>
    <p:extLst>
      <p:ext uri="{BB962C8B-B14F-4D97-AF65-F5344CB8AC3E}">
        <p14:creationId xmlns:p14="http://schemas.microsoft.com/office/powerpoint/2010/main" val="3465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6151B746-ECA7-48CD-8226-F7D9360A3A75}" type="slidenum">
              <a:rPr lang="en-US" altLang="en-US"/>
              <a:pPr/>
              <a:t>‹#›</a:t>
            </a:fld>
            <a:endParaRPr lang="en-US" altLang="en-US"/>
          </a:p>
        </p:txBody>
      </p:sp>
    </p:spTree>
    <p:extLst>
      <p:ext uri="{BB962C8B-B14F-4D97-AF65-F5344CB8AC3E}">
        <p14:creationId xmlns:p14="http://schemas.microsoft.com/office/powerpoint/2010/main" val="2941490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4038600" cy="479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9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643F147B-D364-43C5-9A11-8A625BF89AFC}" type="slidenum">
              <a:rPr lang="en-US" altLang="en-US"/>
              <a:pPr/>
              <a:t>‹#›</a:t>
            </a:fld>
            <a:endParaRPr lang="en-US" altLang="en-US"/>
          </a:p>
        </p:txBody>
      </p:sp>
    </p:spTree>
    <p:extLst>
      <p:ext uri="{BB962C8B-B14F-4D97-AF65-F5344CB8AC3E}">
        <p14:creationId xmlns:p14="http://schemas.microsoft.com/office/powerpoint/2010/main" val="368853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C28FD2D8-8FB6-4841-885A-9119428F5292}" type="slidenum">
              <a:rPr lang="en-US" altLang="en-US"/>
              <a:pPr/>
              <a:t>‹#›</a:t>
            </a:fld>
            <a:endParaRPr lang="en-US" altLang="en-US"/>
          </a:p>
        </p:txBody>
      </p:sp>
    </p:spTree>
    <p:extLst>
      <p:ext uri="{BB962C8B-B14F-4D97-AF65-F5344CB8AC3E}">
        <p14:creationId xmlns:p14="http://schemas.microsoft.com/office/powerpoint/2010/main" val="1554023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8B37FE67-6A40-4C2D-8BF2-1BD579E7A253}" type="slidenum">
              <a:rPr lang="en-US" altLang="en-US"/>
              <a:pPr/>
              <a:t>‹#›</a:t>
            </a:fld>
            <a:endParaRPr lang="en-US" altLang="en-US"/>
          </a:p>
        </p:txBody>
      </p:sp>
    </p:spTree>
    <p:extLst>
      <p:ext uri="{BB962C8B-B14F-4D97-AF65-F5344CB8AC3E}">
        <p14:creationId xmlns:p14="http://schemas.microsoft.com/office/powerpoint/2010/main" val="37012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A421FDED-458D-4DDB-B77F-121ED497C568}" type="slidenum">
              <a:rPr lang="en-US" altLang="en-US"/>
              <a:pPr/>
              <a:t>‹#›</a:t>
            </a:fld>
            <a:endParaRPr lang="en-US" altLang="en-US"/>
          </a:p>
        </p:txBody>
      </p:sp>
    </p:spTree>
    <p:extLst>
      <p:ext uri="{BB962C8B-B14F-4D97-AF65-F5344CB8AC3E}">
        <p14:creationId xmlns:p14="http://schemas.microsoft.com/office/powerpoint/2010/main" val="4233887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F5A3DF99-D589-4B01-96DD-FF5B1157AC74}" type="slidenum">
              <a:rPr lang="en-US" altLang="en-US"/>
              <a:pPr/>
              <a:t>‹#›</a:t>
            </a:fld>
            <a:endParaRPr lang="en-US" altLang="en-US"/>
          </a:p>
        </p:txBody>
      </p:sp>
    </p:spTree>
    <p:extLst>
      <p:ext uri="{BB962C8B-B14F-4D97-AF65-F5344CB8AC3E}">
        <p14:creationId xmlns:p14="http://schemas.microsoft.com/office/powerpoint/2010/main" val="3370163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36DD3561-0920-4A1F-9C10-EB15896AC375}" type="slidenum">
              <a:rPr lang="en-US" altLang="en-US"/>
              <a:pPr/>
              <a:t>‹#›</a:t>
            </a:fld>
            <a:endParaRPr lang="en-US" altLang="en-US"/>
          </a:p>
        </p:txBody>
      </p:sp>
    </p:spTree>
    <p:extLst>
      <p:ext uri="{BB962C8B-B14F-4D97-AF65-F5344CB8AC3E}">
        <p14:creationId xmlns:p14="http://schemas.microsoft.com/office/powerpoint/2010/main" val="295877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457200" y="274638"/>
            <a:ext cx="8229600" cy="96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9219" name="Rectangle 3"/>
          <p:cNvSpPr>
            <a:spLocks noGrp="1" noChangeArrowheads="1"/>
          </p:cNvSpPr>
          <p:nvPr>
            <p:ph type="body" idx="1"/>
          </p:nvPr>
        </p:nvSpPr>
        <p:spPr bwMode="auto">
          <a:xfrm>
            <a:off x="457200" y="1371600"/>
            <a:ext cx="8229600" cy="479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6858000" y="6400800"/>
            <a:ext cx="18288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2800" b="1">
                <a:solidFill>
                  <a:srgbClr val="CC3300"/>
                </a:solidFill>
              </a:defRPr>
            </a:lvl1pPr>
          </a:lstStyle>
          <a:p>
            <a:fld id="{10492F0D-25A2-4545-B4B3-D79E63A8656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b="1">
          <a:solidFill>
            <a:srgbClr val="CC3300"/>
          </a:solidFill>
          <a:latin typeface="+mj-lt"/>
          <a:ea typeface="+mj-ea"/>
          <a:cs typeface="+mj-cs"/>
        </a:defRPr>
      </a:lvl1pPr>
      <a:lvl2pPr algn="ctr" rtl="0" eaLnBrk="0" fontAlgn="base" hangingPunct="0">
        <a:spcBef>
          <a:spcPct val="0"/>
        </a:spcBef>
        <a:spcAft>
          <a:spcPct val="0"/>
        </a:spcAft>
        <a:defRPr sz="4400" b="1">
          <a:solidFill>
            <a:srgbClr val="CC3300"/>
          </a:solidFill>
          <a:latin typeface="Arial" charset="0"/>
        </a:defRPr>
      </a:lvl2pPr>
      <a:lvl3pPr algn="ctr" rtl="0" eaLnBrk="0" fontAlgn="base" hangingPunct="0">
        <a:spcBef>
          <a:spcPct val="0"/>
        </a:spcBef>
        <a:spcAft>
          <a:spcPct val="0"/>
        </a:spcAft>
        <a:defRPr sz="4400" b="1">
          <a:solidFill>
            <a:srgbClr val="CC3300"/>
          </a:solidFill>
          <a:latin typeface="Arial" charset="0"/>
        </a:defRPr>
      </a:lvl3pPr>
      <a:lvl4pPr algn="ctr" rtl="0" eaLnBrk="0" fontAlgn="base" hangingPunct="0">
        <a:spcBef>
          <a:spcPct val="0"/>
        </a:spcBef>
        <a:spcAft>
          <a:spcPct val="0"/>
        </a:spcAft>
        <a:defRPr sz="4400" b="1">
          <a:solidFill>
            <a:srgbClr val="CC3300"/>
          </a:solidFill>
          <a:latin typeface="Arial" charset="0"/>
        </a:defRPr>
      </a:lvl4pPr>
      <a:lvl5pPr algn="ctr" rtl="0" eaLnBrk="0" fontAlgn="base" hangingPunct="0">
        <a:spcBef>
          <a:spcPct val="0"/>
        </a:spcBef>
        <a:spcAft>
          <a:spcPct val="0"/>
        </a:spcAft>
        <a:defRPr sz="4400" b="1">
          <a:solidFill>
            <a:srgbClr val="CC3300"/>
          </a:solidFill>
          <a:latin typeface="Arial" charset="0"/>
        </a:defRPr>
      </a:lvl5pPr>
      <a:lvl6pPr marL="457200" algn="ctr" rtl="0" fontAlgn="base">
        <a:spcBef>
          <a:spcPct val="0"/>
        </a:spcBef>
        <a:spcAft>
          <a:spcPct val="0"/>
        </a:spcAft>
        <a:defRPr sz="4400" b="1">
          <a:solidFill>
            <a:srgbClr val="CC3300"/>
          </a:solidFill>
          <a:latin typeface="Arial" charset="0"/>
        </a:defRPr>
      </a:lvl6pPr>
      <a:lvl7pPr marL="914400" algn="ctr" rtl="0" fontAlgn="base">
        <a:spcBef>
          <a:spcPct val="0"/>
        </a:spcBef>
        <a:spcAft>
          <a:spcPct val="0"/>
        </a:spcAft>
        <a:defRPr sz="4400" b="1">
          <a:solidFill>
            <a:srgbClr val="CC3300"/>
          </a:solidFill>
          <a:latin typeface="Arial" charset="0"/>
        </a:defRPr>
      </a:lvl7pPr>
      <a:lvl8pPr marL="1371600" algn="ctr" rtl="0" fontAlgn="base">
        <a:spcBef>
          <a:spcPct val="0"/>
        </a:spcBef>
        <a:spcAft>
          <a:spcPct val="0"/>
        </a:spcAft>
        <a:defRPr sz="4400" b="1">
          <a:solidFill>
            <a:srgbClr val="CC3300"/>
          </a:solidFill>
          <a:latin typeface="Arial" charset="0"/>
        </a:defRPr>
      </a:lvl8pPr>
      <a:lvl9pPr marL="1828800" algn="ctr" rtl="0" fontAlgn="base">
        <a:spcBef>
          <a:spcPct val="0"/>
        </a:spcBef>
        <a:spcAft>
          <a:spcPct val="0"/>
        </a:spcAft>
        <a:defRPr sz="4400" b="1">
          <a:solidFill>
            <a:srgbClr val="CC3300"/>
          </a:solidFill>
          <a:latin typeface="Arial" charset="0"/>
        </a:defRPr>
      </a:lvl9pPr>
    </p:titleStyle>
    <p:bodyStyle>
      <a:lvl1pPr marL="342900" indent="-342900" algn="l" rtl="0" eaLnBrk="0" fontAlgn="base" hangingPunct="0">
        <a:spcBef>
          <a:spcPct val="20000"/>
        </a:spcBef>
        <a:spcAft>
          <a:spcPct val="0"/>
        </a:spcAft>
        <a:buChar char="•"/>
        <a:defRPr sz="36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3600" b="1">
          <a:solidFill>
            <a:schemeClr val="tx1"/>
          </a:solidFill>
          <a:latin typeface="+mn-lt"/>
        </a:defRPr>
      </a:lvl2pPr>
      <a:lvl3pPr marL="1143000" indent="-228600" algn="l" rtl="0" eaLnBrk="0" fontAlgn="base" hangingPunct="0">
        <a:spcBef>
          <a:spcPct val="20000"/>
        </a:spcBef>
        <a:spcAft>
          <a:spcPct val="0"/>
        </a:spcAft>
        <a:buChar char="•"/>
        <a:defRPr sz="3600" b="1">
          <a:solidFill>
            <a:schemeClr val="tx1"/>
          </a:solidFill>
          <a:latin typeface="+mn-lt"/>
        </a:defRPr>
      </a:lvl3pPr>
      <a:lvl4pPr marL="1600200" indent="-228600" algn="l" rtl="0" eaLnBrk="0" fontAlgn="base" hangingPunct="0">
        <a:spcBef>
          <a:spcPct val="20000"/>
        </a:spcBef>
        <a:spcAft>
          <a:spcPct val="0"/>
        </a:spcAft>
        <a:buChar char="–"/>
        <a:defRPr sz="3600" b="1">
          <a:solidFill>
            <a:schemeClr val="tx1"/>
          </a:solidFill>
          <a:latin typeface="+mn-lt"/>
        </a:defRPr>
      </a:lvl4pPr>
      <a:lvl5pPr marL="2057400" indent="-228600" algn="l" rtl="0" eaLnBrk="0" fontAlgn="base" hangingPunct="0">
        <a:spcBef>
          <a:spcPct val="20000"/>
        </a:spcBef>
        <a:spcAft>
          <a:spcPct val="0"/>
        </a:spcAft>
        <a:buChar char="»"/>
        <a:defRPr sz="3600" b="1">
          <a:solidFill>
            <a:schemeClr val="tx1"/>
          </a:solidFill>
          <a:latin typeface="+mn-lt"/>
        </a:defRPr>
      </a:lvl5pPr>
      <a:lvl6pPr marL="2514600" indent="-228600" algn="l" rtl="0" fontAlgn="base">
        <a:spcBef>
          <a:spcPct val="20000"/>
        </a:spcBef>
        <a:spcAft>
          <a:spcPct val="0"/>
        </a:spcAft>
        <a:buChar char="»"/>
        <a:defRPr sz="3600" b="1">
          <a:solidFill>
            <a:schemeClr val="tx1"/>
          </a:solidFill>
          <a:latin typeface="+mn-lt"/>
        </a:defRPr>
      </a:lvl6pPr>
      <a:lvl7pPr marL="2971800" indent="-228600" algn="l" rtl="0" fontAlgn="base">
        <a:spcBef>
          <a:spcPct val="20000"/>
        </a:spcBef>
        <a:spcAft>
          <a:spcPct val="0"/>
        </a:spcAft>
        <a:buChar char="»"/>
        <a:defRPr sz="3600" b="1">
          <a:solidFill>
            <a:schemeClr val="tx1"/>
          </a:solidFill>
          <a:latin typeface="+mn-lt"/>
        </a:defRPr>
      </a:lvl7pPr>
      <a:lvl8pPr marL="3429000" indent="-228600" algn="l" rtl="0" fontAlgn="base">
        <a:spcBef>
          <a:spcPct val="20000"/>
        </a:spcBef>
        <a:spcAft>
          <a:spcPct val="0"/>
        </a:spcAft>
        <a:buChar char="»"/>
        <a:defRPr sz="3600" b="1">
          <a:solidFill>
            <a:schemeClr val="tx1"/>
          </a:solidFill>
          <a:latin typeface="+mn-lt"/>
        </a:defRPr>
      </a:lvl8pPr>
      <a:lvl9pPr marL="3886200" indent="-228600" algn="l" rtl="0" fontAlgn="base">
        <a:spcBef>
          <a:spcPct val="20000"/>
        </a:spcBef>
        <a:spcAft>
          <a:spcPct val="0"/>
        </a:spcAft>
        <a:buChar char="»"/>
        <a:defRPr sz="36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oleObject4.bin"/></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1.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oleObject" Target="../embeddings/oleObject5.bin"/></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1.xml"/><Relationship Id="rId1" Type="http://schemas.openxmlformats.org/officeDocument/2006/relationships/vmlDrawing" Target="../drawings/vmlDrawing6.vml"/><Relationship Id="rId5" Type="http://schemas.openxmlformats.org/officeDocument/2006/relationships/image" Target="../media/image6.emf"/><Relationship Id="rId4" Type="http://schemas.openxmlformats.org/officeDocument/2006/relationships/oleObject" Target="../embeddings/oleObject6.bin"/></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1.xml"/><Relationship Id="rId1" Type="http://schemas.openxmlformats.org/officeDocument/2006/relationships/vmlDrawing" Target="../drawings/vmlDrawing7.vml"/><Relationship Id="rId5" Type="http://schemas.openxmlformats.org/officeDocument/2006/relationships/image" Target="../media/image7.emf"/><Relationship Id="rId4" Type="http://schemas.openxmlformats.org/officeDocument/2006/relationships/oleObject" Target="../embeddings/oleObject7.bin"/></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1.xml"/><Relationship Id="rId1" Type="http://schemas.openxmlformats.org/officeDocument/2006/relationships/vmlDrawing" Target="../drawings/vmlDrawing8.vml"/><Relationship Id="rId5" Type="http://schemas.openxmlformats.org/officeDocument/2006/relationships/image" Target="../media/image8.emf"/><Relationship Id="rId4" Type="http://schemas.openxmlformats.org/officeDocument/2006/relationships/oleObject" Target="../embeddings/oleObject8.bin"/></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152400" y="304800"/>
            <a:ext cx="8686800" cy="6172200"/>
          </a:xfrm>
        </p:spPr>
        <p:txBody>
          <a:bodyPr/>
          <a:lstStyle/>
          <a:p>
            <a:pPr eaLnBrk="1" hangingPunct="1"/>
            <a:r>
              <a:rPr lang="en-US" altLang="en-US" sz="8000" dirty="0" smtClean="0">
                <a:solidFill>
                  <a:srgbClr val="FF0000"/>
                </a:solidFill>
              </a:rPr>
              <a:t>Chapter 11-1B.</a:t>
            </a:r>
            <a:br>
              <a:rPr lang="en-US" altLang="en-US" sz="8000" dirty="0" smtClean="0">
                <a:solidFill>
                  <a:srgbClr val="FF0000"/>
                </a:solidFill>
              </a:rPr>
            </a:br>
            <a:r>
              <a:rPr lang="en-US" altLang="en-US" sz="8000" dirty="0" smtClean="0">
                <a:solidFill>
                  <a:srgbClr val="FF0000"/>
                </a:solidFill>
              </a:rPr>
              <a:t>S Corporations</a:t>
            </a:r>
            <a:r>
              <a:rPr lang="en-US" altLang="en-US" sz="8000" smtClean="0">
                <a:solidFill>
                  <a:srgbClr val="FF0000"/>
                </a:solidFill>
              </a:rPr>
              <a:t/>
            </a:r>
            <a:br>
              <a:rPr lang="en-US" altLang="en-US" sz="8000" smtClean="0">
                <a:solidFill>
                  <a:srgbClr val="FF0000"/>
                </a:solidFill>
              </a:rPr>
            </a:br>
            <a:r>
              <a:rPr lang="en-US" altLang="en-US" sz="3200" smtClean="0">
                <a:solidFill>
                  <a:srgbClr val="FF0000"/>
                </a:solidFill>
              </a:rPr>
              <a:t>C16-Chp-11-1B-SCorp-Elect-Income-Taxes</a:t>
            </a:r>
            <a:r>
              <a:rPr lang="en-US" altLang="en-US" sz="1800" dirty="0" smtClean="0">
                <a:solidFill>
                  <a:srgbClr val="FF0000"/>
                </a:solidFill>
              </a:rPr>
              <a:t/>
            </a:r>
            <a:br>
              <a:rPr lang="en-US" altLang="en-US" sz="1800" dirty="0" smtClean="0">
                <a:solidFill>
                  <a:srgbClr val="FF0000"/>
                </a:solidFill>
              </a:rPr>
            </a:br>
            <a:r>
              <a:rPr lang="en-US" altLang="en-US" sz="2600" dirty="0" smtClean="0">
                <a:solidFill>
                  <a:srgbClr val="FF0000"/>
                </a:solidFill>
              </a:rPr>
              <a:t/>
            </a:r>
            <a:br>
              <a:rPr lang="en-US" altLang="en-US" sz="2600" dirty="0" smtClean="0">
                <a:solidFill>
                  <a:srgbClr val="FF0000"/>
                </a:solidFill>
              </a:rPr>
            </a:br>
            <a:r>
              <a:rPr lang="en-US" altLang="en-US" sz="2600" dirty="0" smtClean="0">
                <a:solidFill>
                  <a:srgbClr val="FF0000"/>
                </a:solidFill>
              </a:rPr>
              <a:t/>
            </a:r>
            <a:br>
              <a:rPr lang="en-US" altLang="en-US" sz="2600" dirty="0" smtClean="0">
                <a:solidFill>
                  <a:srgbClr val="FF0000"/>
                </a:solidFill>
              </a:rPr>
            </a:br>
            <a:r>
              <a:rPr lang="en-US" altLang="en-US" sz="3200" dirty="0" smtClean="0">
                <a:solidFill>
                  <a:srgbClr val="FF0000"/>
                </a:solidFill>
              </a:rPr>
              <a:t>Howard Godfrey, Ph.D., CPA</a:t>
            </a:r>
            <a:br>
              <a:rPr lang="en-US" altLang="en-US" sz="3200" dirty="0" smtClean="0">
                <a:solidFill>
                  <a:srgbClr val="FF0000"/>
                </a:solidFill>
              </a:rPr>
            </a:br>
            <a:r>
              <a:rPr lang="en-US" altLang="en-US" sz="3200" dirty="0" smtClean="0">
                <a:solidFill>
                  <a:srgbClr val="FF0000"/>
                </a:solidFill>
              </a:rPr>
              <a:t>Professor of Accounting</a:t>
            </a:r>
            <a:r>
              <a:rPr lang="en-US" altLang="en-US" sz="4000" dirty="0" smtClean="0">
                <a:solidFill>
                  <a:srgbClr val="FF0000"/>
                </a:solidFill>
              </a:rPr>
              <a:t/>
            </a:r>
            <a:br>
              <a:rPr lang="en-US" altLang="en-US" sz="4000" dirty="0" smtClean="0">
                <a:solidFill>
                  <a:srgbClr val="FF0000"/>
                </a:solidFill>
              </a:rPr>
            </a:br>
            <a:r>
              <a:rPr lang="en-US" altLang="en-US" sz="2800" smtClean="0">
                <a:solidFill>
                  <a:srgbClr val="FF0000"/>
                </a:solidFill>
              </a:rPr>
              <a:t>Copyright 2016. </a:t>
            </a:r>
            <a:r>
              <a:rPr lang="en-US" altLang="en-US" sz="2800" dirty="0" smtClean="0">
                <a:solidFill>
                  <a:srgbClr val="FF0000"/>
                </a:solidFill>
              </a:rPr>
              <a:t>Howard Godfrey.</a:t>
            </a:r>
            <a:r>
              <a:rPr lang="en-US" altLang="en-US" sz="2800" dirty="0" smtClean="0"/>
              <a:t/>
            </a:r>
            <a:br>
              <a:rPr lang="en-US" altLang="en-US" sz="2800" dirty="0" smtClean="0"/>
            </a:br>
            <a:r>
              <a:rPr lang="en-US" altLang="en-US" sz="2600" dirty="0" smtClean="0"/>
              <a:t/>
            </a:r>
            <a:br>
              <a:rPr lang="en-US" altLang="en-US" sz="2600" dirty="0" smtClean="0"/>
            </a:br>
            <a:endParaRPr lang="en-US" altLang="en-US" sz="26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4613132-9A2B-4937-813A-D8FD91D7BE78}" type="slidenum">
              <a:rPr lang="en-US" altLang="en-US">
                <a:solidFill>
                  <a:srgbClr val="CC3300"/>
                </a:solidFill>
              </a:rPr>
              <a:pPr eaLnBrk="1" hangingPunct="1"/>
              <a:t>10</a:t>
            </a:fld>
            <a:endParaRPr lang="en-US" altLang="en-US">
              <a:solidFill>
                <a:srgbClr val="CC3300"/>
              </a:solidFill>
            </a:endParaRPr>
          </a:p>
        </p:txBody>
      </p:sp>
      <p:sp>
        <p:nvSpPr>
          <p:cNvPr id="19459" name="Rectangle 2"/>
          <p:cNvSpPr>
            <a:spLocks noGrp="1" noChangeArrowheads="1"/>
          </p:cNvSpPr>
          <p:nvPr>
            <p:ph type="title"/>
          </p:nvPr>
        </p:nvSpPr>
        <p:spPr/>
        <p:txBody>
          <a:bodyPr/>
          <a:lstStyle/>
          <a:p>
            <a:pPr eaLnBrk="1" hangingPunct="1"/>
            <a:r>
              <a:rPr lang="en-US" altLang="en-US" smtClean="0"/>
              <a:t> </a:t>
            </a:r>
          </a:p>
        </p:txBody>
      </p:sp>
      <p:sp>
        <p:nvSpPr>
          <p:cNvPr id="19460" name="Rectangle 3"/>
          <p:cNvSpPr>
            <a:spLocks noGrp="1" noChangeArrowheads="1"/>
          </p:cNvSpPr>
          <p:nvPr>
            <p:ph type="body" sz="half" idx="1"/>
          </p:nvPr>
        </p:nvSpPr>
        <p:spPr>
          <a:xfrm>
            <a:off x="152400" y="152400"/>
            <a:ext cx="8839200" cy="6172200"/>
          </a:xfrm>
          <a:noFill/>
        </p:spPr>
        <p:txBody>
          <a:bodyPr/>
          <a:lstStyle/>
          <a:p>
            <a:pPr marL="0" indent="0" eaLnBrk="1" hangingPunct="1">
              <a:lnSpc>
                <a:spcPct val="80000"/>
              </a:lnSpc>
              <a:buFontTx/>
              <a:buNone/>
            </a:pPr>
            <a:r>
              <a:rPr lang="en-US" altLang="en-US" sz="2800" u="sng" smtClean="0">
                <a:solidFill>
                  <a:srgbClr val="FF0000"/>
                </a:solidFill>
              </a:rPr>
              <a:t>Corp-Related Requirements.</a:t>
            </a:r>
            <a:r>
              <a:rPr lang="en-US" altLang="en-US" sz="2800" smtClean="0">
                <a:solidFill>
                  <a:srgbClr val="FF0000"/>
                </a:solidFill>
              </a:rPr>
              <a:t>  </a:t>
            </a:r>
          </a:p>
          <a:p>
            <a:pPr marL="0" indent="0" eaLnBrk="1" hangingPunct="1">
              <a:buFontTx/>
              <a:buNone/>
            </a:pPr>
            <a:r>
              <a:rPr lang="en-US" altLang="en-US" sz="2800" smtClean="0"/>
              <a:t>Foreign corps and unincorporated entities not taxed as an association cannot be an S corp.  An unincorporated entity that elects to be treated as a corp under the check-the-box regulations may be an S corp.</a:t>
            </a:r>
          </a:p>
          <a:p>
            <a:pPr marL="0" indent="0" eaLnBrk="1" hangingPunct="1">
              <a:buFontTx/>
              <a:buNone/>
            </a:pPr>
            <a:r>
              <a:rPr lang="en-US" altLang="en-US" sz="2800" smtClean="0"/>
              <a:t>Corps that maintain a special federal income tax status are not eligible to make an S election (e.g. financial institutions that use the reserve method for bad debts and insurance companies are not eligible).  Corps that have elected the special Puerto Rico and U.S. possessions tax credit or the special Domestic International Sales Corp tax exemption are ineligible to make the S election.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F1F563B-290A-466C-8A4A-38A34B60AE91}" type="slidenum">
              <a:rPr lang="en-US" altLang="en-US">
                <a:solidFill>
                  <a:srgbClr val="CC3300"/>
                </a:solidFill>
              </a:rPr>
              <a:pPr eaLnBrk="1" hangingPunct="1"/>
              <a:t>11</a:t>
            </a:fld>
            <a:endParaRPr lang="en-US" altLang="en-US">
              <a:solidFill>
                <a:srgbClr val="CC3300"/>
              </a:solidFill>
            </a:endParaRPr>
          </a:p>
        </p:txBody>
      </p:sp>
      <p:sp>
        <p:nvSpPr>
          <p:cNvPr id="20483" name="Rectangle 2"/>
          <p:cNvSpPr>
            <a:spLocks noGrp="1" noChangeArrowheads="1"/>
          </p:cNvSpPr>
          <p:nvPr>
            <p:ph type="title"/>
          </p:nvPr>
        </p:nvSpPr>
        <p:spPr/>
        <p:txBody>
          <a:bodyPr/>
          <a:lstStyle/>
          <a:p>
            <a:pPr eaLnBrk="1" hangingPunct="1"/>
            <a:r>
              <a:rPr lang="en-US" altLang="en-US" smtClean="0"/>
              <a:t> </a:t>
            </a:r>
          </a:p>
        </p:txBody>
      </p:sp>
      <p:sp>
        <p:nvSpPr>
          <p:cNvPr id="20484" name="Rectangle 3"/>
          <p:cNvSpPr>
            <a:spLocks noGrp="1" noChangeArrowheads="1"/>
          </p:cNvSpPr>
          <p:nvPr>
            <p:ph type="body" sz="half" idx="1"/>
          </p:nvPr>
        </p:nvSpPr>
        <p:spPr>
          <a:xfrm>
            <a:off x="152400" y="304800"/>
            <a:ext cx="8839200" cy="6019800"/>
          </a:xfrm>
          <a:noFill/>
        </p:spPr>
        <p:txBody>
          <a:bodyPr/>
          <a:lstStyle/>
          <a:p>
            <a:pPr marL="0" indent="0" eaLnBrk="1" hangingPunct="1">
              <a:lnSpc>
                <a:spcPct val="90000"/>
              </a:lnSpc>
              <a:buFontTx/>
              <a:buNone/>
            </a:pPr>
            <a:r>
              <a:rPr lang="en-US" altLang="en-US" sz="2800" u="sng" smtClean="0">
                <a:solidFill>
                  <a:srgbClr val="FF0000"/>
                </a:solidFill>
              </a:rPr>
              <a:t>Corporation-Related Requirements</a:t>
            </a:r>
            <a:r>
              <a:rPr lang="en-US" altLang="en-US" sz="2800" u="sng" smtClean="0">
                <a:solidFill>
                  <a:srgbClr val="FF3300"/>
                </a:solidFill>
              </a:rPr>
              <a:t>.</a:t>
            </a:r>
            <a:r>
              <a:rPr lang="en-US" altLang="en-US" sz="2800" smtClean="0"/>
              <a:t>  </a:t>
            </a:r>
          </a:p>
          <a:p>
            <a:pPr marL="0" indent="0" eaLnBrk="1" hangingPunct="1">
              <a:lnSpc>
                <a:spcPct val="90000"/>
              </a:lnSpc>
              <a:buFontTx/>
              <a:buNone/>
            </a:pPr>
            <a:r>
              <a:rPr lang="en-US" altLang="en-US" sz="2800" smtClean="0"/>
              <a:t>S corps can own the stock of a C corp or another S corp without any limit on the percentage of voting power or value that is held.  The prohibition against a C corp owning the stock of an S remains.  An S corp that owns the stock of a C corp cannot participate in the filing of a consolidated tax return.  An S corp can own the stock of a Qualified Subchapter S Subsidiary (QSSS).  A QSSS is a domestic corp that qualifies as an S corp, is 100% owned by an S corp, and for which an affirmative election to be treated as a QSSS is made.  </a:t>
            </a:r>
            <a:r>
              <a:rPr lang="en-US" altLang="en-US" sz="2800" u="sng" smtClean="0"/>
              <a:t>The assets, liabilities, income, deductions, losses, etc. of the QSSS are treated as those of its S corp parent and reported on the parent's tax return.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14309DA-82E0-424C-8AE2-8DD627E6CA80}" type="slidenum">
              <a:rPr lang="en-US" altLang="en-US">
                <a:solidFill>
                  <a:srgbClr val="CC3300"/>
                </a:solidFill>
              </a:rPr>
              <a:pPr eaLnBrk="1" hangingPunct="1"/>
              <a:t>12</a:t>
            </a:fld>
            <a:endParaRPr lang="en-US" altLang="en-US">
              <a:solidFill>
                <a:srgbClr val="CC3300"/>
              </a:solidFill>
            </a:endParaRPr>
          </a:p>
        </p:txBody>
      </p:sp>
      <p:sp>
        <p:nvSpPr>
          <p:cNvPr id="21507" name="Rectangle 2"/>
          <p:cNvSpPr>
            <a:spLocks noGrp="1" noChangeArrowheads="1"/>
          </p:cNvSpPr>
          <p:nvPr>
            <p:ph type="title"/>
          </p:nvPr>
        </p:nvSpPr>
        <p:spPr/>
        <p:txBody>
          <a:bodyPr/>
          <a:lstStyle/>
          <a:p>
            <a:pPr eaLnBrk="1" hangingPunct="1"/>
            <a:r>
              <a:rPr lang="en-US" altLang="en-US" smtClean="0"/>
              <a:t> </a:t>
            </a:r>
          </a:p>
        </p:txBody>
      </p:sp>
      <p:sp>
        <p:nvSpPr>
          <p:cNvPr id="21508" name="Rectangle 3"/>
          <p:cNvSpPr>
            <a:spLocks noGrp="1" noChangeArrowheads="1"/>
          </p:cNvSpPr>
          <p:nvPr>
            <p:ph type="body" sz="half" idx="1"/>
          </p:nvPr>
        </p:nvSpPr>
        <p:spPr>
          <a:xfrm>
            <a:off x="152400" y="152400"/>
            <a:ext cx="8839200" cy="6172200"/>
          </a:xfrm>
          <a:noFill/>
        </p:spPr>
        <p:txBody>
          <a:bodyPr/>
          <a:lstStyle/>
          <a:p>
            <a:pPr marL="0" indent="0" eaLnBrk="1" hangingPunct="1">
              <a:lnSpc>
                <a:spcPct val="80000"/>
              </a:lnSpc>
              <a:buFontTx/>
              <a:buNone/>
            </a:pPr>
            <a:r>
              <a:rPr lang="en-US" altLang="en-US" sz="2800" u="sng" smtClean="0">
                <a:solidFill>
                  <a:srgbClr val="FF3300"/>
                </a:solidFill>
              </a:rPr>
              <a:t>Corporation-Related Requirements.</a:t>
            </a:r>
            <a:r>
              <a:rPr lang="en-US" altLang="en-US" sz="2800" smtClean="0"/>
              <a:t>  </a:t>
            </a:r>
          </a:p>
          <a:p>
            <a:pPr marL="0" indent="0" eaLnBrk="1" hangingPunct="1">
              <a:lnSpc>
                <a:spcPct val="80000"/>
              </a:lnSpc>
              <a:buFontTx/>
              <a:buNone/>
            </a:pPr>
            <a:r>
              <a:rPr lang="en-US" altLang="en-US" sz="2800" smtClean="0"/>
              <a:t>An S corp can have </a:t>
            </a:r>
            <a:r>
              <a:rPr lang="en-US" altLang="en-US" sz="2800" u="sng" smtClean="0">
                <a:solidFill>
                  <a:srgbClr val="FF0000"/>
                </a:solidFill>
              </a:rPr>
              <a:t>only one class of stock.  </a:t>
            </a:r>
          </a:p>
          <a:p>
            <a:pPr marL="0" indent="0" eaLnBrk="1" hangingPunct="1">
              <a:lnSpc>
                <a:spcPct val="80000"/>
              </a:lnSpc>
              <a:buFontTx/>
              <a:buNone/>
            </a:pPr>
            <a:r>
              <a:rPr lang="en-US" altLang="en-US" sz="2800" smtClean="0"/>
              <a:t>A second class of stock is not created if the only difference in the two classes of stock is voting rights. </a:t>
            </a:r>
          </a:p>
          <a:p>
            <a:pPr marL="0" indent="0" eaLnBrk="1" hangingPunct="1">
              <a:lnSpc>
                <a:spcPct val="80000"/>
              </a:lnSpc>
              <a:buFontTx/>
              <a:buNone/>
            </a:pPr>
            <a:r>
              <a:rPr lang="en-US" altLang="en-US" sz="2800" smtClean="0"/>
              <a:t>Determination of whether all outstanding shares of stock confer identical rights to distribution and liquidation proceeds is based on the corporate charter, articles of incorporation, bylaws, applicable state law, and binding agreements relating to distribution and liquidation proceeds.  </a:t>
            </a:r>
          </a:p>
          <a:p>
            <a:pPr marL="0" indent="0" eaLnBrk="1" hangingPunct="1">
              <a:lnSpc>
                <a:spcPct val="80000"/>
              </a:lnSpc>
              <a:buFontTx/>
              <a:buNone/>
            </a:pPr>
            <a:r>
              <a:rPr lang="en-US" altLang="en-US" sz="2800" smtClean="0"/>
              <a:t>Debt instruments, corp debt, or deferred compensation arrangements are in general not treated as a second class of stock.  Safe harbors exist for characterizing S corporation obligations as debt.</a:t>
            </a:r>
            <a:r>
              <a:rPr lang="en-US" altLang="en-US" sz="2400" smtClean="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smtClean="0"/>
              <a:t> </a:t>
            </a:r>
          </a:p>
        </p:txBody>
      </p:sp>
      <p:sp>
        <p:nvSpPr>
          <p:cNvPr id="22531" name="Rectangle 3"/>
          <p:cNvSpPr>
            <a:spLocks noGrp="1" noChangeArrowheads="1"/>
          </p:cNvSpPr>
          <p:nvPr>
            <p:ph type="body" sz="half" idx="1"/>
          </p:nvPr>
        </p:nvSpPr>
        <p:spPr>
          <a:xfrm>
            <a:off x="152400" y="152400"/>
            <a:ext cx="8839200" cy="6553200"/>
          </a:xfrm>
          <a:noFill/>
          <a:ln w="254000">
            <a:solidFill>
              <a:srgbClr val="FF3300"/>
            </a:solidFill>
            <a:miter lim="800000"/>
            <a:headEnd/>
            <a:tailEnd/>
          </a:ln>
        </p:spPr>
        <p:txBody>
          <a:bodyPr/>
          <a:lstStyle/>
          <a:p>
            <a:pPr marL="1030288" indent="-914400" algn="ctr" eaLnBrk="1" hangingPunct="1">
              <a:buFontTx/>
              <a:buNone/>
            </a:pPr>
            <a:endParaRPr lang="en-US" altLang="en-US" sz="1800" smtClean="0"/>
          </a:p>
          <a:p>
            <a:pPr marL="1030288" indent="-914400" eaLnBrk="1" hangingPunct="1">
              <a:buFontTx/>
              <a:buNone/>
            </a:pPr>
            <a:r>
              <a:rPr lang="en-US" altLang="en-US" sz="6000" smtClean="0"/>
              <a:t>2. Explain procedures for electing to be taxed under Subchapter 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smtClean="0"/>
              <a:t> </a:t>
            </a:r>
          </a:p>
        </p:txBody>
      </p:sp>
      <p:sp>
        <p:nvSpPr>
          <p:cNvPr id="23555" name="Rectangle 3"/>
          <p:cNvSpPr>
            <a:spLocks noGrp="1" noChangeArrowheads="1"/>
          </p:cNvSpPr>
          <p:nvPr>
            <p:ph type="body" sz="half" idx="1"/>
          </p:nvPr>
        </p:nvSpPr>
        <p:spPr>
          <a:xfrm>
            <a:off x="152400" y="152400"/>
            <a:ext cx="8839200" cy="6477000"/>
          </a:xfrm>
          <a:noFill/>
        </p:spPr>
        <p:txBody>
          <a:bodyPr/>
          <a:lstStyle/>
          <a:p>
            <a:pPr marL="0" indent="0" eaLnBrk="1" hangingPunct="1">
              <a:lnSpc>
                <a:spcPct val="90000"/>
              </a:lnSpc>
              <a:buFontTx/>
              <a:buNone/>
            </a:pPr>
            <a:r>
              <a:rPr lang="en-US" altLang="en-US" sz="3200" u="sng" smtClean="0">
                <a:solidFill>
                  <a:srgbClr val="FF0000"/>
                </a:solidFill>
              </a:rPr>
              <a:t>Election of S Corp Status- Tax Liability-1.</a:t>
            </a:r>
          </a:p>
          <a:p>
            <a:pPr marL="0" indent="0" eaLnBrk="1" hangingPunct="1">
              <a:lnSpc>
                <a:spcPct val="90000"/>
              </a:lnSpc>
              <a:buFontTx/>
              <a:buNone/>
            </a:pPr>
            <a:r>
              <a:rPr lang="en-US" altLang="en-US" smtClean="0"/>
              <a:t>S corps are exempt from all taxes except:</a:t>
            </a:r>
          </a:p>
          <a:p>
            <a:pPr marL="0" indent="0" eaLnBrk="1" hangingPunct="1">
              <a:lnSpc>
                <a:spcPct val="90000"/>
              </a:lnSpc>
              <a:buFontTx/>
              <a:buNone/>
            </a:pPr>
            <a:r>
              <a:rPr lang="en-US" altLang="en-US" u="sng" smtClean="0">
                <a:solidFill>
                  <a:srgbClr val="FF0000"/>
                </a:solidFill>
              </a:rPr>
              <a:t>1.</a:t>
            </a:r>
            <a:r>
              <a:rPr lang="en-US" altLang="en-US" smtClean="0">
                <a:solidFill>
                  <a:srgbClr val="FF0000"/>
                </a:solidFill>
              </a:rPr>
              <a:t> </a:t>
            </a:r>
            <a:r>
              <a:rPr lang="en-US" altLang="en-US" smtClean="0"/>
              <a:t>built-in gains tax, </a:t>
            </a:r>
          </a:p>
          <a:p>
            <a:pPr marL="0" indent="0" eaLnBrk="1" hangingPunct="1">
              <a:lnSpc>
                <a:spcPct val="90000"/>
              </a:lnSpc>
              <a:buFontTx/>
              <a:buNone/>
            </a:pPr>
            <a:r>
              <a:rPr lang="en-US" altLang="en-US" u="sng" smtClean="0">
                <a:solidFill>
                  <a:srgbClr val="FF0000"/>
                </a:solidFill>
              </a:rPr>
              <a:t>2.</a:t>
            </a:r>
            <a:r>
              <a:rPr lang="en-US" altLang="en-US" smtClean="0">
                <a:solidFill>
                  <a:srgbClr val="FF0000"/>
                </a:solidFill>
              </a:rPr>
              <a:t> </a:t>
            </a:r>
            <a:r>
              <a:rPr lang="en-US" altLang="en-US" smtClean="0"/>
              <a:t>excess net passive income tax, </a:t>
            </a:r>
          </a:p>
          <a:p>
            <a:pPr marL="0" indent="0" eaLnBrk="1" hangingPunct="1">
              <a:lnSpc>
                <a:spcPct val="90000"/>
              </a:lnSpc>
              <a:buFontTx/>
              <a:buNone/>
            </a:pPr>
            <a:r>
              <a:rPr lang="en-US" altLang="en-US" u="sng" smtClean="0">
                <a:solidFill>
                  <a:srgbClr val="FF0000"/>
                </a:solidFill>
              </a:rPr>
              <a:t>3.</a:t>
            </a:r>
            <a:r>
              <a:rPr lang="en-US" altLang="en-US" smtClean="0">
                <a:solidFill>
                  <a:srgbClr val="FF0000"/>
                </a:solidFill>
              </a:rPr>
              <a:t> </a:t>
            </a:r>
            <a:r>
              <a:rPr lang="en-US" altLang="en-US" smtClean="0"/>
              <a:t>LIFO recapture tax and </a:t>
            </a:r>
          </a:p>
          <a:p>
            <a:pPr marL="0" indent="0" eaLnBrk="1" hangingPunct="1">
              <a:lnSpc>
                <a:spcPct val="90000"/>
              </a:lnSpc>
              <a:buFontTx/>
              <a:buNone/>
            </a:pPr>
            <a:r>
              <a:rPr lang="en-US" altLang="en-US" u="sng" smtClean="0">
                <a:solidFill>
                  <a:srgbClr val="FF0000"/>
                </a:solidFill>
              </a:rPr>
              <a:t>4.</a:t>
            </a:r>
            <a:r>
              <a:rPr lang="en-US" altLang="en-US" smtClean="0">
                <a:solidFill>
                  <a:srgbClr val="FF0000"/>
                </a:solidFill>
              </a:rPr>
              <a:t> </a:t>
            </a:r>
            <a:r>
              <a:rPr lang="en-US" altLang="en-US" smtClean="0"/>
              <a:t>recapture of investment tax credits.  </a:t>
            </a:r>
          </a:p>
          <a:p>
            <a:pPr marL="0" indent="0" eaLnBrk="1" hangingPunct="1">
              <a:lnSpc>
                <a:spcPct val="90000"/>
              </a:lnSpc>
              <a:buFontTx/>
              <a:buNone/>
            </a:pPr>
            <a:r>
              <a:rPr lang="en-US" altLang="en-US" smtClean="0"/>
              <a:t>S corps are exempt from the personal holding company tax, the accumulated earnings tax and the corporate AMT. </a:t>
            </a:r>
          </a:p>
          <a:p>
            <a:pPr marL="0" indent="0" eaLnBrk="1" hangingPunct="1">
              <a:lnSpc>
                <a:spcPct val="90000"/>
              </a:lnSpc>
              <a:buFontTx/>
              <a:buNone/>
            </a:pPr>
            <a:r>
              <a:rPr lang="en-US" altLang="en-US" smtClean="0"/>
              <a:t>They do pay payroll taxes.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en-US" smtClean="0"/>
              <a:t> </a:t>
            </a:r>
          </a:p>
        </p:txBody>
      </p:sp>
      <p:sp>
        <p:nvSpPr>
          <p:cNvPr id="24579" name="Rectangle 3"/>
          <p:cNvSpPr>
            <a:spLocks noGrp="1" noChangeArrowheads="1"/>
          </p:cNvSpPr>
          <p:nvPr>
            <p:ph type="body" sz="half" idx="1"/>
          </p:nvPr>
        </p:nvSpPr>
        <p:spPr>
          <a:xfrm>
            <a:off x="152400" y="152400"/>
            <a:ext cx="8534400" cy="6477000"/>
          </a:xfrm>
          <a:noFill/>
        </p:spPr>
        <p:txBody>
          <a:bodyPr/>
          <a:lstStyle/>
          <a:p>
            <a:pPr marL="0" indent="0" eaLnBrk="1" hangingPunct="1">
              <a:buFontTx/>
              <a:buNone/>
            </a:pPr>
            <a:r>
              <a:rPr lang="en-US" altLang="en-US" sz="3200" u="sng" smtClean="0">
                <a:solidFill>
                  <a:srgbClr val="FF0000"/>
                </a:solidFill>
              </a:rPr>
              <a:t>Election of S Corp Status- Tax Liability-2.</a:t>
            </a:r>
          </a:p>
          <a:p>
            <a:pPr marL="0" indent="0" eaLnBrk="1" hangingPunct="1">
              <a:buFontTx/>
              <a:buNone/>
            </a:pPr>
            <a:r>
              <a:rPr lang="en-US" altLang="en-US" sz="4000" smtClean="0"/>
              <a:t>Shareholders </a:t>
            </a:r>
            <a:r>
              <a:rPr lang="en-US" altLang="en-US" sz="4000" u="sng" smtClean="0"/>
              <a:t>pay tax on their pro rata share of corporate income.  </a:t>
            </a:r>
          </a:p>
          <a:p>
            <a:pPr marL="0" indent="0" eaLnBrk="1" hangingPunct="1">
              <a:buFontTx/>
              <a:buNone/>
            </a:pPr>
            <a:r>
              <a:rPr lang="en-US" altLang="en-US" sz="4000" u="sng" smtClean="0"/>
              <a:t>Most distributions to the shareholders are tax-free.  </a:t>
            </a:r>
          </a:p>
          <a:p>
            <a:pPr marL="0" indent="0" eaLnBrk="1" hangingPunct="1">
              <a:buFontTx/>
              <a:buNone/>
            </a:pPr>
            <a:r>
              <a:rPr lang="en-US" altLang="en-US" sz="4000" smtClean="0"/>
              <a:t>The basis in the shareholder's stock is adjusted for the ratable share of ordinary income and separately stated items.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E2C6608-EAAA-4594-8061-C4DDA47AB3E9}" type="slidenum">
              <a:rPr lang="en-US" altLang="en-US">
                <a:solidFill>
                  <a:srgbClr val="CC3300"/>
                </a:solidFill>
              </a:rPr>
              <a:pPr eaLnBrk="1" hangingPunct="1"/>
              <a:t>16</a:t>
            </a:fld>
            <a:endParaRPr lang="en-US" altLang="en-US">
              <a:solidFill>
                <a:srgbClr val="CC3300"/>
              </a:solidFill>
            </a:endParaRPr>
          </a:p>
        </p:txBody>
      </p:sp>
      <p:sp>
        <p:nvSpPr>
          <p:cNvPr id="25603" name="Rectangle 2"/>
          <p:cNvSpPr>
            <a:spLocks noGrp="1" noChangeArrowheads="1"/>
          </p:cNvSpPr>
          <p:nvPr>
            <p:ph type="title"/>
          </p:nvPr>
        </p:nvSpPr>
        <p:spPr/>
        <p:txBody>
          <a:bodyPr/>
          <a:lstStyle/>
          <a:p>
            <a:pPr eaLnBrk="1" hangingPunct="1"/>
            <a:r>
              <a:rPr lang="en-US" altLang="en-US" smtClean="0"/>
              <a:t> </a:t>
            </a:r>
          </a:p>
        </p:txBody>
      </p:sp>
      <p:sp>
        <p:nvSpPr>
          <p:cNvPr id="25604" name="Rectangle 3"/>
          <p:cNvSpPr>
            <a:spLocks noGrp="1" noChangeArrowheads="1"/>
          </p:cNvSpPr>
          <p:nvPr>
            <p:ph type="body" sz="half" idx="1"/>
          </p:nvPr>
        </p:nvSpPr>
        <p:spPr>
          <a:xfrm>
            <a:off x="304800" y="304800"/>
            <a:ext cx="8610600" cy="6019800"/>
          </a:xfrm>
          <a:noFill/>
        </p:spPr>
        <p:txBody>
          <a:bodyPr/>
          <a:lstStyle/>
          <a:p>
            <a:pPr marL="0" indent="0" eaLnBrk="1" hangingPunct="1">
              <a:buFontTx/>
              <a:buNone/>
            </a:pPr>
            <a:r>
              <a:rPr lang="en-US" altLang="en-US" sz="3200" u="sng" smtClean="0">
                <a:solidFill>
                  <a:srgbClr val="FF0000"/>
                </a:solidFill>
              </a:rPr>
              <a:t>Making Election</a:t>
            </a:r>
            <a:r>
              <a:rPr lang="en-US" altLang="en-US" sz="3200" u="sng" smtClean="0">
                <a:solidFill>
                  <a:srgbClr val="FF3300"/>
                </a:solidFill>
              </a:rPr>
              <a:t>.</a:t>
            </a:r>
            <a:r>
              <a:rPr lang="en-US" altLang="en-US" sz="3200" smtClean="0"/>
              <a:t>  </a:t>
            </a:r>
          </a:p>
          <a:p>
            <a:pPr marL="0" indent="0" eaLnBrk="1" hangingPunct="1">
              <a:buFontTx/>
              <a:buNone/>
            </a:pPr>
            <a:r>
              <a:rPr lang="en-US" altLang="en-US" smtClean="0"/>
              <a:t>S election can only be made by qualified small business corps.  </a:t>
            </a:r>
          </a:p>
          <a:p>
            <a:pPr marL="0" indent="0" eaLnBrk="1" hangingPunct="1">
              <a:buFontTx/>
              <a:buNone/>
            </a:pPr>
            <a:r>
              <a:rPr lang="en-US" altLang="en-US" smtClean="0"/>
              <a:t>It must be made on Form 2553. </a:t>
            </a:r>
          </a:p>
          <a:p>
            <a:pPr marL="0" indent="0" eaLnBrk="1" hangingPunct="1">
              <a:buFontTx/>
              <a:buNone/>
            </a:pPr>
            <a:r>
              <a:rPr lang="en-US" altLang="en-US" smtClean="0"/>
              <a:t>The election can be made any time during the preceding tax year, or on or before the 15th day of the 3rd month of the tax year in which the election is to be effective.</a:t>
            </a:r>
            <a:r>
              <a:rPr lang="en-US" altLang="en-US" sz="3200" smtClean="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A105C97-5C19-41AA-9CE7-DD8FFA3FEC56}" type="slidenum">
              <a:rPr lang="en-US" altLang="en-US">
                <a:solidFill>
                  <a:srgbClr val="CC3300"/>
                </a:solidFill>
              </a:rPr>
              <a:pPr eaLnBrk="1" hangingPunct="1"/>
              <a:t>17</a:t>
            </a:fld>
            <a:endParaRPr lang="en-US" altLang="en-US">
              <a:solidFill>
                <a:srgbClr val="CC3300"/>
              </a:solidFill>
            </a:endParaRPr>
          </a:p>
        </p:txBody>
      </p:sp>
      <p:sp>
        <p:nvSpPr>
          <p:cNvPr id="26627" name="Rectangle 2"/>
          <p:cNvSpPr>
            <a:spLocks noGrp="1" noChangeArrowheads="1"/>
          </p:cNvSpPr>
          <p:nvPr>
            <p:ph type="title"/>
          </p:nvPr>
        </p:nvSpPr>
        <p:spPr/>
        <p:txBody>
          <a:bodyPr/>
          <a:lstStyle/>
          <a:p>
            <a:pPr eaLnBrk="1" hangingPunct="1"/>
            <a:r>
              <a:rPr lang="en-US" altLang="en-US" smtClean="0"/>
              <a:t> </a:t>
            </a:r>
          </a:p>
        </p:txBody>
      </p:sp>
      <p:sp>
        <p:nvSpPr>
          <p:cNvPr id="26628" name="Rectangle 3"/>
          <p:cNvSpPr>
            <a:spLocks noGrp="1" noChangeArrowheads="1"/>
          </p:cNvSpPr>
          <p:nvPr>
            <p:ph type="body" sz="half" idx="1"/>
          </p:nvPr>
        </p:nvSpPr>
        <p:spPr>
          <a:xfrm>
            <a:off x="152400" y="152400"/>
            <a:ext cx="8839200" cy="6172200"/>
          </a:xfrm>
          <a:noFill/>
        </p:spPr>
        <p:txBody>
          <a:bodyPr/>
          <a:lstStyle/>
          <a:p>
            <a:pPr marL="0" indent="0" eaLnBrk="1" hangingPunct="1">
              <a:buFontTx/>
              <a:buNone/>
            </a:pPr>
            <a:r>
              <a:rPr lang="en-US" altLang="en-US" u="sng" smtClean="0">
                <a:solidFill>
                  <a:srgbClr val="FF0000"/>
                </a:solidFill>
              </a:rPr>
              <a:t>Election of S Corporation Status</a:t>
            </a:r>
            <a:r>
              <a:rPr lang="en-US" altLang="en-US" sz="3200" u="sng" smtClean="0">
                <a:solidFill>
                  <a:srgbClr val="FF3300"/>
                </a:solidFill>
              </a:rPr>
              <a:t>.</a:t>
            </a:r>
          </a:p>
          <a:p>
            <a:pPr marL="0" indent="0" eaLnBrk="1" hangingPunct="1">
              <a:buFontTx/>
              <a:buNone/>
            </a:pPr>
            <a:r>
              <a:rPr lang="en-US" altLang="en-US" sz="3200" smtClean="0"/>
              <a:t>A new corp can make an S election at any time during the first 2-1/2 months of its existence.  An S corporation’s initial year starts on the earliest date that it has shareholders, acquires assets or begins business.</a:t>
            </a:r>
          </a:p>
          <a:p>
            <a:pPr marL="0" indent="0" eaLnBrk="1" hangingPunct="1">
              <a:buFontTx/>
              <a:buNone/>
            </a:pPr>
            <a:r>
              <a:rPr lang="en-US" altLang="en-US" sz="3200" smtClean="0"/>
              <a:t>A corporation must remain a </a:t>
            </a:r>
            <a:br>
              <a:rPr lang="en-US" altLang="en-US" sz="3200" smtClean="0"/>
            </a:br>
            <a:r>
              <a:rPr lang="en-US" altLang="en-US" sz="3200" u="sng" smtClean="0"/>
              <a:t>“small business corporation”</a:t>
            </a:r>
            <a:r>
              <a:rPr lang="en-US" altLang="en-US" sz="3200" smtClean="0"/>
              <a:t> on each day of the tax year preceding the election, on the election day, and on all days after that in order for a retroactive election to be valid.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D581C9B-50F5-4A41-998E-25EB349F1260}" type="slidenum">
              <a:rPr lang="en-US" altLang="en-US">
                <a:solidFill>
                  <a:srgbClr val="CC3300"/>
                </a:solidFill>
              </a:rPr>
              <a:pPr eaLnBrk="1" hangingPunct="1"/>
              <a:t>18</a:t>
            </a:fld>
            <a:endParaRPr lang="en-US" altLang="en-US">
              <a:solidFill>
                <a:srgbClr val="CC3300"/>
              </a:solidFill>
            </a:endParaRPr>
          </a:p>
        </p:txBody>
      </p:sp>
      <p:sp>
        <p:nvSpPr>
          <p:cNvPr id="27651" name="Rectangle 2"/>
          <p:cNvSpPr>
            <a:spLocks noGrp="1" noChangeArrowheads="1"/>
          </p:cNvSpPr>
          <p:nvPr>
            <p:ph type="title"/>
          </p:nvPr>
        </p:nvSpPr>
        <p:spPr/>
        <p:txBody>
          <a:bodyPr/>
          <a:lstStyle/>
          <a:p>
            <a:pPr eaLnBrk="1" hangingPunct="1"/>
            <a:r>
              <a:rPr lang="en-US" altLang="en-US" smtClean="0"/>
              <a:t> </a:t>
            </a:r>
          </a:p>
        </p:txBody>
      </p:sp>
      <p:sp>
        <p:nvSpPr>
          <p:cNvPr id="27652" name="Rectangle 3"/>
          <p:cNvSpPr>
            <a:spLocks noGrp="1" noChangeArrowheads="1"/>
          </p:cNvSpPr>
          <p:nvPr>
            <p:ph type="body" sz="half" idx="1"/>
          </p:nvPr>
        </p:nvSpPr>
        <p:spPr>
          <a:xfrm>
            <a:off x="152400" y="152400"/>
            <a:ext cx="8839200" cy="6172200"/>
          </a:xfrm>
          <a:noFill/>
        </p:spPr>
        <p:txBody>
          <a:bodyPr/>
          <a:lstStyle/>
          <a:p>
            <a:pPr marL="0" indent="0" eaLnBrk="1" hangingPunct="1">
              <a:buFontTx/>
              <a:buNone/>
            </a:pPr>
            <a:r>
              <a:rPr lang="en-US" altLang="en-US" sz="2800" u="sng" smtClean="0">
                <a:solidFill>
                  <a:srgbClr val="FF0000"/>
                </a:solidFill>
              </a:rPr>
              <a:t>Tax law has some relief for improper elections</a:t>
            </a:r>
            <a:endParaRPr lang="en-US" altLang="en-US" sz="2800" smtClean="0">
              <a:solidFill>
                <a:srgbClr val="FF0000"/>
              </a:solidFill>
            </a:endParaRPr>
          </a:p>
          <a:p>
            <a:pPr marL="0" indent="0" eaLnBrk="1" hangingPunct="1">
              <a:buFontTx/>
              <a:buNone/>
            </a:pPr>
            <a:r>
              <a:rPr lang="en-US" altLang="en-US" sz="2800" smtClean="0"/>
              <a:t>If the corporation misses the deadline for making the S election, the IRS can treat the election as timely made if the corporation had reasonable cause for making the late election.  </a:t>
            </a:r>
            <a:br>
              <a:rPr lang="en-US" altLang="en-US" sz="2800" smtClean="0"/>
            </a:br>
            <a:endParaRPr lang="en-US" altLang="en-US" sz="2800" smtClean="0"/>
          </a:p>
          <a:p>
            <a:pPr marL="0" indent="0" eaLnBrk="1" hangingPunct="1">
              <a:buFontTx/>
              <a:buNone/>
            </a:pPr>
            <a:r>
              <a:rPr lang="en-US" altLang="en-US" sz="2800" smtClean="0"/>
              <a:t>If the election was ineffective because the corporation inadvertently failed to qualify as a small business corporation or because it inadvertently failed to obtain shareholder consents, the IRS can honor the election if the corporation and shareholders take steps to correct the deficiency within a reasonable period of time.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B1714FA-F44E-43D3-8ABE-076980086F52}" type="slidenum">
              <a:rPr lang="en-US" altLang="en-US">
                <a:solidFill>
                  <a:srgbClr val="CC3300"/>
                </a:solidFill>
              </a:rPr>
              <a:pPr eaLnBrk="1" hangingPunct="1"/>
              <a:t>19</a:t>
            </a:fld>
            <a:endParaRPr lang="en-US" altLang="en-US">
              <a:solidFill>
                <a:srgbClr val="CC3300"/>
              </a:solidFill>
            </a:endParaRPr>
          </a:p>
        </p:txBody>
      </p:sp>
      <p:sp>
        <p:nvSpPr>
          <p:cNvPr id="28675" name="Rectangle 2"/>
          <p:cNvSpPr>
            <a:spLocks noGrp="1" noChangeArrowheads="1"/>
          </p:cNvSpPr>
          <p:nvPr>
            <p:ph type="title"/>
          </p:nvPr>
        </p:nvSpPr>
        <p:spPr/>
        <p:txBody>
          <a:bodyPr/>
          <a:lstStyle/>
          <a:p>
            <a:pPr eaLnBrk="1" hangingPunct="1"/>
            <a:r>
              <a:rPr lang="en-US" altLang="en-US" smtClean="0"/>
              <a:t> </a:t>
            </a:r>
          </a:p>
        </p:txBody>
      </p:sp>
      <p:sp>
        <p:nvSpPr>
          <p:cNvPr id="28676" name="Rectangle 3"/>
          <p:cNvSpPr>
            <a:spLocks noGrp="1" noChangeArrowheads="1"/>
          </p:cNvSpPr>
          <p:nvPr>
            <p:ph type="body" sz="half" idx="1"/>
          </p:nvPr>
        </p:nvSpPr>
        <p:spPr>
          <a:xfrm>
            <a:off x="304800" y="304800"/>
            <a:ext cx="8534400" cy="6019800"/>
          </a:xfrm>
          <a:noFill/>
        </p:spPr>
        <p:txBody>
          <a:bodyPr/>
          <a:lstStyle/>
          <a:p>
            <a:pPr marL="0" indent="0" eaLnBrk="1" hangingPunct="1">
              <a:lnSpc>
                <a:spcPct val="90000"/>
              </a:lnSpc>
              <a:buFontTx/>
              <a:buNone/>
            </a:pPr>
            <a:r>
              <a:rPr lang="en-US" altLang="en-US" sz="3200" u="sng" smtClean="0">
                <a:solidFill>
                  <a:srgbClr val="FF3300"/>
                </a:solidFill>
              </a:rPr>
              <a:t>Consent of Shareholders.</a:t>
            </a:r>
            <a:r>
              <a:rPr lang="en-US" altLang="en-US" sz="3200" smtClean="0"/>
              <a:t>  </a:t>
            </a:r>
          </a:p>
          <a:p>
            <a:pPr marL="0" indent="0" eaLnBrk="1" hangingPunct="1">
              <a:lnSpc>
                <a:spcPct val="90000"/>
              </a:lnSpc>
              <a:buFontTx/>
              <a:buNone/>
            </a:pPr>
            <a:r>
              <a:rPr lang="en-US" altLang="en-US" sz="3200" smtClean="0"/>
              <a:t>Each shareholder must consent to the election.  This includes all shareholders on the date of the election, and all prior shareholders for the tax year, if the election is retroactive. </a:t>
            </a:r>
          </a:p>
          <a:p>
            <a:pPr marL="0" indent="0" eaLnBrk="1" hangingPunct="1">
              <a:lnSpc>
                <a:spcPct val="90000"/>
              </a:lnSpc>
              <a:buFontTx/>
              <a:buNone/>
            </a:pPr>
            <a:r>
              <a:rPr lang="en-US" altLang="en-US" sz="3200" smtClean="0"/>
              <a:t>Each tenant (whether husband and wife or not) must consent to the S election. If the stock is owned as community property, the consent must be made by husband and wife.  A minor or his legal representative must consent to the S election.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mtClean="0"/>
              <a:t> </a:t>
            </a:r>
          </a:p>
        </p:txBody>
      </p:sp>
      <p:sp>
        <p:nvSpPr>
          <p:cNvPr id="11267" name="Rectangle 3"/>
          <p:cNvSpPr>
            <a:spLocks noGrp="1" noChangeArrowheads="1"/>
          </p:cNvSpPr>
          <p:nvPr>
            <p:ph type="body" sz="half" idx="1"/>
          </p:nvPr>
        </p:nvSpPr>
        <p:spPr>
          <a:xfrm>
            <a:off x="152400" y="152400"/>
            <a:ext cx="8839200" cy="6553200"/>
          </a:xfrm>
          <a:noFill/>
          <a:ln w="254000">
            <a:solidFill>
              <a:srgbClr val="0000FF"/>
            </a:solidFill>
            <a:miter lim="800000"/>
            <a:headEnd/>
            <a:tailEnd/>
          </a:ln>
        </p:spPr>
        <p:txBody>
          <a:bodyPr/>
          <a:lstStyle/>
          <a:p>
            <a:pPr marL="692150" indent="-576263" eaLnBrk="1" hangingPunct="1">
              <a:buFontTx/>
              <a:buNone/>
            </a:pPr>
            <a:r>
              <a:rPr lang="en-US" altLang="en-US" sz="1100" smtClean="0"/>
              <a:t> </a:t>
            </a:r>
            <a:endParaRPr lang="en-US" altLang="en-US" sz="700" smtClean="0"/>
          </a:p>
          <a:p>
            <a:pPr marL="692150" indent="-576263" eaLnBrk="1" hangingPunct="1">
              <a:buFontTx/>
              <a:buNone/>
            </a:pPr>
            <a:r>
              <a:rPr lang="en-US" altLang="en-US" sz="2800" smtClean="0"/>
              <a:t>The student should be able to: (This file.)</a:t>
            </a:r>
          </a:p>
          <a:p>
            <a:pPr marL="692150" indent="-576263" eaLnBrk="1" hangingPunct="1">
              <a:buFontTx/>
              <a:buNone/>
            </a:pPr>
            <a:r>
              <a:rPr lang="en-US" altLang="en-US" sz="2800" smtClean="0"/>
              <a:t>1.	Explain the requirements for being taxed under Subchapter S. </a:t>
            </a:r>
          </a:p>
          <a:p>
            <a:pPr marL="692150" indent="-576263" eaLnBrk="1" hangingPunct="1">
              <a:buFontTx/>
              <a:buNone/>
            </a:pPr>
            <a:r>
              <a:rPr lang="en-US" altLang="en-US" sz="2800" smtClean="0"/>
              <a:t>2.	Explain the procedures for electing to be taxed under Subchapter S. </a:t>
            </a:r>
          </a:p>
          <a:p>
            <a:pPr marL="692150" indent="-576263" eaLnBrk="1" hangingPunct="1">
              <a:buFontTx/>
              <a:buNone/>
            </a:pPr>
            <a:r>
              <a:rPr lang="en-US" altLang="en-US" sz="2800" smtClean="0"/>
              <a:t>3.	Identify the events that will terminate an S election. </a:t>
            </a:r>
          </a:p>
          <a:p>
            <a:pPr marL="692150" indent="-576263" eaLnBrk="1" hangingPunct="1">
              <a:buFontTx/>
              <a:buNone/>
            </a:pPr>
            <a:r>
              <a:rPr lang="en-US" altLang="en-US" sz="2800" smtClean="0"/>
              <a:t>4.	Determine the permitted tax years for an S corporation. </a:t>
            </a:r>
          </a:p>
          <a:p>
            <a:pPr marL="692150" indent="-576263" eaLnBrk="1" hangingPunct="1">
              <a:buFontTx/>
              <a:buNone/>
            </a:pPr>
            <a:r>
              <a:rPr lang="en-US" altLang="en-US" sz="2800" smtClean="0"/>
              <a:t>5.	Calculate ordinary income and loss. </a:t>
            </a:r>
          </a:p>
          <a:p>
            <a:pPr marL="692150" indent="-576263" eaLnBrk="1" hangingPunct="1">
              <a:buFontTx/>
              <a:buNone/>
            </a:pPr>
            <a:r>
              <a:rPr lang="en-US" altLang="en-US" sz="2800" smtClean="0"/>
              <a:t>6.	Calculate the amount of any special S corporation taxes.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smtClean="0"/>
              <a:t> </a:t>
            </a:r>
          </a:p>
        </p:txBody>
      </p:sp>
      <p:sp>
        <p:nvSpPr>
          <p:cNvPr id="29699" name="Rectangle 3"/>
          <p:cNvSpPr>
            <a:spLocks noGrp="1" noChangeArrowheads="1"/>
          </p:cNvSpPr>
          <p:nvPr>
            <p:ph type="body" sz="half" idx="1"/>
          </p:nvPr>
        </p:nvSpPr>
        <p:spPr>
          <a:xfrm>
            <a:off x="152400" y="152400"/>
            <a:ext cx="8839200" cy="6553200"/>
          </a:xfrm>
          <a:noFill/>
          <a:ln w="254000">
            <a:solidFill>
              <a:srgbClr val="FF3300"/>
            </a:solidFill>
            <a:miter lim="800000"/>
            <a:headEnd/>
            <a:tailEnd/>
          </a:ln>
        </p:spPr>
        <p:txBody>
          <a:bodyPr/>
          <a:lstStyle/>
          <a:p>
            <a:pPr marL="1203325" indent="-1030288" eaLnBrk="1" hangingPunct="1">
              <a:buFontTx/>
              <a:buNone/>
            </a:pPr>
            <a:endParaRPr lang="en-US" altLang="en-US" sz="4400" smtClean="0"/>
          </a:p>
          <a:p>
            <a:pPr marL="1203325" indent="-1030288" eaLnBrk="1" hangingPunct="1">
              <a:buFontTx/>
              <a:buNone/>
            </a:pPr>
            <a:r>
              <a:rPr lang="en-US" altLang="en-US" sz="7200" smtClean="0"/>
              <a:t>3. Identify the events that </a:t>
            </a:r>
            <a:br>
              <a:rPr lang="en-US" altLang="en-US" sz="7200" smtClean="0"/>
            </a:br>
            <a:r>
              <a:rPr lang="en-US" altLang="en-US" sz="7200" smtClean="0"/>
              <a:t>will </a:t>
            </a:r>
            <a:r>
              <a:rPr lang="en-US" altLang="en-US" sz="7200" u="sng" smtClean="0"/>
              <a:t>terminate</a:t>
            </a:r>
            <a:r>
              <a:rPr lang="en-US" altLang="en-US" sz="7200" smtClean="0"/>
              <a:t> </a:t>
            </a:r>
            <a:br>
              <a:rPr lang="en-US" altLang="en-US" sz="7200" smtClean="0"/>
            </a:br>
            <a:r>
              <a:rPr lang="en-US" altLang="en-US" sz="7200" smtClean="0"/>
              <a:t>an S election.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5A3EEDE-0C76-4C31-B125-61361A0E7161}" type="slidenum">
              <a:rPr lang="en-US" altLang="en-US">
                <a:solidFill>
                  <a:srgbClr val="CC3300"/>
                </a:solidFill>
              </a:rPr>
              <a:pPr eaLnBrk="1" hangingPunct="1"/>
              <a:t>21</a:t>
            </a:fld>
            <a:endParaRPr lang="en-US" altLang="en-US">
              <a:solidFill>
                <a:srgbClr val="CC3300"/>
              </a:solidFill>
            </a:endParaRPr>
          </a:p>
        </p:txBody>
      </p:sp>
      <p:sp>
        <p:nvSpPr>
          <p:cNvPr id="30723" name="Rectangle 2"/>
          <p:cNvSpPr>
            <a:spLocks noGrp="1" noChangeArrowheads="1"/>
          </p:cNvSpPr>
          <p:nvPr>
            <p:ph type="title"/>
          </p:nvPr>
        </p:nvSpPr>
        <p:spPr/>
        <p:txBody>
          <a:bodyPr/>
          <a:lstStyle/>
          <a:p>
            <a:pPr eaLnBrk="1" hangingPunct="1"/>
            <a:r>
              <a:rPr lang="en-US" altLang="en-US" smtClean="0"/>
              <a:t> </a:t>
            </a:r>
          </a:p>
        </p:txBody>
      </p:sp>
      <p:sp>
        <p:nvSpPr>
          <p:cNvPr id="30724" name="Rectangle 3"/>
          <p:cNvSpPr>
            <a:spLocks noGrp="1" noChangeArrowheads="1"/>
          </p:cNvSpPr>
          <p:nvPr>
            <p:ph type="body" sz="half" idx="1"/>
          </p:nvPr>
        </p:nvSpPr>
        <p:spPr>
          <a:xfrm>
            <a:off x="304800" y="152400"/>
            <a:ext cx="8610600" cy="6172200"/>
          </a:xfrm>
          <a:noFill/>
        </p:spPr>
        <p:txBody>
          <a:bodyPr/>
          <a:lstStyle/>
          <a:p>
            <a:pPr marL="0" indent="0" eaLnBrk="1" hangingPunct="1">
              <a:lnSpc>
                <a:spcPct val="90000"/>
              </a:lnSpc>
              <a:buFontTx/>
              <a:buNone/>
            </a:pPr>
            <a:r>
              <a:rPr lang="en-US" altLang="en-US" u="sng" smtClean="0">
                <a:solidFill>
                  <a:srgbClr val="FF0000"/>
                </a:solidFill>
              </a:rPr>
              <a:t>Termination.</a:t>
            </a:r>
            <a:r>
              <a:rPr lang="en-US" altLang="en-US" smtClean="0">
                <a:solidFill>
                  <a:srgbClr val="FF0000"/>
                </a:solidFill>
              </a:rPr>
              <a:t>  </a:t>
            </a:r>
          </a:p>
          <a:p>
            <a:pPr marL="0" indent="0" eaLnBrk="1" hangingPunct="1">
              <a:lnSpc>
                <a:spcPct val="90000"/>
              </a:lnSpc>
              <a:buFontTx/>
              <a:buNone/>
            </a:pPr>
            <a:r>
              <a:rPr lang="en-US" altLang="en-US" sz="2800" smtClean="0"/>
              <a:t>The S election is terminated either when the corp revokes the election, or the corp ceases to be a small business corp. The termination generally occurs on the day of the terminating event. Shareholders owning more than one-half the stock on the day of revocation must consent to a revocation of election. </a:t>
            </a:r>
          </a:p>
          <a:p>
            <a:pPr marL="0" indent="0" eaLnBrk="1" hangingPunct="1">
              <a:lnSpc>
                <a:spcPct val="90000"/>
              </a:lnSpc>
              <a:buFontTx/>
              <a:buNone/>
            </a:pPr>
            <a:r>
              <a:rPr lang="en-US" altLang="en-US" sz="2800" smtClean="0"/>
              <a:t>A revocation made by the 15th day of the third month is retroactive to the beginning of the tax year unless another subsequent date is requested. </a:t>
            </a:r>
          </a:p>
          <a:p>
            <a:pPr marL="0" indent="0" eaLnBrk="1" hangingPunct="1">
              <a:lnSpc>
                <a:spcPct val="90000"/>
              </a:lnSpc>
              <a:buFontTx/>
              <a:buNone/>
            </a:pPr>
            <a:r>
              <a:rPr lang="en-US" altLang="en-US" sz="2800" smtClean="0"/>
              <a:t>All other revocations are effective on the date of the revocation or some subsequent date, at the election of the corp.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68E0FE2-F991-4F63-A795-9E09D3ED8544}" type="slidenum">
              <a:rPr lang="en-US" altLang="en-US">
                <a:solidFill>
                  <a:srgbClr val="CC3300"/>
                </a:solidFill>
              </a:rPr>
              <a:pPr eaLnBrk="1" hangingPunct="1"/>
              <a:t>22</a:t>
            </a:fld>
            <a:endParaRPr lang="en-US" altLang="en-US">
              <a:solidFill>
                <a:srgbClr val="CC3300"/>
              </a:solidFill>
            </a:endParaRPr>
          </a:p>
        </p:txBody>
      </p:sp>
      <p:sp>
        <p:nvSpPr>
          <p:cNvPr id="31747" name="Rectangle 2"/>
          <p:cNvSpPr>
            <a:spLocks noGrp="1" noChangeArrowheads="1"/>
          </p:cNvSpPr>
          <p:nvPr>
            <p:ph type="title"/>
          </p:nvPr>
        </p:nvSpPr>
        <p:spPr/>
        <p:txBody>
          <a:bodyPr/>
          <a:lstStyle/>
          <a:p>
            <a:pPr eaLnBrk="1" hangingPunct="1"/>
            <a:r>
              <a:rPr lang="en-US" altLang="en-US" smtClean="0"/>
              <a:t> </a:t>
            </a:r>
          </a:p>
        </p:txBody>
      </p:sp>
      <p:sp>
        <p:nvSpPr>
          <p:cNvPr id="31748" name="Rectangle 3"/>
          <p:cNvSpPr>
            <a:spLocks noGrp="1" noChangeArrowheads="1"/>
          </p:cNvSpPr>
          <p:nvPr>
            <p:ph type="body" sz="half" idx="1"/>
          </p:nvPr>
        </p:nvSpPr>
        <p:spPr>
          <a:xfrm>
            <a:off x="304800" y="152400"/>
            <a:ext cx="8610600" cy="6172200"/>
          </a:xfrm>
          <a:noFill/>
        </p:spPr>
        <p:txBody>
          <a:bodyPr/>
          <a:lstStyle/>
          <a:p>
            <a:pPr marL="0" indent="0" eaLnBrk="1" hangingPunct="1">
              <a:lnSpc>
                <a:spcPct val="80000"/>
              </a:lnSpc>
              <a:buFontTx/>
              <a:buNone/>
            </a:pPr>
            <a:r>
              <a:rPr lang="en-US" altLang="en-US" u="sng" smtClean="0">
                <a:solidFill>
                  <a:srgbClr val="FF0000"/>
                </a:solidFill>
              </a:rPr>
              <a:t>Termination of the Election</a:t>
            </a:r>
            <a:r>
              <a:rPr lang="en-US" altLang="en-US" smtClean="0">
                <a:solidFill>
                  <a:srgbClr val="FF0000"/>
                </a:solidFill>
              </a:rPr>
              <a:t>. </a:t>
            </a:r>
          </a:p>
          <a:p>
            <a:pPr marL="0" indent="0" eaLnBrk="1" hangingPunct="1">
              <a:lnSpc>
                <a:spcPct val="80000"/>
              </a:lnSpc>
              <a:buFontTx/>
              <a:buNone/>
            </a:pPr>
            <a:r>
              <a:rPr lang="en-US" altLang="en-US" sz="2800" smtClean="0"/>
              <a:t>The S election is terminated if the corp fails one of the small business corporation requirements. The passive income requirement is applied annually.  A termination will result if more than 25% of the corporation's gross receipts are passive income for each of three consecutive tax years and the corporation has Sub C E&amp;P at the end of each tax year.  If the test is failed for three consecutive years, the election terminates on the first day of the fourth year. </a:t>
            </a:r>
          </a:p>
          <a:p>
            <a:pPr marL="0" indent="0" eaLnBrk="1" hangingPunct="1">
              <a:lnSpc>
                <a:spcPct val="80000"/>
              </a:lnSpc>
              <a:buFontTx/>
              <a:buNone/>
            </a:pPr>
            <a:r>
              <a:rPr lang="en-US" altLang="en-US" sz="2800" smtClean="0"/>
              <a:t>Passive investment income includes royalties, rents, dividends, interest, annuities, and gains from the sale or exchange of stocks and securities.  Passive investment income excludes income derived from the active conduct of a trade or business.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0E3A1BB-D0C3-4FA1-8992-79D4031097DF}" type="slidenum">
              <a:rPr lang="en-US" altLang="en-US">
                <a:solidFill>
                  <a:srgbClr val="CC3300"/>
                </a:solidFill>
              </a:rPr>
              <a:pPr eaLnBrk="1" hangingPunct="1"/>
              <a:t>23</a:t>
            </a:fld>
            <a:endParaRPr lang="en-US" altLang="en-US">
              <a:solidFill>
                <a:srgbClr val="CC3300"/>
              </a:solidFill>
            </a:endParaRPr>
          </a:p>
        </p:txBody>
      </p:sp>
      <p:sp>
        <p:nvSpPr>
          <p:cNvPr id="32771" name="Rectangle 2"/>
          <p:cNvSpPr>
            <a:spLocks noGrp="1" noChangeArrowheads="1"/>
          </p:cNvSpPr>
          <p:nvPr>
            <p:ph type="title"/>
          </p:nvPr>
        </p:nvSpPr>
        <p:spPr/>
        <p:txBody>
          <a:bodyPr/>
          <a:lstStyle/>
          <a:p>
            <a:pPr eaLnBrk="1" hangingPunct="1"/>
            <a:r>
              <a:rPr lang="en-US" altLang="en-US" smtClean="0"/>
              <a:t> </a:t>
            </a:r>
          </a:p>
        </p:txBody>
      </p:sp>
      <p:sp>
        <p:nvSpPr>
          <p:cNvPr id="32772" name="Rectangle 3"/>
          <p:cNvSpPr>
            <a:spLocks noGrp="1" noChangeArrowheads="1"/>
          </p:cNvSpPr>
          <p:nvPr>
            <p:ph type="body" sz="half" idx="1"/>
          </p:nvPr>
        </p:nvSpPr>
        <p:spPr>
          <a:xfrm>
            <a:off x="304800" y="304800"/>
            <a:ext cx="8610600" cy="6019800"/>
          </a:xfrm>
          <a:noFill/>
        </p:spPr>
        <p:txBody>
          <a:bodyPr/>
          <a:lstStyle/>
          <a:p>
            <a:pPr marL="0" indent="0" eaLnBrk="1" hangingPunct="1">
              <a:lnSpc>
                <a:spcPct val="90000"/>
              </a:lnSpc>
              <a:buFontTx/>
              <a:buNone/>
            </a:pPr>
            <a:r>
              <a:rPr lang="en-US" altLang="en-US" sz="3200" u="sng" smtClean="0">
                <a:solidFill>
                  <a:srgbClr val="FF3300"/>
                </a:solidFill>
              </a:rPr>
              <a:t>Allocation of Income- Short Year.</a:t>
            </a:r>
            <a:r>
              <a:rPr lang="en-US" altLang="en-US" sz="3200" smtClean="0"/>
              <a:t>  </a:t>
            </a:r>
          </a:p>
          <a:p>
            <a:pPr marL="0" indent="0" eaLnBrk="1" hangingPunct="1">
              <a:lnSpc>
                <a:spcPct val="90000"/>
              </a:lnSpc>
              <a:buFontTx/>
              <a:buNone/>
            </a:pPr>
            <a:r>
              <a:rPr lang="en-US" altLang="en-US" sz="3200" smtClean="0"/>
              <a:t>If a termination occurs at a time other than the first day of a tax year, an S termination year exists.  The S termination year is divided into an S short year and a C short year.  </a:t>
            </a:r>
          </a:p>
          <a:p>
            <a:pPr marL="0" indent="0" eaLnBrk="1" hangingPunct="1">
              <a:lnSpc>
                <a:spcPct val="90000"/>
              </a:lnSpc>
              <a:buFontTx/>
              <a:buNone/>
            </a:pPr>
            <a:r>
              <a:rPr lang="en-US" altLang="en-US" sz="3200" smtClean="0"/>
              <a:t>The S short year commences on the first day of the tax year and ends on the last day preceding the day the termination is effective.  </a:t>
            </a:r>
          </a:p>
          <a:p>
            <a:pPr marL="0" indent="0" eaLnBrk="1" hangingPunct="1">
              <a:lnSpc>
                <a:spcPct val="90000"/>
              </a:lnSpc>
              <a:buFontTx/>
              <a:buNone/>
            </a:pPr>
            <a:r>
              <a:rPr lang="en-US" altLang="en-US" sz="3200" smtClean="0"/>
              <a:t>The C short year commences on the day of the terminating event.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494D890-40A5-4263-8545-7BFE3E7AD5A5}" type="slidenum">
              <a:rPr lang="en-US" altLang="en-US">
                <a:solidFill>
                  <a:srgbClr val="CC3300"/>
                </a:solidFill>
              </a:rPr>
              <a:pPr eaLnBrk="1" hangingPunct="1"/>
              <a:t>24</a:t>
            </a:fld>
            <a:endParaRPr lang="en-US" altLang="en-US">
              <a:solidFill>
                <a:srgbClr val="CC3300"/>
              </a:solidFill>
            </a:endParaRPr>
          </a:p>
        </p:txBody>
      </p:sp>
      <p:sp>
        <p:nvSpPr>
          <p:cNvPr id="33795" name="Rectangle 2"/>
          <p:cNvSpPr>
            <a:spLocks noGrp="1" noChangeArrowheads="1"/>
          </p:cNvSpPr>
          <p:nvPr>
            <p:ph type="title"/>
          </p:nvPr>
        </p:nvSpPr>
        <p:spPr/>
        <p:txBody>
          <a:bodyPr/>
          <a:lstStyle/>
          <a:p>
            <a:pPr eaLnBrk="1" hangingPunct="1"/>
            <a:r>
              <a:rPr lang="en-US" altLang="en-US" smtClean="0"/>
              <a:t> </a:t>
            </a:r>
          </a:p>
        </p:txBody>
      </p:sp>
      <p:sp>
        <p:nvSpPr>
          <p:cNvPr id="33796" name="Rectangle 3"/>
          <p:cNvSpPr>
            <a:spLocks noGrp="1" noChangeArrowheads="1"/>
          </p:cNvSpPr>
          <p:nvPr>
            <p:ph type="body" sz="half" idx="1"/>
          </p:nvPr>
        </p:nvSpPr>
        <p:spPr>
          <a:xfrm>
            <a:off x="152400" y="152400"/>
            <a:ext cx="8839200" cy="6172200"/>
          </a:xfrm>
          <a:noFill/>
        </p:spPr>
        <p:txBody>
          <a:bodyPr/>
          <a:lstStyle/>
          <a:p>
            <a:pPr marL="0" indent="0" eaLnBrk="1" hangingPunct="1">
              <a:lnSpc>
                <a:spcPct val="90000"/>
              </a:lnSpc>
              <a:spcBef>
                <a:spcPct val="0"/>
              </a:spcBef>
              <a:buFontTx/>
              <a:buNone/>
            </a:pPr>
            <a:r>
              <a:rPr lang="en-US" altLang="en-US" sz="2800" u="sng" smtClean="0">
                <a:solidFill>
                  <a:srgbClr val="FF3300"/>
                </a:solidFill>
              </a:rPr>
              <a:t>Allocation of Income- Short Year.</a:t>
            </a:r>
            <a:r>
              <a:rPr lang="en-US" altLang="en-US" sz="2800" smtClean="0"/>
              <a:t> </a:t>
            </a:r>
          </a:p>
          <a:p>
            <a:pPr marL="0" indent="0" eaLnBrk="1" hangingPunct="1">
              <a:lnSpc>
                <a:spcPct val="90000"/>
              </a:lnSpc>
              <a:spcBef>
                <a:spcPct val="0"/>
              </a:spcBef>
              <a:buFontTx/>
              <a:buNone/>
            </a:pPr>
            <a:r>
              <a:rPr lang="en-US" altLang="en-US" sz="2800" smtClean="0"/>
              <a:t>The S short year's income is allocated to the shareholders.  The C short year taxable income is annualized to determine the corporate tax liability.  Income is allocated between the two short years on a daily basis unless an election is made to allocate the income using the corporation's tax accounting elections.  </a:t>
            </a:r>
          </a:p>
          <a:p>
            <a:pPr marL="0" indent="0" eaLnBrk="1" hangingPunct="1">
              <a:lnSpc>
                <a:spcPct val="90000"/>
              </a:lnSpc>
              <a:spcBef>
                <a:spcPct val="0"/>
              </a:spcBef>
              <a:buFontTx/>
              <a:buNone/>
            </a:pPr>
            <a:r>
              <a:rPr lang="en-US" altLang="en-US" sz="2800" smtClean="0"/>
              <a:t>All shareholders during the S short year and on the first day of the C short year must consent to this election.  A pro rata allocation cannot be used when an S termination year occurs and during such year sales or exchanges of 50 percent or more of the corporation's outstanding stock occur.  In such case, the corporation's tax accounting elections must be used to make the allocation.</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026" name="Object 2"/>
          <p:cNvGraphicFramePr>
            <a:graphicFrameLocks noGrp="1" noChangeAspect="1"/>
          </p:cNvGraphicFramePr>
          <p:nvPr>
            <p:ph type="ctrTitle"/>
          </p:nvPr>
        </p:nvGraphicFramePr>
        <p:xfrm>
          <a:off x="236538" y="239713"/>
          <a:ext cx="8602662" cy="6424612"/>
        </p:xfrm>
        <a:graphic>
          <a:graphicData uri="http://schemas.openxmlformats.org/presentationml/2006/ole">
            <mc:AlternateContent xmlns:mc="http://schemas.openxmlformats.org/markup-compatibility/2006">
              <mc:Choice xmlns:v="urn:schemas-microsoft-com:vml" Requires="v">
                <p:oleObj spid="_x0000_s1030" name="Worksheet" r:id="rId4" imgW="3724250" imgH="2781402" progId="Excel.Sheet.8">
                  <p:embed/>
                </p:oleObj>
              </mc:Choice>
              <mc:Fallback>
                <p:oleObj name="Worksheet" r:id="rId4" imgW="3724250" imgH="2781402"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538" y="239713"/>
                        <a:ext cx="8602662" cy="6424612"/>
                      </a:xfrm>
                      <a:prstGeom prst="rect">
                        <a:avLst/>
                      </a:prstGeom>
                      <a:noFill/>
                      <a:ln w="50800">
                        <a:solidFill>
                          <a:srgbClr val="0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73AA3CB-8F27-4705-91B5-4280F21E778F}" type="slidenum">
              <a:rPr lang="en-US" altLang="en-US">
                <a:solidFill>
                  <a:srgbClr val="CC3300"/>
                </a:solidFill>
              </a:rPr>
              <a:pPr eaLnBrk="1" hangingPunct="1"/>
              <a:t>26</a:t>
            </a:fld>
            <a:endParaRPr lang="en-US" altLang="en-US">
              <a:solidFill>
                <a:srgbClr val="CC3300"/>
              </a:solidFill>
            </a:endParaRPr>
          </a:p>
        </p:txBody>
      </p:sp>
      <p:sp>
        <p:nvSpPr>
          <p:cNvPr id="34819" name="Rectangle 2"/>
          <p:cNvSpPr>
            <a:spLocks noGrp="1" noChangeArrowheads="1"/>
          </p:cNvSpPr>
          <p:nvPr>
            <p:ph type="title"/>
          </p:nvPr>
        </p:nvSpPr>
        <p:spPr/>
        <p:txBody>
          <a:bodyPr/>
          <a:lstStyle/>
          <a:p>
            <a:pPr eaLnBrk="1" hangingPunct="1"/>
            <a:r>
              <a:rPr lang="en-US" altLang="en-US" smtClean="0"/>
              <a:t> </a:t>
            </a:r>
          </a:p>
        </p:txBody>
      </p:sp>
      <p:sp>
        <p:nvSpPr>
          <p:cNvPr id="34820" name="Rectangle 3"/>
          <p:cNvSpPr>
            <a:spLocks noGrp="1" noChangeArrowheads="1"/>
          </p:cNvSpPr>
          <p:nvPr>
            <p:ph type="body" sz="half" idx="1"/>
          </p:nvPr>
        </p:nvSpPr>
        <p:spPr>
          <a:xfrm>
            <a:off x="304800" y="304800"/>
            <a:ext cx="8610600" cy="6019800"/>
          </a:xfrm>
          <a:noFill/>
        </p:spPr>
        <p:txBody>
          <a:bodyPr/>
          <a:lstStyle/>
          <a:p>
            <a:pPr marL="0" indent="0" eaLnBrk="1" hangingPunct="1">
              <a:buFontTx/>
              <a:buNone/>
            </a:pPr>
            <a:r>
              <a:rPr lang="en-US" altLang="en-US" sz="5400" smtClean="0"/>
              <a:t>Is taxable income on the preceding slide for 12 months equal to $120,000?</a:t>
            </a:r>
          </a:p>
          <a:p>
            <a:pPr marL="0" indent="0" eaLnBrk="1" hangingPunct="1">
              <a:buFontTx/>
              <a:buNone/>
            </a:pPr>
            <a:r>
              <a:rPr lang="en-US" altLang="en-US" sz="5400" smtClean="0"/>
              <a:t>If so, what adjustments did you make?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050" name="Object 2"/>
          <p:cNvGraphicFramePr>
            <a:graphicFrameLocks noGrp="1" noChangeAspect="1"/>
          </p:cNvGraphicFramePr>
          <p:nvPr>
            <p:ph type="ctrTitle"/>
          </p:nvPr>
        </p:nvGraphicFramePr>
        <p:xfrm>
          <a:off x="225425" y="384175"/>
          <a:ext cx="8385175" cy="6086475"/>
        </p:xfrm>
        <a:graphic>
          <a:graphicData uri="http://schemas.openxmlformats.org/presentationml/2006/ole">
            <mc:AlternateContent xmlns:mc="http://schemas.openxmlformats.org/markup-compatibility/2006">
              <mc:Choice xmlns:v="urn:schemas-microsoft-com:vml" Requires="v">
                <p:oleObj spid="_x0000_s2055" name="Worksheet" r:id="rId4" imgW="3676590" imgH="2686050" progId="Excel.Sheet.8">
                  <p:embed/>
                </p:oleObj>
              </mc:Choice>
              <mc:Fallback>
                <p:oleObj name="Worksheet" r:id="rId4" imgW="3676590" imgH="268605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425" y="384175"/>
                        <a:ext cx="8385175" cy="6086475"/>
                      </a:xfrm>
                      <a:prstGeom prst="rect">
                        <a:avLst/>
                      </a:prstGeom>
                      <a:noFill/>
                      <a:ln w="50800">
                        <a:solidFill>
                          <a:srgbClr val="0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1" name="Text Box 3"/>
          <p:cNvSpPr txBox="1">
            <a:spLocks noChangeArrowheads="1"/>
          </p:cNvSpPr>
          <p:nvPr/>
        </p:nvSpPr>
        <p:spPr bwMode="auto">
          <a:xfrm>
            <a:off x="6248400" y="2971800"/>
            <a:ext cx="2209800" cy="1073150"/>
          </a:xfrm>
          <a:prstGeom prst="rect">
            <a:avLst/>
          </a:prstGeom>
          <a:noFill/>
          <a:ln w="1270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t>Sec. 1362(e)(5</a:t>
            </a:r>
            <a:r>
              <a:rPr lang="en-US" altLang="en-US" sz="2400" b="1"/>
              <a:t>)</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CD5870A-797D-4A90-B5CE-8335D141672D}" type="slidenum">
              <a:rPr lang="en-US" altLang="en-US">
                <a:solidFill>
                  <a:srgbClr val="CC3300"/>
                </a:solidFill>
              </a:rPr>
              <a:pPr eaLnBrk="1" hangingPunct="1"/>
              <a:t>28</a:t>
            </a:fld>
            <a:endParaRPr lang="en-US" altLang="en-US">
              <a:solidFill>
                <a:srgbClr val="CC3300"/>
              </a:solidFill>
            </a:endParaRPr>
          </a:p>
        </p:txBody>
      </p:sp>
      <p:sp>
        <p:nvSpPr>
          <p:cNvPr id="35843" name="Rectangle 2"/>
          <p:cNvSpPr>
            <a:spLocks noGrp="1" noChangeArrowheads="1"/>
          </p:cNvSpPr>
          <p:nvPr>
            <p:ph type="title"/>
          </p:nvPr>
        </p:nvSpPr>
        <p:spPr/>
        <p:txBody>
          <a:bodyPr/>
          <a:lstStyle/>
          <a:p>
            <a:pPr eaLnBrk="1" hangingPunct="1"/>
            <a:r>
              <a:rPr lang="en-US" altLang="en-US" smtClean="0"/>
              <a:t> </a:t>
            </a:r>
          </a:p>
        </p:txBody>
      </p:sp>
      <p:sp>
        <p:nvSpPr>
          <p:cNvPr id="35844" name="Rectangle 3"/>
          <p:cNvSpPr>
            <a:spLocks noGrp="1" noChangeArrowheads="1"/>
          </p:cNvSpPr>
          <p:nvPr>
            <p:ph type="body" sz="half" idx="1"/>
          </p:nvPr>
        </p:nvSpPr>
        <p:spPr>
          <a:xfrm>
            <a:off x="304800" y="304800"/>
            <a:ext cx="8610600" cy="6019800"/>
          </a:xfrm>
          <a:noFill/>
        </p:spPr>
        <p:txBody>
          <a:bodyPr/>
          <a:lstStyle/>
          <a:p>
            <a:pPr marL="0" indent="0" eaLnBrk="1" hangingPunct="1">
              <a:lnSpc>
                <a:spcPct val="90000"/>
              </a:lnSpc>
              <a:buFontTx/>
              <a:buNone/>
            </a:pPr>
            <a:r>
              <a:rPr lang="en-US" altLang="en-US" sz="3200" u="sng" smtClean="0">
                <a:solidFill>
                  <a:srgbClr val="FF3300"/>
                </a:solidFill>
              </a:rPr>
              <a:t>Inadvertent Termination.</a:t>
            </a:r>
            <a:r>
              <a:rPr lang="en-US" altLang="en-US" sz="3200" smtClean="0"/>
              <a:t>  </a:t>
            </a:r>
          </a:p>
          <a:p>
            <a:pPr marL="0" indent="0" eaLnBrk="1" hangingPunct="1">
              <a:lnSpc>
                <a:spcPct val="90000"/>
              </a:lnSpc>
              <a:buFontTx/>
              <a:buNone/>
            </a:pPr>
            <a:r>
              <a:rPr lang="en-US" altLang="en-US" sz="3200" smtClean="0"/>
              <a:t>If an inadvertent termination occurs, the S corporation and its shareholders must take the necessary steps within a reasonable time after discovering the disqualifying event to restore the corporation's small business corporation status.  </a:t>
            </a:r>
          </a:p>
          <a:p>
            <a:pPr marL="0" indent="0" eaLnBrk="1" hangingPunct="1">
              <a:lnSpc>
                <a:spcPct val="90000"/>
              </a:lnSpc>
              <a:buFontTx/>
              <a:buNone/>
            </a:pPr>
            <a:r>
              <a:rPr lang="en-US" altLang="en-US" sz="3200" smtClean="0"/>
              <a:t>The IRS may require adjustments if the S election is to remain in effect continuously.  The IRS can grant relief for inadvertent terminations of the election to treat a subsidiary as a QSSS and the election to treat family members as one shareholder.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59FC87A-300A-4013-938F-901853552FA1}" type="slidenum">
              <a:rPr lang="en-US" altLang="en-US">
                <a:solidFill>
                  <a:srgbClr val="CC3300"/>
                </a:solidFill>
              </a:rPr>
              <a:pPr eaLnBrk="1" hangingPunct="1"/>
              <a:t>29</a:t>
            </a:fld>
            <a:endParaRPr lang="en-US" altLang="en-US">
              <a:solidFill>
                <a:srgbClr val="CC3300"/>
              </a:solidFill>
            </a:endParaRPr>
          </a:p>
        </p:txBody>
      </p:sp>
      <p:sp>
        <p:nvSpPr>
          <p:cNvPr id="36867" name="Rectangle 2"/>
          <p:cNvSpPr>
            <a:spLocks noGrp="1" noChangeArrowheads="1"/>
          </p:cNvSpPr>
          <p:nvPr>
            <p:ph type="title"/>
          </p:nvPr>
        </p:nvSpPr>
        <p:spPr/>
        <p:txBody>
          <a:bodyPr/>
          <a:lstStyle/>
          <a:p>
            <a:pPr eaLnBrk="1" hangingPunct="1"/>
            <a:r>
              <a:rPr lang="en-US" altLang="en-US" smtClean="0"/>
              <a:t> </a:t>
            </a:r>
          </a:p>
        </p:txBody>
      </p:sp>
      <p:sp>
        <p:nvSpPr>
          <p:cNvPr id="36868" name="Rectangle 3"/>
          <p:cNvSpPr>
            <a:spLocks noGrp="1" noChangeArrowheads="1"/>
          </p:cNvSpPr>
          <p:nvPr>
            <p:ph type="body" sz="half" idx="1"/>
          </p:nvPr>
        </p:nvSpPr>
        <p:spPr>
          <a:xfrm>
            <a:off x="304800" y="304800"/>
            <a:ext cx="8610600" cy="6019800"/>
          </a:xfrm>
          <a:noFill/>
        </p:spPr>
        <p:txBody>
          <a:bodyPr/>
          <a:lstStyle/>
          <a:p>
            <a:pPr marL="0" indent="0" eaLnBrk="1" hangingPunct="1">
              <a:lnSpc>
                <a:spcPct val="90000"/>
              </a:lnSpc>
              <a:buFontTx/>
              <a:buNone/>
            </a:pPr>
            <a:r>
              <a:rPr lang="en-US" altLang="en-US" sz="3200" u="sng" smtClean="0">
                <a:solidFill>
                  <a:srgbClr val="FF3300"/>
                </a:solidFill>
              </a:rPr>
              <a:t>Other IRS Waivers.</a:t>
            </a:r>
            <a:r>
              <a:rPr lang="en-US" altLang="en-US" sz="3200" smtClean="0"/>
              <a:t>  </a:t>
            </a:r>
          </a:p>
          <a:p>
            <a:pPr marL="0" indent="0" eaLnBrk="1" hangingPunct="1">
              <a:lnSpc>
                <a:spcPct val="90000"/>
              </a:lnSpc>
              <a:buFontTx/>
              <a:buNone/>
            </a:pPr>
            <a:r>
              <a:rPr lang="en-US" altLang="en-US" sz="3200" smtClean="0"/>
              <a:t>IRS cannot only waive a termination that it deems to be inadvertent, it can validate certain invalid elections.  Validation of an invalid election can occur when the election failed to meet the basic S corp requirements of IRC Sec. 1361 or failed to provide necessary shareholder consents.  </a:t>
            </a:r>
          </a:p>
          <a:p>
            <a:pPr marL="0" indent="0" eaLnBrk="1" hangingPunct="1">
              <a:lnSpc>
                <a:spcPct val="90000"/>
              </a:lnSpc>
              <a:buFontTx/>
              <a:buNone/>
            </a:pPr>
            <a:r>
              <a:rPr lang="en-US" altLang="en-US" sz="3200" smtClean="0"/>
              <a:t>IRS also can exercise this authority in situations where a corporation never filed an election.  Relief can also be obtained for filing a late election.</a:t>
            </a:r>
            <a:r>
              <a:rPr lang="en-US" altLang="en-US" sz="280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smtClean="0"/>
              <a:t> </a:t>
            </a:r>
          </a:p>
        </p:txBody>
      </p:sp>
      <p:sp>
        <p:nvSpPr>
          <p:cNvPr id="2180099" name="Rectangle 3"/>
          <p:cNvSpPr>
            <a:spLocks noGrp="1" noChangeArrowheads="1"/>
          </p:cNvSpPr>
          <p:nvPr>
            <p:ph type="body" sz="half" idx="1"/>
          </p:nvPr>
        </p:nvSpPr>
        <p:spPr>
          <a:xfrm>
            <a:off x="152400" y="152400"/>
            <a:ext cx="8839200" cy="6553200"/>
          </a:xfrm>
          <a:ln w="254000">
            <a:solidFill>
              <a:srgbClr val="0000FF"/>
            </a:solidFill>
          </a:ln>
        </p:spPr>
        <p:txBody>
          <a:bodyPr/>
          <a:lstStyle/>
          <a:p>
            <a:pPr marL="623888" indent="-450850" eaLnBrk="1" hangingPunct="1">
              <a:lnSpc>
                <a:spcPct val="80000"/>
              </a:lnSpc>
              <a:buFontTx/>
              <a:buNone/>
              <a:defRPr/>
            </a:pPr>
            <a:r>
              <a:rPr lang="en-US" sz="2800" dirty="0" smtClean="0"/>
              <a:t> </a:t>
            </a:r>
          </a:p>
          <a:p>
            <a:pPr marL="623888" indent="-450850" eaLnBrk="1" hangingPunct="1">
              <a:lnSpc>
                <a:spcPct val="80000"/>
              </a:lnSpc>
              <a:buFontTx/>
              <a:buNone/>
              <a:defRPr/>
            </a:pPr>
            <a:r>
              <a:rPr lang="en-US" sz="2800" dirty="0" smtClean="0"/>
              <a:t>The student should be able to: (2nd file.)</a:t>
            </a:r>
          </a:p>
          <a:p>
            <a:pPr marL="798513" indent="-625475" eaLnBrk="1" hangingPunct="1">
              <a:lnSpc>
                <a:spcPct val="80000"/>
              </a:lnSpc>
              <a:buFontTx/>
              <a:buNone/>
              <a:defRPr/>
            </a:pPr>
            <a:r>
              <a:rPr lang="en-US" sz="2800" dirty="0" smtClean="0"/>
              <a:t>7.	Calculate a shareholder's share of ordinary income or loss &amp; separately stated items. </a:t>
            </a:r>
          </a:p>
          <a:p>
            <a:pPr marL="798513" indent="-625475" eaLnBrk="1" hangingPunct="1">
              <a:lnSpc>
                <a:spcPct val="80000"/>
              </a:lnSpc>
              <a:buFontTx/>
              <a:buNone/>
              <a:defRPr/>
            </a:pPr>
            <a:r>
              <a:rPr lang="en-US" sz="2800" dirty="0" smtClean="0"/>
              <a:t>8.	Determine the limits on a shareholder's deduction of S corporation losses. </a:t>
            </a:r>
          </a:p>
          <a:p>
            <a:pPr marL="798513" indent="-625475" eaLnBrk="1" hangingPunct="1">
              <a:lnSpc>
                <a:spcPct val="80000"/>
              </a:lnSpc>
              <a:buFontTx/>
              <a:buNone/>
              <a:defRPr/>
            </a:pPr>
            <a:r>
              <a:rPr lang="en-US" sz="2800" dirty="0" smtClean="0"/>
              <a:t>9.	Calculate a shareholder's basis in his or her S corporation's stock and debt. </a:t>
            </a:r>
          </a:p>
          <a:p>
            <a:pPr marL="798513" indent="-625475" eaLnBrk="1" hangingPunct="1">
              <a:lnSpc>
                <a:spcPct val="80000"/>
              </a:lnSpc>
              <a:buFontTx/>
              <a:buNone/>
              <a:defRPr/>
            </a:pPr>
            <a:r>
              <a:rPr lang="en-US" sz="2800" dirty="0" smtClean="0"/>
              <a:t>10.	Determine the taxability of distributions to its shareholders. </a:t>
            </a:r>
          </a:p>
          <a:p>
            <a:pPr marL="798513" indent="-625475" eaLnBrk="1" hangingPunct="1">
              <a:lnSpc>
                <a:spcPct val="80000"/>
              </a:lnSpc>
              <a:buFontTx/>
              <a:buNone/>
              <a:defRPr/>
            </a:pPr>
            <a:r>
              <a:rPr lang="en-US" sz="2800" dirty="0" smtClean="0"/>
              <a:t>11.	Explain the procedures for filing an S corporation tax return. </a:t>
            </a:r>
          </a:p>
          <a:p>
            <a:pPr marL="798513" indent="-625475" eaLnBrk="1" hangingPunct="1">
              <a:lnSpc>
                <a:spcPct val="80000"/>
              </a:lnSpc>
              <a:buFontTx/>
              <a:buNone/>
              <a:defRPr/>
            </a:pPr>
            <a:r>
              <a:rPr lang="en-US" sz="2800" dirty="0" smtClean="0"/>
              <a:t>12.	Determine the estimated tax payments required of an S corporation and its shareholders. </a:t>
            </a:r>
            <a:endParaRPr lang="en-US" sz="20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DFF9C68-1AA5-44B2-A41F-20284BCB391D}" type="slidenum">
              <a:rPr lang="en-US" altLang="en-US">
                <a:solidFill>
                  <a:srgbClr val="CC3300"/>
                </a:solidFill>
              </a:rPr>
              <a:pPr eaLnBrk="1" hangingPunct="1"/>
              <a:t>30</a:t>
            </a:fld>
            <a:endParaRPr lang="en-US" altLang="en-US">
              <a:solidFill>
                <a:srgbClr val="CC3300"/>
              </a:solidFill>
            </a:endParaRPr>
          </a:p>
        </p:txBody>
      </p:sp>
      <p:sp>
        <p:nvSpPr>
          <p:cNvPr id="37891" name="Rectangle 2"/>
          <p:cNvSpPr>
            <a:spLocks noGrp="1" noChangeArrowheads="1"/>
          </p:cNvSpPr>
          <p:nvPr>
            <p:ph type="title"/>
          </p:nvPr>
        </p:nvSpPr>
        <p:spPr/>
        <p:txBody>
          <a:bodyPr/>
          <a:lstStyle/>
          <a:p>
            <a:pPr eaLnBrk="1" hangingPunct="1"/>
            <a:r>
              <a:rPr lang="en-US" altLang="en-US" smtClean="0"/>
              <a:t> </a:t>
            </a:r>
          </a:p>
        </p:txBody>
      </p:sp>
      <p:sp>
        <p:nvSpPr>
          <p:cNvPr id="37892" name="Rectangle 3"/>
          <p:cNvSpPr>
            <a:spLocks noGrp="1" noChangeArrowheads="1"/>
          </p:cNvSpPr>
          <p:nvPr>
            <p:ph type="body" sz="half" idx="1"/>
          </p:nvPr>
        </p:nvSpPr>
        <p:spPr>
          <a:xfrm>
            <a:off x="152400" y="304800"/>
            <a:ext cx="8686800" cy="6019800"/>
          </a:xfrm>
          <a:noFill/>
        </p:spPr>
        <p:txBody>
          <a:bodyPr/>
          <a:lstStyle/>
          <a:p>
            <a:pPr marL="0" indent="0" eaLnBrk="1" hangingPunct="1">
              <a:buFontTx/>
              <a:buNone/>
            </a:pPr>
            <a:r>
              <a:rPr lang="en-US" altLang="en-US" u="sng" smtClean="0">
                <a:solidFill>
                  <a:srgbClr val="FF3300"/>
                </a:solidFill>
              </a:rPr>
              <a:t>New Election following a Termination.</a:t>
            </a:r>
            <a:r>
              <a:rPr lang="en-US" altLang="en-US" smtClean="0"/>
              <a:t>  </a:t>
            </a:r>
          </a:p>
          <a:p>
            <a:pPr marL="0" indent="0" eaLnBrk="1" hangingPunct="1">
              <a:buFontTx/>
              <a:buNone/>
            </a:pPr>
            <a:r>
              <a:rPr lang="en-US" altLang="en-US" smtClean="0"/>
              <a:t>A corporation that terminates its S election must wait five tax years before making a new election.  </a:t>
            </a:r>
          </a:p>
          <a:p>
            <a:pPr marL="0" indent="0" eaLnBrk="1" hangingPunct="1">
              <a:buFontTx/>
              <a:buNone/>
            </a:pPr>
            <a:r>
              <a:rPr lang="en-US" altLang="en-US" smtClean="0"/>
              <a:t>The IRS may waive this rule if the termination was inadvertent, or if more than 50% of the stock is owned by persons who did not own the stock when the termination occurred.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7DAE720-28E8-4911-8EEB-A01731B48D6B}" type="slidenum">
              <a:rPr lang="en-US" altLang="en-US">
                <a:solidFill>
                  <a:srgbClr val="CC3300"/>
                </a:solidFill>
              </a:rPr>
              <a:pPr eaLnBrk="1" hangingPunct="1"/>
              <a:t>31</a:t>
            </a:fld>
            <a:endParaRPr lang="en-US" altLang="en-US">
              <a:solidFill>
                <a:srgbClr val="CC3300"/>
              </a:solidFill>
            </a:endParaRPr>
          </a:p>
        </p:txBody>
      </p:sp>
      <p:sp>
        <p:nvSpPr>
          <p:cNvPr id="38915" name="Rectangle 2"/>
          <p:cNvSpPr>
            <a:spLocks noGrp="1" noChangeArrowheads="1"/>
          </p:cNvSpPr>
          <p:nvPr>
            <p:ph type="title"/>
          </p:nvPr>
        </p:nvSpPr>
        <p:spPr/>
        <p:txBody>
          <a:bodyPr/>
          <a:lstStyle/>
          <a:p>
            <a:pPr eaLnBrk="1" hangingPunct="1"/>
            <a:r>
              <a:rPr lang="en-US" altLang="en-US" smtClean="0"/>
              <a:t> </a:t>
            </a:r>
          </a:p>
        </p:txBody>
      </p:sp>
      <p:sp>
        <p:nvSpPr>
          <p:cNvPr id="38916" name="Rectangle 3"/>
          <p:cNvSpPr>
            <a:spLocks noGrp="1" noChangeArrowheads="1"/>
          </p:cNvSpPr>
          <p:nvPr>
            <p:ph type="body" sz="half" idx="1"/>
          </p:nvPr>
        </p:nvSpPr>
        <p:spPr>
          <a:xfrm>
            <a:off x="304800" y="304800"/>
            <a:ext cx="8610600" cy="6019800"/>
          </a:xfrm>
          <a:noFill/>
        </p:spPr>
        <p:txBody>
          <a:bodyPr/>
          <a:lstStyle/>
          <a:p>
            <a:pPr marL="0" indent="0" eaLnBrk="1" hangingPunct="1">
              <a:buFontTx/>
              <a:buNone/>
            </a:pPr>
            <a:r>
              <a:rPr lang="en-US" altLang="en-US" u="sng" smtClean="0">
                <a:solidFill>
                  <a:srgbClr val="FF3300"/>
                </a:solidFill>
              </a:rPr>
              <a:t>Avoiding Termination of an S Election.</a:t>
            </a:r>
            <a:r>
              <a:rPr lang="en-US" altLang="en-US" smtClean="0"/>
              <a:t>  </a:t>
            </a:r>
          </a:p>
          <a:p>
            <a:pPr marL="0" indent="0" eaLnBrk="1" hangingPunct="1">
              <a:buFontTx/>
              <a:buNone/>
            </a:pPr>
            <a:r>
              <a:rPr lang="en-US" altLang="en-US" sz="5400" smtClean="0"/>
              <a:t>A number of negative tax consequences can occur if an S election is inadvertently terminated.</a:t>
            </a:r>
            <a:r>
              <a:rPr lang="en-US" altLang="en-US" smtClean="0"/>
              <a:t>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en-US" smtClean="0"/>
              <a:t> </a:t>
            </a:r>
          </a:p>
        </p:txBody>
      </p:sp>
      <p:sp>
        <p:nvSpPr>
          <p:cNvPr id="39939" name="Rectangle 3"/>
          <p:cNvSpPr>
            <a:spLocks noGrp="1" noChangeArrowheads="1"/>
          </p:cNvSpPr>
          <p:nvPr>
            <p:ph type="body" sz="half" idx="1"/>
          </p:nvPr>
        </p:nvSpPr>
        <p:spPr>
          <a:xfrm>
            <a:off x="152400" y="152400"/>
            <a:ext cx="8839200" cy="6553200"/>
          </a:xfrm>
          <a:ln w="254000">
            <a:solidFill>
              <a:srgbClr val="FF3300"/>
            </a:solidFill>
          </a:ln>
        </p:spPr>
        <p:txBody>
          <a:bodyPr/>
          <a:lstStyle/>
          <a:p>
            <a:pPr marL="1143000" indent="-1143000" eaLnBrk="1" hangingPunct="1">
              <a:buFontTx/>
              <a:buNone/>
              <a:defRPr/>
            </a:pPr>
            <a:endParaRPr lang="en-US" sz="3200" dirty="0" smtClean="0"/>
          </a:p>
          <a:p>
            <a:pPr marL="1262063" indent="-1089025" eaLnBrk="1" hangingPunct="1">
              <a:buFontTx/>
              <a:buNone/>
              <a:defRPr/>
            </a:pPr>
            <a:r>
              <a:rPr lang="en-US" sz="7200" dirty="0" smtClean="0"/>
              <a:t>4. Determine the </a:t>
            </a:r>
            <a:r>
              <a:rPr lang="en-US" sz="7200" u="sng" dirty="0" smtClean="0"/>
              <a:t>permitted tax </a:t>
            </a:r>
            <a:br>
              <a:rPr lang="en-US" sz="7200" u="sng" dirty="0" smtClean="0"/>
            </a:br>
            <a:r>
              <a:rPr lang="en-US" sz="7200" u="sng" dirty="0" smtClean="0"/>
              <a:t>years </a:t>
            </a:r>
            <a:r>
              <a:rPr lang="en-US" sz="7200" dirty="0" smtClean="0"/>
              <a:t>for an S corporation.</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pPr eaLnBrk="1" hangingPunct="1"/>
            <a:r>
              <a:rPr lang="en-US" altLang="en-US" smtClean="0"/>
              <a:t> </a:t>
            </a:r>
          </a:p>
        </p:txBody>
      </p:sp>
      <p:graphicFrame>
        <p:nvGraphicFramePr>
          <p:cNvPr id="3074" name="Object 3"/>
          <p:cNvGraphicFramePr>
            <a:graphicFrameLocks noGrp="1" noChangeAspect="1"/>
          </p:cNvGraphicFramePr>
          <p:nvPr>
            <p:ph idx="1"/>
          </p:nvPr>
        </p:nvGraphicFramePr>
        <p:xfrm>
          <a:off x="228600" y="152400"/>
          <a:ext cx="8610600" cy="6477000"/>
        </p:xfrm>
        <a:graphic>
          <a:graphicData uri="http://schemas.openxmlformats.org/presentationml/2006/ole">
            <mc:AlternateContent xmlns:mc="http://schemas.openxmlformats.org/markup-compatibility/2006">
              <mc:Choice xmlns:v="urn:schemas-microsoft-com:vml" Requires="v">
                <p:oleObj spid="_x0000_s3079" name="Worksheet" r:id="rId4" imgW="2533680" imgH="2095410" progId="Excel.Sheet.8">
                  <p:embed/>
                </p:oleObj>
              </mc:Choice>
              <mc:Fallback>
                <p:oleObj name="Worksheet" r:id="rId4" imgW="2533680" imgH="2095410"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152400"/>
                        <a:ext cx="8610600" cy="6477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8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pPr eaLnBrk="1" hangingPunct="1"/>
            <a:r>
              <a:rPr lang="en-US" altLang="en-US" smtClean="0"/>
              <a:t> </a:t>
            </a:r>
          </a:p>
        </p:txBody>
      </p:sp>
      <p:graphicFrame>
        <p:nvGraphicFramePr>
          <p:cNvPr id="4098" name="Object 3"/>
          <p:cNvGraphicFramePr>
            <a:graphicFrameLocks noGrp="1" noChangeAspect="1"/>
          </p:cNvGraphicFramePr>
          <p:nvPr>
            <p:ph idx="1"/>
          </p:nvPr>
        </p:nvGraphicFramePr>
        <p:xfrm>
          <a:off x="228600" y="266700"/>
          <a:ext cx="8382000" cy="6421438"/>
        </p:xfrm>
        <a:graphic>
          <a:graphicData uri="http://schemas.openxmlformats.org/presentationml/2006/ole">
            <mc:AlternateContent xmlns:mc="http://schemas.openxmlformats.org/markup-compatibility/2006">
              <mc:Choice xmlns:v="urn:schemas-microsoft-com:vml" Requires="v">
                <p:oleObj spid="_x0000_s4103" name="Worksheet" r:id="rId4" imgW="2495610" imgH="1981110" progId="Excel.Sheet.8">
                  <p:embed/>
                </p:oleObj>
              </mc:Choice>
              <mc:Fallback>
                <p:oleObj name="Worksheet" r:id="rId4" imgW="2495610" imgH="1981110"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266700"/>
                        <a:ext cx="8382000" cy="6421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8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6C31F9-8AC4-410F-87FC-1D4EB15BE3F1}" type="slidenum">
              <a:rPr lang="en-US" altLang="en-US">
                <a:solidFill>
                  <a:srgbClr val="CC3300"/>
                </a:solidFill>
              </a:rPr>
              <a:pPr eaLnBrk="1" hangingPunct="1"/>
              <a:t>35</a:t>
            </a:fld>
            <a:endParaRPr lang="en-US" altLang="en-US">
              <a:solidFill>
                <a:srgbClr val="CC3300"/>
              </a:solidFill>
            </a:endParaRPr>
          </a:p>
        </p:txBody>
      </p:sp>
      <p:sp>
        <p:nvSpPr>
          <p:cNvPr id="40963" name="Rectangle 2"/>
          <p:cNvSpPr>
            <a:spLocks noGrp="1" noChangeArrowheads="1"/>
          </p:cNvSpPr>
          <p:nvPr>
            <p:ph type="title"/>
          </p:nvPr>
        </p:nvSpPr>
        <p:spPr/>
        <p:txBody>
          <a:bodyPr/>
          <a:lstStyle/>
          <a:p>
            <a:pPr eaLnBrk="1" hangingPunct="1"/>
            <a:r>
              <a:rPr lang="en-US" altLang="en-US" smtClean="0"/>
              <a:t> </a:t>
            </a:r>
          </a:p>
        </p:txBody>
      </p:sp>
      <p:sp>
        <p:nvSpPr>
          <p:cNvPr id="40964" name="Rectangle 3"/>
          <p:cNvSpPr>
            <a:spLocks noGrp="1" noChangeArrowheads="1"/>
          </p:cNvSpPr>
          <p:nvPr>
            <p:ph type="body" sz="half" idx="1"/>
          </p:nvPr>
        </p:nvSpPr>
        <p:spPr>
          <a:xfrm>
            <a:off x="304800" y="304800"/>
            <a:ext cx="8610600" cy="6172200"/>
          </a:xfrm>
          <a:noFill/>
        </p:spPr>
        <p:txBody>
          <a:bodyPr/>
          <a:lstStyle/>
          <a:p>
            <a:pPr marL="0" indent="0" eaLnBrk="1" hangingPunct="1">
              <a:lnSpc>
                <a:spcPct val="90000"/>
              </a:lnSpc>
              <a:buFontTx/>
              <a:buNone/>
            </a:pPr>
            <a:r>
              <a:rPr lang="en-US" altLang="en-US" sz="3200" u="sng" smtClean="0">
                <a:solidFill>
                  <a:srgbClr val="FF0000"/>
                </a:solidFill>
              </a:rPr>
              <a:t>S Corporation Operations.</a:t>
            </a:r>
          </a:p>
          <a:p>
            <a:pPr marL="0" indent="0" eaLnBrk="1" hangingPunct="1">
              <a:lnSpc>
                <a:spcPct val="90000"/>
              </a:lnSpc>
              <a:buFontTx/>
              <a:buNone/>
            </a:pPr>
            <a:r>
              <a:rPr lang="en-US" altLang="en-US" sz="2800" smtClean="0"/>
              <a:t>S corps make the same accounting period and accounting method elections as C corps.</a:t>
            </a:r>
          </a:p>
          <a:p>
            <a:pPr marL="0" indent="0" eaLnBrk="1" hangingPunct="1">
              <a:lnSpc>
                <a:spcPct val="90000"/>
              </a:lnSpc>
              <a:buFontTx/>
              <a:buNone/>
            </a:pPr>
            <a:r>
              <a:rPr lang="en-US" altLang="en-US" sz="2800" u="sng" smtClean="0"/>
              <a:t>Taxable Year.</a:t>
            </a:r>
            <a:r>
              <a:rPr lang="en-US" altLang="en-US" sz="2800" smtClean="0"/>
              <a:t>  An S corp to uses a calendar year, a fiscal year for which the necessary business purpose has been established, or a fiscal year for which IRS permission has been received.  </a:t>
            </a:r>
          </a:p>
          <a:p>
            <a:pPr marL="0" indent="0" eaLnBrk="1" hangingPunct="1">
              <a:lnSpc>
                <a:spcPct val="90000"/>
              </a:lnSpc>
              <a:buFontTx/>
              <a:buNone/>
            </a:pPr>
            <a:r>
              <a:rPr lang="en-US" altLang="en-US" sz="2800" smtClean="0"/>
              <a:t>Alternatively, a special election can be made under </a:t>
            </a:r>
            <a:r>
              <a:rPr lang="en-US" altLang="en-US" sz="2800" u="sng" smtClean="0">
                <a:solidFill>
                  <a:srgbClr val="FF0000"/>
                </a:solidFill>
              </a:rPr>
              <a:t>Sec. 444 </a:t>
            </a:r>
            <a:r>
              <a:rPr lang="en-US" altLang="en-US" sz="2800" smtClean="0"/>
              <a:t>to use a fiscal year, which results in a deferral period equal to the lesser of 3 months or the deferral period that is presently being used, or to retain the tax year that it used in 1986. Such an election requires the S corp to make a required payment under Sec. 7519.</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F1F4B60-73A0-4EF9-831F-99B730FDA1D3}" type="slidenum">
              <a:rPr lang="en-US" altLang="en-US">
                <a:solidFill>
                  <a:srgbClr val="CC3300"/>
                </a:solidFill>
              </a:rPr>
              <a:pPr eaLnBrk="1" hangingPunct="1"/>
              <a:t>36</a:t>
            </a:fld>
            <a:endParaRPr lang="en-US" altLang="en-US">
              <a:solidFill>
                <a:srgbClr val="CC3300"/>
              </a:solidFill>
            </a:endParaRPr>
          </a:p>
        </p:txBody>
      </p:sp>
      <p:sp>
        <p:nvSpPr>
          <p:cNvPr id="41987" name="Rectangle 2"/>
          <p:cNvSpPr>
            <a:spLocks noGrp="1" noChangeArrowheads="1"/>
          </p:cNvSpPr>
          <p:nvPr>
            <p:ph type="title"/>
          </p:nvPr>
        </p:nvSpPr>
        <p:spPr/>
        <p:txBody>
          <a:bodyPr/>
          <a:lstStyle/>
          <a:p>
            <a:pPr eaLnBrk="1" hangingPunct="1"/>
            <a:r>
              <a:rPr lang="en-US" altLang="en-US" smtClean="0"/>
              <a:t> </a:t>
            </a:r>
          </a:p>
        </p:txBody>
      </p:sp>
      <p:sp>
        <p:nvSpPr>
          <p:cNvPr id="41988" name="Rectangle 3"/>
          <p:cNvSpPr>
            <a:spLocks noGrp="1" noChangeArrowheads="1"/>
          </p:cNvSpPr>
          <p:nvPr>
            <p:ph type="body" sz="half" idx="1"/>
          </p:nvPr>
        </p:nvSpPr>
        <p:spPr>
          <a:xfrm>
            <a:off x="152400" y="228600"/>
            <a:ext cx="8763000" cy="6096000"/>
          </a:xfrm>
          <a:noFill/>
        </p:spPr>
        <p:txBody>
          <a:bodyPr/>
          <a:lstStyle/>
          <a:p>
            <a:pPr marL="511175" indent="-511175" eaLnBrk="1" hangingPunct="1">
              <a:lnSpc>
                <a:spcPct val="90000"/>
              </a:lnSpc>
              <a:buFontTx/>
              <a:buNone/>
            </a:pPr>
            <a:r>
              <a:rPr lang="en-US" altLang="en-US" sz="3200" u="sng" smtClean="0">
                <a:solidFill>
                  <a:srgbClr val="FF3300"/>
                </a:solidFill>
              </a:rPr>
              <a:t>Accounting Method Elections.</a:t>
            </a:r>
            <a:r>
              <a:rPr lang="en-US" altLang="en-US" sz="3200" smtClean="0"/>
              <a:t>  </a:t>
            </a:r>
          </a:p>
          <a:p>
            <a:pPr marL="511175" indent="-511175" eaLnBrk="1" hangingPunct="1">
              <a:lnSpc>
                <a:spcPct val="90000"/>
              </a:lnSpc>
              <a:buFontTx/>
              <a:buNone/>
            </a:pPr>
            <a:r>
              <a:rPr lang="en-US" altLang="en-US" sz="3200" smtClean="0"/>
              <a:t>Most accounting method elections </a:t>
            </a:r>
          </a:p>
          <a:p>
            <a:pPr marL="511175" indent="-511175" eaLnBrk="1" hangingPunct="1">
              <a:lnSpc>
                <a:spcPct val="90000"/>
              </a:lnSpc>
              <a:buFontTx/>
              <a:buNone/>
            </a:pPr>
            <a:r>
              <a:rPr lang="en-US" altLang="en-US" sz="3200" smtClean="0"/>
              <a:t>are made by the S corp.  </a:t>
            </a:r>
          </a:p>
          <a:p>
            <a:pPr marL="511175" indent="-511175" eaLnBrk="1" hangingPunct="1">
              <a:lnSpc>
                <a:spcPct val="90000"/>
              </a:lnSpc>
              <a:buFontTx/>
              <a:buNone/>
            </a:pPr>
            <a:r>
              <a:rPr lang="en-US" altLang="en-US" sz="3200" smtClean="0"/>
              <a:t>Three elections made by </a:t>
            </a:r>
          </a:p>
          <a:p>
            <a:pPr marL="511175" indent="-511175" eaLnBrk="1" hangingPunct="1">
              <a:lnSpc>
                <a:spcPct val="90000"/>
              </a:lnSpc>
              <a:buFontTx/>
              <a:buNone/>
            </a:pPr>
            <a:r>
              <a:rPr lang="en-US" altLang="en-US" sz="3200" smtClean="0"/>
              <a:t>S corp's shareholders:</a:t>
            </a:r>
          </a:p>
          <a:p>
            <a:pPr marL="511175" indent="-511175" eaLnBrk="1" hangingPunct="1">
              <a:lnSpc>
                <a:spcPct val="90000"/>
              </a:lnSpc>
              <a:buFontTx/>
              <a:buNone/>
            </a:pPr>
            <a:r>
              <a:rPr lang="en-US" altLang="en-US" sz="3200" smtClean="0"/>
              <a:t>1. income from the discharge of indebtedness, </a:t>
            </a:r>
          </a:p>
          <a:p>
            <a:pPr marL="511175" indent="-511175" eaLnBrk="1" hangingPunct="1">
              <a:lnSpc>
                <a:spcPct val="90000"/>
              </a:lnSpc>
              <a:buFontTx/>
              <a:buNone/>
            </a:pPr>
            <a:r>
              <a:rPr lang="en-US" altLang="en-US" sz="3200" smtClean="0"/>
              <a:t>2. deducting and recapturing of mining exploration expenditures, and</a:t>
            </a:r>
          </a:p>
          <a:p>
            <a:pPr marL="511175" indent="-511175" eaLnBrk="1" hangingPunct="1">
              <a:lnSpc>
                <a:spcPct val="90000"/>
              </a:lnSpc>
              <a:buFontTx/>
              <a:buNone/>
            </a:pPr>
            <a:r>
              <a:rPr lang="en-US" altLang="en-US" sz="3200" smtClean="0"/>
              <a:t>3. deducting or crediting foreign income taxes.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altLang="en-US" smtClean="0"/>
              <a:t> </a:t>
            </a:r>
          </a:p>
        </p:txBody>
      </p:sp>
      <p:sp>
        <p:nvSpPr>
          <p:cNvPr id="43011" name="Rectangle 3"/>
          <p:cNvSpPr>
            <a:spLocks noGrp="1" noChangeArrowheads="1"/>
          </p:cNvSpPr>
          <p:nvPr>
            <p:ph type="body" sz="half" idx="1"/>
          </p:nvPr>
        </p:nvSpPr>
        <p:spPr>
          <a:xfrm>
            <a:off x="152400" y="152400"/>
            <a:ext cx="8839200" cy="6553200"/>
          </a:xfrm>
          <a:ln w="254000">
            <a:solidFill>
              <a:srgbClr val="FF3300"/>
            </a:solidFill>
          </a:ln>
        </p:spPr>
        <p:txBody>
          <a:bodyPr/>
          <a:lstStyle/>
          <a:p>
            <a:pPr marL="968375" indent="-968375" eaLnBrk="1" hangingPunct="1">
              <a:buFontTx/>
              <a:buNone/>
              <a:defRPr/>
            </a:pPr>
            <a:endParaRPr lang="en-US" sz="3200" dirty="0" smtClean="0"/>
          </a:p>
          <a:p>
            <a:pPr marL="1087438" indent="-971550" eaLnBrk="1" hangingPunct="1">
              <a:buFontTx/>
              <a:buNone/>
              <a:tabLst>
                <a:tab pos="1087438" algn="l"/>
              </a:tabLst>
              <a:defRPr/>
            </a:pPr>
            <a:r>
              <a:rPr lang="en-US" sz="7200" dirty="0" smtClean="0"/>
              <a:t>5. Calculate ordinary income and loss.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D537BDD-5F33-4F38-B3B3-91CAC81AD24F}" type="slidenum">
              <a:rPr lang="en-US" altLang="en-US">
                <a:solidFill>
                  <a:srgbClr val="CC3300"/>
                </a:solidFill>
              </a:rPr>
              <a:pPr eaLnBrk="1" hangingPunct="1"/>
              <a:t>38</a:t>
            </a:fld>
            <a:endParaRPr lang="en-US" altLang="en-US">
              <a:solidFill>
                <a:srgbClr val="CC3300"/>
              </a:solidFill>
            </a:endParaRPr>
          </a:p>
        </p:txBody>
      </p:sp>
      <p:sp>
        <p:nvSpPr>
          <p:cNvPr id="44035" name="Rectangle 2"/>
          <p:cNvSpPr>
            <a:spLocks noGrp="1" noChangeArrowheads="1"/>
          </p:cNvSpPr>
          <p:nvPr>
            <p:ph type="title"/>
          </p:nvPr>
        </p:nvSpPr>
        <p:spPr/>
        <p:txBody>
          <a:bodyPr/>
          <a:lstStyle/>
          <a:p>
            <a:pPr eaLnBrk="1" hangingPunct="1"/>
            <a:r>
              <a:rPr lang="en-US" altLang="en-US" smtClean="0"/>
              <a:t> </a:t>
            </a:r>
          </a:p>
        </p:txBody>
      </p:sp>
      <p:sp>
        <p:nvSpPr>
          <p:cNvPr id="44036" name="Rectangle 3"/>
          <p:cNvSpPr>
            <a:spLocks noGrp="1" noChangeArrowheads="1"/>
          </p:cNvSpPr>
          <p:nvPr>
            <p:ph type="body" sz="half" idx="1"/>
          </p:nvPr>
        </p:nvSpPr>
        <p:spPr>
          <a:xfrm>
            <a:off x="228600" y="152400"/>
            <a:ext cx="8686800" cy="6248400"/>
          </a:xfrm>
          <a:noFill/>
        </p:spPr>
        <p:txBody>
          <a:bodyPr/>
          <a:lstStyle/>
          <a:p>
            <a:pPr marL="0" indent="0" eaLnBrk="1" hangingPunct="1">
              <a:buFontTx/>
              <a:buNone/>
            </a:pPr>
            <a:r>
              <a:rPr lang="en-US" altLang="en-US" sz="3200" u="sng" smtClean="0">
                <a:solidFill>
                  <a:srgbClr val="FF3300"/>
                </a:solidFill>
              </a:rPr>
              <a:t>Income or Loss – Passthrough</a:t>
            </a:r>
            <a:r>
              <a:rPr lang="en-US" altLang="en-US" sz="3200" smtClean="0"/>
              <a:t>  </a:t>
            </a:r>
            <a:br>
              <a:rPr lang="en-US" altLang="en-US" sz="3200" smtClean="0"/>
            </a:br>
            <a:r>
              <a:rPr lang="en-US" altLang="en-US" smtClean="0"/>
              <a:t>S corps are treated as individuals for income tax purposes.  </a:t>
            </a:r>
          </a:p>
          <a:p>
            <a:pPr marL="0" indent="0" eaLnBrk="1" hangingPunct="1">
              <a:buFontTx/>
              <a:buNone/>
            </a:pPr>
            <a:r>
              <a:rPr lang="en-US" altLang="en-US" smtClean="0"/>
              <a:t>They report ordinary income or loss and separately stated items in the same manner as partnerships.  </a:t>
            </a:r>
          </a:p>
          <a:p>
            <a:pPr marL="0" indent="0" eaLnBrk="1" hangingPunct="1">
              <a:buFontTx/>
              <a:buNone/>
            </a:pPr>
            <a:r>
              <a:rPr lang="en-US" altLang="en-US" smtClean="0"/>
              <a:t>The character of the income or deduction is not changed because it passes through to the shareholder.</a:t>
            </a:r>
            <a:r>
              <a:rPr lang="en-US" altLang="en-US" sz="2400" smtClean="0"/>
              <a:t>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FD2AB56-327A-4214-9A30-CEA5C86ED644}" type="slidenum">
              <a:rPr lang="en-US" altLang="en-US">
                <a:solidFill>
                  <a:srgbClr val="CC3300"/>
                </a:solidFill>
              </a:rPr>
              <a:pPr eaLnBrk="1" hangingPunct="1"/>
              <a:t>39</a:t>
            </a:fld>
            <a:endParaRPr lang="en-US" altLang="en-US">
              <a:solidFill>
                <a:srgbClr val="CC3300"/>
              </a:solidFill>
            </a:endParaRPr>
          </a:p>
        </p:txBody>
      </p:sp>
      <p:sp>
        <p:nvSpPr>
          <p:cNvPr id="45059" name="Rectangle 2"/>
          <p:cNvSpPr>
            <a:spLocks noGrp="1" noChangeArrowheads="1"/>
          </p:cNvSpPr>
          <p:nvPr>
            <p:ph type="title"/>
          </p:nvPr>
        </p:nvSpPr>
        <p:spPr/>
        <p:txBody>
          <a:bodyPr/>
          <a:lstStyle/>
          <a:p>
            <a:pPr eaLnBrk="1" hangingPunct="1"/>
            <a:r>
              <a:rPr lang="en-US" altLang="en-US" smtClean="0"/>
              <a:t> </a:t>
            </a:r>
          </a:p>
        </p:txBody>
      </p:sp>
      <p:sp>
        <p:nvSpPr>
          <p:cNvPr id="45060" name="Rectangle 3"/>
          <p:cNvSpPr>
            <a:spLocks noGrp="1" noChangeArrowheads="1"/>
          </p:cNvSpPr>
          <p:nvPr>
            <p:ph type="body" sz="half" idx="1"/>
          </p:nvPr>
        </p:nvSpPr>
        <p:spPr>
          <a:xfrm>
            <a:off x="152400" y="152400"/>
            <a:ext cx="8839200" cy="6248400"/>
          </a:xfrm>
          <a:noFill/>
        </p:spPr>
        <p:txBody>
          <a:bodyPr/>
          <a:lstStyle/>
          <a:p>
            <a:pPr marL="0" indent="0" eaLnBrk="1" hangingPunct="1">
              <a:lnSpc>
                <a:spcPct val="80000"/>
              </a:lnSpc>
              <a:buFontTx/>
              <a:buNone/>
            </a:pPr>
            <a:r>
              <a:rPr lang="en-US" altLang="en-US" u="sng" smtClean="0">
                <a:solidFill>
                  <a:srgbClr val="FF3300"/>
                </a:solidFill>
              </a:rPr>
              <a:t>Similarity to C Corp Treatment.</a:t>
            </a:r>
            <a:r>
              <a:rPr lang="en-US" altLang="en-US" smtClean="0"/>
              <a:t>  </a:t>
            </a:r>
          </a:p>
          <a:p>
            <a:pPr marL="0" indent="0" eaLnBrk="1" hangingPunct="1">
              <a:lnSpc>
                <a:spcPct val="90000"/>
              </a:lnSpc>
              <a:buFontTx/>
              <a:buNone/>
            </a:pPr>
            <a:r>
              <a:rPr lang="en-US" altLang="en-US" sz="4000" smtClean="0"/>
              <a:t>S corps are treated as corporations for certain tax matters.  </a:t>
            </a:r>
          </a:p>
          <a:p>
            <a:pPr marL="0" indent="0" eaLnBrk="1" hangingPunct="1">
              <a:lnSpc>
                <a:spcPct val="90000"/>
              </a:lnSpc>
              <a:buFontTx/>
              <a:buNone/>
            </a:pPr>
            <a:r>
              <a:rPr lang="en-US" altLang="en-US" sz="4000" smtClean="0"/>
              <a:t>For example, an S corp can elect to amortize its </a:t>
            </a:r>
            <a:r>
              <a:rPr lang="en-US" altLang="en-US" sz="4000" u="sng" smtClean="0"/>
              <a:t>organizational expenditures</a:t>
            </a:r>
            <a:r>
              <a:rPr lang="en-US" altLang="en-US" sz="4000" smtClean="0"/>
              <a:t> under Sec. 248.  </a:t>
            </a:r>
            <a:br>
              <a:rPr lang="en-US" altLang="en-US" sz="4000" smtClean="0"/>
            </a:br>
            <a:r>
              <a:rPr lang="en-US" altLang="en-US" sz="4000" smtClean="0"/>
              <a:t>The 20% reduction in certain tax benefits under Sec. 291 applies to an S corp if the corp (or a predecessor corp) was a C corp in any of its 3 preceding tax years.</a:t>
            </a:r>
            <a:r>
              <a:rPr lang="en-US" altLang="en-US" sz="2400" smtClean="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smtClean="0"/>
              <a:t> </a:t>
            </a:r>
          </a:p>
        </p:txBody>
      </p:sp>
      <p:sp>
        <p:nvSpPr>
          <p:cNvPr id="2053123" name="Rectangle 3"/>
          <p:cNvSpPr>
            <a:spLocks noGrp="1" noChangeArrowheads="1"/>
          </p:cNvSpPr>
          <p:nvPr>
            <p:ph type="body" sz="half" idx="1"/>
          </p:nvPr>
        </p:nvSpPr>
        <p:spPr>
          <a:xfrm>
            <a:off x="152400" y="152400"/>
            <a:ext cx="8839200" cy="6553200"/>
          </a:xfrm>
          <a:ln w="254000">
            <a:solidFill>
              <a:srgbClr val="FF3300"/>
            </a:solidFill>
          </a:ln>
        </p:spPr>
        <p:txBody>
          <a:bodyPr/>
          <a:lstStyle/>
          <a:p>
            <a:pPr marL="1035050" indent="-1035050" algn="ctr" eaLnBrk="1" hangingPunct="1">
              <a:buFontTx/>
              <a:buNone/>
              <a:defRPr/>
            </a:pPr>
            <a:endParaRPr lang="en-US" sz="3200" dirty="0" smtClean="0"/>
          </a:p>
          <a:p>
            <a:pPr marL="1203325" indent="-971550" eaLnBrk="1" hangingPunct="1">
              <a:buFontTx/>
              <a:buNone/>
              <a:defRPr/>
            </a:pPr>
            <a:r>
              <a:rPr lang="en-US" sz="6600" dirty="0" smtClean="0"/>
              <a:t>1. Explain the requirements for being taxed under Subchapter S.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F0D24A5-532E-40F3-8248-A9605A5A03A8}" type="slidenum">
              <a:rPr lang="en-US" altLang="en-US">
                <a:solidFill>
                  <a:srgbClr val="CC3300"/>
                </a:solidFill>
              </a:rPr>
              <a:pPr eaLnBrk="1" hangingPunct="1"/>
              <a:t>40</a:t>
            </a:fld>
            <a:endParaRPr lang="en-US" altLang="en-US">
              <a:solidFill>
                <a:srgbClr val="CC3300"/>
              </a:solidFill>
            </a:endParaRPr>
          </a:p>
        </p:txBody>
      </p:sp>
      <p:sp>
        <p:nvSpPr>
          <p:cNvPr id="46083" name="Rectangle 2"/>
          <p:cNvSpPr>
            <a:spLocks noGrp="1" noChangeArrowheads="1"/>
          </p:cNvSpPr>
          <p:nvPr>
            <p:ph type="title"/>
          </p:nvPr>
        </p:nvSpPr>
        <p:spPr/>
        <p:txBody>
          <a:bodyPr/>
          <a:lstStyle/>
          <a:p>
            <a:pPr eaLnBrk="1" hangingPunct="1"/>
            <a:r>
              <a:rPr lang="en-US" altLang="en-US" smtClean="0"/>
              <a:t> </a:t>
            </a:r>
          </a:p>
        </p:txBody>
      </p:sp>
      <p:sp>
        <p:nvSpPr>
          <p:cNvPr id="46084" name="Rectangle 3"/>
          <p:cNvSpPr>
            <a:spLocks noGrp="1" noChangeArrowheads="1"/>
          </p:cNvSpPr>
          <p:nvPr>
            <p:ph type="body" sz="half" idx="1"/>
          </p:nvPr>
        </p:nvSpPr>
        <p:spPr>
          <a:xfrm>
            <a:off x="228600" y="152400"/>
            <a:ext cx="8686800" cy="6248400"/>
          </a:xfrm>
          <a:noFill/>
        </p:spPr>
        <p:txBody>
          <a:bodyPr/>
          <a:lstStyle/>
          <a:p>
            <a:pPr marL="0" indent="0" eaLnBrk="1" hangingPunct="1">
              <a:lnSpc>
                <a:spcPct val="90000"/>
              </a:lnSpc>
              <a:buFontTx/>
              <a:buNone/>
            </a:pPr>
            <a:r>
              <a:rPr lang="en-US" altLang="en-US" sz="4000" u="sng" smtClean="0">
                <a:solidFill>
                  <a:srgbClr val="FF3300"/>
                </a:solidFill>
              </a:rPr>
              <a:t>Carrybacks and Carryforwards When Status Changes.</a:t>
            </a:r>
            <a:r>
              <a:rPr lang="en-US" altLang="en-US" sz="4000" smtClean="0"/>
              <a:t>  Carryforwards and carrybacks that originate in a C corporation tax year cannot be used in an S corporation tax year (other than to reduce the built-in gains tax).  Likewise, carryforwards and carrybacks originating in an S corp tax year cannot be used in a C corp tax year.</a:t>
            </a:r>
            <a:r>
              <a:rPr lang="en-US" altLang="en-US" sz="2800" smtClean="0"/>
              <a:t>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122" name="Object 2"/>
          <p:cNvGraphicFramePr>
            <a:graphicFrameLocks noChangeAspect="1"/>
          </p:cNvGraphicFramePr>
          <p:nvPr/>
        </p:nvGraphicFramePr>
        <p:xfrm>
          <a:off x="228600" y="298450"/>
          <a:ext cx="8437563" cy="6330950"/>
        </p:xfrm>
        <a:graphic>
          <a:graphicData uri="http://schemas.openxmlformats.org/presentationml/2006/ole">
            <mc:AlternateContent xmlns:mc="http://schemas.openxmlformats.org/markup-compatibility/2006">
              <mc:Choice xmlns:v="urn:schemas-microsoft-com:vml" Requires="v">
                <p:oleObj spid="_x0000_s5126" name="Worksheet" r:id="rId4" imgW="3895830" imgH="3248115" progId="Excel.Sheet.8">
                  <p:embed/>
                </p:oleObj>
              </mc:Choice>
              <mc:Fallback>
                <p:oleObj name="Worksheet" r:id="rId4" imgW="3895830" imgH="324811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298450"/>
                        <a:ext cx="8437563" cy="6330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146" name="Object 2"/>
          <p:cNvGraphicFramePr>
            <a:graphicFrameLocks noChangeAspect="1"/>
          </p:cNvGraphicFramePr>
          <p:nvPr/>
        </p:nvGraphicFramePr>
        <p:xfrm>
          <a:off x="381000" y="228600"/>
          <a:ext cx="8534400" cy="6248400"/>
        </p:xfrm>
        <a:graphic>
          <a:graphicData uri="http://schemas.openxmlformats.org/presentationml/2006/ole">
            <mc:AlternateContent xmlns:mc="http://schemas.openxmlformats.org/markup-compatibility/2006">
              <mc:Choice xmlns:v="urn:schemas-microsoft-com:vml" Requires="v">
                <p:oleObj spid="_x0000_s6151" name="Worksheet" r:id="rId4" imgW="3467070" imgH="2305140" progId="Excel.Sheet.8">
                  <p:embed/>
                </p:oleObj>
              </mc:Choice>
              <mc:Fallback>
                <p:oleObj name="Worksheet" r:id="rId4" imgW="3467070" imgH="230514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228600"/>
                        <a:ext cx="8534400" cy="6248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47" name="Text Box 3"/>
          <p:cNvSpPr txBox="1">
            <a:spLocks noChangeAspect="1" noChangeArrowheads="1"/>
          </p:cNvSpPr>
          <p:nvPr/>
        </p:nvSpPr>
        <p:spPr bwMode="auto">
          <a:xfrm>
            <a:off x="6705600" y="2057400"/>
            <a:ext cx="1981200" cy="1077913"/>
          </a:xfrm>
          <a:prstGeom prst="rect">
            <a:avLst/>
          </a:prstGeom>
          <a:noFill/>
          <a:ln w="1905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3200" b="1"/>
              <a:t>Section 1363(b)</a:t>
            </a: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7170" name="Object 2"/>
          <p:cNvGraphicFramePr>
            <a:graphicFrameLocks noChangeAspect="1"/>
          </p:cNvGraphicFramePr>
          <p:nvPr/>
        </p:nvGraphicFramePr>
        <p:xfrm>
          <a:off x="527050" y="304800"/>
          <a:ext cx="8104188" cy="6096000"/>
        </p:xfrm>
        <a:graphic>
          <a:graphicData uri="http://schemas.openxmlformats.org/presentationml/2006/ole">
            <mc:AlternateContent xmlns:mc="http://schemas.openxmlformats.org/markup-compatibility/2006">
              <mc:Choice xmlns:v="urn:schemas-microsoft-com:vml" Requires="v">
                <p:oleObj spid="_x0000_s7174" name="Worksheet" r:id="rId4" imgW="3276720" imgH="2752635" progId="Excel.Sheet.8">
                  <p:embed/>
                </p:oleObj>
              </mc:Choice>
              <mc:Fallback>
                <p:oleObj name="Worksheet" r:id="rId4" imgW="3276720" imgH="275263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7050" y="304800"/>
                        <a:ext cx="8104188" cy="60960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194" name="Object 2"/>
          <p:cNvGraphicFramePr>
            <a:graphicFrameLocks noChangeAspect="1"/>
          </p:cNvGraphicFramePr>
          <p:nvPr/>
        </p:nvGraphicFramePr>
        <p:xfrm>
          <a:off x="298450" y="223838"/>
          <a:ext cx="8491538" cy="6329362"/>
        </p:xfrm>
        <a:graphic>
          <a:graphicData uri="http://schemas.openxmlformats.org/presentationml/2006/ole">
            <mc:AlternateContent xmlns:mc="http://schemas.openxmlformats.org/markup-compatibility/2006">
              <mc:Choice xmlns:v="urn:schemas-microsoft-com:vml" Requires="v">
                <p:oleObj spid="_x0000_s8198" name="Worksheet" r:id="rId4" imgW="3438415" imgH="3057483" progId="Excel.Sheet.8">
                  <p:embed/>
                </p:oleObj>
              </mc:Choice>
              <mc:Fallback>
                <p:oleObj name="Worksheet" r:id="rId4" imgW="3438415" imgH="3057483"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450" y="223838"/>
                        <a:ext cx="8491538" cy="63293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64DED3B-B234-45E5-8F31-BB4C4C80DD7B}" type="slidenum">
              <a:rPr lang="en-US" altLang="en-US">
                <a:solidFill>
                  <a:srgbClr val="CC3300"/>
                </a:solidFill>
              </a:rPr>
              <a:pPr eaLnBrk="1" hangingPunct="1"/>
              <a:t>45</a:t>
            </a:fld>
            <a:endParaRPr lang="en-US" altLang="en-US">
              <a:solidFill>
                <a:srgbClr val="CC3300"/>
              </a:solidFill>
            </a:endParaRPr>
          </a:p>
        </p:txBody>
      </p:sp>
      <p:sp>
        <p:nvSpPr>
          <p:cNvPr id="47107" name="Rectangle 2"/>
          <p:cNvSpPr>
            <a:spLocks noGrp="1" noChangeArrowheads="1"/>
          </p:cNvSpPr>
          <p:nvPr>
            <p:ph type="ctrTitle"/>
          </p:nvPr>
        </p:nvSpPr>
        <p:spPr>
          <a:xfrm>
            <a:off x="228600" y="301625"/>
            <a:ext cx="8686800" cy="5999163"/>
          </a:xfrm>
          <a:noFill/>
        </p:spPr>
        <p:txBody>
          <a:bodyPr lIns="90488" tIns="44450" rIns="90488" bIns="44450">
            <a:spAutoFit/>
          </a:bodyPr>
          <a:lstStyle/>
          <a:p>
            <a:pPr algn="l" eaLnBrk="1" hangingPunct="1"/>
            <a:r>
              <a:rPr lang="en-US" altLang="en-US" sz="3200" u="sng" smtClean="0">
                <a:solidFill>
                  <a:srgbClr val="FF3300"/>
                </a:solidFill>
                <a:cs typeface="Times New Roman" panose="02020603050405020304" pitchFamily="18" charset="0"/>
              </a:rPr>
              <a:t>Peep Corporation Operations - 3</a:t>
            </a:r>
            <a:r>
              <a:rPr lang="en-US" altLang="en-US" sz="3200" smtClean="0">
                <a:solidFill>
                  <a:srgbClr val="FF3300"/>
                </a:solidFill>
                <a:cs typeface="Times New Roman" panose="02020603050405020304" pitchFamily="18" charset="0"/>
              </a:rPr>
              <a:t>	</a:t>
            </a:r>
            <a:r>
              <a:rPr lang="en-US" altLang="en-US" sz="3200" smtClean="0">
                <a:solidFill>
                  <a:schemeClr val="tx1"/>
                </a:solidFill>
                <a:cs typeface="Times New Roman" panose="02020603050405020304" pitchFamily="18" charset="0"/>
              </a:rPr>
              <a:t/>
            </a:r>
            <a:br>
              <a:rPr lang="en-US" altLang="en-US" sz="3200" smtClean="0">
                <a:solidFill>
                  <a:schemeClr val="tx1"/>
                </a:solidFill>
                <a:cs typeface="Times New Roman" panose="02020603050405020304" pitchFamily="18" charset="0"/>
              </a:rPr>
            </a:br>
            <a:r>
              <a:rPr lang="en-US" altLang="en-US" sz="3200" smtClean="0">
                <a:solidFill>
                  <a:schemeClr val="tx1"/>
                </a:solidFill>
                <a:cs typeface="Times New Roman" panose="02020603050405020304" pitchFamily="18" charset="0"/>
              </a:rPr>
              <a:t>a. $2,000,000 – $900,000 - $600,000 - $200,000 - $60,000 - $40,000 = </a:t>
            </a:r>
            <a:r>
              <a:rPr lang="en-US" altLang="en-US" sz="3200" u="sng" smtClean="0">
                <a:solidFill>
                  <a:schemeClr val="tx1"/>
                </a:solidFill>
                <a:cs typeface="Times New Roman" panose="02020603050405020304" pitchFamily="18" charset="0"/>
              </a:rPr>
              <a:t>$200,000 net income; </a:t>
            </a:r>
            <a:br>
              <a:rPr lang="en-US" altLang="en-US" sz="3200" u="sng" smtClean="0">
                <a:solidFill>
                  <a:schemeClr val="tx1"/>
                </a:solidFill>
                <a:cs typeface="Times New Roman" panose="02020603050405020304" pitchFamily="18" charset="0"/>
              </a:rPr>
            </a:br>
            <a:r>
              <a:rPr lang="en-US" altLang="en-US" sz="3200" u="sng" smtClean="0">
                <a:solidFill>
                  <a:schemeClr val="tx1"/>
                </a:solidFill>
                <a:cs typeface="Times New Roman" panose="02020603050405020304" pitchFamily="18" charset="0"/>
              </a:rPr>
              <a:t>Separately stated items</a:t>
            </a:r>
            <a:r>
              <a:rPr lang="en-US" altLang="en-US" sz="3200" smtClean="0">
                <a:solidFill>
                  <a:schemeClr val="tx1"/>
                </a:solidFill>
                <a:cs typeface="Times New Roman" panose="02020603050405020304" pitchFamily="18" charset="0"/>
              </a:rPr>
              <a:t> are </a:t>
            </a:r>
            <a:br>
              <a:rPr lang="en-US" altLang="en-US" sz="3200" smtClean="0">
                <a:solidFill>
                  <a:schemeClr val="tx1"/>
                </a:solidFill>
                <a:cs typeface="Times New Roman" panose="02020603050405020304" pitchFamily="18" charset="0"/>
              </a:rPr>
            </a:br>
            <a:r>
              <a:rPr lang="en-US" altLang="en-US" sz="3200" smtClean="0">
                <a:solidFill>
                  <a:schemeClr val="tx1"/>
                </a:solidFill>
                <a:cs typeface="Times New Roman" panose="02020603050405020304" pitchFamily="18" charset="0"/>
              </a:rPr>
              <a:t>the </a:t>
            </a:r>
            <a:r>
              <a:rPr lang="en-US" altLang="en-US" sz="3200" smtClean="0">
                <a:solidFill>
                  <a:srgbClr val="FF0000"/>
                </a:solidFill>
                <a:cs typeface="Times New Roman" panose="02020603050405020304" pitchFamily="18" charset="0"/>
              </a:rPr>
              <a:t>$8,000 dividend income</a:t>
            </a:r>
            <a:r>
              <a:rPr lang="en-US" altLang="en-US" sz="3200" smtClean="0">
                <a:solidFill>
                  <a:schemeClr val="tx1"/>
                </a:solidFill>
                <a:cs typeface="Times New Roman" panose="02020603050405020304" pitchFamily="18" charset="0"/>
              </a:rPr>
              <a:t>, the $10,000 Section 1231 gain, </a:t>
            </a:r>
            <a:br>
              <a:rPr lang="en-US" altLang="en-US" sz="3200" smtClean="0">
                <a:solidFill>
                  <a:schemeClr val="tx1"/>
                </a:solidFill>
                <a:cs typeface="Times New Roman" panose="02020603050405020304" pitchFamily="18" charset="0"/>
              </a:rPr>
            </a:br>
            <a:r>
              <a:rPr lang="en-US" altLang="en-US" sz="3200" smtClean="0">
                <a:solidFill>
                  <a:schemeClr val="tx1"/>
                </a:solidFill>
                <a:cs typeface="Times New Roman" panose="02020603050405020304" pitchFamily="18" charset="0"/>
              </a:rPr>
              <a:t>the </a:t>
            </a:r>
            <a:r>
              <a:rPr lang="en-US" altLang="en-US" sz="3200" smtClean="0">
                <a:solidFill>
                  <a:srgbClr val="FF0000"/>
                </a:solidFill>
                <a:cs typeface="Times New Roman" panose="02020603050405020304" pitchFamily="18" charset="0"/>
              </a:rPr>
              <a:t>$12,000 charitable contribution</a:t>
            </a:r>
            <a:r>
              <a:rPr lang="en-US" altLang="en-US" sz="3200" smtClean="0">
                <a:solidFill>
                  <a:schemeClr val="tx1"/>
                </a:solidFill>
                <a:cs typeface="Times New Roman" panose="02020603050405020304" pitchFamily="18" charset="0"/>
              </a:rPr>
              <a:t>, and </a:t>
            </a:r>
            <a:br>
              <a:rPr lang="en-US" altLang="en-US" sz="3200" smtClean="0">
                <a:solidFill>
                  <a:schemeClr val="tx1"/>
                </a:solidFill>
                <a:cs typeface="Times New Roman" panose="02020603050405020304" pitchFamily="18" charset="0"/>
              </a:rPr>
            </a:br>
            <a:r>
              <a:rPr lang="en-US" altLang="en-US" sz="3200" smtClean="0">
                <a:solidFill>
                  <a:schemeClr val="tx1"/>
                </a:solidFill>
                <a:cs typeface="Times New Roman" panose="02020603050405020304" pitchFamily="18" charset="0"/>
              </a:rPr>
              <a:t>the </a:t>
            </a:r>
            <a:r>
              <a:rPr lang="en-US" altLang="en-US" sz="3200" smtClean="0">
                <a:solidFill>
                  <a:srgbClr val="FF0000"/>
                </a:solidFill>
                <a:cs typeface="Times New Roman" panose="02020603050405020304" pitchFamily="18" charset="0"/>
              </a:rPr>
              <a:t>$20,000 Section 179 expense</a:t>
            </a:r>
            <a:r>
              <a:rPr lang="en-US" altLang="en-US" sz="3200" smtClean="0">
                <a:solidFill>
                  <a:schemeClr val="tx1"/>
                </a:solidFill>
                <a:cs typeface="Times New Roman" panose="02020603050405020304" pitchFamily="18" charset="0"/>
              </a:rPr>
              <a:t>. </a:t>
            </a:r>
            <a:br>
              <a:rPr lang="en-US" altLang="en-US" sz="3200" smtClean="0">
                <a:solidFill>
                  <a:schemeClr val="tx1"/>
                </a:solidFill>
                <a:cs typeface="Times New Roman" panose="02020603050405020304" pitchFamily="18" charset="0"/>
              </a:rPr>
            </a:br>
            <a:r>
              <a:rPr lang="en-US" altLang="en-US" sz="3200" smtClean="0">
                <a:solidFill>
                  <a:schemeClr val="tx1"/>
                </a:solidFill>
                <a:cs typeface="Times New Roman" panose="02020603050405020304" pitchFamily="18" charset="0"/>
              </a:rPr>
              <a:t>The $2,000 tax-exempt bond interest will also be reported to shareholders but will not be taxable.</a:t>
            </a: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altLang="en-US" smtClean="0"/>
              <a:t> </a:t>
            </a:r>
          </a:p>
        </p:txBody>
      </p:sp>
      <p:sp>
        <p:nvSpPr>
          <p:cNvPr id="48131" name="Rectangle 3"/>
          <p:cNvSpPr>
            <a:spLocks noGrp="1" noChangeArrowheads="1"/>
          </p:cNvSpPr>
          <p:nvPr>
            <p:ph type="body" sz="half" idx="1"/>
          </p:nvPr>
        </p:nvSpPr>
        <p:spPr>
          <a:xfrm>
            <a:off x="152400" y="152400"/>
            <a:ext cx="8839200" cy="6553200"/>
          </a:xfrm>
          <a:ln w="254000">
            <a:solidFill>
              <a:srgbClr val="FF3300"/>
            </a:solidFill>
          </a:ln>
        </p:spPr>
        <p:txBody>
          <a:bodyPr/>
          <a:lstStyle/>
          <a:p>
            <a:pPr marL="1089025" indent="-1089025" eaLnBrk="1" hangingPunct="1">
              <a:buFontTx/>
              <a:buNone/>
              <a:tabLst>
                <a:tab pos="806450" algn="l"/>
              </a:tabLst>
              <a:defRPr/>
            </a:pPr>
            <a:endParaRPr lang="en-US" sz="2000" dirty="0" smtClean="0"/>
          </a:p>
          <a:p>
            <a:pPr marL="1203325" indent="-1146175" eaLnBrk="1" hangingPunct="1">
              <a:buFontTx/>
              <a:buNone/>
              <a:tabLst>
                <a:tab pos="806450" algn="l"/>
              </a:tabLst>
              <a:defRPr/>
            </a:pPr>
            <a:r>
              <a:rPr lang="en-US" sz="7200" dirty="0" smtClean="0"/>
              <a:t>6. Calculate the amount of </a:t>
            </a:r>
            <a:br>
              <a:rPr lang="en-US" sz="7200" dirty="0" smtClean="0"/>
            </a:br>
            <a:r>
              <a:rPr lang="en-US" sz="7200" dirty="0" smtClean="0"/>
              <a:t>any special </a:t>
            </a:r>
            <a:br>
              <a:rPr lang="en-US" sz="7200" dirty="0" smtClean="0"/>
            </a:br>
            <a:r>
              <a:rPr lang="en-US" sz="7200" dirty="0" smtClean="0"/>
              <a:t>S corporation taxes.</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5E009DA-28E2-43C0-8291-2281B53D49EE}" type="slidenum">
              <a:rPr lang="en-US" altLang="en-US">
                <a:solidFill>
                  <a:srgbClr val="CC3300"/>
                </a:solidFill>
              </a:rPr>
              <a:pPr eaLnBrk="1" hangingPunct="1"/>
              <a:t>47</a:t>
            </a:fld>
            <a:endParaRPr lang="en-US" altLang="en-US">
              <a:solidFill>
                <a:srgbClr val="CC3300"/>
              </a:solidFill>
            </a:endParaRPr>
          </a:p>
        </p:txBody>
      </p:sp>
      <p:sp>
        <p:nvSpPr>
          <p:cNvPr id="49155" name="Rectangle 2"/>
          <p:cNvSpPr>
            <a:spLocks noGrp="1" noChangeArrowheads="1"/>
          </p:cNvSpPr>
          <p:nvPr>
            <p:ph type="title"/>
          </p:nvPr>
        </p:nvSpPr>
        <p:spPr/>
        <p:txBody>
          <a:bodyPr/>
          <a:lstStyle/>
          <a:p>
            <a:pPr eaLnBrk="1" hangingPunct="1"/>
            <a:r>
              <a:rPr lang="en-US" altLang="en-US" smtClean="0"/>
              <a:t> </a:t>
            </a:r>
          </a:p>
        </p:txBody>
      </p:sp>
      <p:sp>
        <p:nvSpPr>
          <p:cNvPr id="49156" name="Rectangle 3"/>
          <p:cNvSpPr>
            <a:spLocks noGrp="1" noChangeArrowheads="1"/>
          </p:cNvSpPr>
          <p:nvPr>
            <p:ph type="body" sz="half" idx="1"/>
          </p:nvPr>
        </p:nvSpPr>
        <p:spPr>
          <a:xfrm>
            <a:off x="228600" y="152400"/>
            <a:ext cx="8686800" cy="6248400"/>
          </a:xfrm>
          <a:noFill/>
        </p:spPr>
        <p:txBody>
          <a:bodyPr/>
          <a:lstStyle/>
          <a:p>
            <a:pPr marL="0" indent="0" eaLnBrk="1" hangingPunct="1">
              <a:lnSpc>
                <a:spcPct val="80000"/>
              </a:lnSpc>
              <a:buFontTx/>
              <a:buNone/>
            </a:pPr>
            <a:r>
              <a:rPr lang="en-US" altLang="en-US" sz="4000" u="sng" smtClean="0">
                <a:solidFill>
                  <a:srgbClr val="FF3300"/>
                </a:solidFill>
              </a:rPr>
              <a:t>Excess Net Passive Income Tax</a:t>
            </a:r>
            <a:r>
              <a:rPr lang="en-US" altLang="en-US" sz="4000" u="sng" smtClean="0"/>
              <a:t> </a:t>
            </a:r>
          </a:p>
          <a:p>
            <a:pPr marL="0" indent="0" eaLnBrk="1" hangingPunct="1">
              <a:lnSpc>
                <a:spcPct val="80000"/>
              </a:lnSpc>
              <a:buFontTx/>
              <a:buNone/>
            </a:pPr>
            <a:r>
              <a:rPr lang="en-US" altLang="en-US" sz="4000" smtClean="0"/>
              <a:t>Levied when an S corp has passive investment income for the tax year that exceeds 25% of its gross receipts, and it has Subchapter C E&amp;P at the close of the tax year.  </a:t>
            </a:r>
          </a:p>
          <a:p>
            <a:pPr marL="0" indent="0" eaLnBrk="1" hangingPunct="1">
              <a:lnSpc>
                <a:spcPct val="80000"/>
              </a:lnSpc>
              <a:buFontTx/>
              <a:buNone/>
            </a:pPr>
            <a:r>
              <a:rPr lang="en-US" altLang="en-US" sz="4000" smtClean="0"/>
              <a:t>Tax on the excess net passive income is assessed at the highest corporate rate (35%).  </a:t>
            </a:r>
          </a:p>
          <a:p>
            <a:pPr marL="0" indent="0" eaLnBrk="1" hangingPunct="1">
              <a:lnSpc>
                <a:spcPct val="80000"/>
              </a:lnSpc>
              <a:buFontTx/>
              <a:buNone/>
            </a:pPr>
            <a:endParaRPr lang="en-US" altLang="en-US" sz="400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C9FF943-0475-456D-B7CA-AD8601EB2172}" type="slidenum">
              <a:rPr lang="en-US" altLang="en-US">
                <a:solidFill>
                  <a:srgbClr val="CC3300"/>
                </a:solidFill>
              </a:rPr>
              <a:pPr eaLnBrk="1" hangingPunct="1"/>
              <a:t>48</a:t>
            </a:fld>
            <a:endParaRPr lang="en-US" altLang="en-US">
              <a:solidFill>
                <a:srgbClr val="CC3300"/>
              </a:solidFill>
            </a:endParaRPr>
          </a:p>
        </p:txBody>
      </p:sp>
      <p:sp>
        <p:nvSpPr>
          <p:cNvPr id="50179" name="Rectangle 2"/>
          <p:cNvSpPr>
            <a:spLocks noGrp="1" noChangeArrowheads="1"/>
          </p:cNvSpPr>
          <p:nvPr>
            <p:ph type="title"/>
          </p:nvPr>
        </p:nvSpPr>
        <p:spPr/>
        <p:txBody>
          <a:bodyPr/>
          <a:lstStyle/>
          <a:p>
            <a:pPr eaLnBrk="1" hangingPunct="1"/>
            <a:r>
              <a:rPr lang="en-US" altLang="en-US" smtClean="0"/>
              <a:t> </a:t>
            </a:r>
          </a:p>
        </p:txBody>
      </p:sp>
      <p:sp>
        <p:nvSpPr>
          <p:cNvPr id="50180" name="Rectangle 3"/>
          <p:cNvSpPr>
            <a:spLocks noGrp="1" noChangeArrowheads="1"/>
          </p:cNvSpPr>
          <p:nvPr>
            <p:ph type="body" sz="half" idx="1"/>
          </p:nvPr>
        </p:nvSpPr>
        <p:spPr>
          <a:xfrm>
            <a:off x="228600" y="152400"/>
            <a:ext cx="8686800" cy="6248400"/>
          </a:xfrm>
          <a:noFill/>
        </p:spPr>
        <p:txBody>
          <a:bodyPr/>
          <a:lstStyle/>
          <a:p>
            <a:pPr marL="0" indent="0" eaLnBrk="1" hangingPunct="1">
              <a:lnSpc>
                <a:spcPct val="80000"/>
              </a:lnSpc>
              <a:buFontTx/>
              <a:buNone/>
            </a:pPr>
            <a:r>
              <a:rPr lang="en-US" altLang="en-US" u="sng" smtClean="0">
                <a:solidFill>
                  <a:srgbClr val="FF3300"/>
                </a:solidFill>
              </a:rPr>
              <a:t>Special S Corporation Taxes. </a:t>
            </a:r>
          </a:p>
          <a:p>
            <a:pPr marL="0" indent="0" eaLnBrk="1" hangingPunct="1">
              <a:lnSpc>
                <a:spcPct val="80000"/>
              </a:lnSpc>
              <a:buFontTx/>
              <a:buNone/>
            </a:pPr>
            <a:r>
              <a:rPr lang="en-US" altLang="en-US" u="sng" smtClean="0"/>
              <a:t>BIG tax</a:t>
            </a:r>
            <a:r>
              <a:rPr lang="en-US" altLang="en-US" smtClean="0"/>
              <a:t> is imposed on any gain that would have been included in income before the conversion from C corp to S corp status if the corp had used the accrual method of accounting and which is reported during a 10-year period commencing on the day the S election takes effect.  Built-in losses reduce the amount of recognized built-in gains when determining the BIG tax liability. BIG tax applies to former C corps when the S corp election was made after December 31, 1986.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732451C-40F9-4E2D-9157-122A6A10D1F4}" type="slidenum">
              <a:rPr lang="en-US" altLang="en-US">
                <a:solidFill>
                  <a:srgbClr val="CC3300"/>
                </a:solidFill>
              </a:rPr>
              <a:pPr eaLnBrk="1" hangingPunct="1"/>
              <a:t>49</a:t>
            </a:fld>
            <a:endParaRPr lang="en-US" altLang="en-US">
              <a:solidFill>
                <a:srgbClr val="CC3300"/>
              </a:solidFill>
            </a:endParaRPr>
          </a:p>
        </p:txBody>
      </p:sp>
      <p:sp>
        <p:nvSpPr>
          <p:cNvPr id="51203" name="Rectangle 2"/>
          <p:cNvSpPr>
            <a:spLocks noGrp="1" noChangeArrowheads="1"/>
          </p:cNvSpPr>
          <p:nvPr>
            <p:ph type="title"/>
          </p:nvPr>
        </p:nvSpPr>
        <p:spPr/>
        <p:txBody>
          <a:bodyPr/>
          <a:lstStyle/>
          <a:p>
            <a:pPr eaLnBrk="1" hangingPunct="1"/>
            <a:r>
              <a:rPr lang="en-US" altLang="en-US" smtClean="0"/>
              <a:t> </a:t>
            </a:r>
          </a:p>
        </p:txBody>
      </p:sp>
      <p:sp>
        <p:nvSpPr>
          <p:cNvPr id="51204" name="Rectangle 3"/>
          <p:cNvSpPr>
            <a:spLocks noGrp="1" noChangeArrowheads="1"/>
          </p:cNvSpPr>
          <p:nvPr>
            <p:ph type="body" sz="half" idx="1"/>
          </p:nvPr>
        </p:nvSpPr>
        <p:spPr>
          <a:xfrm>
            <a:off x="228600" y="152400"/>
            <a:ext cx="8686800" cy="6248400"/>
          </a:xfrm>
          <a:noFill/>
          <a:ln w="25400">
            <a:solidFill>
              <a:srgbClr val="008000"/>
            </a:solidFill>
            <a:miter lim="800000"/>
            <a:headEnd/>
            <a:tailEnd/>
          </a:ln>
        </p:spPr>
        <p:txBody>
          <a:bodyPr/>
          <a:lstStyle/>
          <a:p>
            <a:pPr marL="0" indent="0" eaLnBrk="1" hangingPunct="1">
              <a:lnSpc>
                <a:spcPct val="80000"/>
              </a:lnSpc>
              <a:buFontTx/>
              <a:buNone/>
            </a:pPr>
            <a:r>
              <a:rPr lang="en-US" altLang="en-US" sz="4400" u="sng" smtClean="0">
                <a:solidFill>
                  <a:srgbClr val="FF3300"/>
                </a:solidFill>
              </a:rPr>
              <a:t>LIFO Recapture Tax</a:t>
            </a:r>
            <a:r>
              <a:rPr lang="en-US" altLang="en-US" sz="4400" smtClean="0">
                <a:solidFill>
                  <a:srgbClr val="FF3300"/>
                </a:solidFill>
              </a:rPr>
              <a:t>.</a:t>
            </a:r>
            <a:r>
              <a:rPr lang="en-US" altLang="en-US" sz="3200" smtClean="0"/>
              <a:t>  </a:t>
            </a:r>
          </a:p>
          <a:p>
            <a:pPr marL="0" indent="0" eaLnBrk="1" hangingPunct="1">
              <a:lnSpc>
                <a:spcPct val="80000"/>
              </a:lnSpc>
              <a:buFontTx/>
              <a:buNone/>
            </a:pPr>
            <a:r>
              <a:rPr lang="en-US" altLang="en-US" sz="4000" smtClean="0"/>
              <a:t>If a C corp using the LIFO inventory method makes an S election, Sec. 1363(d)(3) requires the corp to include its LIFO recapture amount in gross income for its last C corp tax year.  </a:t>
            </a:r>
          </a:p>
          <a:p>
            <a:pPr marL="0" indent="0" eaLnBrk="1" hangingPunct="1">
              <a:lnSpc>
                <a:spcPct val="80000"/>
              </a:lnSpc>
              <a:buFontTx/>
              <a:buNone/>
            </a:pPr>
            <a:r>
              <a:rPr lang="en-US" altLang="en-US" sz="4000" smtClean="0"/>
              <a:t>The tax increase is paid in four annual installments commencing with the final C corp tax year.  </a:t>
            </a:r>
            <a:endParaRPr lang="en-US" altLang="en-US" sz="28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D3FD3F5-BB70-429D-A8CE-153628A1A540}" type="slidenum">
              <a:rPr lang="en-US" altLang="en-US">
                <a:solidFill>
                  <a:srgbClr val="CC3300"/>
                </a:solidFill>
              </a:rPr>
              <a:pPr eaLnBrk="1" hangingPunct="1"/>
              <a:t>5</a:t>
            </a:fld>
            <a:endParaRPr lang="en-US" altLang="en-US">
              <a:solidFill>
                <a:srgbClr val="CC3300"/>
              </a:solidFill>
            </a:endParaRPr>
          </a:p>
        </p:txBody>
      </p:sp>
      <p:sp>
        <p:nvSpPr>
          <p:cNvPr id="14339" name="Rectangle 2"/>
          <p:cNvSpPr>
            <a:spLocks noGrp="1" noChangeArrowheads="1"/>
          </p:cNvSpPr>
          <p:nvPr>
            <p:ph type="title"/>
          </p:nvPr>
        </p:nvSpPr>
        <p:spPr/>
        <p:txBody>
          <a:bodyPr/>
          <a:lstStyle/>
          <a:p>
            <a:pPr eaLnBrk="1" hangingPunct="1"/>
            <a:r>
              <a:rPr lang="en-US" altLang="en-US" smtClean="0"/>
              <a:t> </a:t>
            </a:r>
          </a:p>
        </p:txBody>
      </p:sp>
      <p:sp>
        <p:nvSpPr>
          <p:cNvPr id="14340" name="Rectangle 3"/>
          <p:cNvSpPr>
            <a:spLocks noGrp="1" noChangeArrowheads="1"/>
          </p:cNvSpPr>
          <p:nvPr>
            <p:ph type="body" sz="half" idx="1"/>
          </p:nvPr>
        </p:nvSpPr>
        <p:spPr>
          <a:xfrm>
            <a:off x="152400" y="152400"/>
            <a:ext cx="8839200" cy="6172200"/>
          </a:xfrm>
          <a:noFill/>
        </p:spPr>
        <p:txBody>
          <a:bodyPr/>
          <a:lstStyle/>
          <a:p>
            <a:pPr marL="0" indent="0" eaLnBrk="1" hangingPunct="1">
              <a:buFontTx/>
              <a:buNone/>
            </a:pPr>
            <a:r>
              <a:rPr lang="en-US" altLang="en-US" sz="3000" u="sng" smtClean="0">
                <a:solidFill>
                  <a:srgbClr val="FF0000"/>
                </a:solidFill>
              </a:rPr>
              <a:t>Lecture Outline</a:t>
            </a:r>
          </a:p>
          <a:p>
            <a:pPr marL="0" indent="0" eaLnBrk="1" hangingPunct="1">
              <a:buFontTx/>
              <a:buNone/>
            </a:pPr>
            <a:r>
              <a:rPr lang="en-US" altLang="en-US" sz="3000" u="sng" smtClean="0">
                <a:solidFill>
                  <a:srgbClr val="FF0000"/>
                </a:solidFill>
              </a:rPr>
              <a:t>Should An S Election Be Made?</a:t>
            </a:r>
            <a:endParaRPr lang="en-US" altLang="en-US" sz="3000" smtClean="0">
              <a:solidFill>
                <a:srgbClr val="FF0000"/>
              </a:solidFill>
            </a:endParaRPr>
          </a:p>
          <a:p>
            <a:pPr marL="0" indent="0" eaLnBrk="1" hangingPunct="1">
              <a:buFontTx/>
              <a:buNone/>
            </a:pPr>
            <a:r>
              <a:rPr lang="en-US" altLang="en-US" sz="3000" smtClean="0"/>
              <a:t>There is no general rule to determine whether an S election should be made. Management and shareholders should examine the long- and short-run advantages and disadvantages of filing as a C corp and as an S corp before making a decision.  </a:t>
            </a:r>
          </a:p>
          <a:p>
            <a:pPr marL="0" indent="0" eaLnBrk="1" hangingPunct="1">
              <a:buFontTx/>
              <a:buNone/>
            </a:pPr>
            <a:r>
              <a:rPr lang="en-US" altLang="en-US" sz="3000" smtClean="0"/>
              <a:t>The election can be revoked or terminated at any time with minimal effort.</a:t>
            </a:r>
          </a:p>
          <a:p>
            <a:pPr marL="0" indent="0" eaLnBrk="1" hangingPunct="1">
              <a:buFontTx/>
              <a:buNone/>
            </a:pPr>
            <a:r>
              <a:rPr lang="en-US" altLang="en-US" sz="3000" u="sng" smtClean="0"/>
              <a:t>Disadvantages of S Corp.</a:t>
            </a:r>
            <a:r>
              <a:rPr lang="en-US" altLang="en-US" sz="3000" smtClean="0"/>
              <a:t>  Some disadvantages also exist when a corp makes an S election.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5355B01-CFDA-4F61-BEC6-21BFAFD1B939}" type="slidenum">
              <a:rPr lang="en-US" altLang="en-US">
                <a:solidFill>
                  <a:srgbClr val="CC3300"/>
                </a:solidFill>
              </a:rPr>
              <a:pPr eaLnBrk="1" hangingPunct="1"/>
              <a:t>50</a:t>
            </a:fld>
            <a:endParaRPr lang="en-US" altLang="en-US">
              <a:solidFill>
                <a:srgbClr val="CC3300"/>
              </a:solidFill>
            </a:endParaRPr>
          </a:p>
        </p:txBody>
      </p:sp>
      <p:sp>
        <p:nvSpPr>
          <p:cNvPr id="52227" name="Rectangle 3"/>
          <p:cNvSpPr>
            <a:spLocks noGrp="1" noChangeArrowheads="1"/>
          </p:cNvSpPr>
          <p:nvPr>
            <p:ph type="body" idx="1"/>
          </p:nvPr>
        </p:nvSpPr>
        <p:spPr>
          <a:xfrm>
            <a:off x="152400" y="152400"/>
            <a:ext cx="8839200" cy="6018213"/>
          </a:xfrm>
        </p:spPr>
        <p:txBody>
          <a:bodyPr/>
          <a:lstStyle/>
          <a:p>
            <a:pPr marL="0" indent="0" eaLnBrk="1" hangingPunct="1">
              <a:lnSpc>
                <a:spcPct val="90000"/>
              </a:lnSpc>
              <a:buFontTx/>
              <a:buNone/>
              <a:tabLst>
                <a:tab pos="623888" algn="l"/>
                <a:tab pos="1995488" algn="l"/>
                <a:tab pos="2455863" algn="l"/>
                <a:tab pos="7423150" algn="r"/>
              </a:tabLst>
            </a:pPr>
            <a:r>
              <a:rPr lang="en-US" altLang="en-US" dirty="0" smtClean="0"/>
              <a:t>Charlotte Corporation had the following balance sheet on 1-1-2016 when it elected S status:</a:t>
            </a:r>
          </a:p>
          <a:p>
            <a:pPr marL="0" indent="0" eaLnBrk="1" hangingPunct="1">
              <a:lnSpc>
                <a:spcPct val="90000"/>
              </a:lnSpc>
              <a:buFontTx/>
              <a:buNone/>
              <a:tabLst>
                <a:tab pos="623888" algn="l"/>
                <a:tab pos="1995488" algn="l"/>
                <a:tab pos="2455863" algn="l"/>
                <a:tab pos="7423150" algn="r"/>
              </a:tabLst>
            </a:pPr>
            <a:r>
              <a:rPr lang="en-US" altLang="en-US" dirty="0" smtClean="0"/>
              <a:t>	Cash 			$ 5,000</a:t>
            </a:r>
          </a:p>
          <a:p>
            <a:pPr marL="0" indent="0" eaLnBrk="1" hangingPunct="1">
              <a:lnSpc>
                <a:spcPct val="90000"/>
              </a:lnSpc>
              <a:buFontTx/>
              <a:buNone/>
              <a:tabLst>
                <a:tab pos="623888" algn="l"/>
                <a:tab pos="1995488" algn="l"/>
                <a:tab pos="2455863" algn="l"/>
                <a:tab pos="7423150" algn="r"/>
              </a:tabLst>
            </a:pPr>
            <a:r>
              <a:rPr lang="en-US" altLang="en-US" dirty="0" smtClean="0"/>
              <a:t>	Land:  Adjusted basis	300,000  </a:t>
            </a:r>
          </a:p>
          <a:p>
            <a:pPr marL="0" indent="0" eaLnBrk="1" hangingPunct="1">
              <a:lnSpc>
                <a:spcPct val="90000"/>
              </a:lnSpc>
              <a:buFontTx/>
              <a:buNone/>
              <a:tabLst>
                <a:tab pos="623888" algn="l"/>
                <a:tab pos="1995488" algn="l"/>
                <a:tab pos="2455863" algn="l"/>
                <a:tab pos="7423150" algn="r"/>
              </a:tabLst>
            </a:pPr>
            <a:r>
              <a:rPr lang="en-US" altLang="en-US" dirty="0" smtClean="0"/>
              <a:t>		FMV	400,000</a:t>
            </a:r>
          </a:p>
          <a:p>
            <a:pPr marL="0" indent="0" eaLnBrk="1" hangingPunct="1">
              <a:lnSpc>
                <a:spcPct val="90000"/>
              </a:lnSpc>
              <a:buFontTx/>
              <a:buNone/>
              <a:tabLst>
                <a:tab pos="623888" algn="l"/>
                <a:tab pos="1995488" algn="l"/>
                <a:tab pos="2455863" algn="l"/>
                <a:tab pos="7423150" algn="r"/>
              </a:tabLst>
            </a:pPr>
            <a:r>
              <a:rPr lang="en-US" altLang="en-US" dirty="0" smtClean="0"/>
              <a:t>In 2016, Charlotte sells the land for $560,000.  What is the Built-in Gains tax from this sale?</a:t>
            </a:r>
          </a:p>
          <a:p>
            <a:pPr marL="0" indent="0" eaLnBrk="1" hangingPunct="1">
              <a:lnSpc>
                <a:spcPct val="90000"/>
              </a:lnSpc>
              <a:buFontTx/>
              <a:buNone/>
              <a:tabLst>
                <a:tab pos="623888" algn="l"/>
                <a:tab pos="1995488" algn="l"/>
                <a:tab pos="2455863" algn="l"/>
                <a:tab pos="7423150" algn="r"/>
              </a:tabLst>
            </a:pPr>
            <a:r>
              <a:rPr lang="en-US" altLang="en-US" sz="3400" dirty="0" smtClean="0"/>
              <a:t>a. $0  b. $ 15,000  c. $ 35,000  d.   $70,000</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F46E70F-0A32-41D9-BE89-5FFC1F1C2E71}" type="slidenum">
              <a:rPr lang="en-US" altLang="en-US">
                <a:solidFill>
                  <a:srgbClr val="CC3300"/>
                </a:solidFill>
              </a:rPr>
              <a:pPr eaLnBrk="1" hangingPunct="1"/>
              <a:t>51</a:t>
            </a:fld>
            <a:endParaRPr lang="en-US" altLang="en-US">
              <a:solidFill>
                <a:srgbClr val="CC3300"/>
              </a:solidFill>
            </a:endParaRPr>
          </a:p>
        </p:txBody>
      </p:sp>
      <p:sp>
        <p:nvSpPr>
          <p:cNvPr id="53251" name="Rectangle 2"/>
          <p:cNvSpPr>
            <a:spLocks noGrp="1" noChangeArrowheads="1"/>
          </p:cNvSpPr>
          <p:nvPr>
            <p:ph type="body" idx="1"/>
          </p:nvPr>
        </p:nvSpPr>
        <p:spPr>
          <a:xfrm>
            <a:off x="304800" y="152400"/>
            <a:ext cx="8610600" cy="6018213"/>
          </a:xfrm>
        </p:spPr>
        <p:txBody>
          <a:bodyPr/>
          <a:lstStyle/>
          <a:p>
            <a:pPr marL="0" indent="0" eaLnBrk="1" hangingPunct="1">
              <a:lnSpc>
                <a:spcPct val="90000"/>
              </a:lnSpc>
              <a:buFontTx/>
              <a:buNone/>
              <a:tabLst>
                <a:tab pos="623888" algn="l"/>
                <a:tab pos="1995488" algn="l"/>
                <a:tab pos="2455863" algn="l"/>
                <a:tab pos="7423150" algn="r"/>
              </a:tabLst>
            </a:pPr>
            <a:r>
              <a:rPr lang="en-US" altLang="en-US" dirty="0" smtClean="0"/>
              <a:t>Charlotte Corporation had the following balance sheet on 1-1-2016 when it elected S status:</a:t>
            </a:r>
          </a:p>
          <a:p>
            <a:pPr marL="0" indent="0" eaLnBrk="1" hangingPunct="1">
              <a:lnSpc>
                <a:spcPct val="90000"/>
              </a:lnSpc>
              <a:buFontTx/>
              <a:buNone/>
              <a:tabLst>
                <a:tab pos="623888" algn="l"/>
                <a:tab pos="1995488" algn="l"/>
                <a:tab pos="2455863" algn="l"/>
                <a:tab pos="7423150" algn="r"/>
              </a:tabLst>
            </a:pPr>
            <a:r>
              <a:rPr lang="en-US" altLang="en-US" dirty="0" smtClean="0"/>
              <a:t>	Cash 			$ 5,000</a:t>
            </a:r>
          </a:p>
          <a:p>
            <a:pPr marL="0" indent="0" eaLnBrk="1" hangingPunct="1">
              <a:lnSpc>
                <a:spcPct val="90000"/>
              </a:lnSpc>
              <a:buFontTx/>
              <a:buNone/>
              <a:tabLst>
                <a:tab pos="623888" algn="l"/>
                <a:tab pos="1995488" algn="l"/>
                <a:tab pos="2455863" algn="l"/>
                <a:tab pos="7423150" algn="r"/>
              </a:tabLst>
            </a:pPr>
            <a:r>
              <a:rPr lang="en-US" altLang="en-US" dirty="0" smtClean="0"/>
              <a:t>	Land:  Adjusted basis	300,000  </a:t>
            </a:r>
          </a:p>
          <a:p>
            <a:pPr marL="0" indent="0" eaLnBrk="1" hangingPunct="1">
              <a:lnSpc>
                <a:spcPct val="90000"/>
              </a:lnSpc>
              <a:buFontTx/>
              <a:buNone/>
              <a:tabLst>
                <a:tab pos="623888" algn="l"/>
                <a:tab pos="1995488" algn="l"/>
                <a:tab pos="2455863" algn="l"/>
                <a:tab pos="7423150" algn="r"/>
              </a:tabLst>
            </a:pPr>
            <a:r>
              <a:rPr lang="en-US" altLang="en-US" dirty="0" smtClean="0"/>
              <a:t>		FMV	400,000</a:t>
            </a:r>
          </a:p>
          <a:p>
            <a:pPr marL="0" indent="0" eaLnBrk="1" hangingPunct="1">
              <a:lnSpc>
                <a:spcPct val="90000"/>
              </a:lnSpc>
              <a:buFontTx/>
              <a:buNone/>
              <a:tabLst>
                <a:tab pos="623888" algn="l"/>
                <a:tab pos="1995488" algn="l"/>
                <a:tab pos="2455863" algn="l"/>
                <a:tab pos="7423150" algn="r"/>
              </a:tabLst>
            </a:pPr>
            <a:r>
              <a:rPr lang="en-US" altLang="en-US" dirty="0" smtClean="0"/>
              <a:t>In 2016, Charlotte sells the land for $560,000.  What is the Built-in Gains tax from this sale?</a:t>
            </a:r>
          </a:p>
          <a:p>
            <a:pPr marL="0" indent="0" eaLnBrk="1" hangingPunct="1">
              <a:lnSpc>
                <a:spcPct val="90000"/>
              </a:lnSpc>
              <a:buFontTx/>
              <a:buNone/>
              <a:tabLst>
                <a:tab pos="623888" algn="l"/>
                <a:tab pos="1995488" algn="l"/>
                <a:tab pos="2455863" algn="l"/>
                <a:tab pos="7423150" algn="r"/>
              </a:tabLst>
            </a:pPr>
            <a:r>
              <a:rPr lang="en-US" altLang="en-US" dirty="0" smtClean="0"/>
              <a:t>a. $0            b. $ 15,000   </a:t>
            </a:r>
            <a:br>
              <a:rPr lang="en-US" altLang="en-US" dirty="0" smtClean="0"/>
            </a:br>
            <a:r>
              <a:rPr lang="en-US" altLang="en-US" u="sng" dirty="0" smtClean="0">
                <a:solidFill>
                  <a:srgbClr val="FF3300"/>
                </a:solidFill>
              </a:rPr>
              <a:t>c. $ 35,000</a:t>
            </a:r>
            <a:r>
              <a:rPr lang="en-US" altLang="en-US" dirty="0" smtClean="0"/>
              <a:t>  d.   $70,000</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4FF84DA-3DB4-420F-BB16-509A011436DB}" type="slidenum">
              <a:rPr lang="en-US" altLang="en-US">
                <a:solidFill>
                  <a:srgbClr val="CC3300"/>
                </a:solidFill>
              </a:rPr>
              <a:pPr eaLnBrk="1" hangingPunct="1"/>
              <a:t>52</a:t>
            </a:fld>
            <a:endParaRPr lang="en-US" altLang="en-US">
              <a:solidFill>
                <a:srgbClr val="CC3300"/>
              </a:solidFill>
            </a:endParaRPr>
          </a:p>
        </p:txBody>
      </p:sp>
      <p:sp>
        <p:nvSpPr>
          <p:cNvPr id="54275" name="Rectangle 2"/>
          <p:cNvSpPr>
            <a:spLocks noGrp="1" noChangeArrowheads="1"/>
          </p:cNvSpPr>
          <p:nvPr>
            <p:ph type="body" idx="1"/>
          </p:nvPr>
        </p:nvSpPr>
        <p:spPr>
          <a:xfrm>
            <a:off x="304800" y="152400"/>
            <a:ext cx="8610600" cy="6018213"/>
          </a:xfrm>
        </p:spPr>
        <p:txBody>
          <a:bodyPr/>
          <a:lstStyle/>
          <a:p>
            <a:pPr marL="0" indent="0" algn="ctr" eaLnBrk="1" hangingPunct="1">
              <a:lnSpc>
                <a:spcPct val="90000"/>
              </a:lnSpc>
              <a:buFontTx/>
              <a:buNone/>
              <a:tabLst>
                <a:tab pos="623888" algn="l"/>
                <a:tab pos="1995488" algn="l"/>
                <a:tab pos="2455863" algn="l"/>
                <a:tab pos="7423150" algn="r"/>
              </a:tabLst>
            </a:pPr>
            <a:endParaRPr lang="en-US" altLang="en-US" sz="6600" smtClean="0">
              <a:solidFill>
                <a:srgbClr val="FF3300"/>
              </a:solidFill>
            </a:endParaRPr>
          </a:p>
          <a:p>
            <a:pPr marL="0" indent="0" algn="ctr" eaLnBrk="1" hangingPunct="1">
              <a:lnSpc>
                <a:spcPct val="90000"/>
              </a:lnSpc>
              <a:buFontTx/>
              <a:buNone/>
              <a:tabLst>
                <a:tab pos="623888" algn="l"/>
                <a:tab pos="1995488" algn="l"/>
                <a:tab pos="2455863" algn="l"/>
                <a:tab pos="7423150" algn="r"/>
              </a:tabLst>
            </a:pPr>
            <a:r>
              <a:rPr lang="en-US" altLang="en-US" sz="11700" smtClean="0">
                <a:solidFill>
                  <a:srgbClr val="FF3300"/>
                </a:solidFill>
              </a:rPr>
              <a:t>The </a:t>
            </a:r>
          </a:p>
          <a:p>
            <a:pPr marL="0" indent="0" algn="ctr" eaLnBrk="1" hangingPunct="1">
              <a:lnSpc>
                <a:spcPct val="90000"/>
              </a:lnSpc>
              <a:buFontTx/>
              <a:buNone/>
              <a:tabLst>
                <a:tab pos="623888" algn="l"/>
                <a:tab pos="1995488" algn="l"/>
                <a:tab pos="2455863" algn="l"/>
                <a:tab pos="7423150" algn="r"/>
              </a:tabLst>
            </a:pPr>
            <a:r>
              <a:rPr lang="en-US" altLang="en-US" sz="11700" smtClean="0">
                <a:solidFill>
                  <a:srgbClr val="FF3300"/>
                </a:solidFill>
              </a:rPr>
              <a:t>End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1AF7473-B4EA-4A63-BB17-2820A1946690}" type="slidenum">
              <a:rPr lang="en-US" altLang="en-US">
                <a:solidFill>
                  <a:srgbClr val="CC3300"/>
                </a:solidFill>
              </a:rPr>
              <a:pPr eaLnBrk="1" hangingPunct="1"/>
              <a:t>6</a:t>
            </a:fld>
            <a:endParaRPr lang="en-US" altLang="en-US">
              <a:solidFill>
                <a:srgbClr val="CC3300"/>
              </a:solidFill>
            </a:endParaRPr>
          </a:p>
        </p:txBody>
      </p:sp>
      <p:sp>
        <p:nvSpPr>
          <p:cNvPr id="15363" name="Rectangle 2"/>
          <p:cNvSpPr>
            <a:spLocks noGrp="1" noChangeArrowheads="1"/>
          </p:cNvSpPr>
          <p:nvPr>
            <p:ph type="title"/>
          </p:nvPr>
        </p:nvSpPr>
        <p:spPr/>
        <p:txBody>
          <a:bodyPr/>
          <a:lstStyle/>
          <a:p>
            <a:pPr eaLnBrk="1" hangingPunct="1"/>
            <a:r>
              <a:rPr lang="en-US" altLang="en-US" smtClean="0"/>
              <a:t> </a:t>
            </a:r>
          </a:p>
        </p:txBody>
      </p:sp>
      <p:sp>
        <p:nvSpPr>
          <p:cNvPr id="15364" name="Rectangle 3"/>
          <p:cNvSpPr>
            <a:spLocks noGrp="1" noChangeArrowheads="1"/>
          </p:cNvSpPr>
          <p:nvPr>
            <p:ph type="body" sz="half" idx="1"/>
          </p:nvPr>
        </p:nvSpPr>
        <p:spPr>
          <a:xfrm>
            <a:off x="152400" y="152400"/>
            <a:ext cx="8763000" cy="6324600"/>
          </a:xfrm>
          <a:noFill/>
        </p:spPr>
        <p:txBody>
          <a:bodyPr/>
          <a:lstStyle/>
          <a:p>
            <a:pPr marL="0" indent="0" eaLnBrk="1" hangingPunct="1">
              <a:buFontTx/>
              <a:buNone/>
            </a:pPr>
            <a:r>
              <a:rPr lang="en-US" altLang="en-US" sz="2800" u="sng" smtClean="0">
                <a:solidFill>
                  <a:srgbClr val="FF0000"/>
                </a:solidFill>
              </a:rPr>
              <a:t>S Corp Requirements.</a:t>
            </a:r>
          </a:p>
          <a:p>
            <a:pPr marL="0" indent="0" eaLnBrk="1" hangingPunct="1">
              <a:buFontTx/>
              <a:buNone/>
            </a:pPr>
            <a:r>
              <a:rPr lang="en-US" altLang="en-US" sz="2800" u="sng" smtClean="0">
                <a:solidFill>
                  <a:srgbClr val="FF0000"/>
                </a:solidFill>
              </a:rPr>
              <a:t>Shareholder-Related Requirements.</a:t>
            </a:r>
            <a:r>
              <a:rPr lang="en-US" altLang="en-US" sz="2800" smtClean="0">
                <a:solidFill>
                  <a:srgbClr val="FF0000"/>
                </a:solidFill>
              </a:rPr>
              <a:t>  </a:t>
            </a:r>
            <a:r>
              <a:rPr lang="en-US" altLang="en-US" sz="2800" smtClean="0"/>
              <a:t>There can be no more than 100 shareholders.  Husband &amp; wife count as 1 person.  If stock is owned jointly by more than one person, each is counted as a single shareholder.  </a:t>
            </a:r>
          </a:p>
          <a:p>
            <a:pPr marL="0" indent="0" eaLnBrk="1" hangingPunct="1">
              <a:buFontTx/>
              <a:buNone/>
            </a:pPr>
            <a:r>
              <a:rPr lang="en-US" altLang="en-US" sz="2800" smtClean="0"/>
              <a:t>This single shareholder rule expands to include all members of a family if any family member so elects.  </a:t>
            </a:r>
          </a:p>
          <a:p>
            <a:pPr marL="0" indent="0" eaLnBrk="1" hangingPunct="1">
              <a:buFontTx/>
              <a:buNone/>
            </a:pPr>
            <a:r>
              <a:rPr lang="en-US" altLang="en-US" sz="2800" smtClean="0"/>
              <a:t>Members of a family for this purpose include the common ancestor, lineal descendants of the common ancestor, the spouses (or former spouses) of the common ancestor or lineal descendents.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17ADDD2-84E9-40FE-A75E-E851EE8E79B9}" type="slidenum">
              <a:rPr lang="en-US" altLang="en-US">
                <a:solidFill>
                  <a:srgbClr val="CC3300"/>
                </a:solidFill>
              </a:rPr>
              <a:pPr eaLnBrk="1" hangingPunct="1"/>
              <a:t>7</a:t>
            </a:fld>
            <a:endParaRPr lang="en-US" altLang="en-US">
              <a:solidFill>
                <a:srgbClr val="CC3300"/>
              </a:solidFill>
            </a:endParaRPr>
          </a:p>
        </p:txBody>
      </p:sp>
      <p:sp>
        <p:nvSpPr>
          <p:cNvPr id="16387" name="Rectangle 2"/>
          <p:cNvSpPr>
            <a:spLocks noGrp="1" noChangeArrowheads="1"/>
          </p:cNvSpPr>
          <p:nvPr>
            <p:ph type="title"/>
          </p:nvPr>
        </p:nvSpPr>
        <p:spPr/>
        <p:txBody>
          <a:bodyPr/>
          <a:lstStyle/>
          <a:p>
            <a:pPr eaLnBrk="1" hangingPunct="1"/>
            <a:r>
              <a:rPr lang="en-US" altLang="en-US" smtClean="0"/>
              <a:t> </a:t>
            </a:r>
          </a:p>
        </p:txBody>
      </p:sp>
      <p:sp>
        <p:nvSpPr>
          <p:cNvPr id="16388" name="Rectangle 3"/>
          <p:cNvSpPr>
            <a:spLocks noGrp="1" noChangeArrowheads="1"/>
          </p:cNvSpPr>
          <p:nvPr>
            <p:ph type="body" sz="half" idx="1"/>
          </p:nvPr>
        </p:nvSpPr>
        <p:spPr>
          <a:xfrm>
            <a:off x="228600" y="304800"/>
            <a:ext cx="8686800" cy="6172200"/>
          </a:xfrm>
          <a:noFill/>
        </p:spPr>
        <p:txBody>
          <a:bodyPr/>
          <a:lstStyle/>
          <a:p>
            <a:pPr marL="0" indent="0" eaLnBrk="1" hangingPunct="1">
              <a:buFontTx/>
              <a:buNone/>
            </a:pPr>
            <a:r>
              <a:rPr lang="en-US" altLang="en-US" sz="3200" u="sng" smtClean="0">
                <a:solidFill>
                  <a:srgbClr val="FF0000"/>
                </a:solidFill>
              </a:rPr>
              <a:t>Shareholder-Related Requirements.</a:t>
            </a:r>
          </a:p>
          <a:p>
            <a:pPr marL="0" indent="0" eaLnBrk="1" hangingPunct="1">
              <a:buFontTx/>
              <a:buNone/>
            </a:pPr>
            <a:r>
              <a:rPr lang="en-US" altLang="en-US" sz="3200" smtClean="0"/>
              <a:t>Corps and partnerships in general cannot own S corp stock.  Seven types of trusts can own S corp stock--grantor trusts, voting trusts, testamentary trusts, qualified Subchapter S trusts (QSSTs), trusts that distribute all of their income to a single beneficiary, who is treated as the owner of the trust, qualified retirement plan trusts, and small business trusts. An election must be made in order for a trust to be classified as a QSST or a small business trust.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87A4B99-E260-4EF6-895C-4E76EBF55DE1}" type="slidenum">
              <a:rPr lang="en-US" altLang="en-US">
                <a:solidFill>
                  <a:srgbClr val="CC3300"/>
                </a:solidFill>
              </a:rPr>
              <a:pPr eaLnBrk="1" hangingPunct="1"/>
              <a:t>8</a:t>
            </a:fld>
            <a:endParaRPr lang="en-US" altLang="en-US">
              <a:solidFill>
                <a:srgbClr val="CC3300"/>
              </a:solidFill>
            </a:endParaRPr>
          </a:p>
        </p:txBody>
      </p:sp>
      <p:sp>
        <p:nvSpPr>
          <p:cNvPr id="17411" name="Rectangle 2"/>
          <p:cNvSpPr>
            <a:spLocks noGrp="1" noChangeArrowheads="1"/>
          </p:cNvSpPr>
          <p:nvPr>
            <p:ph type="title"/>
          </p:nvPr>
        </p:nvSpPr>
        <p:spPr/>
        <p:txBody>
          <a:bodyPr/>
          <a:lstStyle/>
          <a:p>
            <a:pPr eaLnBrk="1" hangingPunct="1"/>
            <a:r>
              <a:rPr lang="en-US" altLang="en-US" smtClean="0"/>
              <a:t> </a:t>
            </a:r>
          </a:p>
        </p:txBody>
      </p:sp>
      <p:sp>
        <p:nvSpPr>
          <p:cNvPr id="17412" name="Rectangle 3"/>
          <p:cNvSpPr>
            <a:spLocks noGrp="1" noChangeArrowheads="1"/>
          </p:cNvSpPr>
          <p:nvPr>
            <p:ph type="body" sz="half" idx="1"/>
          </p:nvPr>
        </p:nvSpPr>
        <p:spPr>
          <a:xfrm>
            <a:off x="228600" y="304800"/>
            <a:ext cx="8686800" cy="6172200"/>
          </a:xfrm>
          <a:noFill/>
        </p:spPr>
        <p:txBody>
          <a:bodyPr/>
          <a:lstStyle/>
          <a:p>
            <a:pPr marL="0" indent="0" eaLnBrk="1" hangingPunct="1">
              <a:lnSpc>
                <a:spcPct val="90000"/>
              </a:lnSpc>
              <a:buFontTx/>
              <a:buNone/>
            </a:pPr>
            <a:r>
              <a:rPr lang="en-US" altLang="en-US" sz="3200" u="sng" smtClean="0">
                <a:solidFill>
                  <a:srgbClr val="FF3300"/>
                </a:solidFill>
              </a:rPr>
              <a:t>Shareholder-Related Requirements.</a:t>
            </a:r>
          </a:p>
          <a:p>
            <a:pPr marL="0" indent="0" eaLnBrk="1" hangingPunct="1">
              <a:lnSpc>
                <a:spcPct val="90000"/>
              </a:lnSpc>
              <a:buFontTx/>
              <a:buNone/>
            </a:pPr>
            <a:r>
              <a:rPr lang="en-US" altLang="en-US" sz="3200" smtClean="0"/>
              <a:t>Organizations that are exempt from the federal income tax under Sec. 501(a) </a:t>
            </a:r>
            <a:br>
              <a:rPr lang="en-US" altLang="en-US" sz="3200" smtClean="0"/>
            </a:br>
            <a:r>
              <a:rPr lang="en-US" altLang="en-US" sz="3200" smtClean="0"/>
              <a:t>(e.g., a tax-exempt public charity or private foundation) can hold S corp stock.  </a:t>
            </a:r>
            <a:br>
              <a:rPr lang="en-US" altLang="en-US" sz="3200" smtClean="0"/>
            </a:br>
            <a:r>
              <a:rPr lang="en-US" altLang="en-US" sz="3200" smtClean="0"/>
              <a:t>These organizations count as one shareholder when calculating the 100-shareholder rule.</a:t>
            </a:r>
          </a:p>
          <a:p>
            <a:pPr marL="0" indent="0" eaLnBrk="1" hangingPunct="1">
              <a:lnSpc>
                <a:spcPct val="90000"/>
              </a:lnSpc>
              <a:buFontTx/>
              <a:buNone/>
            </a:pPr>
            <a:r>
              <a:rPr lang="en-US" altLang="en-US" sz="3200" smtClean="0"/>
              <a:t>Individuals who are not U.S. citizens can only own S corporation stock if they are U.S. residents or are married to a U.S. citizen or resident alien and make an election to be taxed as a resident alien.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CC8FC2D-45B5-4929-A5CD-0D19723C7151}" type="slidenum">
              <a:rPr lang="en-US" altLang="en-US">
                <a:solidFill>
                  <a:srgbClr val="CC3300"/>
                </a:solidFill>
              </a:rPr>
              <a:pPr eaLnBrk="1" hangingPunct="1"/>
              <a:t>9</a:t>
            </a:fld>
            <a:endParaRPr lang="en-US" altLang="en-US">
              <a:solidFill>
                <a:srgbClr val="CC3300"/>
              </a:solidFill>
            </a:endParaRPr>
          </a:p>
        </p:txBody>
      </p:sp>
      <p:sp>
        <p:nvSpPr>
          <p:cNvPr id="18435" name="Rectangle 2"/>
          <p:cNvSpPr>
            <a:spLocks noGrp="1" noChangeArrowheads="1"/>
          </p:cNvSpPr>
          <p:nvPr>
            <p:ph type="title"/>
          </p:nvPr>
        </p:nvSpPr>
        <p:spPr/>
        <p:txBody>
          <a:bodyPr/>
          <a:lstStyle/>
          <a:p>
            <a:pPr eaLnBrk="1" hangingPunct="1"/>
            <a:r>
              <a:rPr lang="en-US" altLang="en-US" smtClean="0"/>
              <a:t> </a:t>
            </a:r>
          </a:p>
        </p:txBody>
      </p:sp>
      <p:sp>
        <p:nvSpPr>
          <p:cNvPr id="18436" name="Rectangle 3"/>
          <p:cNvSpPr>
            <a:spLocks noGrp="1" noChangeArrowheads="1"/>
          </p:cNvSpPr>
          <p:nvPr>
            <p:ph type="body" sz="half" idx="1"/>
          </p:nvPr>
        </p:nvSpPr>
        <p:spPr>
          <a:xfrm>
            <a:off x="228600" y="152400"/>
            <a:ext cx="8763000" cy="6324600"/>
          </a:xfrm>
          <a:noFill/>
        </p:spPr>
        <p:txBody>
          <a:bodyPr/>
          <a:lstStyle/>
          <a:p>
            <a:pPr marL="0" indent="0" eaLnBrk="1" hangingPunct="1">
              <a:lnSpc>
                <a:spcPct val="80000"/>
              </a:lnSpc>
              <a:buFontTx/>
              <a:buNone/>
            </a:pPr>
            <a:r>
              <a:rPr lang="en-US" altLang="en-US" sz="2800" u="sng" smtClean="0">
                <a:solidFill>
                  <a:srgbClr val="FF0000"/>
                </a:solidFill>
              </a:rPr>
              <a:t>Shareholder-Related Requirements.</a:t>
            </a:r>
            <a:endParaRPr lang="en-US" altLang="en-US" sz="2000" smtClean="0">
              <a:solidFill>
                <a:srgbClr val="FF0000"/>
              </a:solidFill>
            </a:endParaRPr>
          </a:p>
          <a:p>
            <a:pPr marL="0" indent="0" eaLnBrk="1" hangingPunct="1">
              <a:lnSpc>
                <a:spcPct val="90000"/>
              </a:lnSpc>
              <a:buFontTx/>
              <a:buNone/>
            </a:pPr>
            <a:r>
              <a:rPr lang="en-US" altLang="en-US" sz="2800" smtClean="0"/>
              <a:t>Small bus. trusts can own S corp. stock.  These trusts can be complex trusts, and are primarily used as estate planning devices.  Interests in small business trusts cannot be purchased, but are generally acquired as a result of a gift or bequest.  All current beneficiaries of a small business trust must be individuals or estates.  An election is required to obtain small business trust status.  Charitable remainder unitrusts &amp; charitable remainder annuity trusts do not qualify as small business trusts.  While both trusts may provide income interests to individual shareholders, a remainder interest must be provided to a charitable organization, which is not an eligible shareholder.</a:t>
            </a:r>
            <a:r>
              <a:rPr lang="en-US" altLang="en-US" sz="800" smtClean="0"/>
              <a:t>  </a:t>
            </a:r>
            <a:endParaRPr lang="en-US" altLang="en-US" sz="9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8528</TotalTime>
  <Words>2620</Words>
  <Application>Microsoft Office PowerPoint</Application>
  <PresentationFormat>On-screen Show (4:3)</PresentationFormat>
  <Paragraphs>278</Paragraphs>
  <Slides>52</Slides>
  <Notes>52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56" baseType="lpstr">
      <vt:lpstr>Arial</vt:lpstr>
      <vt:lpstr>Times New Roman</vt:lpstr>
      <vt:lpstr>Default Design</vt:lpstr>
      <vt:lpstr>Worksheet</vt:lpstr>
      <vt:lpstr>Chapter 11-1B. S Corporations C16-Chp-11-1B-SCorp-Elect-Income-Taxes   Howard Godfrey, Ph.D., CPA Professor of Accounting Copyright 2016. Howard Godfrey.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PowerPoint Presentation</vt:lpstr>
      <vt:lpstr> </vt:lpstr>
      <vt:lpstr>PowerPoint Presentation</vt:lpstr>
      <vt:lpstr> </vt:lpstr>
      <vt:lpstr> </vt:lpstr>
      <vt:lpstr> </vt:lpstr>
      <vt:lpstr> </vt:lpstr>
      <vt:lpstr> </vt:lpstr>
      <vt:lpstr> </vt:lpstr>
      <vt:lpstr> </vt:lpstr>
      <vt:lpstr> </vt:lpstr>
      <vt:lpstr> </vt:lpstr>
      <vt:lpstr> </vt:lpstr>
      <vt:lpstr> </vt:lpstr>
      <vt:lpstr> </vt:lpstr>
      <vt:lpstr> </vt:lpstr>
      <vt:lpstr>PowerPoint Presentation</vt:lpstr>
      <vt:lpstr>PowerPoint Presentation</vt:lpstr>
      <vt:lpstr>PowerPoint Presentation</vt:lpstr>
      <vt:lpstr>PowerPoint Presentation</vt:lpstr>
      <vt:lpstr>Peep Corporation Operations - 3  a. $2,000,000 – $900,000 - $600,000 - $200,000 - $60,000 - $40,000 = $200,000 net income;  Separately stated items are  the $8,000 dividend income, the $10,000 Section 1231 gain,  the $12,000 charitable contribution, and  the $20,000 Section 179 expense.  The $2,000 tax-exempt bond interest will also be reported to shareholders but will not be taxable.</vt:lpstr>
      <vt:lpstr> </vt:lpstr>
      <vt:lpstr> </vt:lpstr>
      <vt:lpstr> </vt:lpstr>
      <vt:lpstr> </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Godfrey, Howard or Willa</dc:creator>
  <cp:lastModifiedBy>Microsoft account</cp:lastModifiedBy>
  <cp:revision>913</cp:revision>
  <dcterms:created xsi:type="dcterms:W3CDTF">2004-01-08T15:38:51Z</dcterms:created>
  <dcterms:modified xsi:type="dcterms:W3CDTF">2015-12-20T23:04:50Z</dcterms:modified>
</cp:coreProperties>
</file>