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handoutMasterIdLst>
    <p:handoutMasterId r:id="rId117"/>
  </p:handoutMasterIdLst>
  <p:sldIdLst>
    <p:sldId id="256" r:id="rId2"/>
    <p:sldId id="1110" r:id="rId3"/>
    <p:sldId id="1148" r:id="rId4"/>
    <p:sldId id="1149" r:id="rId5"/>
    <p:sldId id="1150" r:id="rId6"/>
    <p:sldId id="1031" r:id="rId7"/>
    <p:sldId id="1102" r:id="rId8"/>
    <p:sldId id="1141" r:id="rId9"/>
    <p:sldId id="949" r:id="rId10"/>
    <p:sldId id="1071" r:id="rId11"/>
    <p:sldId id="1099" r:id="rId12"/>
    <p:sldId id="1112" r:id="rId13"/>
    <p:sldId id="1100" r:id="rId14"/>
    <p:sldId id="1113" r:id="rId15"/>
    <p:sldId id="1114" r:id="rId16"/>
    <p:sldId id="1103" r:id="rId17"/>
    <p:sldId id="1116" r:id="rId18"/>
    <p:sldId id="1144" r:id="rId19"/>
    <p:sldId id="1117" r:id="rId20"/>
    <p:sldId id="1118" r:id="rId21"/>
    <p:sldId id="1119" r:id="rId22"/>
    <p:sldId id="1120" r:id="rId23"/>
    <p:sldId id="1121" r:id="rId24"/>
    <p:sldId id="1122" r:id="rId25"/>
    <p:sldId id="1021" r:id="rId26"/>
    <p:sldId id="970" r:id="rId27"/>
    <p:sldId id="1032" r:id="rId28"/>
    <p:sldId id="972" r:id="rId29"/>
    <p:sldId id="1101" r:id="rId30"/>
    <p:sldId id="1104" r:id="rId31"/>
    <p:sldId id="1145" r:id="rId32"/>
    <p:sldId id="1105" r:id="rId33"/>
    <p:sldId id="1146" r:id="rId34"/>
    <p:sldId id="1056" r:id="rId35"/>
    <p:sldId id="1057" r:id="rId36"/>
    <p:sldId id="1074" r:id="rId37"/>
    <p:sldId id="1058" r:id="rId38"/>
    <p:sldId id="1128" r:id="rId39"/>
    <p:sldId id="1022" r:id="rId40"/>
    <p:sldId id="971" r:id="rId41"/>
    <p:sldId id="950" r:id="rId42"/>
    <p:sldId id="1033" r:id="rId43"/>
    <p:sldId id="974" r:id="rId44"/>
    <p:sldId id="1142" r:id="rId45"/>
    <p:sldId id="1106" r:id="rId46"/>
    <p:sldId id="1125" r:id="rId47"/>
    <p:sldId id="973" r:id="rId48"/>
    <p:sldId id="1041" r:id="rId49"/>
    <p:sldId id="1042" r:id="rId50"/>
    <p:sldId id="1043" r:id="rId51"/>
    <p:sldId id="1044" r:id="rId52"/>
    <p:sldId id="1045" r:id="rId53"/>
    <p:sldId id="1034" r:id="rId54"/>
    <p:sldId id="1055" r:id="rId55"/>
    <p:sldId id="1076" r:id="rId56"/>
    <p:sldId id="1077" r:id="rId57"/>
    <p:sldId id="1079" r:id="rId58"/>
    <p:sldId id="1107" r:id="rId59"/>
    <p:sldId id="1127" r:id="rId60"/>
    <p:sldId id="1129" r:id="rId61"/>
    <p:sldId id="1130" r:id="rId62"/>
    <p:sldId id="1075" r:id="rId63"/>
    <p:sldId id="1080" r:id="rId64"/>
    <p:sldId id="1131" r:id="rId65"/>
    <p:sldId id="1081" r:id="rId66"/>
    <p:sldId id="1082" r:id="rId67"/>
    <p:sldId id="1147" r:id="rId68"/>
    <p:sldId id="1059" r:id="rId69"/>
    <p:sldId id="1068" r:id="rId70"/>
    <p:sldId id="1132" r:id="rId71"/>
    <p:sldId id="1133" r:id="rId72"/>
    <p:sldId id="1134" r:id="rId73"/>
    <p:sldId id="1135" r:id="rId74"/>
    <p:sldId id="1136" r:id="rId75"/>
    <p:sldId id="1137" r:id="rId76"/>
    <p:sldId id="1138" r:id="rId77"/>
    <p:sldId id="1139" r:id="rId78"/>
    <p:sldId id="1140" r:id="rId79"/>
    <p:sldId id="951" r:id="rId80"/>
    <p:sldId id="1083" r:id="rId81"/>
    <p:sldId id="975" r:id="rId82"/>
    <p:sldId id="1084" r:id="rId83"/>
    <p:sldId id="1023" r:id="rId84"/>
    <p:sldId id="976" r:id="rId85"/>
    <p:sldId id="1085" r:id="rId86"/>
    <p:sldId id="977" r:id="rId87"/>
    <p:sldId id="978" r:id="rId88"/>
    <p:sldId id="1086" r:id="rId89"/>
    <p:sldId id="952" r:id="rId90"/>
    <p:sldId id="1087" r:id="rId91"/>
    <p:sldId id="979" r:id="rId92"/>
    <p:sldId id="980" r:id="rId93"/>
    <p:sldId id="1108" r:id="rId94"/>
    <p:sldId id="953" r:id="rId95"/>
    <p:sldId id="1088" r:id="rId96"/>
    <p:sldId id="983" r:id="rId97"/>
    <p:sldId id="982" r:id="rId98"/>
    <p:sldId id="1089" r:id="rId99"/>
    <p:sldId id="1035" r:id="rId100"/>
    <p:sldId id="954" r:id="rId101"/>
    <p:sldId id="1090" r:id="rId102"/>
    <p:sldId id="1036" r:id="rId103"/>
    <p:sldId id="984" r:id="rId104"/>
    <p:sldId id="1091" r:id="rId105"/>
    <p:sldId id="851" r:id="rId106"/>
    <p:sldId id="852" r:id="rId107"/>
    <p:sldId id="853" r:id="rId108"/>
    <p:sldId id="854" r:id="rId109"/>
    <p:sldId id="855" r:id="rId110"/>
    <p:sldId id="856" r:id="rId111"/>
    <p:sldId id="857" r:id="rId112"/>
    <p:sldId id="858" r:id="rId113"/>
    <p:sldId id="859" r:id="rId114"/>
    <p:sldId id="1111" r:id="rId1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4385" autoAdjust="0"/>
    <p:restoredTop sz="80769" autoAdjust="0"/>
  </p:normalViewPr>
  <p:slideViewPr>
    <p:cSldViewPr>
      <p:cViewPr varScale="1">
        <p:scale>
          <a:sx n="69" d="100"/>
          <a:sy n="69" d="100"/>
        </p:scale>
        <p:origin x="57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2760" y="-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228600" y="228600"/>
            <a:ext cx="3810000" cy="3810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400" b="1">
                <a:latin typeface="Arial" charset="0"/>
              </a:defRPr>
            </a:lvl1pPr>
          </a:lstStyle>
          <a:p>
            <a:pPr>
              <a:defRPr/>
            </a:pPr>
            <a:r>
              <a:rPr lang="en-US"/>
              <a:t>S Corp </a:t>
            </a:r>
            <a:r>
              <a:rPr lang="en-US" err="1"/>
              <a:t>Passthrough</a:t>
            </a:r>
            <a:r>
              <a:rPr lang="en-US"/>
              <a:t>, Basis, Distributions</a:t>
            </a:r>
          </a:p>
        </p:txBody>
      </p:sp>
      <p:sp>
        <p:nvSpPr>
          <p:cNvPr id="32771" name="Rectangle 3"/>
          <p:cNvSpPr>
            <a:spLocks noGrp="1" noChangeArrowheads="1"/>
          </p:cNvSpPr>
          <p:nvPr>
            <p:ph type="dt" sz="quarter" idx="1"/>
          </p:nvPr>
        </p:nvSpPr>
        <p:spPr bwMode="auto">
          <a:xfrm>
            <a:off x="4343400" y="228600"/>
            <a:ext cx="2438400" cy="2286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327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96F79F1C-80DC-4C5A-81E8-4ACB5A0A061F}" type="slidenum">
              <a:rPr lang="en-US" altLang="en-US"/>
              <a:pPr/>
              <a:t>‹#›</a:t>
            </a:fld>
            <a:endParaRPr lang="en-US" altLang="en-US"/>
          </a:p>
        </p:txBody>
      </p:sp>
    </p:spTree>
    <p:extLst>
      <p:ext uri="{BB962C8B-B14F-4D97-AF65-F5344CB8AC3E}">
        <p14:creationId xmlns:p14="http://schemas.microsoft.com/office/powerpoint/2010/main" val="871089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118788"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8E9FFDAF-5E4D-4D63-A445-9444F643735B}" type="slidenum">
              <a:rPr lang="en-US" altLang="en-US"/>
              <a:pPr/>
              <a:t>‹#›</a:t>
            </a:fld>
            <a:endParaRPr lang="en-US" altLang="en-US"/>
          </a:p>
        </p:txBody>
      </p:sp>
    </p:spTree>
    <p:extLst>
      <p:ext uri="{BB962C8B-B14F-4D97-AF65-F5344CB8AC3E}">
        <p14:creationId xmlns:p14="http://schemas.microsoft.com/office/powerpoint/2010/main" val="863862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43143B-C291-4D36-9438-CD6793C0B3FA}" type="slidenum">
              <a:rPr lang="en-US" altLang="en-US"/>
              <a:pPr eaLnBrk="1" hangingPunct="1"/>
              <a:t>1</a:t>
            </a:fld>
            <a:endParaRPr lang="en-US" altLang="en-US"/>
          </a:p>
        </p:txBody>
      </p:sp>
      <p:sp>
        <p:nvSpPr>
          <p:cNvPr id="119811" name="Rectangle 2"/>
          <p:cNvSpPr>
            <a:spLocks noRo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07189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1413F9-39FB-4815-B03A-4A4FEF6642C4}" type="slidenum">
              <a:rPr lang="en-US" altLang="en-US"/>
              <a:pPr eaLnBrk="1" hangingPunct="1"/>
              <a:t>10</a:t>
            </a:fld>
            <a:endParaRPr lang="en-US" altLang="en-US"/>
          </a:p>
        </p:txBody>
      </p:sp>
      <p:sp>
        <p:nvSpPr>
          <p:cNvPr id="129027" name="Rectangle 2"/>
          <p:cNvSpPr>
            <a:spLocks noRo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3144194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B7CFC4-0A78-4D29-B47C-BA2718E89D79}" type="slidenum">
              <a:rPr lang="en-US" altLang="en-US"/>
              <a:pPr eaLnBrk="1" hangingPunct="1"/>
              <a:t>100</a:t>
            </a:fld>
            <a:endParaRPr lang="en-US" altLang="en-US"/>
          </a:p>
        </p:txBody>
      </p:sp>
      <p:sp>
        <p:nvSpPr>
          <p:cNvPr id="221187" name="Rectangle 2"/>
          <p:cNvSpPr>
            <a:spLocks noRo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204464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683750-2739-4CCE-91D6-BA2DA73B51F9}" type="slidenum">
              <a:rPr lang="en-US" altLang="en-US"/>
              <a:pPr eaLnBrk="1" hangingPunct="1"/>
              <a:t>101</a:t>
            </a:fld>
            <a:endParaRPr lang="en-US" altLang="en-US"/>
          </a:p>
        </p:txBody>
      </p:sp>
      <p:sp>
        <p:nvSpPr>
          <p:cNvPr id="222211" name="Rectangle 2"/>
          <p:cNvSpPr>
            <a:spLocks noRot="1" noChangeArrowheads="1" noTextEdit="1"/>
          </p:cNvSpPr>
          <p:nvPr>
            <p:ph type="sldImg"/>
          </p:nvPr>
        </p:nvSpPr>
        <p:spPr>
          <a:ln/>
        </p:spPr>
      </p:sp>
      <p:sp>
        <p:nvSpPr>
          <p:cNvPr id="222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8181891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CEB2C4-75F1-43C3-B258-F46502614251}" type="slidenum">
              <a:rPr lang="en-US" altLang="en-US"/>
              <a:pPr eaLnBrk="1" hangingPunct="1"/>
              <a:t>102</a:t>
            </a:fld>
            <a:endParaRPr lang="en-US" altLang="en-US"/>
          </a:p>
        </p:txBody>
      </p:sp>
      <p:sp>
        <p:nvSpPr>
          <p:cNvPr id="223235" name="Rectangle 2"/>
          <p:cNvSpPr>
            <a:spLocks noRot="1" noChangeArrowheads="1" noTextEdit="1"/>
          </p:cNvSpPr>
          <p:nvPr>
            <p:ph type="sldImg"/>
          </p:nvPr>
        </p:nvSpPr>
        <p:spPr>
          <a:ln/>
        </p:spPr>
      </p:sp>
      <p:sp>
        <p:nvSpPr>
          <p:cNvPr id="223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1558851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C03994-F91F-4BA4-9304-C8681552034A}" type="slidenum">
              <a:rPr lang="en-US" altLang="en-US"/>
              <a:pPr eaLnBrk="1" hangingPunct="1"/>
              <a:t>103</a:t>
            </a:fld>
            <a:endParaRPr lang="en-US" altLang="en-US"/>
          </a:p>
        </p:txBody>
      </p:sp>
      <p:sp>
        <p:nvSpPr>
          <p:cNvPr id="224259" name="Rectangle 2"/>
          <p:cNvSpPr>
            <a:spLocks noRot="1" noChangeArrowheads="1" noTextEdit="1"/>
          </p:cNvSpPr>
          <p:nvPr>
            <p:ph type="sldImg"/>
          </p:nvPr>
        </p:nvSpPr>
        <p:spPr>
          <a:ln/>
        </p:spPr>
      </p:sp>
      <p:sp>
        <p:nvSpPr>
          <p:cNvPr id="224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29158327"/>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00DAC7-8DEC-483A-8618-6D134EA06862}" type="slidenum">
              <a:rPr lang="en-US" altLang="en-US"/>
              <a:pPr eaLnBrk="1" hangingPunct="1"/>
              <a:t>104</a:t>
            </a:fld>
            <a:endParaRPr lang="en-US" altLang="en-US"/>
          </a:p>
        </p:txBody>
      </p:sp>
      <p:sp>
        <p:nvSpPr>
          <p:cNvPr id="225283" name="Rectangle 2"/>
          <p:cNvSpPr>
            <a:spLocks noRot="1" noChangeArrowheads="1" noTextEdit="1"/>
          </p:cNvSpPr>
          <p:nvPr>
            <p:ph type="sldImg"/>
          </p:nvPr>
        </p:nvSpPr>
        <p:spPr>
          <a:ln/>
        </p:spPr>
      </p:sp>
      <p:sp>
        <p:nvSpPr>
          <p:cNvPr id="225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5490546"/>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5E9A43-6046-4868-8F0C-ACE26E33228F}" type="slidenum">
              <a:rPr lang="en-US" altLang="en-US"/>
              <a:pPr eaLnBrk="1" hangingPunct="1"/>
              <a:t>105</a:t>
            </a:fld>
            <a:endParaRPr lang="en-US" altLang="en-US"/>
          </a:p>
        </p:txBody>
      </p:sp>
      <p:sp>
        <p:nvSpPr>
          <p:cNvPr id="226307" name="Rectangle 2"/>
          <p:cNvSpPr>
            <a:spLocks noRot="1" noChangeArrowheads="1" noTextEdit="1"/>
          </p:cNvSpPr>
          <p:nvPr>
            <p:ph type="sldImg"/>
          </p:nvPr>
        </p:nvSpPr>
        <p:spPr>
          <a:ln/>
        </p:spPr>
      </p:sp>
      <p:sp>
        <p:nvSpPr>
          <p:cNvPr id="226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8122399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09D490-1BD2-4272-8735-28F9F9627AE8}" type="slidenum">
              <a:rPr lang="en-US" altLang="en-US"/>
              <a:pPr eaLnBrk="1" hangingPunct="1"/>
              <a:t>106</a:t>
            </a:fld>
            <a:endParaRPr lang="en-US" altLang="en-US"/>
          </a:p>
        </p:txBody>
      </p:sp>
      <p:sp>
        <p:nvSpPr>
          <p:cNvPr id="227331" name="Rectangle 2"/>
          <p:cNvSpPr>
            <a:spLocks noRot="1" noChangeArrowheads="1" noTextEdit="1"/>
          </p:cNvSpPr>
          <p:nvPr>
            <p:ph type="sldImg"/>
          </p:nvPr>
        </p:nvSpPr>
        <p:spPr>
          <a:ln/>
        </p:spPr>
      </p:sp>
      <p:sp>
        <p:nvSpPr>
          <p:cNvPr id="227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6038487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3E81F9-7E43-4E81-BB9A-4B877DBCFFA8}" type="slidenum">
              <a:rPr lang="en-US" altLang="en-US"/>
              <a:pPr eaLnBrk="1" hangingPunct="1"/>
              <a:t>107</a:t>
            </a:fld>
            <a:endParaRPr lang="en-US" altLang="en-US"/>
          </a:p>
        </p:txBody>
      </p:sp>
      <p:sp>
        <p:nvSpPr>
          <p:cNvPr id="228355" name="Rectangle 2"/>
          <p:cNvSpPr>
            <a:spLocks noRot="1" noChangeArrowheads="1" noTextEdit="1"/>
          </p:cNvSpPr>
          <p:nvPr>
            <p:ph type="sldImg"/>
          </p:nvPr>
        </p:nvSpPr>
        <p:spPr>
          <a:ln/>
        </p:spPr>
      </p:sp>
      <p:sp>
        <p:nvSpPr>
          <p:cNvPr id="228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4025240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A3312-0002-4048-98A5-1E6E121CC221}" type="slidenum">
              <a:rPr lang="en-US" altLang="en-US"/>
              <a:pPr eaLnBrk="1" hangingPunct="1"/>
              <a:t>108</a:t>
            </a:fld>
            <a:endParaRPr lang="en-US" altLang="en-US"/>
          </a:p>
        </p:txBody>
      </p:sp>
      <p:sp>
        <p:nvSpPr>
          <p:cNvPr id="229379" name="Rectangle 2"/>
          <p:cNvSpPr>
            <a:spLocks noRot="1" noChangeArrowheads="1" noTextEdit="1"/>
          </p:cNvSpPr>
          <p:nvPr>
            <p:ph type="sldImg"/>
          </p:nvPr>
        </p:nvSpPr>
        <p:spPr>
          <a:ln/>
        </p:spPr>
      </p:sp>
      <p:sp>
        <p:nvSpPr>
          <p:cNvPr id="229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11384035"/>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CFA360-7AD4-4640-BF0C-E1699B70BF94}" type="slidenum">
              <a:rPr lang="en-US" altLang="en-US"/>
              <a:pPr eaLnBrk="1" hangingPunct="1"/>
              <a:t>109</a:t>
            </a:fld>
            <a:endParaRPr lang="en-US" altLang="en-US"/>
          </a:p>
        </p:txBody>
      </p:sp>
      <p:sp>
        <p:nvSpPr>
          <p:cNvPr id="230403" name="Rectangle 2"/>
          <p:cNvSpPr>
            <a:spLocks noRot="1" noChangeArrowheads="1" noTextEdit="1"/>
          </p:cNvSpPr>
          <p:nvPr>
            <p:ph type="sldImg"/>
          </p:nvPr>
        </p:nvSpPr>
        <p:spPr>
          <a:ln/>
        </p:spPr>
      </p:sp>
      <p:sp>
        <p:nvSpPr>
          <p:cNvPr id="230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75063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7E21F4-46F3-4582-BA52-8649180FB325}" type="slidenum">
              <a:rPr lang="en-US" altLang="en-US"/>
              <a:pPr eaLnBrk="1" hangingPunct="1"/>
              <a:t>11</a:t>
            </a:fld>
            <a:endParaRPr lang="en-US" altLang="en-US"/>
          </a:p>
        </p:txBody>
      </p:sp>
      <p:sp>
        <p:nvSpPr>
          <p:cNvPr id="13005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30052"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31722975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DC7189-9413-4309-BEB4-1D9F11DF989B}" type="slidenum">
              <a:rPr lang="en-US" altLang="en-US"/>
              <a:pPr eaLnBrk="1" hangingPunct="1"/>
              <a:t>110</a:t>
            </a:fld>
            <a:endParaRPr lang="en-US" altLang="en-US"/>
          </a:p>
        </p:txBody>
      </p:sp>
      <p:sp>
        <p:nvSpPr>
          <p:cNvPr id="231427" name="Rectangle 2"/>
          <p:cNvSpPr>
            <a:spLocks noRot="1" noChangeArrowheads="1" noTextEdit="1"/>
          </p:cNvSpPr>
          <p:nvPr>
            <p:ph type="sldImg"/>
          </p:nvPr>
        </p:nvSpPr>
        <p:spPr>
          <a:ln/>
        </p:spPr>
      </p:sp>
      <p:sp>
        <p:nvSpPr>
          <p:cNvPr id="231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01285820"/>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6449FB-BE32-4229-A4DA-F9E4ADF42E3D}" type="slidenum">
              <a:rPr lang="en-US" altLang="en-US"/>
              <a:pPr eaLnBrk="1" hangingPunct="1"/>
              <a:t>111</a:t>
            </a:fld>
            <a:endParaRPr lang="en-US" altLang="en-US"/>
          </a:p>
        </p:txBody>
      </p:sp>
      <p:sp>
        <p:nvSpPr>
          <p:cNvPr id="232451" name="Rectangle 2"/>
          <p:cNvSpPr>
            <a:spLocks noRo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6924220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B0114E-ECB7-43A4-A765-924ED093F59A}" type="slidenum">
              <a:rPr lang="en-US" altLang="en-US"/>
              <a:pPr eaLnBrk="1" hangingPunct="1"/>
              <a:t>112</a:t>
            </a:fld>
            <a:endParaRPr lang="en-US" altLang="en-US"/>
          </a:p>
        </p:txBody>
      </p:sp>
      <p:sp>
        <p:nvSpPr>
          <p:cNvPr id="233475" name="Rectangle 2"/>
          <p:cNvSpPr>
            <a:spLocks noRot="1" noChangeArrowheads="1" noTextEdit="1"/>
          </p:cNvSpPr>
          <p:nvPr>
            <p:ph type="sldImg"/>
          </p:nvPr>
        </p:nvSpPr>
        <p:spPr>
          <a:ln/>
        </p:spPr>
      </p:sp>
      <p:sp>
        <p:nvSpPr>
          <p:cNvPr id="233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91459165"/>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61850C-A252-4BD7-B945-35C9B7124A8B}" type="slidenum">
              <a:rPr lang="en-US" altLang="en-US"/>
              <a:pPr eaLnBrk="1" hangingPunct="1"/>
              <a:t>113</a:t>
            </a:fld>
            <a:endParaRPr lang="en-US" altLang="en-US"/>
          </a:p>
        </p:txBody>
      </p:sp>
      <p:sp>
        <p:nvSpPr>
          <p:cNvPr id="234499" name="Rectangle 2"/>
          <p:cNvSpPr>
            <a:spLocks noRo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8282729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3CDAC2-F3F7-4BFC-9A2D-CCBE99F05887}" type="slidenum">
              <a:rPr lang="en-US" altLang="en-US"/>
              <a:pPr eaLnBrk="1" hangingPunct="1"/>
              <a:t>114</a:t>
            </a:fld>
            <a:endParaRPr lang="en-US" altLang="en-US"/>
          </a:p>
        </p:txBody>
      </p:sp>
      <p:sp>
        <p:nvSpPr>
          <p:cNvPr id="235523" name="Rectangle 2"/>
          <p:cNvSpPr>
            <a:spLocks noRot="1" noChangeArrowheads="1" noTextEdit="1"/>
          </p:cNvSpPr>
          <p:nvPr>
            <p:ph type="sldImg"/>
          </p:nvPr>
        </p:nvSpPr>
        <p:spPr>
          <a:ln/>
        </p:spPr>
      </p:sp>
      <p:sp>
        <p:nvSpPr>
          <p:cNvPr id="235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10749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3230FE-D559-4533-8C22-E49A2AB4A018}" type="slidenum">
              <a:rPr lang="en-US" altLang="en-US"/>
              <a:pPr eaLnBrk="1" hangingPunct="1"/>
              <a:t>12</a:t>
            </a:fld>
            <a:endParaRPr lang="en-US" altLang="en-US"/>
          </a:p>
        </p:txBody>
      </p:sp>
      <p:sp>
        <p:nvSpPr>
          <p:cNvPr id="13107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31076"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748652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7C1AF9-FCED-4600-89A3-78AD77B884C4}" type="slidenum">
              <a:rPr lang="en-US" altLang="en-US"/>
              <a:pPr eaLnBrk="1" hangingPunct="1"/>
              <a:t>13</a:t>
            </a:fld>
            <a:endParaRPr lang="en-US" altLang="en-US"/>
          </a:p>
        </p:txBody>
      </p:sp>
      <p:sp>
        <p:nvSpPr>
          <p:cNvPr id="13209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32100"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380800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D5ACB8-AD8C-4D48-AA8B-1E681BE07272}" type="slidenum">
              <a:rPr lang="en-US" altLang="en-US"/>
              <a:pPr eaLnBrk="1" hangingPunct="1"/>
              <a:t>14</a:t>
            </a:fld>
            <a:endParaRPr lang="en-US" altLang="en-US"/>
          </a:p>
        </p:txBody>
      </p:sp>
      <p:sp>
        <p:nvSpPr>
          <p:cNvPr id="13312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33124"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604868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E83417-FEFF-4A8C-9D0B-D4066D1F288E}" type="slidenum">
              <a:rPr lang="en-US" altLang="en-US"/>
              <a:pPr eaLnBrk="1" hangingPunct="1"/>
              <a:t>15</a:t>
            </a:fld>
            <a:endParaRPr lang="en-US" altLang="en-US"/>
          </a:p>
        </p:txBody>
      </p:sp>
      <p:sp>
        <p:nvSpPr>
          <p:cNvPr id="134147" name="Rectangle 2"/>
          <p:cNvSpPr>
            <a:spLocks noRo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27125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53F361-9220-4CA3-92AF-9116CC6777B1}" type="slidenum">
              <a:rPr lang="en-US" altLang="en-US"/>
              <a:pPr eaLnBrk="1" hangingPunct="1"/>
              <a:t>16</a:t>
            </a:fld>
            <a:endParaRPr lang="en-US" altLang="en-US"/>
          </a:p>
        </p:txBody>
      </p:sp>
      <p:sp>
        <p:nvSpPr>
          <p:cNvPr id="135171" name="Rectangle 2"/>
          <p:cNvSpPr>
            <a:spLocks noRo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35011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4A0593-B68B-49D0-B4D7-B49E1F764400}" type="slidenum">
              <a:rPr lang="en-US" altLang="en-US"/>
              <a:pPr eaLnBrk="1" hangingPunct="1"/>
              <a:t>17</a:t>
            </a:fld>
            <a:endParaRPr lang="en-US" altLang="en-US"/>
          </a:p>
        </p:txBody>
      </p:sp>
      <p:sp>
        <p:nvSpPr>
          <p:cNvPr id="136195" name="Rectangle 2"/>
          <p:cNvSpPr>
            <a:spLocks noRo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93618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512B95-AE92-4D98-A297-0A1A6F1161FF}" type="slidenum">
              <a:rPr lang="en-US" altLang="en-US"/>
              <a:pPr eaLnBrk="1" hangingPunct="1"/>
              <a:t>18</a:t>
            </a:fld>
            <a:endParaRPr lang="en-US" altLang="en-US"/>
          </a:p>
        </p:txBody>
      </p:sp>
      <p:sp>
        <p:nvSpPr>
          <p:cNvPr id="137219" name="Rectangle 2"/>
          <p:cNvSpPr>
            <a:spLocks noRo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078657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8DB1AB-F41F-4C14-9335-D0C3F0112138}" type="slidenum">
              <a:rPr lang="en-US" altLang="en-US"/>
              <a:pPr eaLnBrk="1" hangingPunct="1"/>
              <a:t>19</a:t>
            </a:fld>
            <a:endParaRPr lang="en-US" altLang="en-US"/>
          </a:p>
        </p:txBody>
      </p:sp>
      <p:sp>
        <p:nvSpPr>
          <p:cNvPr id="13824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38244"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558560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0B27D5-BA84-47AB-A07C-2D4CD52E36C8}" type="slidenum">
              <a:rPr lang="en-US" altLang="en-US"/>
              <a:pPr eaLnBrk="1" hangingPunct="1"/>
              <a:t>2</a:t>
            </a:fld>
            <a:endParaRPr lang="en-US" altLang="en-US"/>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81136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3675E7-0A72-4180-80C1-1AE21DDA13EA}" type="slidenum">
              <a:rPr lang="en-US" altLang="en-US"/>
              <a:pPr eaLnBrk="1" hangingPunct="1"/>
              <a:t>20</a:t>
            </a:fld>
            <a:endParaRPr lang="en-US" altLang="en-US"/>
          </a:p>
        </p:txBody>
      </p:sp>
      <p:sp>
        <p:nvSpPr>
          <p:cNvPr id="13926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39268"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934472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75EFD1-A6D1-4BD7-8473-A2A47ED565E0}" type="slidenum">
              <a:rPr lang="en-US" altLang="en-US"/>
              <a:pPr eaLnBrk="1" hangingPunct="1"/>
              <a:t>21</a:t>
            </a:fld>
            <a:endParaRPr lang="en-US" altLang="en-US"/>
          </a:p>
        </p:txBody>
      </p:sp>
      <p:sp>
        <p:nvSpPr>
          <p:cNvPr id="14029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40292"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104340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D59302-AC90-46DF-9446-77D045809F07}" type="slidenum">
              <a:rPr lang="en-US" altLang="en-US"/>
              <a:pPr eaLnBrk="1" hangingPunct="1"/>
              <a:t>22</a:t>
            </a:fld>
            <a:endParaRPr lang="en-US" altLang="en-US"/>
          </a:p>
        </p:txBody>
      </p:sp>
      <p:sp>
        <p:nvSpPr>
          <p:cNvPr id="14131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41316"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789430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154BCF-8C86-4966-8594-15779A77591A}" type="slidenum">
              <a:rPr lang="en-US" altLang="en-US"/>
              <a:pPr eaLnBrk="1" hangingPunct="1"/>
              <a:t>23</a:t>
            </a:fld>
            <a:endParaRPr lang="en-US" altLang="en-US"/>
          </a:p>
        </p:txBody>
      </p:sp>
      <p:sp>
        <p:nvSpPr>
          <p:cNvPr id="14233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42340"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957087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47FEEF-7201-4600-A113-7FBC84F1E454}" type="slidenum">
              <a:rPr lang="en-US" altLang="en-US"/>
              <a:pPr eaLnBrk="1" hangingPunct="1"/>
              <a:t>24</a:t>
            </a:fld>
            <a:endParaRPr lang="en-US" altLang="en-US"/>
          </a:p>
        </p:txBody>
      </p:sp>
      <p:sp>
        <p:nvSpPr>
          <p:cNvPr id="14336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43364"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5132471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13CB2A-E799-4D98-ACAA-2B1E89B7B931}" type="slidenum">
              <a:rPr lang="en-US" altLang="en-US"/>
              <a:pPr eaLnBrk="1" hangingPunct="1"/>
              <a:t>25</a:t>
            </a:fld>
            <a:endParaRPr lang="en-US" altLang="en-US"/>
          </a:p>
        </p:txBody>
      </p:sp>
      <p:sp>
        <p:nvSpPr>
          <p:cNvPr id="144387" name="Rectangle 2"/>
          <p:cNvSpPr>
            <a:spLocks noRo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96141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2FA6E2-2B4E-4BE3-86B9-3A12DA7DBC6F}" type="slidenum">
              <a:rPr lang="en-US" altLang="en-US"/>
              <a:pPr eaLnBrk="1" hangingPunct="1"/>
              <a:t>26</a:t>
            </a:fld>
            <a:endParaRPr lang="en-US" altLang="en-US"/>
          </a:p>
        </p:txBody>
      </p:sp>
      <p:sp>
        <p:nvSpPr>
          <p:cNvPr id="145411" name="Rectangle 2"/>
          <p:cNvSpPr>
            <a:spLocks noRo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330850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351D12-D238-4473-80BD-765C99FC0CF1}" type="slidenum">
              <a:rPr lang="en-US" altLang="en-US"/>
              <a:pPr eaLnBrk="1" hangingPunct="1"/>
              <a:t>27</a:t>
            </a:fld>
            <a:endParaRPr lang="en-US" altLang="en-US"/>
          </a:p>
        </p:txBody>
      </p:sp>
      <p:sp>
        <p:nvSpPr>
          <p:cNvPr id="146435" name="Rectangle 2"/>
          <p:cNvSpPr>
            <a:spLocks noRo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70090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C6FCF9-9023-42ED-98DC-19C702E0F942}" type="slidenum">
              <a:rPr lang="en-US" altLang="en-US"/>
              <a:pPr eaLnBrk="1" hangingPunct="1"/>
              <a:t>28</a:t>
            </a:fld>
            <a:endParaRPr lang="en-US" altLang="en-US"/>
          </a:p>
        </p:txBody>
      </p:sp>
      <p:sp>
        <p:nvSpPr>
          <p:cNvPr id="147459" name="Rectangle 2"/>
          <p:cNvSpPr>
            <a:spLocks noRo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383622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03A9F2-020F-41A8-961B-BDBE08B88E1C}" type="slidenum">
              <a:rPr lang="en-US" altLang="en-US"/>
              <a:pPr eaLnBrk="1" hangingPunct="1"/>
              <a:t>29</a:t>
            </a:fld>
            <a:endParaRPr lang="en-US" altLang="en-US"/>
          </a:p>
        </p:txBody>
      </p:sp>
      <p:sp>
        <p:nvSpPr>
          <p:cNvPr id="148483" name="Rectangle 2"/>
          <p:cNvSpPr>
            <a:spLocks noRo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95693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EECB86-F15D-4155-86C8-2A284FC0BF5B}" type="slidenum">
              <a:rPr lang="en-US" altLang="en-US"/>
              <a:pPr eaLnBrk="1" hangingPunct="1"/>
              <a:t>3</a:t>
            </a:fld>
            <a:endParaRPr lang="en-US" altLang="en-US"/>
          </a:p>
        </p:txBody>
      </p:sp>
      <p:sp>
        <p:nvSpPr>
          <p:cNvPr id="121859" name="Rectangle 2"/>
          <p:cNvSpPr>
            <a:spLocks noRo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58329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C52D7F-D83E-426B-AD3C-2A9F808282A7}" type="slidenum">
              <a:rPr lang="en-US" altLang="en-US"/>
              <a:pPr eaLnBrk="1" hangingPunct="1"/>
              <a:t>30</a:t>
            </a:fld>
            <a:endParaRPr lang="en-US" altLang="en-US"/>
          </a:p>
        </p:txBody>
      </p:sp>
      <p:sp>
        <p:nvSpPr>
          <p:cNvPr id="149507" name="Rectangle 2"/>
          <p:cNvSpPr>
            <a:spLocks noRo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63798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419BF1-7437-491B-B3E0-7BDBBCAE4254}" type="slidenum">
              <a:rPr lang="en-US" altLang="en-US"/>
              <a:pPr eaLnBrk="1" hangingPunct="1"/>
              <a:t>31</a:t>
            </a:fld>
            <a:endParaRPr lang="en-US" altLang="en-US"/>
          </a:p>
        </p:txBody>
      </p:sp>
      <p:sp>
        <p:nvSpPr>
          <p:cNvPr id="150531" name="Rectangle 2"/>
          <p:cNvSpPr>
            <a:spLocks noRo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758216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D0F31-EDBB-4104-B9E4-6192C4550B75}" type="slidenum">
              <a:rPr lang="en-US" altLang="en-US"/>
              <a:pPr eaLnBrk="1" hangingPunct="1"/>
              <a:t>32</a:t>
            </a:fld>
            <a:endParaRPr lang="en-US" altLang="en-US"/>
          </a:p>
        </p:txBody>
      </p:sp>
      <p:sp>
        <p:nvSpPr>
          <p:cNvPr id="151555" name="Rectangle 2"/>
          <p:cNvSpPr>
            <a:spLocks noRo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880298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27D5A5-4F4A-42E6-92FC-2B28A981513F}" type="slidenum">
              <a:rPr lang="en-US" altLang="en-US"/>
              <a:pPr eaLnBrk="1" hangingPunct="1"/>
              <a:t>33</a:t>
            </a:fld>
            <a:endParaRPr lang="en-US" altLang="en-US"/>
          </a:p>
        </p:txBody>
      </p:sp>
      <p:sp>
        <p:nvSpPr>
          <p:cNvPr id="152579" name="Rectangle 2"/>
          <p:cNvSpPr>
            <a:spLocks noRo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92119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616C85-8579-4CFE-A2A1-24B8130ED5FB}" type="slidenum">
              <a:rPr lang="en-US" altLang="en-US"/>
              <a:pPr eaLnBrk="1" hangingPunct="1"/>
              <a:t>34</a:t>
            </a:fld>
            <a:endParaRPr lang="en-US" altLang="en-US"/>
          </a:p>
        </p:txBody>
      </p:sp>
      <p:sp>
        <p:nvSpPr>
          <p:cNvPr id="153603" name="Rectangle 2"/>
          <p:cNvSpPr>
            <a:spLocks noRo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83685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3C7931-69E8-40CF-97E5-EE8F6BEF9735}" type="slidenum">
              <a:rPr lang="en-US" altLang="en-US"/>
              <a:pPr eaLnBrk="1" hangingPunct="1"/>
              <a:t>35</a:t>
            </a:fld>
            <a:endParaRPr lang="en-US" altLang="en-US"/>
          </a:p>
        </p:txBody>
      </p:sp>
      <p:sp>
        <p:nvSpPr>
          <p:cNvPr id="154627" name="Rectangle 2"/>
          <p:cNvSpPr>
            <a:spLocks noRo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396480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CFF010-6E88-408C-B0E1-D69EC51DB1BA}" type="slidenum">
              <a:rPr lang="en-US" altLang="en-US"/>
              <a:pPr eaLnBrk="1" hangingPunct="1"/>
              <a:t>36</a:t>
            </a:fld>
            <a:endParaRPr lang="en-US" altLang="en-US"/>
          </a:p>
        </p:txBody>
      </p:sp>
      <p:sp>
        <p:nvSpPr>
          <p:cNvPr id="155651" name="Rectangle 2"/>
          <p:cNvSpPr>
            <a:spLocks noRo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92701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23C3F3-2EA2-432A-B889-1ED6032816C9}" type="slidenum">
              <a:rPr lang="en-US" altLang="en-US"/>
              <a:pPr eaLnBrk="1" hangingPunct="1"/>
              <a:t>37</a:t>
            </a:fld>
            <a:endParaRPr lang="en-US" altLang="en-US"/>
          </a:p>
        </p:txBody>
      </p:sp>
      <p:sp>
        <p:nvSpPr>
          <p:cNvPr id="156675" name="Rectangle 2"/>
          <p:cNvSpPr>
            <a:spLocks noRo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55908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C2AFC3-187B-4D33-9D8D-64581B069966}" type="slidenum">
              <a:rPr lang="en-US" altLang="en-US"/>
              <a:pPr eaLnBrk="1" hangingPunct="1"/>
              <a:t>38</a:t>
            </a:fld>
            <a:endParaRPr lang="en-US" altLang="en-US"/>
          </a:p>
        </p:txBody>
      </p:sp>
      <p:sp>
        <p:nvSpPr>
          <p:cNvPr id="157699" name="Rectangle 2"/>
          <p:cNvSpPr>
            <a:spLocks noRo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864386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0B8687-BE1A-4C07-8451-85949D0E1C47}" type="slidenum">
              <a:rPr lang="en-US" altLang="en-US"/>
              <a:pPr eaLnBrk="1" hangingPunct="1"/>
              <a:t>39</a:t>
            </a:fld>
            <a:endParaRPr lang="en-US" altLang="en-US"/>
          </a:p>
        </p:txBody>
      </p:sp>
      <p:sp>
        <p:nvSpPr>
          <p:cNvPr id="158723" name="Rectangle 2"/>
          <p:cNvSpPr>
            <a:spLocks noRo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7040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171092-2B3E-450C-8FA9-91F9067394F2}" type="slidenum">
              <a:rPr lang="en-US" altLang="en-US"/>
              <a:pPr eaLnBrk="1" hangingPunct="1"/>
              <a:t>4</a:t>
            </a:fld>
            <a:endParaRPr lang="en-US" altLang="en-US"/>
          </a:p>
        </p:txBody>
      </p:sp>
      <p:sp>
        <p:nvSpPr>
          <p:cNvPr id="122883" name="Rectangle 2"/>
          <p:cNvSpPr>
            <a:spLocks noRo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187963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FDBBED-117A-4189-8BA5-3C3524B40653}" type="slidenum">
              <a:rPr lang="en-US" altLang="en-US"/>
              <a:pPr eaLnBrk="1" hangingPunct="1"/>
              <a:t>40</a:t>
            </a:fld>
            <a:endParaRPr lang="en-US" altLang="en-US"/>
          </a:p>
        </p:txBody>
      </p:sp>
      <p:sp>
        <p:nvSpPr>
          <p:cNvPr id="159747" name="Rectangle 2"/>
          <p:cNvSpPr>
            <a:spLocks noRo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601580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7BA386-2763-4148-82CF-6BA50D950CA8}" type="slidenum">
              <a:rPr lang="en-US" altLang="en-US"/>
              <a:pPr eaLnBrk="1" hangingPunct="1"/>
              <a:t>41</a:t>
            </a:fld>
            <a:endParaRPr lang="en-US" altLang="en-US"/>
          </a:p>
        </p:txBody>
      </p:sp>
      <p:sp>
        <p:nvSpPr>
          <p:cNvPr id="160771" name="Rectangle 2"/>
          <p:cNvSpPr>
            <a:spLocks noRo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621359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77EEC7-7F53-40C5-9823-6D6651110579}" type="slidenum">
              <a:rPr lang="en-US" altLang="en-US"/>
              <a:pPr eaLnBrk="1" hangingPunct="1"/>
              <a:t>42</a:t>
            </a:fld>
            <a:endParaRPr lang="en-US" altLang="en-US"/>
          </a:p>
        </p:txBody>
      </p:sp>
      <p:sp>
        <p:nvSpPr>
          <p:cNvPr id="161795" name="Rectangle 2"/>
          <p:cNvSpPr>
            <a:spLocks noRo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691796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D925E0-8E37-4C8F-B03A-9DD389E262B3}" type="slidenum">
              <a:rPr lang="en-US" altLang="en-US"/>
              <a:pPr eaLnBrk="1" hangingPunct="1"/>
              <a:t>43</a:t>
            </a:fld>
            <a:endParaRPr lang="en-US" altLang="en-US"/>
          </a:p>
        </p:txBody>
      </p:sp>
      <p:sp>
        <p:nvSpPr>
          <p:cNvPr id="162819" name="Rectangle 2"/>
          <p:cNvSpPr>
            <a:spLocks noRo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946683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31A116-2143-4C59-8217-B001F8DAB44F}" type="slidenum">
              <a:rPr lang="en-US" altLang="en-US"/>
              <a:pPr eaLnBrk="1" hangingPunct="1"/>
              <a:t>44</a:t>
            </a:fld>
            <a:endParaRPr lang="en-US" altLang="en-US"/>
          </a:p>
        </p:txBody>
      </p:sp>
      <p:sp>
        <p:nvSpPr>
          <p:cNvPr id="16384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63844"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9050755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93038C-53A8-4269-9746-997D9748E71E}" type="slidenum">
              <a:rPr lang="en-US" altLang="en-US"/>
              <a:pPr eaLnBrk="1" hangingPunct="1"/>
              <a:t>45</a:t>
            </a:fld>
            <a:endParaRPr lang="en-US" altLang="en-US"/>
          </a:p>
        </p:txBody>
      </p:sp>
      <p:sp>
        <p:nvSpPr>
          <p:cNvPr id="164867" name="Rectangle 2"/>
          <p:cNvSpPr>
            <a:spLocks noRo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510436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5512B8-FE29-4387-9E17-A78580542029}" type="slidenum">
              <a:rPr lang="en-US" altLang="en-US"/>
              <a:pPr eaLnBrk="1" hangingPunct="1"/>
              <a:t>46</a:t>
            </a:fld>
            <a:endParaRPr lang="en-US" altLang="en-US"/>
          </a:p>
        </p:txBody>
      </p:sp>
      <p:sp>
        <p:nvSpPr>
          <p:cNvPr id="165891" name="Rectangle 2"/>
          <p:cNvSpPr>
            <a:spLocks noRo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805632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39EEBB-5C29-4AB9-A852-4B9282F203B0}" type="slidenum">
              <a:rPr lang="en-US" altLang="en-US"/>
              <a:pPr eaLnBrk="1" hangingPunct="1"/>
              <a:t>47</a:t>
            </a:fld>
            <a:endParaRPr lang="en-US" altLang="en-US"/>
          </a:p>
        </p:txBody>
      </p:sp>
      <p:sp>
        <p:nvSpPr>
          <p:cNvPr id="166915" name="Rectangle 2"/>
          <p:cNvSpPr>
            <a:spLocks noRo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494725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85C2A0-1350-430F-812A-933850C44C9D}" type="slidenum">
              <a:rPr lang="en-US" altLang="en-US"/>
              <a:pPr eaLnBrk="1" hangingPunct="1"/>
              <a:t>48</a:t>
            </a:fld>
            <a:endParaRPr lang="en-US" altLang="en-US"/>
          </a:p>
        </p:txBody>
      </p:sp>
      <p:sp>
        <p:nvSpPr>
          <p:cNvPr id="16793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67940"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6228522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AE970C-F148-4889-A050-384728EB8221}" type="slidenum">
              <a:rPr lang="en-US" altLang="en-US"/>
              <a:pPr eaLnBrk="1" hangingPunct="1"/>
              <a:t>49</a:t>
            </a:fld>
            <a:endParaRPr lang="en-US" altLang="en-US"/>
          </a:p>
        </p:txBody>
      </p:sp>
      <p:sp>
        <p:nvSpPr>
          <p:cNvPr id="16896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68964"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90125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331268-DECD-433A-A7A0-7E1BD83E1C0C}" type="slidenum">
              <a:rPr lang="en-US" altLang="en-US"/>
              <a:pPr eaLnBrk="1" hangingPunct="1"/>
              <a:t>5</a:t>
            </a:fld>
            <a:endParaRPr lang="en-US" altLang="en-US"/>
          </a:p>
        </p:txBody>
      </p:sp>
      <p:sp>
        <p:nvSpPr>
          <p:cNvPr id="123907" name="Rectangle 2"/>
          <p:cNvSpPr>
            <a:spLocks noRo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273261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343181-4D0F-4FC1-8495-E98F79761B51}" type="slidenum">
              <a:rPr lang="en-US" altLang="en-US"/>
              <a:pPr eaLnBrk="1" hangingPunct="1"/>
              <a:t>50</a:t>
            </a:fld>
            <a:endParaRPr lang="en-US" altLang="en-US"/>
          </a:p>
        </p:txBody>
      </p:sp>
      <p:sp>
        <p:nvSpPr>
          <p:cNvPr id="16998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69988"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9810303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F23728-88DC-47A7-912F-A7BB903E9676}" type="slidenum">
              <a:rPr lang="en-US" altLang="en-US"/>
              <a:pPr eaLnBrk="1" hangingPunct="1"/>
              <a:t>51</a:t>
            </a:fld>
            <a:endParaRPr lang="en-US" altLang="en-US"/>
          </a:p>
        </p:txBody>
      </p:sp>
      <p:sp>
        <p:nvSpPr>
          <p:cNvPr id="17101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71012"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5461021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0E32AC-4FE3-40CB-80C0-D35471A4B8E8}" type="slidenum">
              <a:rPr lang="en-US" altLang="en-US"/>
              <a:pPr eaLnBrk="1" hangingPunct="1"/>
              <a:t>52</a:t>
            </a:fld>
            <a:endParaRPr lang="en-US" altLang="en-US"/>
          </a:p>
        </p:txBody>
      </p:sp>
      <p:sp>
        <p:nvSpPr>
          <p:cNvPr id="17203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72036" name="Rectangle 3"/>
          <p:cNvSpPr>
            <a:spLocks noRo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40996587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E762B6-F82B-49B6-893F-2E7CD3959CC4}" type="slidenum">
              <a:rPr lang="en-US" altLang="en-US"/>
              <a:pPr eaLnBrk="1" hangingPunct="1"/>
              <a:t>53</a:t>
            </a:fld>
            <a:endParaRPr lang="en-US" altLang="en-US"/>
          </a:p>
        </p:txBody>
      </p:sp>
      <p:sp>
        <p:nvSpPr>
          <p:cNvPr id="173059" name="Rectangle 2"/>
          <p:cNvSpPr>
            <a:spLocks noRo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64101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213F45-FA0A-4A21-8DB6-7B6AA87A5B0F}" type="slidenum">
              <a:rPr lang="en-US" altLang="en-US"/>
              <a:pPr eaLnBrk="1" hangingPunct="1"/>
              <a:t>54</a:t>
            </a:fld>
            <a:endParaRPr lang="en-US" altLang="en-US"/>
          </a:p>
        </p:txBody>
      </p:sp>
      <p:sp>
        <p:nvSpPr>
          <p:cNvPr id="174083" name="Rectangle 2"/>
          <p:cNvSpPr>
            <a:spLocks noRo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9924885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3B7C94-4AB4-4213-8802-3D96F6593A96}" type="slidenum">
              <a:rPr lang="en-US" altLang="en-US"/>
              <a:pPr eaLnBrk="1" hangingPunct="1"/>
              <a:t>55</a:t>
            </a:fld>
            <a:endParaRPr lang="en-US" altLang="en-US"/>
          </a:p>
        </p:txBody>
      </p:sp>
      <p:sp>
        <p:nvSpPr>
          <p:cNvPr id="175107" name="Rectangle 2"/>
          <p:cNvSpPr>
            <a:spLocks noRo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653352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EACF99-41B8-4F04-B024-C01DC172FDEA}" type="slidenum">
              <a:rPr lang="en-US" altLang="en-US"/>
              <a:pPr eaLnBrk="1" hangingPunct="1"/>
              <a:t>56</a:t>
            </a:fld>
            <a:endParaRPr lang="en-US" altLang="en-US"/>
          </a:p>
        </p:txBody>
      </p:sp>
      <p:sp>
        <p:nvSpPr>
          <p:cNvPr id="176131" name="Rectangle 2"/>
          <p:cNvSpPr>
            <a:spLocks noRo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364357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3AD250-BB78-462A-B11F-859C44A49547}" type="slidenum">
              <a:rPr lang="en-US" altLang="en-US"/>
              <a:pPr eaLnBrk="1" hangingPunct="1"/>
              <a:t>57</a:t>
            </a:fld>
            <a:endParaRPr lang="en-US" altLang="en-US"/>
          </a:p>
        </p:txBody>
      </p:sp>
      <p:sp>
        <p:nvSpPr>
          <p:cNvPr id="177155" name="Rectangle 2"/>
          <p:cNvSpPr>
            <a:spLocks noRo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1775146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A5F4B8-E849-4DD6-A12D-A8E199E0DEF3}" type="slidenum">
              <a:rPr lang="en-US" altLang="en-US"/>
              <a:pPr eaLnBrk="1" hangingPunct="1"/>
              <a:t>58</a:t>
            </a:fld>
            <a:endParaRPr lang="en-US" altLang="en-US"/>
          </a:p>
        </p:txBody>
      </p:sp>
      <p:sp>
        <p:nvSpPr>
          <p:cNvPr id="178179" name="Rectangle 2"/>
          <p:cNvSpPr>
            <a:spLocks noRot="1" noChangeArrowheads="1" noTextEdit="1"/>
          </p:cNvSpPr>
          <p:nvPr>
            <p:ph type="sldImg"/>
          </p:nvPr>
        </p:nvSpPr>
        <p:spPr>
          <a:ln/>
        </p:spPr>
      </p:sp>
      <p:sp>
        <p:nvSpPr>
          <p:cNvPr id="178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502026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19A2BA-DDAE-4B4C-AB17-02480A0C6AAC}" type="slidenum">
              <a:rPr lang="en-US" altLang="en-US"/>
              <a:pPr eaLnBrk="1" hangingPunct="1"/>
              <a:t>59</a:t>
            </a:fld>
            <a:endParaRPr lang="en-US" altLang="en-US"/>
          </a:p>
        </p:txBody>
      </p:sp>
      <p:sp>
        <p:nvSpPr>
          <p:cNvPr id="179203" name="Rectangle 2"/>
          <p:cNvSpPr>
            <a:spLocks noRo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5888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299A93-3823-47BE-B969-EBAC7F1AFED7}" type="slidenum">
              <a:rPr lang="en-US" altLang="en-US"/>
              <a:pPr eaLnBrk="1" hangingPunct="1"/>
              <a:t>6</a:t>
            </a:fld>
            <a:endParaRPr lang="en-US" altLang="en-US"/>
          </a:p>
        </p:txBody>
      </p:sp>
      <p:sp>
        <p:nvSpPr>
          <p:cNvPr id="124931" name="Rectangle 2"/>
          <p:cNvSpPr>
            <a:spLocks noRo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8185354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252554-25C3-4F75-926F-D6DB1887532F}" type="slidenum">
              <a:rPr lang="en-US" altLang="en-US"/>
              <a:pPr eaLnBrk="1" hangingPunct="1"/>
              <a:t>60</a:t>
            </a:fld>
            <a:endParaRPr lang="en-US" altLang="en-US"/>
          </a:p>
        </p:txBody>
      </p:sp>
      <p:sp>
        <p:nvSpPr>
          <p:cNvPr id="180227" name="Rectangle 2"/>
          <p:cNvSpPr>
            <a:spLocks noRo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753216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1E9F23-C433-42CB-A8AC-EEFE28FD3713}" type="slidenum">
              <a:rPr lang="en-US" altLang="en-US"/>
              <a:pPr eaLnBrk="1" hangingPunct="1"/>
              <a:t>61</a:t>
            </a:fld>
            <a:endParaRPr lang="en-US" altLang="en-US"/>
          </a:p>
        </p:txBody>
      </p:sp>
      <p:sp>
        <p:nvSpPr>
          <p:cNvPr id="181251" name="Rectangle 2"/>
          <p:cNvSpPr>
            <a:spLocks noRo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6895532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B0F98D-F3C9-4379-B157-77725A85A078}" type="slidenum">
              <a:rPr lang="en-US" altLang="en-US"/>
              <a:pPr eaLnBrk="1" hangingPunct="1"/>
              <a:t>62</a:t>
            </a:fld>
            <a:endParaRPr lang="en-US" altLang="en-US"/>
          </a:p>
        </p:txBody>
      </p:sp>
      <p:sp>
        <p:nvSpPr>
          <p:cNvPr id="182275" name="Rectangle 2"/>
          <p:cNvSpPr>
            <a:spLocks noRo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5342307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D8D098-1B9D-4AC9-8A74-4B555EAFD9EA}" type="slidenum">
              <a:rPr lang="en-US" altLang="en-US"/>
              <a:pPr eaLnBrk="1" hangingPunct="1"/>
              <a:t>63</a:t>
            </a:fld>
            <a:endParaRPr lang="en-US" altLang="en-US"/>
          </a:p>
        </p:txBody>
      </p:sp>
      <p:sp>
        <p:nvSpPr>
          <p:cNvPr id="183299" name="Rectangle 2"/>
          <p:cNvSpPr>
            <a:spLocks noRo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464238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8BEA9C-A735-48AC-BB62-16940709092F}" type="slidenum">
              <a:rPr lang="en-US" altLang="en-US"/>
              <a:pPr eaLnBrk="1" hangingPunct="1"/>
              <a:t>64</a:t>
            </a:fld>
            <a:endParaRPr lang="en-US" altLang="en-US"/>
          </a:p>
        </p:txBody>
      </p:sp>
      <p:sp>
        <p:nvSpPr>
          <p:cNvPr id="184323" name="Rectangle 2"/>
          <p:cNvSpPr>
            <a:spLocks noRot="1" noChangeArrowheads="1" noTextEdit="1"/>
          </p:cNvSpPr>
          <p:nvPr>
            <p:ph type="sldImg"/>
          </p:nvPr>
        </p:nvSpPr>
        <p:spPr>
          <a:ln/>
        </p:spPr>
      </p:sp>
      <p:sp>
        <p:nvSpPr>
          <p:cNvPr id="184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178454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29504B-83C8-41EF-92B8-E3DC0BD43C1D}" type="slidenum">
              <a:rPr lang="en-US" altLang="en-US"/>
              <a:pPr eaLnBrk="1" hangingPunct="1"/>
              <a:t>65</a:t>
            </a:fld>
            <a:endParaRPr lang="en-US" altLang="en-US"/>
          </a:p>
        </p:txBody>
      </p:sp>
      <p:sp>
        <p:nvSpPr>
          <p:cNvPr id="185347" name="Rectangle 2"/>
          <p:cNvSpPr>
            <a:spLocks noRo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2962093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419566-9DC1-4B5D-B2AB-AFBB456B17C9}" type="slidenum">
              <a:rPr lang="en-US" altLang="en-US"/>
              <a:pPr eaLnBrk="1" hangingPunct="1"/>
              <a:t>66</a:t>
            </a:fld>
            <a:endParaRPr lang="en-US" altLang="en-US"/>
          </a:p>
        </p:txBody>
      </p:sp>
      <p:sp>
        <p:nvSpPr>
          <p:cNvPr id="186371" name="Rectangle 2"/>
          <p:cNvSpPr>
            <a:spLocks noRot="1" noChangeArrowheads="1" noTextEdit="1"/>
          </p:cNvSpPr>
          <p:nvPr>
            <p:ph type="sldImg"/>
          </p:nvPr>
        </p:nvSpPr>
        <p:spPr>
          <a:ln/>
        </p:spPr>
      </p:sp>
      <p:sp>
        <p:nvSpPr>
          <p:cNvPr id="186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4955118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F18DB1-454E-4E96-B061-30850F863D36}" type="slidenum">
              <a:rPr lang="en-US" altLang="en-US"/>
              <a:pPr eaLnBrk="1" hangingPunct="1"/>
              <a:t>67</a:t>
            </a:fld>
            <a:endParaRPr lang="en-US" altLang="en-US"/>
          </a:p>
        </p:txBody>
      </p:sp>
      <p:sp>
        <p:nvSpPr>
          <p:cNvPr id="187395" name="Rectangle 2"/>
          <p:cNvSpPr>
            <a:spLocks noRot="1" noChangeArrowheads="1" noTextEdit="1"/>
          </p:cNvSpPr>
          <p:nvPr>
            <p:ph type="sldImg"/>
          </p:nvPr>
        </p:nvSpPr>
        <p:spPr>
          <a:ln/>
        </p:spPr>
      </p:sp>
      <p:sp>
        <p:nvSpPr>
          <p:cNvPr id="187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8743989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CF6DE0-4A94-43D3-ADE8-A2300D63FCC7}" type="slidenum">
              <a:rPr lang="en-US" altLang="en-US"/>
              <a:pPr eaLnBrk="1" hangingPunct="1"/>
              <a:t>68</a:t>
            </a:fld>
            <a:endParaRPr lang="en-US" altLang="en-US"/>
          </a:p>
        </p:txBody>
      </p:sp>
      <p:sp>
        <p:nvSpPr>
          <p:cNvPr id="188419" name="Rectangle 2"/>
          <p:cNvSpPr>
            <a:spLocks noRot="1" noChangeArrowheads="1" noTextEdit="1"/>
          </p:cNvSpPr>
          <p:nvPr>
            <p:ph type="sldImg"/>
          </p:nvPr>
        </p:nvSpPr>
        <p:spPr>
          <a:ln/>
        </p:spPr>
      </p:sp>
      <p:sp>
        <p:nvSpPr>
          <p:cNvPr id="188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7033384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7DBF5A-A401-482A-98E2-03BD13955939}" type="slidenum">
              <a:rPr lang="en-US" altLang="en-US"/>
              <a:pPr eaLnBrk="1" hangingPunct="1"/>
              <a:t>69</a:t>
            </a:fld>
            <a:endParaRPr lang="en-US" altLang="en-US"/>
          </a:p>
        </p:txBody>
      </p:sp>
      <p:sp>
        <p:nvSpPr>
          <p:cNvPr id="189443" name="Rectangle 2"/>
          <p:cNvSpPr>
            <a:spLocks noRo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91363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17495A-1F95-43B8-8750-A1BCF83AAB34}" type="slidenum">
              <a:rPr lang="en-US" altLang="en-US"/>
              <a:pPr eaLnBrk="1" hangingPunct="1"/>
              <a:t>7</a:t>
            </a:fld>
            <a:endParaRPr lang="en-US" altLang="en-US"/>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1704616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D34F9-FB5D-422E-A65D-88785D9BAEFE}" type="slidenum">
              <a:rPr lang="en-US" altLang="en-US"/>
              <a:pPr eaLnBrk="1" hangingPunct="1"/>
              <a:t>70</a:t>
            </a:fld>
            <a:endParaRPr lang="en-US" altLang="en-US"/>
          </a:p>
        </p:txBody>
      </p:sp>
      <p:sp>
        <p:nvSpPr>
          <p:cNvPr id="190467" name="Rectangle 2"/>
          <p:cNvSpPr>
            <a:spLocks noRot="1" noChangeArrowheads="1" noTextEdit="1"/>
          </p:cNvSpPr>
          <p:nvPr>
            <p:ph type="sldImg"/>
          </p:nvPr>
        </p:nvSpPr>
        <p:spPr>
          <a:ln/>
        </p:spPr>
      </p:sp>
      <p:sp>
        <p:nvSpPr>
          <p:cNvPr id="190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623867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7989AE-3631-4598-AF38-A0D36A284EB7}" type="slidenum">
              <a:rPr lang="en-US" altLang="en-US"/>
              <a:pPr eaLnBrk="1" hangingPunct="1"/>
              <a:t>71</a:t>
            </a:fld>
            <a:endParaRPr lang="en-US" altLang="en-US"/>
          </a:p>
        </p:txBody>
      </p:sp>
      <p:sp>
        <p:nvSpPr>
          <p:cNvPr id="191491" name="Rectangle 2"/>
          <p:cNvSpPr>
            <a:spLocks noRot="1" noChangeArrowheads="1" noTextEdit="1"/>
          </p:cNvSpPr>
          <p:nvPr>
            <p:ph type="sldImg"/>
          </p:nvPr>
        </p:nvSpPr>
        <p:spPr>
          <a:ln/>
        </p:spPr>
      </p:sp>
      <p:sp>
        <p:nvSpPr>
          <p:cNvPr id="191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2581120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285B70-C176-41C4-8081-A6E150D22DD5}" type="slidenum">
              <a:rPr lang="en-US" altLang="en-US"/>
              <a:pPr eaLnBrk="1" hangingPunct="1"/>
              <a:t>72</a:t>
            </a:fld>
            <a:endParaRPr lang="en-US" altLang="en-US"/>
          </a:p>
        </p:txBody>
      </p:sp>
      <p:sp>
        <p:nvSpPr>
          <p:cNvPr id="192515" name="Rectangle 2"/>
          <p:cNvSpPr>
            <a:spLocks noRot="1" noChangeArrowheads="1" noTextEdit="1"/>
          </p:cNvSpPr>
          <p:nvPr>
            <p:ph type="sldImg"/>
          </p:nvPr>
        </p:nvSpPr>
        <p:spPr>
          <a:ln/>
        </p:spPr>
      </p:sp>
      <p:sp>
        <p:nvSpPr>
          <p:cNvPr id="192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2467512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ADE91F-7FD8-414E-BD41-8A685F9D1C41}" type="slidenum">
              <a:rPr lang="en-US" altLang="en-US"/>
              <a:pPr eaLnBrk="1" hangingPunct="1"/>
              <a:t>73</a:t>
            </a:fld>
            <a:endParaRPr lang="en-US" altLang="en-US"/>
          </a:p>
        </p:txBody>
      </p:sp>
      <p:sp>
        <p:nvSpPr>
          <p:cNvPr id="193539" name="Rectangle 2"/>
          <p:cNvSpPr>
            <a:spLocks noRot="1" noChangeArrowheads="1" noTextEdit="1"/>
          </p:cNvSpPr>
          <p:nvPr>
            <p:ph type="sldImg"/>
          </p:nvPr>
        </p:nvSpPr>
        <p:spPr>
          <a:ln/>
        </p:spPr>
      </p:sp>
      <p:sp>
        <p:nvSpPr>
          <p:cNvPr id="193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848897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3FF5F5-8410-432D-99AE-AEFE09FB2A0E}" type="slidenum">
              <a:rPr lang="en-US" altLang="en-US"/>
              <a:pPr eaLnBrk="1" hangingPunct="1"/>
              <a:t>74</a:t>
            </a:fld>
            <a:endParaRPr lang="en-US" altLang="en-US"/>
          </a:p>
        </p:txBody>
      </p:sp>
      <p:sp>
        <p:nvSpPr>
          <p:cNvPr id="194563" name="Rectangle 2"/>
          <p:cNvSpPr>
            <a:spLocks noRot="1" noChangeArrowheads="1" noTextEdit="1"/>
          </p:cNvSpPr>
          <p:nvPr>
            <p:ph type="sldImg"/>
          </p:nvPr>
        </p:nvSpPr>
        <p:spPr>
          <a:ln/>
        </p:spPr>
      </p:sp>
      <p:sp>
        <p:nvSpPr>
          <p:cNvPr id="194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5187822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25408A-6221-46B5-B719-3E187FFC2CBD}" type="slidenum">
              <a:rPr lang="en-US" altLang="en-US"/>
              <a:pPr eaLnBrk="1" hangingPunct="1"/>
              <a:t>75</a:t>
            </a:fld>
            <a:endParaRPr lang="en-US" altLang="en-US"/>
          </a:p>
        </p:txBody>
      </p:sp>
      <p:sp>
        <p:nvSpPr>
          <p:cNvPr id="195587" name="Rectangle 2"/>
          <p:cNvSpPr>
            <a:spLocks noRot="1" noChangeArrowheads="1" noTextEdit="1"/>
          </p:cNvSpPr>
          <p:nvPr>
            <p:ph type="sldImg"/>
          </p:nvPr>
        </p:nvSpPr>
        <p:spPr>
          <a:ln/>
        </p:spPr>
      </p:sp>
      <p:sp>
        <p:nvSpPr>
          <p:cNvPr id="195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300063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6A263D-B5C6-4E53-A938-169688EB7845}" type="slidenum">
              <a:rPr lang="en-US" altLang="en-US"/>
              <a:pPr eaLnBrk="1" hangingPunct="1"/>
              <a:t>76</a:t>
            </a:fld>
            <a:endParaRPr lang="en-US" altLang="en-US"/>
          </a:p>
        </p:txBody>
      </p:sp>
      <p:sp>
        <p:nvSpPr>
          <p:cNvPr id="196611" name="Rectangle 2"/>
          <p:cNvSpPr>
            <a:spLocks noRot="1" noChangeArrowheads="1" noTextEdit="1"/>
          </p:cNvSpPr>
          <p:nvPr>
            <p:ph type="sldImg"/>
          </p:nvPr>
        </p:nvSpPr>
        <p:spPr>
          <a:ln/>
        </p:spPr>
      </p:sp>
      <p:sp>
        <p:nvSpPr>
          <p:cNvPr id="196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4783367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E2195D-299B-4D28-AC10-40BB8114736B}" type="slidenum">
              <a:rPr lang="en-US" altLang="en-US"/>
              <a:pPr eaLnBrk="1" hangingPunct="1"/>
              <a:t>77</a:t>
            </a:fld>
            <a:endParaRPr lang="en-US" altLang="en-US"/>
          </a:p>
        </p:txBody>
      </p:sp>
      <p:sp>
        <p:nvSpPr>
          <p:cNvPr id="197635" name="Rectangle 2"/>
          <p:cNvSpPr>
            <a:spLocks noRot="1" noChangeArrowheads="1" noTextEdit="1"/>
          </p:cNvSpPr>
          <p:nvPr>
            <p:ph type="sldImg"/>
          </p:nvPr>
        </p:nvSpPr>
        <p:spPr>
          <a:ln/>
        </p:spPr>
      </p:sp>
      <p:sp>
        <p:nvSpPr>
          <p:cNvPr id="197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8822631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15A170-04D4-418B-B121-EDA7AED1C0F5}" type="slidenum">
              <a:rPr lang="en-US" altLang="en-US"/>
              <a:pPr eaLnBrk="1" hangingPunct="1"/>
              <a:t>78</a:t>
            </a:fld>
            <a:endParaRPr lang="en-US" altLang="en-US"/>
          </a:p>
        </p:txBody>
      </p:sp>
      <p:sp>
        <p:nvSpPr>
          <p:cNvPr id="198659" name="Rectangle 2"/>
          <p:cNvSpPr>
            <a:spLocks noRot="1" noChangeArrowheads="1" noTextEdit="1"/>
          </p:cNvSpPr>
          <p:nvPr>
            <p:ph type="sldImg"/>
          </p:nvPr>
        </p:nvSpPr>
        <p:spPr>
          <a:ln/>
        </p:spPr>
      </p:sp>
      <p:sp>
        <p:nvSpPr>
          <p:cNvPr id="198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5479800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94F94A-C312-49A5-8960-5FC260C2A666}" type="slidenum">
              <a:rPr lang="en-US" altLang="en-US"/>
              <a:pPr eaLnBrk="1" hangingPunct="1"/>
              <a:t>79</a:t>
            </a:fld>
            <a:endParaRPr lang="en-US" altLang="en-US"/>
          </a:p>
        </p:txBody>
      </p:sp>
      <p:sp>
        <p:nvSpPr>
          <p:cNvPr id="199683" name="Rectangle 2"/>
          <p:cNvSpPr>
            <a:spLocks noRot="1" noChangeArrowheads="1" noTextEdit="1"/>
          </p:cNvSpPr>
          <p:nvPr>
            <p:ph type="sldImg"/>
          </p:nvPr>
        </p:nvSpPr>
        <p:spPr>
          <a:ln/>
        </p:spPr>
      </p:sp>
      <p:sp>
        <p:nvSpPr>
          <p:cNvPr id="199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96444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24138E-EEE5-4DF8-91B4-D69F3848E5D2}" type="slidenum">
              <a:rPr lang="en-US" altLang="en-US"/>
              <a:pPr eaLnBrk="1" hangingPunct="1"/>
              <a:t>8</a:t>
            </a:fld>
            <a:endParaRPr lang="en-US" altLang="en-US"/>
          </a:p>
        </p:txBody>
      </p:sp>
      <p:sp>
        <p:nvSpPr>
          <p:cNvPr id="126979" name="Rectangle 2"/>
          <p:cNvSpPr>
            <a:spLocks noRo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9927406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711B7E-DFEA-4BE5-8D54-5B76E6ACA613}" type="slidenum">
              <a:rPr lang="en-US" altLang="en-US"/>
              <a:pPr eaLnBrk="1" hangingPunct="1"/>
              <a:t>80</a:t>
            </a:fld>
            <a:endParaRPr lang="en-US" altLang="en-US"/>
          </a:p>
        </p:txBody>
      </p:sp>
      <p:sp>
        <p:nvSpPr>
          <p:cNvPr id="200707" name="Rectangle 2"/>
          <p:cNvSpPr>
            <a:spLocks noRot="1" noChangeArrowheads="1" noTextEdit="1"/>
          </p:cNvSpPr>
          <p:nvPr>
            <p:ph type="sldImg"/>
          </p:nvPr>
        </p:nvSpPr>
        <p:spPr>
          <a:ln/>
        </p:spPr>
      </p:sp>
      <p:sp>
        <p:nvSpPr>
          <p:cNvPr id="200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1694206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6C1AD7-4EFE-4505-AECD-1A10BD68141F}" type="slidenum">
              <a:rPr lang="en-US" altLang="en-US"/>
              <a:pPr eaLnBrk="1" hangingPunct="1"/>
              <a:t>81</a:t>
            </a:fld>
            <a:endParaRPr lang="en-US" altLang="en-US"/>
          </a:p>
        </p:txBody>
      </p:sp>
      <p:sp>
        <p:nvSpPr>
          <p:cNvPr id="201731" name="Rectangle 2"/>
          <p:cNvSpPr>
            <a:spLocks noRot="1" noChangeArrowheads="1" noTextEdit="1"/>
          </p:cNvSpPr>
          <p:nvPr>
            <p:ph type="sldImg"/>
          </p:nvPr>
        </p:nvSpPr>
        <p:spPr>
          <a:ln/>
        </p:spPr>
      </p:sp>
      <p:sp>
        <p:nvSpPr>
          <p:cNvPr id="201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6157500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820622-37CC-49FA-BA41-62EB4A6A2DB4}" type="slidenum">
              <a:rPr lang="en-US" altLang="en-US"/>
              <a:pPr eaLnBrk="1" hangingPunct="1"/>
              <a:t>82</a:t>
            </a:fld>
            <a:endParaRPr lang="en-US" altLang="en-US"/>
          </a:p>
        </p:txBody>
      </p:sp>
      <p:sp>
        <p:nvSpPr>
          <p:cNvPr id="202755" name="Rectangle 2"/>
          <p:cNvSpPr>
            <a:spLocks noRot="1" noChangeArrowheads="1" noTextEdit="1"/>
          </p:cNvSpPr>
          <p:nvPr>
            <p:ph type="sldImg"/>
          </p:nvPr>
        </p:nvSpPr>
        <p:spPr>
          <a:ln/>
        </p:spPr>
      </p:sp>
      <p:sp>
        <p:nvSpPr>
          <p:cNvPr id="202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1183919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0E5738-4F73-4A2B-AB18-9308818510A4}" type="slidenum">
              <a:rPr lang="en-US" altLang="en-US"/>
              <a:pPr eaLnBrk="1" hangingPunct="1"/>
              <a:t>83</a:t>
            </a:fld>
            <a:endParaRPr lang="en-US" altLang="en-US"/>
          </a:p>
        </p:txBody>
      </p:sp>
      <p:sp>
        <p:nvSpPr>
          <p:cNvPr id="203779" name="Rectangle 2"/>
          <p:cNvSpPr>
            <a:spLocks noRo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4546532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DC01C0-A570-4B30-BB8C-61C8B12BE18B}" type="slidenum">
              <a:rPr lang="en-US" altLang="en-US"/>
              <a:pPr eaLnBrk="1" hangingPunct="1"/>
              <a:t>84</a:t>
            </a:fld>
            <a:endParaRPr lang="en-US" altLang="en-US"/>
          </a:p>
        </p:txBody>
      </p:sp>
      <p:sp>
        <p:nvSpPr>
          <p:cNvPr id="204803" name="Rectangle 2"/>
          <p:cNvSpPr>
            <a:spLocks noRo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3761859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496CC5-13AE-40D4-9713-7A00871240DD}" type="slidenum">
              <a:rPr lang="en-US" altLang="en-US"/>
              <a:pPr eaLnBrk="1" hangingPunct="1"/>
              <a:t>85</a:t>
            </a:fld>
            <a:endParaRPr lang="en-US" altLang="en-US"/>
          </a:p>
        </p:txBody>
      </p:sp>
      <p:sp>
        <p:nvSpPr>
          <p:cNvPr id="205827" name="Rectangle 2"/>
          <p:cNvSpPr>
            <a:spLocks noRo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9148942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1DE2F6-334A-48B1-8566-BDE075FF8899}" type="slidenum">
              <a:rPr lang="en-US" altLang="en-US"/>
              <a:pPr eaLnBrk="1" hangingPunct="1"/>
              <a:t>86</a:t>
            </a:fld>
            <a:endParaRPr lang="en-US" altLang="en-US"/>
          </a:p>
        </p:txBody>
      </p:sp>
      <p:sp>
        <p:nvSpPr>
          <p:cNvPr id="206851" name="Rectangle 2"/>
          <p:cNvSpPr>
            <a:spLocks noRot="1" noChangeArrowheads="1" noTextEdit="1"/>
          </p:cNvSpPr>
          <p:nvPr>
            <p:ph type="sldImg"/>
          </p:nvPr>
        </p:nvSpPr>
        <p:spPr>
          <a:ln/>
        </p:spPr>
      </p:sp>
      <p:sp>
        <p:nvSpPr>
          <p:cNvPr id="206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7637838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5D21BD-2F68-4850-91ED-65B27356D925}" type="slidenum">
              <a:rPr lang="en-US" altLang="en-US"/>
              <a:pPr eaLnBrk="1" hangingPunct="1"/>
              <a:t>87</a:t>
            </a:fld>
            <a:endParaRPr lang="en-US" altLang="en-US"/>
          </a:p>
        </p:txBody>
      </p:sp>
      <p:sp>
        <p:nvSpPr>
          <p:cNvPr id="207875" name="Rectangle 2"/>
          <p:cNvSpPr>
            <a:spLocks noRot="1" noChangeArrowheads="1" noTextEdit="1"/>
          </p:cNvSpPr>
          <p:nvPr>
            <p:ph type="sldImg"/>
          </p:nvPr>
        </p:nvSpPr>
        <p:spPr>
          <a:ln/>
        </p:spPr>
      </p:sp>
      <p:sp>
        <p:nvSpPr>
          <p:cNvPr id="207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290808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B64851-7CA1-4C2F-ABA9-94B7B8B4FC1A}" type="slidenum">
              <a:rPr lang="en-US" altLang="en-US"/>
              <a:pPr eaLnBrk="1" hangingPunct="1"/>
              <a:t>88</a:t>
            </a:fld>
            <a:endParaRPr lang="en-US" altLang="en-US"/>
          </a:p>
        </p:txBody>
      </p:sp>
      <p:sp>
        <p:nvSpPr>
          <p:cNvPr id="208899" name="Rectangle 2"/>
          <p:cNvSpPr>
            <a:spLocks noRot="1" noChangeArrowheads="1" noTextEdit="1"/>
          </p:cNvSpPr>
          <p:nvPr>
            <p:ph type="sldImg"/>
          </p:nvPr>
        </p:nvSpPr>
        <p:spPr>
          <a:ln/>
        </p:spPr>
      </p:sp>
      <p:sp>
        <p:nvSpPr>
          <p:cNvPr id="208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5444171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F5D9C2-5EDE-4202-BF98-73F8C2FFE3F5}" type="slidenum">
              <a:rPr lang="en-US" altLang="en-US"/>
              <a:pPr eaLnBrk="1" hangingPunct="1"/>
              <a:t>89</a:t>
            </a:fld>
            <a:endParaRPr lang="en-US" altLang="en-US"/>
          </a:p>
        </p:txBody>
      </p:sp>
      <p:sp>
        <p:nvSpPr>
          <p:cNvPr id="209923" name="Rectangle 2"/>
          <p:cNvSpPr>
            <a:spLocks noRot="1" noChangeArrowheads="1" noTextEdit="1"/>
          </p:cNvSpPr>
          <p:nvPr>
            <p:ph type="sldImg"/>
          </p:nvPr>
        </p:nvSpPr>
        <p:spPr>
          <a:ln/>
        </p:spPr>
      </p:sp>
      <p:sp>
        <p:nvSpPr>
          <p:cNvPr id="209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54032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7A7DF7-B546-4929-AA8C-42537AFDB6CC}" type="slidenum">
              <a:rPr lang="en-US" altLang="en-US"/>
              <a:pPr eaLnBrk="1" hangingPunct="1"/>
              <a:t>9</a:t>
            </a:fld>
            <a:endParaRPr lang="en-US" altLang="en-US"/>
          </a:p>
        </p:txBody>
      </p:sp>
      <p:sp>
        <p:nvSpPr>
          <p:cNvPr id="128003" name="Rectangle 2"/>
          <p:cNvSpPr>
            <a:spLocks noRo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981273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61DC6-AD1F-4DCA-8389-9D6BE6F3724A}" type="slidenum">
              <a:rPr lang="en-US" altLang="en-US"/>
              <a:pPr eaLnBrk="1" hangingPunct="1"/>
              <a:t>90</a:t>
            </a:fld>
            <a:endParaRPr lang="en-US" altLang="en-US"/>
          </a:p>
        </p:txBody>
      </p:sp>
      <p:sp>
        <p:nvSpPr>
          <p:cNvPr id="210947" name="Rectangle 2"/>
          <p:cNvSpPr>
            <a:spLocks noRot="1" noChangeArrowheads="1" noTextEdit="1"/>
          </p:cNvSpPr>
          <p:nvPr>
            <p:ph type="sldImg"/>
          </p:nvPr>
        </p:nvSpPr>
        <p:spPr>
          <a:ln/>
        </p:spPr>
      </p:sp>
      <p:sp>
        <p:nvSpPr>
          <p:cNvPr id="210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5314834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032567-637E-40E8-BBA5-578CBFBBE995}" type="slidenum">
              <a:rPr lang="en-US" altLang="en-US"/>
              <a:pPr eaLnBrk="1" hangingPunct="1"/>
              <a:t>91</a:t>
            </a:fld>
            <a:endParaRPr lang="en-US" altLang="en-US"/>
          </a:p>
        </p:txBody>
      </p:sp>
      <p:sp>
        <p:nvSpPr>
          <p:cNvPr id="211971" name="Rectangle 2"/>
          <p:cNvSpPr>
            <a:spLocks noRot="1" noChangeArrowheads="1" noTextEdit="1"/>
          </p:cNvSpPr>
          <p:nvPr>
            <p:ph type="sldImg"/>
          </p:nvPr>
        </p:nvSpPr>
        <p:spPr>
          <a:ln/>
        </p:spPr>
      </p:sp>
      <p:sp>
        <p:nvSpPr>
          <p:cNvPr id="211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870678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402F95-186E-4C1E-92EE-A0CF9FF09E3D}" type="slidenum">
              <a:rPr lang="en-US" altLang="en-US"/>
              <a:pPr eaLnBrk="1" hangingPunct="1"/>
              <a:t>92</a:t>
            </a:fld>
            <a:endParaRPr lang="en-US" altLang="en-US"/>
          </a:p>
        </p:txBody>
      </p:sp>
      <p:sp>
        <p:nvSpPr>
          <p:cNvPr id="212995" name="Rectangle 2"/>
          <p:cNvSpPr>
            <a:spLocks noRot="1" noChangeArrowheads="1" noTextEdit="1"/>
          </p:cNvSpPr>
          <p:nvPr>
            <p:ph type="sldImg"/>
          </p:nvPr>
        </p:nvSpPr>
        <p:spPr>
          <a:ln/>
        </p:spPr>
      </p:sp>
      <p:sp>
        <p:nvSpPr>
          <p:cNvPr id="212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0896049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708CBE-0787-4CDA-B443-2E3861C2A0A4}" type="slidenum">
              <a:rPr lang="en-US" altLang="en-US"/>
              <a:pPr eaLnBrk="1" hangingPunct="1"/>
              <a:t>93</a:t>
            </a:fld>
            <a:endParaRPr lang="en-US" altLang="en-US"/>
          </a:p>
        </p:txBody>
      </p:sp>
      <p:sp>
        <p:nvSpPr>
          <p:cNvPr id="214019" name="Rectangle 2"/>
          <p:cNvSpPr>
            <a:spLocks noRot="1" noChangeArrowheads="1" noTextEdit="1"/>
          </p:cNvSpPr>
          <p:nvPr>
            <p:ph type="sldImg"/>
          </p:nvPr>
        </p:nvSpPr>
        <p:spPr>
          <a:ln/>
        </p:spPr>
      </p:sp>
      <p:sp>
        <p:nvSpPr>
          <p:cNvPr id="214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6858296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72630D-3E2B-400B-8385-EEA5A692A60F}" type="slidenum">
              <a:rPr lang="en-US" altLang="en-US"/>
              <a:pPr eaLnBrk="1" hangingPunct="1"/>
              <a:t>94</a:t>
            </a:fld>
            <a:endParaRPr lang="en-US" altLang="en-US"/>
          </a:p>
        </p:txBody>
      </p:sp>
      <p:sp>
        <p:nvSpPr>
          <p:cNvPr id="215043" name="Rectangle 2"/>
          <p:cNvSpPr>
            <a:spLocks noRot="1" noChangeArrowheads="1" noTextEdit="1"/>
          </p:cNvSpPr>
          <p:nvPr>
            <p:ph type="sldImg"/>
          </p:nvPr>
        </p:nvSpPr>
        <p:spPr>
          <a:ln/>
        </p:spPr>
      </p:sp>
      <p:sp>
        <p:nvSpPr>
          <p:cNvPr id="215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0547602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35CF03-81A0-4097-81B7-33BE768B309E}" type="slidenum">
              <a:rPr lang="en-US" altLang="en-US"/>
              <a:pPr eaLnBrk="1" hangingPunct="1"/>
              <a:t>95</a:t>
            </a:fld>
            <a:endParaRPr lang="en-US" altLang="en-US"/>
          </a:p>
        </p:txBody>
      </p:sp>
      <p:sp>
        <p:nvSpPr>
          <p:cNvPr id="216067" name="Rectangle 2"/>
          <p:cNvSpPr>
            <a:spLocks noRot="1" noChangeArrowheads="1" noTextEdit="1"/>
          </p:cNvSpPr>
          <p:nvPr>
            <p:ph type="sldImg"/>
          </p:nvPr>
        </p:nvSpPr>
        <p:spPr>
          <a:ln/>
        </p:spPr>
      </p:sp>
      <p:sp>
        <p:nvSpPr>
          <p:cNvPr id="216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4004208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50D8B8-0D6C-49DA-A650-145295476301}" type="slidenum">
              <a:rPr lang="en-US" altLang="en-US"/>
              <a:pPr eaLnBrk="1" hangingPunct="1"/>
              <a:t>96</a:t>
            </a:fld>
            <a:endParaRPr lang="en-US" altLang="en-US"/>
          </a:p>
        </p:txBody>
      </p:sp>
      <p:sp>
        <p:nvSpPr>
          <p:cNvPr id="217091" name="Rectangle 2"/>
          <p:cNvSpPr>
            <a:spLocks noRot="1" noChangeArrowheads="1" noTextEdit="1"/>
          </p:cNvSpPr>
          <p:nvPr>
            <p:ph type="sldImg"/>
          </p:nvPr>
        </p:nvSpPr>
        <p:spPr>
          <a:ln/>
        </p:spPr>
      </p:sp>
      <p:sp>
        <p:nvSpPr>
          <p:cNvPr id="217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0444337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1A5CD6-08B9-479A-BC74-FA7984AB1003}" type="slidenum">
              <a:rPr lang="en-US" altLang="en-US"/>
              <a:pPr eaLnBrk="1" hangingPunct="1"/>
              <a:t>97</a:t>
            </a:fld>
            <a:endParaRPr lang="en-US" altLang="en-US"/>
          </a:p>
        </p:txBody>
      </p:sp>
      <p:sp>
        <p:nvSpPr>
          <p:cNvPr id="218115" name="Rectangle 2"/>
          <p:cNvSpPr>
            <a:spLocks noRot="1" noChangeArrowheads="1" noTextEdit="1"/>
          </p:cNvSpPr>
          <p:nvPr>
            <p:ph type="sldImg"/>
          </p:nvPr>
        </p:nvSpPr>
        <p:spPr>
          <a:ln/>
        </p:spPr>
      </p:sp>
      <p:sp>
        <p:nvSpPr>
          <p:cNvPr id="218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2096406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ED96A4-1F11-4969-A397-64C42D2B70BB}" type="slidenum">
              <a:rPr lang="en-US" altLang="en-US"/>
              <a:pPr eaLnBrk="1" hangingPunct="1"/>
              <a:t>98</a:t>
            </a:fld>
            <a:endParaRPr lang="en-US" altLang="en-US"/>
          </a:p>
        </p:txBody>
      </p:sp>
      <p:sp>
        <p:nvSpPr>
          <p:cNvPr id="219139" name="Rectangle 2"/>
          <p:cNvSpPr>
            <a:spLocks noRot="1" noChangeArrowheads="1" noTextEdit="1"/>
          </p:cNvSpPr>
          <p:nvPr>
            <p:ph type="sldImg"/>
          </p:nvPr>
        </p:nvSpPr>
        <p:spPr>
          <a:ln/>
        </p:spPr>
      </p:sp>
      <p:sp>
        <p:nvSpPr>
          <p:cNvPr id="219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2092575"/>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E8514B-F819-4E1B-9705-B7A81BA6EA84}" type="slidenum">
              <a:rPr lang="en-US" altLang="en-US"/>
              <a:pPr eaLnBrk="1" hangingPunct="1"/>
              <a:t>99</a:t>
            </a:fld>
            <a:endParaRPr lang="en-US" altLang="en-US"/>
          </a:p>
        </p:txBody>
      </p:sp>
      <p:sp>
        <p:nvSpPr>
          <p:cNvPr id="220163" name="Rectangle 2"/>
          <p:cNvSpPr>
            <a:spLocks noRot="1" noChangeArrowheads="1" noTextEdit="1"/>
          </p:cNvSpPr>
          <p:nvPr>
            <p:ph type="sldImg"/>
          </p:nvPr>
        </p:nvSpPr>
        <p:spPr>
          <a:ln/>
        </p:spPr>
      </p:sp>
      <p:sp>
        <p:nvSpPr>
          <p:cNvPr id="220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4123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9C3C840D-8CA0-43C9-9D21-9DF3C108F5F1}" type="slidenum">
              <a:rPr lang="en-US" altLang="en-US"/>
              <a:pPr/>
              <a:t>‹#›</a:t>
            </a:fld>
            <a:endParaRPr lang="en-US" altLang="en-US"/>
          </a:p>
        </p:txBody>
      </p:sp>
    </p:spTree>
    <p:extLst>
      <p:ext uri="{BB962C8B-B14F-4D97-AF65-F5344CB8AC3E}">
        <p14:creationId xmlns:p14="http://schemas.microsoft.com/office/powerpoint/2010/main" val="3377010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5E3436E-1BF7-4A78-A5CD-0B59911B57DD}" type="slidenum">
              <a:rPr lang="en-US" altLang="en-US"/>
              <a:pPr/>
              <a:t>‹#›</a:t>
            </a:fld>
            <a:endParaRPr lang="en-US" altLang="en-US"/>
          </a:p>
        </p:txBody>
      </p:sp>
    </p:spTree>
    <p:extLst>
      <p:ext uri="{BB962C8B-B14F-4D97-AF65-F5344CB8AC3E}">
        <p14:creationId xmlns:p14="http://schemas.microsoft.com/office/powerpoint/2010/main" val="1852920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8D762C7-BEFB-41AD-AFD4-44AB7876C02B}" type="slidenum">
              <a:rPr lang="en-US" altLang="en-US"/>
              <a:pPr/>
              <a:t>‹#›</a:t>
            </a:fld>
            <a:endParaRPr lang="en-US" altLang="en-US"/>
          </a:p>
        </p:txBody>
      </p:sp>
    </p:spTree>
    <p:extLst>
      <p:ext uri="{BB962C8B-B14F-4D97-AF65-F5344CB8AC3E}">
        <p14:creationId xmlns:p14="http://schemas.microsoft.com/office/powerpoint/2010/main" val="2755178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FA3A4E3C-FC06-4857-899D-0F684813E8AF}" type="slidenum">
              <a:rPr lang="en-US" altLang="en-US"/>
              <a:pPr/>
              <a:t>‹#›</a:t>
            </a:fld>
            <a:endParaRPr lang="en-US" altLang="en-US"/>
          </a:p>
        </p:txBody>
      </p:sp>
    </p:spTree>
    <p:extLst>
      <p:ext uri="{BB962C8B-B14F-4D97-AF65-F5344CB8AC3E}">
        <p14:creationId xmlns:p14="http://schemas.microsoft.com/office/powerpoint/2010/main" val="19933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750E8C34-865D-4B28-A035-31A9918C5883}" type="slidenum">
              <a:rPr lang="en-US" altLang="en-US"/>
              <a:pPr/>
              <a:t>‹#›</a:t>
            </a:fld>
            <a:endParaRPr lang="en-US" altLang="en-US"/>
          </a:p>
        </p:txBody>
      </p:sp>
    </p:spTree>
    <p:extLst>
      <p:ext uri="{BB962C8B-B14F-4D97-AF65-F5344CB8AC3E}">
        <p14:creationId xmlns:p14="http://schemas.microsoft.com/office/powerpoint/2010/main" val="207967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79AD59F3-6453-4106-A115-95615855C17B}" type="slidenum">
              <a:rPr lang="en-US" altLang="en-US"/>
              <a:pPr/>
              <a:t>‹#›</a:t>
            </a:fld>
            <a:endParaRPr lang="en-US" altLang="en-US"/>
          </a:p>
        </p:txBody>
      </p:sp>
    </p:spTree>
    <p:extLst>
      <p:ext uri="{BB962C8B-B14F-4D97-AF65-F5344CB8AC3E}">
        <p14:creationId xmlns:p14="http://schemas.microsoft.com/office/powerpoint/2010/main" val="44882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13AED3A4-EE76-4B67-A42F-A061A669F9B1}" type="slidenum">
              <a:rPr lang="en-US" altLang="en-US"/>
              <a:pPr/>
              <a:t>‹#›</a:t>
            </a:fld>
            <a:endParaRPr lang="en-US" altLang="en-US"/>
          </a:p>
        </p:txBody>
      </p:sp>
    </p:spTree>
    <p:extLst>
      <p:ext uri="{BB962C8B-B14F-4D97-AF65-F5344CB8AC3E}">
        <p14:creationId xmlns:p14="http://schemas.microsoft.com/office/powerpoint/2010/main" val="2585269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161852A9-1347-4994-8FC9-5707F1F6D926}" type="slidenum">
              <a:rPr lang="en-US" altLang="en-US"/>
              <a:pPr/>
              <a:t>‹#›</a:t>
            </a:fld>
            <a:endParaRPr lang="en-US" altLang="en-US"/>
          </a:p>
        </p:txBody>
      </p:sp>
    </p:spTree>
    <p:extLst>
      <p:ext uri="{BB962C8B-B14F-4D97-AF65-F5344CB8AC3E}">
        <p14:creationId xmlns:p14="http://schemas.microsoft.com/office/powerpoint/2010/main" val="30361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9450A33D-BAF0-45E8-A94F-11BEB53B932C}" type="slidenum">
              <a:rPr lang="en-US" altLang="en-US"/>
              <a:pPr/>
              <a:t>‹#›</a:t>
            </a:fld>
            <a:endParaRPr lang="en-US" altLang="en-US"/>
          </a:p>
        </p:txBody>
      </p:sp>
    </p:spTree>
    <p:extLst>
      <p:ext uri="{BB962C8B-B14F-4D97-AF65-F5344CB8AC3E}">
        <p14:creationId xmlns:p14="http://schemas.microsoft.com/office/powerpoint/2010/main" val="3986231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32C53B57-B33F-4310-BC80-A6088EE7C246}" type="slidenum">
              <a:rPr lang="en-US" altLang="en-US"/>
              <a:pPr/>
              <a:t>‹#›</a:t>
            </a:fld>
            <a:endParaRPr lang="en-US" altLang="en-US"/>
          </a:p>
        </p:txBody>
      </p:sp>
    </p:spTree>
    <p:extLst>
      <p:ext uri="{BB962C8B-B14F-4D97-AF65-F5344CB8AC3E}">
        <p14:creationId xmlns:p14="http://schemas.microsoft.com/office/powerpoint/2010/main" val="2371824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9EA6E3FB-A428-4077-B236-89A34A9B79A9}" type="slidenum">
              <a:rPr lang="en-US" altLang="en-US"/>
              <a:pPr/>
              <a:t>‹#›</a:t>
            </a:fld>
            <a:endParaRPr lang="en-US" altLang="en-US"/>
          </a:p>
        </p:txBody>
      </p:sp>
    </p:spTree>
    <p:extLst>
      <p:ext uri="{BB962C8B-B14F-4D97-AF65-F5344CB8AC3E}">
        <p14:creationId xmlns:p14="http://schemas.microsoft.com/office/powerpoint/2010/main" val="118007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30FC279-131E-497C-B633-146B687A2E70}" type="slidenum">
              <a:rPr lang="en-US" altLang="en-US"/>
              <a:pPr/>
              <a:t>‹#›</a:t>
            </a:fld>
            <a:endParaRPr lang="en-US" altLang="en-US"/>
          </a:p>
        </p:txBody>
      </p:sp>
    </p:spTree>
    <p:extLst>
      <p:ext uri="{BB962C8B-B14F-4D97-AF65-F5344CB8AC3E}">
        <p14:creationId xmlns:p14="http://schemas.microsoft.com/office/powerpoint/2010/main" val="295187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FCFDBF0-F5E9-4F1D-AD23-65C5EF0D0138}" type="slidenum">
              <a:rPr lang="en-US" altLang="en-US"/>
              <a:pPr/>
              <a:t>‹#›</a:t>
            </a:fld>
            <a:endParaRPr lang="en-US" altLang="en-US"/>
          </a:p>
        </p:txBody>
      </p:sp>
    </p:spTree>
    <p:extLst>
      <p:ext uri="{BB962C8B-B14F-4D97-AF65-F5344CB8AC3E}">
        <p14:creationId xmlns:p14="http://schemas.microsoft.com/office/powerpoint/2010/main" val="178460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5843"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D3B98D07-1EC2-4C6D-8DC0-511D75E06E1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3.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4.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5.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6.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7.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3.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8.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13.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9.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13.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oleObject20.bin"/></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13.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1.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3.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2.bin"/></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13.xml"/><Relationship Id="rId1" Type="http://schemas.openxmlformats.org/officeDocument/2006/relationships/vmlDrawing" Target="../drawings/vmlDrawing23.vml"/><Relationship Id="rId5" Type="http://schemas.openxmlformats.org/officeDocument/2006/relationships/image" Target="../media/image23.emf"/><Relationship Id="rId4" Type="http://schemas.openxmlformats.org/officeDocument/2006/relationships/oleObject" Target="../embeddings/oleObject23.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13.xml"/><Relationship Id="rId1" Type="http://schemas.openxmlformats.org/officeDocument/2006/relationships/vmlDrawing" Target="../drawings/vmlDrawing24.vml"/><Relationship Id="rId5" Type="http://schemas.openxmlformats.org/officeDocument/2006/relationships/image" Target="../media/image24.emf"/><Relationship Id="rId4" Type="http://schemas.openxmlformats.org/officeDocument/2006/relationships/oleObject" Target="../embeddings/oleObject24.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13.xml"/><Relationship Id="rId1" Type="http://schemas.openxmlformats.org/officeDocument/2006/relationships/vmlDrawing" Target="../drawings/vmlDrawing25.vml"/><Relationship Id="rId5" Type="http://schemas.openxmlformats.org/officeDocument/2006/relationships/image" Target="../media/image25.emf"/><Relationship Id="rId4" Type="http://schemas.openxmlformats.org/officeDocument/2006/relationships/oleObject" Target="../embeddings/oleObject2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13.xml"/><Relationship Id="rId1" Type="http://schemas.openxmlformats.org/officeDocument/2006/relationships/vmlDrawing" Target="../drawings/vmlDrawing26.vml"/><Relationship Id="rId5" Type="http://schemas.openxmlformats.org/officeDocument/2006/relationships/image" Target="../media/image26.emf"/><Relationship Id="rId4" Type="http://schemas.openxmlformats.org/officeDocument/2006/relationships/oleObject" Target="../embeddings/oleObject26.bin"/></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13.xml"/><Relationship Id="rId1" Type="http://schemas.openxmlformats.org/officeDocument/2006/relationships/vmlDrawing" Target="../drawings/vmlDrawing27.vml"/><Relationship Id="rId5" Type="http://schemas.openxmlformats.org/officeDocument/2006/relationships/image" Target="../media/image27.emf"/><Relationship Id="rId4" Type="http://schemas.openxmlformats.org/officeDocument/2006/relationships/oleObject" Target="../embeddings/oleObject27.bin"/></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13.xml"/><Relationship Id="rId1" Type="http://schemas.openxmlformats.org/officeDocument/2006/relationships/vmlDrawing" Target="../drawings/vmlDrawing28.vml"/><Relationship Id="rId5" Type="http://schemas.openxmlformats.org/officeDocument/2006/relationships/image" Target="../media/image28.emf"/><Relationship Id="rId4" Type="http://schemas.openxmlformats.org/officeDocument/2006/relationships/oleObject" Target="../embeddings/oleObject28.bin"/></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13.xml"/><Relationship Id="rId1" Type="http://schemas.openxmlformats.org/officeDocument/2006/relationships/vmlDrawing" Target="../drawings/vmlDrawing29.vml"/><Relationship Id="rId5" Type="http://schemas.openxmlformats.org/officeDocument/2006/relationships/image" Target="../media/image29.emf"/><Relationship Id="rId4" Type="http://schemas.openxmlformats.org/officeDocument/2006/relationships/oleObject" Target="../embeddings/oleObject29.bin"/></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13.xml"/><Relationship Id="rId1" Type="http://schemas.openxmlformats.org/officeDocument/2006/relationships/vmlDrawing" Target="../drawings/vmlDrawing30.vml"/><Relationship Id="rId5" Type="http://schemas.openxmlformats.org/officeDocument/2006/relationships/image" Target="../media/image30.emf"/><Relationship Id="rId4" Type="http://schemas.openxmlformats.org/officeDocument/2006/relationships/oleObject" Target="../embeddings/oleObject30.bin"/></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13.xml"/><Relationship Id="rId1" Type="http://schemas.openxmlformats.org/officeDocument/2006/relationships/vmlDrawing" Target="../drawings/vmlDrawing31.vml"/><Relationship Id="rId5" Type="http://schemas.openxmlformats.org/officeDocument/2006/relationships/image" Target="../media/image31.emf"/><Relationship Id="rId4" Type="http://schemas.openxmlformats.org/officeDocument/2006/relationships/oleObject" Target="../embeddings/oleObject31.bin"/></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13.xml"/><Relationship Id="rId1" Type="http://schemas.openxmlformats.org/officeDocument/2006/relationships/vmlDrawing" Target="../drawings/vmlDrawing32.vml"/><Relationship Id="rId5" Type="http://schemas.openxmlformats.org/officeDocument/2006/relationships/image" Target="../media/image32.emf"/><Relationship Id="rId4" Type="http://schemas.openxmlformats.org/officeDocument/2006/relationships/oleObject" Target="../embeddings/oleObject32.bin"/></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13.xml"/><Relationship Id="rId1" Type="http://schemas.openxmlformats.org/officeDocument/2006/relationships/vmlDrawing" Target="../drawings/vmlDrawing33.vml"/><Relationship Id="rId5" Type="http://schemas.openxmlformats.org/officeDocument/2006/relationships/image" Target="../media/image33.emf"/><Relationship Id="rId4" Type="http://schemas.openxmlformats.org/officeDocument/2006/relationships/oleObject" Target="../embeddings/oleObject33.bin"/></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13.xml"/><Relationship Id="rId1" Type="http://schemas.openxmlformats.org/officeDocument/2006/relationships/vmlDrawing" Target="../drawings/vmlDrawing34.vml"/><Relationship Id="rId5" Type="http://schemas.openxmlformats.org/officeDocument/2006/relationships/image" Target="../media/image34.emf"/><Relationship Id="rId4" Type="http://schemas.openxmlformats.org/officeDocument/2006/relationships/oleObject" Target="../embeddings/oleObject34.bin"/></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52400" y="304800"/>
            <a:ext cx="8610600" cy="6096000"/>
          </a:xfrm>
        </p:spPr>
        <p:txBody>
          <a:bodyPr/>
          <a:lstStyle/>
          <a:p>
            <a:pPr eaLnBrk="1" hangingPunct="1"/>
            <a:r>
              <a:rPr lang="en-US" altLang="en-US" sz="8000" dirty="0" smtClean="0">
                <a:solidFill>
                  <a:srgbClr val="FF0000"/>
                </a:solidFill>
              </a:rPr>
              <a:t>Chapter </a:t>
            </a:r>
            <a:r>
              <a:rPr lang="en-US" altLang="en-US" sz="8000" dirty="0" smtClean="0">
                <a:solidFill>
                  <a:srgbClr val="FF0000"/>
                </a:solidFill>
              </a:rPr>
              <a:t>11-1C.</a:t>
            </a:r>
            <a:r>
              <a:rPr lang="en-US" altLang="en-US" sz="8000" dirty="0" smtClean="0">
                <a:solidFill>
                  <a:srgbClr val="FF0000"/>
                </a:solidFill>
              </a:rPr>
              <a:t/>
            </a:r>
            <a:br>
              <a:rPr lang="en-US" altLang="en-US" sz="8000" dirty="0" smtClean="0">
                <a:solidFill>
                  <a:srgbClr val="FF0000"/>
                </a:solidFill>
              </a:rPr>
            </a:br>
            <a:r>
              <a:rPr lang="en-US" altLang="en-US" sz="8000" dirty="0" smtClean="0">
                <a:solidFill>
                  <a:srgbClr val="FF0000"/>
                </a:solidFill>
              </a:rPr>
              <a:t>S Corporations</a:t>
            </a:r>
            <a:br>
              <a:rPr lang="en-US" altLang="en-US" sz="8000" dirty="0" smtClean="0">
                <a:solidFill>
                  <a:srgbClr val="FF0000"/>
                </a:solidFill>
              </a:rPr>
            </a:br>
            <a:r>
              <a:rPr lang="en-US" altLang="en-US" sz="2400" dirty="0" smtClean="0">
                <a:solidFill>
                  <a:srgbClr val="FF0000"/>
                </a:solidFill>
              </a:rPr>
              <a:t>C16-Chp-11-1C-SCorp-Passthru-Loss-Basis-Dist</a:t>
            </a:r>
            <a:r>
              <a:rPr lang="en-US" altLang="en-US" sz="2800" dirty="0" smtClean="0">
                <a:solidFill>
                  <a:srgbClr val="FF0000"/>
                </a:solidFill>
              </a:rPr>
              <a:t>.ppt</a:t>
            </a:r>
            <a:r>
              <a:rPr lang="en-US" altLang="en-US" sz="2800" dirty="0" smtClean="0">
                <a:solidFill>
                  <a:srgbClr val="FF0000"/>
                </a:solidFill>
              </a:rPr>
              <a:t/>
            </a:r>
            <a:br>
              <a:rPr lang="en-US" altLang="en-US" sz="2800" dirty="0" smtClean="0">
                <a:solidFill>
                  <a:srgbClr val="FF0000"/>
                </a:solidFill>
              </a:rPr>
            </a:br>
            <a:r>
              <a:rPr lang="en-US" altLang="en-US" sz="2800" dirty="0" smtClean="0">
                <a:solidFill>
                  <a:srgbClr val="FF0000"/>
                </a:solidFill>
              </a:rPr>
              <a:t/>
            </a:r>
            <a:br>
              <a:rPr lang="en-US" altLang="en-US" sz="2800" dirty="0" smtClean="0">
                <a:solidFill>
                  <a:srgbClr val="FF0000"/>
                </a:solidFill>
              </a:rPr>
            </a:br>
            <a:r>
              <a:rPr lang="en-US" altLang="en-US" sz="2800" dirty="0" smtClean="0">
                <a:solidFill>
                  <a:srgbClr val="FF0000"/>
                </a:solidFill>
              </a:rPr>
              <a:t/>
            </a:r>
            <a:br>
              <a:rPr lang="en-US" altLang="en-US" sz="2800" dirty="0" smtClean="0">
                <a:solidFill>
                  <a:srgbClr val="FF0000"/>
                </a:solidFill>
              </a:rPr>
            </a:br>
            <a:r>
              <a:rPr lang="en-US" altLang="en-US" sz="2800" dirty="0" smtClean="0">
                <a:solidFill>
                  <a:srgbClr val="FF0000"/>
                </a:solidFill>
              </a:rPr>
              <a:t> </a:t>
            </a:r>
            <a:r>
              <a:rPr lang="en-US" altLang="en-US" dirty="0" smtClean="0">
                <a:solidFill>
                  <a:srgbClr val="FF0000"/>
                </a:solidFill>
              </a:rPr>
              <a:t>Howard Godfrey, Ph.D., CPA</a:t>
            </a:r>
            <a:br>
              <a:rPr lang="en-US" altLang="en-US" dirty="0" smtClean="0">
                <a:solidFill>
                  <a:srgbClr val="FF0000"/>
                </a:solidFill>
              </a:rPr>
            </a:br>
            <a:r>
              <a:rPr lang="en-US" altLang="en-US" sz="2800" dirty="0" smtClean="0">
                <a:solidFill>
                  <a:srgbClr val="FF0000"/>
                </a:solidFill>
              </a:rPr>
              <a:t>Professor of Accounting</a:t>
            </a:r>
            <a:br>
              <a:rPr lang="en-US" altLang="en-US" sz="2800" dirty="0" smtClean="0">
                <a:solidFill>
                  <a:srgbClr val="FF0000"/>
                </a:solidFill>
              </a:rPr>
            </a:br>
            <a:r>
              <a:rPr lang="en-US" altLang="en-US" sz="2400" dirty="0" smtClean="0">
                <a:solidFill>
                  <a:srgbClr val="FF0000"/>
                </a:solidFill>
              </a:rPr>
              <a:t>Copyright </a:t>
            </a:r>
            <a:r>
              <a:rPr lang="en-US" altLang="en-US" sz="2400" dirty="0" smtClean="0">
                <a:solidFill>
                  <a:srgbClr val="FF0000"/>
                </a:solidFill>
              </a:rPr>
              <a:t>2016. </a:t>
            </a:r>
            <a:r>
              <a:rPr lang="en-US" altLang="en-US" sz="2400" dirty="0" smtClean="0">
                <a:solidFill>
                  <a:srgbClr val="FF0000"/>
                </a:solidFill>
              </a:rPr>
              <a:t>Howard Godfrey.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7FFF2-C7D4-4D60-9C95-519D77C4100D}" type="slidenum">
              <a:rPr lang="en-US" altLang="en-US">
                <a:solidFill>
                  <a:srgbClr val="CC3300"/>
                </a:solidFill>
              </a:rPr>
              <a:pPr eaLnBrk="1" hangingPunct="1"/>
              <a:t>10</a:t>
            </a:fld>
            <a:endParaRPr lang="en-US" altLang="en-US">
              <a:solidFill>
                <a:srgbClr val="CC3300"/>
              </a:solidFill>
            </a:endParaRPr>
          </a:p>
        </p:txBody>
      </p:sp>
      <p:graphicFrame>
        <p:nvGraphicFramePr>
          <p:cNvPr id="3074" name="Object 3"/>
          <p:cNvGraphicFramePr>
            <a:graphicFrameLocks noChangeAspect="1"/>
          </p:cNvGraphicFramePr>
          <p:nvPr>
            <p:ph/>
          </p:nvPr>
        </p:nvGraphicFramePr>
        <p:xfrm>
          <a:off x="234950" y="457200"/>
          <a:ext cx="8534400" cy="5611813"/>
        </p:xfrm>
        <a:graphic>
          <a:graphicData uri="http://schemas.openxmlformats.org/presentationml/2006/ole">
            <mc:AlternateContent xmlns:mc="http://schemas.openxmlformats.org/markup-compatibility/2006">
              <mc:Choice xmlns:v="urn:schemas-microsoft-com:vml" Requires="v">
                <p:oleObj spid="_x0000_s3077" name="Worksheet" r:id="rId4" imgW="2571750" imgH="1695360" progId="Excel.Sheet.8">
                  <p:embed/>
                </p:oleObj>
              </mc:Choice>
              <mc:Fallback>
                <p:oleObj name="Worksheet" r:id="rId4" imgW="2571750" imgH="169536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950" y="457200"/>
                        <a:ext cx="8534400" cy="561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1FA654-808F-47F4-B6FD-19B735FD2DC3}" type="slidenum">
              <a:rPr lang="en-US" altLang="en-US">
                <a:solidFill>
                  <a:srgbClr val="CC3300"/>
                </a:solidFill>
              </a:rPr>
              <a:pPr eaLnBrk="1" hangingPunct="1"/>
              <a:t>100</a:t>
            </a:fld>
            <a:endParaRPr lang="en-US" altLang="en-US">
              <a:solidFill>
                <a:srgbClr val="CC3300"/>
              </a:solidFill>
            </a:endParaRPr>
          </a:p>
        </p:txBody>
      </p:sp>
      <p:sp>
        <p:nvSpPr>
          <p:cNvPr id="103427" name="Rectangle 2"/>
          <p:cNvSpPr>
            <a:spLocks noGrp="1" noChangeArrowheads="1"/>
          </p:cNvSpPr>
          <p:nvPr>
            <p:ph type="title"/>
          </p:nvPr>
        </p:nvSpPr>
        <p:spPr/>
        <p:txBody>
          <a:bodyPr/>
          <a:lstStyle/>
          <a:p>
            <a:pPr eaLnBrk="1" hangingPunct="1"/>
            <a:r>
              <a:rPr lang="en-US" altLang="en-US" smtClean="0"/>
              <a:t> </a:t>
            </a:r>
          </a:p>
        </p:txBody>
      </p:sp>
      <p:sp>
        <p:nvSpPr>
          <p:cNvPr id="103428" name="Rectangle 3"/>
          <p:cNvSpPr>
            <a:spLocks noGrp="1" noChangeArrowheads="1"/>
          </p:cNvSpPr>
          <p:nvPr>
            <p:ph type="body" sz="half" idx="1"/>
          </p:nvPr>
        </p:nvSpPr>
        <p:spPr>
          <a:xfrm>
            <a:off x="304800" y="304800"/>
            <a:ext cx="8610600" cy="6019800"/>
          </a:xfrm>
          <a:noFill/>
        </p:spPr>
        <p:txBody>
          <a:bodyPr/>
          <a:lstStyle/>
          <a:p>
            <a:pPr marL="0" indent="0" eaLnBrk="1" hangingPunct="1">
              <a:buFontTx/>
              <a:buNone/>
            </a:pPr>
            <a:r>
              <a:rPr lang="en-US" altLang="en-US" sz="2800" u="sng" smtClean="0">
                <a:solidFill>
                  <a:srgbClr val="FF3300"/>
                </a:solidFill>
              </a:rPr>
              <a:t>Making the Election.</a:t>
            </a:r>
            <a:r>
              <a:rPr lang="en-US" altLang="en-US" sz="2800" smtClean="0"/>
              <a:t>  The S election is made by filing Form 2553 (Election by Small Business Corp to Tax Corp Income Directly to Shareholders).  The election can be signed by any person who is authorized to sign the corporation's tax return under Sec. 6037.  No extensions of time to file the S election are granted. Shareholder consents can be made either on the Form 2553 or on a separate consent statement signed by the shareholder and attached to the corporation's election form.  Extensions of time to file shareholder consents can be granted by the IRS.</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764609-D59C-49F4-BCCF-1C54D658171C}" type="slidenum">
              <a:rPr lang="en-US" altLang="en-US">
                <a:solidFill>
                  <a:srgbClr val="CC3300"/>
                </a:solidFill>
              </a:rPr>
              <a:pPr eaLnBrk="1" hangingPunct="1"/>
              <a:t>101</a:t>
            </a:fld>
            <a:endParaRPr lang="en-US" altLang="en-US">
              <a:solidFill>
                <a:srgbClr val="CC3300"/>
              </a:solidFill>
            </a:endParaRPr>
          </a:p>
        </p:txBody>
      </p:sp>
      <p:sp>
        <p:nvSpPr>
          <p:cNvPr id="104451" name="Rectangle 2"/>
          <p:cNvSpPr>
            <a:spLocks noGrp="1" noChangeArrowheads="1"/>
          </p:cNvSpPr>
          <p:nvPr>
            <p:ph type="title"/>
          </p:nvPr>
        </p:nvSpPr>
        <p:spPr/>
        <p:txBody>
          <a:bodyPr/>
          <a:lstStyle/>
          <a:p>
            <a:pPr eaLnBrk="1" hangingPunct="1"/>
            <a:r>
              <a:rPr lang="en-US" altLang="en-US" smtClean="0"/>
              <a:t> </a:t>
            </a:r>
          </a:p>
        </p:txBody>
      </p:sp>
      <p:sp>
        <p:nvSpPr>
          <p:cNvPr id="104452" name="Rectangle 3"/>
          <p:cNvSpPr>
            <a:spLocks noGrp="1" noChangeArrowheads="1"/>
          </p:cNvSpPr>
          <p:nvPr>
            <p:ph type="body" sz="half" idx="1"/>
          </p:nvPr>
        </p:nvSpPr>
        <p:spPr>
          <a:xfrm>
            <a:off x="304800" y="304800"/>
            <a:ext cx="8610600" cy="6019800"/>
          </a:xfrm>
          <a:noFill/>
        </p:spPr>
        <p:txBody>
          <a:bodyPr/>
          <a:lstStyle/>
          <a:p>
            <a:pPr marL="0" indent="0" eaLnBrk="1" hangingPunct="1">
              <a:lnSpc>
                <a:spcPct val="90000"/>
              </a:lnSpc>
              <a:buFontTx/>
              <a:buNone/>
            </a:pPr>
            <a:r>
              <a:rPr lang="en-US" altLang="en-US" sz="3200" u="sng" smtClean="0">
                <a:solidFill>
                  <a:srgbClr val="FF3300"/>
                </a:solidFill>
              </a:rPr>
              <a:t>Filing the Corporate Tax Return.</a:t>
            </a:r>
            <a:r>
              <a:rPr lang="en-US" altLang="en-US" sz="3200" smtClean="0"/>
              <a:t>  </a:t>
            </a:r>
          </a:p>
          <a:p>
            <a:pPr marL="0" indent="0" eaLnBrk="1" hangingPunct="1">
              <a:lnSpc>
                <a:spcPct val="90000"/>
              </a:lnSpc>
              <a:buFontTx/>
              <a:buNone/>
            </a:pPr>
            <a:r>
              <a:rPr lang="en-US" altLang="en-US" sz="3200" smtClean="0"/>
              <a:t>An S corp, whether or not there is any income, must file a return for part or all of the tax year that they are in existence.  The return is filed not later than the fifteenth day of the third month following the close of the tax year.    </a:t>
            </a:r>
          </a:p>
          <a:p>
            <a:pPr marL="0" indent="0" eaLnBrk="1" hangingPunct="1">
              <a:lnSpc>
                <a:spcPct val="90000"/>
              </a:lnSpc>
              <a:buFontTx/>
              <a:buNone/>
            </a:pPr>
            <a:r>
              <a:rPr lang="en-US" altLang="en-US" sz="3200" smtClean="0"/>
              <a:t>All S corps that file a return are required to furnish any shareholder owning stock during the year a copy of the return.  </a:t>
            </a:r>
            <a:br>
              <a:rPr lang="en-US" altLang="en-US" sz="3200" smtClean="0"/>
            </a:br>
            <a:r>
              <a:rPr lang="en-US" altLang="en-US" sz="3200" smtClean="0"/>
              <a:t>The basic 3-year statute of limitations applies to S corporations.</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en-US" altLang="en-US" smtClean="0"/>
              <a:t> </a:t>
            </a:r>
          </a:p>
        </p:txBody>
      </p:sp>
      <p:sp>
        <p:nvSpPr>
          <p:cNvPr id="105475"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1482725" indent="-1309688" eaLnBrk="1" hangingPunct="1">
              <a:buFontTx/>
              <a:buNone/>
            </a:pPr>
            <a:endParaRPr lang="en-US" altLang="en-US" smtClean="0"/>
          </a:p>
          <a:p>
            <a:pPr marL="1482725" indent="-1309688" eaLnBrk="1" hangingPunct="1">
              <a:buFontTx/>
              <a:buNone/>
            </a:pPr>
            <a:r>
              <a:rPr lang="en-US" altLang="en-US" sz="6000" smtClean="0"/>
              <a:t>12. Determine the estimated tax payments required</a:t>
            </a:r>
            <a:br>
              <a:rPr lang="en-US" altLang="en-US" sz="6000" smtClean="0"/>
            </a:br>
            <a:r>
              <a:rPr lang="en-US" altLang="en-US" sz="6000" smtClean="0"/>
              <a:t>of an S corp and </a:t>
            </a:r>
            <a:br>
              <a:rPr lang="en-US" altLang="en-US" sz="6000" smtClean="0"/>
            </a:br>
            <a:r>
              <a:rPr lang="en-US" altLang="en-US" sz="6000" smtClean="0"/>
              <a:t>its shareholders.</a:t>
            </a:r>
            <a:r>
              <a:rPr lang="en-US" altLang="en-US" sz="6600" smtClean="0"/>
              <a:t>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57578A-DACA-4AC3-A749-4DCFB8861F0B}" type="slidenum">
              <a:rPr lang="en-US" altLang="en-US">
                <a:solidFill>
                  <a:srgbClr val="CC3300"/>
                </a:solidFill>
              </a:rPr>
              <a:pPr eaLnBrk="1" hangingPunct="1"/>
              <a:t>103</a:t>
            </a:fld>
            <a:endParaRPr lang="en-US" altLang="en-US">
              <a:solidFill>
                <a:srgbClr val="CC3300"/>
              </a:solidFill>
            </a:endParaRPr>
          </a:p>
        </p:txBody>
      </p:sp>
      <p:sp>
        <p:nvSpPr>
          <p:cNvPr id="106499" name="Rectangle 2"/>
          <p:cNvSpPr>
            <a:spLocks noGrp="1" noChangeArrowheads="1"/>
          </p:cNvSpPr>
          <p:nvPr>
            <p:ph type="title"/>
          </p:nvPr>
        </p:nvSpPr>
        <p:spPr/>
        <p:txBody>
          <a:bodyPr/>
          <a:lstStyle/>
          <a:p>
            <a:pPr eaLnBrk="1" hangingPunct="1"/>
            <a:r>
              <a:rPr lang="en-US" altLang="en-US" smtClean="0"/>
              <a:t> </a:t>
            </a:r>
          </a:p>
        </p:txBody>
      </p:sp>
      <p:sp>
        <p:nvSpPr>
          <p:cNvPr id="106500" name="Rectangle 3"/>
          <p:cNvSpPr>
            <a:spLocks noGrp="1" noChangeArrowheads="1"/>
          </p:cNvSpPr>
          <p:nvPr>
            <p:ph type="body" sz="half" idx="1"/>
          </p:nvPr>
        </p:nvSpPr>
        <p:spPr>
          <a:xfrm>
            <a:off x="228600" y="152400"/>
            <a:ext cx="8610600" cy="6172200"/>
          </a:xfrm>
          <a:noFill/>
        </p:spPr>
        <p:txBody>
          <a:bodyPr/>
          <a:lstStyle/>
          <a:p>
            <a:pPr marL="0" indent="0" eaLnBrk="1" hangingPunct="1">
              <a:buFontTx/>
              <a:buNone/>
            </a:pPr>
            <a:r>
              <a:rPr lang="en-US" altLang="en-US" sz="2800" u="sng" smtClean="0">
                <a:solidFill>
                  <a:srgbClr val="FF3300"/>
                </a:solidFill>
              </a:rPr>
              <a:t>Estimated Tax Payments.</a:t>
            </a:r>
            <a:r>
              <a:rPr lang="en-US" altLang="en-US" sz="2800" smtClean="0"/>
              <a:t>  </a:t>
            </a:r>
          </a:p>
          <a:p>
            <a:pPr marL="0" indent="0" eaLnBrk="1" hangingPunct="1">
              <a:buFontTx/>
              <a:buNone/>
            </a:pPr>
            <a:r>
              <a:rPr lang="en-US" altLang="en-US" sz="2800" smtClean="0"/>
              <a:t>S corps make estimated tax payments for the following taxes:  BIG tax, excess net passive income tax, and recapture of investment tax credits claimed in tax years when the S corp was a C corp.  No estimated taxes are owed unless the total of these taxes is reasonably expected to exceed $500.  There are penalties &amp; interest for failure to make timely payments of any estimated tax liabilities.  The S corp's shareholders are also subject to estimated tax payments on their share of the S corp's income.  The amounts are treated as received concurrently by the shareholders throughout the year.    </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3EC356-DB7A-40B0-9129-E94B922E697F}" type="slidenum">
              <a:rPr lang="en-US" altLang="en-US">
                <a:solidFill>
                  <a:srgbClr val="CC3300"/>
                </a:solidFill>
              </a:rPr>
              <a:pPr eaLnBrk="1" hangingPunct="1"/>
              <a:t>104</a:t>
            </a:fld>
            <a:endParaRPr lang="en-US" altLang="en-US">
              <a:solidFill>
                <a:srgbClr val="CC3300"/>
              </a:solidFill>
            </a:endParaRPr>
          </a:p>
        </p:txBody>
      </p:sp>
      <p:sp>
        <p:nvSpPr>
          <p:cNvPr id="107523" name="Rectangle 2"/>
          <p:cNvSpPr>
            <a:spLocks noGrp="1" noChangeArrowheads="1"/>
          </p:cNvSpPr>
          <p:nvPr>
            <p:ph type="title"/>
          </p:nvPr>
        </p:nvSpPr>
        <p:spPr/>
        <p:txBody>
          <a:bodyPr/>
          <a:lstStyle/>
          <a:p>
            <a:pPr eaLnBrk="1" hangingPunct="1"/>
            <a:r>
              <a:rPr lang="en-US" altLang="en-US" smtClean="0"/>
              <a:t> </a:t>
            </a:r>
          </a:p>
        </p:txBody>
      </p:sp>
      <p:sp>
        <p:nvSpPr>
          <p:cNvPr id="107524" name="Rectangle 3"/>
          <p:cNvSpPr>
            <a:spLocks noGrp="1" noChangeArrowheads="1"/>
          </p:cNvSpPr>
          <p:nvPr>
            <p:ph type="body" sz="half" idx="1"/>
          </p:nvPr>
        </p:nvSpPr>
        <p:spPr>
          <a:xfrm>
            <a:off x="152400" y="152400"/>
            <a:ext cx="8686800" cy="6172200"/>
          </a:xfrm>
          <a:noFill/>
        </p:spPr>
        <p:txBody>
          <a:bodyPr/>
          <a:lstStyle/>
          <a:p>
            <a:pPr marL="0" indent="0" eaLnBrk="1" hangingPunct="1">
              <a:buFontTx/>
              <a:buNone/>
            </a:pPr>
            <a:r>
              <a:rPr lang="en-US" altLang="en-US" sz="3200" u="sng" smtClean="0">
                <a:solidFill>
                  <a:srgbClr val="FF3300"/>
                </a:solidFill>
              </a:rPr>
              <a:t>Consistency Rules.</a:t>
            </a:r>
            <a:r>
              <a:rPr lang="en-US" altLang="en-US" sz="3200" smtClean="0"/>
              <a:t>  </a:t>
            </a:r>
          </a:p>
          <a:p>
            <a:pPr marL="0" indent="0" eaLnBrk="1" hangingPunct="1">
              <a:buFontTx/>
              <a:buNone/>
            </a:pPr>
            <a:r>
              <a:rPr lang="en-US" altLang="en-US" sz="3200" smtClean="0"/>
              <a:t>Shareholders are required to treat all items of income, gain, loss, deduction or credit (i.e., a Subchapter S item) in a manner consistent with their treatment on the Form 1120S (Sec. 6037(c)).  </a:t>
            </a:r>
            <a:br>
              <a:rPr lang="en-US" altLang="en-US" sz="3200" smtClean="0"/>
            </a:br>
            <a:r>
              <a:rPr lang="en-US" altLang="en-US" sz="3200" smtClean="0"/>
              <a:t>If an item is reported in an inconsistent manner, the shareholder is required to notify the IRS of the difference.  </a:t>
            </a:r>
            <a:br>
              <a:rPr lang="en-US" altLang="en-US" sz="3200" smtClean="0"/>
            </a:br>
            <a:r>
              <a:rPr lang="en-US" altLang="en-US" sz="3200" smtClean="0"/>
              <a:t>Failure to notify the IRS may result in the imposition penalty under Sec. 6662.</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901F7B-88E9-4016-8D8A-852D9B4253D6}" type="slidenum">
              <a:rPr lang="en-US" altLang="en-US">
                <a:solidFill>
                  <a:srgbClr val="CC3300"/>
                </a:solidFill>
              </a:rPr>
              <a:pPr eaLnBrk="1" hangingPunct="1"/>
              <a:t>105</a:t>
            </a:fld>
            <a:endParaRPr lang="en-US" altLang="en-US">
              <a:solidFill>
                <a:srgbClr val="CC3300"/>
              </a:solidFill>
            </a:endParaRPr>
          </a:p>
        </p:txBody>
      </p:sp>
      <p:sp>
        <p:nvSpPr>
          <p:cNvPr id="108547" name="Rectangle 2"/>
          <p:cNvSpPr>
            <a:spLocks noGrp="1" noChangeArrowheads="1"/>
          </p:cNvSpPr>
          <p:nvPr>
            <p:ph type="title"/>
          </p:nvPr>
        </p:nvSpPr>
        <p:spPr>
          <a:xfrm>
            <a:off x="457200" y="274638"/>
            <a:ext cx="8229600" cy="639762"/>
          </a:xfrm>
        </p:spPr>
        <p:txBody>
          <a:bodyPr/>
          <a:lstStyle/>
          <a:p>
            <a:pPr eaLnBrk="1" hangingPunct="1"/>
            <a:r>
              <a:rPr lang="en-US" altLang="en-US" sz="4000" smtClean="0"/>
              <a:t>BIG Taxes</a:t>
            </a:r>
          </a:p>
        </p:txBody>
      </p:sp>
      <p:sp>
        <p:nvSpPr>
          <p:cNvPr id="108548" name="Rectangle 3"/>
          <p:cNvSpPr>
            <a:spLocks noGrp="1" noChangeArrowheads="1"/>
          </p:cNvSpPr>
          <p:nvPr>
            <p:ph type="body" idx="1"/>
          </p:nvPr>
        </p:nvSpPr>
        <p:spPr>
          <a:xfrm>
            <a:off x="304800" y="914400"/>
            <a:ext cx="8610600" cy="5562600"/>
          </a:xfrm>
        </p:spPr>
        <p:txBody>
          <a:bodyPr/>
          <a:lstStyle/>
          <a:p>
            <a:pPr marL="0" indent="0" eaLnBrk="1" hangingPunct="1">
              <a:buFontTx/>
              <a:buNone/>
            </a:pPr>
            <a:r>
              <a:rPr lang="en-US" altLang="en-US" smtClean="0"/>
              <a:t>Section 1374 imposes a corporate level tax on an S corp's built-in gain recognized during the 10-year period beginning with the first taxable year for which the corp was an S corp. Sec. 1374(a), (d)(3), (7). Built-in gain is measured by the appreciation in value of any asset over its adjusted basis as of the time a corporation converts from C to S status. </a:t>
            </a: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CD1853-51D4-4CF6-877E-41E4340BA048}" type="slidenum">
              <a:rPr lang="en-US" altLang="en-US">
                <a:solidFill>
                  <a:srgbClr val="CC3300"/>
                </a:solidFill>
              </a:rPr>
              <a:pPr eaLnBrk="1" hangingPunct="1"/>
              <a:t>106</a:t>
            </a:fld>
            <a:endParaRPr lang="en-US" altLang="en-US">
              <a:solidFill>
                <a:srgbClr val="CC3300"/>
              </a:solidFill>
            </a:endParaRPr>
          </a:p>
        </p:txBody>
      </p:sp>
      <p:sp>
        <p:nvSpPr>
          <p:cNvPr id="109571" name="Rectangle 3"/>
          <p:cNvSpPr>
            <a:spLocks noGrp="1" noChangeArrowheads="1"/>
          </p:cNvSpPr>
          <p:nvPr>
            <p:ph type="body" idx="1"/>
          </p:nvPr>
        </p:nvSpPr>
        <p:spPr>
          <a:xfrm>
            <a:off x="152400" y="152400"/>
            <a:ext cx="8839200" cy="6324600"/>
          </a:xfrm>
        </p:spPr>
        <p:txBody>
          <a:bodyPr/>
          <a:lstStyle/>
          <a:p>
            <a:pPr marL="0" indent="0" algn="ctr" eaLnBrk="1" hangingPunct="1">
              <a:lnSpc>
                <a:spcPct val="90000"/>
              </a:lnSpc>
              <a:buFontTx/>
              <a:buNone/>
            </a:pPr>
            <a:r>
              <a:rPr lang="en-US" altLang="en-US" sz="4400" smtClean="0">
                <a:solidFill>
                  <a:srgbClr val="FF0000"/>
                </a:solidFill>
              </a:rPr>
              <a:t>BIG Taxes</a:t>
            </a:r>
          </a:p>
          <a:p>
            <a:pPr marL="0" indent="0" eaLnBrk="1" hangingPunct="1">
              <a:lnSpc>
                <a:spcPct val="90000"/>
              </a:lnSpc>
              <a:buFontTx/>
              <a:buNone/>
            </a:pPr>
            <a:r>
              <a:rPr lang="en-US" altLang="en-US" smtClean="0"/>
              <a:t>An S corporation is liable for the built-in gains tax on the disposition of any asset except to the extent that it establishes that it did not own the asset on the day it converted from C to S status, or the fair market value of the asset was less than its adjusted basis on the first day of the first taxable year for which it was an S corporation. </a:t>
            </a:r>
            <a:br>
              <a:rPr lang="en-US" altLang="en-US" smtClean="0"/>
            </a:br>
            <a:r>
              <a:rPr lang="en-US" altLang="en-US" smtClean="0"/>
              <a:t>Sec. 1374(d)(3).</a:t>
            </a:r>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77703C-8896-4F1E-B031-5502F88809B0}" type="slidenum">
              <a:rPr lang="en-US" altLang="en-US">
                <a:solidFill>
                  <a:srgbClr val="CC3300"/>
                </a:solidFill>
              </a:rPr>
              <a:pPr eaLnBrk="1" hangingPunct="1"/>
              <a:t>107</a:t>
            </a:fld>
            <a:endParaRPr lang="en-US" altLang="en-US">
              <a:solidFill>
                <a:srgbClr val="CC3300"/>
              </a:solidFill>
            </a:endParaRPr>
          </a:p>
        </p:txBody>
      </p:sp>
      <p:sp>
        <p:nvSpPr>
          <p:cNvPr id="110595" name="Rectangle 3"/>
          <p:cNvSpPr>
            <a:spLocks noGrp="1" noChangeArrowheads="1"/>
          </p:cNvSpPr>
          <p:nvPr>
            <p:ph type="body" idx="1"/>
          </p:nvPr>
        </p:nvSpPr>
        <p:spPr>
          <a:xfrm>
            <a:off x="304800" y="152400"/>
            <a:ext cx="8458200" cy="6324600"/>
          </a:xfrm>
        </p:spPr>
        <p:txBody>
          <a:bodyPr/>
          <a:lstStyle/>
          <a:p>
            <a:pPr marL="0" indent="0" algn="ctr" eaLnBrk="1" hangingPunct="1">
              <a:buFontTx/>
              <a:buNone/>
            </a:pPr>
            <a:r>
              <a:rPr lang="en-US" altLang="en-US" sz="4400" smtClean="0">
                <a:solidFill>
                  <a:srgbClr val="FF0000"/>
                </a:solidFill>
              </a:rPr>
              <a:t>Panthers cause BIG Tax-1</a:t>
            </a:r>
          </a:p>
          <a:p>
            <a:pPr marL="0" indent="0" eaLnBrk="1" hangingPunct="1">
              <a:buFontTx/>
              <a:buNone/>
            </a:pPr>
            <a:r>
              <a:rPr lang="en-US" altLang="en-US" smtClean="0"/>
              <a:t>Petitioner was incorporated in 1929 and owns and operates the New York Giants, a professional football franchise in the National Football League (NFL).</a:t>
            </a:r>
          </a:p>
          <a:p>
            <a:pPr marL="0" indent="0" eaLnBrk="1" hangingPunct="1">
              <a:buFontTx/>
              <a:buNone/>
            </a:pPr>
            <a:r>
              <a:rPr lang="en-US" altLang="en-US" smtClean="0"/>
              <a:t>In 1990, the NFL began exploring the possibility of expansion and began considering various franchise applications.</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138F02-318A-43FE-A04C-9C72A4841065}" type="slidenum">
              <a:rPr lang="en-US" altLang="en-US">
                <a:solidFill>
                  <a:srgbClr val="CC3300"/>
                </a:solidFill>
              </a:rPr>
              <a:pPr eaLnBrk="1" hangingPunct="1"/>
              <a:t>108</a:t>
            </a:fld>
            <a:endParaRPr lang="en-US" altLang="en-US">
              <a:solidFill>
                <a:srgbClr val="CC3300"/>
              </a:solidFill>
            </a:endParaRPr>
          </a:p>
        </p:txBody>
      </p:sp>
      <p:sp>
        <p:nvSpPr>
          <p:cNvPr id="111619" name="Rectangle 3"/>
          <p:cNvSpPr>
            <a:spLocks noGrp="1" noChangeArrowheads="1"/>
          </p:cNvSpPr>
          <p:nvPr>
            <p:ph type="body" idx="1"/>
          </p:nvPr>
        </p:nvSpPr>
        <p:spPr>
          <a:xfrm>
            <a:off x="304800" y="228600"/>
            <a:ext cx="8458200" cy="6248400"/>
          </a:xfrm>
        </p:spPr>
        <p:txBody>
          <a:bodyPr/>
          <a:lstStyle/>
          <a:p>
            <a:pPr marL="0" indent="0" algn="ctr" eaLnBrk="1" hangingPunct="1">
              <a:buFontTx/>
              <a:buNone/>
            </a:pPr>
            <a:r>
              <a:rPr lang="en-US" altLang="en-US" sz="4000" smtClean="0">
                <a:solidFill>
                  <a:srgbClr val="FF0000"/>
                </a:solidFill>
              </a:rPr>
              <a:t>Panthers cause BIG Tax-2</a:t>
            </a:r>
          </a:p>
          <a:p>
            <a:pPr marL="0" indent="0" eaLnBrk="1" hangingPunct="1">
              <a:buFontTx/>
              <a:buNone/>
            </a:pPr>
            <a:r>
              <a:rPr lang="en-US" altLang="en-US" sz="3200" smtClean="0"/>
              <a:t>Petitioner elected on March 1, 1993, to be treated as an S corporation under section 1361(a)(1). </a:t>
            </a:r>
          </a:p>
          <a:p>
            <a:pPr marL="0" indent="0" eaLnBrk="1" hangingPunct="1">
              <a:buFontTx/>
              <a:buNone/>
            </a:pPr>
            <a:r>
              <a:rPr lang="en-US" altLang="en-US" sz="3200" smtClean="0"/>
              <a:t>Later in 1993, the NFL awarded new franchises to Charlotte and Jacksonville. The expansion agreements required the new franchises to pay expansion payments (in six installments) to petitioner and the member teams of the NFL.</a:t>
            </a: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DED4CF-6E52-44B4-9A0E-53F17CCED3E8}" type="slidenum">
              <a:rPr lang="en-US" altLang="en-US">
                <a:solidFill>
                  <a:srgbClr val="CC3300"/>
                </a:solidFill>
              </a:rPr>
              <a:pPr eaLnBrk="1" hangingPunct="1"/>
              <a:t>109</a:t>
            </a:fld>
            <a:endParaRPr lang="en-US" altLang="en-US">
              <a:solidFill>
                <a:srgbClr val="CC3300"/>
              </a:solidFill>
            </a:endParaRPr>
          </a:p>
        </p:txBody>
      </p:sp>
      <p:sp>
        <p:nvSpPr>
          <p:cNvPr id="112643" name="Rectangle 3"/>
          <p:cNvSpPr>
            <a:spLocks noGrp="1" noChangeArrowheads="1"/>
          </p:cNvSpPr>
          <p:nvPr>
            <p:ph type="body" idx="1"/>
          </p:nvPr>
        </p:nvSpPr>
        <p:spPr>
          <a:xfrm>
            <a:off x="228600" y="228600"/>
            <a:ext cx="8534400" cy="6248400"/>
          </a:xfrm>
        </p:spPr>
        <p:txBody>
          <a:bodyPr/>
          <a:lstStyle/>
          <a:p>
            <a:pPr marL="0" indent="0" algn="ctr" eaLnBrk="1" hangingPunct="1">
              <a:buFontTx/>
              <a:buNone/>
            </a:pPr>
            <a:r>
              <a:rPr lang="en-US" altLang="en-US" sz="4400" smtClean="0">
                <a:solidFill>
                  <a:srgbClr val="FF0000"/>
                </a:solidFill>
              </a:rPr>
              <a:t>Panthers cause BIG Tax-3</a:t>
            </a:r>
          </a:p>
          <a:p>
            <a:pPr marL="0" indent="0" eaLnBrk="1" hangingPunct="1">
              <a:buFontTx/>
              <a:buNone/>
            </a:pPr>
            <a:r>
              <a:rPr lang="en-US" altLang="en-US" smtClean="0"/>
              <a:t>Petitioner reported its share of the NFL expansion payments as capital gains (not subject to the built-in gains tax imposed on S corporations by section 1374) on its S corporation tax returns (Forms 1120S, U.S. Income Tax Returns for an S Corporation) for fiscal years 1996, 1997, and 1998.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98" name="Object 3"/>
          <p:cNvGraphicFramePr>
            <a:graphicFrameLocks noChangeAspect="1"/>
          </p:cNvGraphicFramePr>
          <p:nvPr/>
        </p:nvGraphicFramePr>
        <p:xfrm>
          <a:off x="236538" y="384175"/>
          <a:ext cx="8450262" cy="5780088"/>
        </p:xfrm>
        <a:graphic>
          <a:graphicData uri="http://schemas.openxmlformats.org/presentationml/2006/ole">
            <mc:AlternateContent xmlns:mc="http://schemas.openxmlformats.org/markup-compatibility/2006">
              <mc:Choice xmlns:v="urn:schemas-microsoft-com:vml" Requires="v">
                <p:oleObj spid="_x0000_s4100" name="Worksheet" r:id="rId4" imgW="2636506" imgH="1767786" progId="Excel.Sheet.8">
                  <p:embed/>
                </p:oleObj>
              </mc:Choice>
              <mc:Fallback>
                <p:oleObj name="Worksheet" r:id="rId4" imgW="2636506" imgH="176778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84175"/>
                        <a:ext cx="8450262" cy="578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7BB719-D619-4F94-803E-5527E5837619}" type="slidenum">
              <a:rPr lang="en-US" altLang="en-US">
                <a:solidFill>
                  <a:srgbClr val="CC3300"/>
                </a:solidFill>
              </a:rPr>
              <a:pPr eaLnBrk="1" hangingPunct="1"/>
              <a:t>110</a:t>
            </a:fld>
            <a:endParaRPr lang="en-US" altLang="en-US">
              <a:solidFill>
                <a:srgbClr val="CC3300"/>
              </a:solidFill>
            </a:endParaRPr>
          </a:p>
        </p:txBody>
      </p:sp>
      <p:sp>
        <p:nvSpPr>
          <p:cNvPr id="113667" name="Rectangle 3"/>
          <p:cNvSpPr>
            <a:spLocks noGrp="1" noChangeArrowheads="1"/>
          </p:cNvSpPr>
          <p:nvPr>
            <p:ph type="body" idx="1"/>
          </p:nvPr>
        </p:nvSpPr>
        <p:spPr>
          <a:xfrm>
            <a:off x="304800" y="228600"/>
            <a:ext cx="8458200" cy="6248400"/>
          </a:xfrm>
        </p:spPr>
        <p:txBody>
          <a:bodyPr/>
          <a:lstStyle/>
          <a:p>
            <a:pPr marL="0" indent="0" algn="ctr" eaLnBrk="1" hangingPunct="1">
              <a:buFontTx/>
              <a:buNone/>
            </a:pPr>
            <a:r>
              <a:rPr lang="en-US" altLang="en-US" sz="4400" smtClean="0">
                <a:solidFill>
                  <a:srgbClr val="FF0000"/>
                </a:solidFill>
              </a:rPr>
              <a:t>Panthers cause BIG Tax-4</a:t>
            </a:r>
          </a:p>
          <a:p>
            <a:pPr marL="0" indent="0" eaLnBrk="1" hangingPunct="1">
              <a:buFontTx/>
              <a:buNone/>
            </a:pPr>
            <a:r>
              <a:rPr lang="en-US" altLang="en-US" sz="4400" smtClean="0"/>
              <a:t>IRS sent petitioner a notice of deficiency in which IRS determined that petitioner was subject to the built-in gains tax under section 1374 for the expansion payments petitioner received in fiscal years 1996, 1997, and 1998. </a:t>
            </a: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534ED1-5E51-4E00-A5A0-8CC7456816A8}" type="slidenum">
              <a:rPr lang="en-US" altLang="en-US">
                <a:solidFill>
                  <a:srgbClr val="CC3300"/>
                </a:solidFill>
              </a:rPr>
              <a:pPr eaLnBrk="1" hangingPunct="1"/>
              <a:t>111</a:t>
            </a:fld>
            <a:endParaRPr lang="en-US" altLang="en-US">
              <a:solidFill>
                <a:srgbClr val="CC3300"/>
              </a:solidFill>
            </a:endParaRPr>
          </a:p>
        </p:txBody>
      </p:sp>
      <p:sp>
        <p:nvSpPr>
          <p:cNvPr id="114691" name="Rectangle 3"/>
          <p:cNvSpPr>
            <a:spLocks noGrp="1" noChangeArrowheads="1"/>
          </p:cNvSpPr>
          <p:nvPr>
            <p:ph type="body" idx="1"/>
          </p:nvPr>
        </p:nvSpPr>
        <p:spPr>
          <a:xfrm>
            <a:off x="304800" y="152400"/>
            <a:ext cx="8458200" cy="6324600"/>
          </a:xfrm>
        </p:spPr>
        <p:txBody>
          <a:bodyPr/>
          <a:lstStyle/>
          <a:p>
            <a:pPr marL="0" indent="0" algn="ctr" eaLnBrk="1" hangingPunct="1">
              <a:buFontTx/>
              <a:buNone/>
            </a:pPr>
            <a:r>
              <a:rPr lang="en-US" altLang="en-US" sz="4400" smtClean="0">
                <a:solidFill>
                  <a:srgbClr val="FF0000"/>
                </a:solidFill>
              </a:rPr>
              <a:t>Panthers cause BIG Tax-5</a:t>
            </a:r>
          </a:p>
          <a:p>
            <a:pPr marL="0" indent="0" eaLnBrk="1" hangingPunct="1">
              <a:buFontTx/>
              <a:buNone/>
            </a:pPr>
            <a:r>
              <a:rPr lang="en-US" altLang="en-US" smtClean="0"/>
              <a:t>IRS determined that petitioner is liable for BIG tax of $574,000 for fiscal year 1996, $914,334 for fiscal year 1997, and $220,156 for fiscal year 1998, and for accuracy-related penalties under section 6662(a) of $114,800 for fiscal year 1996, $182,867 for fiscal year 1997, and $44,031 for fiscal year 1998.</a:t>
            </a:r>
            <a:endParaRPr lang="en-US" altLang="en-US" b="0" smtClean="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AF2926-0184-4CA3-B6C1-D844C8B204B0}" type="slidenum">
              <a:rPr lang="en-US" altLang="en-US">
                <a:solidFill>
                  <a:srgbClr val="CC3300"/>
                </a:solidFill>
              </a:rPr>
              <a:pPr eaLnBrk="1" hangingPunct="1"/>
              <a:t>112</a:t>
            </a:fld>
            <a:endParaRPr lang="en-US" altLang="en-US">
              <a:solidFill>
                <a:srgbClr val="CC3300"/>
              </a:solidFill>
            </a:endParaRPr>
          </a:p>
        </p:txBody>
      </p:sp>
      <p:sp>
        <p:nvSpPr>
          <p:cNvPr id="115715" name="Rectangle 2"/>
          <p:cNvSpPr>
            <a:spLocks noGrp="1" noChangeArrowheads="1"/>
          </p:cNvSpPr>
          <p:nvPr>
            <p:ph type="title"/>
          </p:nvPr>
        </p:nvSpPr>
        <p:spPr>
          <a:xfrm>
            <a:off x="457200" y="274638"/>
            <a:ext cx="8229600" cy="715962"/>
          </a:xfrm>
        </p:spPr>
        <p:txBody>
          <a:bodyPr/>
          <a:lstStyle/>
          <a:p>
            <a:pPr eaLnBrk="1" hangingPunct="1"/>
            <a:r>
              <a:rPr lang="en-US" altLang="en-US" sz="4000" smtClean="0"/>
              <a:t>Van Der Aa Investments, Inc.-1</a:t>
            </a:r>
          </a:p>
        </p:txBody>
      </p:sp>
      <p:sp>
        <p:nvSpPr>
          <p:cNvPr id="115716" name="Rectangle 3"/>
          <p:cNvSpPr>
            <a:spLocks noGrp="1" noChangeArrowheads="1"/>
          </p:cNvSpPr>
          <p:nvPr>
            <p:ph type="body" idx="1"/>
          </p:nvPr>
        </p:nvSpPr>
        <p:spPr>
          <a:xfrm>
            <a:off x="304800" y="990600"/>
            <a:ext cx="8458200" cy="5486400"/>
          </a:xfrm>
        </p:spPr>
        <p:txBody>
          <a:bodyPr/>
          <a:lstStyle/>
          <a:p>
            <a:pPr marL="0" indent="0" eaLnBrk="1" hangingPunct="1">
              <a:buFontTx/>
              <a:buNone/>
            </a:pPr>
            <a:r>
              <a:rPr lang="en-US" altLang="en-US" sz="3200" smtClean="0"/>
              <a:t>By notice of deficiency dated Sept 15, 2003 (the IRS determined a deficiency in the Federal income tax of Van Der Aa Investments, Inc. (Investments), for its 1999 taxable (calendar) year (1999) in the amount of $62,604,069, an addition to tax on account of delinquency under section 6651(a)(1) in the amount of $12,520,814, and an accuracy-related penalty under section 6662 in the amount of $3,124,797.</a:t>
            </a:r>
            <a:r>
              <a:rPr lang="en-US" altLang="en-US" sz="3200" b="0" smtClean="0"/>
              <a:t> </a:t>
            </a: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A2D6F9-F93D-4502-8E6E-2061B42A0B1C}" type="slidenum">
              <a:rPr lang="en-US" altLang="en-US">
                <a:solidFill>
                  <a:srgbClr val="CC3300"/>
                </a:solidFill>
              </a:rPr>
              <a:pPr eaLnBrk="1" hangingPunct="1"/>
              <a:t>113</a:t>
            </a:fld>
            <a:endParaRPr lang="en-US" altLang="en-US">
              <a:solidFill>
                <a:srgbClr val="CC3300"/>
              </a:solidFill>
            </a:endParaRPr>
          </a:p>
        </p:txBody>
      </p:sp>
      <p:sp>
        <p:nvSpPr>
          <p:cNvPr id="116739" name="Rectangle 2"/>
          <p:cNvSpPr>
            <a:spLocks noGrp="1" noChangeArrowheads="1"/>
          </p:cNvSpPr>
          <p:nvPr>
            <p:ph type="title"/>
          </p:nvPr>
        </p:nvSpPr>
        <p:spPr>
          <a:xfrm>
            <a:off x="457200" y="274638"/>
            <a:ext cx="8229600" cy="563562"/>
          </a:xfrm>
        </p:spPr>
        <p:txBody>
          <a:bodyPr/>
          <a:lstStyle/>
          <a:p>
            <a:pPr eaLnBrk="1" hangingPunct="1"/>
            <a:r>
              <a:rPr lang="en-US" altLang="en-US" sz="4000" smtClean="0"/>
              <a:t>Van Der Aa Investments, Inc.-2</a:t>
            </a:r>
          </a:p>
        </p:txBody>
      </p:sp>
      <p:sp>
        <p:nvSpPr>
          <p:cNvPr id="116740" name="Rectangle 3"/>
          <p:cNvSpPr>
            <a:spLocks noGrp="1" noChangeArrowheads="1"/>
          </p:cNvSpPr>
          <p:nvPr>
            <p:ph type="body" idx="1"/>
          </p:nvPr>
        </p:nvSpPr>
        <p:spPr>
          <a:xfrm>
            <a:off x="304800" y="838200"/>
            <a:ext cx="8382000" cy="5562600"/>
          </a:xfrm>
        </p:spPr>
        <p:txBody>
          <a:bodyPr/>
          <a:lstStyle/>
          <a:p>
            <a:pPr marL="0" indent="0" eaLnBrk="1" hangingPunct="1">
              <a:buFontTx/>
              <a:buNone/>
            </a:pPr>
            <a:r>
              <a:rPr lang="en-US" altLang="en-US" smtClean="0"/>
              <a:t>For 1999, Investments made a Federal income tax return as an S corporation.</a:t>
            </a:r>
            <a:r>
              <a:rPr lang="en-US" altLang="en-US" i="1" smtClean="0"/>
              <a:t> </a:t>
            </a:r>
            <a:r>
              <a:rPr lang="en-US" altLang="en-US" smtClean="0"/>
              <a:t>On that return, among other things, Investments reported a built-in gain tax liability of $1,520,140. </a:t>
            </a:r>
          </a:p>
          <a:p>
            <a:pPr marL="0" indent="0" eaLnBrk="1" hangingPunct="1">
              <a:buFontTx/>
              <a:buNone/>
            </a:pPr>
            <a:r>
              <a:rPr lang="en-US" altLang="en-US" smtClean="0"/>
              <a:t>The deficiency in tax determined by respondent results from his adjustment increasing Investments' built-in gain tax liability from </a:t>
            </a:r>
            <a:r>
              <a:rPr lang="en-US" altLang="en-US" u="sng" smtClean="0">
                <a:solidFill>
                  <a:srgbClr val="FF0000"/>
                </a:solidFill>
              </a:rPr>
              <a:t>$1,520,140</a:t>
            </a:r>
            <a:r>
              <a:rPr lang="en-US" altLang="en-US" smtClean="0">
                <a:solidFill>
                  <a:srgbClr val="FF0000"/>
                </a:solidFill>
              </a:rPr>
              <a:t> </a:t>
            </a:r>
            <a:r>
              <a:rPr lang="en-US" altLang="en-US" smtClean="0"/>
              <a:t>to </a:t>
            </a:r>
            <a:r>
              <a:rPr lang="en-US" altLang="en-US" u="sng" smtClean="0">
                <a:solidFill>
                  <a:srgbClr val="FF0000"/>
                </a:solidFill>
              </a:rPr>
              <a:t>$64,124,209.</a:t>
            </a:r>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EE73BF-FC91-4446-BA29-9935687FCF02}" type="slidenum">
              <a:rPr lang="en-US" altLang="en-US">
                <a:solidFill>
                  <a:srgbClr val="CC3300"/>
                </a:solidFill>
              </a:rPr>
              <a:pPr eaLnBrk="1" hangingPunct="1"/>
              <a:t>114</a:t>
            </a:fld>
            <a:endParaRPr lang="en-US" altLang="en-US">
              <a:solidFill>
                <a:srgbClr val="CC3300"/>
              </a:solidFill>
            </a:endParaRPr>
          </a:p>
        </p:txBody>
      </p:sp>
      <p:sp>
        <p:nvSpPr>
          <p:cNvPr id="117763" name="Rectangle 3"/>
          <p:cNvSpPr>
            <a:spLocks noGrp="1" noChangeArrowheads="1"/>
          </p:cNvSpPr>
          <p:nvPr>
            <p:ph type="body" idx="1"/>
          </p:nvPr>
        </p:nvSpPr>
        <p:spPr>
          <a:xfrm>
            <a:off x="304800" y="304800"/>
            <a:ext cx="8382000" cy="6096000"/>
          </a:xfrm>
        </p:spPr>
        <p:txBody>
          <a:bodyPr/>
          <a:lstStyle/>
          <a:p>
            <a:pPr marL="0" indent="0" algn="ctr" eaLnBrk="1" hangingPunct="1">
              <a:buFontTx/>
              <a:buNone/>
            </a:pPr>
            <a:endParaRPr lang="en-US" altLang="en-US" sz="5400" smtClean="0">
              <a:solidFill>
                <a:srgbClr val="FF3300"/>
              </a:solidFill>
            </a:endParaRPr>
          </a:p>
          <a:p>
            <a:pPr marL="0" indent="0" algn="ctr" eaLnBrk="1" hangingPunct="1">
              <a:buFontTx/>
              <a:buNone/>
            </a:pPr>
            <a:r>
              <a:rPr lang="en-US" altLang="en-US" sz="10600" smtClean="0">
                <a:solidFill>
                  <a:srgbClr val="FF3300"/>
                </a:solidFill>
              </a:rPr>
              <a:t>The</a:t>
            </a:r>
          </a:p>
          <a:p>
            <a:pPr marL="0" indent="0" algn="ctr" eaLnBrk="1" hangingPunct="1">
              <a:buFontTx/>
              <a:buNone/>
            </a:pPr>
            <a:r>
              <a:rPr lang="en-US" altLang="en-US" sz="10600" smtClean="0">
                <a:solidFill>
                  <a:srgbClr val="FF3300"/>
                </a:solidFill>
              </a:rPr>
              <a:t>End</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228600" y="387350"/>
          <a:ext cx="8458200" cy="5689600"/>
        </p:xfrm>
        <a:graphic>
          <a:graphicData uri="http://schemas.openxmlformats.org/presentationml/2006/ole">
            <mc:AlternateContent xmlns:mc="http://schemas.openxmlformats.org/markup-compatibility/2006">
              <mc:Choice xmlns:v="urn:schemas-microsoft-com:vml" Requires="v">
                <p:oleObj spid="_x0000_s5124" name="Worksheet" r:id="rId4" imgW="2636506" imgH="1767786" progId="Excel.Sheet.8">
                  <p:embed/>
                </p:oleObj>
              </mc:Choice>
              <mc:Fallback>
                <p:oleObj name="Worksheet" r:id="rId4" imgW="2636506" imgH="1767786"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87350"/>
                        <a:ext cx="8458200" cy="568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368300" y="236538"/>
          <a:ext cx="8348663" cy="6384925"/>
        </p:xfrm>
        <a:graphic>
          <a:graphicData uri="http://schemas.openxmlformats.org/presentationml/2006/ole">
            <mc:AlternateContent xmlns:mc="http://schemas.openxmlformats.org/markup-compatibility/2006">
              <mc:Choice xmlns:v="urn:schemas-microsoft-com:vml" Requires="v">
                <p:oleObj spid="_x0000_s6148" name="Worksheet" r:id="rId4" imgW="2758535" imgH="2110679" progId="Excel.Sheet.8">
                  <p:embed/>
                </p:oleObj>
              </mc:Choice>
              <mc:Fallback>
                <p:oleObj name="Worksheet" r:id="rId4" imgW="2758535" imgH="211067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300" y="236538"/>
                        <a:ext cx="8348663" cy="6384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368300" y="236538"/>
          <a:ext cx="8348663" cy="6384925"/>
        </p:xfrm>
        <a:graphic>
          <a:graphicData uri="http://schemas.openxmlformats.org/presentationml/2006/ole">
            <mc:AlternateContent xmlns:mc="http://schemas.openxmlformats.org/markup-compatibility/2006">
              <mc:Choice xmlns:v="urn:schemas-microsoft-com:vml" Requires="v">
                <p:oleObj spid="_x0000_s7172" name="Worksheet" r:id="rId4" imgW="2758535" imgH="2110679" progId="Excel.Sheet.8">
                  <p:embed/>
                </p:oleObj>
              </mc:Choice>
              <mc:Fallback>
                <p:oleObj name="Worksheet" r:id="rId4" imgW="2758535" imgH="211067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300" y="236538"/>
                        <a:ext cx="8348663" cy="6384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1F1C22-99F3-426C-91E5-A76A839B0F51}" type="slidenum">
              <a:rPr lang="en-US" altLang="en-US">
                <a:solidFill>
                  <a:srgbClr val="CC3300"/>
                </a:solidFill>
              </a:rPr>
              <a:pPr eaLnBrk="1" hangingPunct="1"/>
              <a:t>15</a:t>
            </a:fld>
            <a:endParaRPr lang="en-US" altLang="en-US">
              <a:solidFill>
                <a:srgbClr val="CC3300"/>
              </a:solidFill>
            </a:endParaRPr>
          </a:p>
        </p:txBody>
      </p:sp>
      <p:sp>
        <p:nvSpPr>
          <p:cNvPr id="44035" name="Rectangle 2"/>
          <p:cNvSpPr>
            <a:spLocks noGrp="1" noChangeArrowheads="1"/>
          </p:cNvSpPr>
          <p:nvPr>
            <p:ph type="body" idx="1"/>
          </p:nvPr>
        </p:nvSpPr>
        <p:spPr>
          <a:xfrm>
            <a:off x="304800" y="304800"/>
            <a:ext cx="8382000" cy="5865813"/>
          </a:xfrm>
        </p:spPr>
        <p:txBody>
          <a:bodyPr/>
          <a:lstStyle/>
          <a:p>
            <a:pPr marL="0" indent="0" eaLnBrk="1" hangingPunct="1">
              <a:buFontTx/>
              <a:buNone/>
            </a:pPr>
            <a:r>
              <a:rPr lang="en-US" altLang="en-US" sz="4800" smtClean="0"/>
              <a:t>Look at preceding slide.</a:t>
            </a:r>
          </a:p>
          <a:p>
            <a:pPr marL="0" indent="0" eaLnBrk="1" hangingPunct="1">
              <a:buFontTx/>
              <a:buNone/>
            </a:pPr>
            <a:r>
              <a:rPr lang="en-US" altLang="en-US" sz="4800" smtClean="0"/>
              <a:t>Would basis be different if the corporation borrowed $100,000 in the last week of the year, and owed this amount at year-end?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19AFDD-5999-45A0-8035-8A897AC9860C}" type="slidenum">
              <a:rPr lang="en-US" altLang="en-US">
                <a:solidFill>
                  <a:srgbClr val="CC3300"/>
                </a:solidFill>
              </a:rPr>
              <a:pPr eaLnBrk="1" hangingPunct="1"/>
              <a:t>16</a:t>
            </a:fld>
            <a:endParaRPr lang="en-US" altLang="en-US">
              <a:solidFill>
                <a:srgbClr val="CC3300"/>
              </a:solidFill>
            </a:endParaRPr>
          </a:p>
        </p:txBody>
      </p:sp>
      <p:sp>
        <p:nvSpPr>
          <p:cNvPr id="45059" name="Rectangle 3"/>
          <p:cNvSpPr>
            <a:spLocks noGrp="1" noChangeArrowheads="1"/>
          </p:cNvSpPr>
          <p:nvPr>
            <p:ph type="body" idx="1"/>
          </p:nvPr>
        </p:nvSpPr>
        <p:spPr>
          <a:xfrm>
            <a:off x="152400" y="152400"/>
            <a:ext cx="8839200" cy="6324600"/>
          </a:xfrm>
        </p:spPr>
        <p:txBody>
          <a:bodyPr/>
          <a:lstStyle/>
          <a:p>
            <a:pPr marL="0" indent="0" eaLnBrk="1" hangingPunct="1">
              <a:buFontTx/>
              <a:buNone/>
            </a:pPr>
            <a:r>
              <a:rPr lang="en-US" altLang="en-US" sz="3200" u="sng" smtClean="0">
                <a:solidFill>
                  <a:srgbClr val="FF3300"/>
                </a:solidFill>
              </a:rPr>
              <a:t>Bern Corp.,</a:t>
            </a:r>
            <a:r>
              <a:rPr lang="en-US" altLang="en-US" sz="3200" smtClean="0"/>
              <a:t> an S corp, had an </a:t>
            </a:r>
            <a:r>
              <a:rPr lang="en-US" altLang="en-US" sz="3200" u="sng" smtClean="0"/>
              <a:t>ordinary loss of $36,500 for the year </a:t>
            </a:r>
            <a:r>
              <a:rPr lang="en-US" altLang="en-US" sz="3200" smtClean="0"/>
              <a:t>ended December 31. </a:t>
            </a:r>
            <a:br>
              <a:rPr lang="en-US" altLang="en-US" sz="3200" smtClean="0"/>
            </a:br>
            <a:r>
              <a:rPr lang="en-US" altLang="en-US" sz="3200" smtClean="0"/>
              <a:t>At January 1, Meyer owned 50% of Bern's stock. </a:t>
            </a:r>
            <a:br>
              <a:rPr lang="en-US" altLang="en-US" sz="3200" smtClean="0"/>
            </a:br>
            <a:r>
              <a:rPr lang="en-US" altLang="en-US" sz="3200" smtClean="0"/>
              <a:t>Meyer held the stock for 40 days in the year before selling the entire 50% interest to an unrelated third party. </a:t>
            </a:r>
            <a:br>
              <a:rPr lang="en-US" altLang="en-US" sz="3200" smtClean="0"/>
            </a:br>
            <a:r>
              <a:rPr lang="en-US" altLang="en-US" sz="3200" smtClean="0"/>
              <a:t>Meyer's basis for the stock was $10,000. Meyer was a full‑time employee of Bern until the stock was sold. </a:t>
            </a:r>
            <a:br>
              <a:rPr lang="en-US" altLang="en-US" sz="3200" smtClean="0"/>
            </a:br>
            <a:r>
              <a:rPr lang="en-US" altLang="en-US" sz="3200" smtClean="0"/>
              <a:t>Meyer's share Bern's loss for the year was</a:t>
            </a:r>
          </a:p>
          <a:p>
            <a:pPr marL="0" indent="0" eaLnBrk="1" hangingPunct="1">
              <a:buFontTx/>
              <a:buNone/>
            </a:pPr>
            <a:r>
              <a:rPr lang="en-US" altLang="en-US" sz="3200" smtClean="0"/>
              <a:t>a. $0            b. $2,000   c. $10,000   d. $18,250         </a:t>
            </a:r>
          </a:p>
          <a:p>
            <a:pPr marL="0" indent="0" eaLnBrk="1" hangingPunct="1">
              <a:lnSpc>
                <a:spcPct val="80000"/>
              </a:lnSpc>
              <a:buFontTx/>
              <a:buNone/>
            </a:pPr>
            <a:r>
              <a:rPr lang="en-US" altLang="en-US" sz="2000" smtClean="0"/>
              <a:t>CPAM91#56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304800" y="304800"/>
            <a:ext cx="8382000" cy="5865813"/>
          </a:xfrm>
        </p:spPr>
        <p:txBody>
          <a:bodyPr/>
          <a:lstStyle/>
          <a:p>
            <a:pPr marL="0" indent="0" eaLnBrk="1" hangingPunct="1">
              <a:buFontTx/>
              <a:buNone/>
            </a:pPr>
            <a:r>
              <a:rPr lang="en-US" altLang="en-US" sz="4800" smtClean="0"/>
              <a:t>Hint:</a:t>
            </a:r>
          </a:p>
          <a:p>
            <a:pPr marL="0" indent="0" eaLnBrk="1" hangingPunct="1">
              <a:buFontTx/>
              <a:buNone/>
            </a:pPr>
            <a:r>
              <a:rPr lang="en-US" altLang="en-US" sz="4800" smtClean="0"/>
              <a:t>Preceding Slide:</a:t>
            </a:r>
          </a:p>
          <a:p>
            <a:pPr marL="0" indent="0" eaLnBrk="1" hangingPunct="1">
              <a:buFontTx/>
              <a:buNone/>
            </a:pPr>
            <a:r>
              <a:rPr lang="en-US" altLang="en-US" sz="4800" smtClean="0"/>
              <a:t>Loss is $100 per day for the corporation.</a:t>
            </a:r>
          </a:p>
          <a:p>
            <a:pPr marL="0" indent="0" eaLnBrk="1" hangingPunct="1">
              <a:buFontTx/>
              <a:buNone/>
            </a:pPr>
            <a:r>
              <a:rPr lang="en-US" altLang="en-US" sz="4800" u="sng" smtClean="0">
                <a:solidFill>
                  <a:srgbClr val="FF3300"/>
                </a:solidFill>
              </a:rPr>
              <a:t>Sec. 1366(a)(1) Pro-Rata</a:t>
            </a:r>
          </a:p>
          <a:p>
            <a:pPr marL="0" indent="0" eaLnBrk="1" hangingPunct="1">
              <a:buFontTx/>
              <a:buNone/>
            </a:pPr>
            <a:r>
              <a:rPr lang="en-US" altLang="en-US" sz="4800" u="sng" smtClean="0">
                <a:solidFill>
                  <a:srgbClr val="FF3300"/>
                </a:solidFill>
              </a:rPr>
              <a:t>Sec. 1377(a)(1) </a:t>
            </a:r>
            <a:br>
              <a:rPr lang="en-US" altLang="en-US" sz="4800" u="sng" smtClean="0">
                <a:solidFill>
                  <a:srgbClr val="FF3300"/>
                </a:solidFill>
              </a:rPr>
            </a:br>
            <a:r>
              <a:rPr lang="en-US" altLang="en-US" sz="4800" u="sng" smtClean="0">
                <a:solidFill>
                  <a:srgbClr val="FF3300"/>
                </a:solidFill>
              </a:rPr>
              <a:t>(Per share-Per day)</a:t>
            </a:r>
            <a:endParaRPr lang="en-US" altLang="en-US" sz="5400" u="sng" smtClean="0">
              <a:solidFill>
                <a:srgbClr val="FF33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D7EE5C-9940-4C04-AEFC-A90909A41294}" type="slidenum">
              <a:rPr lang="en-US" altLang="en-US">
                <a:solidFill>
                  <a:srgbClr val="CC3300"/>
                </a:solidFill>
              </a:rPr>
              <a:pPr eaLnBrk="1" hangingPunct="1"/>
              <a:t>18</a:t>
            </a:fld>
            <a:endParaRPr lang="en-US" altLang="en-US">
              <a:solidFill>
                <a:srgbClr val="CC3300"/>
              </a:solidFill>
            </a:endParaRPr>
          </a:p>
        </p:txBody>
      </p:sp>
      <p:sp>
        <p:nvSpPr>
          <p:cNvPr id="47107" name="Rectangle 3"/>
          <p:cNvSpPr>
            <a:spLocks noGrp="1" noChangeArrowheads="1"/>
          </p:cNvSpPr>
          <p:nvPr>
            <p:ph type="body" idx="1"/>
          </p:nvPr>
        </p:nvSpPr>
        <p:spPr>
          <a:xfrm>
            <a:off x="152400" y="152400"/>
            <a:ext cx="8839200" cy="6324600"/>
          </a:xfrm>
        </p:spPr>
        <p:txBody>
          <a:bodyPr/>
          <a:lstStyle/>
          <a:p>
            <a:pPr marL="0" indent="0" eaLnBrk="1" hangingPunct="1">
              <a:buFontTx/>
              <a:buNone/>
            </a:pPr>
            <a:r>
              <a:rPr lang="en-US" altLang="en-US" sz="3200" u="sng" smtClean="0">
                <a:solidFill>
                  <a:srgbClr val="FF3300"/>
                </a:solidFill>
              </a:rPr>
              <a:t>Bern Corp.,</a:t>
            </a:r>
            <a:r>
              <a:rPr lang="en-US" altLang="en-US" sz="3200" smtClean="0"/>
              <a:t> an S corp, had an </a:t>
            </a:r>
            <a:r>
              <a:rPr lang="en-US" altLang="en-US" sz="3200" u="sng" smtClean="0"/>
              <a:t>ordinary loss of $36,500 for the year </a:t>
            </a:r>
            <a:r>
              <a:rPr lang="en-US" altLang="en-US" sz="3200" smtClean="0"/>
              <a:t>ended December 31. </a:t>
            </a:r>
            <a:br>
              <a:rPr lang="en-US" altLang="en-US" sz="3200" smtClean="0"/>
            </a:br>
            <a:r>
              <a:rPr lang="en-US" altLang="en-US" sz="3200" smtClean="0"/>
              <a:t>At January 1, Meyer owned 50% of Bern's stock. </a:t>
            </a:r>
            <a:br>
              <a:rPr lang="en-US" altLang="en-US" sz="3200" smtClean="0"/>
            </a:br>
            <a:r>
              <a:rPr lang="en-US" altLang="en-US" sz="3200" smtClean="0"/>
              <a:t>Meyer held the stock for 40 days in the year before selling the entire 50% interest to an unrelated third party. </a:t>
            </a:r>
            <a:br>
              <a:rPr lang="en-US" altLang="en-US" sz="3200" smtClean="0"/>
            </a:br>
            <a:r>
              <a:rPr lang="en-US" altLang="en-US" sz="3200" smtClean="0"/>
              <a:t>Meyer's basis for the stock was $10,000. Meyer was a full‑time employee of Bern until the stock was sold. </a:t>
            </a:r>
            <a:br>
              <a:rPr lang="en-US" altLang="en-US" sz="3200" smtClean="0"/>
            </a:br>
            <a:r>
              <a:rPr lang="en-US" altLang="en-US" sz="3200" smtClean="0"/>
              <a:t>Meyer's share Bern's loss for the year was</a:t>
            </a:r>
          </a:p>
          <a:p>
            <a:pPr marL="0" indent="0" eaLnBrk="1" hangingPunct="1">
              <a:buFontTx/>
              <a:buNone/>
            </a:pPr>
            <a:r>
              <a:rPr lang="en-US" altLang="en-US" sz="3200" smtClean="0"/>
              <a:t>a. $0      </a:t>
            </a:r>
            <a:r>
              <a:rPr lang="en-US" altLang="en-US" sz="3200" u="sng" smtClean="0">
                <a:solidFill>
                  <a:srgbClr val="FF0000"/>
                </a:solidFill>
              </a:rPr>
              <a:t>b. $2,000</a:t>
            </a:r>
            <a:r>
              <a:rPr lang="en-US" altLang="en-US" sz="3200" smtClean="0">
                <a:solidFill>
                  <a:srgbClr val="FF0000"/>
                </a:solidFill>
              </a:rPr>
              <a:t>     </a:t>
            </a:r>
            <a:r>
              <a:rPr lang="en-US" altLang="en-US" sz="3200" smtClean="0"/>
              <a:t>c. $10,000     d. $18,250         </a:t>
            </a:r>
          </a:p>
          <a:p>
            <a:pPr marL="0" indent="0" eaLnBrk="1" hangingPunct="1">
              <a:lnSpc>
                <a:spcPct val="80000"/>
              </a:lnSpc>
              <a:buFontTx/>
              <a:buNone/>
            </a:pPr>
            <a:r>
              <a:rPr lang="en-US" altLang="en-US" sz="2000" smtClean="0"/>
              <a:t>CPAM91#56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DAA93E-9764-40AF-896D-829D0D18231C}" type="slidenum">
              <a:rPr lang="en-US" altLang="en-US">
                <a:solidFill>
                  <a:srgbClr val="CC3300"/>
                </a:solidFill>
              </a:rPr>
              <a:pPr eaLnBrk="1" hangingPunct="1"/>
              <a:t>19</a:t>
            </a:fld>
            <a:endParaRPr lang="en-US" altLang="en-US">
              <a:solidFill>
                <a:srgbClr val="CC3300"/>
              </a:solidFill>
            </a:endParaRPr>
          </a:p>
        </p:txBody>
      </p:sp>
      <p:sp>
        <p:nvSpPr>
          <p:cNvPr id="48131" name="Rectangle 2"/>
          <p:cNvSpPr>
            <a:spLocks noGrp="1" noChangeArrowheads="1"/>
          </p:cNvSpPr>
          <p:nvPr>
            <p:ph type="ctrTitle"/>
          </p:nvPr>
        </p:nvSpPr>
        <p:spPr>
          <a:xfrm>
            <a:off x="228600" y="257175"/>
            <a:ext cx="8686800" cy="6059488"/>
          </a:xfrm>
          <a:noFill/>
        </p:spPr>
        <p:txBody>
          <a:bodyPr lIns="90488" tIns="44450" rIns="90488" bIns="44450">
            <a:spAutoFit/>
          </a:bodyPr>
          <a:lstStyle/>
          <a:p>
            <a:pPr algn="l" eaLnBrk="1" hangingPunct="1"/>
            <a:r>
              <a:rPr lang="en-US" altLang="en-US" sz="4000" u="sng" smtClean="0">
                <a:solidFill>
                  <a:srgbClr val="FF3300"/>
                </a:solidFill>
                <a:cs typeface="Times New Roman" panose="02020603050405020304" pitchFamily="18" charset="0"/>
              </a:rPr>
              <a:t>LM Corp. Allocations</a:t>
            </a:r>
            <a:r>
              <a:rPr lang="en-US" altLang="en-US" sz="3600" u="sng" smtClean="0">
                <a:solidFill>
                  <a:srgbClr val="FF3300"/>
                </a:solidFill>
                <a:cs typeface="Times New Roman" panose="02020603050405020304" pitchFamily="18" charset="0"/>
              </a:rPr>
              <a:t> -1</a:t>
            </a:r>
            <a:r>
              <a:rPr lang="en-US" altLang="en-US" sz="3200" u="sng" smtClean="0">
                <a:solidFill>
                  <a:schemeClr val="tx1"/>
                </a:solidFill>
                <a:cs typeface="Times New Roman" panose="02020603050405020304" pitchFamily="18" charset="0"/>
              </a:rPr>
              <a:t> </a:t>
            </a:r>
            <a:br>
              <a:rPr lang="en-US" altLang="en-US" sz="3200" u="sng" smtClean="0">
                <a:solidFill>
                  <a:schemeClr val="tx1"/>
                </a:solidFill>
                <a:cs typeface="Times New Roman" panose="02020603050405020304" pitchFamily="18" charset="0"/>
              </a:rPr>
            </a:br>
            <a:r>
              <a:rPr lang="en-US" altLang="en-US" sz="3200" u="sng" smtClean="0">
                <a:solidFill>
                  <a:schemeClr val="tx1"/>
                </a:solidFill>
                <a:cs typeface="Times New Roman" panose="02020603050405020304" pitchFamily="18" charset="0"/>
              </a:rPr>
              <a:t>On 1-1 of Yr 1,</a:t>
            </a:r>
            <a:r>
              <a:rPr lang="en-US" altLang="en-US" sz="3200" smtClean="0">
                <a:solidFill>
                  <a:schemeClr val="tx1"/>
                </a:solidFill>
                <a:cs typeface="Times New Roman" panose="02020603050405020304" pitchFamily="18" charset="0"/>
              </a:rPr>
              <a:t> Lisa &amp; Marie were equal owners of </a:t>
            </a:r>
            <a:r>
              <a:rPr lang="en-US" altLang="en-US" sz="3200" u="sng" smtClean="0">
                <a:solidFill>
                  <a:schemeClr val="tx1"/>
                </a:solidFill>
                <a:cs typeface="Times New Roman" panose="02020603050405020304" pitchFamily="18" charset="0"/>
              </a:rPr>
              <a:t>LM Corp</a:t>
            </a:r>
            <a:r>
              <a:rPr lang="en-US" altLang="en-US" sz="3200" smtClean="0">
                <a:solidFill>
                  <a:schemeClr val="tx1"/>
                </a:solidFill>
                <a:cs typeface="Times New Roman" panose="02020603050405020304" pitchFamily="18" charset="0"/>
              </a:rPr>
              <a:t>., an S corp. </a:t>
            </a:r>
            <a:br>
              <a:rPr lang="en-US" altLang="en-US" sz="3200" smtClean="0">
                <a:solidFill>
                  <a:schemeClr val="tx1"/>
                </a:solidFill>
                <a:cs typeface="Times New Roman" panose="02020603050405020304" pitchFamily="18" charset="0"/>
              </a:rPr>
            </a:br>
            <a:r>
              <a:rPr lang="en-US" altLang="en-US" sz="3200" u="sng" smtClean="0">
                <a:solidFill>
                  <a:schemeClr val="tx1"/>
                </a:solidFill>
                <a:cs typeface="Times New Roman" panose="02020603050405020304" pitchFamily="18" charset="0"/>
              </a:rPr>
              <a:t>On April 30, yr 1</a:t>
            </a:r>
            <a:r>
              <a:rPr lang="en-US" altLang="en-US" sz="3200" smtClean="0">
                <a:solidFill>
                  <a:schemeClr val="tx1"/>
                </a:solidFill>
                <a:cs typeface="Times New Roman" panose="02020603050405020304" pitchFamily="18" charset="0"/>
              </a:rPr>
              <a:t>, Lisa sold half of her stock to Shelley. </a:t>
            </a:r>
            <a:br>
              <a:rPr lang="en-US" altLang="en-US" sz="3200" smtClean="0">
                <a:solidFill>
                  <a:schemeClr val="tx1"/>
                </a:solidFill>
                <a:cs typeface="Times New Roman" panose="02020603050405020304" pitchFamily="18" charset="0"/>
              </a:rPr>
            </a:br>
            <a:r>
              <a:rPr lang="en-US" altLang="en-US" sz="3200" u="sng" smtClean="0">
                <a:solidFill>
                  <a:schemeClr val="tx1"/>
                </a:solidFill>
                <a:cs typeface="Times New Roman" panose="02020603050405020304" pitchFamily="18" charset="0"/>
              </a:rPr>
              <a:t>On August 8, yr 1,</a:t>
            </a:r>
            <a:r>
              <a:rPr lang="en-US" altLang="en-US" sz="3200" smtClean="0">
                <a:solidFill>
                  <a:schemeClr val="tx1"/>
                </a:solidFill>
                <a:cs typeface="Times New Roman" panose="02020603050405020304" pitchFamily="18" charset="0"/>
              </a:rPr>
              <a:t> Marie sold all of her stock to George.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Corp. had </a:t>
            </a:r>
            <a:r>
              <a:rPr lang="en-US" altLang="en-US" sz="3200" u="sng" smtClean="0">
                <a:solidFill>
                  <a:schemeClr val="tx1"/>
                </a:solidFill>
                <a:cs typeface="Times New Roman" panose="02020603050405020304" pitchFamily="18" charset="0"/>
              </a:rPr>
              <a:t>net loss of $50,000 for Yr 1.</a:t>
            </a:r>
            <a:r>
              <a:rPr lang="en-US" altLang="en-US" sz="3200" smtClean="0">
                <a:solidFill>
                  <a:schemeClr val="tx1"/>
                </a:solidFill>
                <a:cs typeface="Times New Roman" panose="02020603050405020304" pitchFamily="18" charset="0"/>
              </a:rPr>
              <a:t>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How is this loss allocated to Lisa, Marie, Shelley, and George?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(Year 1 is not a leap year, and the day of sale is allocated to the seller.)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 </a:t>
            </a:r>
          </a:p>
        </p:txBody>
      </p:sp>
      <p:sp>
        <p:nvSpPr>
          <p:cNvPr id="2180099" name="Rectangle 3"/>
          <p:cNvSpPr>
            <a:spLocks noGrp="1" noChangeArrowheads="1"/>
          </p:cNvSpPr>
          <p:nvPr>
            <p:ph type="body" sz="half" idx="1"/>
          </p:nvPr>
        </p:nvSpPr>
        <p:spPr>
          <a:xfrm>
            <a:off x="152400" y="152400"/>
            <a:ext cx="8839200" cy="6553200"/>
          </a:xfrm>
          <a:ln w="254000">
            <a:solidFill>
              <a:srgbClr val="0000FF"/>
            </a:solidFill>
          </a:ln>
        </p:spPr>
        <p:txBody>
          <a:bodyPr/>
          <a:lstStyle/>
          <a:p>
            <a:pPr marL="623888" indent="-623888" eaLnBrk="1" hangingPunct="1">
              <a:lnSpc>
                <a:spcPct val="80000"/>
              </a:lnSpc>
              <a:buFontTx/>
              <a:buNone/>
              <a:defRPr/>
            </a:pPr>
            <a:r>
              <a:rPr lang="en-US" sz="2800" dirty="0" smtClean="0"/>
              <a:t> </a:t>
            </a:r>
          </a:p>
          <a:p>
            <a:pPr marL="857250" indent="-625475" eaLnBrk="1" hangingPunct="1">
              <a:lnSpc>
                <a:spcPct val="80000"/>
              </a:lnSpc>
              <a:buFontTx/>
              <a:buNone/>
              <a:defRPr/>
            </a:pPr>
            <a:r>
              <a:rPr lang="en-US" sz="2800" dirty="0" smtClean="0"/>
              <a:t>The student should be able to:</a:t>
            </a:r>
          </a:p>
          <a:p>
            <a:pPr marL="857250" indent="-625475" eaLnBrk="1" hangingPunct="1">
              <a:lnSpc>
                <a:spcPct val="80000"/>
              </a:lnSpc>
              <a:buFontTx/>
              <a:buNone/>
              <a:defRPr/>
            </a:pPr>
            <a:r>
              <a:rPr lang="en-US" sz="2800" dirty="0" smtClean="0"/>
              <a:t>7.	Calculate a shareholder's share of ordinary income or loss &amp; separately stated items. </a:t>
            </a:r>
          </a:p>
          <a:p>
            <a:pPr marL="857250" indent="-625475" eaLnBrk="1" hangingPunct="1">
              <a:lnSpc>
                <a:spcPct val="80000"/>
              </a:lnSpc>
              <a:buFontTx/>
              <a:buNone/>
              <a:defRPr/>
            </a:pPr>
            <a:r>
              <a:rPr lang="en-US" sz="2800" dirty="0" smtClean="0"/>
              <a:t>8.	Determine the limits on a shareholder's deduction of S corporation losses. </a:t>
            </a:r>
          </a:p>
          <a:p>
            <a:pPr marL="857250" indent="-625475" eaLnBrk="1" hangingPunct="1">
              <a:lnSpc>
                <a:spcPct val="80000"/>
              </a:lnSpc>
              <a:buFontTx/>
              <a:buNone/>
              <a:defRPr/>
            </a:pPr>
            <a:r>
              <a:rPr lang="en-US" sz="2800" dirty="0" smtClean="0"/>
              <a:t>9.	Calculate a shareholder's basis in his or </a:t>
            </a:r>
            <a:br>
              <a:rPr lang="en-US" sz="2800" dirty="0" smtClean="0"/>
            </a:br>
            <a:r>
              <a:rPr lang="en-US" sz="2800" dirty="0" smtClean="0"/>
              <a:t>her S corporation's stock and debt.</a:t>
            </a:r>
          </a:p>
          <a:p>
            <a:pPr marL="857250" indent="-625475" eaLnBrk="1" hangingPunct="1">
              <a:lnSpc>
                <a:spcPct val="80000"/>
              </a:lnSpc>
              <a:buFontTx/>
              <a:buNone/>
              <a:defRPr/>
            </a:pPr>
            <a:r>
              <a:rPr lang="en-US" sz="2800" dirty="0" smtClean="0"/>
              <a:t>10.	Determine the taxability of distributions </a:t>
            </a:r>
            <a:br>
              <a:rPr lang="en-US" sz="2800" dirty="0" smtClean="0"/>
            </a:br>
            <a:r>
              <a:rPr lang="en-US" sz="2800" dirty="0" smtClean="0"/>
              <a:t>to its shareholders. </a:t>
            </a:r>
          </a:p>
          <a:p>
            <a:pPr marL="857250" indent="-625475" eaLnBrk="1" hangingPunct="1">
              <a:lnSpc>
                <a:spcPct val="80000"/>
              </a:lnSpc>
              <a:buFontTx/>
              <a:buNone/>
              <a:defRPr/>
            </a:pPr>
            <a:r>
              <a:rPr lang="en-US" sz="2800" dirty="0" smtClean="0"/>
              <a:t>11.	Explain the procedures for filing an S corporation tax return. </a:t>
            </a:r>
          </a:p>
          <a:p>
            <a:pPr marL="857250" indent="-625475" eaLnBrk="1" hangingPunct="1">
              <a:lnSpc>
                <a:spcPct val="80000"/>
              </a:lnSpc>
              <a:buFontTx/>
              <a:buNone/>
              <a:defRPr/>
            </a:pPr>
            <a:r>
              <a:rPr lang="en-US" sz="2800" dirty="0" smtClean="0"/>
              <a:t>12.	Determine the estimated tax payments required of an S corporation and its shareholders. </a:t>
            </a:r>
            <a:endParaRPr lang="en-US"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8C2026-E23F-45FA-B15A-73F13E34CC3E}" type="slidenum">
              <a:rPr lang="en-US" altLang="en-US">
                <a:solidFill>
                  <a:srgbClr val="CC3300"/>
                </a:solidFill>
              </a:rPr>
              <a:pPr eaLnBrk="1" hangingPunct="1"/>
              <a:t>20</a:t>
            </a:fld>
            <a:endParaRPr lang="en-US" altLang="en-US">
              <a:solidFill>
                <a:srgbClr val="CC3300"/>
              </a:solidFill>
            </a:endParaRPr>
          </a:p>
        </p:txBody>
      </p:sp>
      <p:graphicFrame>
        <p:nvGraphicFramePr>
          <p:cNvPr id="8194" name="Object 2"/>
          <p:cNvGraphicFramePr>
            <a:graphicFrameLocks noChangeAspect="1"/>
          </p:cNvGraphicFramePr>
          <p:nvPr/>
        </p:nvGraphicFramePr>
        <p:xfrm>
          <a:off x="373063" y="298450"/>
          <a:ext cx="8161337" cy="6102350"/>
        </p:xfrm>
        <a:graphic>
          <a:graphicData uri="http://schemas.openxmlformats.org/presentationml/2006/ole">
            <mc:AlternateContent xmlns:mc="http://schemas.openxmlformats.org/markup-compatibility/2006">
              <mc:Choice xmlns:v="urn:schemas-microsoft-com:vml" Requires="v">
                <p:oleObj spid="_x0000_s8197" name="Worksheet" r:id="rId4" imgW="2371649" imgH="1914449" progId="Excel.Sheet.8">
                  <p:embed/>
                </p:oleObj>
              </mc:Choice>
              <mc:Fallback>
                <p:oleObj name="Worksheet" r:id="rId4" imgW="2371649" imgH="19144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063" y="298450"/>
                        <a:ext cx="8161337" cy="6102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750D60-CC94-42E5-9E8F-02CCED713600}" type="slidenum">
              <a:rPr lang="en-US" altLang="en-US">
                <a:solidFill>
                  <a:srgbClr val="CC3300"/>
                </a:solidFill>
              </a:rPr>
              <a:pPr eaLnBrk="1" hangingPunct="1"/>
              <a:t>21</a:t>
            </a:fld>
            <a:endParaRPr lang="en-US" altLang="en-US">
              <a:solidFill>
                <a:srgbClr val="CC3300"/>
              </a:solidFill>
            </a:endParaRPr>
          </a:p>
        </p:txBody>
      </p:sp>
      <p:graphicFrame>
        <p:nvGraphicFramePr>
          <p:cNvPr id="9218" name="Object 2"/>
          <p:cNvGraphicFramePr>
            <a:graphicFrameLocks noChangeAspect="1"/>
          </p:cNvGraphicFramePr>
          <p:nvPr/>
        </p:nvGraphicFramePr>
        <p:xfrm>
          <a:off x="373063" y="298450"/>
          <a:ext cx="8161337" cy="6102350"/>
        </p:xfrm>
        <a:graphic>
          <a:graphicData uri="http://schemas.openxmlformats.org/presentationml/2006/ole">
            <mc:AlternateContent xmlns:mc="http://schemas.openxmlformats.org/markup-compatibility/2006">
              <mc:Choice xmlns:v="urn:schemas-microsoft-com:vml" Requires="v">
                <p:oleObj spid="_x0000_s9221" name="Worksheet" r:id="rId4" imgW="2371750" imgH="1914415" progId="Excel.Sheet.8">
                  <p:embed/>
                </p:oleObj>
              </mc:Choice>
              <mc:Fallback>
                <p:oleObj name="Worksheet" r:id="rId4" imgW="2371750" imgH="191441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063" y="298450"/>
                        <a:ext cx="8161337" cy="6102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A06151-EEE1-44C6-8CD9-094A845A33C8}" type="slidenum">
              <a:rPr lang="en-US" altLang="en-US">
                <a:solidFill>
                  <a:srgbClr val="CC3300"/>
                </a:solidFill>
              </a:rPr>
              <a:pPr eaLnBrk="1" hangingPunct="1"/>
              <a:t>22</a:t>
            </a:fld>
            <a:endParaRPr lang="en-US" altLang="en-US">
              <a:solidFill>
                <a:srgbClr val="CC3300"/>
              </a:solidFill>
            </a:endParaRPr>
          </a:p>
        </p:txBody>
      </p:sp>
      <p:graphicFrame>
        <p:nvGraphicFramePr>
          <p:cNvPr id="10242" name="Object 2"/>
          <p:cNvGraphicFramePr>
            <a:graphicFrameLocks noChangeAspect="1"/>
          </p:cNvGraphicFramePr>
          <p:nvPr/>
        </p:nvGraphicFramePr>
        <p:xfrm>
          <a:off x="295275" y="457200"/>
          <a:ext cx="7978775" cy="5692775"/>
        </p:xfrm>
        <a:graphic>
          <a:graphicData uri="http://schemas.openxmlformats.org/presentationml/2006/ole">
            <mc:AlternateContent xmlns:mc="http://schemas.openxmlformats.org/markup-compatibility/2006">
              <mc:Choice xmlns:v="urn:schemas-microsoft-com:vml" Requires="v">
                <p:oleObj spid="_x0000_s10245" name="Worksheet" r:id="rId4" imgW="1971582" imgH="1400183" progId="Excel.Sheet.8">
                  <p:embed/>
                </p:oleObj>
              </mc:Choice>
              <mc:Fallback>
                <p:oleObj name="Worksheet" r:id="rId4" imgW="1971582" imgH="1400183"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457200"/>
                        <a:ext cx="7978775" cy="5692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BBF0F7-2FAF-4E51-B695-982B819DB80B}" type="slidenum">
              <a:rPr lang="en-US" altLang="en-US">
                <a:solidFill>
                  <a:srgbClr val="CC3300"/>
                </a:solidFill>
              </a:rPr>
              <a:pPr eaLnBrk="1" hangingPunct="1"/>
              <a:t>23</a:t>
            </a:fld>
            <a:endParaRPr lang="en-US" altLang="en-US">
              <a:solidFill>
                <a:srgbClr val="CC3300"/>
              </a:solidFill>
            </a:endParaRPr>
          </a:p>
        </p:txBody>
      </p:sp>
      <p:sp>
        <p:nvSpPr>
          <p:cNvPr id="49155" name="Rectangle 2"/>
          <p:cNvSpPr>
            <a:spLocks noGrp="1" noChangeArrowheads="1"/>
          </p:cNvSpPr>
          <p:nvPr>
            <p:ph type="ctrTitle"/>
          </p:nvPr>
        </p:nvSpPr>
        <p:spPr>
          <a:xfrm>
            <a:off x="228600" y="444500"/>
            <a:ext cx="8686800" cy="5573713"/>
          </a:xfrm>
          <a:noFill/>
        </p:spPr>
        <p:txBody>
          <a:bodyPr lIns="90488" tIns="44450" rIns="90488" bIns="44450">
            <a:spAutoFit/>
          </a:bodyPr>
          <a:lstStyle/>
          <a:p>
            <a:pPr algn="l" eaLnBrk="1" hangingPunct="1"/>
            <a:r>
              <a:rPr lang="en-US" altLang="en-US" sz="7200" u="sng" smtClean="0">
                <a:solidFill>
                  <a:srgbClr val="FF3300"/>
                </a:solidFill>
                <a:cs typeface="Times New Roman" panose="02020603050405020304" pitchFamily="18" charset="0"/>
              </a:rPr>
              <a:t>LM Corp. -5</a:t>
            </a:r>
            <a:br>
              <a:rPr lang="en-US" altLang="en-US" sz="7200" u="sng" smtClean="0">
                <a:solidFill>
                  <a:srgbClr val="FF3300"/>
                </a:solidFill>
                <a:cs typeface="Times New Roman" panose="02020603050405020304" pitchFamily="18" charset="0"/>
              </a:rPr>
            </a:br>
            <a:r>
              <a:rPr lang="en-US" altLang="en-US" sz="7200" smtClean="0">
                <a:solidFill>
                  <a:srgbClr val="FF3300"/>
                </a:solidFill>
                <a:cs typeface="Times New Roman" panose="02020603050405020304" pitchFamily="18" charset="0"/>
              </a:rPr>
              <a:t>Loss allocations </a:t>
            </a:r>
            <a:br>
              <a:rPr lang="en-US" altLang="en-US" sz="7200" smtClean="0">
                <a:solidFill>
                  <a:srgbClr val="FF3300"/>
                </a:solidFill>
                <a:cs typeface="Times New Roman" panose="02020603050405020304" pitchFamily="18" charset="0"/>
              </a:rPr>
            </a:br>
            <a:r>
              <a:rPr lang="en-US" altLang="en-US" sz="7200" smtClean="0">
                <a:solidFill>
                  <a:srgbClr val="FF3300"/>
                </a:solidFill>
                <a:cs typeface="Times New Roman" panose="02020603050405020304" pitchFamily="18" charset="0"/>
              </a:rPr>
              <a:t>to Lisa and Marie should add to 50% of $50,000</a:t>
            </a:r>
            <a:r>
              <a:rPr lang="en-US" altLang="en-US" sz="2400" smtClean="0">
                <a:solidFill>
                  <a:schemeClr val="tx1"/>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008E6E-A230-45C4-94E0-8958664C36DC}" type="slidenum">
              <a:rPr lang="en-US" altLang="en-US">
                <a:solidFill>
                  <a:srgbClr val="CC3300"/>
                </a:solidFill>
              </a:rPr>
              <a:pPr eaLnBrk="1" hangingPunct="1"/>
              <a:t>24</a:t>
            </a:fld>
            <a:endParaRPr lang="en-US" altLang="en-US">
              <a:solidFill>
                <a:srgbClr val="CC3300"/>
              </a:solidFill>
            </a:endParaRPr>
          </a:p>
        </p:txBody>
      </p:sp>
      <p:sp>
        <p:nvSpPr>
          <p:cNvPr id="50179" name="Rectangle 2"/>
          <p:cNvSpPr>
            <a:spLocks noGrp="1" noChangeArrowheads="1"/>
          </p:cNvSpPr>
          <p:nvPr>
            <p:ph type="ctrTitle"/>
          </p:nvPr>
        </p:nvSpPr>
        <p:spPr>
          <a:xfrm>
            <a:off x="228600" y="473075"/>
            <a:ext cx="8686800" cy="5511800"/>
          </a:xfrm>
          <a:noFill/>
        </p:spPr>
        <p:txBody>
          <a:bodyPr lIns="90488" tIns="44450" rIns="90488" bIns="44450">
            <a:spAutoFit/>
          </a:bodyPr>
          <a:lstStyle/>
          <a:p>
            <a:pPr algn="l" eaLnBrk="1" hangingPunct="1"/>
            <a:r>
              <a:rPr lang="en-US" altLang="en-US" sz="3600" u="sng" smtClean="0">
                <a:solidFill>
                  <a:srgbClr val="FF3300"/>
                </a:solidFill>
                <a:cs typeface="Times New Roman" panose="02020603050405020304" pitchFamily="18" charset="0"/>
              </a:rPr>
              <a:t>LM Corp. Allocations -6</a:t>
            </a:r>
            <a:br>
              <a:rPr lang="en-US" altLang="en-US" sz="3600" u="sng" smtClean="0">
                <a:solidFill>
                  <a:srgbClr val="FF3300"/>
                </a:solidFill>
                <a:cs typeface="Times New Roman" panose="02020603050405020304" pitchFamily="18" charset="0"/>
              </a:rPr>
            </a:br>
            <a:r>
              <a:rPr lang="en-US" altLang="en-US" sz="3200" smtClean="0">
                <a:solidFill>
                  <a:schemeClr val="tx1"/>
                </a:solidFill>
                <a:cs typeface="Times New Roman" panose="02020603050405020304" pitchFamily="18" charset="0"/>
              </a:rPr>
              <a:t>Daily allocation of $50,000 = $137 per day.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t>
            </a:r>
            <a:br>
              <a:rPr lang="en-US" altLang="en-US" sz="3200" smtClean="0">
                <a:solidFill>
                  <a:schemeClr val="tx1"/>
                </a:solidFill>
                <a:cs typeface="Times New Roman" panose="02020603050405020304" pitchFamily="18" charset="0"/>
              </a:rPr>
            </a:br>
            <a:r>
              <a:rPr lang="fr-FR" altLang="en-US" sz="3200" smtClean="0">
                <a:solidFill>
                  <a:schemeClr val="tx1"/>
                </a:solidFill>
                <a:cs typeface="Times New Roman" panose="02020603050405020304" pitchFamily="18" charset="0"/>
              </a:rPr>
              <a:t>Lisa: (50% x 120 x 137) + (25% x 245 x 137) = $16,611</a:t>
            </a: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fr-FR" altLang="en-US" sz="3200" smtClean="0">
                <a:solidFill>
                  <a:schemeClr val="tx1"/>
                </a:solidFill>
                <a:cs typeface="Times New Roman" panose="02020603050405020304" pitchFamily="18" charset="0"/>
              </a:rPr>
              <a:t>Shelley (25% x 245 x 137) = $8,391</a:t>
            </a: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fr-FR" altLang="en-US" sz="3200" smtClean="0">
                <a:solidFill>
                  <a:schemeClr val="tx1"/>
                </a:solidFill>
                <a:cs typeface="Times New Roman" panose="02020603050405020304" pitchFamily="18" charset="0"/>
              </a:rPr>
              <a:t>Marie (50% x 220 x 137) = $15,070</a:t>
            </a: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George (50% x 145 x 137) = $9,933</a:t>
            </a:r>
            <a:r>
              <a:rPr lang="en-US" altLang="en-US" sz="2400" smtClean="0">
                <a:solidFill>
                  <a:schemeClr val="tx1"/>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E7CE22-651B-4A3E-B0F8-B0142C6D2757}" type="slidenum">
              <a:rPr lang="en-US" altLang="en-US">
                <a:solidFill>
                  <a:srgbClr val="CC3300"/>
                </a:solidFill>
              </a:rPr>
              <a:pPr eaLnBrk="1" hangingPunct="1"/>
              <a:t>25</a:t>
            </a:fld>
            <a:endParaRPr lang="en-US" altLang="en-US">
              <a:solidFill>
                <a:srgbClr val="CC3300"/>
              </a:solidFill>
            </a:endParaRPr>
          </a:p>
        </p:txBody>
      </p:sp>
      <p:sp>
        <p:nvSpPr>
          <p:cNvPr id="51203" name="Rectangle 2"/>
          <p:cNvSpPr>
            <a:spLocks noGrp="1" noChangeArrowheads="1"/>
          </p:cNvSpPr>
          <p:nvPr>
            <p:ph type="title"/>
          </p:nvPr>
        </p:nvSpPr>
        <p:spPr/>
        <p:txBody>
          <a:bodyPr/>
          <a:lstStyle/>
          <a:p>
            <a:pPr eaLnBrk="1" hangingPunct="1"/>
            <a:r>
              <a:rPr lang="en-US" altLang="en-US" smtClean="0"/>
              <a:t> </a:t>
            </a:r>
          </a:p>
        </p:txBody>
      </p:sp>
      <p:sp>
        <p:nvSpPr>
          <p:cNvPr id="51204" name="Rectangle 3"/>
          <p:cNvSpPr>
            <a:spLocks noGrp="1" noChangeArrowheads="1"/>
          </p:cNvSpPr>
          <p:nvPr>
            <p:ph type="body" sz="half" idx="1"/>
          </p:nvPr>
        </p:nvSpPr>
        <p:spPr>
          <a:xfrm>
            <a:off x="228600" y="228600"/>
            <a:ext cx="8686800" cy="6096000"/>
          </a:xfrm>
          <a:noFill/>
        </p:spPr>
        <p:txBody>
          <a:bodyPr/>
          <a:lstStyle/>
          <a:p>
            <a:pPr marL="0" indent="0" eaLnBrk="1" hangingPunct="1">
              <a:lnSpc>
                <a:spcPct val="90000"/>
              </a:lnSpc>
              <a:buFontTx/>
              <a:buNone/>
            </a:pPr>
            <a:r>
              <a:rPr lang="en-US" altLang="en-US" sz="2800" u="sng" smtClean="0">
                <a:solidFill>
                  <a:srgbClr val="FF3300"/>
                </a:solidFill>
              </a:rPr>
              <a:t>Income Allocation Procedures.</a:t>
            </a:r>
            <a:r>
              <a:rPr lang="en-US" altLang="en-US" sz="2800" smtClean="0"/>
              <a:t>  </a:t>
            </a:r>
          </a:p>
          <a:p>
            <a:pPr marL="0" indent="0" eaLnBrk="1" hangingPunct="1">
              <a:lnSpc>
                <a:spcPct val="90000"/>
              </a:lnSpc>
              <a:buFontTx/>
              <a:buNone/>
            </a:pPr>
            <a:r>
              <a:rPr lang="en-US" altLang="en-US" sz="2800" smtClean="0"/>
              <a:t>A special election is available for allocating the ordinary income or loss and separately stated items when the shareholder's interest in the S corp is terminated during the tax year or when the interest is substantially reduced, even if not completely terminated.  If the election is made, the income is allocated according to the accounting methods used by the S corp (instead of on a daily basis).  The election divides the S corp's tax year into two parts ending on (1) the day the shareholder's interest in the corp is terminated, and (2) the last day of the S corp's tax year.  This election can only be made if all affected shareholders agree.</a:t>
            </a:r>
            <a:r>
              <a:rPr lang="en-US" altLang="en-US" sz="2400"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35827D-6700-4741-A7A1-50CD274273E6}" type="slidenum">
              <a:rPr lang="en-US" altLang="en-US">
                <a:solidFill>
                  <a:srgbClr val="CC3300"/>
                </a:solidFill>
              </a:rPr>
              <a:pPr eaLnBrk="1" hangingPunct="1"/>
              <a:t>26</a:t>
            </a:fld>
            <a:endParaRPr lang="en-US" altLang="en-US">
              <a:solidFill>
                <a:srgbClr val="CC3300"/>
              </a:solidFill>
            </a:endParaRPr>
          </a:p>
        </p:txBody>
      </p:sp>
      <p:sp>
        <p:nvSpPr>
          <p:cNvPr id="52227" name="Rectangle 2"/>
          <p:cNvSpPr>
            <a:spLocks noGrp="1" noChangeArrowheads="1"/>
          </p:cNvSpPr>
          <p:nvPr>
            <p:ph type="title"/>
          </p:nvPr>
        </p:nvSpPr>
        <p:spPr/>
        <p:txBody>
          <a:bodyPr/>
          <a:lstStyle/>
          <a:p>
            <a:pPr eaLnBrk="1" hangingPunct="1"/>
            <a:r>
              <a:rPr lang="en-US" altLang="en-US" smtClean="0"/>
              <a:t> </a:t>
            </a:r>
          </a:p>
        </p:txBody>
      </p:sp>
      <p:sp>
        <p:nvSpPr>
          <p:cNvPr id="52228" name="Rectangle 3"/>
          <p:cNvSpPr>
            <a:spLocks noGrp="1" noChangeArrowheads="1"/>
          </p:cNvSpPr>
          <p:nvPr>
            <p:ph type="body" sz="half" idx="1"/>
          </p:nvPr>
        </p:nvSpPr>
        <p:spPr>
          <a:xfrm>
            <a:off x="228600" y="228600"/>
            <a:ext cx="8686800" cy="6096000"/>
          </a:xfrm>
          <a:noFill/>
        </p:spPr>
        <p:txBody>
          <a:bodyPr/>
          <a:lstStyle/>
          <a:p>
            <a:pPr marL="0" indent="0" eaLnBrk="1" hangingPunct="1">
              <a:lnSpc>
                <a:spcPct val="90000"/>
              </a:lnSpc>
              <a:buFontTx/>
              <a:buNone/>
            </a:pPr>
            <a:r>
              <a:rPr lang="en-US" altLang="en-US" sz="3200" u="sng" smtClean="0">
                <a:solidFill>
                  <a:srgbClr val="FF3300"/>
                </a:solidFill>
              </a:rPr>
              <a:t>Loss and Deduction Pass-through to Shareholders.</a:t>
            </a:r>
            <a:r>
              <a:rPr lang="en-US" altLang="en-US" sz="3200" smtClean="0"/>
              <a:t>  A corporation's ordinary loss and separately stated loss and deduction items pass through to the shareholder(s) in the tax year in which the S corporation's tax year-ends.</a:t>
            </a:r>
          </a:p>
          <a:p>
            <a:pPr marL="0" indent="0" eaLnBrk="1" hangingPunct="1">
              <a:lnSpc>
                <a:spcPct val="90000"/>
              </a:lnSpc>
              <a:buFontTx/>
              <a:buNone/>
            </a:pPr>
            <a:r>
              <a:rPr lang="en-US" altLang="en-US" sz="3200" u="sng" smtClean="0">
                <a:solidFill>
                  <a:srgbClr val="FF3300"/>
                </a:solidFill>
              </a:rPr>
              <a:t>Allocation of Loss.</a:t>
            </a:r>
            <a:r>
              <a:rPr lang="en-US" altLang="en-US" sz="3200" smtClean="0"/>
              <a:t>  Allocation of loss occurs on a daily basis.  Losses and deductions allocated in excess of the shareholder's income create an NOL for the shareholder and results in a carryback or carryover to the shareholder's other tax years.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smtClean="0"/>
              <a:t> </a:t>
            </a:r>
          </a:p>
        </p:txBody>
      </p:sp>
      <p:sp>
        <p:nvSpPr>
          <p:cNvPr id="2071555" name="Rectangle 3"/>
          <p:cNvSpPr>
            <a:spLocks noGrp="1" noChangeArrowheads="1"/>
          </p:cNvSpPr>
          <p:nvPr>
            <p:ph type="body" sz="half" idx="1"/>
          </p:nvPr>
        </p:nvSpPr>
        <p:spPr>
          <a:xfrm>
            <a:off x="152400" y="152400"/>
            <a:ext cx="8763000" cy="6553200"/>
          </a:xfrm>
          <a:ln w="254000">
            <a:solidFill>
              <a:srgbClr val="FF3300"/>
            </a:solidFill>
          </a:ln>
        </p:spPr>
        <p:txBody>
          <a:bodyPr/>
          <a:lstStyle/>
          <a:p>
            <a:pPr marL="968375" indent="-968375" eaLnBrk="1" hangingPunct="1">
              <a:buFontTx/>
              <a:buNone/>
              <a:defRPr/>
            </a:pPr>
            <a:endParaRPr lang="en-US" sz="2400" dirty="0" smtClean="0"/>
          </a:p>
          <a:p>
            <a:pPr marL="1150938" indent="-974725" eaLnBrk="1" hangingPunct="1">
              <a:buFontTx/>
              <a:buNone/>
              <a:defRPr/>
            </a:pPr>
            <a:r>
              <a:rPr lang="en-US" sz="6000" dirty="0" smtClean="0"/>
              <a:t>8. Determine the limitations on a shareholder's </a:t>
            </a:r>
            <a:br>
              <a:rPr lang="en-US" sz="6000" dirty="0" smtClean="0"/>
            </a:br>
            <a:r>
              <a:rPr lang="en-US" sz="6000" dirty="0" smtClean="0"/>
              <a:t>deduction of </a:t>
            </a:r>
            <a:br>
              <a:rPr lang="en-US" sz="6000" dirty="0" smtClean="0"/>
            </a:br>
            <a:r>
              <a:rPr lang="en-US" sz="6000" dirty="0" smtClean="0"/>
              <a:t>S </a:t>
            </a:r>
            <a:r>
              <a:rPr lang="en-US" sz="6000" dirty="0" err="1" smtClean="0"/>
              <a:t>corp</a:t>
            </a:r>
            <a:r>
              <a:rPr lang="en-US" sz="6000" dirty="0" smtClean="0"/>
              <a:t> losses.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FA12EA-AA49-4651-AF18-F0AFA6528CC7}" type="slidenum">
              <a:rPr lang="en-US" altLang="en-US">
                <a:solidFill>
                  <a:srgbClr val="CC3300"/>
                </a:solidFill>
              </a:rPr>
              <a:pPr eaLnBrk="1" hangingPunct="1"/>
              <a:t>28</a:t>
            </a:fld>
            <a:endParaRPr lang="en-US" altLang="en-US">
              <a:solidFill>
                <a:srgbClr val="CC3300"/>
              </a:solidFill>
            </a:endParaRPr>
          </a:p>
        </p:txBody>
      </p:sp>
      <p:sp>
        <p:nvSpPr>
          <p:cNvPr id="54275" name="Rectangle 2"/>
          <p:cNvSpPr>
            <a:spLocks noGrp="1" noChangeArrowheads="1"/>
          </p:cNvSpPr>
          <p:nvPr>
            <p:ph type="title"/>
          </p:nvPr>
        </p:nvSpPr>
        <p:spPr/>
        <p:txBody>
          <a:bodyPr/>
          <a:lstStyle/>
          <a:p>
            <a:pPr eaLnBrk="1" hangingPunct="1"/>
            <a:r>
              <a:rPr lang="en-US" altLang="en-US" smtClean="0"/>
              <a:t> </a:t>
            </a:r>
          </a:p>
        </p:txBody>
      </p:sp>
      <p:sp>
        <p:nvSpPr>
          <p:cNvPr id="54276" name="Rectangle 3"/>
          <p:cNvSpPr>
            <a:spLocks noGrp="1" noChangeArrowheads="1"/>
          </p:cNvSpPr>
          <p:nvPr>
            <p:ph type="body" sz="half" idx="1"/>
          </p:nvPr>
        </p:nvSpPr>
        <p:spPr>
          <a:xfrm>
            <a:off x="228600" y="228600"/>
            <a:ext cx="8686800" cy="6096000"/>
          </a:xfrm>
          <a:noFill/>
        </p:spPr>
        <p:txBody>
          <a:bodyPr/>
          <a:lstStyle/>
          <a:p>
            <a:pPr marL="0" indent="0" eaLnBrk="1" hangingPunct="1">
              <a:lnSpc>
                <a:spcPct val="80000"/>
              </a:lnSpc>
              <a:buFontTx/>
              <a:buNone/>
            </a:pPr>
            <a:r>
              <a:rPr lang="en-US" altLang="en-US" u="sng" smtClean="0">
                <a:solidFill>
                  <a:srgbClr val="FF3300"/>
                </a:solidFill>
              </a:rPr>
              <a:t>Shareholder Loss Limits</a:t>
            </a:r>
            <a:r>
              <a:rPr lang="en-US" altLang="en-US" smtClean="0">
                <a:solidFill>
                  <a:srgbClr val="FF3300"/>
                </a:solidFill>
              </a:rPr>
              <a:t>.</a:t>
            </a:r>
            <a:r>
              <a:rPr lang="en-US" altLang="en-US" smtClean="0"/>
              <a:t>   </a:t>
            </a:r>
          </a:p>
          <a:p>
            <a:pPr marL="0" indent="0" eaLnBrk="1" hangingPunct="1">
              <a:lnSpc>
                <a:spcPct val="80000"/>
              </a:lnSpc>
              <a:buFontTx/>
              <a:buNone/>
            </a:pPr>
            <a:r>
              <a:rPr lang="en-US" altLang="en-US" smtClean="0"/>
              <a:t>A shareholder’s deduction for his share of the loss and separately stated loss and deduction items is limited to his basis in stock plus basis of any indebtedness owed directly by S corp. to shareholder.  </a:t>
            </a:r>
            <a:br>
              <a:rPr lang="en-US" altLang="en-US" smtClean="0"/>
            </a:br>
            <a:r>
              <a:rPr lang="en-US" altLang="en-US" u="sng" smtClean="0"/>
              <a:t>Amounts of income or gain</a:t>
            </a:r>
            <a:r>
              <a:rPr lang="en-US" altLang="en-US" smtClean="0"/>
              <a:t> for the year are added to basis before determining the loss limitation.  </a:t>
            </a:r>
          </a:p>
          <a:p>
            <a:pPr marL="0" indent="0" eaLnBrk="1" hangingPunct="1">
              <a:lnSpc>
                <a:spcPct val="80000"/>
              </a:lnSpc>
              <a:buFontTx/>
              <a:buNone/>
            </a:pPr>
            <a:r>
              <a:rPr lang="en-US" altLang="en-US" u="sng" smtClean="0"/>
              <a:t>Next, basis is reduced for distributions</a:t>
            </a:r>
            <a:r>
              <a:rPr lang="en-US" altLang="en-US" smtClean="0"/>
              <a:t> not included in shareholder’s income.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0F7ADC-F490-4B8E-9FD4-9F590B3BED51}" type="slidenum">
              <a:rPr lang="en-US" altLang="en-US">
                <a:solidFill>
                  <a:srgbClr val="CC3300"/>
                </a:solidFill>
              </a:rPr>
              <a:pPr eaLnBrk="1" hangingPunct="1"/>
              <a:t>29</a:t>
            </a:fld>
            <a:endParaRPr lang="en-US" altLang="en-US">
              <a:solidFill>
                <a:srgbClr val="CC3300"/>
              </a:solidFill>
            </a:endParaRPr>
          </a:p>
        </p:txBody>
      </p:sp>
      <p:sp>
        <p:nvSpPr>
          <p:cNvPr id="55299" name="Rectangle 2"/>
          <p:cNvSpPr>
            <a:spLocks noGrp="1" noChangeArrowheads="1"/>
          </p:cNvSpPr>
          <p:nvPr>
            <p:ph type="title"/>
          </p:nvPr>
        </p:nvSpPr>
        <p:spPr/>
        <p:txBody>
          <a:bodyPr/>
          <a:lstStyle/>
          <a:p>
            <a:pPr eaLnBrk="1" hangingPunct="1"/>
            <a:r>
              <a:rPr lang="en-US" altLang="en-US" smtClean="0"/>
              <a:t> </a:t>
            </a:r>
          </a:p>
        </p:txBody>
      </p:sp>
      <p:sp>
        <p:nvSpPr>
          <p:cNvPr id="55300" name="Rectangle 3"/>
          <p:cNvSpPr>
            <a:spLocks noGrp="1" noChangeArrowheads="1"/>
          </p:cNvSpPr>
          <p:nvPr>
            <p:ph type="body" sz="half" idx="1"/>
          </p:nvPr>
        </p:nvSpPr>
        <p:spPr>
          <a:xfrm>
            <a:off x="228600" y="228600"/>
            <a:ext cx="8686800" cy="6096000"/>
          </a:xfrm>
          <a:noFill/>
        </p:spPr>
        <p:txBody>
          <a:bodyPr/>
          <a:lstStyle/>
          <a:p>
            <a:pPr marL="0" indent="0" eaLnBrk="1" hangingPunct="1">
              <a:buFontTx/>
              <a:buNone/>
            </a:pPr>
            <a:r>
              <a:rPr lang="en-US" altLang="en-US" sz="3200" u="sng" smtClean="0"/>
              <a:t>Once the loss limit is determined,</a:t>
            </a:r>
            <a:r>
              <a:rPr lang="en-US" altLang="en-US" sz="3200" smtClean="0"/>
              <a:t> the basis decreases occur in the following sequence:  decreases attributable to nondeductible, noncapital expenditures, decreases attributable to ordinary losses, separately stated loss and deduction items. Sequencing the basis reduction for distributions ahead of the absorption of the losses means that distributions reduce the deductibility of S corp loss and deduction passthroughs, but losses do not change the taxability of S corp distributions.</a:t>
            </a:r>
            <a:r>
              <a:rPr lang="en-US" altLang="en-US" sz="28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D05696-67C5-4FB9-9202-BB4E180CCA00}" type="slidenum">
              <a:rPr lang="en-US" altLang="en-US">
                <a:solidFill>
                  <a:srgbClr val="CC3300"/>
                </a:solidFill>
              </a:rPr>
              <a:pPr eaLnBrk="1" hangingPunct="1"/>
              <a:t>3</a:t>
            </a:fld>
            <a:endParaRPr lang="en-US" altLang="en-US">
              <a:solidFill>
                <a:srgbClr val="CC3300"/>
              </a:solidFill>
            </a:endParaRPr>
          </a:p>
        </p:txBody>
      </p:sp>
      <p:sp>
        <p:nvSpPr>
          <p:cNvPr id="38915" name="Rectangle 2"/>
          <p:cNvSpPr>
            <a:spLocks noGrp="1" noChangeArrowheads="1"/>
          </p:cNvSpPr>
          <p:nvPr>
            <p:ph type="body" idx="1"/>
          </p:nvPr>
        </p:nvSpPr>
        <p:spPr>
          <a:xfrm>
            <a:off x="228600" y="228600"/>
            <a:ext cx="8610600" cy="6324600"/>
          </a:xfrm>
        </p:spPr>
        <p:txBody>
          <a:bodyPr/>
          <a:lstStyle/>
          <a:p>
            <a:pPr marL="0" indent="0" eaLnBrk="1" hangingPunct="1">
              <a:buFontTx/>
              <a:buNone/>
            </a:pPr>
            <a:r>
              <a:rPr lang="en-US" altLang="en-US" sz="4800" smtClean="0"/>
              <a:t>Lets get a preview of what we will be computing, and why it is important to keep up with E&amp;P (if there is any),</a:t>
            </a:r>
          </a:p>
          <a:p>
            <a:pPr marL="0" indent="0" eaLnBrk="1" hangingPunct="1">
              <a:buFontTx/>
              <a:buNone/>
            </a:pPr>
            <a:r>
              <a:rPr lang="en-US" altLang="en-US" sz="4800" smtClean="0"/>
              <a:t>Basis of stock and AAA.</a:t>
            </a:r>
          </a:p>
          <a:p>
            <a:pPr marL="0" indent="0" eaLnBrk="1" hangingPunct="1">
              <a:buFontTx/>
              <a:buNone/>
            </a:pPr>
            <a:r>
              <a:rPr lang="en-US" altLang="en-US" sz="4800" smtClean="0"/>
              <a:t>See next slide.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C67A7E-1F79-430E-917E-781CAFF9F603}" type="slidenum">
              <a:rPr lang="en-US" altLang="en-US">
                <a:solidFill>
                  <a:srgbClr val="CC3300"/>
                </a:solidFill>
              </a:rPr>
              <a:pPr eaLnBrk="1" hangingPunct="1"/>
              <a:t>30</a:t>
            </a:fld>
            <a:endParaRPr lang="en-US" altLang="en-US">
              <a:solidFill>
                <a:srgbClr val="CC3300"/>
              </a:solidFill>
            </a:endParaRPr>
          </a:p>
        </p:txBody>
      </p:sp>
      <p:sp>
        <p:nvSpPr>
          <p:cNvPr id="56323" name="Rectangle 3"/>
          <p:cNvSpPr>
            <a:spLocks noGrp="1" noChangeArrowheads="1"/>
          </p:cNvSpPr>
          <p:nvPr>
            <p:ph type="body" idx="1"/>
          </p:nvPr>
        </p:nvSpPr>
        <p:spPr>
          <a:xfrm>
            <a:off x="228600" y="228600"/>
            <a:ext cx="8458200" cy="5942013"/>
          </a:xfrm>
        </p:spPr>
        <p:txBody>
          <a:bodyPr/>
          <a:lstStyle/>
          <a:p>
            <a:pPr marL="0" indent="0" eaLnBrk="1" hangingPunct="1">
              <a:buFontTx/>
              <a:buNone/>
            </a:pPr>
            <a:r>
              <a:rPr lang="en-US" altLang="en-US" smtClean="0"/>
              <a:t>On January 1, </a:t>
            </a:r>
            <a:r>
              <a:rPr lang="en-US" altLang="en-US" u="sng" smtClean="0">
                <a:solidFill>
                  <a:srgbClr val="FF3300"/>
                </a:solidFill>
              </a:rPr>
              <a:t>Mr. Karl</a:t>
            </a:r>
            <a:r>
              <a:rPr lang="en-US" altLang="en-US" smtClean="0"/>
              <a:t> purchased 50% of Olive Inc., an S corporation, for </a:t>
            </a:r>
            <a:r>
              <a:rPr lang="en-US" altLang="en-US" u="sng" smtClean="0"/>
              <a:t>$75,000.</a:t>
            </a:r>
            <a:r>
              <a:rPr lang="en-US" altLang="en-US" smtClean="0"/>
              <a:t> </a:t>
            </a:r>
            <a:br>
              <a:rPr lang="en-US" altLang="en-US" smtClean="0"/>
            </a:br>
            <a:r>
              <a:rPr lang="en-US" altLang="en-US" smtClean="0"/>
              <a:t>During the year, Olive Inc. incurred an </a:t>
            </a:r>
            <a:r>
              <a:rPr lang="en-US" altLang="en-US" u="sng" smtClean="0"/>
              <a:t>ordinary loss of $160,000</a:t>
            </a:r>
            <a:r>
              <a:rPr lang="en-US" altLang="en-US" smtClean="0"/>
              <a:t>.  </a:t>
            </a:r>
          </a:p>
          <a:p>
            <a:pPr marL="0" indent="0" eaLnBrk="1" hangingPunct="1">
              <a:buFontTx/>
              <a:buNone/>
            </a:pPr>
            <a:r>
              <a:rPr lang="en-US" altLang="en-US" smtClean="0"/>
              <a:t>How much of the loss can Mr. Karl deduct on his personal income tax return for the year?</a:t>
            </a:r>
          </a:p>
          <a:p>
            <a:pPr marL="0" indent="0" eaLnBrk="1" hangingPunct="1">
              <a:buFontTx/>
              <a:buNone/>
            </a:pPr>
            <a:r>
              <a:rPr lang="en-US" altLang="en-US" smtClean="0"/>
              <a:t>a. $160,000    b. $80,000  </a:t>
            </a:r>
          </a:p>
          <a:p>
            <a:pPr marL="0" indent="0" eaLnBrk="1" hangingPunct="1">
              <a:buFontTx/>
              <a:buNone/>
            </a:pPr>
            <a:r>
              <a:rPr lang="en-US" altLang="en-US" smtClean="0"/>
              <a:t>c. $75,000      d. $37,500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68B28A-A2F9-49EB-B8FE-7FD0054176A5}" type="slidenum">
              <a:rPr lang="en-US" altLang="en-US">
                <a:solidFill>
                  <a:srgbClr val="CC3300"/>
                </a:solidFill>
              </a:rPr>
              <a:pPr eaLnBrk="1" hangingPunct="1"/>
              <a:t>31</a:t>
            </a:fld>
            <a:endParaRPr lang="en-US" altLang="en-US">
              <a:solidFill>
                <a:srgbClr val="CC3300"/>
              </a:solidFill>
            </a:endParaRPr>
          </a:p>
        </p:txBody>
      </p:sp>
      <p:sp>
        <p:nvSpPr>
          <p:cNvPr id="57347" name="Rectangle 3"/>
          <p:cNvSpPr>
            <a:spLocks noGrp="1" noChangeArrowheads="1"/>
          </p:cNvSpPr>
          <p:nvPr>
            <p:ph type="body" idx="1"/>
          </p:nvPr>
        </p:nvSpPr>
        <p:spPr>
          <a:xfrm>
            <a:off x="228600" y="228600"/>
            <a:ext cx="8458200" cy="5942013"/>
          </a:xfrm>
        </p:spPr>
        <p:txBody>
          <a:bodyPr/>
          <a:lstStyle/>
          <a:p>
            <a:pPr marL="0" indent="0" eaLnBrk="1" hangingPunct="1">
              <a:buFontTx/>
              <a:buNone/>
            </a:pPr>
            <a:r>
              <a:rPr lang="en-US" altLang="en-US" smtClean="0"/>
              <a:t>On January 1, </a:t>
            </a:r>
            <a:r>
              <a:rPr lang="en-US" altLang="en-US" u="sng" smtClean="0">
                <a:solidFill>
                  <a:srgbClr val="FF3300"/>
                </a:solidFill>
              </a:rPr>
              <a:t>Mr. Karl</a:t>
            </a:r>
            <a:r>
              <a:rPr lang="en-US" altLang="en-US" smtClean="0"/>
              <a:t> purchased 50% of Olive Inc., an S corporation, for </a:t>
            </a:r>
            <a:r>
              <a:rPr lang="en-US" altLang="en-US" u="sng" smtClean="0"/>
              <a:t>$75,000.</a:t>
            </a:r>
            <a:r>
              <a:rPr lang="en-US" altLang="en-US" smtClean="0"/>
              <a:t> </a:t>
            </a:r>
            <a:br>
              <a:rPr lang="en-US" altLang="en-US" smtClean="0"/>
            </a:br>
            <a:r>
              <a:rPr lang="en-US" altLang="en-US" smtClean="0"/>
              <a:t>During the year, Olive Inc. incurred an </a:t>
            </a:r>
            <a:r>
              <a:rPr lang="en-US" altLang="en-US" u="sng" smtClean="0"/>
              <a:t>ordinary loss of $160,000</a:t>
            </a:r>
            <a:r>
              <a:rPr lang="en-US" altLang="en-US" smtClean="0"/>
              <a:t>.  </a:t>
            </a:r>
          </a:p>
          <a:p>
            <a:pPr marL="0" indent="0" eaLnBrk="1" hangingPunct="1">
              <a:buFontTx/>
              <a:buNone/>
            </a:pPr>
            <a:r>
              <a:rPr lang="en-US" altLang="en-US" smtClean="0"/>
              <a:t>How much of the loss can Mr. Karl deduct on his personal income tax return for the year?</a:t>
            </a:r>
          </a:p>
          <a:p>
            <a:pPr marL="0" indent="0" eaLnBrk="1" hangingPunct="1">
              <a:buFontTx/>
              <a:buNone/>
            </a:pPr>
            <a:r>
              <a:rPr lang="en-US" altLang="en-US" smtClean="0"/>
              <a:t>a. $160,000    b. $80,000  </a:t>
            </a:r>
          </a:p>
          <a:p>
            <a:pPr marL="0" indent="0" eaLnBrk="1" hangingPunct="1">
              <a:buFontTx/>
              <a:buNone/>
            </a:pPr>
            <a:r>
              <a:rPr lang="en-US" altLang="en-US" u="sng" smtClean="0">
                <a:solidFill>
                  <a:srgbClr val="FF0000"/>
                </a:solidFill>
              </a:rPr>
              <a:t>c. $75,000</a:t>
            </a:r>
            <a:r>
              <a:rPr lang="en-US" altLang="en-US" smtClean="0">
                <a:solidFill>
                  <a:srgbClr val="FF0000"/>
                </a:solidFill>
              </a:rPr>
              <a:t>      </a:t>
            </a:r>
            <a:r>
              <a:rPr lang="en-US" altLang="en-US" smtClean="0"/>
              <a:t>d. $37,500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28ACB1-325A-49C4-BF5F-BBFF792541C8}" type="slidenum">
              <a:rPr lang="en-US" altLang="en-US">
                <a:solidFill>
                  <a:srgbClr val="CC3300"/>
                </a:solidFill>
              </a:rPr>
              <a:pPr eaLnBrk="1" hangingPunct="1"/>
              <a:t>32</a:t>
            </a:fld>
            <a:endParaRPr lang="en-US" altLang="en-US">
              <a:solidFill>
                <a:srgbClr val="CC3300"/>
              </a:solidFill>
            </a:endParaRPr>
          </a:p>
        </p:txBody>
      </p:sp>
      <p:sp>
        <p:nvSpPr>
          <p:cNvPr id="58371" name="Rectangle 2"/>
          <p:cNvSpPr>
            <a:spLocks noGrp="1" noChangeArrowheads="1"/>
          </p:cNvSpPr>
          <p:nvPr>
            <p:ph type="body" idx="1"/>
          </p:nvPr>
        </p:nvSpPr>
        <p:spPr>
          <a:xfrm>
            <a:off x="228600" y="228600"/>
            <a:ext cx="8686800" cy="6248400"/>
          </a:xfrm>
        </p:spPr>
        <p:txBody>
          <a:bodyPr/>
          <a:lstStyle/>
          <a:p>
            <a:pPr marL="0" indent="0" eaLnBrk="1" hangingPunct="1">
              <a:lnSpc>
                <a:spcPct val="90000"/>
              </a:lnSpc>
              <a:buFontTx/>
              <a:buNone/>
            </a:pPr>
            <a:r>
              <a:rPr lang="en-US" altLang="en-US" sz="3200" u="sng" smtClean="0">
                <a:solidFill>
                  <a:srgbClr val="FF3300"/>
                </a:solidFill>
              </a:rPr>
              <a:t>Bob</a:t>
            </a:r>
            <a:r>
              <a:rPr lang="en-US" altLang="en-US" sz="3200" smtClean="0"/>
              <a:t> invested $25,000 for all of the stock of a new Corp on January 1. </a:t>
            </a:r>
            <a:br>
              <a:rPr lang="en-US" altLang="en-US" sz="3200" smtClean="0"/>
            </a:br>
            <a:r>
              <a:rPr lang="en-US" altLang="en-US" sz="3200" smtClean="0"/>
              <a:t>The corp immediately elected S Status. </a:t>
            </a:r>
            <a:br>
              <a:rPr lang="en-US" altLang="en-US" sz="3200" smtClean="0"/>
            </a:br>
            <a:r>
              <a:rPr lang="en-US" altLang="en-US" sz="3200" smtClean="0"/>
              <a:t>He also loaned the S Corp $10,000 during the year which has not been repaid. </a:t>
            </a:r>
          </a:p>
          <a:p>
            <a:pPr marL="0" indent="0" eaLnBrk="1" hangingPunct="1">
              <a:lnSpc>
                <a:spcPct val="90000"/>
              </a:lnSpc>
              <a:buFontTx/>
              <a:buNone/>
            </a:pPr>
            <a:r>
              <a:rPr lang="en-US" altLang="en-US" sz="3200" smtClean="0"/>
              <a:t>At year-end the corp owed $100,000 to the local bank. The S Corp has an operating loss of $50,000 for the year. </a:t>
            </a:r>
            <a:br>
              <a:rPr lang="en-US" altLang="en-US" sz="3200" smtClean="0"/>
            </a:br>
            <a:r>
              <a:rPr lang="en-US" altLang="en-US" sz="3200" smtClean="0"/>
              <a:t>What maximum amount of loss (before passive and at-risk limitations) can Bob deduct on his tax return? </a:t>
            </a:r>
          </a:p>
          <a:p>
            <a:pPr marL="0" indent="0" eaLnBrk="1" hangingPunct="1">
              <a:lnSpc>
                <a:spcPct val="90000"/>
              </a:lnSpc>
              <a:buFontTx/>
              <a:buNone/>
            </a:pPr>
            <a:r>
              <a:rPr lang="en-US" altLang="en-US" sz="3200" smtClean="0"/>
              <a:t>a. $35,000    b. $10,000</a:t>
            </a:r>
          </a:p>
          <a:p>
            <a:pPr marL="0" indent="0" eaLnBrk="1" hangingPunct="1">
              <a:lnSpc>
                <a:spcPct val="90000"/>
              </a:lnSpc>
              <a:buFontTx/>
              <a:buNone/>
            </a:pPr>
            <a:r>
              <a:rPr lang="en-US" altLang="en-US" sz="3200" smtClean="0"/>
              <a:t>c. $50,000    d. $25,000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13C5F3-998E-46DE-A76F-1740E53B8FD0}" type="slidenum">
              <a:rPr lang="en-US" altLang="en-US">
                <a:solidFill>
                  <a:srgbClr val="CC3300"/>
                </a:solidFill>
              </a:rPr>
              <a:pPr eaLnBrk="1" hangingPunct="1"/>
              <a:t>33</a:t>
            </a:fld>
            <a:endParaRPr lang="en-US" altLang="en-US">
              <a:solidFill>
                <a:srgbClr val="CC3300"/>
              </a:solidFill>
            </a:endParaRPr>
          </a:p>
        </p:txBody>
      </p:sp>
      <p:sp>
        <p:nvSpPr>
          <p:cNvPr id="59395" name="Rectangle 2"/>
          <p:cNvSpPr>
            <a:spLocks noGrp="1" noChangeArrowheads="1"/>
          </p:cNvSpPr>
          <p:nvPr>
            <p:ph type="body" idx="1"/>
          </p:nvPr>
        </p:nvSpPr>
        <p:spPr>
          <a:xfrm>
            <a:off x="228600" y="228600"/>
            <a:ext cx="8686800" cy="6248400"/>
          </a:xfrm>
        </p:spPr>
        <p:txBody>
          <a:bodyPr/>
          <a:lstStyle/>
          <a:p>
            <a:pPr marL="0" indent="0" eaLnBrk="1" hangingPunct="1">
              <a:lnSpc>
                <a:spcPct val="90000"/>
              </a:lnSpc>
              <a:buFontTx/>
              <a:buNone/>
            </a:pPr>
            <a:r>
              <a:rPr lang="en-US" altLang="en-US" sz="3200" u="sng" dirty="0" smtClean="0">
                <a:solidFill>
                  <a:srgbClr val="FF3300"/>
                </a:solidFill>
              </a:rPr>
              <a:t>Bob</a:t>
            </a:r>
            <a:r>
              <a:rPr lang="en-US" altLang="en-US" sz="3200" dirty="0" smtClean="0"/>
              <a:t> invested $25,000 for all of the stock of a new Corp on January 1. </a:t>
            </a:r>
            <a:br>
              <a:rPr lang="en-US" altLang="en-US" sz="3200" dirty="0" smtClean="0"/>
            </a:br>
            <a:r>
              <a:rPr lang="en-US" altLang="en-US" sz="3200" dirty="0" smtClean="0"/>
              <a:t>The </a:t>
            </a:r>
            <a:r>
              <a:rPr lang="en-US" altLang="en-US" sz="3200" dirty="0" err="1" smtClean="0"/>
              <a:t>corp</a:t>
            </a:r>
            <a:r>
              <a:rPr lang="en-US" altLang="en-US" sz="3200" dirty="0" smtClean="0"/>
              <a:t> immediately elected S Status. </a:t>
            </a:r>
            <a:br>
              <a:rPr lang="en-US" altLang="en-US" sz="3200" dirty="0" smtClean="0"/>
            </a:br>
            <a:r>
              <a:rPr lang="en-US" altLang="en-US" sz="3200" smtClean="0"/>
              <a:t>He also loaned the S Corp $10,000 during the year which has not been repaid. </a:t>
            </a:r>
          </a:p>
          <a:p>
            <a:pPr marL="0" indent="0" eaLnBrk="1" hangingPunct="1">
              <a:lnSpc>
                <a:spcPct val="90000"/>
              </a:lnSpc>
              <a:buFontTx/>
              <a:buNone/>
            </a:pPr>
            <a:r>
              <a:rPr lang="en-US" altLang="en-US" sz="3200" dirty="0" smtClean="0"/>
              <a:t>At year-end the </a:t>
            </a:r>
            <a:r>
              <a:rPr lang="en-US" altLang="en-US" sz="3200" dirty="0" err="1" smtClean="0"/>
              <a:t>corp</a:t>
            </a:r>
            <a:r>
              <a:rPr lang="en-US" altLang="en-US" sz="3200" dirty="0" smtClean="0"/>
              <a:t> owed $100,000 to the local bank. The S Corp has an operating loss of $50,000 for the year. </a:t>
            </a:r>
            <a:br>
              <a:rPr lang="en-US" altLang="en-US" sz="3200" dirty="0" smtClean="0"/>
            </a:br>
            <a:r>
              <a:rPr lang="en-US" altLang="en-US" sz="3200" dirty="0" smtClean="0"/>
              <a:t>What maximum amount of loss (before passive and at-risk limitations) can Bob deduct on his tax return? </a:t>
            </a:r>
          </a:p>
          <a:p>
            <a:pPr marL="0" indent="0" eaLnBrk="1" hangingPunct="1">
              <a:lnSpc>
                <a:spcPct val="90000"/>
              </a:lnSpc>
              <a:buFontTx/>
              <a:buNone/>
            </a:pPr>
            <a:r>
              <a:rPr lang="en-US" altLang="en-US" sz="3200" u="sng" dirty="0" smtClean="0">
                <a:solidFill>
                  <a:srgbClr val="FF0000"/>
                </a:solidFill>
              </a:rPr>
              <a:t>a. $35,000 </a:t>
            </a:r>
            <a:r>
              <a:rPr lang="en-US" altLang="en-US" sz="3200" dirty="0" smtClean="0">
                <a:solidFill>
                  <a:srgbClr val="FF0000"/>
                </a:solidFill>
              </a:rPr>
              <a:t>   </a:t>
            </a:r>
            <a:r>
              <a:rPr lang="en-US" altLang="en-US" sz="3200" dirty="0" smtClean="0"/>
              <a:t>b. $10,000</a:t>
            </a:r>
          </a:p>
          <a:p>
            <a:pPr marL="0" indent="0" eaLnBrk="1" hangingPunct="1">
              <a:lnSpc>
                <a:spcPct val="90000"/>
              </a:lnSpc>
              <a:buFontTx/>
              <a:buNone/>
            </a:pPr>
            <a:r>
              <a:rPr lang="en-US" altLang="en-US" sz="3200" dirty="0" smtClean="0"/>
              <a:t>c. $50,000    d. $25,000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266" name="Object 3"/>
          <p:cNvGraphicFramePr>
            <a:graphicFrameLocks noChangeAspect="1"/>
          </p:cNvGraphicFramePr>
          <p:nvPr>
            <p:ph/>
          </p:nvPr>
        </p:nvGraphicFramePr>
        <p:xfrm>
          <a:off x="231775" y="258763"/>
          <a:ext cx="8475663" cy="6218237"/>
        </p:xfrm>
        <a:graphic>
          <a:graphicData uri="http://schemas.openxmlformats.org/presentationml/2006/ole">
            <mc:AlternateContent xmlns:mc="http://schemas.openxmlformats.org/markup-compatibility/2006">
              <mc:Choice xmlns:v="urn:schemas-microsoft-com:vml" Requires="v">
                <p:oleObj spid="_x0000_s11268" name="Worksheet" r:id="rId4" imgW="2638335" imgH="2066881" progId="Excel.Sheet.8">
                  <p:embed/>
                </p:oleObj>
              </mc:Choice>
              <mc:Fallback>
                <p:oleObj name="Worksheet" r:id="rId4" imgW="2638335" imgH="2066881"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775" y="258763"/>
                        <a:ext cx="8475663" cy="6218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ph/>
          </p:nvPr>
        </p:nvGraphicFramePr>
        <p:xfrm>
          <a:off x="231775" y="231775"/>
          <a:ext cx="8612188" cy="6397625"/>
        </p:xfrm>
        <a:graphic>
          <a:graphicData uri="http://schemas.openxmlformats.org/presentationml/2006/ole">
            <mc:AlternateContent xmlns:mc="http://schemas.openxmlformats.org/markup-compatibility/2006">
              <mc:Choice xmlns:v="urn:schemas-microsoft-com:vml" Requires="v">
                <p:oleObj spid="_x0000_s12292" name="Worksheet" r:id="rId4" imgW="2666975" imgH="2066881" progId="Excel.Sheet.8">
                  <p:embed/>
                </p:oleObj>
              </mc:Choice>
              <mc:Fallback>
                <p:oleObj name="Worksheet" r:id="rId4" imgW="2666975" imgH="206688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775" y="231775"/>
                        <a:ext cx="8612188" cy="639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ph/>
          </p:nvPr>
        </p:nvGraphicFramePr>
        <p:xfrm>
          <a:off x="273050" y="463550"/>
          <a:ext cx="8447088" cy="6100763"/>
        </p:xfrm>
        <a:graphic>
          <a:graphicData uri="http://schemas.openxmlformats.org/presentationml/2006/ole">
            <mc:AlternateContent xmlns:mc="http://schemas.openxmlformats.org/markup-compatibility/2006">
              <mc:Choice xmlns:v="urn:schemas-microsoft-com:vml" Requires="v">
                <p:oleObj spid="_x0000_s13316" name="Worksheet" r:id="rId4" imgW="2666975" imgH="1924087" progId="Excel.Sheet.8">
                  <p:embed/>
                </p:oleObj>
              </mc:Choice>
              <mc:Fallback>
                <p:oleObj name="Worksheet" r:id="rId4" imgW="2666975" imgH="192408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050" y="463550"/>
                        <a:ext cx="8447088" cy="6100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3"/>
          <p:cNvSpPr>
            <a:spLocks noGrp="1" noChangeArrowheads="1"/>
          </p:cNvSpPr>
          <p:nvPr>
            <p:ph/>
          </p:nvPr>
        </p:nvSpPr>
        <p:spPr>
          <a:xfrm>
            <a:off x="457200" y="274638"/>
            <a:ext cx="8153400" cy="6202362"/>
          </a:xfrm>
        </p:spPr>
        <p:txBody>
          <a:bodyPr/>
          <a:lstStyle/>
          <a:p>
            <a:pPr marL="0" indent="0" eaLnBrk="1" hangingPunct="1">
              <a:buFontTx/>
              <a:buNone/>
            </a:pPr>
            <a:r>
              <a:rPr lang="en-US" altLang="en-US" smtClean="0"/>
              <a:t>On the preceding slide, Sam’s basis is increased by income items, then reduced by the distribution, then the expense and loss items are taken into account. </a:t>
            </a:r>
            <a:br>
              <a:rPr lang="en-US" altLang="en-US" smtClean="0"/>
            </a:br>
            <a:r>
              <a:rPr lang="en-US" altLang="en-US" smtClean="0"/>
              <a:t>Basis goes from $1,000 to $1,200 due to capital gain. Basis is then reduced by the $600 distribution. </a:t>
            </a:r>
            <a:br>
              <a:rPr lang="en-US" altLang="en-US" smtClean="0"/>
            </a:br>
            <a:r>
              <a:rPr lang="en-US" altLang="en-US" smtClean="0"/>
              <a:t>This gives a net basis of $600 for considering operating loss of $900. </a:t>
            </a:r>
            <a:br>
              <a:rPr lang="en-US" altLang="en-US" smtClean="0"/>
            </a:br>
            <a:r>
              <a:rPr lang="en-US" altLang="en-US" smtClean="0"/>
              <a:t>There is a suspended loss of $300.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E045D7-B5BC-41D7-AC20-C59877CAA2DE}" type="slidenum">
              <a:rPr lang="en-US" altLang="en-US">
                <a:solidFill>
                  <a:srgbClr val="CC3300"/>
                </a:solidFill>
              </a:rPr>
              <a:pPr eaLnBrk="1" hangingPunct="1"/>
              <a:t>38</a:t>
            </a:fld>
            <a:endParaRPr lang="en-US" altLang="en-US">
              <a:solidFill>
                <a:srgbClr val="CC3300"/>
              </a:solidFill>
            </a:endParaRPr>
          </a:p>
        </p:txBody>
      </p:sp>
      <p:sp>
        <p:nvSpPr>
          <p:cNvPr id="61443" name="Rectangle 2"/>
          <p:cNvSpPr>
            <a:spLocks noGrp="1" noChangeArrowheads="1"/>
          </p:cNvSpPr>
          <p:nvPr>
            <p:ph/>
          </p:nvPr>
        </p:nvSpPr>
        <p:spPr>
          <a:xfrm>
            <a:off x="457200" y="274638"/>
            <a:ext cx="8153400" cy="6202362"/>
          </a:xfrm>
        </p:spPr>
        <p:txBody>
          <a:bodyPr/>
          <a:lstStyle/>
          <a:p>
            <a:pPr marL="0" indent="0" eaLnBrk="1" hangingPunct="1">
              <a:buFontTx/>
              <a:buNone/>
            </a:pPr>
            <a:r>
              <a:rPr lang="en-US" altLang="en-US" sz="4800" smtClean="0"/>
              <a:t>On the preceding slide, how would the results differ if we first deduct the loss and then show the distribution?</a:t>
            </a:r>
          </a:p>
          <a:p>
            <a:pPr marL="0" indent="0" eaLnBrk="1" hangingPunct="1">
              <a:buFontTx/>
              <a:buNone/>
            </a:pPr>
            <a:r>
              <a:rPr lang="en-US" altLang="en-US" sz="4800" u="sng" smtClean="0">
                <a:solidFill>
                  <a:srgbClr val="FF3300"/>
                </a:solidFill>
              </a:rPr>
              <a:t>Sec. 1368(d)</a:t>
            </a:r>
          </a:p>
          <a:p>
            <a:pPr marL="0" indent="0" eaLnBrk="1" hangingPunct="1">
              <a:buFontTx/>
              <a:buNone/>
            </a:pPr>
            <a:r>
              <a:rPr lang="en-US" altLang="en-US" sz="4800" u="sng" smtClean="0">
                <a:solidFill>
                  <a:srgbClr val="FF3300"/>
                </a:solidFill>
              </a:rPr>
              <a:t>Consider basis increases only before distribution.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AE26BE-F0CB-4BEB-8C11-7234E1088945}" type="slidenum">
              <a:rPr lang="en-US" altLang="en-US">
                <a:solidFill>
                  <a:srgbClr val="CC3300"/>
                </a:solidFill>
              </a:rPr>
              <a:pPr eaLnBrk="1" hangingPunct="1"/>
              <a:t>39</a:t>
            </a:fld>
            <a:endParaRPr lang="en-US" altLang="en-US">
              <a:solidFill>
                <a:srgbClr val="CC3300"/>
              </a:solidFill>
            </a:endParaRPr>
          </a:p>
        </p:txBody>
      </p:sp>
      <p:sp>
        <p:nvSpPr>
          <p:cNvPr id="62467" name="Rectangle 2"/>
          <p:cNvSpPr>
            <a:spLocks noGrp="1" noChangeArrowheads="1"/>
          </p:cNvSpPr>
          <p:nvPr>
            <p:ph type="title"/>
          </p:nvPr>
        </p:nvSpPr>
        <p:spPr/>
        <p:txBody>
          <a:bodyPr/>
          <a:lstStyle/>
          <a:p>
            <a:pPr eaLnBrk="1" hangingPunct="1"/>
            <a:r>
              <a:rPr lang="en-US" altLang="en-US" smtClean="0"/>
              <a:t> </a:t>
            </a:r>
          </a:p>
        </p:txBody>
      </p:sp>
      <p:sp>
        <p:nvSpPr>
          <p:cNvPr id="62468" name="Rectangle 3"/>
          <p:cNvSpPr>
            <a:spLocks noGrp="1" noChangeArrowheads="1"/>
          </p:cNvSpPr>
          <p:nvPr>
            <p:ph type="body" sz="half" idx="1"/>
          </p:nvPr>
        </p:nvSpPr>
        <p:spPr>
          <a:xfrm>
            <a:off x="228600" y="228600"/>
            <a:ext cx="8686800" cy="6248400"/>
          </a:xfrm>
          <a:noFill/>
        </p:spPr>
        <p:txBody>
          <a:bodyPr/>
          <a:lstStyle/>
          <a:p>
            <a:pPr marL="0" indent="0" eaLnBrk="1" hangingPunct="1">
              <a:buFontTx/>
              <a:buNone/>
            </a:pPr>
            <a:r>
              <a:rPr lang="en-US" altLang="en-US" sz="3200" u="sng" smtClean="0">
                <a:solidFill>
                  <a:srgbClr val="FF3300"/>
                </a:solidFill>
              </a:rPr>
              <a:t>Shareholder Loss Limits</a:t>
            </a:r>
            <a:r>
              <a:rPr lang="en-US" altLang="en-US" sz="3200" smtClean="0">
                <a:solidFill>
                  <a:srgbClr val="FF3300"/>
                </a:solidFill>
              </a:rPr>
              <a:t>.</a:t>
            </a:r>
            <a:r>
              <a:rPr lang="en-US" altLang="en-US" sz="2800" smtClean="0"/>
              <a:t>  </a:t>
            </a:r>
          </a:p>
          <a:p>
            <a:pPr marL="0" indent="0" eaLnBrk="1" hangingPunct="1">
              <a:buFontTx/>
              <a:buNone/>
            </a:pPr>
            <a:r>
              <a:rPr lang="en-US" altLang="en-US" sz="3200" smtClean="0"/>
              <a:t>If stock in an S corp is sold while there are unused losses due to lack of basis, the losses lapse and can not be used by the purchaser.  </a:t>
            </a:r>
          </a:p>
          <a:p>
            <a:pPr marL="0" indent="0" eaLnBrk="1" hangingPunct="1">
              <a:buFontTx/>
              <a:buNone/>
            </a:pPr>
            <a:r>
              <a:rPr lang="en-US" altLang="en-US" sz="3200" smtClean="0"/>
              <a:t>However, if the shareholder transfers the S corp stock to a spouse or former spouse incident to a divorce, the suspended losses transfer to the spouse or former spouse.  Thus, the spouse or former spouse can deduct the losses when he or she obtains sufficient basis.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body" idx="1"/>
          </p:nvPr>
        </p:nvSpPr>
        <p:spPr>
          <a:xfrm>
            <a:off x="228600" y="228600"/>
            <a:ext cx="8610600" cy="6324600"/>
          </a:xfrm>
        </p:spPr>
        <p:txBody>
          <a:bodyPr/>
          <a:lstStyle/>
          <a:p>
            <a:pPr marL="0" indent="0" eaLnBrk="1" hangingPunct="1">
              <a:buFontTx/>
              <a:buNone/>
            </a:pPr>
            <a:r>
              <a:rPr lang="en-US" altLang="en-US" sz="4800" smtClean="0"/>
              <a:t> </a:t>
            </a:r>
          </a:p>
        </p:txBody>
      </p:sp>
      <p:graphicFrame>
        <p:nvGraphicFramePr>
          <p:cNvPr id="1026" name="Object 2"/>
          <p:cNvGraphicFramePr>
            <a:graphicFrameLocks noChangeAspect="1"/>
          </p:cNvGraphicFramePr>
          <p:nvPr/>
        </p:nvGraphicFramePr>
        <p:xfrm>
          <a:off x="200025" y="304800"/>
          <a:ext cx="8639175" cy="6315075"/>
        </p:xfrm>
        <a:graphic>
          <a:graphicData uri="http://schemas.openxmlformats.org/presentationml/2006/ole">
            <mc:AlternateContent xmlns:mc="http://schemas.openxmlformats.org/markup-compatibility/2006">
              <mc:Choice xmlns:v="urn:schemas-microsoft-com:vml" Requires="v">
                <p:oleObj spid="_x0000_s1029" name="Worksheet" r:id="rId4" imgW="3581280" imgH="2619465" progId="Excel.Sheet.12">
                  <p:embed/>
                </p:oleObj>
              </mc:Choice>
              <mc:Fallback>
                <p:oleObj name="Worksheet" r:id="rId4" imgW="3581280" imgH="2619465" progId="Excel.Shee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025" y="304800"/>
                        <a:ext cx="8639175" cy="631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F9927B-1E2D-466D-82DB-C46746DF2F33}" type="slidenum">
              <a:rPr lang="en-US" altLang="en-US">
                <a:solidFill>
                  <a:srgbClr val="CC3300"/>
                </a:solidFill>
              </a:rPr>
              <a:pPr eaLnBrk="1" hangingPunct="1"/>
              <a:t>40</a:t>
            </a:fld>
            <a:endParaRPr lang="en-US" altLang="en-US">
              <a:solidFill>
                <a:srgbClr val="CC3300"/>
              </a:solidFill>
            </a:endParaRPr>
          </a:p>
        </p:txBody>
      </p:sp>
      <p:sp>
        <p:nvSpPr>
          <p:cNvPr id="63491" name="Rectangle 2"/>
          <p:cNvSpPr>
            <a:spLocks noGrp="1" noChangeArrowheads="1"/>
          </p:cNvSpPr>
          <p:nvPr>
            <p:ph type="title"/>
          </p:nvPr>
        </p:nvSpPr>
        <p:spPr/>
        <p:txBody>
          <a:bodyPr/>
          <a:lstStyle/>
          <a:p>
            <a:pPr eaLnBrk="1" hangingPunct="1"/>
            <a:r>
              <a:rPr lang="en-US" altLang="en-US" smtClean="0"/>
              <a:t> </a:t>
            </a:r>
          </a:p>
        </p:txBody>
      </p:sp>
      <p:sp>
        <p:nvSpPr>
          <p:cNvPr id="63492" name="Rectangle 3"/>
          <p:cNvSpPr>
            <a:spLocks noGrp="1" noChangeArrowheads="1"/>
          </p:cNvSpPr>
          <p:nvPr>
            <p:ph type="body" sz="half" idx="1"/>
          </p:nvPr>
        </p:nvSpPr>
        <p:spPr>
          <a:xfrm>
            <a:off x="228600" y="228600"/>
            <a:ext cx="8763000" cy="6324600"/>
          </a:xfrm>
          <a:noFill/>
        </p:spPr>
        <p:txBody>
          <a:bodyPr/>
          <a:lstStyle/>
          <a:p>
            <a:pPr marL="0" indent="0" eaLnBrk="1" hangingPunct="1">
              <a:lnSpc>
                <a:spcPct val="90000"/>
              </a:lnSpc>
              <a:buFontTx/>
              <a:buNone/>
            </a:pPr>
            <a:r>
              <a:rPr lang="en-US" altLang="en-US" sz="2600" u="sng" smtClean="0">
                <a:solidFill>
                  <a:srgbClr val="FF3300"/>
                </a:solidFill>
              </a:rPr>
              <a:t>Shareholder Loss &amp; Deduction Limits.</a:t>
            </a:r>
            <a:r>
              <a:rPr lang="en-US" altLang="en-US" sz="2600" smtClean="0"/>
              <a:t>  </a:t>
            </a:r>
          </a:p>
          <a:p>
            <a:pPr marL="0" indent="0" eaLnBrk="1" hangingPunct="1">
              <a:lnSpc>
                <a:spcPct val="90000"/>
              </a:lnSpc>
              <a:buFontTx/>
              <a:buNone/>
            </a:pPr>
            <a:r>
              <a:rPr lang="en-US" altLang="en-US" sz="2600" smtClean="0"/>
              <a:t>S corp shareholders are subject to three additional loss limits:  the at-risk rules; the passive activity loss and credit limitation rules; and the hobby loss rules.  Some separately stated loss and deduction items are subject to shareholder limits (e.g., charitable contributions, long-term capital losses and investment interest expense) though they are not subject to corporate limits.  Some separately stated items are subject to corporate limits but not shareholder limits (e.g., the 50% nondeductible portion of travel and entertainment expenses).  </a:t>
            </a:r>
          </a:p>
          <a:p>
            <a:pPr marL="0" indent="0" eaLnBrk="1" hangingPunct="1">
              <a:lnSpc>
                <a:spcPct val="90000"/>
              </a:lnSpc>
              <a:buFontTx/>
              <a:buNone/>
            </a:pPr>
            <a:r>
              <a:rPr lang="en-US" altLang="en-US" sz="2600" u="sng" smtClean="0">
                <a:solidFill>
                  <a:srgbClr val="FF3300"/>
                </a:solidFill>
              </a:rPr>
              <a:t>Post-termination Loss Carryovers</a:t>
            </a:r>
            <a:r>
              <a:rPr lang="en-US" altLang="en-US" sz="2600" u="sng" smtClean="0"/>
              <a:t>.</a:t>
            </a:r>
            <a:r>
              <a:rPr lang="en-US" altLang="en-US" sz="2600" smtClean="0"/>
              <a:t>  Loss and deduction carryovers can be carried over after an S election is terminated and deducted by the shareholder in the post-termination transition period.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A246DA-F7EC-4284-9A80-8C8E75F825E6}" type="slidenum">
              <a:rPr lang="en-US" altLang="en-US">
                <a:solidFill>
                  <a:srgbClr val="CC3300"/>
                </a:solidFill>
              </a:rPr>
              <a:pPr eaLnBrk="1" hangingPunct="1"/>
              <a:t>41</a:t>
            </a:fld>
            <a:endParaRPr lang="en-US" altLang="en-US">
              <a:solidFill>
                <a:srgbClr val="CC3300"/>
              </a:solidFill>
            </a:endParaRPr>
          </a:p>
        </p:txBody>
      </p:sp>
      <p:sp>
        <p:nvSpPr>
          <p:cNvPr id="64515" name="Rectangle 2"/>
          <p:cNvSpPr>
            <a:spLocks noGrp="1" noChangeArrowheads="1"/>
          </p:cNvSpPr>
          <p:nvPr>
            <p:ph type="title"/>
          </p:nvPr>
        </p:nvSpPr>
        <p:spPr/>
        <p:txBody>
          <a:bodyPr/>
          <a:lstStyle/>
          <a:p>
            <a:pPr eaLnBrk="1" hangingPunct="1"/>
            <a:r>
              <a:rPr lang="en-US" altLang="en-US" smtClean="0"/>
              <a:t> </a:t>
            </a:r>
          </a:p>
        </p:txBody>
      </p:sp>
      <p:sp>
        <p:nvSpPr>
          <p:cNvPr id="64516" name="Rectangle 3"/>
          <p:cNvSpPr>
            <a:spLocks noGrp="1" noChangeArrowheads="1"/>
          </p:cNvSpPr>
          <p:nvPr>
            <p:ph type="body" sz="half" idx="1"/>
          </p:nvPr>
        </p:nvSpPr>
        <p:spPr>
          <a:xfrm>
            <a:off x="304800" y="304800"/>
            <a:ext cx="8610600" cy="6019800"/>
          </a:xfrm>
          <a:noFill/>
        </p:spPr>
        <p:txBody>
          <a:bodyPr/>
          <a:lstStyle/>
          <a:p>
            <a:pPr marL="60325" indent="-60325" eaLnBrk="1" hangingPunct="1">
              <a:lnSpc>
                <a:spcPct val="90000"/>
              </a:lnSpc>
              <a:buFontTx/>
              <a:buNone/>
            </a:pPr>
            <a:r>
              <a:rPr lang="en-US" altLang="en-US" u="sng" smtClean="0">
                <a:solidFill>
                  <a:srgbClr val="FF3300"/>
                </a:solidFill>
              </a:rPr>
              <a:t>Family S Corporations.</a:t>
            </a:r>
            <a:r>
              <a:rPr lang="en-US" altLang="en-US" smtClean="0">
                <a:solidFill>
                  <a:srgbClr val="FF3300"/>
                </a:solidFill>
              </a:rPr>
              <a:t>  </a:t>
            </a:r>
          </a:p>
          <a:p>
            <a:pPr marL="60325" indent="-60325" eaLnBrk="1" hangingPunct="1">
              <a:lnSpc>
                <a:spcPct val="90000"/>
              </a:lnSpc>
              <a:buFontTx/>
              <a:buNone/>
            </a:pPr>
            <a:r>
              <a:rPr lang="en-US" altLang="en-US" smtClean="0"/>
              <a:t>The IRS can reallocate income attributable to stock that is transferred to a family member when the transferor retains the economic benefits and control over the stock. The IRS can also allocate the items of income, deduction, gain, loss and credit to reflect the value of services rendered or capital contributed by a family member.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smtClean="0"/>
              <a:t> </a:t>
            </a:r>
          </a:p>
        </p:txBody>
      </p:sp>
      <p:sp>
        <p:nvSpPr>
          <p:cNvPr id="2072579"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860425" indent="-860425" algn="ctr" eaLnBrk="1" hangingPunct="1">
              <a:buFontTx/>
              <a:buNone/>
              <a:defRPr/>
            </a:pPr>
            <a:endParaRPr lang="en-US" sz="3200" dirty="0" smtClean="0"/>
          </a:p>
          <a:p>
            <a:pPr marL="1090613" indent="-860425" eaLnBrk="1" hangingPunct="1">
              <a:buFontTx/>
              <a:buNone/>
              <a:defRPr/>
            </a:pPr>
            <a:r>
              <a:rPr lang="en-US" sz="6000" dirty="0" smtClean="0"/>
              <a:t>9. Calculate a shareholder's </a:t>
            </a:r>
            <a:br>
              <a:rPr lang="en-US" sz="6000" dirty="0" smtClean="0"/>
            </a:br>
            <a:r>
              <a:rPr lang="en-US" sz="6000" u="sng" dirty="0" smtClean="0"/>
              <a:t>basis in S </a:t>
            </a:r>
            <a:r>
              <a:rPr lang="en-US" sz="6000" u="sng" dirty="0" err="1" smtClean="0"/>
              <a:t>corp's</a:t>
            </a:r>
            <a:r>
              <a:rPr lang="en-US" sz="6000" u="sng" dirty="0" smtClean="0"/>
              <a:t> stock and debt</a:t>
            </a:r>
            <a:r>
              <a:rPr lang="en-US" sz="6000" dirty="0" smtClean="0"/>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9BCA87-C279-4AB2-91A0-E9A9750FBE4A}" type="slidenum">
              <a:rPr lang="en-US" altLang="en-US">
                <a:solidFill>
                  <a:srgbClr val="CC3300"/>
                </a:solidFill>
              </a:rPr>
              <a:pPr eaLnBrk="1" hangingPunct="1"/>
              <a:t>43</a:t>
            </a:fld>
            <a:endParaRPr lang="en-US" altLang="en-US">
              <a:solidFill>
                <a:srgbClr val="CC3300"/>
              </a:solidFill>
            </a:endParaRPr>
          </a:p>
        </p:txBody>
      </p:sp>
      <p:sp>
        <p:nvSpPr>
          <p:cNvPr id="66563" name="Rectangle 2"/>
          <p:cNvSpPr>
            <a:spLocks noGrp="1" noChangeArrowheads="1"/>
          </p:cNvSpPr>
          <p:nvPr>
            <p:ph type="title"/>
          </p:nvPr>
        </p:nvSpPr>
        <p:spPr/>
        <p:txBody>
          <a:bodyPr/>
          <a:lstStyle/>
          <a:p>
            <a:pPr eaLnBrk="1" hangingPunct="1"/>
            <a:r>
              <a:rPr lang="en-US" altLang="en-US" smtClean="0"/>
              <a:t> </a:t>
            </a:r>
          </a:p>
        </p:txBody>
      </p:sp>
      <p:sp>
        <p:nvSpPr>
          <p:cNvPr id="66564" name="Rectangle 3"/>
          <p:cNvSpPr>
            <a:spLocks noGrp="1" noChangeArrowheads="1"/>
          </p:cNvSpPr>
          <p:nvPr>
            <p:ph type="body" sz="half" idx="1"/>
          </p:nvPr>
        </p:nvSpPr>
        <p:spPr>
          <a:xfrm>
            <a:off x="304800" y="304800"/>
            <a:ext cx="8610600" cy="6019800"/>
          </a:xfrm>
          <a:noFill/>
        </p:spPr>
        <p:txBody>
          <a:bodyPr/>
          <a:lstStyle/>
          <a:p>
            <a:pPr marL="0" indent="0" eaLnBrk="1" hangingPunct="1">
              <a:lnSpc>
                <a:spcPct val="90000"/>
              </a:lnSpc>
              <a:buFontTx/>
              <a:buNone/>
            </a:pPr>
            <a:r>
              <a:rPr lang="en-US" altLang="en-US" u="sng" smtClean="0">
                <a:solidFill>
                  <a:srgbClr val="FF3300"/>
                </a:solidFill>
              </a:rPr>
              <a:t>Basis Adjustments to S Corp. Stock</a:t>
            </a:r>
            <a:r>
              <a:rPr lang="en-US" altLang="en-US" smtClean="0">
                <a:solidFill>
                  <a:srgbClr val="FF3300"/>
                </a:solidFill>
              </a:rPr>
              <a:t>.</a:t>
            </a:r>
            <a:r>
              <a:rPr lang="en-US" altLang="en-US" smtClean="0"/>
              <a:t>  </a:t>
            </a:r>
          </a:p>
          <a:p>
            <a:pPr marL="0" indent="0" eaLnBrk="1" hangingPunct="1">
              <a:lnSpc>
                <a:spcPct val="90000"/>
              </a:lnSpc>
              <a:buFontTx/>
              <a:buNone/>
            </a:pPr>
            <a:r>
              <a:rPr lang="en-US" altLang="en-US" smtClean="0"/>
              <a:t>The basis adjustments parallel those made to determine a partnership interest's basis.  </a:t>
            </a:r>
            <a:br>
              <a:rPr lang="en-US" altLang="en-US" smtClean="0"/>
            </a:br>
            <a:r>
              <a:rPr lang="en-US" altLang="en-US" smtClean="0"/>
              <a:t>Adjustments include taxable and tax-exempt income, and separately stated items. Adjustments are made on last day of tax year. </a:t>
            </a:r>
          </a:p>
          <a:p>
            <a:pPr marL="0" indent="0" eaLnBrk="1" hangingPunct="1">
              <a:lnSpc>
                <a:spcPct val="90000"/>
              </a:lnSpc>
              <a:buFontTx/>
              <a:buNone/>
            </a:pPr>
            <a:r>
              <a:rPr lang="en-US" altLang="en-US" u="sng" smtClean="0"/>
              <a:t>The formula for determining the basis for S corporation stock is shown on the next page.</a:t>
            </a:r>
            <a:r>
              <a:rPr lang="en-US" altLang="en-US" smtClean="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384175" y="220663"/>
          <a:ext cx="8096250" cy="6210300"/>
        </p:xfrm>
        <a:graphic>
          <a:graphicData uri="http://schemas.openxmlformats.org/presentationml/2006/ole">
            <mc:AlternateContent xmlns:mc="http://schemas.openxmlformats.org/markup-compatibility/2006">
              <mc:Choice xmlns:v="urn:schemas-microsoft-com:vml" Requires="v">
                <p:oleObj spid="_x0000_s14340" name="Worksheet" r:id="rId4" imgW="2657551" imgH="2066849" progId="Excel.Sheet.8">
                  <p:embed/>
                </p:oleObj>
              </mc:Choice>
              <mc:Fallback>
                <p:oleObj name="Worksheet" r:id="rId4" imgW="2657551" imgH="2066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175" y="220663"/>
                        <a:ext cx="8096250" cy="6210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F7A2BF-9280-49AC-80F0-60C211C7104B}" type="slidenum">
              <a:rPr lang="en-US" altLang="en-US">
                <a:solidFill>
                  <a:srgbClr val="CC3300"/>
                </a:solidFill>
              </a:rPr>
              <a:pPr eaLnBrk="1" hangingPunct="1"/>
              <a:t>45</a:t>
            </a:fld>
            <a:endParaRPr lang="en-US" altLang="en-US">
              <a:solidFill>
                <a:srgbClr val="CC3300"/>
              </a:solidFill>
            </a:endParaRPr>
          </a:p>
        </p:txBody>
      </p:sp>
      <p:sp>
        <p:nvSpPr>
          <p:cNvPr id="67587" name="Rectangle 3"/>
          <p:cNvSpPr>
            <a:spLocks noGrp="1" noChangeArrowheads="1"/>
          </p:cNvSpPr>
          <p:nvPr>
            <p:ph type="body" idx="1"/>
          </p:nvPr>
        </p:nvSpPr>
        <p:spPr>
          <a:xfrm>
            <a:off x="152400" y="152400"/>
            <a:ext cx="8610600" cy="6172200"/>
          </a:xfrm>
        </p:spPr>
        <p:txBody>
          <a:bodyPr/>
          <a:lstStyle/>
          <a:p>
            <a:pPr marL="0" indent="0" eaLnBrk="1" hangingPunct="1">
              <a:lnSpc>
                <a:spcPct val="90000"/>
              </a:lnSpc>
              <a:buFontTx/>
              <a:buNone/>
            </a:pPr>
            <a:r>
              <a:rPr lang="en-US" altLang="en-US" sz="3200" u="sng" smtClean="0">
                <a:solidFill>
                  <a:srgbClr val="FF3300"/>
                </a:solidFill>
              </a:rPr>
              <a:t>Haas Corp.,</a:t>
            </a:r>
            <a:r>
              <a:rPr lang="en-US" altLang="en-US" sz="3200" smtClean="0"/>
              <a:t> a calendar year S corp, has two equal shareholders. </a:t>
            </a:r>
            <a:br>
              <a:rPr lang="en-US" altLang="en-US" sz="3200" smtClean="0"/>
            </a:br>
            <a:r>
              <a:rPr lang="en-US" altLang="en-US" sz="3200" smtClean="0"/>
              <a:t>For the year ended December 31, Haas had taxable income of $60,000, which included $50,000 from operations &amp; $10,000 from investment interest income.  </a:t>
            </a:r>
          </a:p>
          <a:p>
            <a:pPr marL="0" indent="0" eaLnBrk="1" hangingPunct="1">
              <a:lnSpc>
                <a:spcPct val="90000"/>
              </a:lnSpc>
              <a:buFontTx/>
              <a:buNone/>
            </a:pPr>
            <a:r>
              <a:rPr lang="en-US" altLang="en-US" sz="3200" smtClean="0"/>
              <a:t>Hass also had municipal bond interest income of $8,000.  There were no other transactions that year. </a:t>
            </a:r>
          </a:p>
          <a:p>
            <a:pPr marL="0" indent="0" eaLnBrk="1" hangingPunct="1">
              <a:lnSpc>
                <a:spcPct val="90000"/>
              </a:lnSpc>
              <a:buFontTx/>
              <a:buNone/>
            </a:pPr>
            <a:r>
              <a:rPr lang="en-US" altLang="en-US" sz="3200" smtClean="0"/>
              <a:t>Each shareholder's basis in the stock of Haas will increase in the year by</a:t>
            </a:r>
          </a:p>
          <a:p>
            <a:pPr marL="0" indent="0" eaLnBrk="1" hangingPunct="1">
              <a:lnSpc>
                <a:spcPct val="90000"/>
              </a:lnSpc>
              <a:buFontTx/>
              <a:buNone/>
            </a:pPr>
            <a:r>
              <a:rPr lang="en-US" altLang="en-US" sz="3200" smtClean="0"/>
              <a:t>a. $50,000    b. $34,000</a:t>
            </a:r>
          </a:p>
          <a:p>
            <a:pPr marL="0" indent="0" eaLnBrk="1" hangingPunct="1">
              <a:lnSpc>
                <a:spcPct val="90000"/>
              </a:lnSpc>
              <a:buFontTx/>
              <a:buNone/>
            </a:pPr>
            <a:r>
              <a:rPr lang="en-US" altLang="en-US" sz="3200" smtClean="0"/>
              <a:t>c. $30,000    d. $25,000   e. $0      CPA 1994</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15C482-5746-4DCF-A6C4-097B2FE9EDCC}" type="slidenum">
              <a:rPr lang="en-US" altLang="en-US">
                <a:solidFill>
                  <a:srgbClr val="CC3300"/>
                </a:solidFill>
              </a:rPr>
              <a:pPr eaLnBrk="1" hangingPunct="1"/>
              <a:t>46</a:t>
            </a:fld>
            <a:endParaRPr lang="en-US" altLang="en-US">
              <a:solidFill>
                <a:srgbClr val="CC3300"/>
              </a:solidFill>
            </a:endParaRPr>
          </a:p>
        </p:txBody>
      </p:sp>
      <p:graphicFrame>
        <p:nvGraphicFramePr>
          <p:cNvPr id="15362" name="Object 2"/>
          <p:cNvGraphicFramePr>
            <a:graphicFrameLocks noChangeAspect="1"/>
          </p:cNvGraphicFramePr>
          <p:nvPr>
            <p:ph/>
          </p:nvPr>
        </p:nvGraphicFramePr>
        <p:xfrm>
          <a:off x="522288" y="538163"/>
          <a:ext cx="8097837" cy="5368925"/>
        </p:xfrm>
        <a:graphic>
          <a:graphicData uri="http://schemas.openxmlformats.org/presentationml/2006/ole">
            <mc:AlternateContent xmlns:mc="http://schemas.openxmlformats.org/markup-compatibility/2006">
              <mc:Choice xmlns:v="urn:schemas-microsoft-com:vml" Requires="v">
                <p:oleObj spid="_x0000_s15365" name="Worksheet" r:id="rId4" imgW="2628866" imgH="1743185" progId="Excel.Sheet.8">
                  <p:embed/>
                </p:oleObj>
              </mc:Choice>
              <mc:Fallback>
                <p:oleObj name="Worksheet" r:id="rId4" imgW="2628866" imgH="17431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288" y="538163"/>
                        <a:ext cx="8097837" cy="5368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951E1B-8D4F-4383-BE3C-970C3228356A}" type="slidenum">
              <a:rPr lang="en-US" altLang="en-US">
                <a:solidFill>
                  <a:srgbClr val="CC3300"/>
                </a:solidFill>
              </a:rPr>
              <a:pPr eaLnBrk="1" hangingPunct="1"/>
              <a:t>47</a:t>
            </a:fld>
            <a:endParaRPr lang="en-US" altLang="en-US">
              <a:solidFill>
                <a:srgbClr val="CC3300"/>
              </a:solidFill>
            </a:endParaRPr>
          </a:p>
        </p:txBody>
      </p:sp>
      <p:sp>
        <p:nvSpPr>
          <p:cNvPr id="68611" name="Rectangle 2"/>
          <p:cNvSpPr>
            <a:spLocks noGrp="1" noChangeArrowheads="1"/>
          </p:cNvSpPr>
          <p:nvPr>
            <p:ph type="title"/>
          </p:nvPr>
        </p:nvSpPr>
        <p:spPr/>
        <p:txBody>
          <a:bodyPr/>
          <a:lstStyle/>
          <a:p>
            <a:pPr eaLnBrk="1" hangingPunct="1"/>
            <a:r>
              <a:rPr lang="en-US" altLang="en-US" smtClean="0"/>
              <a:t> </a:t>
            </a:r>
          </a:p>
        </p:txBody>
      </p:sp>
      <p:sp>
        <p:nvSpPr>
          <p:cNvPr id="68612" name="Rectangle 3"/>
          <p:cNvSpPr>
            <a:spLocks noGrp="1" noChangeArrowheads="1"/>
          </p:cNvSpPr>
          <p:nvPr>
            <p:ph type="body" sz="half" idx="1"/>
          </p:nvPr>
        </p:nvSpPr>
        <p:spPr>
          <a:xfrm>
            <a:off x="304800" y="304800"/>
            <a:ext cx="8610600" cy="6019800"/>
          </a:xfrm>
          <a:noFill/>
        </p:spPr>
        <p:txBody>
          <a:bodyPr/>
          <a:lstStyle/>
          <a:p>
            <a:pPr marL="0" indent="0" eaLnBrk="1" hangingPunct="1">
              <a:buFontTx/>
              <a:buNone/>
            </a:pPr>
            <a:r>
              <a:rPr lang="en-US" altLang="en-US" sz="2800" u="sng" smtClean="0">
                <a:solidFill>
                  <a:srgbClr val="FF3300"/>
                </a:solidFill>
              </a:rPr>
              <a:t>Basis Adjustments to Shareholder Debt</a:t>
            </a:r>
            <a:r>
              <a:rPr lang="en-US" altLang="en-US" sz="2800" smtClean="0">
                <a:solidFill>
                  <a:srgbClr val="FF3300"/>
                </a:solidFill>
              </a:rPr>
              <a:t>.</a:t>
            </a:r>
            <a:r>
              <a:rPr lang="en-US" altLang="en-US" sz="2800" smtClean="0"/>
              <a:t>  </a:t>
            </a:r>
          </a:p>
          <a:p>
            <a:pPr marL="0" indent="0" eaLnBrk="1" hangingPunct="1">
              <a:buFontTx/>
              <a:buNone/>
            </a:pPr>
            <a:r>
              <a:rPr lang="en-US" altLang="en-US" sz="2800" smtClean="0"/>
              <a:t>After a shareholder's basis in the S corporation stock is reduced to zero, basis in debt owed the shareholder by the corporation is reduced to zero.  When income or gain items are allocated to shareholders, they first restore their basis in shareholder debt, and then increase the basis in the stock.</a:t>
            </a:r>
          </a:p>
          <a:p>
            <a:pPr marL="0" indent="0" eaLnBrk="1" hangingPunct="1">
              <a:buFontTx/>
              <a:buNone/>
            </a:pPr>
            <a:r>
              <a:rPr lang="en-US" altLang="en-US" sz="2800" smtClean="0"/>
              <a:t>If debt is repaid before the basis is fully restored, the shareholder will recognize a gain.  The gain will be ordinary gain if the debt is unsecured and capital gain if the debt is secured by a note or other evidence of indebtedness.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FF1A92-1E40-40A6-87BB-BDE9CE69C6CA}" type="slidenum">
              <a:rPr lang="en-US" altLang="en-US">
                <a:solidFill>
                  <a:srgbClr val="CC3300"/>
                </a:solidFill>
              </a:rPr>
              <a:pPr eaLnBrk="1" hangingPunct="1"/>
              <a:t>48</a:t>
            </a:fld>
            <a:endParaRPr lang="en-US" altLang="en-US">
              <a:solidFill>
                <a:srgbClr val="CC3300"/>
              </a:solidFill>
            </a:endParaRPr>
          </a:p>
        </p:txBody>
      </p:sp>
      <p:sp>
        <p:nvSpPr>
          <p:cNvPr id="69635" name="Rectangle 2"/>
          <p:cNvSpPr>
            <a:spLocks noGrp="1" noChangeArrowheads="1"/>
          </p:cNvSpPr>
          <p:nvPr>
            <p:ph type="ctrTitle"/>
          </p:nvPr>
        </p:nvSpPr>
        <p:spPr>
          <a:xfrm>
            <a:off x="228600" y="133350"/>
            <a:ext cx="8534400" cy="6369050"/>
          </a:xfrm>
          <a:noFill/>
        </p:spPr>
        <p:txBody>
          <a:bodyPr lIns="90488" tIns="44450" rIns="90488" bIns="44450">
            <a:spAutoFit/>
          </a:bodyPr>
          <a:lstStyle/>
          <a:p>
            <a:pPr algn="l" eaLnBrk="1" hangingPunct="1">
              <a:spcBef>
                <a:spcPct val="60000"/>
              </a:spcBef>
            </a:pPr>
            <a:r>
              <a:rPr lang="en-US" altLang="en-US" sz="3400" u="sng" smtClean="0">
                <a:solidFill>
                  <a:srgbClr val="FF3300"/>
                </a:solidFill>
                <a:cs typeface="Times New Roman" panose="02020603050405020304" pitchFamily="18" charset="0"/>
              </a:rPr>
              <a:t>Cal Corporation Basis</a:t>
            </a:r>
            <a:r>
              <a:rPr lang="en-US" altLang="en-US" sz="3400" smtClean="0">
                <a:solidFill>
                  <a:srgbClr val="FF3300"/>
                </a:solidFill>
                <a:cs typeface="Times New Roman" panose="02020603050405020304" pitchFamily="18" charset="0"/>
              </a:rPr>
              <a:t>-1 </a:t>
            </a:r>
            <a:br>
              <a:rPr lang="en-US" altLang="en-US" sz="3400" smtClean="0">
                <a:solidFill>
                  <a:srgbClr val="FF3300"/>
                </a:solidFill>
                <a:cs typeface="Times New Roman" panose="02020603050405020304" pitchFamily="18" charset="0"/>
              </a:rPr>
            </a:br>
            <a:r>
              <a:rPr lang="en-US" altLang="en-US" sz="3400" smtClean="0">
                <a:solidFill>
                  <a:schemeClr val="tx1"/>
                </a:solidFill>
                <a:cs typeface="Times New Roman" panose="02020603050405020304" pitchFamily="18" charset="0"/>
              </a:rPr>
              <a:t>Cal owns a 25 % of Cal Corp., an S corp. Cal loaned $10,000 to Cal Corp. last year. On January 1, Cal’s basis in his stock was $16,000.</a:t>
            </a:r>
            <a:br>
              <a:rPr lang="en-US" altLang="en-US" sz="3400" smtClean="0">
                <a:solidFill>
                  <a:schemeClr val="tx1"/>
                </a:solidFill>
                <a:cs typeface="Times New Roman" panose="02020603050405020304" pitchFamily="18" charset="0"/>
              </a:rPr>
            </a:br>
            <a:r>
              <a:rPr lang="en-US" altLang="en-US" sz="3400" u="sng" smtClean="0">
                <a:solidFill>
                  <a:srgbClr val="FF3300"/>
                </a:solidFill>
                <a:cs typeface="Times New Roman" panose="02020603050405020304" pitchFamily="18" charset="0"/>
              </a:rPr>
              <a:t>a.</a:t>
            </a:r>
            <a:r>
              <a:rPr lang="en-US" altLang="en-US" sz="3400" smtClean="0">
                <a:solidFill>
                  <a:schemeClr val="tx1"/>
                </a:solidFill>
                <a:cs typeface="Times New Roman" panose="02020603050405020304" pitchFamily="18" charset="0"/>
              </a:rPr>
              <a:t> Cal’s basis in his stock &amp; debt at the end of the year if the corp. reports a </a:t>
            </a:r>
            <a:r>
              <a:rPr lang="en-US" altLang="en-US" sz="3400" u="sng" smtClean="0">
                <a:solidFill>
                  <a:schemeClr val="tx1"/>
                </a:solidFill>
                <a:cs typeface="Times New Roman" panose="02020603050405020304" pitchFamily="18" charset="0"/>
              </a:rPr>
              <a:t>loss of $60,000 for the year</a:t>
            </a:r>
            <a:r>
              <a:rPr lang="en-US" altLang="en-US" sz="3400" smtClean="0">
                <a:solidFill>
                  <a:schemeClr val="tx1"/>
                </a:solidFill>
                <a:cs typeface="Times New Roman" panose="02020603050405020304" pitchFamily="18" charset="0"/>
              </a:rPr>
              <a:t>?</a:t>
            </a:r>
            <a:br>
              <a:rPr lang="en-US" altLang="en-US" sz="3400" smtClean="0">
                <a:solidFill>
                  <a:schemeClr val="tx1"/>
                </a:solidFill>
                <a:cs typeface="Times New Roman" panose="02020603050405020304" pitchFamily="18" charset="0"/>
              </a:rPr>
            </a:br>
            <a:r>
              <a:rPr lang="en-US" altLang="en-US" sz="3400" u="sng" smtClean="0">
                <a:solidFill>
                  <a:srgbClr val="FF3300"/>
                </a:solidFill>
                <a:cs typeface="Times New Roman" panose="02020603050405020304" pitchFamily="18" charset="0"/>
              </a:rPr>
              <a:t>b.</a:t>
            </a:r>
            <a:r>
              <a:rPr lang="en-US" altLang="en-US" sz="3400" smtClean="0">
                <a:solidFill>
                  <a:schemeClr val="tx1"/>
                </a:solidFill>
                <a:cs typeface="Times New Roman" panose="02020603050405020304" pitchFamily="18" charset="0"/>
              </a:rPr>
              <a:t> … if the corp. reports </a:t>
            </a:r>
            <a:r>
              <a:rPr lang="en-US" altLang="en-US" sz="3400" u="sng" smtClean="0">
                <a:solidFill>
                  <a:schemeClr val="tx1"/>
                </a:solidFill>
                <a:cs typeface="Times New Roman" panose="02020603050405020304" pitchFamily="18" charset="0"/>
              </a:rPr>
              <a:t>losses of $90,000</a:t>
            </a:r>
            <a:r>
              <a:rPr lang="en-US" altLang="en-US" sz="3400" smtClean="0">
                <a:solidFill>
                  <a:schemeClr val="tx1"/>
                </a:solidFill>
                <a:cs typeface="Times New Roman" panose="02020603050405020304" pitchFamily="18" charset="0"/>
              </a:rPr>
              <a:t>?</a:t>
            </a:r>
            <a:r>
              <a:rPr lang="en-US" altLang="en-US" sz="3400" b="0" smtClean="0">
                <a:solidFill>
                  <a:schemeClr val="tx1"/>
                </a:solidFill>
                <a:cs typeface="Times New Roman" panose="02020603050405020304" pitchFamily="18" charset="0"/>
              </a:rPr>
              <a:t/>
            </a:r>
            <a:br>
              <a:rPr lang="en-US" altLang="en-US" sz="3400" b="0" smtClean="0">
                <a:solidFill>
                  <a:schemeClr val="tx1"/>
                </a:solidFill>
                <a:cs typeface="Times New Roman" panose="02020603050405020304" pitchFamily="18" charset="0"/>
              </a:rPr>
            </a:br>
            <a:r>
              <a:rPr lang="en-US" altLang="en-US" sz="3400" u="sng" smtClean="0">
                <a:solidFill>
                  <a:srgbClr val="FF0066"/>
                </a:solidFill>
                <a:cs typeface="Times New Roman" panose="02020603050405020304" pitchFamily="18" charset="0"/>
              </a:rPr>
              <a:t>c.</a:t>
            </a:r>
            <a:r>
              <a:rPr lang="en-US" altLang="en-US" sz="3400" b="0" smtClean="0">
                <a:solidFill>
                  <a:schemeClr val="bg2"/>
                </a:solidFill>
                <a:cs typeface="Times New Roman" panose="02020603050405020304" pitchFamily="18" charset="0"/>
              </a:rPr>
              <a:t> </a:t>
            </a:r>
            <a:r>
              <a:rPr lang="en-US" altLang="en-US" sz="3400" smtClean="0">
                <a:solidFill>
                  <a:schemeClr val="tx1"/>
                </a:solidFill>
                <a:cs typeface="Times New Roman" panose="02020603050405020304" pitchFamily="18" charset="0"/>
              </a:rPr>
              <a:t>… if the corp. reports a loss of $120,000?</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390525" y="228600"/>
          <a:ext cx="8175625" cy="6388100"/>
        </p:xfrm>
        <a:graphic>
          <a:graphicData uri="http://schemas.openxmlformats.org/presentationml/2006/ole">
            <mc:AlternateContent xmlns:mc="http://schemas.openxmlformats.org/markup-compatibility/2006">
              <mc:Choice xmlns:v="urn:schemas-microsoft-com:vml" Requires="v">
                <p:oleObj spid="_x0000_s16388" name="Worksheet" r:id="rId4" imgW="2638335" imgH="2066881" progId="Excel.Sheet.8">
                  <p:embed/>
                </p:oleObj>
              </mc:Choice>
              <mc:Fallback>
                <p:oleObj name="Worksheet" r:id="rId4" imgW="2638335" imgH="206688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525" y="228600"/>
                        <a:ext cx="8175625" cy="638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body" idx="1"/>
          </p:nvPr>
        </p:nvSpPr>
        <p:spPr>
          <a:xfrm>
            <a:off x="228600" y="228600"/>
            <a:ext cx="8610600" cy="6324600"/>
          </a:xfrm>
        </p:spPr>
        <p:txBody>
          <a:bodyPr/>
          <a:lstStyle/>
          <a:p>
            <a:pPr marL="0" indent="0" eaLnBrk="1" hangingPunct="1">
              <a:buFontTx/>
              <a:buNone/>
            </a:pPr>
            <a:r>
              <a:rPr lang="en-US" altLang="en-US" sz="4800" smtClean="0"/>
              <a:t> </a:t>
            </a:r>
          </a:p>
        </p:txBody>
      </p:sp>
      <p:graphicFrame>
        <p:nvGraphicFramePr>
          <p:cNvPr id="2050" name="Object 2"/>
          <p:cNvGraphicFramePr>
            <a:graphicFrameLocks noChangeAspect="1"/>
          </p:cNvGraphicFramePr>
          <p:nvPr/>
        </p:nvGraphicFramePr>
        <p:xfrm>
          <a:off x="200025" y="304800"/>
          <a:ext cx="8639175" cy="6315075"/>
        </p:xfrm>
        <a:graphic>
          <a:graphicData uri="http://schemas.openxmlformats.org/presentationml/2006/ole">
            <mc:AlternateContent xmlns:mc="http://schemas.openxmlformats.org/markup-compatibility/2006">
              <mc:Choice xmlns:v="urn:schemas-microsoft-com:vml" Requires="v">
                <p:oleObj spid="_x0000_s2053" name="Worksheet" r:id="rId4" imgW="3581280" imgH="2619465" progId="Excel.Sheet.12">
                  <p:embed/>
                </p:oleObj>
              </mc:Choice>
              <mc:Fallback>
                <p:oleObj name="Worksheet" r:id="rId4" imgW="3581280" imgH="2619465" progId="Excel.Shee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025" y="304800"/>
                        <a:ext cx="8639175" cy="631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533400" y="228600"/>
          <a:ext cx="7978775" cy="6096000"/>
        </p:xfrm>
        <a:graphic>
          <a:graphicData uri="http://schemas.openxmlformats.org/presentationml/2006/ole">
            <mc:AlternateContent xmlns:mc="http://schemas.openxmlformats.org/markup-compatibility/2006">
              <mc:Choice xmlns:v="urn:schemas-microsoft-com:vml" Requires="v">
                <p:oleObj spid="_x0000_s17412" name="Worksheet" r:id="rId4" imgW="2648062" imgH="2171616" progId="Excel.Sheet.8">
                  <p:embed/>
                </p:oleObj>
              </mc:Choice>
              <mc:Fallback>
                <p:oleObj name="Worksheet" r:id="rId4" imgW="2648062" imgH="2171616"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
                        <a:ext cx="7978775" cy="6096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64E691-D2C9-4A2E-A339-770F9ECEA832}" type="slidenum">
              <a:rPr lang="en-US" altLang="en-US">
                <a:solidFill>
                  <a:srgbClr val="CC3300"/>
                </a:solidFill>
              </a:rPr>
              <a:pPr eaLnBrk="1" hangingPunct="1"/>
              <a:t>51</a:t>
            </a:fld>
            <a:endParaRPr lang="en-US" altLang="en-US">
              <a:solidFill>
                <a:srgbClr val="CC3300"/>
              </a:solidFill>
            </a:endParaRPr>
          </a:p>
        </p:txBody>
      </p:sp>
      <p:sp>
        <p:nvSpPr>
          <p:cNvPr id="70659" name="Rectangle 2"/>
          <p:cNvSpPr>
            <a:spLocks noGrp="1" noChangeArrowheads="1"/>
          </p:cNvSpPr>
          <p:nvPr>
            <p:ph type="ctrTitle"/>
          </p:nvPr>
        </p:nvSpPr>
        <p:spPr>
          <a:xfrm>
            <a:off x="228600" y="682625"/>
            <a:ext cx="8686800" cy="5511800"/>
          </a:xfrm>
          <a:noFill/>
        </p:spPr>
        <p:txBody>
          <a:bodyPr lIns="90488" tIns="44450" rIns="90488" bIns="44450">
            <a:spAutoFit/>
          </a:bodyPr>
          <a:lstStyle/>
          <a:p>
            <a:pPr algn="l" eaLnBrk="1" hangingPunct="1"/>
            <a:r>
              <a:rPr lang="en-US" altLang="en-US" sz="3600" u="sng" smtClean="0">
                <a:solidFill>
                  <a:srgbClr val="FF3300"/>
                </a:solidFill>
                <a:cs typeface="Times New Roman" panose="02020603050405020304" pitchFamily="18" charset="0"/>
              </a:rPr>
              <a:t>Cal Corporation Basis - 4</a:t>
            </a:r>
            <a:br>
              <a:rPr lang="en-US" altLang="en-US" sz="3600" u="sng" smtClean="0">
                <a:solidFill>
                  <a:srgbClr val="FF3300"/>
                </a:solidFill>
                <a:cs typeface="Times New Roman" panose="02020603050405020304" pitchFamily="18" charset="0"/>
              </a:rPr>
            </a:br>
            <a:r>
              <a:rPr lang="en-US" altLang="en-US" sz="3200" u="sng" smtClean="0">
                <a:solidFill>
                  <a:srgbClr val="FF3300"/>
                </a:solidFill>
                <a:cs typeface="Times New Roman" panose="02020603050405020304" pitchFamily="18" charset="0"/>
              </a:rPr>
              <a:t>a.</a:t>
            </a:r>
            <a:r>
              <a:rPr lang="en-US" altLang="en-US" sz="3200" smtClean="0">
                <a:solidFill>
                  <a:schemeClr val="tx1"/>
                </a:solidFill>
                <a:cs typeface="Times New Roman" panose="02020603050405020304" pitchFamily="18" charset="0"/>
              </a:rPr>
              <a:t> Cal’s share of the loss is $15,000 ($60,000 x 25%) and the basis in his stock is $1,000 ($16,000 - $15,000 share of the corporation’s loss). His basis in his debt remains $10,000.</a:t>
            </a:r>
            <a:br>
              <a:rPr lang="en-US" altLang="en-US" sz="3200" smtClean="0">
                <a:solidFill>
                  <a:schemeClr val="tx1"/>
                </a:solidFill>
                <a:cs typeface="Times New Roman" panose="02020603050405020304" pitchFamily="18" charset="0"/>
              </a:rPr>
            </a:br>
            <a:r>
              <a:rPr lang="en-US" altLang="en-US" sz="3200" u="sng" smtClean="0">
                <a:solidFill>
                  <a:srgbClr val="FF3300"/>
                </a:solidFill>
                <a:cs typeface="Times New Roman" panose="02020603050405020304" pitchFamily="18" charset="0"/>
              </a:rPr>
              <a:t>b.</a:t>
            </a:r>
            <a:r>
              <a:rPr lang="en-US" altLang="en-US" sz="3200" smtClean="0">
                <a:solidFill>
                  <a:schemeClr val="tx1"/>
                </a:solidFill>
                <a:cs typeface="Times New Roman" panose="02020603050405020304" pitchFamily="18" charset="0"/>
              </a:rPr>
              <a:t> Cal’s share of the loss is $22,500 ($90,000 x 25%) and the basis in his stock is reduced to zero by $16,000 of the loss; his basis in his debt is reduced to $3,500 ($10,000 – $6,500).</a:t>
            </a:r>
            <a:r>
              <a:rPr lang="en-US" altLang="en-US" sz="2400" b="0" smtClean="0">
                <a:solidFill>
                  <a:schemeClr val="bg2"/>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A2B98E-BEA7-42A6-A7FC-E76A2DDA2FCF}" type="slidenum">
              <a:rPr lang="en-US" altLang="en-US">
                <a:solidFill>
                  <a:srgbClr val="CC3300"/>
                </a:solidFill>
              </a:rPr>
              <a:pPr eaLnBrk="1" hangingPunct="1"/>
              <a:t>52</a:t>
            </a:fld>
            <a:endParaRPr lang="en-US" altLang="en-US">
              <a:solidFill>
                <a:srgbClr val="CC3300"/>
              </a:solidFill>
            </a:endParaRPr>
          </a:p>
        </p:txBody>
      </p:sp>
      <p:sp>
        <p:nvSpPr>
          <p:cNvPr id="71683" name="Rectangle 2"/>
          <p:cNvSpPr>
            <a:spLocks noGrp="1" noChangeArrowheads="1"/>
          </p:cNvSpPr>
          <p:nvPr>
            <p:ph type="ctrTitle"/>
          </p:nvPr>
        </p:nvSpPr>
        <p:spPr>
          <a:xfrm>
            <a:off x="228600" y="765175"/>
            <a:ext cx="8686800" cy="5581650"/>
          </a:xfrm>
          <a:noFill/>
        </p:spPr>
        <p:txBody>
          <a:bodyPr lIns="90488" tIns="44450" rIns="90488" bIns="44450">
            <a:spAutoFit/>
          </a:bodyPr>
          <a:lstStyle/>
          <a:p>
            <a:pPr algn="l" eaLnBrk="1" hangingPunct="1"/>
            <a:r>
              <a:rPr lang="en-US" altLang="en-US" sz="3600" u="sng" smtClean="0">
                <a:solidFill>
                  <a:srgbClr val="FF3300"/>
                </a:solidFill>
                <a:cs typeface="Times New Roman" panose="02020603050405020304" pitchFamily="18" charset="0"/>
              </a:rPr>
              <a:t>Cal Corporation Basis - 5</a:t>
            </a:r>
            <a:r>
              <a:rPr lang="en-US" altLang="en-US" sz="2400" i="1" smtClean="0">
                <a:solidFill>
                  <a:schemeClr val="tx1"/>
                </a:solidFill>
                <a:cs typeface="Times New Roman" panose="02020603050405020304" pitchFamily="18" charset="0"/>
              </a:rPr>
              <a:t> </a:t>
            </a:r>
            <a:r>
              <a:rPr lang="en-US" altLang="en-US" sz="2400" smtClean="0">
                <a:solidFill>
                  <a:schemeClr val="tx1"/>
                </a:solidFill>
                <a:cs typeface="Times New Roman" panose="02020603050405020304" pitchFamily="18" charset="0"/>
              </a:rPr>
              <a:t/>
            </a:r>
            <a:br>
              <a:rPr lang="en-US" altLang="en-US" sz="2400" smtClean="0">
                <a:solidFill>
                  <a:schemeClr val="tx1"/>
                </a:solidFill>
                <a:cs typeface="Times New Roman" panose="02020603050405020304" pitchFamily="18" charset="0"/>
              </a:rPr>
            </a:br>
            <a:r>
              <a:rPr lang="en-US" altLang="en-US" sz="3600" u="sng" smtClean="0">
                <a:solidFill>
                  <a:srgbClr val="FF3300"/>
                </a:solidFill>
                <a:cs typeface="Times New Roman" panose="02020603050405020304" pitchFamily="18" charset="0"/>
              </a:rPr>
              <a:t>c.</a:t>
            </a:r>
            <a:r>
              <a:rPr lang="en-US" altLang="en-US" sz="3600" smtClean="0">
                <a:solidFill>
                  <a:schemeClr val="tx1"/>
                </a:solidFill>
                <a:cs typeface="Times New Roman" panose="02020603050405020304" pitchFamily="18" charset="0"/>
              </a:rPr>
              <a:t> Cal’s share of the loss is $30,000 ($120,000 x 25%) and the bases of both his stock and debt are reduced to zero.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He is able to </a:t>
            </a:r>
            <a:r>
              <a:rPr lang="en-US" altLang="en-US" sz="3600" u="sng" smtClean="0">
                <a:solidFill>
                  <a:schemeClr val="tx1"/>
                </a:solidFill>
                <a:cs typeface="Times New Roman" panose="02020603050405020304" pitchFamily="18" charset="0"/>
              </a:rPr>
              <a:t>deduct only $26,000</a:t>
            </a:r>
            <a:r>
              <a:rPr lang="en-US" altLang="en-US" sz="3600" smtClean="0">
                <a:solidFill>
                  <a:schemeClr val="tx1"/>
                </a:solidFill>
                <a:cs typeface="Times New Roman" panose="02020603050405020304" pitchFamily="18" charset="0"/>
              </a:rPr>
              <a:t> of the loss as a result.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The remaining $4,000 loss is </a:t>
            </a:r>
            <a:r>
              <a:rPr lang="en-US" altLang="en-US" sz="3600" u="sng" smtClean="0">
                <a:solidFill>
                  <a:schemeClr val="tx1"/>
                </a:solidFill>
                <a:cs typeface="Times New Roman" panose="02020603050405020304" pitchFamily="18" charset="0"/>
              </a:rPr>
              <a:t>suspended </a:t>
            </a:r>
            <a:r>
              <a:rPr lang="en-US" altLang="en-US" sz="3600" smtClean="0">
                <a:solidFill>
                  <a:schemeClr val="tx1"/>
                </a:solidFill>
                <a:cs typeface="Times New Roman" panose="02020603050405020304" pitchFamily="18" charset="0"/>
              </a:rPr>
              <a:t>and cannot be deducted until he again has either debt or stock basis.</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en-US" smtClean="0"/>
              <a:t> </a:t>
            </a:r>
          </a:p>
        </p:txBody>
      </p:sp>
      <p:sp>
        <p:nvSpPr>
          <p:cNvPr id="2073603" name="Rectangle 3"/>
          <p:cNvSpPr>
            <a:spLocks noGrp="1" noChangeArrowheads="1"/>
          </p:cNvSpPr>
          <p:nvPr>
            <p:ph type="body" sz="half" idx="1"/>
          </p:nvPr>
        </p:nvSpPr>
        <p:spPr>
          <a:xfrm>
            <a:off x="152400" y="152400"/>
            <a:ext cx="8763000" cy="6553200"/>
          </a:xfrm>
          <a:ln w="254000">
            <a:solidFill>
              <a:srgbClr val="FF3300"/>
            </a:solidFill>
          </a:ln>
        </p:spPr>
        <p:txBody>
          <a:bodyPr/>
          <a:lstStyle/>
          <a:p>
            <a:pPr marL="1317625" indent="-1317625" algn="ctr" eaLnBrk="1" hangingPunct="1">
              <a:buFontTx/>
              <a:buNone/>
              <a:defRPr/>
            </a:pPr>
            <a:endParaRPr lang="en-US" dirty="0" smtClean="0"/>
          </a:p>
          <a:p>
            <a:pPr marL="1377950" indent="-1262063" eaLnBrk="1" hangingPunct="1">
              <a:buFontTx/>
              <a:buNone/>
              <a:defRPr/>
            </a:pPr>
            <a:r>
              <a:rPr lang="en-US" sz="6000" dirty="0" smtClean="0"/>
              <a:t>10. Determine the taxability of an </a:t>
            </a:r>
            <a:br>
              <a:rPr lang="en-US" sz="6000" dirty="0" smtClean="0"/>
            </a:br>
            <a:r>
              <a:rPr lang="en-US" sz="6000" dirty="0" smtClean="0"/>
              <a:t>S </a:t>
            </a:r>
            <a:r>
              <a:rPr lang="en-US" sz="6000" dirty="0" err="1" smtClean="0"/>
              <a:t>corp's</a:t>
            </a:r>
            <a:r>
              <a:rPr lang="en-US" sz="6000" dirty="0" smtClean="0"/>
              <a:t> distributions to its shareholders.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0FEEC2-176D-4FB4-8562-C5C900DCFF85}" type="slidenum">
              <a:rPr lang="en-US" altLang="en-US">
                <a:solidFill>
                  <a:srgbClr val="CC3300"/>
                </a:solidFill>
              </a:rPr>
              <a:pPr eaLnBrk="1" hangingPunct="1"/>
              <a:t>54</a:t>
            </a:fld>
            <a:endParaRPr lang="en-US" altLang="en-US">
              <a:solidFill>
                <a:srgbClr val="CC3300"/>
              </a:solidFill>
            </a:endParaRPr>
          </a:p>
        </p:txBody>
      </p:sp>
      <p:sp>
        <p:nvSpPr>
          <p:cNvPr id="73731" name="Rectangle 5"/>
          <p:cNvSpPr>
            <a:spLocks noGrp="1" noChangeArrowheads="1"/>
          </p:cNvSpPr>
          <p:nvPr>
            <p:ph/>
          </p:nvPr>
        </p:nvSpPr>
        <p:spPr/>
        <p:txBody>
          <a:bodyPr/>
          <a:lstStyle/>
          <a:p>
            <a:pPr marL="0" indent="0" eaLnBrk="1" hangingPunct="1">
              <a:buFontTx/>
              <a:buNone/>
            </a:pPr>
            <a:r>
              <a:rPr lang="en-US" altLang="en-US" sz="3200" u="sng" smtClean="0">
                <a:solidFill>
                  <a:srgbClr val="FF3300"/>
                </a:solidFill>
              </a:rPr>
              <a:t>Sec. 1368. Distributions – Slide 1 of 3</a:t>
            </a:r>
          </a:p>
          <a:p>
            <a:pPr marL="0" indent="0" eaLnBrk="1" hangingPunct="1">
              <a:buFontTx/>
              <a:buNone/>
            </a:pPr>
            <a:r>
              <a:rPr lang="en-US" altLang="en-US" sz="4000" u="sng" smtClean="0"/>
              <a:t>(a) General Rule.</a:t>
            </a:r>
            <a:r>
              <a:rPr lang="en-US" altLang="en-US" sz="4000" smtClean="0"/>
              <a:t> A distribution of property made by an S corporation with respect to its stock to which (but for this subsection) </a:t>
            </a:r>
            <a:r>
              <a:rPr lang="en-US" altLang="en-US" sz="4000" u="sng" smtClean="0"/>
              <a:t>section 301(c)</a:t>
            </a:r>
            <a:r>
              <a:rPr lang="en-US" altLang="en-US" sz="4000" smtClean="0"/>
              <a:t> would apply shall be treated in the manner provided in subsection (b) or (c), whichever applies.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0CEB7A-B526-4102-ACE8-EB329DC2371E}" type="slidenum">
              <a:rPr lang="en-US" altLang="en-US">
                <a:solidFill>
                  <a:srgbClr val="CC3300"/>
                </a:solidFill>
              </a:rPr>
              <a:pPr eaLnBrk="1" hangingPunct="1"/>
              <a:t>55</a:t>
            </a:fld>
            <a:endParaRPr lang="en-US" altLang="en-US">
              <a:solidFill>
                <a:srgbClr val="CC3300"/>
              </a:solidFill>
            </a:endParaRPr>
          </a:p>
        </p:txBody>
      </p:sp>
      <p:sp>
        <p:nvSpPr>
          <p:cNvPr id="74755" name="Rectangle 2"/>
          <p:cNvSpPr>
            <a:spLocks noGrp="1" noChangeArrowheads="1"/>
          </p:cNvSpPr>
          <p:nvPr>
            <p:ph/>
          </p:nvPr>
        </p:nvSpPr>
        <p:spPr/>
        <p:txBody>
          <a:bodyPr/>
          <a:lstStyle/>
          <a:p>
            <a:pPr marL="0" indent="0" eaLnBrk="1" hangingPunct="1">
              <a:buFontTx/>
              <a:buNone/>
            </a:pPr>
            <a:r>
              <a:rPr lang="en-US" altLang="en-US" sz="3200" u="sng" smtClean="0">
                <a:solidFill>
                  <a:srgbClr val="FF3300"/>
                </a:solidFill>
              </a:rPr>
              <a:t>Sec. 1368. Distributions – Slide 2 of 3</a:t>
            </a:r>
          </a:p>
          <a:p>
            <a:pPr marL="0" indent="0" eaLnBrk="1" hangingPunct="1">
              <a:buFontTx/>
              <a:buNone/>
            </a:pPr>
            <a:r>
              <a:rPr lang="en-US" altLang="en-US" sz="2800" u="sng" smtClean="0"/>
              <a:t>(b) S Corp. Having </a:t>
            </a:r>
            <a:r>
              <a:rPr lang="en-US" altLang="en-US" sz="2800" u="sng" smtClean="0">
                <a:solidFill>
                  <a:srgbClr val="FF3300"/>
                </a:solidFill>
              </a:rPr>
              <a:t>No </a:t>
            </a:r>
            <a:r>
              <a:rPr lang="en-US" altLang="en-US" sz="2800" u="sng" smtClean="0"/>
              <a:t>Earnings and Profits.</a:t>
            </a:r>
            <a:r>
              <a:rPr lang="en-US" altLang="en-US" sz="2800" smtClean="0"/>
              <a:t> In the case of a distribution described in subsection (a) by an S corp. which has no accumulated earnings and profits-</a:t>
            </a:r>
          </a:p>
          <a:p>
            <a:pPr marL="0" indent="0" eaLnBrk="1" hangingPunct="1">
              <a:buFontTx/>
              <a:buNone/>
            </a:pPr>
            <a:r>
              <a:rPr lang="en-US" altLang="en-US" sz="2800" u="sng" smtClean="0">
                <a:solidFill>
                  <a:srgbClr val="FF0000"/>
                </a:solidFill>
              </a:rPr>
              <a:t>(1) Amount applied against basis.</a:t>
            </a:r>
            <a:r>
              <a:rPr lang="en-US" altLang="en-US" sz="2800" smtClean="0">
                <a:solidFill>
                  <a:srgbClr val="FF0000"/>
                </a:solidFill>
              </a:rPr>
              <a:t> </a:t>
            </a:r>
            <a:r>
              <a:rPr lang="en-US" altLang="en-US" sz="2800" smtClean="0"/>
              <a:t>The distribution shall not be included in gross income to the extent that it does not exceed the adjusted basis of the stock.</a:t>
            </a:r>
          </a:p>
          <a:p>
            <a:pPr marL="0" indent="0" eaLnBrk="1" hangingPunct="1">
              <a:buFontTx/>
              <a:buNone/>
            </a:pPr>
            <a:r>
              <a:rPr lang="en-US" altLang="en-US" sz="2800" u="sng" smtClean="0">
                <a:solidFill>
                  <a:srgbClr val="FF0000"/>
                </a:solidFill>
              </a:rPr>
              <a:t>(2) Amount in excess of basis.</a:t>
            </a:r>
            <a:r>
              <a:rPr lang="en-US" altLang="en-US" sz="2800" smtClean="0">
                <a:solidFill>
                  <a:srgbClr val="FF0000"/>
                </a:solidFill>
              </a:rPr>
              <a:t> </a:t>
            </a:r>
            <a:r>
              <a:rPr lang="en-US" altLang="en-US" sz="2800" smtClean="0"/>
              <a:t>If the amount of the distribution exceeds the adjusted basis of the stock, such excess shall be treated as gain from the sale or exchange of property.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8908C0-AA4A-4C11-85B8-0CE64A9C1BBE}" type="slidenum">
              <a:rPr lang="en-US" altLang="en-US">
                <a:solidFill>
                  <a:srgbClr val="CC3300"/>
                </a:solidFill>
              </a:rPr>
              <a:pPr eaLnBrk="1" hangingPunct="1"/>
              <a:t>56</a:t>
            </a:fld>
            <a:endParaRPr lang="en-US" altLang="en-US">
              <a:solidFill>
                <a:srgbClr val="CC3300"/>
              </a:solidFill>
            </a:endParaRPr>
          </a:p>
        </p:txBody>
      </p:sp>
      <p:sp>
        <p:nvSpPr>
          <p:cNvPr id="75779" name="Rectangle 2"/>
          <p:cNvSpPr>
            <a:spLocks noGrp="1" noChangeArrowheads="1"/>
          </p:cNvSpPr>
          <p:nvPr>
            <p:ph/>
          </p:nvPr>
        </p:nvSpPr>
        <p:spPr>
          <a:xfrm>
            <a:off x="457200" y="274638"/>
            <a:ext cx="8229600" cy="6202362"/>
          </a:xfrm>
        </p:spPr>
        <p:txBody>
          <a:bodyPr/>
          <a:lstStyle/>
          <a:p>
            <a:pPr marL="0" indent="0" eaLnBrk="1" hangingPunct="1">
              <a:spcBef>
                <a:spcPct val="5000"/>
              </a:spcBef>
              <a:buFontTx/>
              <a:buNone/>
            </a:pPr>
            <a:r>
              <a:rPr lang="en-US" altLang="en-US" sz="3200" u="sng" smtClean="0">
                <a:solidFill>
                  <a:srgbClr val="FF3300"/>
                </a:solidFill>
              </a:rPr>
              <a:t>Sec. 1368. Distributions – Slide 3 of 3</a:t>
            </a:r>
          </a:p>
          <a:p>
            <a:pPr marL="0" indent="0" eaLnBrk="1" hangingPunct="1">
              <a:spcBef>
                <a:spcPct val="5000"/>
              </a:spcBef>
              <a:buFontTx/>
              <a:buNone/>
            </a:pPr>
            <a:r>
              <a:rPr lang="en-US" altLang="en-US" sz="2800" u="sng" smtClean="0"/>
              <a:t>(c) S Corp. Having Earnings and Profits.</a:t>
            </a:r>
            <a:r>
              <a:rPr lang="en-US" altLang="en-US" sz="2800" smtClean="0"/>
              <a:t> ..</a:t>
            </a:r>
          </a:p>
          <a:p>
            <a:pPr marL="0" indent="0" eaLnBrk="1" hangingPunct="1">
              <a:spcBef>
                <a:spcPct val="5000"/>
              </a:spcBef>
              <a:buFontTx/>
              <a:buNone/>
            </a:pPr>
            <a:r>
              <a:rPr lang="en-US" altLang="en-US" sz="2800" u="sng" smtClean="0">
                <a:solidFill>
                  <a:srgbClr val="FF3300"/>
                </a:solidFill>
              </a:rPr>
              <a:t>(1) Accum. Adjust. Acct.</a:t>
            </a:r>
            <a:r>
              <a:rPr lang="en-US" altLang="en-US" sz="2800" smtClean="0"/>
              <a:t> That portion of the distribution which does not exceed AAA is treated in manner provided by subsection (b).</a:t>
            </a:r>
          </a:p>
          <a:p>
            <a:pPr marL="0" indent="0" eaLnBrk="1" hangingPunct="1">
              <a:spcBef>
                <a:spcPct val="5000"/>
              </a:spcBef>
              <a:buFontTx/>
              <a:buNone/>
            </a:pPr>
            <a:r>
              <a:rPr lang="en-US" altLang="en-US" sz="2800" u="sng" smtClean="0">
                <a:solidFill>
                  <a:srgbClr val="FF3300"/>
                </a:solidFill>
              </a:rPr>
              <a:t>(2) Dividend.</a:t>
            </a:r>
            <a:r>
              <a:rPr lang="en-US" altLang="en-US" sz="2800" smtClean="0"/>
              <a:t> That portion of the distribution which remains after the application of paragraph (1) is treated as a dividend to the extent it does not exceed AE&amp;P of the S corp.</a:t>
            </a:r>
          </a:p>
          <a:p>
            <a:pPr marL="0" indent="0" eaLnBrk="1" hangingPunct="1">
              <a:spcBef>
                <a:spcPct val="5000"/>
              </a:spcBef>
              <a:buFontTx/>
              <a:buNone/>
            </a:pPr>
            <a:r>
              <a:rPr lang="en-US" altLang="en-US" sz="2800" u="sng" smtClean="0">
                <a:solidFill>
                  <a:srgbClr val="FF3300"/>
                </a:solidFill>
              </a:rPr>
              <a:t>(3) Treatment of remainder.</a:t>
            </a:r>
            <a:r>
              <a:rPr lang="en-US" altLang="en-US" sz="2800" smtClean="0"/>
              <a:t> Any portion of the distribution remaining after the application of paragraph (2) of this subsection shall be treated as in subsection (b).</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3785A3-7077-4B54-A43B-C7592CE21AB1}" type="slidenum">
              <a:rPr lang="en-US" altLang="en-US">
                <a:solidFill>
                  <a:srgbClr val="CC3300"/>
                </a:solidFill>
              </a:rPr>
              <a:pPr eaLnBrk="1" hangingPunct="1"/>
              <a:t>57</a:t>
            </a:fld>
            <a:endParaRPr lang="en-US" altLang="en-US">
              <a:solidFill>
                <a:srgbClr val="CC3300"/>
              </a:solidFill>
            </a:endParaRPr>
          </a:p>
        </p:txBody>
      </p:sp>
      <p:sp>
        <p:nvSpPr>
          <p:cNvPr id="76803" name="Rectangle 2"/>
          <p:cNvSpPr>
            <a:spLocks noGrp="1" noChangeArrowheads="1"/>
          </p:cNvSpPr>
          <p:nvPr>
            <p:ph/>
          </p:nvPr>
        </p:nvSpPr>
        <p:spPr>
          <a:xfrm>
            <a:off x="457200" y="274638"/>
            <a:ext cx="8229600" cy="6202362"/>
          </a:xfrm>
        </p:spPr>
        <p:txBody>
          <a:bodyPr/>
          <a:lstStyle/>
          <a:p>
            <a:pPr marL="0" indent="0" eaLnBrk="1" hangingPunct="1">
              <a:spcBef>
                <a:spcPct val="5000"/>
              </a:spcBef>
              <a:buFontTx/>
              <a:buNone/>
            </a:pPr>
            <a:r>
              <a:rPr lang="en-US" altLang="en-US" sz="3200" u="sng" smtClean="0">
                <a:solidFill>
                  <a:srgbClr val="FF3300"/>
                </a:solidFill>
              </a:rPr>
              <a:t>Sec. 1367. Basis,  Sec. 1368(e) AAA</a:t>
            </a:r>
          </a:p>
          <a:p>
            <a:pPr marL="0" indent="0" eaLnBrk="1" hangingPunct="1">
              <a:spcBef>
                <a:spcPct val="5000"/>
              </a:spcBef>
              <a:buFontTx/>
              <a:buNone/>
            </a:pPr>
            <a:r>
              <a:rPr lang="en-US" altLang="en-US" sz="3200" smtClean="0"/>
              <a:t>Sec. 1367 describes how to compute stock basis. Note that basis is adjusted upward for income items, then downward for distributions and then further downward for loss and expenses items.</a:t>
            </a:r>
          </a:p>
          <a:p>
            <a:pPr marL="0" indent="0" eaLnBrk="1" hangingPunct="1">
              <a:spcBef>
                <a:spcPct val="5000"/>
              </a:spcBef>
              <a:buFontTx/>
              <a:buNone/>
            </a:pPr>
            <a:r>
              <a:rPr lang="en-US" altLang="en-US" sz="3200" smtClean="0"/>
              <a:t>Note that Sec. 1368(3) says that AAA is adjusted in the same manner as stock basis, except for tax-free income and related expenses, -- and AAA can go negative.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580970-7DDA-4A04-8922-24A4994FA1CF}" type="slidenum">
              <a:rPr lang="en-US" altLang="en-US">
                <a:solidFill>
                  <a:srgbClr val="CC3300"/>
                </a:solidFill>
              </a:rPr>
              <a:pPr eaLnBrk="1" hangingPunct="1"/>
              <a:t>58</a:t>
            </a:fld>
            <a:endParaRPr lang="en-US" altLang="en-US">
              <a:solidFill>
                <a:srgbClr val="CC3300"/>
              </a:solidFill>
            </a:endParaRPr>
          </a:p>
        </p:txBody>
      </p:sp>
      <p:sp>
        <p:nvSpPr>
          <p:cNvPr id="77827" name="Rectangle 3"/>
          <p:cNvSpPr>
            <a:spLocks noGrp="1" noChangeArrowheads="1"/>
          </p:cNvSpPr>
          <p:nvPr>
            <p:ph type="body" idx="1"/>
          </p:nvPr>
        </p:nvSpPr>
        <p:spPr>
          <a:xfrm>
            <a:off x="152400" y="152400"/>
            <a:ext cx="8839200" cy="6248400"/>
          </a:xfrm>
        </p:spPr>
        <p:txBody>
          <a:bodyPr/>
          <a:lstStyle/>
          <a:p>
            <a:pPr marL="0" indent="0" eaLnBrk="1" hangingPunct="1">
              <a:lnSpc>
                <a:spcPct val="90000"/>
              </a:lnSpc>
              <a:buFontTx/>
              <a:buNone/>
            </a:pPr>
            <a:r>
              <a:rPr lang="en-US" altLang="en-US" sz="3200" smtClean="0"/>
              <a:t>Beth invested $25,000 in a new Corp on January 1. </a:t>
            </a:r>
          </a:p>
          <a:p>
            <a:pPr marL="0" indent="0" eaLnBrk="1" hangingPunct="1">
              <a:lnSpc>
                <a:spcPct val="90000"/>
              </a:lnSpc>
              <a:buFontTx/>
              <a:buNone/>
            </a:pPr>
            <a:r>
              <a:rPr lang="en-US" altLang="en-US" sz="3200" smtClean="0"/>
              <a:t>Beth does not borrow from the Corp or make loans to the Corp. </a:t>
            </a:r>
          </a:p>
          <a:p>
            <a:pPr marL="0" indent="0" eaLnBrk="1" hangingPunct="1">
              <a:lnSpc>
                <a:spcPct val="90000"/>
              </a:lnSpc>
              <a:buFontTx/>
              <a:buNone/>
            </a:pPr>
            <a:r>
              <a:rPr lang="en-US" altLang="en-US" sz="3200" smtClean="0"/>
              <a:t>The Corp elected S Status on January 1. </a:t>
            </a:r>
          </a:p>
          <a:p>
            <a:pPr marL="0" indent="0" eaLnBrk="1" hangingPunct="1">
              <a:lnSpc>
                <a:spcPct val="90000"/>
              </a:lnSpc>
              <a:buFontTx/>
              <a:buNone/>
            </a:pPr>
            <a:r>
              <a:rPr lang="en-US" altLang="en-US" sz="3200" smtClean="0"/>
              <a:t>The Corp had net income of $50,000 in the year. </a:t>
            </a:r>
          </a:p>
          <a:p>
            <a:pPr marL="0" indent="0" eaLnBrk="1" hangingPunct="1">
              <a:lnSpc>
                <a:spcPct val="90000"/>
              </a:lnSpc>
              <a:buFontTx/>
              <a:buNone/>
            </a:pPr>
            <a:r>
              <a:rPr lang="en-US" altLang="en-US" sz="3200" smtClean="0"/>
              <a:t>On December 31, the Corp distributes $80,000 to Beth. </a:t>
            </a:r>
          </a:p>
          <a:p>
            <a:pPr marL="0" indent="0" eaLnBrk="1" hangingPunct="1">
              <a:lnSpc>
                <a:spcPct val="90000"/>
              </a:lnSpc>
              <a:buFontTx/>
              <a:buNone/>
            </a:pPr>
            <a:r>
              <a:rPr lang="en-US" altLang="en-US" sz="3200" smtClean="0"/>
              <a:t>How much income does Beth recognize as a result of the cash distribution?</a:t>
            </a:r>
          </a:p>
          <a:p>
            <a:pPr marL="0" indent="0" eaLnBrk="1" hangingPunct="1">
              <a:lnSpc>
                <a:spcPct val="90000"/>
              </a:lnSpc>
              <a:buFontTx/>
              <a:buNone/>
            </a:pPr>
            <a:r>
              <a:rPr lang="en-US" altLang="en-US" sz="3200" smtClean="0"/>
              <a:t>a. $0      b. $5,000     c. $25,000   d. $80,000</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1D2BDD-EC9B-469A-ADE7-872A21A013C6}" type="slidenum">
              <a:rPr lang="en-US" altLang="en-US">
                <a:solidFill>
                  <a:srgbClr val="CC3300"/>
                </a:solidFill>
              </a:rPr>
              <a:pPr eaLnBrk="1" hangingPunct="1"/>
              <a:t>59</a:t>
            </a:fld>
            <a:endParaRPr lang="en-US" altLang="en-US">
              <a:solidFill>
                <a:srgbClr val="CC3300"/>
              </a:solidFill>
            </a:endParaRPr>
          </a:p>
        </p:txBody>
      </p:sp>
      <p:graphicFrame>
        <p:nvGraphicFramePr>
          <p:cNvPr id="18434" name="Object 2"/>
          <p:cNvGraphicFramePr>
            <a:graphicFrameLocks noChangeAspect="1"/>
          </p:cNvGraphicFramePr>
          <p:nvPr>
            <p:ph/>
          </p:nvPr>
        </p:nvGraphicFramePr>
        <p:xfrm>
          <a:off x="323850" y="415925"/>
          <a:ext cx="8332788" cy="5035550"/>
        </p:xfrm>
        <a:graphic>
          <a:graphicData uri="http://schemas.openxmlformats.org/presentationml/2006/ole">
            <mc:AlternateContent xmlns:mc="http://schemas.openxmlformats.org/markup-compatibility/2006">
              <mc:Choice xmlns:v="urn:schemas-microsoft-com:vml" Requires="v">
                <p:oleObj spid="_x0000_s18437" name="Worksheet" r:id="rId4" imgW="1781116" imgH="1076418" progId="Excel.Sheet.8">
                  <p:embed/>
                </p:oleObj>
              </mc:Choice>
              <mc:Fallback>
                <p:oleObj name="Worksheet" r:id="rId4" imgW="1781116" imgH="107641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415925"/>
                        <a:ext cx="8332788" cy="503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 </a:t>
            </a:r>
          </a:p>
        </p:txBody>
      </p:sp>
      <p:sp>
        <p:nvSpPr>
          <p:cNvPr id="2070531"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968375" indent="-968375" eaLnBrk="1" hangingPunct="1">
              <a:buFontTx/>
              <a:buNone/>
              <a:defRPr/>
            </a:pPr>
            <a:endParaRPr lang="en-US" sz="2000" dirty="0" smtClean="0"/>
          </a:p>
          <a:p>
            <a:pPr marL="968375" indent="-852488" eaLnBrk="1" hangingPunct="1">
              <a:buFontTx/>
              <a:buNone/>
              <a:defRPr/>
            </a:pPr>
            <a:r>
              <a:rPr lang="en-US" sz="6000" dirty="0" smtClean="0"/>
              <a:t>7. Calculate a shareholder's allocable share of ordinary income or loss and separately stated items.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57F699-1A49-4F08-AEA0-8016745D4E34}" type="slidenum">
              <a:rPr lang="en-US" altLang="en-US">
                <a:solidFill>
                  <a:srgbClr val="CC3300"/>
                </a:solidFill>
              </a:rPr>
              <a:pPr eaLnBrk="1" hangingPunct="1"/>
              <a:t>60</a:t>
            </a:fld>
            <a:endParaRPr lang="en-US" altLang="en-US">
              <a:solidFill>
                <a:srgbClr val="CC3300"/>
              </a:solidFill>
            </a:endParaRPr>
          </a:p>
        </p:txBody>
      </p:sp>
      <p:graphicFrame>
        <p:nvGraphicFramePr>
          <p:cNvPr id="19458" name="Object 2"/>
          <p:cNvGraphicFramePr>
            <a:graphicFrameLocks noChangeAspect="1"/>
          </p:cNvGraphicFramePr>
          <p:nvPr>
            <p:ph/>
          </p:nvPr>
        </p:nvGraphicFramePr>
        <p:xfrm>
          <a:off x="330200" y="412750"/>
          <a:ext cx="8348663" cy="5000625"/>
        </p:xfrm>
        <a:graphic>
          <a:graphicData uri="http://schemas.openxmlformats.org/presentationml/2006/ole">
            <mc:AlternateContent xmlns:mc="http://schemas.openxmlformats.org/markup-compatibility/2006">
              <mc:Choice xmlns:v="urn:schemas-microsoft-com:vml" Requires="v">
                <p:oleObj spid="_x0000_s19461" name="Worksheet" r:id="rId4" imgW="1781116" imgH="1066935" progId="Excel.Sheet.8">
                  <p:embed/>
                </p:oleObj>
              </mc:Choice>
              <mc:Fallback>
                <p:oleObj name="Worksheet" r:id="rId4" imgW="1781116" imgH="10669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200" y="412750"/>
                        <a:ext cx="8348663" cy="5000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03C8B2-63A3-403B-88AF-1F6A676DEF91}" type="slidenum">
              <a:rPr lang="en-US" altLang="en-US">
                <a:solidFill>
                  <a:srgbClr val="CC3300"/>
                </a:solidFill>
              </a:rPr>
              <a:pPr eaLnBrk="1" hangingPunct="1"/>
              <a:t>61</a:t>
            </a:fld>
            <a:endParaRPr lang="en-US" altLang="en-US">
              <a:solidFill>
                <a:srgbClr val="CC3300"/>
              </a:solidFill>
            </a:endParaRPr>
          </a:p>
        </p:txBody>
      </p:sp>
      <p:sp>
        <p:nvSpPr>
          <p:cNvPr id="78851" name="Rectangle 2"/>
          <p:cNvSpPr>
            <a:spLocks noGrp="1" noChangeArrowheads="1"/>
          </p:cNvSpPr>
          <p:nvPr>
            <p:ph type="body" idx="1"/>
          </p:nvPr>
        </p:nvSpPr>
        <p:spPr>
          <a:xfrm>
            <a:off x="228600" y="228600"/>
            <a:ext cx="8610600" cy="6324600"/>
          </a:xfrm>
        </p:spPr>
        <p:txBody>
          <a:bodyPr/>
          <a:lstStyle/>
          <a:p>
            <a:pPr marL="0" indent="0" eaLnBrk="1" hangingPunct="1">
              <a:buFontTx/>
              <a:buNone/>
            </a:pPr>
            <a:endParaRPr lang="en-US" altLang="en-US" sz="4800" smtClean="0"/>
          </a:p>
          <a:p>
            <a:pPr marL="0" indent="0" eaLnBrk="1" hangingPunct="1">
              <a:buFontTx/>
              <a:buNone/>
            </a:pPr>
            <a:r>
              <a:rPr lang="en-US" altLang="en-US" sz="4800" smtClean="0"/>
              <a:t>Repeat preceding slide.</a:t>
            </a:r>
          </a:p>
          <a:p>
            <a:pPr marL="0" indent="0" eaLnBrk="1" hangingPunct="1">
              <a:buFontTx/>
              <a:buNone/>
            </a:pPr>
            <a:endParaRPr lang="en-US" altLang="en-US" sz="4800" smtClean="0"/>
          </a:p>
          <a:p>
            <a:pPr marL="0" indent="0" eaLnBrk="1" hangingPunct="1">
              <a:buFontTx/>
              <a:buNone/>
            </a:pPr>
            <a:r>
              <a:rPr lang="en-US" altLang="en-US" sz="4800" smtClean="0"/>
              <a:t>What is Beth’s basis at the end of the year?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E1948F-69FD-41C0-9DC3-B52A9604DA5A}" type="slidenum">
              <a:rPr lang="en-US" altLang="en-US">
                <a:solidFill>
                  <a:srgbClr val="CC3300"/>
                </a:solidFill>
              </a:rPr>
              <a:pPr eaLnBrk="1" hangingPunct="1"/>
              <a:t>62</a:t>
            </a:fld>
            <a:endParaRPr lang="en-US" altLang="en-US">
              <a:solidFill>
                <a:srgbClr val="CC3300"/>
              </a:solidFill>
            </a:endParaRPr>
          </a:p>
        </p:txBody>
      </p:sp>
      <p:graphicFrame>
        <p:nvGraphicFramePr>
          <p:cNvPr id="20482" name="Object 2"/>
          <p:cNvGraphicFramePr>
            <a:graphicFrameLocks noChangeAspect="1"/>
          </p:cNvGraphicFramePr>
          <p:nvPr>
            <p:ph/>
          </p:nvPr>
        </p:nvGraphicFramePr>
        <p:xfrm>
          <a:off x="152400" y="325438"/>
          <a:ext cx="8839200" cy="6053137"/>
        </p:xfrm>
        <a:graphic>
          <a:graphicData uri="http://schemas.openxmlformats.org/presentationml/2006/ole">
            <mc:AlternateContent xmlns:mc="http://schemas.openxmlformats.org/markup-compatibility/2006">
              <mc:Choice xmlns:v="urn:schemas-microsoft-com:vml" Requires="v">
                <p:oleObj spid="_x0000_s20485" name="Worksheet" r:id="rId4" imgW="4381560" imgH="3000375" progId="Excel.Sheet.8">
                  <p:embed/>
                </p:oleObj>
              </mc:Choice>
              <mc:Fallback>
                <p:oleObj name="Worksheet" r:id="rId4" imgW="4381560" imgH="30003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25438"/>
                        <a:ext cx="8839200" cy="6053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ph/>
          </p:nvPr>
        </p:nvGraphicFramePr>
        <p:xfrm>
          <a:off x="119063" y="225425"/>
          <a:ext cx="8772525" cy="6294438"/>
        </p:xfrm>
        <a:graphic>
          <a:graphicData uri="http://schemas.openxmlformats.org/presentationml/2006/ole">
            <mc:AlternateContent xmlns:mc="http://schemas.openxmlformats.org/markup-compatibility/2006">
              <mc:Choice xmlns:v="urn:schemas-microsoft-com:vml" Requires="v">
                <p:oleObj spid="_x0000_s21508" name="Worksheet" r:id="rId4" imgW="2886093" imgH="2086047" progId="Excel.Sheet.8">
                  <p:embed/>
                </p:oleObj>
              </mc:Choice>
              <mc:Fallback>
                <p:oleObj name="Worksheet" r:id="rId4" imgW="2886093" imgH="208604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063" y="225425"/>
                        <a:ext cx="8772525" cy="62944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26534-7FE5-4920-9500-328590A5BAC4}" type="slidenum">
              <a:rPr lang="en-US" altLang="en-US">
                <a:solidFill>
                  <a:srgbClr val="CC3300"/>
                </a:solidFill>
              </a:rPr>
              <a:pPr eaLnBrk="1" hangingPunct="1"/>
              <a:t>64</a:t>
            </a:fld>
            <a:endParaRPr lang="en-US" altLang="en-US">
              <a:solidFill>
                <a:srgbClr val="CC3300"/>
              </a:solidFill>
            </a:endParaRPr>
          </a:p>
        </p:txBody>
      </p:sp>
      <p:graphicFrame>
        <p:nvGraphicFramePr>
          <p:cNvPr id="22530" name="Object 2"/>
          <p:cNvGraphicFramePr>
            <a:graphicFrameLocks noChangeAspect="1"/>
          </p:cNvGraphicFramePr>
          <p:nvPr>
            <p:ph/>
          </p:nvPr>
        </p:nvGraphicFramePr>
        <p:xfrm>
          <a:off x="119063" y="225425"/>
          <a:ext cx="8772525" cy="6294438"/>
        </p:xfrm>
        <a:graphic>
          <a:graphicData uri="http://schemas.openxmlformats.org/presentationml/2006/ole">
            <mc:AlternateContent xmlns:mc="http://schemas.openxmlformats.org/markup-compatibility/2006">
              <mc:Choice xmlns:v="urn:schemas-microsoft-com:vml" Requires="v">
                <p:oleObj spid="_x0000_s22533" name="Worksheet" r:id="rId4" imgW="2886093" imgH="2086047" progId="Excel.Sheet.8">
                  <p:embed/>
                </p:oleObj>
              </mc:Choice>
              <mc:Fallback>
                <p:oleObj name="Worksheet" r:id="rId4" imgW="2886093" imgH="208604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063" y="225425"/>
                        <a:ext cx="8772525" cy="62944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ph/>
          </p:nvPr>
        </p:nvGraphicFramePr>
        <p:xfrm>
          <a:off x="228600" y="225425"/>
          <a:ext cx="8543925" cy="6294438"/>
        </p:xfrm>
        <a:graphic>
          <a:graphicData uri="http://schemas.openxmlformats.org/presentationml/2006/ole">
            <mc:AlternateContent xmlns:mc="http://schemas.openxmlformats.org/markup-compatibility/2006">
              <mc:Choice xmlns:v="urn:schemas-microsoft-com:vml" Requires="v">
                <p:oleObj spid="_x0000_s23556" name="Worksheet" r:id="rId4" imgW="2886093" imgH="2086047" progId="Excel.Sheet.8">
                  <p:embed/>
                </p:oleObj>
              </mc:Choice>
              <mc:Fallback>
                <p:oleObj name="Worksheet" r:id="rId4" imgW="2886093" imgH="208604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25425"/>
                        <a:ext cx="8543925" cy="62944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3"/>
          <p:cNvSpPr>
            <a:spLocks noGrp="1" noChangeArrowheads="1"/>
          </p:cNvSpPr>
          <p:nvPr>
            <p:ph/>
          </p:nvPr>
        </p:nvSpPr>
        <p:spPr>
          <a:xfrm>
            <a:off x="228600" y="274638"/>
            <a:ext cx="8534400" cy="6278562"/>
          </a:xfrm>
        </p:spPr>
        <p:txBody>
          <a:bodyPr/>
          <a:lstStyle/>
          <a:p>
            <a:pPr marL="0" indent="0" eaLnBrk="1" hangingPunct="1">
              <a:buFontTx/>
              <a:buNone/>
            </a:pPr>
            <a:r>
              <a:rPr lang="en-US" altLang="en-US" u="sng" smtClean="0">
                <a:solidFill>
                  <a:srgbClr val="FF3300"/>
                </a:solidFill>
              </a:rPr>
              <a:t>Explanation of previous slide.</a:t>
            </a:r>
          </a:p>
          <a:p>
            <a:pPr marL="0" indent="0" eaLnBrk="1" hangingPunct="1">
              <a:buFontTx/>
              <a:buNone/>
            </a:pPr>
            <a:r>
              <a:rPr lang="en-US" altLang="en-US" smtClean="0"/>
              <a:t>The first $20,000 of the distribution came out of AAA. </a:t>
            </a:r>
            <a:br>
              <a:rPr lang="en-US" altLang="en-US" smtClean="0"/>
            </a:br>
            <a:r>
              <a:rPr lang="en-US" altLang="en-US" smtClean="0"/>
              <a:t>The next $30,000 came out of AE&amp;P. That means the ending balance in AE&amp;P is only $5,000.</a:t>
            </a:r>
          </a:p>
          <a:p>
            <a:pPr marL="0" indent="0" eaLnBrk="1" hangingPunct="1">
              <a:buFontTx/>
              <a:buNone/>
            </a:pPr>
            <a:r>
              <a:rPr lang="en-US" altLang="en-US" smtClean="0"/>
              <a:t>The $20,000 from AAA was a tax-free return of basis. </a:t>
            </a:r>
            <a:br>
              <a:rPr lang="en-US" altLang="en-US" smtClean="0"/>
            </a:br>
            <a:r>
              <a:rPr lang="en-US" altLang="en-US" smtClean="0"/>
              <a:t>The $30,000 from AE&amp;P is a taxable dividend and has no impact on stock basis.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0ED13E-97A2-474C-A64D-55D5A539AD09}" type="slidenum">
              <a:rPr lang="en-US" altLang="en-US">
                <a:solidFill>
                  <a:srgbClr val="CC3300"/>
                </a:solidFill>
              </a:rPr>
              <a:pPr eaLnBrk="1" hangingPunct="1"/>
              <a:t>67</a:t>
            </a:fld>
            <a:endParaRPr lang="en-US" altLang="en-US">
              <a:solidFill>
                <a:srgbClr val="CC3300"/>
              </a:solidFill>
            </a:endParaRPr>
          </a:p>
        </p:txBody>
      </p:sp>
      <p:graphicFrame>
        <p:nvGraphicFramePr>
          <p:cNvPr id="24578" name="Object 2"/>
          <p:cNvGraphicFramePr>
            <a:graphicFrameLocks noChangeAspect="1"/>
          </p:cNvGraphicFramePr>
          <p:nvPr>
            <p:ph/>
          </p:nvPr>
        </p:nvGraphicFramePr>
        <p:xfrm>
          <a:off x="266700" y="325438"/>
          <a:ext cx="8609013" cy="6053137"/>
        </p:xfrm>
        <a:graphic>
          <a:graphicData uri="http://schemas.openxmlformats.org/presentationml/2006/ole">
            <mc:AlternateContent xmlns:mc="http://schemas.openxmlformats.org/markup-compatibility/2006">
              <mc:Choice xmlns:v="urn:schemas-microsoft-com:vml" Requires="v">
                <p:oleObj spid="_x0000_s24581" name="Worksheet" r:id="rId4" imgW="4267080" imgH="3000375" progId="Excel.Sheet.8">
                  <p:embed/>
                </p:oleObj>
              </mc:Choice>
              <mc:Fallback>
                <p:oleObj name="Worksheet" r:id="rId4" imgW="4267080" imgH="30003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325438"/>
                        <a:ext cx="8609013" cy="6053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4"/>
          <p:cNvSpPr>
            <a:spLocks noGrp="1" noChangeArrowheads="1"/>
          </p:cNvSpPr>
          <p:nvPr>
            <p:ph/>
          </p:nvPr>
        </p:nvSpPr>
        <p:spPr>
          <a:xfrm>
            <a:off x="228600" y="152400"/>
            <a:ext cx="8686800" cy="6324600"/>
          </a:xfrm>
        </p:spPr>
        <p:txBody>
          <a:bodyPr/>
          <a:lstStyle/>
          <a:p>
            <a:pPr marL="0" indent="0" eaLnBrk="1" hangingPunct="1">
              <a:buFontTx/>
              <a:buNone/>
            </a:pPr>
            <a:r>
              <a:rPr lang="en-US" altLang="en-US" u="sng" smtClean="0">
                <a:solidFill>
                  <a:srgbClr val="FF3300"/>
                </a:solidFill>
              </a:rPr>
              <a:t>Introduction of Wizard Corporation.</a:t>
            </a:r>
          </a:p>
          <a:p>
            <a:pPr marL="0" indent="0" eaLnBrk="1" hangingPunct="1">
              <a:buFontTx/>
              <a:buNone/>
            </a:pPr>
            <a:r>
              <a:rPr lang="en-US" altLang="en-US" smtClean="0"/>
              <a:t>It is an S corp. with E&amp;P from old C Corp. years – before the S election. Distribution of E&amp;P is taxable to the shareholder of the S corp. (and does not reduce stock basis). Otherwise distributions from an S Corp. are tax-free and reduce basis until all basis is recovered by the shareholder. Beyond basis recovery, the additional amounts are capital gain.</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883FE3-8896-422E-BC36-7262D411A26D}" type="slidenum">
              <a:rPr lang="en-US" altLang="en-US">
                <a:solidFill>
                  <a:srgbClr val="CC3300"/>
                </a:solidFill>
              </a:rPr>
              <a:pPr eaLnBrk="1" hangingPunct="1"/>
              <a:t>69</a:t>
            </a:fld>
            <a:endParaRPr lang="en-US" altLang="en-US">
              <a:solidFill>
                <a:srgbClr val="CC3300"/>
              </a:solidFill>
            </a:endParaRPr>
          </a:p>
        </p:txBody>
      </p:sp>
      <p:graphicFrame>
        <p:nvGraphicFramePr>
          <p:cNvPr id="25602" name="Object 2"/>
          <p:cNvGraphicFramePr>
            <a:graphicFrameLocks noChangeAspect="1"/>
          </p:cNvGraphicFramePr>
          <p:nvPr>
            <p:ph/>
          </p:nvPr>
        </p:nvGraphicFramePr>
        <p:xfrm>
          <a:off x="300038" y="231775"/>
          <a:ext cx="8639175" cy="5773738"/>
        </p:xfrm>
        <a:graphic>
          <a:graphicData uri="http://schemas.openxmlformats.org/presentationml/2006/ole">
            <mc:AlternateContent xmlns:mc="http://schemas.openxmlformats.org/markup-compatibility/2006">
              <mc:Choice xmlns:v="urn:schemas-microsoft-com:vml" Requires="v">
                <p:oleObj spid="_x0000_s25605" name="Worksheet" r:id="rId4" imgW="3066930" imgH="2066835" progId="Excel.Sheet.8">
                  <p:embed/>
                </p:oleObj>
              </mc:Choice>
              <mc:Fallback>
                <p:oleObj name="Worksheet" r:id="rId4" imgW="3066930" imgH="20668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038" y="231775"/>
                        <a:ext cx="8639175" cy="57737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33763F-E118-435A-A993-8AFEB24FC322}" type="slidenum">
              <a:rPr lang="en-US" altLang="en-US">
                <a:solidFill>
                  <a:srgbClr val="CC3300"/>
                </a:solidFill>
              </a:rPr>
              <a:pPr eaLnBrk="1" hangingPunct="1"/>
              <a:t>7</a:t>
            </a:fld>
            <a:endParaRPr lang="en-US" altLang="en-US">
              <a:solidFill>
                <a:srgbClr val="CC3300"/>
              </a:solidFill>
            </a:endParaRPr>
          </a:p>
        </p:txBody>
      </p:sp>
      <p:sp>
        <p:nvSpPr>
          <p:cNvPr id="40963" name="Rectangle 3"/>
          <p:cNvSpPr>
            <a:spLocks noGrp="1" noChangeArrowheads="1"/>
          </p:cNvSpPr>
          <p:nvPr>
            <p:ph type="body" idx="1"/>
          </p:nvPr>
        </p:nvSpPr>
        <p:spPr>
          <a:xfrm>
            <a:off x="228600" y="304800"/>
            <a:ext cx="8686800" cy="6172200"/>
          </a:xfrm>
        </p:spPr>
        <p:txBody>
          <a:bodyPr/>
          <a:lstStyle/>
          <a:p>
            <a:pPr marL="0" indent="0" eaLnBrk="1" hangingPunct="1">
              <a:buFontTx/>
              <a:buNone/>
            </a:pPr>
            <a:r>
              <a:rPr lang="en-US" altLang="en-US" sz="3200" u="sng" smtClean="0">
                <a:solidFill>
                  <a:srgbClr val="FF3300"/>
                </a:solidFill>
              </a:rPr>
              <a:t>Bow Corp,</a:t>
            </a:r>
            <a:r>
              <a:rPr lang="en-US" altLang="en-US" sz="3200" smtClean="0"/>
              <a:t> an S corp, has 3 equal stockholders.  For the year ended December 31, 2010, Bow had taxable income of $300,000, and municipal interest of $20,000.  </a:t>
            </a:r>
            <a:br>
              <a:rPr lang="en-US" altLang="en-US" sz="3200" smtClean="0"/>
            </a:br>
            <a:r>
              <a:rPr lang="en-US" altLang="en-US" sz="3200" smtClean="0"/>
              <a:t>Bow made cash distributions totaling $120,000 during 2010.  </a:t>
            </a:r>
            <a:br>
              <a:rPr lang="en-US" altLang="en-US" sz="3200" smtClean="0"/>
            </a:br>
            <a:r>
              <a:rPr lang="en-US" altLang="en-US" sz="3200" smtClean="0"/>
              <a:t>For 2010, what amount from Bow should be included in each stockholder's gross income?</a:t>
            </a:r>
          </a:p>
          <a:p>
            <a:pPr marL="0" indent="0" eaLnBrk="1" hangingPunct="1">
              <a:buFontTx/>
              <a:buNone/>
            </a:pPr>
            <a:r>
              <a:rPr lang="en-US" altLang="en-US" sz="3200" smtClean="0"/>
              <a:t>a. $40,000    b. $60,000</a:t>
            </a:r>
          </a:p>
          <a:p>
            <a:pPr marL="0" indent="0" eaLnBrk="1" hangingPunct="1">
              <a:buFontTx/>
              <a:buNone/>
            </a:pPr>
            <a:r>
              <a:rPr lang="en-US" altLang="en-US" sz="3200" smtClean="0"/>
              <a:t>c. $100,000  d. $140,000     </a:t>
            </a:r>
            <a:r>
              <a:rPr lang="en-US" altLang="en-US" sz="1600" smtClean="0"/>
              <a:t>CPA May, 1987</a:t>
            </a:r>
            <a:endParaRPr lang="en-US" altLang="en-US" sz="320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3BA273-B72A-4CFC-B8E1-3DABD5C14E72}" type="slidenum">
              <a:rPr lang="en-US" altLang="en-US">
                <a:solidFill>
                  <a:srgbClr val="CC3300"/>
                </a:solidFill>
              </a:rPr>
              <a:pPr eaLnBrk="1" hangingPunct="1"/>
              <a:t>70</a:t>
            </a:fld>
            <a:endParaRPr lang="en-US" altLang="en-US">
              <a:solidFill>
                <a:srgbClr val="CC3300"/>
              </a:solidFill>
            </a:endParaRPr>
          </a:p>
        </p:txBody>
      </p:sp>
      <p:graphicFrame>
        <p:nvGraphicFramePr>
          <p:cNvPr id="26626" name="Object 2"/>
          <p:cNvGraphicFramePr>
            <a:graphicFrameLocks noChangeAspect="1"/>
          </p:cNvGraphicFramePr>
          <p:nvPr>
            <p:ph/>
          </p:nvPr>
        </p:nvGraphicFramePr>
        <p:xfrm>
          <a:off x="1160463" y="228600"/>
          <a:ext cx="6713537" cy="6091238"/>
        </p:xfrm>
        <a:graphic>
          <a:graphicData uri="http://schemas.openxmlformats.org/presentationml/2006/ole">
            <mc:AlternateContent xmlns:mc="http://schemas.openxmlformats.org/markup-compatibility/2006">
              <mc:Choice xmlns:v="urn:schemas-microsoft-com:vml" Requires="v">
                <p:oleObj spid="_x0000_s26629" name="Worksheet" r:id="rId4" imgW="1847880" imgH="1676490" progId="Excel.Sheet.8">
                  <p:embed/>
                </p:oleObj>
              </mc:Choice>
              <mc:Fallback>
                <p:oleObj name="Worksheet" r:id="rId4" imgW="1847880" imgH="167649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0463" y="228600"/>
                        <a:ext cx="6713537" cy="60912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0D18C5-0441-414D-A189-0532C018371A}" type="slidenum">
              <a:rPr lang="en-US" altLang="en-US">
                <a:solidFill>
                  <a:srgbClr val="CC3300"/>
                </a:solidFill>
              </a:rPr>
              <a:pPr eaLnBrk="1" hangingPunct="1"/>
              <a:t>71</a:t>
            </a:fld>
            <a:endParaRPr lang="en-US" altLang="en-US">
              <a:solidFill>
                <a:srgbClr val="CC3300"/>
              </a:solidFill>
            </a:endParaRPr>
          </a:p>
        </p:txBody>
      </p:sp>
      <p:graphicFrame>
        <p:nvGraphicFramePr>
          <p:cNvPr id="27650" name="Object 2"/>
          <p:cNvGraphicFramePr>
            <a:graphicFrameLocks noChangeAspect="1"/>
          </p:cNvGraphicFramePr>
          <p:nvPr>
            <p:ph/>
          </p:nvPr>
        </p:nvGraphicFramePr>
        <p:xfrm>
          <a:off x="1143000" y="228600"/>
          <a:ext cx="6550025" cy="6292850"/>
        </p:xfrm>
        <a:graphic>
          <a:graphicData uri="http://schemas.openxmlformats.org/presentationml/2006/ole">
            <mc:AlternateContent xmlns:mc="http://schemas.openxmlformats.org/markup-compatibility/2006">
              <mc:Choice xmlns:v="urn:schemas-microsoft-com:vml" Requires="v">
                <p:oleObj spid="_x0000_s27653" name="Worksheet" r:id="rId4" imgW="1752570" imgH="1676490" progId="Excel.Sheet.8">
                  <p:embed/>
                </p:oleObj>
              </mc:Choice>
              <mc:Fallback>
                <p:oleObj name="Worksheet" r:id="rId4" imgW="1752570" imgH="167649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8600"/>
                        <a:ext cx="6550025" cy="629285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0A2D37-4C5E-4FB6-813F-A6F624B7174C}" type="slidenum">
              <a:rPr lang="en-US" altLang="en-US">
                <a:solidFill>
                  <a:srgbClr val="CC3300"/>
                </a:solidFill>
              </a:rPr>
              <a:pPr eaLnBrk="1" hangingPunct="1"/>
              <a:t>72</a:t>
            </a:fld>
            <a:endParaRPr lang="en-US" altLang="en-US">
              <a:solidFill>
                <a:srgbClr val="CC3300"/>
              </a:solidFill>
            </a:endParaRPr>
          </a:p>
        </p:txBody>
      </p:sp>
      <p:graphicFrame>
        <p:nvGraphicFramePr>
          <p:cNvPr id="28674" name="Object 2"/>
          <p:cNvGraphicFramePr>
            <a:graphicFrameLocks noChangeAspect="1"/>
          </p:cNvGraphicFramePr>
          <p:nvPr>
            <p:ph/>
          </p:nvPr>
        </p:nvGraphicFramePr>
        <p:xfrm>
          <a:off x="533400" y="152400"/>
          <a:ext cx="8080375" cy="6343650"/>
        </p:xfrm>
        <a:graphic>
          <a:graphicData uri="http://schemas.openxmlformats.org/presentationml/2006/ole">
            <mc:AlternateContent xmlns:mc="http://schemas.openxmlformats.org/markup-compatibility/2006">
              <mc:Choice xmlns:v="urn:schemas-microsoft-com:vml" Requires="v">
                <p:oleObj spid="_x0000_s28677" name="Worksheet" r:id="rId4" imgW="2133540" imgH="1676490" progId="Excel.Sheet.8">
                  <p:embed/>
                </p:oleObj>
              </mc:Choice>
              <mc:Fallback>
                <p:oleObj name="Worksheet" r:id="rId4" imgW="2133540" imgH="167649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52400"/>
                        <a:ext cx="8080375" cy="634365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73E193-EC7C-43BF-AD58-9C6C88C7907D}" type="slidenum">
              <a:rPr lang="en-US" altLang="en-US">
                <a:solidFill>
                  <a:srgbClr val="CC3300"/>
                </a:solidFill>
              </a:rPr>
              <a:pPr eaLnBrk="1" hangingPunct="1"/>
              <a:t>73</a:t>
            </a:fld>
            <a:endParaRPr lang="en-US" altLang="en-US">
              <a:solidFill>
                <a:srgbClr val="CC3300"/>
              </a:solidFill>
            </a:endParaRPr>
          </a:p>
        </p:txBody>
      </p:sp>
      <p:graphicFrame>
        <p:nvGraphicFramePr>
          <p:cNvPr id="29698" name="Object 2"/>
          <p:cNvGraphicFramePr>
            <a:graphicFrameLocks noChangeAspect="1"/>
          </p:cNvGraphicFramePr>
          <p:nvPr>
            <p:ph/>
          </p:nvPr>
        </p:nvGraphicFramePr>
        <p:xfrm>
          <a:off x="609600" y="228600"/>
          <a:ext cx="8001000" cy="6253163"/>
        </p:xfrm>
        <a:graphic>
          <a:graphicData uri="http://schemas.openxmlformats.org/presentationml/2006/ole">
            <mc:AlternateContent xmlns:mc="http://schemas.openxmlformats.org/markup-compatibility/2006">
              <mc:Choice xmlns:v="urn:schemas-microsoft-com:vml" Requires="v">
                <p:oleObj spid="_x0000_s29701" name="Worksheet" r:id="rId4" imgW="2133540" imgH="1676490" progId="Excel.Sheet.8">
                  <p:embed/>
                </p:oleObj>
              </mc:Choice>
              <mc:Fallback>
                <p:oleObj name="Worksheet" r:id="rId4" imgW="2133540" imgH="167649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28600"/>
                        <a:ext cx="8001000" cy="625316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38E22F-D097-4002-9F19-9DF96F8CCA2A}" type="slidenum">
              <a:rPr lang="en-US" altLang="en-US">
                <a:solidFill>
                  <a:srgbClr val="CC3300"/>
                </a:solidFill>
              </a:rPr>
              <a:pPr eaLnBrk="1" hangingPunct="1"/>
              <a:t>74</a:t>
            </a:fld>
            <a:endParaRPr lang="en-US" altLang="en-US">
              <a:solidFill>
                <a:srgbClr val="CC3300"/>
              </a:solidFill>
            </a:endParaRPr>
          </a:p>
        </p:txBody>
      </p:sp>
      <p:graphicFrame>
        <p:nvGraphicFramePr>
          <p:cNvPr id="30722" name="Object 2"/>
          <p:cNvGraphicFramePr>
            <a:graphicFrameLocks noChangeAspect="1"/>
          </p:cNvGraphicFramePr>
          <p:nvPr>
            <p:ph/>
          </p:nvPr>
        </p:nvGraphicFramePr>
        <p:xfrm>
          <a:off x="158750" y="252413"/>
          <a:ext cx="8839200" cy="5697537"/>
        </p:xfrm>
        <a:graphic>
          <a:graphicData uri="http://schemas.openxmlformats.org/presentationml/2006/ole">
            <mc:AlternateContent xmlns:mc="http://schemas.openxmlformats.org/markup-compatibility/2006">
              <mc:Choice xmlns:v="urn:schemas-microsoft-com:vml" Requires="v">
                <p:oleObj spid="_x0000_s30725" name="Worksheet" r:id="rId4" imgW="2609820" imgH="1705065" progId="Excel.Sheet.8">
                  <p:embed/>
                </p:oleObj>
              </mc:Choice>
              <mc:Fallback>
                <p:oleObj name="Worksheet" r:id="rId4" imgW="2609820" imgH="170506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50" y="252413"/>
                        <a:ext cx="8839200" cy="569753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3D5FEA-1C9C-4E44-8214-30F48EE3FC14}" type="slidenum">
              <a:rPr lang="en-US" altLang="en-US">
                <a:solidFill>
                  <a:srgbClr val="CC3300"/>
                </a:solidFill>
              </a:rPr>
              <a:pPr eaLnBrk="1" hangingPunct="1"/>
              <a:t>75</a:t>
            </a:fld>
            <a:endParaRPr lang="en-US" altLang="en-US">
              <a:solidFill>
                <a:srgbClr val="CC3300"/>
              </a:solidFill>
            </a:endParaRPr>
          </a:p>
        </p:txBody>
      </p:sp>
      <p:graphicFrame>
        <p:nvGraphicFramePr>
          <p:cNvPr id="31746" name="Object 2"/>
          <p:cNvGraphicFramePr>
            <a:graphicFrameLocks noChangeAspect="1"/>
          </p:cNvGraphicFramePr>
          <p:nvPr>
            <p:ph/>
          </p:nvPr>
        </p:nvGraphicFramePr>
        <p:xfrm>
          <a:off x="225425" y="304800"/>
          <a:ext cx="8759825" cy="5699125"/>
        </p:xfrm>
        <a:graphic>
          <a:graphicData uri="http://schemas.openxmlformats.org/presentationml/2006/ole">
            <mc:AlternateContent xmlns:mc="http://schemas.openxmlformats.org/markup-compatibility/2006">
              <mc:Choice xmlns:v="urn:schemas-microsoft-com:vml" Requires="v">
                <p:oleObj spid="_x0000_s31749" name="Worksheet" r:id="rId4" imgW="2609820" imgH="1705065" progId="Excel.Sheet.8">
                  <p:embed/>
                </p:oleObj>
              </mc:Choice>
              <mc:Fallback>
                <p:oleObj name="Worksheet" r:id="rId4" imgW="2609820" imgH="170506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425" y="304800"/>
                        <a:ext cx="8759825" cy="56991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9D86F5-B990-4912-A3FB-1FE6CA0A04C7}" type="slidenum">
              <a:rPr lang="en-US" altLang="en-US">
                <a:solidFill>
                  <a:srgbClr val="CC3300"/>
                </a:solidFill>
              </a:rPr>
              <a:pPr eaLnBrk="1" hangingPunct="1"/>
              <a:t>76</a:t>
            </a:fld>
            <a:endParaRPr lang="en-US" altLang="en-US">
              <a:solidFill>
                <a:srgbClr val="CC3300"/>
              </a:solidFill>
            </a:endParaRPr>
          </a:p>
        </p:txBody>
      </p:sp>
      <p:graphicFrame>
        <p:nvGraphicFramePr>
          <p:cNvPr id="32770" name="Object 2"/>
          <p:cNvGraphicFramePr>
            <a:graphicFrameLocks noChangeAspect="1"/>
          </p:cNvGraphicFramePr>
          <p:nvPr>
            <p:ph/>
          </p:nvPr>
        </p:nvGraphicFramePr>
        <p:xfrm>
          <a:off x="331788" y="304800"/>
          <a:ext cx="8599487" cy="5937250"/>
        </p:xfrm>
        <a:graphic>
          <a:graphicData uri="http://schemas.openxmlformats.org/presentationml/2006/ole">
            <mc:AlternateContent xmlns:mc="http://schemas.openxmlformats.org/markup-compatibility/2006">
              <mc:Choice xmlns:v="urn:schemas-microsoft-com:vml" Requires="v">
                <p:oleObj spid="_x0000_s32773" name="Worksheet" r:id="rId4" imgW="2962170" imgH="2028825" progId="Excel.Sheet.8">
                  <p:embed/>
                </p:oleObj>
              </mc:Choice>
              <mc:Fallback>
                <p:oleObj name="Worksheet" r:id="rId4" imgW="2962170" imgH="20288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304800"/>
                        <a:ext cx="8599487" cy="593725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C58D1B-5026-44F4-87CD-FD5527271243}" type="slidenum">
              <a:rPr lang="en-US" altLang="en-US">
                <a:solidFill>
                  <a:srgbClr val="CC3300"/>
                </a:solidFill>
              </a:rPr>
              <a:pPr eaLnBrk="1" hangingPunct="1"/>
              <a:t>77</a:t>
            </a:fld>
            <a:endParaRPr lang="en-US" altLang="en-US">
              <a:solidFill>
                <a:srgbClr val="CC3300"/>
              </a:solidFill>
            </a:endParaRPr>
          </a:p>
        </p:txBody>
      </p:sp>
      <p:graphicFrame>
        <p:nvGraphicFramePr>
          <p:cNvPr id="33794" name="Object 2"/>
          <p:cNvGraphicFramePr>
            <a:graphicFrameLocks noChangeAspect="1"/>
          </p:cNvGraphicFramePr>
          <p:nvPr>
            <p:ph/>
          </p:nvPr>
        </p:nvGraphicFramePr>
        <p:xfrm>
          <a:off x="336550" y="338138"/>
          <a:ext cx="8523288" cy="5818187"/>
        </p:xfrm>
        <a:graphic>
          <a:graphicData uri="http://schemas.openxmlformats.org/presentationml/2006/ole">
            <mc:AlternateContent xmlns:mc="http://schemas.openxmlformats.org/markup-compatibility/2006">
              <mc:Choice xmlns:v="urn:schemas-microsoft-com:vml" Requires="v">
                <p:oleObj spid="_x0000_s33797" name="Worksheet" r:id="rId4" imgW="2971890" imgH="2028825" progId="Excel.Sheet.8">
                  <p:embed/>
                </p:oleObj>
              </mc:Choice>
              <mc:Fallback>
                <p:oleObj name="Worksheet" r:id="rId4" imgW="2971890" imgH="20288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550" y="338138"/>
                        <a:ext cx="8523288" cy="581818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0D24AA-FA15-4299-97EB-370648C2DF50}" type="slidenum">
              <a:rPr lang="en-US" altLang="en-US">
                <a:solidFill>
                  <a:srgbClr val="CC3300"/>
                </a:solidFill>
              </a:rPr>
              <a:pPr eaLnBrk="1" hangingPunct="1"/>
              <a:t>78</a:t>
            </a:fld>
            <a:endParaRPr lang="en-US" altLang="en-US">
              <a:solidFill>
                <a:srgbClr val="CC3300"/>
              </a:solidFill>
            </a:endParaRPr>
          </a:p>
        </p:txBody>
      </p:sp>
      <p:graphicFrame>
        <p:nvGraphicFramePr>
          <p:cNvPr id="34818" name="Object 2"/>
          <p:cNvGraphicFramePr>
            <a:graphicFrameLocks noChangeAspect="1"/>
          </p:cNvGraphicFramePr>
          <p:nvPr>
            <p:ph/>
          </p:nvPr>
        </p:nvGraphicFramePr>
        <p:xfrm>
          <a:off x="225425" y="252413"/>
          <a:ext cx="8720138" cy="4505325"/>
        </p:xfrm>
        <a:graphic>
          <a:graphicData uri="http://schemas.openxmlformats.org/presentationml/2006/ole">
            <mc:AlternateContent xmlns:mc="http://schemas.openxmlformats.org/markup-compatibility/2006">
              <mc:Choice xmlns:v="urn:schemas-microsoft-com:vml" Requires="v">
                <p:oleObj spid="_x0000_s34822" name="Worksheet" r:id="rId4" imgW="3381480" imgH="1733640" progId="Excel.Sheet.8">
                  <p:embed/>
                </p:oleObj>
              </mc:Choice>
              <mc:Fallback>
                <p:oleObj name="Worksheet" r:id="rId4" imgW="3381480" imgH="173364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425" y="252413"/>
                        <a:ext cx="8720138" cy="4505325"/>
                      </a:xfrm>
                      <a:prstGeom prst="rect">
                        <a:avLst/>
                      </a:prstGeom>
                    </p:spPr>
                  </p:pic>
                </p:oleObj>
              </mc:Fallback>
            </mc:AlternateContent>
          </a:graphicData>
        </a:graphic>
      </p:graphicFrame>
      <p:sp>
        <p:nvSpPr>
          <p:cNvPr id="34820" name="Text Box 3"/>
          <p:cNvSpPr txBox="1">
            <a:spLocks noChangeArrowheads="1"/>
          </p:cNvSpPr>
          <p:nvPr/>
        </p:nvSpPr>
        <p:spPr bwMode="auto">
          <a:xfrm>
            <a:off x="381000" y="4648200"/>
            <a:ext cx="8382000"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10000"/>
              </a:spcBef>
            </a:pPr>
            <a:r>
              <a:rPr lang="en-US" altLang="en-US" sz="3200" b="1"/>
              <a:t>AAA can be distributed tax-free. </a:t>
            </a:r>
          </a:p>
          <a:p>
            <a:pPr eaLnBrk="1" hangingPunct="1">
              <a:spcBef>
                <a:spcPct val="10000"/>
              </a:spcBef>
            </a:pPr>
            <a:r>
              <a:rPr lang="en-US" altLang="en-US" sz="3200" b="1"/>
              <a:t>The AAA distribution reduces basis.</a:t>
            </a:r>
          </a:p>
          <a:p>
            <a:pPr eaLnBrk="1" hangingPunct="1">
              <a:spcBef>
                <a:spcPct val="10000"/>
              </a:spcBef>
            </a:pPr>
            <a:r>
              <a:rPr lang="en-US" altLang="en-US" sz="2800" b="1"/>
              <a:t>E &amp; P is distributed after AAA, and is taxable.</a:t>
            </a:r>
          </a:p>
          <a:p>
            <a:pPr eaLnBrk="1" hangingPunct="1">
              <a:spcBef>
                <a:spcPct val="10000"/>
              </a:spcBef>
            </a:pPr>
            <a:r>
              <a:rPr lang="en-US" altLang="en-US" sz="2400" b="1"/>
              <a:t>OA is distributed next (accumulated tax-free income.)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04E919-3EA4-4075-B3D1-0081BE7CE2A3}" type="slidenum">
              <a:rPr lang="en-US" altLang="en-US">
                <a:solidFill>
                  <a:srgbClr val="CC3300"/>
                </a:solidFill>
              </a:rPr>
              <a:pPr eaLnBrk="1" hangingPunct="1"/>
              <a:t>79</a:t>
            </a:fld>
            <a:endParaRPr lang="en-US" altLang="en-US">
              <a:solidFill>
                <a:srgbClr val="CC3300"/>
              </a:solidFill>
            </a:endParaRPr>
          </a:p>
        </p:txBody>
      </p:sp>
      <p:sp>
        <p:nvSpPr>
          <p:cNvPr id="81923" name="Rectangle 2"/>
          <p:cNvSpPr>
            <a:spLocks noGrp="1" noChangeArrowheads="1"/>
          </p:cNvSpPr>
          <p:nvPr>
            <p:ph type="title"/>
          </p:nvPr>
        </p:nvSpPr>
        <p:spPr/>
        <p:txBody>
          <a:bodyPr/>
          <a:lstStyle/>
          <a:p>
            <a:pPr eaLnBrk="1" hangingPunct="1"/>
            <a:r>
              <a:rPr lang="en-US" altLang="en-US" smtClean="0"/>
              <a:t> </a:t>
            </a:r>
          </a:p>
        </p:txBody>
      </p:sp>
      <p:sp>
        <p:nvSpPr>
          <p:cNvPr id="81924" name="Rectangle 3"/>
          <p:cNvSpPr>
            <a:spLocks noGrp="1" noChangeArrowheads="1"/>
          </p:cNvSpPr>
          <p:nvPr>
            <p:ph type="body" sz="half" idx="1"/>
          </p:nvPr>
        </p:nvSpPr>
        <p:spPr>
          <a:xfrm>
            <a:off x="152400" y="228600"/>
            <a:ext cx="8686800" cy="6096000"/>
          </a:xfrm>
          <a:noFill/>
        </p:spPr>
        <p:txBody>
          <a:bodyPr/>
          <a:lstStyle/>
          <a:p>
            <a:pPr marL="0" indent="0" eaLnBrk="1" hangingPunct="1">
              <a:lnSpc>
                <a:spcPct val="80000"/>
              </a:lnSpc>
              <a:buFontTx/>
              <a:buNone/>
            </a:pPr>
            <a:r>
              <a:rPr lang="en-US" altLang="en-US" sz="3200" u="sng" smtClean="0">
                <a:solidFill>
                  <a:srgbClr val="FF3300"/>
                </a:solidFill>
              </a:rPr>
              <a:t>S Corporation Distributions.</a:t>
            </a:r>
          </a:p>
          <a:p>
            <a:pPr marL="0" indent="0" eaLnBrk="1" hangingPunct="1">
              <a:lnSpc>
                <a:spcPct val="80000"/>
              </a:lnSpc>
              <a:buFontTx/>
              <a:buNone/>
            </a:pPr>
            <a:r>
              <a:rPr lang="en-US" altLang="en-US" sz="3200" u="sng" smtClean="0">
                <a:solidFill>
                  <a:srgbClr val="FF3300"/>
                </a:solidFill>
              </a:rPr>
              <a:t>Corp. Having No Earnings and Profits.</a:t>
            </a:r>
            <a:r>
              <a:rPr lang="en-US" altLang="en-US" sz="3200" smtClean="0"/>
              <a:t>  </a:t>
            </a:r>
          </a:p>
          <a:p>
            <a:pPr marL="0" indent="0" eaLnBrk="1" hangingPunct="1">
              <a:lnSpc>
                <a:spcPct val="80000"/>
              </a:lnSpc>
              <a:buFontTx/>
              <a:buNone/>
            </a:pPr>
            <a:r>
              <a:rPr lang="en-US" altLang="en-US" sz="3200" smtClean="0"/>
              <a:t>For S corps with no accumulated E&amp;P, a two-tier rule applies.  Distributions from an S corp having no E&amp;P first reduce the basis in the stock.  Distributions in excess of basis will generate capital gain.  Distributions do not reduce a shareholder's basis in shareholder debt.</a:t>
            </a:r>
          </a:p>
          <a:p>
            <a:pPr marL="0" indent="0" eaLnBrk="1" hangingPunct="1">
              <a:lnSpc>
                <a:spcPct val="80000"/>
              </a:lnSpc>
              <a:buFontTx/>
              <a:buNone/>
            </a:pPr>
            <a:r>
              <a:rPr lang="en-US" altLang="en-US" sz="3200" smtClean="0"/>
              <a:t>As was the case with partnership distributions, it may be helpful to explain the S corp distribution rules by using a T account, which reflects the basis increases and decreases.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CFCC6F-E48B-474F-AE23-DE87BC414D52}" type="slidenum">
              <a:rPr lang="en-US" altLang="en-US">
                <a:solidFill>
                  <a:srgbClr val="CC3300"/>
                </a:solidFill>
              </a:rPr>
              <a:pPr eaLnBrk="1" hangingPunct="1"/>
              <a:t>8</a:t>
            </a:fld>
            <a:endParaRPr lang="en-US" altLang="en-US">
              <a:solidFill>
                <a:srgbClr val="CC3300"/>
              </a:solidFill>
            </a:endParaRPr>
          </a:p>
        </p:txBody>
      </p:sp>
      <p:sp>
        <p:nvSpPr>
          <p:cNvPr id="41987" name="Rectangle 2"/>
          <p:cNvSpPr>
            <a:spLocks noGrp="1" noChangeArrowheads="1"/>
          </p:cNvSpPr>
          <p:nvPr>
            <p:ph type="body" idx="1"/>
          </p:nvPr>
        </p:nvSpPr>
        <p:spPr>
          <a:xfrm>
            <a:off x="228600" y="304800"/>
            <a:ext cx="8686800" cy="6248400"/>
          </a:xfrm>
        </p:spPr>
        <p:txBody>
          <a:bodyPr/>
          <a:lstStyle/>
          <a:p>
            <a:pPr marL="0" indent="0" eaLnBrk="1" hangingPunct="1">
              <a:buFontTx/>
              <a:buNone/>
            </a:pPr>
            <a:r>
              <a:rPr lang="en-US" altLang="en-US" sz="3200" u="sng" smtClean="0">
                <a:solidFill>
                  <a:srgbClr val="FF3300"/>
                </a:solidFill>
              </a:rPr>
              <a:t>Bow Corp,</a:t>
            </a:r>
            <a:r>
              <a:rPr lang="en-US" altLang="en-US" sz="3200" smtClean="0"/>
              <a:t> an S corp, has 3 equal stockholders.  For the year ended December 31, 2010, Bow had taxable income of $300,000, and municipal interest of $20,000.  </a:t>
            </a:r>
            <a:br>
              <a:rPr lang="en-US" altLang="en-US" sz="3200" smtClean="0"/>
            </a:br>
            <a:r>
              <a:rPr lang="en-US" altLang="en-US" sz="3200" smtClean="0"/>
              <a:t>Bow made cash distributions totaling $120,000 during 2010.  </a:t>
            </a:r>
            <a:br>
              <a:rPr lang="en-US" altLang="en-US" sz="3200" smtClean="0"/>
            </a:br>
            <a:r>
              <a:rPr lang="en-US" altLang="en-US" sz="3200" smtClean="0"/>
              <a:t>For 2010, what amount from Bow should be included in each stockholder's gross income?</a:t>
            </a:r>
          </a:p>
          <a:p>
            <a:pPr marL="0" indent="0" eaLnBrk="1" hangingPunct="1">
              <a:buFontTx/>
              <a:buNone/>
            </a:pPr>
            <a:r>
              <a:rPr lang="en-US" altLang="en-US" sz="3200" smtClean="0"/>
              <a:t>a. $40,000    b. $60,000</a:t>
            </a:r>
          </a:p>
          <a:p>
            <a:pPr marL="0" indent="0" eaLnBrk="1" hangingPunct="1">
              <a:buFontTx/>
              <a:buNone/>
            </a:pPr>
            <a:r>
              <a:rPr lang="en-US" altLang="en-US" sz="3200" u="sng" smtClean="0">
                <a:solidFill>
                  <a:srgbClr val="FF3300"/>
                </a:solidFill>
              </a:rPr>
              <a:t>c. $100,000</a:t>
            </a:r>
            <a:r>
              <a:rPr lang="en-US" altLang="en-US" sz="3200" smtClean="0"/>
              <a:t>  d. $140,000     </a:t>
            </a:r>
            <a:r>
              <a:rPr lang="en-US" altLang="en-US" sz="2000" smtClean="0"/>
              <a:t>CPA May, 1987</a:t>
            </a:r>
            <a:endParaRPr lang="en-US" altLang="en-US" sz="320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037CBA-8BD5-49CB-B7E4-14F1D7FA30A9}" type="slidenum">
              <a:rPr lang="en-US" altLang="en-US">
                <a:solidFill>
                  <a:srgbClr val="CC3300"/>
                </a:solidFill>
              </a:rPr>
              <a:pPr eaLnBrk="1" hangingPunct="1"/>
              <a:t>80</a:t>
            </a:fld>
            <a:endParaRPr lang="en-US" altLang="en-US">
              <a:solidFill>
                <a:srgbClr val="CC3300"/>
              </a:solidFill>
            </a:endParaRPr>
          </a:p>
        </p:txBody>
      </p:sp>
      <p:sp>
        <p:nvSpPr>
          <p:cNvPr id="82947" name="Rectangle 2"/>
          <p:cNvSpPr>
            <a:spLocks noGrp="1" noChangeArrowheads="1"/>
          </p:cNvSpPr>
          <p:nvPr>
            <p:ph type="title"/>
          </p:nvPr>
        </p:nvSpPr>
        <p:spPr/>
        <p:txBody>
          <a:bodyPr/>
          <a:lstStyle/>
          <a:p>
            <a:pPr eaLnBrk="1" hangingPunct="1"/>
            <a:r>
              <a:rPr lang="en-US" altLang="en-US" smtClean="0"/>
              <a:t> </a:t>
            </a:r>
          </a:p>
        </p:txBody>
      </p:sp>
      <p:sp>
        <p:nvSpPr>
          <p:cNvPr id="82948" name="Rectangle 3"/>
          <p:cNvSpPr>
            <a:spLocks noGrp="1" noChangeArrowheads="1"/>
          </p:cNvSpPr>
          <p:nvPr>
            <p:ph type="body" sz="half" idx="1"/>
          </p:nvPr>
        </p:nvSpPr>
        <p:spPr>
          <a:xfrm>
            <a:off x="304800" y="304800"/>
            <a:ext cx="8534400" cy="6019800"/>
          </a:xfrm>
          <a:noFill/>
        </p:spPr>
        <p:txBody>
          <a:bodyPr/>
          <a:lstStyle/>
          <a:p>
            <a:pPr marL="0" indent="0" eaLnBrk="1" hangingPunct="1">
              <a:buFontTx/>
              <a:buNone/>
            </a:pPr>
            <a:r>
              <a:rPr lang="en-US" altLang="en-US" sz="3200" u="sng" smtClean="0">
                <a:solidFill>
                  <a:srgbClr val="FF3300"/>
                </a:solidFill>
              </a:rPr>
              <a:t>S Corporation Distributions.</a:t>
            </a:r>
            <a:endParaRPr lang="en-US" altLang="en-US" sz="3200" smtClean="0"/>
          </a:p>
          <a:p>
            <a:pPr marL="0" indent="0" eaLnBrk="1" hangingPunct="1">
              <a:buFontTx/>
              <a:buNone/>
            </a:pPr>
            <a:r>
              <a:rPr lang="en-US" altLang="en-US" sz="3200" smtClean="0"/>
              <a:t>Like C corporations, S corporations must recognize gain on the distribution of appreciated property.  Gain is measured by the difference between FMV and the adjusted basis for the property. </a:t>
            </a:r>
          </a:p>
          <a:p>
            <a:pPr marL="0" indent="0" eaLnBrk="1" hangingPunct="1">
              <a:buFontTx/>
              <a:buNone/>
            </a:pPr>
            <a:r>
              <a:rPr lang="en-US" altLang="en-US" sz="3200" smtClean="0"/>
              <a:t>The gain recognized by the corporation is allocated to the shareholders and may be subject to tax at the corporate level.  No losses are recognized when property that has declined in value is distributed.</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5A04E6-E7A6-4156-AAD8-5DB177435F3E}" type="slidenum">
              <a:rPr lang="en-US" altLang="en-US">
                <a:solidFill>
                  <a:srgbClr val="CC3300"/>
                </a:solidFill>
              </a:rPr>
              <a:pPr eaLnBrk="1" hangingPunct="1"/>
              <a:t>81</a:t>
            </a:fld>
            <a:endParaRPr lang="en-US" altLang="en-US">
              <a:solidFill>
                <a:srgbClr val="CC3300"/>
              </a:solidFill>
            </a:endParaRPr>
          </a:p>
        </p:txBody>
      </p:sp>
      <p:sp>
        <p:nvSpPr>
          <p:cNvPr id="83971" name="Rectangle 2"/>
          <p:cNvSpPr>
            <a:spLocks noGrp="1" noChangeArrowheads="1"/>
          </p:cNvSpPr>
          <p:nvPr>
            <p:ph type="title"/>
          </p:nvPr>
        </p:nvSpPr>
        <p:spPr/>
        <p:txBody>
          <a:bodyPr/>
          <a:lstStyle/>
          <a:p>
            <a:pPr eaLnBrk="1" hangingPunct="1"/>
            <a:r>
              <a:rPr lang="en-US" altLang="en-US" smtClean="0"/>
              <a:t> </a:t>
            </a:r>
          </a:p>
        </p:txBody>
      </p:sp>
      <p:sp>
        <p:nvSpPr>
          <p:cNvPr id="83972"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80000"/>
              </a:lnSpc>
              <a:buFontTx/>
              <a:buNone/>
            </a:pPr>
            <a:r>
              <a:rPr lang="en-US" altLang="en-US" sz="3200" u="sng" smtClean="0">
                <a:solidFill>
                  <a:srgbClr val="FF3300"/>
                </a:solidFill>
              </a:rPr>
              <a:t>S Corporation Distributions.</a:t>
            </a:r>
          </a:p>
          <a:p>
            <a:pPr marL="0" indent="0" eaLnBrk="1" hangingPunct="1">
              <a:lnSpc>
                <a:spcPct val="80000"/>
              </a:lnSpc>
              <a:buFontTx/>
              <a:buNone/>
            </a:pPr>
            <a:r>
              <a:rPr lang="en-US" altLang="en-US" sz="3200" u="sng" smtClean="0">
                <a:solidFill>
                  <a:srgbClr val="FF3300"/>
                </a:solidFill>
              </a:rPr>
              <a:t>Corps with Accum. Earnings &amp; Profits.</a:t>
            </a:r>
            <a:r>
              <a:rPr lang="en-US" altLang="en-US" sz="2800" smtClean="0"/>
              <a:t>  </a:t>
            </a:r>
          </a:p>
          <a:p>
            <a:pPr marL="0" indent="0" eaLnBrk="1" hangingPunct="1">
              <a:lnSpc>
                <a:spcPct val="80000"/>
              </a:lnSpc>
              <a:buFontTx/>
              <a:buNone/>
            </a:pPr>
            <a:r>
              <a:rPr lang="en-US" altLang="en-US" smtClean="0"/>
              <a:t>Prior to 1983, a corp's undistributed taxable income was taxed to its shareholders as a deemed distribution at year-end.  This income was accumulated in a previously taxed income (PTI) account.  E&amp;P earned in excess of PTI became part of a corporation's accumulated E&amp;P account.  Starting in 1997, pre-1983 accumulated E&amp;P earned while an S corporation is no longer a source of S corporation distributions. </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7C6E6E-0906-45F6-A766-3341964F0825}" type="slidenum">
              <a:rPr lang="en-US" altLang="en-US">
                <a:solidFill>
                  <a:srgbClr val="CC3300"/>
                </a:solidFill>
              </a:rPr>
              <a:pPr eaLnBrk="1" hangingPunct="1"/>
              <a:t>82</a:t>
            </a:fld>
            <a:endParaRPr lang="en-US" altLang="en-US">
              <a:solidFill>
                <a:srgbClr val="CC3300"/>
              </a:solidFill>
            </a:endParaRPr>
          </a:p>
        </p:txBody>
      </p:sp>
      <p:sp>
        <p:nvSpPr>
          <p:cNvPr id="84995" name="Rectangle 2"/>
          <p:cNvSpPr>
            <a:spLocks noGrp="1" noChangeArrowheads="1"/>
          </p:cNvSpPr>
          <p:nvPr>
            <p:ph type="title"/>
          </p:nvPr>
        </p:nvSpPr>
        <p:spPr/>
        <p:txBody>
          <a:bodyPr/>
          <a:lstStyle/>
          <a:p>
            <a:pPr eaLnBrk="1" hangingPunct="1"/>
            <a:r>
              <a:rPr lang="en-US" altLang="en-US" smtClean="0"/>
              <a:t> </a:t>
            </a:r>
          </a:p>
        </p:txBody>
      </p:sp>
      <p:sp>
        <p:nvSpPr>
          <p:cNvPr id="84996" name="Rectangle 3"/>
          <p:cNvSpPr>
            <a:spLocks noGrp="1" noChangeArrowheads="1"/>
          </p:cNvSpPr>
          <p:nvPr>
            <p:ph type="body" sz="half" idx="1"/>
          </p:nvPr>
        </p:nvSpPr>
        <p:spPr>
          <a:xfrm>
            <a:off x="152400" y="152400"/>
            <a:ext cx="8763000" cy="6172200"/>
          </a:xfrm>
          <a:noFill/>
        </p:spPr>
        <p:txBody>
          <a:bodyPr/>
          <a:lstStyle/>
          <a:p>
            <a:pPr marL="0" indent="0" eaLnBrk="1" hangingPunct="1">
              <a:lnSpc>
                <a:spcPct val="80000"/>
              </a:lnSpc>
              <a:buFontTx/>
              <a:buNone/>
            </a:pPr>
            <a:r>
              <a:rPr lang="en-US" altLang="en-US" sz="3200" u="sng" smtClean="0">
                <a:solidFill>
                  <a:srgbClr val="FF3300"/>
                </a:solidFill>
              </a:rPr>
              <a:t>S Corporation Distributions.</a:t>
            </a:r>
          </a:p>
          <a:p>
            <a:pPr marL="0" indent="0" eaLnBrk="1" hangingPunct="1">
              <a:lnSpc>
                <a:spcPct val="80000"/>
              </a:lnSpc>
              <a:buFontTx/>
              <a:buNone/>
            </a:pPr>
            <a:r>
              <a:rPr lang="en-US" altLang="en-US" sz="3200" u="sng" smtClean="0">
                <a:solidFill>
                  <a:srgbClr val="FF3300"/>
                </a:solidFill>
              </a:rPr>
              <a:t>Corps with Accum. Earnings &amp; Profits.</a:t>
            </a:r>
            <a:r>
              <a:rPr lang="en-US" altLang="en-US" sz="2800" smtClean="0"/>
              <a:t>  </a:t>
            </a:r>
          </a:p>
          <a:p>
            <a:pPr marL="0" indent="0" eaLnBrk="1" hangingPunct="1">
              <a:lnSpc>
                <a:spcPct val="80000"/>
              </a:lnSpc>
              <a:buFontTx/>
              <a:buNone/>
            </a:pPr>
            <a:r>
              <a:rPr lang="en-US" altLang="en-US" smtClean="0"/>
              <a:t>Under current (post-1982) rules, some S corps still have PTI and post-1982 E&amp;P balances earned while a C corp from which part or all of a distribution may be treated as having been made.  </a:t>
            </a:r>
          </a:p>
          <a:p>
            <a:pPr marL="0" indent="0" eaLnBrk="1" hangingPunct="1">
              <a:lnSpc>
                <a:spcPct val="80000"/>
              </a:lnSpc>
              <a:buFontTx/>
              <a:buNone/>
            </a:pPr>
            <a:r>
              <a:rPr lang="en-US" altLang="en-US" smtClean="0"/>
              <a:t>Corps with PTI or E&amp;P must maintain an Accumulated Adjustments Account (AAA) and an Other Adjustments Account in order to determine the taxability of their distributions.  Distributions first come from AAA.</a:t>
            </a:r>
            <a:r>
              <a:rPr lang="en-US" altLang="en-US" sz="2800" smtClean="0"/>
              <a:t>      </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BDF209-4E9A-4863-A22D-B1881CFCD47D}" type="slidenum">
              <a:rPr lang="en-US" altLang="en-US">
                <a:solidFill>
                  <a:srgbClr val="CC3300"/>
                </a:solidFill>
              </a:rPr>
              <a:pPr eaLnBrk="1" hangingPunct="1"/>
              <a:t>83</a:t>
            </a:fld>
            <a:endParaRPr lang="en-US" altLang="en-US">
              <a:solidFill>
                <a:srgbClr val="CC3300"/>
              </a:solidFill>
            </a:endParaRPr>
          </a:p>
        </p:txBody>
      </p:sp>
      <p:sp>
        <p:nvSpPr>
          <p:cNvPr id="86019" name="Rectangle 2"/>
          <p:cNvSpPr>
            <a:spLocks noGrp="1" noChangeArrowheads="1"/>
          </p:cNvSpPr>
          <p:nvPr>
            <p:ph type="title"/>
          </p:nvPr>
        </p:nvSpPr>
        <p:spPr/>
        <p:txBody>
          <a:bodyPr/>
          <a:lstStyle/>
          <a:p>
            <a:pPr eaLnBrk="1" hangingPunct="1"/>
            <a:r>
              <a:rPr lang="en-US" altLang="en-US" smtClean="0"/>
              <a:t> </a:t>
            </a:r>
          </a:p>
        </p:txBody>
      </p:sp>
      <p:sp>
        <p:nvSpPr>
          <p:cNvPr id="86020"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0000"/>
                </a:solidFill>
              </a:rPr>
              <a:t>S Corporation Distributions.</a:t>
            </a:r>
          </a:p>
          <a:p>
            <a:pPr marL="0" indent="0" eaLnBrk="1" hangingPunct="1">
              <a:lnSpc>
                <a:spcPct val="90000"/>
              </a:lnSpc>
              <a:buFontTx/>
              <a:buNone/>
            </a:pPr>
            <a:r>
              <a:rPr lang="en-US" altLang="en-US" sz="3200" u="sng" smtClean="0">
                <a:solidFill>
                  <a:srgbClr val="FF0000"/>
                </a:solidFill>
              </a:rPr>
              <a:t>Corps with Accum. Earnings &amp; Profits.</a:t>
            </a:r>
            <a:r>
              <a:rPr lang="en-US" altLang="en-US" sz="2800" smtClean="0">
                <a:solidFill>
                  <a:srgbClr val="FF0000"/>
                </a:solidFill>
              </a:rPr>
              <a:t>  </a:t>
            </a:r>
          </a:p>
          <a:p>
            <a:pPr marL="0" indent="0" eaLnBrk="1" hangingPunct="1">
              <a:lnSpc>
                <a:spcPct val="90000"/>
              </a:lnSpc>
              <a:buFontTx/>
              <a:buNone/>
            </a:pPr>
            <a:r>
              <a:rPr lang="en-US" altLang="en-US" sz="2800" u="sng" smtClean="0"/>
              <a:t>1. Money Distributions.</a:t>
            </a:r>
            <a:r>
              <a:rPr lang="en-US" altLang="en-US" sz="2800" smtClean="0"/>
              <a:t>  For corps having an accumulated E&amp;P account, cash distributions come from the four tiers of earnings. Distributions are made from each tier until the tier is exhausted.</a:t>
            </a:r>
          </a:p>
          <a:p>
            <a:pPr marL="0" indent="0" eaLnBrk="1" hangingPunct="1">
              <a:lnSpc>
                <a:spcPct val="90000"/>
              </a:lnSpc>
              <a:buFontTx/>
              <a:buNone/>
            </a:pPr>
            <a:r>
              <a:rPr lang="en-US" altLang="en-US" sz="2800" smtClean="0"/>
              <a:t>The AAA is the cumulative total of the ordinary income or loss and separately stated items for the S period but not tax-exempt income and the expenses related to its production. There are four differences between basis adjustments and adjustments required for the AAA.</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E729A2-BA4E-482D-98A6-FAD198D54F99}" type="slidenum">
              <a:rPr lang="en-US" altLang="en-US">
                <a:solidFill>
                  <a:srgbClr val="CC3300"/>
                </a:solidFill>
              </a:rPr>
              <a:pPr eaLnBrk="1" hangingPunct="1"/>
              <a:t>84</a:t>
            </a:fld>
            <a:endParaRPr lang="en-US" altLang="en-US">
              <a:solidFill>
                <a:srgbClr val="CC3300"/>
              </a:solidFill>
            </a:endParaRPr>
          </a:p>
        </p:txBody>
      </p:sp>
      <p:sp>
        <p:nvSpPr>
          <p:cNvPr id="87043" name="Rectangle 2"/>
          <p:cNvSpPr>
            <a:spLocks noGrp="1" noChangeArrowheads="1"/>
          </p:cNvSpPr>
          <p:nvPr>
            <p:ph type="title"/>
          </p:nvPr>
        </p:nvSpPr>
        <p:spPr/>
        <p:txBody>
          <a:bodyPr/>
          <a:lstStyle/>
          <a:p>
            <a:pPr eaLnBrk="1" hangingPunct="1"/>
            <a:r>
              <a:rPr lang="en-US" altLang="en-US" smtClean="0"/>
              <a:t> </a:t>
            </a:r>
          </a:p>
        </p:txBody>
      </p:sp>
      <p:sp>
        <p:nvSpPr>
          <p:cNvPr id="87044" name="Rectangle 3"/>
          <p:cNvSpPr>
            <a:spLocks noGrp="1" noChangeArrowheads="1"/>
          </p:cNvSpPr>
          <p:nvPr>
            <p:ph type="body" sz="half" idx="1"/>
          </p:nvPr>
        </p:nvSpPr>
        <p:spPr>
          <a:xfrm>
            <a:off x="152400" y="152400"/>
            <a:ext cx="8763000" cy="6248400"/>
          </a:xfrm>
          <a:noFill/>
        </p:spPr>
        <p:txBody>
          <a:bodyPr/>
          <a:lstStyle/>
          <a:p>
            <a:pPr marL="0" indent="0" eaLnBrk="1" hangingPunct="1">
              <a:lnSpc>
                <a:spcPct val="80000"/>
              </a:lnSpc>
              <a:buFontTx/>
              <a:buNone/>
            </a:pPr>
            <a:r>
              <a:rPr lang="en-US" altLang="en-US" sz="2800" u="sng" smtClean="0">
                <a:solidFill>
                  <a:srgbClr val="FF3300"/>
                </a:solidFill>
              </a:rPr>
              <a:t>S Corporation Distributions.</a:t>
            </a:r>
          </a:p>
          <a:p>
            <a:pPr marL="0" indent="0" eaLnBrk="1" hangingPunct="1">
              <a:lnSpc>
                <a:spcPct val="80000"/>
              </a:lnSpc>
              <a:buFontTx/>
              <a:buNone/>
            </a:pPr>
            <a:r>
              <a:rPr lang="en-US" altLang="en-US" sz="2800" u="sng" smtClean="0">
                <a:solidFill>
                  <a:srgbClr val="FF3300"/>
                </a:solidFill>
              </a:rPr>
              <a:t>Other Adjustments Account (OAA)</a:t>
            </a:r>
            <a:r>
              <a:rPr lang="en-US" altLang="en-US" sz="2800" smtClean="0">
                <a:solidFill>
                  <a:srgbClr val="FF3300"/>
                </a:solidFill>
              </a:rPr>
              <a:t> </a:t>
            </a:r>
          </a:p>
          <a:p>
            <a:pPr marL="0" indent="0" eaLnBrk="1" hangingPunct="1">
              <a:lnSpc>
                <a:spcPct val="80000"/>
              </a:lnSpc>
              <a:buFontTx/>
              <a:buNone/>
            </a:pPr>
            <a:r>
              <a:rPr lang="en-US" altLang="en-US" sz="2800" smtClean="0"/>
              <a:t>is maintained only when there are accumulated E&amp;P at year-end.  The account is primarily increased for tax-exempt income and decreased for expenses related to tax-exempt income.  OAA is not an earnings account in the distribution sequence.  Earnings in the OAA are considered to be part of the stock basis when determining the source of a distribution.  </a:t>
            </a:r>
          </a:p>
          <a:p>
            <a:pPr marL="0" indent="0" eaLnBrk="1" hangingPunct="1">
              <a:lnSpc>
                <a:spcPct val="80000"/>
              </a:lnSpc>
              <a:buFontTx/>
              <a:buNone/>
            </a:pPr>
            <a:r>
              <a:rPr lang="en-US" altLang="en-US" sz="2800" smtClean="0"/>
              <a:t>Allocation of the AAA balance to individual distributions occurs at year-end after taking into account current year income and loss items.  In general, the AAA amount is allocated ratably to individual distributions (other than those distributions coming from E&amp;P or PTI) based on the amount of money or FMV of nonmoney property distributed.</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E7F117-18E9-44EF-9D38-6FDB652B9816}" type="slidenum">
              <a:rPr lang="en-US" altLang="en-US">
                <a:solidFill>
                  <a:srgbClr val="CC3300"/>
                </a:solidFill>
              </a:rPr>
              <a:pPr eaLnBrk="1" hangingPunct="1"/>
              <a:t>85</a:t>
            </a:fld>
            <a:endParaRPr lang="en-US" altLang="en-US">
              <a:solidFill>
                <a:srgbClr val="CC3300"/>
              </a:solidFill>
            </a:endParaRPr>
          </a:p>
        </p:txBody>
      </p:sp>
      <p:sp>
        <p:nvSpPr>
          <p:cNvPr id="88067" name="Rectangle 2"/>
          <p:cNvSpPr>
            <a:spLocks noGrp="1" noChangeArrowheads="1"/>
          </p:cNvSpPr>
          <p:nvPr>
            <p:ph type="title"/>
          </p:nvPr>
        </p:nvSpPr>
        <p:spPr/>
        <p:txBody>
          <a:bodyPr/>
          <a:lstStyle/>
          <a:p>
            <a:pPr eaLnBrk="1" hangingPunct="1"/>
            <a:r>
              <a:rPr lang="en-US" altLang="en-US" smtClean="0"/>
              <a:t> </a:t>
            </a:r>
          </a:p>
        </p:txBody>
      </p:sp>
      <p:sp>
        <p:nvSpPr>
          <p:cNvPr id="88068" name="Rectangle 3"/>
          <p:cNvSpPr>
            <a:spLocks noGrp="1" noChangeArrowheads="1"/>
          </p:cNvSpPr>
          <p:nvPr>
            <p:ph type="body" sz="half" idx="1"/>
          </p:nvPr>
        </p:nvSpPr>
        <p:spPr>
          <a:xfrm>
            <a:off x="304800" y="304800"/>
            <a:ext cx="8610600" cy="6096000"/>
          </a:xfrm>
          <a:noFill/>
        </p:spPr>
        <p:txBody>
          <a:bodyPr/>
          <a:lstStyle/>
          <a:p>
            <a:pPr marL="0" indent="0" eaLnBrk="1" hangingPunct="1">
              <a:lnSpc>
                <a:spcPct val="80000"/>
              </a:lnSpc>
              <a:buFontTx/>
              <a:buNone/>
            </a:pPr>
            <a:r>
              <a:rPr lang="en-US" altLang="en-US" sz="4000" u="sng" smtClean="0">
                <a:solidFill>
                  <a:srgbClr val="FF0000"/>
                </a:solidFill>
              </a:rPr>
              <a:t>S Corporation Distributions.</a:t>
            </a:r>
          </a:p>
          <a:p>
            <a:pPr marL="0" indent="0" eaLnBrk="1" hangingPunct="1">
              <a:lnSpc>
                <a:spcPct val="80000"/>
              </a:lnSpc>
              <a:buFontTx/>
              <a:buNone/>
            </a:pPr>
            <a:r>
              <a:rPr lang="en-US" altLang="en-US" sz="4000" u="sng" smtClean="0">
                <a:solidFill>
                  <a:srgbClr val="FF0000"/>
                </a:solidFill>
              </a:rPr>
              <a:t>Property Distributions.</a:t>
            </a:r>
            <a:r>
              <a:rPr lang="en-US" altLang="en-US" sz="4000" smtClean="0">
                <a:solidFill>
                  <a:srgbClr val="FF0000"/>
                </a:solidFill>
              </a:rPr>
              <a:t>  </a:t>
            </a:r>
            <a:r>
              <a:rPr lang="en-US" altLang="en-US" sz="4000" smtClean="0"/>
              <a:t>Distributions of nonmoney property cannot reduce PTI.  PTI can only be distributed in money.  Property distributions may also force the recognition of income or gain by the distributing corporation under Sec. 311 as discussed above.  </a:t>
            </a:r>
            <a:br>
              <a:rPr lang="en-US" altLang="en-US" sz="4000" smtClean="0"/>
            </a:br>
            <a:r>
              <a:rPr lang="en-US" altLang="en-US" sz="4000" smtClean="0"/>
              <a:t>The FMV of nonmoney property distributed will reduce AAA.</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BDCFBB-B2DC-4F98-B935-ECE4B95F69B1}" type="slidenum">
              <a:rPr lang="en-US" altLang="en-US">
                <a:solidFill>
                  <a:srgbClr val="CC3300"/>
                </a:solidFill>
              </a:rPr>
              <a:pPr eaLnBrk="1" hangingPunct="1"/>
              <a:t>86</a:t>
            </a:fld>
            <a:endParaRPr lang="en-US" altLang="en-US">
              <a:solidFill>
                <a:srgbClr val="CC3300"/>
              </a:solidFill>
            </a:endParaRPr>
          </a:p>
        </p:txBody>
      </p:sp>
      <p:sp>
        <p:nvSpPr>
          <p:cNvPr id="89091" name="Rectangle 2"/>
          <p:cNvSpPr>
            <a:spLocks noGrp="1" noChangeArrowheads="1"/>
          </p:cNvSpPr>
          <p:nvPr>
            <p:ph type="title"/>
          </p:nvPr>
        </p:nvSpPr>
        <p:spPr/>
        <p:txBody>
          <a:bodyPr/>
          <a:lstStyle/>
          <a:p>
            <a:pPr eaLnBrk="1" hangingPunct="1"/>
            <a:r>
              <a:rPr lang="en-US" altLang="en-US" smtClean="0"/>
              <a:t> </a:t>
            </a:r>
          </a:p>
        </p:txBody>
      </p:sp>
      <p:sp>
        <p:nvSpPr>
          <p:cNvPr id="89092"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90000"/>
              </a:lnSpc>
              <a:buFontTx/>
              <a:buNone/>
            </a:pPr>
            <a:r>
              <a:rPr lang="en-US" altLang="en-US" sz="3200" u="sng" smtClean="0">
                <a:solidFill>
                  <a:srgbClr val="FF3300"/>
                </a:solidFill>
              </a:rPr>
              <a:t>S Corporation Distributions.</a:t>
            </a:r>
          </a:p>
          <a:p>
            <a:pPr marL="0" indent="0" eaLnBrk="1" hangingPunct="1">
              <a:lnSpc>
                <a:spcPct val="90000"/>
              </a:lnSpc>
              <a:buFontTx/>
              <a:buNone/>
            </a:pPr>
            <a:r>
              <a:rPr lang="en-US" altLang="en-US" sz="3200" smtClean="0">
                <a:solidFill>
                  <a:srgbClr val="FF3300"/>
                </a:solidFill>
              </a:rPr>
              <a:t>Distribution Ordering Elections.</a:t>
            </a:r>
            <a:r>
              <a:rPr lang="en-US" altLang="en-US" sz="3200" smtClean="0"/>
              <a:t>  </a:t>
            </a:r>
          </a:p>
          <a:p>
            <a:pPr marL="0" indent="0" eaLnBrk="1" hangingPunct="1">
              <a:lnSpc>
                <a:spcPct val="90000"/>
              </a:lnSpc>
              <a:buFontTx/>
              <a:buNone/>
            </a:pPr>
            <a:r>
              <a:rPr lang="en-US" altLang="en-US" sz="3200" smtClean="0"/>
              <a:t>Two elections are available to change the distribution order.  Separate elections are available to the S corporation to skip over the AAA and PTI accounts in determining the source of a cash or property distribution.  If either election is made, the distributions will normally come from accumulated E&amp;P. This election can be used to </a:t>
            </a:r>
            <a:r>
              <a:rPr lang="en-US" altLang="en-US" sz="3200" u="sng" smtClean="0"/>
              <a:t>eliminate the possibility of the excess net passive income tax</a:t>
            </a:r>
            <a:r>
              <a:rPr lang="en-US" altLang="en-US" sz="3200" smtClean="0"/>
              <a:t> applying or the passive income test being failed and causing a loss of S corporation status.</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B5CECC-CD80-424B-88E5-6F3F9B075296}" type="slidenum">
              <a:rPr lang="en-US" altLang="en-US">
                <a:solidFill>
                  <a:srgbClr val="CC3300"/>
                </a:solidFill>
              </a:rPr>
              <a:pPr eaLnBrk="1" hangingPunct="1"/>
              <a:t>87</a:t>
            </a:fld>
            <a:endParaRPr lang="en-US" altLang="en-US">
              <a:solidFill>
                <a:srgbClr val="CC3300"/>
              </a:solidFill>
            </a:endParaRPr>
          </a:p>
        </p:txBody>
      </p:sp>
      <p:sp>
        <p:nvSpPr>
          <p:cNvPr id="90115" name="Rectangle 2"/>
          <p:cNvSpPr>
            <a:spLocks noGrp="1" noChangeArrowheads="1"/>
          </p:cNvSpPr>
          <p:nvPr>
            <p:ph type="title"/>
          </p:nvPr>
        </p:nvSpPr>
        <p:spPr/>
        <p:txBody>
          <a:bodyPr/>
          <a:lstStyle/>
          <a:p>
            <a:pPr eaLnBrk="1" hangingPunct="1"/>
            <a:r>
              <a:rPr lang="en-US" altLang="en-US" smtClean="0"/>
              <a:t> </a:t>
            </a:r>
          </a:p>
        </p:txBody>
      </p:sp>
      <p:sp>
        <p:nvSpPr>
          <p:cNvPr id="90116" name="Rectangle 3"/>
          <p:cNvSpPr>
            <a:spLocks noGrp="1" noChangeArrowheads="1"/>
          </p:cNvSpPr>
          <p:nvPr>
            <p:ph type="body" sz="half" idx="1"/>
          </p:nvPr>
        </p:nvSpPr>
        <p:spPr>
          <a:xfrm>
            <a:off x="228600" y="228600"/>
            <a:ext cx="8686800" cy="6248400"/>
          </a:xfrm>
          <a:noFill/>
        </p:spPr>
        <p:txBody>
          <a:bodyPr/>
          <a:lstStyle/>
          <a:p>
            <a:pPr marL="0" indent="0" eaLnBrk="1" hangingPunct="1">
              <a:lnSpc>
                <a:spcPct val="80000"/>
              </a:lnSpc>
              <a:buFontTx/>
              <a:buNone/>
            </a:pPr>
            <a:r>
              <a:rPr lang="en-US" altLang="en-US" sz="3200" u="sng" smtClean="0">
                <a:solidFill>
                  <a:srgbClr val="FF3300"/>
                </a:solidFill>
              </a:rPr>
              <a:t>S Corporation Distributions.</a:t>
            </a:r>
          </a:p>
          <a:p>
            <a:pPr marL="0" indent="0" eaLnBrk="1" hangingPunct="1">
              <a:lnSpc>
                <a:spcPct val="80000"/>
              </a:lnSpc>
              <a:buFontTx/>
              <a:buNone/>
            </a:pPr>
            <a:r>
              <a:rPr lang="en-US" altLang="en-US" sz="3200" u="sng" smtClean="0">
                <a:solidFill>
                  <a:srgbClr val="FF3300"/>
                </a:solidFill>
              </a:rPr>
              <a:t>Post-Termination Transition Period.</a:t>
            </a:r>
            <a:r>
              <a:rPr lang="en-US" altLang="en-US" sz="3200" smtClean="0"/>
              <a:t> </a:t>
            </a:r>
            <a:r>
              <a:rPr lang="en-US" altLang="en-US" sz="2800" smtClean="0"/>
              <a:t>Distributions of money made during the S corp's post-termination transition period can be made tax-free to those shareholders who owned S corp stock at the time of the termination.  </a:t>
            </a:r>
          </a:p>
          <a:p>
            <a:pPr marL="0" indent="0" eaLnBrk="1" hangingPunct="1">
              <a:lnSpc>
                <a:spcPct val="80000"/>
              </a:lnSpc>
              <a:buFontTx/>
              <a:buNone/>
            </a:pPr>
            <a:r>
              <a:rPr lang="en-US" altLang="en-US" sz="2800" smtClean="0"/>
              <a:t>These distributions are considered as coming first from AAA and then from current and accumulated E&amp;P.  </a:t>
            </a:r>
          </a:p>
          <a:p>
            <a:pPr marL="0" indent="0" eaLnBrk="1" hangingPunct="1">
              <a:lnSpc>
                <a:spcPct val="80000"/>
              </a:lnSpc>
              <a:buFontTx/>
              <a:buNone/>
            </a:pPr>
            <a:r>
              <a:rPr lang="en-US" altLang="en-US" sz="2800" smtClean="0"/>
              <a:t>The amounts coming from AAA are tax-free and reduce the shareholder's basis in the stock.  Distributions from current and accumulated E&amp;P are taxable.  </a:t>
            </a:r>
          </a:p>
          <a:p>
            <a:pPr marL="0" indent="0" eaLnBrk="1" hangingPunct="1">
              <a:lnSpc>
                <a:spcPct val="80000"/>
              </a:lnSpc>
              <a:buFontTx/>
              <a:buNone/>
            </a:pPr>
            <a:r>
              <a:rPr lang="en-US" altLang="en-US" sz="2800" smtClean="0"/>
              <a:t>AAA remaining after the post-termination transition period ends can only be distributed as a basis reduction after current and Accum. E&amp;P has been exhausted.</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6107DA-EE3A-46FC-8340-56C4C74C0A3C}" type="slidenum">
              <a:rPr lang="en-US" altLang="en-US">
                <a:solidFill>
                  <a:srgbClr val="CC3300"/>
                </a:solidFill>
              </a:rPr>
              <a:pPr eaLnBrk="1" hangingPunct="1"/>
              <a:t>88</a:t>
            </a:fld>
            <a:endParaRPr lang="en-US" altLang="en-US">
              <a:solidFill>
                <a:srgbClr val="CC3300"/>
              </a:solidFill>
            </a:endParaRPr>
          </a:p>
        </p:txBody>
      </p:sp>
      <p:sp>
        <p:nvSpPr>
          <p:cNvPr id="91139" name="Rectangle 2"/>
          <p:cNvSpPr>
            <a:spLocks noGrp="1" noChangeArrowheads="1"/>
          </p:cNvSpPr>
          <p:nvPr>
            <p:ph type="title"/>
          </p:nvPr>
        </p:nvSpPr>
        <p:spPr/>
        <p:txBody>
          <a:bodyPr/>
          <a:lstStyle/>
          <a:p>
            <a:pPr eaLnBrk="1" hangingPunct="1"/>
            <a:r>
              <a:rPr lang="en-US" altLang="en-US" smtClean="0"/>
              <a:t> </a:t>
            </a:r>
          </a:p>
        </p:txBody>
      </p:sp>
      <p:sp>
        <p:nvSpPr>
          <p:cNvPr id="91140" name="Rectangle 3"/>
          <p:cNvSpPr>
            <a:spLocks noGrp="1" noChangeArrowheads="1"/>
          </p:cNvSpPr>
          <p:nvPr>
            <p:ph type="body" sz="half" idx="1"/>
          </p:nvPr>
        </p:nvSpPr>
        <p:spPr>
          <a:xfrm>
            <a:off x="228600" y="228600"/>
            <a:ext cx="8686800" cy="6248400"/>
          </a:xfrm>
          <a:noFill/>
        </p:spPr>
        <p:txBody>
          <a:bodyPr/>
          <a:lstStyle/>
          <a:p>
            <a:pPr marL="0" indent="0" eaLnBrk="1" hangingPunct="1">
              <a:lnSpc>
                <a:spcPct val="80000"/>
              </a:lnSpc>
              <a:buFontTx/>
              <a:buNone/>
            </a:pPr>
            <a:r>
              <a:rPr lang="en-US" altLang="en-US" sz="4400" u="sng" smtClean="0">
                <a:solidFill>
                  <a:srgbClr val="FF3300"/>
                </a:solidFill>
              </a:rPr>
              <a:t>S Corp. Distributions</a:t>
            </a:r>
            <a:r>
              <a:rPr lang="en-US" altLang="en-US" sz="4400" u="sng" smtClean="0"/>
              <a:t>.</a:t>
            </a:r>
          </a:p>
          <a:p>
            <a:pPr marL="0" indent="0" eaLnBrk="1" hangingPunct="1">
              <a:lnSpc>
                <a:spcPct val="80000"/>
              </a:lnSpc>
              <a:buFontTx/>
              <a:buNone/>
            </a:pPr>
            <a:r>
              <a:rPr lang="en-US" altLang="en-US" sz="4400" smtClean="0"/>
              <a:t>Corps who do not have E&amp;P do not need to maintain an AAA for reporting purposes (i.e., the Form 1120S balance sheet).  The IRS suggests, however, that an AAA be maintained in case E&amp;P is acquired from a C corp.  Such is not the usual practice of most CPAs.</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F08BB8-2F7B-465A-BDA0-4E9AA2155097}" type="slidenum">
              <a:rPr lang="en-US" altLang="en-US">
                <a:solidFill>
                  <a:srgbClr val="CC3300"/>
                </a:solidFill>
              </a:rPr>
              <a:pPr eaLnBrk="1" hangingPunct="1"/>
              <a:t>89</a:t>
            </a:fld>
            <a:endParaRPr lang="en-US" altLang="en-US">
              <a:solidFill>
                <a:srgbClr val="CC3300"/>
              </a:solidFill>
            </a:endParaRPr>
          </a:p>
        </p:txBody>
      </p:sp>
      <p:sp>
        <p:nvSpPr>
          <p:cNvPr id="92163" name="Rectangle 2"/>
          <p:cNvSpPr>
            <a:spLocks noGrp="1" noChangeArrowheads="1"/>
          </p:cNvSpPr>
          <p:nvPr>
            <p:ph type="title"/>
          </p:nvPr>
        </p:nvSpPr>
        <p:spPr/>
        <p:txBody>
          <a:bodyPr/>
          <a:lstStyle/>
          <a:p>
            <a:pPr eaLnBrk="1" hangingPunct="1"/>
            <a:r>
              <a:rPr lang="en-US" altLang="en-US" smtClean="0"/>
              <a:t> </a:t>
            </a:r>
          </a:p>
        </p:txBody>
      </p:sp>
      <p:sp>
        <p:nvSpPr>
          <p:cNvPr id="92164" name="Rectangle 3"/>
          <p:cNvSpPr>
            <a:spLocks noGrp="1" noChangeArrowheads="1"/>
          </p:cNvSpPr>
          <p:nvPr>
            <p:ph type="body" sz="half" idx="1"/>
          </p:nvPr>
        </p:nvSpPr>
        <p:spPr>
          <a:xfrm>
            <a:off x="152400" y="228600"/>
            <a:ext cx="8839200" cy="6019800"/>
          </a:xfrm>
          <a:noFill/>
        </p:spPr>
        <p:txBody>
          <a:bodyPr/>
          <a:lstStyle/>
          <a:p>
            <a:pPr marL="0" indent="0" eaLnBrk="1" hangingPunct="1">
              <a:lnSpc>
                <a:spcPct val="90000"/>
              </a:lnSpc>
              <a:buFontTx/>
              <a:buNone/>
            </a:pPr>
            <a:r>
              <a:rPr lang="en-US" altLang="en-US" sz="3200" u="sng" smtClean="0">
                <a:solidFill>
                  <a:srgbClr val="FF3300"/>
                </a:solidFill>
              </a:rPr>
              <a:t>Tax Pref. Items &amp; Other AMT Adjustments</a:t>
            </a:r>
            <a:r>
              <a:rPr lang="en-US" altLang="en-US" sz="3200" u="sng" smtClean="0"/>
              <a:t>.</a:t>
            </a:r>
            <a:r>
              <a:rPr lang="en-US" altLang="en-US" sz="3200" smtClean="0"/>
              <a:t>  </a:t>
            </a:r>
          </a:p>
          <a:p>
            <a:pPr marL="0" indent="0" eaLnBrk="1" hangingPunct="1">
              <a:lnSpc>
                <a:spcPct val="90000"/>
              </a:lnSpc>
              <a:buFontTx/>
              <a:buNone/>
            </a:pPr>
            <a:r>
              <a:rPr lang="en-US" altLang="en-US" sz="3200" smtClean="0"/>
              <a:t>An S corporation is not subject to the corporate alternative minimum tax.  </a:t>
            </a:r>
          </a:p>
          <a:p>
            <a:pPr marL="0" indent="0" eaLnBrk="1" hangingPunct="1">
              <a:lnSpc>
                <a:spcPct val="90000"/>
              </a:lnSpc>
              <a:buFontTx/>
              <a:buNone/>
            </a:pPr>
            <a:r>
              <a:rPr lang="en-US" altLang="en-US" sz="3200" smtClean="0"/>
              <a:t>Items of adjustment or tax preference flow through to the shareholders.  Allocation of adjustment or tax preference items is made on a daily basis unless one of the special allocation elections is in place.  </a:t>
            </a:r>
          </a:p>
          <a:p>
            <a:pPr marL="0" indent="0" eaLnBrk="1" hangingPunct="1">
              <a:lnSpc>
                <a:spcPct val="90000"/>
              </a:lnSpc>
              <a:buFontTx/>
              <a:buNone/>
            </a:pPr>
            <a:r>
              <a:rPr lang="en-US" altLang="en-US" sz="3200" smtClean="0"/>
              <a:t>S corps do not have to make the adjustment for the difference between adjusted current earnings and pre-adjustment alternative minimum taxable income that is required of other corporations.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330F3D-9BF9-4FCB-BD39-8707B38B4838}" type="slidenum">
              <a:rPr lang="en-US" altLang="en-US">
                <a:solidFill>
                  <a:srgbClr val="CC3300"/>
                </a:solidFill>
              </a:rPr>
              <a:pPr eaLnBrk="1" hangingPunct="1"/>
              <a:t>9</a:t>
            </a:fld>
            <a:endParaRPr lang="en-US" altLang="en-US">
              <a:solidFill>
                <a:srgbClr val="CC3300"/>
              </a:solidFill>
            </a:endParaRPr>
          </a:p>
        </p:txBody>
      </p:sp>
      <p:sp>
        <p:nvSpPr>
          <p:cNvPr id="43011" name="Rectangle 2"/>
          <p:cNvSpPr>
            <a:spLocks noGrp="1" noChangeArrowheads="1"/>
          </p:cNvSpPr>
          <p:nvPr>
            <p:ph type="title"/>
          </p:nvPr>
        </p:nvSpPr>
        <p:spPr/>
        <p:txBody>
          <a:bodyPr/>
          <a:lstStyle/>
          <a:p>
            <a:pPr eaLnBrk="1" hangingPunct="1"/>
            <a:r>
              <a:rPr lang="en-US" altLang="en-US" smtClean="0"/>
              <a:t> </a:t>
            </a:r>
          </a:p>
        </p:txBody>
      </p:sp>
      <p:sp>
        <p:nvSpPr>
          <p:cNvPr id="43012" name="Rectangle 3"/>
          <p:cNvSpPr>
            <a:spLocks noGrp="1" noChangeArrowheads="1"/>
          </p:cNvSpPr>
          <p:nvPr>
            <p:ph type="body" sz="half" idx="1"/>
          </p:nvPr>
        </p:nvSpPr>
        <p:spPr>
          <a:xfrm>
            <a:off x="228600" y="228600"/>
            <a:ext cx="8686800" cy="6096000"/>
          </a:xfrm>
          <a:noFill/>
        </p:spPr>
        <p:txBody>
          <a:bodyPr/>
          <a:lstStyle/>
          <a:p>
            <a:pPr marL="0" indent="0" eaLnBrk="1" hangingPunct="1">
              <a:buFontTx/>
              <a:buNone/>
            </a:pPr>
            <a:r>
              <a:rPr lang="en-US" altLang="en-US" sz="3200" u="sng" smtClean="0">
                <a:solidFill>
                  <a:srgbClr val="FF3300"/>
                </a:solidFill>
              </a:rPr>
              <a:t>Income Allocation Procedures.</a:t>
            </a:r>
            <a:r>
              <a:rPr lang="en-US" altLang="en-US" sz="3200" smtClean="0"/>
              <a:t>  Shareholders report their allocable share of ordinary income and loss and separately stated items in the tax year in which the S corporation's tax year ends. </a:t>
            </a:r>
          </a:p>
          <a:p>
            <a:pPr marL="0" indent="0" eaLnBrk="1" hangingPunct="1">
              <a:buFontTx/>
              <a:buNone/>
            </a:pPr>
            <a:r>
              <a:rPr lang="en-US" altLang="en-US" sz="3200" smtClean="0"/>
              <a:t>These allocation rules are known as the </a:t>
            </a:r>
            <a:r>
              <a:rPr lang="en-US" altLang="en-US" sz="3200" u="sng" smtClean="0"/>
              <a:t>"per day/per share"</a:t>
            </a:r>
            <a:r>
              <a:rPr lang="en-US" altLang="en-US" sz="3200" smtClean="0"/>
              <a:t> method.  </a:t>
            </a:r>
          </a:p>
          <a:p>
            <a:pPr marL="0" indent="0" eaLnBrk="1" hangingPunct="1">
              <a:buFontTx/>
              <a:buNone/>
            </a:pPr>
            <a:r>
              <a:rPr lang="en-US" altLang="en-US" sz="3200" smtClean="0"/>
              <a:t>Special allocations are not allowed.  </a:t>
            </a:r>
          </a:p>
          <a:p>
            <a:pPr marL="0" indent="0" eaLnBrk="1" hangingPunct="1">
              <a:buFontTx/>
              <a:buNone/>
            </a:pPr>
            <a:r>
              <a:rPr lang="en-US" altLang="en-US" sz="3200" smtClean="0"/>
              <a:t>If stock is transferred during the year, income must be allocated between the owners.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8EBF6E-B9E0-4C7D-AFA4-B0A27B1B65AD}" type="slidenum">
              <a:rPr lang="en-US" altLang="en-US">
                <a:solidFill>
                  <a:srgbClr val="CC3300"/>
                </a:solidFill>
              </a:rPr>
              <a:pPr eaLnBrk="1" hangingPunct="1"/>
              <a:t>90</a:t>
            </a:fld>
            <a:endParaRPr lang="en-US" altLang="en-US">
              <a:solidFill>
                <a:srgbClr val="CC3300"/>
              </a:solidFill>
            </a:endParaRPr>
          </a:p>
        </p:txBody>
      </p:sp>
      <p:sp>
        <p:nvSpPr>
          <p:cNvPr id="93187" name="Rectangle 2"/>
          <p:cNvSpPr>
            <a:spLocks noGrp="1" noChangeArrowheads="1"/>
          </p:cNvSpPr>
          <p:nvPr>
            <p:ph type="title"/>
          </p:nvPr>
        </p:nvSpPr>
        <p:spPr/>
        <p:txBody>
          <a:bodyPr/>
          <a:lstStyle/>
          <a:p>
            <a:pPr eaLnBrk="1" hangingPunct="1"/>
            <a:r>
              <a:rPr lang="en-US" altLang="en-US" smtClean="0"/>
              <a:t> </a:t>
            </a:r>
          </a:p>
        </p:txBody>
      </p:sp>
      <p:sp>
        <p:nvSpPr>
          <p:cNvPr id="93188" name="Rectangle 3"/>
          <p:cNvSpPr>
            <a:spLocks noGrp="1" noChangeArrowheads="1"/>
          </p:cNvSpPr>
          <p:nvPr>
            <p:ph type="body" sz="half" idx="1"/>
          </p:nvPr>
        </p:nvSpPr>
        <p:spPr>
          <a:xfrm>
            <a:off x="228600" y="228600"/>
            <a:ext cx="8610600" cy="6019800"/>
          </a:xfrm>
          <a:noFill/>
        </p:spPr>
        <p:txBody>
          <a:bodyPr/>
          <a:lstStyle/>
          <a:p>
            <a:pPr marL="0" indent="0" eaLnBrk="1" hangingPunct="1">
              <a:lnSpc>
                <a:spcPct val="90000"/>
              </a:lnSpc>
              <a:buFontTx/>
              <a:buNone/>
            </a:pPr>
            <a:r>
              <a:rPr lang="en-US" altLang="en-US" sz="2800" u="sng" smtClean="0">
                <a:solidFill>
                  <a:srgbClr val="FF3300"/>
                </a:solidFill>
              </a:rPr>
              <a:t>Trans. with Owners &amp; Other Related Parties.</a:t>
            </a:r>
            <a:r>
              <a:rPr lang="en-US" altLang="en-US" sz="2800" smtClean="0"/>
              <a:t> </a:t>
            </a:r>
          </a:p>
          <a:p>
            <a:pPr marL="0" indent="0" eaLnBrk="1" hangingPunct="1">
              <a:lnSpc>
                <a:spcPct val="90000"/>
              </a:lnSpc>
              <a:buFontTx/>
              <a:buNone/>
            </a:pPr>
            <a:r>
              <a:rPr lang="en-US" altLang="en-US" sz="3200" smtClean="0"/>
              <a:t>Sec. 267 related party rules deny a payor a deduction when a mismatching of income and expense items occurs as a result of two different accounting methods being used.  S corporations are denied a deduction when payments involve persons who directly, indirectly, or constructively own S corporation stock and different accounting methods are used.  Losses are also disallowed on sales and exchanges between S corporations and related parties as defined in Sec. 267.</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7671EA-C242-466F-BD34-779CADFFAD0D}" type="slidenum">
              <a:rPr lang="en-US" altLang="en-US">
                <a:solidFill>
                  <a:srgbClr val="CC3300"/>
                </a:solidFill>
              </a:rPr>
              <a:pPr eaLnBrk="1" hangingPunct="1"/>
              <a:t>91</a:t>
            </a:fld>
            <a:endParaRPr lang="en-US" altLang="en-US">
              <a:solidFill>
                <a:srgbClr val="CC3300"/>
              </a:solidFill>
            </a:endParaRPr>
          </a:p>
        </p:txBody>
      </p:sp>
      <p:sp>
        <p:nvSpPr>
          <p:cNvPr id="94211" name="Rectangle 2"/>
          <p:cNvSpPr>
            <a:spLocks noGrp="1" noChangeArrowheads="1"/>
          </p:cNvSpPr>
          <p:nvPr>
            <p:ph type="title"/>
          </p:nvPr>
        </p:nvSpPr>
        <p:spPr/>
        <p:txBody>
          <a:bodyPr/>
          <a:lstStyle/>
          <a:p>
            <a:pPr eaLnBrk="1" hangingPunct="1"/>
            <a:r>
              <a:rPr lang="en-US" altLang="en-US" smtClean="0"/>
              <a:t> </a:t>
            </a:r>
          </a:p>
        </p:txBody>
      </p:sp>
      <p:sp>
        <p:nvSpPr>
          <p:cNvPr id="94212" name="Rectangle 3"/>
          <p:cNvSpPr>
            <a:spLocks noGrp="1" noChangeArrowheads="1"/>
          </p:cNvSpPr>
          <p:nvPr>
            <p:ph type="body" sz="half" idx="1"/>
          </p:nvPr>
        </p:nvSpPr>
        <p:spPr>
          <a:xfrm>
            <a:off x="152400" y="152400"/>
            <a:ext cx="8839200" cy="6248400"/>
          </a:xfrm>
          <a:noFill/>
        </p:spPr>
        <p:txBody>
          <a:bodyPr/>
          <a:lstStyle/>
          <a:p>
            <a:pPr marL="0" indent="0" eaLnBrk="1" hangingPunct="1">
              <a:lnSpc>
                <a:spcPct val="90000"/>
              </a:lnSpc>
              <a:buFontTx/>
              <a:buNone/>
            </a:pPr>
            <a:r>
              <a:rPr lang="en-US" altLang="en-US" sz="2800" u="sng" smtClean="0">
                <a:solidFill>
                  <a:srgbClr val="FF0000"/>
                </a:solidFill>
              </a:rPr>
              <a:t>Fringe Benefits for a Shareholder-Employee.</a:t>
            </a:r>
            <a:r>
              <a:rPr lang="en-US" altLang="en-US" sz="2800" smtClean="0">
                <a:solidFill>
                  <a:srgbClr val="FF0000"/>
                </a:solidFill>
              </a:rPr>
              <a:t>  </a:t>
            </a:r>
            <a:r>
              <a:rPr lang="en-US" altLang="en-US" sz="2800" smtClean="0"/>
              <a:t>Shareholder-employees owning more than 2% of the S corp stock are treated as partners for purposes of determining the treatment for fringe benefits.  Shareholder-employees owning 2% or less of the S corp stock are treated as an ordinary employee.  </a:t>
            </a:r>
          </a:p>
          <a:p>
            <a:pPr marL="0" indent="0" eaLnBrk="1" hangingPunct="1">
              <a:lnSpc>
                <a:spcPct val="90000"/>
              </a:lnSpc>
              <a:buFontTx/>
              <a:buNone/>
            </a:pPr>
            <a:r>
              <a:rPr lang="en-US" altLang="en-US" sz="2800" smtClean="0"/>
              <a:t>A more-than-2% shareholder-employee is taxed on the amount of a fringe benefit, but may deduct the item if it qualifies as an itemized deduction (e.g., health insurance benefits incurred by an S corp shareholder-employee that are deductible under Sec. 162(l)).  They are included as wages on the Form W-2 provided to the shareholder-employee.  Fringe benefits paid to more-than-2% shareholder as compensation are deductible by the corp.</a:t>
            </a:r>
            <a:r>
              <a:rPr lang="en-US" altLang="en-US" sz="800" smtClean="0"/>
              <a:t>  </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B573F0-EA8D-4CB0-AFE8-E393103DAD16}" type="slidenum">
              <a:rPr lang="en-US" altLang="en-US">
                <a:solidFill>
                  <a:srgbClr val="CC3300"/>
                </a:solidFill>
              </a:rPr>
              <a:pPr eaLnBrk="1" hangingPunct="1"/>
              <a:t>92</a:t>
            </a:fld>
            <a:endParaRPr lang="en-US" altLang="en-US">
              <a:solidFill>
                <a:srgbClr val="CC3300"/>
              </a:solidFill>
            </a:endParaRPr>
          </a:p>
        </p:txBody>
      </p:sp>
      <p:sp>
        <p:nvSpPr>
          <p:cNvPr id="95235" name="Rectangle 2"/>
          <p:cNvSpPr>
            <a:spLocks noGrp="1" noChangeArrowheads="1"/>
          </p:cNvSpPr>
          <p:nvPr>
            <p:ph type="title"/>
          </p:nvPr>
        </p:nvSpPr>
        <p:spPr/>
        <p:txBody>
          <a:bodyPr/>
          <a:lstStyle/>
          <a:p>
            <a:pPr eaLnBrk="1" hangingPunct="1"/>
            <a:r>
              <a:rPr lang="en-US" altLang="en-US" smtClean="0"/>
              <a:t> </a:t>
            </a:r>
          </a:p>
        </p:txBody>
      </p:sp>
      <p:sp>
        <p:nvSpPr>
          <p:cNvPr id="95236" name="Rectangle 3"/>
          <p:cNvSpPr>
            <a:spLocks noGrp="1" noChangeArrowheads="1"/>
          </p:cNvSpPr>
          <p:nvPr>
            <p:ph type="body" sz="half" idx="1"/>
          </p:nvPr>
        </p:nvSpPr>
        <p:spPr>
          <a:xfrm>
            <a:off x="228600" y="152400"/>
            <a:ext cx="8686800" cy="6324600"/>
          </a:xfrm>
          <a:noFill/>
        </p:spPr>
        <p:txBody>
          <a:bodyPr/>
          <a:lstStyle/>
          <a:p>
            <a:pPr marL="0" indent="0" eaLnBrk="1" hangingPunct="1">
              <a:lnSpc>
                <a:spcPct val="90000"/>
              </a:lnSpc>
              <a:buFontTx/>
              <a:buNone/>
            </a:pPr>
            <a:r>
              <a:rPr lang="en-US" altLang="en-US" sz="3200" u="sng" smtClean="0">
                <a:solidFill>
                  <a:srgbClr val="FF3300"/>
                </a:solidFill>
              </a:rPr>
              <a:t>Fringe Benefits for a Owner-Employee.</a:t>
            </a:r>
            <a:r>
              <a:rPr lang="en-US" altLang="en-US" sz="3200" smtClean="0"/>
              <a:t>  </a:t>
            </a:r>
          </a:p>
          <a:p>
            <a:pPr marL="0" indent="0" eaLnBrk="1" hangingPunct="1">
              <a:lnSpc>
                <a:spcPct val="90000"/>
              </a:lnSpc>
              <a:buFontTx/>
              <a:buNone/>
            </a:pPr>
            <a:r>
              <a:rPr lang="en-US" altLang="en-US" sz="3200" smtClean="0"/>
              <a:t>The special fringe benefit rules only apply to "statutory fringe benefits.”  They do not apply to stock options, qualified retirement plans, and nonqualified deferred comp.  </a:t>
            </a:r>
          </a:p>
          <a:p>
            <a:pPr marL="0" indent="0" eaLnBrk="1" hangingPunct="1">
              <a:lnSpc>
                <a:spcPct val="90000"/>
              </a:lnSpc>
              <a:buFontTx/>
              <a:buNone/>
            </a:pPr>
            <a:r>
              <a:rPr lang="en-US" altLang="en-US" sz="3200" u="sng" smtClean="0">
                <a:solidFill>
                  <a:srgbClr val="FF0000"/>
                </a:solidFill>
              </a:rPr>
              <a:t>Fringe benefits which are limited by the more-than-2%-shareholder rule</a:t>
            </a:r>
            <a:r>
              <a:rPr lang="en-US" altLang="en-US" sz="3200" smtClean="0">
                <a:solidFill>
                  <a:srgbClr val="FF0000"/>
                </a:solidFill>
              </a:rPr>
              <a:t> </a:t>
            </a:r>
            <a:r>
              <a:rPr lang="en-US" altLang="en-US" sz="3200" smtClean="0"/>
              <a:t>include: group term life insurance premiums; $5,000 employee death benefit exclusion; accident and health benefit plan insurance premiums and payments; meals and lodging furnished by the employer; and employer-provided parking.</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2BA6D6-D91F-4241-933C-EC23C2E0B0B4}" type="slidenum">
              <a:rPr lang="en-US" altLang="en-US">
                <a:solidFill>
                  <a:srgbClr val="CC3300"/>
                </a:solidFill>
              </a:rPr>
              <a:pPr eaLnBrk="1" hangingPunct="1"/>
              <a:t>93</a:t>
            </a:fld>
            <a:endParaRPr lang="en-US" altLang="en-US">
              <a:solidFill>
                <a:srgbClr val="CC3300"/>
              </a:solidFill>
            </a:endParaRPr>
          </a:p>
        </p:txBody>
      </p:sp>
      <p:sp>
        <p:nvSpPr>
          <p:cNvPr id="96259" name="Rectangle 3"/>
          <p:cNvSpPr>
            <a:spLocks noGrp="1" noChangeArrowheads="1"/>
          </p:cNvSpPr>
          <p:nvPr>
            <p:ph type="body" idx="1"/>
          </p:nvPr>
        </p:nvSpPr>
        <p:spPr>
          <a:xfrm>
            <a:off x="152400" y="152400"/>
            <a:ext cx="8839200" cy="6324600"/>
          </a:xfrm>
        </p:spPr>
        <p:txBody>
          <a:bodyPr/>
          <a:lstStyle/>
          <a:p>
            <a:pPr marL="466725" indent="-466725" eaLnBrk="1" hangingPunct="1">
              <a:lnSpc>
                <a:spcPct val="90000"/>
              </a:lnSpc>
              <a:spcBef>
                <a:spcPct val="5000"/>
              </a:spcBef>
              <a:buFontTx/>
              <a:buNone/>
            </a:pPr>
            <a:r>
              <a:rPr lang="en-US" altLang="en-US" u="sng" smtClean="0">
                <a:solidFill>
                  <a:srgbClr val="FF0000"/>
                </a:solidFill>
              </a:rPr>
              <a:t>Question</a:t>
            </a:r>
          </a:p>
          <a:p>
            <a:pPr marL="466725" indent="-466725" eaLnBrk="1" hangingPunct="1">
              <a:lnSpc>
                <a:spcPct val="90000"/>
              </a:lnSpc>
              <a:spcBef>
                <a:spcPct val="5000"/>
              </a:spcBef>
              <a:buFontTx/>
              <a:buNone/>
            </a:pPr>
            <a:r>
              <a:rPr lang="en-US" altLang="en-US" sz="3200" smtClean="0"/>
              <a:t>Fringe benefit rules for shareholders of S corps have the effect of:</a:t>
            </a:r>
          </a:p>
          <a:p>
            <a:pPr marL="466725" indent="-466725" eaLnBrk="1" hangingPunct="1">
              <a:lnSpc>
                <a:spcPct val="90000"/>
              </a:lnSpc>
              <a:spcBef>
                <a:spcPct val="5000"/>
              </a:spcBef>
              <a:buFontTx/>
              <a:buNone/>
            </a:pPr>
            <a:r>
              <a:rPr lang="en-US" altLang="en-US" sz="3200" smtClean="0"/>
              <a:t>a. Making the S corporation preferable to the partnership form of organization.</a:t>
            </a:r>
          </a:p>
          <a:p>
            <a:pPr marL="466725" indent="-466725" eaLnBrk="1" hangingPunct="1">
              <a:lnSpc>
                <a:spcPct val="90000"/>
              </a:lnSpc>
              <a:spcBef>
                <a:spcPct val="5000"/>
              </a:spcBef>
              <a:buFontTx/>
              <a:buNone/>
            </a:pPr>
            <a:r>
              <a:rPr lang="en-US" altLang="en-US" sz="3200" smtClean="0"/>
              <a:t>b. Limiting the tax advantages associated with fringe benefits provided to shareholders.</a:t>
            </a:r>
          </a:p>
          <a:p>
            <a:pPr marL="466725" indent="-466725" eaLnBrk="1" hangingPunct="1">
              <a:lnSpc>
                <a:spcPct val="90000"/>
              </a:lnSpc>
              <a:spcBef>
                <a:spcPct val="5000"/>
              </a:spcBef>
              <a:buFontTx/>
              <a:buNone/>
            </a:pPr>
            <a:r>
              <a:rPr lang="en-US" altLang="en-US" sz="3200" smtClean="0"/>
              <a:t>c. Increases the limit from $50,000 to $100,000 for group-term life insurance provided to an employee who is also a major shareholder.</a:t>
            </a:r>
          </a:p>
          <a:p>
            <a:pPr marL="466725" indent="-466725" eaLnBrk="1" hangingPunct="1">
              <a:lnSpc>
                <a:spcPct val="90000"/>
              </a:lnSpc>
              <a:spcBef>
                <a:spcPct val="5000"/>
              </a:spcBef>
              <a:buFontTx/>
              <a:buNone/>
            </a:pPr>
            <a:r>
              <a:rPr lang="en-US" altLang="en-US" sz="3200" smtClean="0"/>
              <a:t>d. Increasing the taxes paid by an S corporation on its net income.</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50F7F3-F9B0-4B53-8AC8-48D479938A9E}" type="slidenum">
              <a:rPr lang="en-US" altLang="en-US">
                <a:solidFill>
                  <a:srgbClr val="CC3300"/>
                </a:solidFill>
              </a:rPr>
              <a:pPr eaLnBrk="1" hangingPunct="1"/>
              <a:t>94</a:t>
            </a:fld>
            <a:endParaRPr lang="en-US" altLang="en-US">
              <a:solidFill>
                <a:srgbClr val="CC3300"/>
              </a:solidFill>
            </a:endParaRPr>
          </a:p>
        </p:txBody>
      </p:sp>
      <p:sp>
        <p:nvSpPr>
          <p:cNvPr id="97283" name="Rectangle 2"/>
          <p:cNvSpPr>
            <a:spLocks noGrp="1" noChangeArrowheads="1"/>
          </p:cNvSpPr>
          <p:nvPr>
            <p:ph type="title"/>
          </p:nvPr>
        </p:nvSpPr>
        <p:spPr/>
        <p:txBody>
          <a:bodyPr/>
          <a:lstStyle/>
          <a:p>
            <a:pPr eaLnBrk="1" hangingPunct="1"/>
            <a:r>
              <a:rPr lang="en-US" altLang="en-US" smtClean="0"/>
              <a:t> </a:t>
            </a:r>
          </a:p>
        </p:txBody>
      </p:sp>
      <p:sp>
        <p:nvSpPr>
          <p:cNvPr id="97284" name="Rectangle 3"/>
          <p:cNvSpPr>
            <a:spLocks noGrp="1" noChangeArrowheads="1"/>
          </p:cNvSpPr>
          <p:nvPr>
            <p:ph type="body" sz="half" idx="1"/>
          </p:nvPr>
        </p:nvSpPr>
        <p:spPr>
          <a:xfrm>
            <a:off x="152400" y="228600"/>
            <a:ext cx="8763000" cy="6096000"/>
          </a:xfrm>
          <a:noFill/>
        </p:spPr>
        <p:txBody>
          <a:bodyPr/>
          <a:lstStyle/>
          <a:p>
            <a:pPr marL="0" indent="0" eaLnBrk="1" hangingPunct="1">
              <a:lnSpc>
                <a:spcPct val="90000"/>
              </a:lnSpc>
              <a:buFontTx/>
              <a:buNone/>
            </a:pPr>
            <a:r>
              <a:rPr lang="en-US" altLang="en-US" u="sng" smtClean="0">
                <a:solidFill>
                  <a:srgbClr val="FF3300"/>
                </a:solidFill>
              </a:rPr>
              <a:t>Election to Allocate Income Based on the S Corp's Accounting Methods.</a:t>
            </a:r>
            <a:r>
              <a:rPr lang="en-US" altLang="en-US" smtClean="0"/>
              <a:t> </a:t>
            </a:r>
            <a:br>
              <a:rPr lang="en-US" altLang="en-US" smtClean="0"/>
            </a:br>
            <a:r>
              <a:rPr lang="en-US" altLang="en-US" smtClean="0"/>
              <a:t>As a general rule, an S corp's income, gain, loss, deductions and credits are allocated on a per-share, per-day basis.  The corp can elect to use the corp's tax accounting methods when an S election is terminated or an S corp shareholder terminates his entire interest.  The use of the S corp's accounting methods can shift income from one shareholder to another.  </a:t>
            </a:r>
            <a:endParaRPr lang="en-US" altLang="en-US" sz="140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112439-A166-4EF2-AE52-CE1D9CA2445F}" type="slidenum">
              <a:rPr lang="en-US" altLang="en-US">
                <a:solidFill>
                  <a:srgbClr val="CC3300"/>
                </a:solidFill>
              </a:rPr>
              <a:pPr eaLnBrk="1" hangingPunct="1"/>
              <a:t>95</a:t>
            </a:fld>
            <a:endParaRPr lang="en-US" altLang="en-US">
              <a:solidFill>
                <a:srgbClr val="CC3300"/>
              </a:solidFill>
            </a:endParaRPr>
          </a:p>
        </p:txBody>
      </p:sp>
      <p:sp>
        <p:nvSpPr>
          <p:cNvPr id="98307" name="Rectangle 2"/>
          <p:cNvSpPr>
            <a:spLocks noGrp="1" noChangeArrowheads="1"/>
          </p:cNvSpPr>
          <p:nvPr>
            <p:ph type="title"/>
          </p:nvPr>
        </p:nvSpPr>
        <p:spPr/>
        <p:txBody>
          <a:bodyPr/>
          <a:lstStyle/>
          <a:p>
            <a:pPr eaLnBrk="1" hangingPunct="1"/>
            <a:r>
              <a:rPr lang="en-US" altLang="en-US" smtClean="0"/>
              <a:t> </a:t>
            </a:r>
          </a:p>
        </p:txBody>
      </p:sp>
      <p:sp>
        <p:nvSpPr>
          <p:cNvPr id="2153475" name="Rectangle 3"/>
          <p:cNvSpPr>
            <a:spLocks noGrp="1" noChangeArrowheads="1"/>
          </p:cNvSpPr>
          <p:nvPr>
            <p:ph type="body" sz="half" idx="1"/>
          </p:nvPr>
        </p:nvSpPr>
        <p:spPr>
          <a:xfrm>
            <a:off x="152400" y="152400"/>
            <a:ext cx="8763000" cy="6477000"/>
          </a:xfrm>
        </p:spPr>
        <p:txBody>
          <a:bodyPr/>
          <a:lstStyle/>
          <a:p>
            <a:pPr marL="0" indent="0" eaLnBrk="1" hangingPunct="1">
              <a:lnSpc>
                <a:spcPct val="90000"/>
              </a:lnSpc>
              <a:buFontTx/>
              <a:buNone/>
              <a:defRPr/>
            </a:pPr>
            <a:r>
              <a:rPr lang="en-US" sz="3200" u="sng" dirty="0" smtClean="0">
                <a:solidFill>
                  <a:srgbClr val="FF3300"/>
                </a:solidFill>
              </a:rPr>
              <a:t>Election to Allocate Income Based on the S Corp's Accounting Methods.</a:t>
            </a:r>
            <a:r>
              <a:rPr lang="en-US" sz="3200" dirty="0" smtClean="0"/>
              <a:t> </a:t>
            </a:r>
          </a:p>
          <a:p>
            <a:pPr marL="0" indent="0" eaLnBrk="1" hangingPunct="1">
              <a:lnSpc>
                <a:spcPct val="90000"/>
              </a:lnSpc>
              <a:buFontTx/>
              <a:buNone/>
              <a:defRPr/>
            </a:pPr>
            <a:r>
              <a:rPr lang="en-US" sz="3200" dirty="0" smtClean="0"/>
              <a:t>By electing to use the S </a:t>
            </a:r>
            <a:r>
              <a:rPr lang="en-US" sz="3200" dirty="0" err="1" smtClean="0"/>
              <a:t>corp's</a:t>
            </a:r>
            <a:r>
              <a:rPr lang="en-US" sz="3200" dirty="0" smtClean="0"/>
              <a:t> tax accounting method to allocate profits or losses between the C short year and S short year in the year in which the S election terminates, it is possible to</a:t>
            </a:r>
          </a:p>
          <a:p>
            <a:pPr marL="625475" indent="-625475" eaLnBrk="1" hangingPunct="1">
              <a:lnSpc>
                <a:spcPct val="90000"/>
              </a:lnSpc>
              <a:buFontTx/>
              <a:buNone/>
              <a:defRPr/>
            </a:pPr>
            <a:r>
              <a:rPr lang="en-US" sz="1050" dirty="0" smtClean="0"/>
              <a:t> </a:t>
            </a:r>
            <a:r>
              <a:rPr lang="en-US" sz="3200" dirty="0" smtClean="0"/>
              <a:t>(1) shift losses into an S short year where an immediate benefit is obtained by the shareholders at a marginal tax rate of up to 35; or </a:t>
            </a:r>
          </a:p>
          <a:p>
            <a:pPr marL="625475" indent="-625475" eaLnBrk="1" hangingPunct="1">
              <a:lnSpc>
                <a:spcPct val="90000"/>
              </a:lnSpc>
              <a:buFontTx/>
              <a:buNone/>
              <a:defRPr/>
            </a:pPr>
            <a:r>
              <a:rPr lang="en-US" sz="3200" dirty="0" smtClean="0"/>
              <a:t>(2) shift profits into a C short year to take advantage of the 15 and 25% marginal corporate tax rates. </a:t>
            </a:r>
            <a:endParaRPr lang="en-US" sz="1800"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0601D6-C6EC-476A-8AD4-A3A9C54FE15A}" type="slidenum">
              <a:rPr lang="en-US" altLang="en-US">
                <a:solidFill>
                  <a:srgbClr val="CC3300"/>
                </a:solidFill>
              </a:rPr>
              <a:pPr eaLnBrk="1" hangingPunct="1"/>
              <a:t>96</a:t>
            </a:fld>
            <a:endParaRPr lang="en-US" altLang="en-US">
              <a:solidFill>
                <a:srgbClr val="CC3300"/>
              </a:solidFill>
            </a:endParaRPr>
          </a:p>
        </p:txBody>
      </p:sp>
      <p:sp>
        <p:nvSpPr>
          <p:cNvPr id="99331" name="Rectangle 2"/>
          <p:cNvSpPr>
            <a:spLocks noGrp="1" noChangeArrowheads="1"/>
          </p:cNvSpPr>
          <p:nvPr>
            <p:ph type="title"/>
          </p:nvPr>
        </p:nvSpPr>
        <p:spPr/>
        <p:txBody>
          <a:bodyPr/>
          <a:lstStyle/>
          <a:p>
            <a:pPr eaLnBrk="1" hangingPunct="1"/>
            <a:r>
              <a:rPr lang="en-US" altLang="en-US" smtClean="0"/>
              <a:t> </a:t>
            </a:r>
          </a:p>
        </p:txBody>
      </p:sp>
      <p:sp>
        <p:nvSpPr>
          <p:cNvPr id="99332"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2800" u="sng" smtClean="0">
                <a:solidFill>
                  <a:srgbClr val="FF3300"/>
                </a:solidFill>
              </a:rPr>
              <a:t>Increasing the Benefits from S Corporation Losses.</a:t>
            </a:r>
            <a:r>
              <a:rPr lang="en-US" altLang="en-US" sz="2800" smtClean="0"/>
              <a:t>  A shareholder is limited in the amount of loss that can be deducted to his basis in his stock.  If income is expected to be taxed at a higher marginal rate in future years, basis should not be restored until the later year in order to increase the amount of tax savings from the unused loss. </a:t>
            </a:r>
          </a:p>
          <a:p>
            <a:pPr marL="0" indent="0" eaLnBrk="1" hangingPunct="1">
              <a:buFontTx/>
              <a:buNone/>
            </a:pPr>
            <a:r>
              <a:rPr lang="en-US" altLang="en-US" sz="2800" smtClean="0"/>
              <a:t>The S corp loss carryover is only available to the shareholder who held the stock when the loss was incurred.  A shareholder should consider increasing the basis of the stock in order to take advantage of the loss carryover before the stock is sold or exchanged.  The purchasing shareholder does not acquire the loss carryover.</a:t>
            </a:r>
          </a:p>
          <a:p>
            <a:pPr marL="0" indent="0" eaLnBrk="1" hangingPunct="1">
              <a:lnSpc>
                <a:spcPct val="80000"/>
              </a:lnSpc>
              <a:buFontTx/>
              <a:buNone/>
            </a:pPr>
            <a:endParaRPr lang="en-US" altLang="en-US" sz="160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F5376C-CAC4-4FC1-B4F2-C27676CB909E}" type="slidenum">
              <a:rPr lang="en-US" altLang="en-US">
                <a:solidFill>
                  <a:srgbClr val="CC3300"/>
                </a:solidFill>
              </a:rPr>
              <a:pPr eaLnBrk="1" hangingPunct="1"/>
              <a:t>97</a:t>
            </a:fld>
            <a:endParaRPr lang="en-US" altLang="en-US">
              <a:solidFill>
                <a:srgbClr val="CC3300"/>
              </a:solidFill>
            </a:endParaRPr>
          </a:p>
        </p:txBody>
      </p:sp>
      <p:sp>
        <p:nvSpPr>
          <p:cNvPr id="100355" name="Rectangle 2"/>
          <p:cNvSpPr>
            <a:spLocks noGrp="1" noChangeArrowheads="1"/>
          </p:cNvSpPr>
          <p:nvPr>
            <p:ph type="title"/>
          </p:nvPr>
        </p:nvSpPr>
        <p:spPr/>
        <p:txBody>
          <a:bodyPr/>
          <a:lstStyle/>
          <a:p>
            <a:pPr eaLnBrk="1" hangingPunct="1"/>
            <a:r>
              <a:rPr lang="en-US" altLang="en-US" smtClean="0"/>
              <a:t> </a:t>
            </a:r>
          </a:p>
        </p:txBody>
      </p:sp>
      <p:sp>
        <p:nvSpPr>
          <p:cNvPr id="100356" name="Rectangle 3"/>
          <p:cNvSpPr>
            <a:spLocks noGrp="1" noChangeArrowheads="1"/>
          </p:cNvSpPr>
          <p:nvPr>
            <p:ph type="body" sz="half" idx="1"/>
          </p:nvPr>
        </p:nvSpPr>
        <p:spPr>
          <a:xfrm>
            <a:off x="152400" y="228600"/>
            <a:ext cx="8839200" cy="6096000"/>
          </a:xfrm>
          <a:noFill/>
        </p:spPr>
        <p:txBody>
          <a:bodyPr/>
          <a:lstStyle/>
          <a:p>
            <a:pPr marL="0" indent="0" eaLnBrk="1" hangingPunct="1">
              <a:buFontTx/>
              <a:buNone/>
            </a:pPr>
            <a:r>
              <a:rPr lang="en-US" altLang="en-US" sz="2800" u="sng" smtClean="0">
                <a:solidFill>
                  <a:srgbClr val="FF3300"/>
                </a:solidFill>
              </a:rPr>
              <a:t>Passive Income Requirements.</a:t>
            </a:r>
            <a:r>
              <a:rPr lang="en-US" altLang="en-US" sz="2800" smtClean="0"/>
              <a:t>  </a:t>
            </a:r>
          </a:p>
          <a:p>
            <a:pPr marL="0" indent="0" eaLnBrk="1" hangingPunct="1">
              <a:buFontTx/>
              <a:buNone/>
            </a:pPr>
            <a:r>
              <a:rPr lang="en-US" altLang="en-US" sz="2800" smtClean="0"/>
              <a:t>An S corp with Subchapter C E&amp;P is limited as to the amount of passive income that can be earned if the excess net passive income tax is to be avoided.  In addition, excessive net passive income may terminate the S election.  </a:t>
            </a:r>
          </a:p>
          <a:p>
            <a:pPr marL="0" indent="0" eaLnBrk="1" hangingPunct="1">
              <a:buFontTx/>
              <a:buNone/>
            </a:pPr>
            <a:r>
              <a:rPr lang="en-US" altLang="en-US" sz="2800" smtClean="0"/>
              <a:t>An election is available to distribute Subchapter C E&amp;P and avoid the corporate level tax.  This may be desirable if the E&amp;P amount is small, or the shareholder has a NOL.  </a:t>
            </a:r>
          </a:p>
          <a:p>
            <a:pPr marL="0" indent="0" eaLnBrk="1" hangingPunct="1">
              <a:buFontTx/>
              <a:buNone/>
            </a:pPr>
            <a:r>
              <a:rPr lang="en-US" altLang="en-US" sz="2800" smtClean="0"/>
              <a:t>While the distribution will be taxable, it may be desirable because unlimited amounts of passive income can be earned in the future.</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4DB845-6FF7-43B5-B8A5-F45F3271E267}" type="slidenum">
              <a:rPr lang="en-US" altLang="en-US">
                <a:solidFill>
                  <a:srgbClr val="CC3300"/>
                </a:solidFill>
              </a:rPr>
              <a:pPr eaLnBrk="1" hangingPunct="1"/>
              <a:t>98</a:t>
            </a:fld>
            <a:endParaRPr lang="en-US" altLang="en-US">
              <a:solidFill>
                <a:srgbClr val="CC3300"/>
              </a:solidFill>
            </a:endParaRPr>
          </a:p>
        </p:txBody>
      </p:sp>
      <p:sp>
        <p:nvSpPr>
          <p:cNvPr id="101379" name="Rectangle 2"/>
          <p:cNvSpPr>
            <a:spLocks noGrp="1" noChangeArrowheads="1"/>
          </p:cNvSpPr>
          <p:nvPr>
            <p:ph type="title"/>
          </p:nvPr>
        </p:nvSpPr>
        <p:spPr/>
        <p:txBody>
          <a:bodyPr/>
          <a:lstStyle/>
          <a:p>
            <a:pPr eaLnBrk="1" hangingPunct="1"/>
            <a:r>
              <a:rPr lang="en-US" altLang="en-US" smtClean="0"/>
              <a:t> </a:t>
            </a:r>
          </a:p>
        </p:txBody>
      </p:sp>
      <p:sp>
        <p:nvSpPr>
          <p:cNvPr id="101380" name="Rectangle 3"/>
          <p:cNvSpPr>
            <a:spLocks noGrp="1" noChangeArrowheads="1"/>
          </p:cNvSpPr>
          <p:nvPr>
            <p:ph type="body" sz="half" idx="1"/>
          </p:nvPr>
        </p:nvSpPr>
        <p:spPr>
          <a:xfrm>
            <a:off x="304800" y="304800"/>
            <a:ext cx="8229600" cy="6019800"/>
          </a:xfrm>
          <a:noFill/>
        </p:spPr>
        <p:txBody>
          <a:bodyPr/>
          <a:lstStyle/>
          <a:p>
            <a:pPr marL="0" indent="0" eaLnBrk="1" hangingPunct="1">
              <a:lnSpc>
                <a:spcPct val="90000"/>
              </a:lnSpc>
              <a:buFontTx/>
              <a:buNone/>
            </a:pPr>
            <a:r>
              <a:rPr lang="en-US" altLang="en-US" sz="3200" u="sng" smtClean="0">
                <a:solidFill>
                  <a:srgbClr val="FF3300"/>
                </a:solidFill>
              </a:rPr>
              <a:t>Passive Income Requirements.</a:t>
            </a:r>
            <a:r>
              <a:rPr lang="en-US" altLang="en-US" sz="3200" smtClean="0"/>
              <a:t>  </a:t>
            </a:r>
          </a:p>
          <a:p>
            <a:pPr marL="0" indent="0" eaLnBrk="1" hangingPunct="1">
              <a:lnSpc>
                <a:spcPct val="90000"/>
              </a:lnSpc>
              <a:buFontTx/>
              <a:buNone/>
            </a:pPr>
            <a:r>
              <a:rPr lang="en-US" altLang="en-US" sz="3200" smtClean="0"/>
              <a:t>Corps with rental income can avoid the passive loss rules if significant services are rendered or if significant costs are incurred in the rental business.  Net leases will not qualify.  </a:t>
            </a:r>
          </a:p>
          <a:p>
            <a:pPr marL="0" indent="0" eaLnBrk="1" hangingPunct="1">
              <a:lnSpc>
                <a:spcPct val="90000"/>
              </a:lnSpc>
              <a:buFontTx/>
              <a:buNone/>
            </a:pPr>
            <a:r>
              <a:rPr lang="en-US" altLang="en-US" sz="3200" smtClean="0"/>
              <a:t>All the facts and circumstances must be considered including, but not limited to, the number of persons employed to provide the services and the types and amounts of costs and expenses incurred other than depreciation.</a:t>
            </a:r>
            <a:r>
              <a:rPr lang="en-US" altLang="en-US" sz="1800" smtClean="0"/>
              <a:t>  </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altLang="en-US" smtClean="0"/>
              <a:t> </a:t>
            </a:r>
          </a:p>
        </p:txBody>
      </p:sp>
      <p:sp>
        <p:nvSpPr>
          <p:cNvPr id="2074627" name="Rectangle 3"/>
          <p:cNvSpPr>
            <a:spLocks noGrp="1" noChangeArrowheads="1"/>
          </p:cNvSpPr>
          <p:nvPr>
            <p:ph type="body" sz="half" idx="1"/>
          </p:nvPr>
        </p:nvSpPr>
        <p:spPr>
          <a:xfrm>
            <a:off x="152400" y="152400"/>
            <a:ext cx="8763000" cy="6553200"/>
          </a:xfrm>
          <a:ln w="254000">
            <a:solidFill>
              <a:srgbClr val="FF3300"/>
            </a:solidFill>
          </a:ln>
        </p:spPr>
        <p:txBody>
          <a:bodyPr/>
          <a:lstStyle/>
          <a:p>
            <a:pPr marL="1606550" indent="-1606550" eaLnBrk="1" hangingPunct="1">
              <a:buFontTx/>
              <a:buNone/>
              <a:defRPr/>
            </a:pPr>
            <a:endParaRPr lang="en-US" sz="1800" dirty="0" smtClean="0"/>
          </a:p>
          <a:p>
            <a:pPr marL="1828800" indent="-1597025" eaLnBrk="1" hangingPunct="1">
              <a:buFontTx/>
              <a:buNone/>
              <a:defRPr/>
            </a:pPr>
            <a:r>
              <a:rPr lang="en-US" sz="7200" dirty="0" smtClean="0"/>
              <a:t>11. Explain the procedures </a:t>
            </a:r>
            <a:br>
              <a:rPr lang="en-US" sz="7200" dirty="0" smtClean="0"/>
            </a:br>
            <a:r>
              <a:rPr lang="en-US" sz="7200" dirty="0" smtClean="0"/>
              <a:t>for filing </a:t>
            </a:r>
            <a:br>
              <a:rPr lang="en-US" sz="7200" dirty="0" smtClean="0"/>
            </a:br>
            <a:r>
              <a:rPr lang="en-US" sz="7200" dirty="0" smtClean="0"/>
              <a:t>an S </a:t>
            </a:r>
            <a:r>
              <a:rPr lang="en-US" sz="7200" dirty="0" err="1" smtClean="0"/>
              <a:t>corp</a:t>
            </a:r>
            <a:r>
              <a:rPr lang="en-US" sz="7200" dirty="0" smtClean="0"/>
              <a:t> </a:t>
            </a:r>
            <a:br>
              <a:rPr lang="en-US" sz="7200" dirty="0" smtClean="0"/>
            </a:br>
            <a:r>
              <a:rPr lang="en-US" sz="7200" dirty="0" smtClean="0"/>
              <a:t>tax return.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8567</TotalTime>
  <Words>4801</Words>
  <Application>Microsoft Office PowerPoint</Application>
  <PresentationFormat>On-screen Show (4:3)</PresentationFormat>
  <Paragraphs>475</Paragraphs>
  <Slides>114</Slides>
  <Notes>114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114</vt:i4>
      </vt:variant>
    </vt:vector>
  </HeadingPairs>
  <TitlesOfParts>
    <vt:vector size="119" baseType="lpstr">
      <vt:lpstr>Arial</vt:lpstr>
      <vt:lpstr>Times New Roman</vt:lpstr>
      <vt:lpstr>Default Design</vt:lpstr>
      <vt:lpstr>Microsoft Office Excel Worksheet</vt:lpstr>
      <vt:lpstr>Microsoft Office Excel 97-2003 Worksheet</vt:lpstr>
      <vt:lpstr>Chapter 11-1C. S Corporations C16-Chp-11-1C-SCorp-Passthru-Loss-Basis-Dist.ppt    Howard Godfrey, Ph.D., CPA Professor of Accounting Copyright 2016. Howard Godfrey.</vt:lpstr>
      <vt:lpstr> </vt:lpstr>
      <vt:lpstr>PowerPoint Presentation</vt:lpstr>
      <vt:lpstr>PowerPoint Presentation</vt:lpstr>
      <vt:lpstr>PowerPoint Presentation</vt:lpstr>
      <vt:lpstr>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LM Corp. Allocations -1  On 1-1 of Yr 1, Lisa &amp; Marie were equal owners of LM Corp., an S corp.  On April 30, yr 1, Lisa sold half of her stock to Shelley.  On August 8, yr 1, Marie sold all of her stock to George.  Corp. had net loss of $50,000 for Yr 1.  How is this loss allocated to Lisa, Marie, Shelley, and George?  (Year 1 is not a leap year, and the day of sale is allocated to the seller.)</vt:lpstr>
      <vt:lpstr>PowerPoint Presentation</vt:lpstr>
      <vt:lpstr>PowerPoint Presentation</vt:lpstr>
      <vt:lpstr>PowerPoint Presentation</vt:lpstr>
      <vt:lpstr>LM Corp. -5 Loss allocations  to Lisa and Marie should add to 50% of $50,000 </vt:lpstr>
      <vt:lpstr>LM Corp. Allocations -6 Daily allocation of $50,000 = $137 per day.     Lisa: (50% x 120 x 137) + (25% x 245 x 137) = $16,611  Shelley (25% x 245 x 137) = $8,391  Marie (50% x 220 x 137) = $15,070  George (50% x 145 x 137) = $9,933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PowerPoint Presentation</vt:lpstr>
      <vt:lpstr>PowerPoint Presentation</vt:lpstr>
      <vt:lpstr>PowerPoint Presentation</vt:lpstr>
      <vt:lpstr> </vt:lpstr>
      <vt:lpstr>Cal Corporation Basis-1  Cal owns a 25 % of Cal Corp., an S corp. Cal loaned $10,000 to Cal Corp. last year. On January 1, Cal’s basis in his stock was $16,000. a. Cal’s basis in his stock &amp; debt at the end of the year if the corp. reports a loss of $60,000 for the year? b. … if the corp. reports losses of $90,000? c. … if the corp. reports a loss of $120,000?</vt:lpstr>
      <vt:lpstr>PowerPoint Presentation</vt:lpstr>
      <vt:lpstr>PowerPoint Presentation</vt:lpstr>
      <vt:lpstr>Cal Corporation Basis - 4 a. Cal’s share of the loss is $15,000 ($60,000 x 25%) and the basis in his stock is $1,000 ($16,000 - $15,000 share of the corporation’s loss). His basis in his debt remains $10,000. b. Cal’s share of the loss is $22,500 ($90,000 x 25%) and the basis in his stock is reduced to zero by $16,000 of the loss; his basis in his debt is reduced to $3,500 ($10,000 – $6,500). </vt:lpstr>
      <vt:lpstr>Cal Corporation Basis - 5  c. Cal’s share of the loss is $30,000 ($120,000 x 25%) and the bases of both his stock and debt are reduced to zero.  He is able to deduct only $26,000 of the loss as a result.  The remaining $4,000 loss is suspended and cannot be deducted until he again has either debt or stock basis.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PowerPoint Presentation</vt:lpstr>
      <vt:lpstr> </vt:lpstr>
      <vt:lpstr> </vt:lpstr>
      <vt:lpstr> </vt:lpstr>
      <vt:lpstr> </vt:lpstr>
      <vt:lpstr> </vt:lpstr>
      <vt:lpstr> </vt:lpstr>
      <vt:lpstr> </vt:lpstr>
      <vt:lpstr> </vt:lpstr>
      <vt:lpstr> </vt:lpstr>
      <vt:lpstr> </vt:lpstr>
      <vt:lpstr> </vt:lpstr>
      <vt:lpstr>BIG Taxes</vt:lpstr>
      <vt:lpstr>PowerPoint Presentation</vt:lpstr>
      <vt:lpstr>PowerPoint Presentation</vt:lpstr>
      <vt:lpstr>PowerPoint Presentation</vt:lpstr>
      <vt:lpstr>PowerPoint Presentation</vt:lpstr>
      <vt:lpstr>PowerPoint Presentation</vt:lpstr>
      <vt:lpstr>PowerPoint Presentation</vt:lpstr>
      <vt:lpstr>Van Der Aa Investments, Inc.-1</vt:lpstr>
      <vt:lpstr>Van Der Aa Investments, Inc.-2</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935</cp:revision>
  <dcterms:created xsi:type="dcterms:W3CDTF">2004-01-08T15:38:51Z</dcterms:created>
  <dcterms:modified xsi:type="dcterms:W3CDTF">2015-12-20T23:10:00Z</dcterms:modified>
</cp:coreProperties>
</file>