
<file path=[Content_Types].xml><?xml version="1.0" encoding="utf-8"?>
<Types xmlns="http://schemas.openxmlformats.org/package/2006/content-types">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handoutMasterIdLst>
    <p:handoutMasterId r:id="rId145"/>
  </p:handoutMasterIdLst>
  <p:sldIdLst>
    <p:sldId id="257" r:id="rId2"/>
    <p:sldId id="258" r:id="rId3"/>
    <p:sldId id="259" r:id="rId4"/>
    <p:sldId id="260" r:id="rId5"/>
    <p:sldId id="262" r:id="rId6"/>
    <p:sldId id="399"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98" r:id="rId80"/>
    <p:sldId id="397" r:id="rId81"/>
    <p:sldId id="336" r:id="rId82"/>
    <p:sldId id="337" r:id="rId83"/>
    <p:sldId id="338" r:id="rId84"/>
    <p:sldId id="339" r:id="rId85"/>
    <p:sldId id="340" r:id="rId86"/>
    <p:sldId id="341" r:id="rId87"/>
    <p:sldId id="342" r:id="rId88"/>
    <p:sldId id="343" r:id="rId89"/>
    <p:sldId id="344" r:id="rId90"/>
    <p:sldId id="400"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8" d="100"/>
          <a:sy n="68" d="100"/>
        </p:scale>
        <p:origin x="1362" y="38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43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7163" y="233363"/>
            <a:ext cx="3067050" cy="425450"/>
          </a:xfrm>
          <a:prstGeom prst="rect">
            <a:avLst/>
          </a:prstGeom>
        </p:spPr>
        <p:txBody>
          <a:bodyPr vert="horz" lIns="93936" tIns="46968" rIns="93936" bIns="46968" rtlCol="0"/>
          <a:lstStyle>
            <a:lvl1pPr algn="l" fontAlgn="auto">
              <a:spcBef>
                <a:spcPts val="0"/>
              </a:spcBef>
              <a:spcAft>
                <a:spcPts val="0"/>
              </a:spcAft>
              <a:defRPr sz="1800" b="1">
                <a:latin typeface="+mn-lt"/>
                <a:cs typeface="+mn-cs"/>
              </a:defRPr>
            </a:lvl1pPr>
          </a:lstStyle>
          <a:p>
            <a:pPr>
              <a:defRPr/>
            </a:pPr>
            <a:r>
              <a:rPr lang="en-US"/>
              <a:t>Chapter 2. Corporations</a:t>
            </a:r>
          </a:p>
        </p:txBody>
      </p:sp>
      <p:sp>
        <p:nvSpPr>
          <p:cNvPr id="3" name="Date Placeholder 2"/>
          <p:cNvSpPr>
            <a:spLocks noGrp="1"/>
          </p:cNvSpPr>
          <p:nvPr>
            <p:ph type="dt" sz="quarter" idx="1"/>
          </p:nvPr>
        </p:nvSpPr>
        <p:spPr>
          <a:xfrm>
            <a:off x="4008438" y="155575"/>
            <a:ext cx="2911475" cy="312738"/>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D8B2301C-E520-4784-8E2E-E65888A78FF3}" type="datetimeFigureOut">
              <a:rPr lang="en-US"/>
              <a:pPr>
                <a:defRPr/>
              </a:pPr>
              <a:t>12/22/2015</a:t>
            </a:fld>
            <a:endParaRPr lang="en-US"/>
          </a:p>
        </p:txBody>
      </p:sp>
      <p:sp>
        <p:nvSpPr>
          <p:cNvPr id="4" name="Footer Placeholder 3"/>
          <p:cNvSpPr>
            <a:spLocks noGrp="1"/>
          </p:cNvSpPr>
          <p:nvPr>
            <p:ph type="ftr" sz="quarter" idx="2"/>
          </p:nvPr>
        </p:nvSpPr>
        <p:spPr>
          <a:xfrm>
            <a:off x="314325" y="8893175"/>
            <a:ext cx="2752725" cy="314325"/>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972550"/>
            <a:ext cx="2832100" cy="234950"/>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DDD896D7-99D3-48A5-99B3-131CA0F05FCA}" type="slidenum">
              <a:rPr lang="en-US" altLang="en-US"/>
              <a:pPr/>
              <a:t>‹#›</a:t>
            </a:fld>
            <a:endParaRPr lang="en-US" altLang="en-US"/>
          </a:p>
        </p:txBody>
      </p:sp>
    </p:spTree>
    <p:extLst>
      <p:ext uri="{BB962C8B-B14F-4D97-AF65-F5344CB8AC3E}">
        <p14:creationId xmlns:p14="http://schemas.microsoft.com/office/powerpoint/2010/main" val="4262538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F4F89A6A-AA3B-42CB-9573-CA92977D189E}" type="datetimeFigureOut">
              <a:rPr lang="en-US"/>
              <a:pPr>
                <a:defRPr/>
              </a:pPr>
              <a:t>12/22/2015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B1E9D7AF-C4C7-4471-ACCC-15068DC5EA7F}" type="slidenum">
              <a:rPr lang="en-US" altLang="en-US"/>
              <a:pPr/>
              <a:t>‹#›</a:t>
            </a:fld>
            <a:endParaRPr lang="en-US" altLang="en-US"/>
          </a:p>
        </p:txBody>
      </p:sp>
    </p:spTree>
    <p:extLst>
      <p:ext uri="{BB962C8B-B14F-4D97-AF65-F5344CB8AC3E}">
        <p14:creationId xmlns:p14="http://schemas.microsoft.com/office/powerpoint/2010/main" val="1434738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EC6813-40E8-4EA4-9D84-3D9D1EA1E87A}"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0360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E1359F-D7DF-4830-95A6-86F421087D99}"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160771"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761379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8F4021-BB40-416F-A7F0-B7A82FC99EBE}" type="slidenum">
              <a:rPr lang="en-US" altLang="en-US">
                <a:latin typeface="Arial" panose="020B0604020202020204" pitchFamily="34" charset="0"/>
              </a:rPr>
              <a:pPr eaLnBrk="1" hangingPunct="1"/>
              <a:t>111</a:t>
            </a:fld>
            <a:endParaRPr lang="en-US" altLang="en-US">
              <a:latin typeface="Arial" panose="020B0604020202020204" pitchFamily="34" charset="0"/>
            </a:endParaRPr>
          </a:p>
        </p:txBody>
      </p:sp>
      <p:sp>
        <p:nvSpPr>
          <p:cNvPr id="252931"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629407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EA02A6-0D99-45AB-93FB-70BA72FAA958}" type="slidenum">
              <a:rPr lang="en-US" altLang="en-US">
                <a:latin typeface="Arial" panose="020B0604020202020204" pitchFamily="34" charset="0"/>
              </a:rPr>
              <a:pPr eaLnBrk="1" hangingPunct="1"/>
              <a:t>112</a:t>
            </a:fld>
            <a:endParaRPr lang="en-US" altLang="en-US">
              <a:latin typeface="Arial" panose="020B0604020202020204" pitchFamily="34" charset="0"/>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593163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9AABD6-B8A1-42A4-A571-3C0E44E93660}" type="slidenum">
              <a:rPr lang="en-US" altLang="en-US">
                <a:latin typeface="Arial" panose="020B0604020202020204" pitchFamily="34" charset="0"/>
              </a:rPr>
              <a:pPr eaLnBrk="1" hangingPunct="1"/>
              <a:t>113</a:t>
            </a:fld>
            <a:endParaRPr lang="en-US" altLang="en-US">
              <a:latin typeface="Arial" panose="020B0604020202020204" pitchFamily="34" charset="0"/>
            </a:endParaRPr>
          </a:p>
        </p:txBody>
      </p:sp>
      <p:sp>
        <p:nvSpPr>
          <p:cNvPr id="254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470083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82F2111-4764-4FE4-897C-4A6A1559A15D}" type="slidenum">
              <a:rPr lang="en-US" altLang="en-US">
                <a:latin typeface="Arial" panose="020B0604020202020204" pitchFamily="34" charset="0"/>
              </a:rPr>
              <a:pPr eaLnBrk="1" hangingPunct="1"/>
              <a:t>114</a:t>
            </a:fld>
            <a:endParaRPr lang="en-US" altLang="en-US">
              <a:latin typeface="Arial" panose="020B0604020202020204" pitchFamily="34" charset="0"/>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84999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DDF744-1CBB-4976-98B9-B6D3AE93946A}" type="slidenum">
              <a:rPr lang="en-US" altLang="en-US">
                <a:latin typeface="Arial" panose="020B0604020202020204" pitchFamily="34" charset="0"/>
              </a:rPr>
              <a:pPr eaLnBrk="1" hangingPunct="1"/>
              <a:t>115</a:t>
            </a:fld>
            <a:endParaRPr lang="en-US" altLang="en-US">
              <a:latin typeface="Arial" panose="020B0604020202020204" pitchFamily="34" charset="0"/>
            </a:endParaRPr>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368946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322A5E-8EEE-43D9-A9FA-2AF37A72F430}" type="slidenum">
              <a:rPr lang="en-US" altLang="en-US">
                <a:latin typeface="Arial" panose="020B0604020202020204" pitchFamily="34" charset="0"/>
              </a:rPr>
              <a:pPr eaLnBrk="1" hangingPunct="1"/>
              <a:t>116</a:t>
            </a:fld>
            <a:endParaRPr lang="en-US" altLang="en-US">
              <a:latin typeface="Arial" panose="020B0604020202020204" pitchFamily="34" charset="0"/>
            </a:endParaRPr>
          </a:p>
        </p:txBody>
      </p:sp>
      <p:sp>
        <p:nvSpPr>
          <p:cNvPr id="258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704791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6DD3161-B939-4B5F-BC19-DE20E345C7E7}" type="slidenum">
              <a:rPr lang="en-US" altLang="en-US">
                <a:latin typeface="Arial" panose="020B0604020202020204" pitchFamily="34" charset="0"/>
              </a:rPr>
              <a:pPr eaLnBrk="1" hangingPunct="1"/>
              <a:t>117</a:t>
            </a:fld>
            <a:endParaRPr lang="en-US" altLang="en-US">
              <a:latin typeface="Arial" panose="020B0604020202020204" pitchFamily="34" charset="0"/>
            </a:endParaRPr>
          </a:p>
        </p:txBody>
      </p:sp>
      <p:sp>
        <p:nvSpPr>
          <p:cNvPr id="259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77973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B8541C2-5B7B-4191-AB11-200854BF1151}" type="slidenum">
              <a:rPr lang="en-US" altLang="en-US">
                <a:latin typeface="Arial" panose="020B0604020202020204" pitchFamily="34" charset="0"/>
              </a:rPr>
              <a:pPr eaLnBrk="1" hangingPunct="1"/>
              <a:t>118</a:t>
            </a:fld>
            <a:endParaRPr lang="en-US" altLang="en-US">
              <a:latin typeface="Arial" panose="020B0604020202020204" pitchFamily="34" charset="0"/>
            </a:endParaRPr>
          </a:p>
        </p:txBody>
      </p:sp>
      <p:sp>
        <p:nvSpPr>
          <p:cNvPr id="260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059675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F69DB2A-E3F6-4CF7-8C8C-04344F8AC056}" type="slidenum">
              <a:rPr lang="en-US" altLang="en-US">
                <a:latin typeface="Arial" panose="020B0604020202020204" pitchFamily="34" charset="0"/>
              </a:rPr>
              <a:pPr eaLnBrk="1" hangingPunct="1"/>
              <a:t>119</a:t>
            </a:fld>
            <a:endParaRPr lang="en-US" altLang="en-US">
              <a:latin typeface="Arial" panose="020B0604020202020204" pitchFamily="34" charset="0"/>
            </a:endParaRPr>
          </a:p>
        </p:txBody>
      </p:sp>
      <p:sp>
        <p:nvSpPr>
          <p:cNvPr id="261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290815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0F6A4FE-D217-43B5-8ADA-E3D45E841AE5}" type="slidenum">
              <a:rPr lang="en-US" altLang="en-US">
                <a:latin typeface="Arial" panose="020B0604020202020204" pitchFamily="34" charset="0"/>
              </a:rPr>
              <a:pPr eaLnBrk="1" hangingPunct="1"/>
              <a:t>120</a:t>
            </a:fld>
            <a:endParaRPr lang="en-US" altLang="en-US">
              <a:latin typeface="Arial" panose="020B0604020202020204" pitchFamily="34" charset="0"/>
            </a:endParaRPr>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0416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60C7C5-9090-415A-8DEF-24E70FBCF0AF}"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161795"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143456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7ADD991-579E-48CF-8C00-3BCAA7EE970B}" type="slidenum">
              <a:rPr lang="en-US" altLang="en-US">
                <a:latin typeface="Arial" panose="020B0604020202020204" pitchFamily="34" charset="0"/>
              </a:rPr>
              <a:pPr eaLnBrk="1" hangingPunct="1"/>
              <a:t>121</a:t>
            </a:fld>
            <a:endParaRPr lang="en-US" altLang="en-US">
              <a:latin typeface="Arial" panose="020B0604020202020204" pitchFamily="34" charset="0"/>
            </a:endParaRPr>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811875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A072212-9CB2-4B13-A565-2E0A73DC8956}" type="slidenum">
              <a:rPr lang="en-US" altLang="en-US">
                <a:latin typeface="Arial" panose="020B0604020202020204" pitchFamily="34" charset="0"/>
              </a:rPr>
              <a:pPr eaLnBrk="1" hangingPunct="1"/>
              <a:t>122</a:t>
            </a:fld>
            <a:endParaRPr lang="en-US" altLang="en-US">
              <a:latin typeface="Arial" panose="020B0604020202020204" pitchFamily="34" charset="0"/>
            </a:endParaRPr>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169081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49CE93-FD2E-4C97-8672-29E8A3DCAC9E}" type="slidenum">
              <a:rPr lang="en-US" altLang="en-US">
                <a:latin typeface="Arial" panose="020B0604020202020204" pitchFamily="34" charset="0"/>
              </a:rPr>
              <a:pPr eaLnBrk="1" hangingPunct="1"/>
              <a:t>123</a:t>
            </a:fld>
            <a:endParaRPr lang="en-US" altLang="en-US">
              <a:latin typeface="Arial" panose="020B0604020202020204" pitchFamily="34" charset="0"/>
            </a:endParaRPr>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098410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431C06-9E0B-404B-9AE6-8BF4002527F4}" type="slidenum">
              <a:rPr lang="en-US" altLang="en-US">
                <a:latin typeface="Arial" panose="020B0604020202020204" pitchFamily="34" charset="0"/>
              </a:rPr>
              <a:pPr eaLnBrk="1" hangingPunct="1"/>
              <a:t>124</a:t>
            </a:fld>
            <a:endParaRPr lang="en-US" altLang="en-US">
              <a:latin typeface="Arial" panose="020B0604020202020204" pitchFamily="34" charset="0"/>
            </a:endParaRPr>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508635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7491F5-0300-4B9E-8BBD-232A80637076}" type="slidenum">
              <a:rPr lang="en-US" altLang="en-US">
                <a:latin typeface="Arial" panose="020B0604020202020204" pitchFamily="34" charset="0"/>
              </a:rPr>
              <a:pPr eaLnBrk="1" hangingPunct="1"/>
              <a:t>125</a:t>
            </a:fld>
            <a:endParaRPr lang="en-US" altLang="en-US">
              <a:latin typeface="Arial" panose="020B0604020202020204" pitchFamily="34" charset="0"/>
            </a:endParaRPr>
          </a:p>
        </p:txBody>
      </p:sp>
      <p:sp>
        <p:nvSpPr>
          <p:cNvPr id="267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392327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3DDDEC0-6347-4C39-A66F-B950DC4485D1}" type="slidenum">
              <a:rPr lang="en-US" altLang="en-US">
                <a:latin typeface="Arial" panose="020B0604020202020204" pitchFamily="34" charset="0"/>
              </a:rPr>
              <a:pPr eaLnBrk="1" hangingPunct="1"/>
              <a:t>126</a:t>
            </a:fld>
            <a:endParaRPr lang="en-US" altLang="en-US">
              <a:latin typeface="Arial" panose="020B0604020202020204" pitchFamily="34" charset="0"/>
            </a:endParaRPr>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942053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A7C4C9-BBEC-4D93-8446-33E489F16549}" type="slidenum">
              <a:rPr lang="en-US" altLang="en-US">
                <a:latin typeface="Arial" panose="020B0604020202020204" pitchFamily="34" charset="0"/>
              </a:rPr>
              <a:pPr eaLnBrk="1" hangingPunct="1"/>
              <a:t>127</a:t>
            </a:fld>
            <a:endParaRPr lang="en-US" altLang="en-US">
              <a:latin typeface="Arial" panose="020B0604020202020204" pitchFamily="34" charset="0"/>
            </a:endParaRPr>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762725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0F19AF-C80F-4C3A-B5B0-2463ADC00F68}" type="slidenum">
              <a:rPr lang="en-US" altLang="en-US">
                <a:latin typeface="Arial" panose="020B0604020202020204" pitchFamily="34" charset="0"/>
              </a:rPr>
              <a:pPr eaLnBrk="1" hangingPunct="1"/>
              <a:t>128</a:t>
            </a:fld>
            <a:endParaRPr lang="en-US" altLang="en-US">
              <a:latin typeface="Arial" panose="020B0604020202020204" pitchFamily="34" charset="0"/>
            </a:endParaRPr>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35055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32E7E30-F9F0-4A0B-92E9-4F3F729C761C}" type="slidenum">
              <a:rPr lang="en-US" altLang="en-US">
                <a:latin typeface="Arial" panose="020B0604020202020204" pitchFamily="34" charset="0"/>
              </a:rPr>
              <a:pPr eaLnBrk="1" hangingPunct="1"/>
              <a:t>129</a:t>
            </a:fld>
            <a:endParaRPr lang="en-US" altLang="en-US">
              <a:latin typeface="Arial" panose="020B0604020202020204" pitchFamily="34" charset="0"/>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2962532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E86226E-7473-427C-BA82-734E95D3096F}" type="slidenum">
              <a:rPr lang="en-US" altLang="en-US">
                <a:latin typeface="Arial" panose="020B0604020202020204" pitchFamily="34" charset="0"/>
              </a:rPr>
              <a:pPr eaLnBrk="1" hangingPunct="1"/>
              <a:t>130</a:t>
            </a:fld>
            <a:endParaRPr lang="en-US" altLang="en-US">
              <a:latin typeface="Arial" panose="020B0604020202020204" pitchFamily="34" charset="0"/>
            </a:endParaRP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0183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F500F2-5549-4DD0-B87C-D0CDB61F362A}"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162819"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227935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C9AD44E-2BF8-4A22-9E06-E3ED0DECA751}" type="slidenum">
              <a:rPr lang="en-US" altLang="en-US">
                <a:latin typeface="Arial" panose="020B0604020202020204" pitchFamily="34" charset="0"/>
              </a:rPr>
              <a:pPr eaLnBrk="1" hangingPunct="1"/>
              <a:t>131</a:t>
            </a:fld>
            <a:endParaRPr lang="en-US" altLang="en-US">
              <a:latin typeface="Arial" panose="020B0604020202020204" pitchFamily="34" charset="0"/>
            </a:endParaRPr>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19288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A2AACA-A58A-4A73-B978-4BCAD6BD3B89}" type="slidenum">
              <a:rPr lang="en-US" altLang="en-US">
                <a:latin typeface="Arial" panose="020B0604020202020204" pitchFamily="34" charset="0"/>
              </a:rPr>
              <a:pPr eaLnBrk="1" hangingPunct="1"/>
              <a:t>132</a:t>
            </a:fld>
            <a:endParaRPr lang="en-US" altLang="en-US">
              <a:latin typeface="Arial" panose="020B0604020202020204" pitchFamily="34" charset="0"/>
            </a:endParaRPr>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340350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D6FEBEB-E6E9-405B-B55A-9649DFD842F5}" type="slidenum">
              <a:rPr lang="en-US" altLang="en-US">
                <a:latin typeface="Arial" panose="020B0604020202020204" pitchFamily="34" charset="0"/>
              </a:rPr>
              <a:pPr eaLnBrk="1" hangingPunct="1"/>
              <a:t>133</a:t>
            </a:fld>
            <a:endParaRPr lang="en-US" altLang="en-US">
              <a:latin typeface="Arial" panose="020B0604020202020204" pitchFamily="34" charset="0"/>
            </a:endParaRPr>
          </a:p>
        </p:txBody>
      </p:sp>
      <p:sp>
        <p:nvSpPr>
          <p:cNvPr id="275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824620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96D171-763F-4176-A777-832977856F2E}" type="slidenum">
              <a:rPr lang="en-US" altLang="en-US">
                <a:latin typeface="Arial" panose="020B0604020202020204" pitchFamily="34" charset="0"/>
              </a:rPr>
              <a:pPr eaLnBrk="1" hangingPunct="1"/>
              <a:t>134</a:t>
            </a:fld>
            <a:endParaRPr lang="en-US" altLang="en-US">
              <a:latin typeface="Arial" panose="020B0604020202020204" pitchFamily="34" charset="0"/>
            </a:endParaRPr>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063356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CE7410-0379-4D9A-937A-8A88D332C89E}" type="slidenum">
              <a:rPr lang="en-US" altLang="en-US">
                <a:latin typeface="Arial" panose="020B0604020202020204" pitchFamily="34" charset="0"/>
              </a:rPr>
              <a:pPr eaLnBrk="1" hangingPunct="1"/>
              <a:t>135</a:t>
            </a:fld>
            <a:endParaRPr lang="en-US" altLang="en-US">
              <a:latin typeface="Arial" panose="020B0604020202020204" pitchFamily="34" charset="0"/>
            </a:endParaRPr>
          </a:p>
        </p:txBody>
      </p:sp>
      <p:sp>
        <p:nvSpPr>
          <p:cNvPr id="277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597453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5C1A6D-93C3-4AE1-A55A-8D34601BEA64}" type="slidenum">
              <a:rPr lang="en-US" altLang="en-US">
                <a:latin typeface="Arial" panose="020B0604020202020204" pitchFamily="34" charset="0"/>
              </a:rPr>
              <a:pPr eaLnBrk="1" hangingPunct="1"/>
              <a:t>136</a:t>
            </a:fld>
            <a:endParaRPr lang="en-US" altLang="en-US">
              <a:latin typeface="Arial" panose="020B0604020202020204" pitchFamily="34" charset="0"/>
            </a:endParaRPr>
          </a:p>
        </p:txBody>
      </p:sp>
      <p:sp>
        <p:nvSpPr>
          <p:cNvPr id="278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4691637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7EFD53-E293-40C1-AB19-FB06F2359F0B}" type="slidenum">
              <a:rPr lang="en-US" altLang="en-US">
                <a:latin typeface="Arial" panose="020B0604020202020204" pitchFamily="34" charset="0"/>
              </a:rPr>
              <a:pPr eaLnBrk="1" hangingPunct="1"/>
              <a:t>137</a:t>
            </a:fld>
            <a:endParaRPr lang="en-US" altLang="en-US">
              <a:latin typeface="Arial" panose="020B0604020202020204" pitchFamily="34" charset="0"/>
            </a:endParaRPr>
          </a:p>
        </p:txBody>
      </p:sp>
      <p:sp>
        <p:nvSpPr>
          <p:cNvPr id="279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355698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1F5B631-847C-497A-9F67-324FAAAFCF4D}" type="slidenum">
              <a:rPr lang="en-US" altLang="en-US">
                <a:latin typeface="Arial" panose="020B0604020202020204" pitchFamily="34" charset="0"/>
              </a:rPr>
              <a:pPr eaLnBrk="1" hangingPunct="1"/>
              <a:t>138</a:t>
            </a:fld>
            <a:endParaRPr lang="en-US" altLang="en-US">
              <a:latin typeface="Arial" panose="020B0604020202020204" pitchFamily="34" charset="0"/>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170153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3AE5571-F03B-47E9-B85F-BB871C109E2F}" type="slidenum">
              <a:rPr lang="en-US" altLang="en-US">
                <a:latin typeface="Arial" panose="020B0604020202020204" pitchFamily="34" charset="0"/>
              </a:rPr>
              <a:pPr eaLnBrk="1" hangingPunct="1"/>
              <a:t>139</a:t>
            </a:fld>
            <a:endParaRPr lang="en-US" altLang="en-US">
              <a:latin typeface="Arial" panose="020B0604020202020204" pitchFamily="34" charset="0"/>
            </a:endParaRPr>
          </a:p>
        </p:txBody>
      </p:sp>
      <p:sp>
        <p:nvSpPr>
          <p:cNvPr id="281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820195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3D7453-ADD5-4811-9B4A-AFD1DF7B0813}" type="slidenum">
              <a:rPr lang="en-US" altLang="en-US">
                <a:latin typeface="Arial" panose="020B0604020202020204" pitchFamily="34" charset="0"/>
              </a:rPr>
              <a:pPr eaLnBrk="1" hangingPunct="1"/>
              <a:t>140</a:t>
            </a:fld>
            <a:endParaRPr lang="en-US" altLang="en-US">
              <a:latin typeface="Arial" panose="020B0604020202020204" pitchFamily="34" charset="0"/>
            </a:endParaRPr>
          </a:p>
        </p:txBody>
      </p:sp>
      <p:sp>
        <p:nvSpPr>
          <p:cNvPr id="282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3927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1C0CF6-9E73-4EF5-9974-0BA487B0C390}"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163843"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816328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76A0A9D-10CE-4822-98F6-7CA89FE67BB3}" type="slidenum">
              <a:rPr lang="en-US" altLang="en-US">
                <a:latin typeface="Arial" panose="020B0604020202020204" pitchFamily="34" charset="0"/>
              </a:rPr>
              <a:pPr eaLnBrk="1" hangingPunct="1"/>
              <a:t>141</a:t>
            </a:fld>
            <a:endParaRPr lang="en-US" altLang="en-US">
              <a:latin typeface="Arial" panose="020B0604020202020204" pitchFamily="34" charset="0"/>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125659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A18C8A2-A74C-4674-8A89-A84C1E2B90FD}" type="slidenum">
              <a:rPr lang="en-US" altLang="en-US">
                <a:latin typeface="Arial" panose="020B0604020202020204" pitchFamily="34" charset="0"/>
              </a:rPr>
              <a:pPr eaLnBrk="1" hangingPunct="1"/>
              <a:t>142</a:t>
            </a:fld>
            <a:endParaRPr lang="en-US" altLang="en-US">
              <a:latin typeface="Arial" panose="020B0604020202020204" pitchFamily="34" charset="0"/>
            </a:endParaRPr>
          </a:p>
        </p:txBody>
      </p:sp>
      <p:sp>
        <p:nvSpPr>
          <p:cNvPr id="284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7641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36DB97-6531-43F0-8332-CC7382DE53D2}"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164867"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7324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23AF98-06E8-4260-9756-FC29A128B8C9}"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165891"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0119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C128E86-1824-4061-9611-6E21835396B7}"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166915"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8873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31E627-FF48-4EAE-8414-654A9569B80F}"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167939" name="Rectangle 2"/>
          <p:cNvSpPr>
            <a:spLocks noGrp="1" noRot="1" noChangeAspect="1" noChangeArrowheads="1" noTextEdit="1"/>
          </p:cNvSpPr>
          <p:nvPr>
            <p:ph type="sldImg"/>
          </p:nvPr>
        </p:nvSpPr>
        <p:spPr bwMode="auto">
          <a:xfrm>
            <a:off x="1198563" y="701675"/>
            <a:ext cx="4676775" cy="35083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4" rIns="96385" bIns="4819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04013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1464026-E9E8-4A78-BD2A-797066807C09}"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168963" name="Rectangle 2"/>
          <p:cNvSpPr>
            <a:spLocks noGrp="1" noRot="1" noChangeAspect="1" noChangeArrowheads="1" noTextEdit="1"/>
          </p:cNvSpPr>
          <p:nvPr>
            <p:ph type="sldImg"/>
          </p:nvPr>
        </p:nvSpPr>
        <p:spPr bwMode="auto">
          <a:xfrm>
            <a:off x="1198563" y="703263"/>
            <a:ext cx="4676775"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xfrm>
            <a:off x="941388" y="4448175"/>
            <a:ext cx="5192712"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82" tIns="47293" rIns="94582" bIns="47293"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2565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7FE05A-1812-40D4-AD83-3140B299FD94}"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8359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C7667D-C8FA-4EA8-AE16-845BFA8F8576}"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7325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EBD5F4-2063-49E0-878E-4C74DF45F81D}"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
        <p:nvSpPr>
          <p:cNvPr id="171011" name="Rectangle 2"/>
          <p:cNvSpPr>
            <a:spLocks noGrp="1" noChangeArrowheads="1"/>
          </p:cNvSpPr>
          <p:nvPr>
            <p:ph type="body" idx="1"/>
          </p:nvPr>
        </p:nvSpPr>
        <p:spPr bwMode="auto">
          <a:xfrm>
            <a:off x="944563" y="4449763"/>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724" tIns="46532" rIns="94724" bIns="46532" numCol="1" anchor="t" anchorCtr="0" compatLnSpc="1">
            <a:prstTxWarp prst="textNoShape">
              <a:avLst/>
            </a:prstTxWarp>
          </a:bodyPr>
          <a:lstStyle/>
          <a:p>
            <a:pPr eaLnBrk="1" hangingPunct="1">
              <a:spcBef>
                <a:spcPct val="0"/>
              </a:spcBef>
            </a:pPr>
            <a:endParaRPr lang="en-US" altLang="en-US" smtClean="0"/>
          </a:p>
        </p:txBody>
      </p:sp>
      <p:sp>
        <p:nvSpPr>
          <p:cNvPr id="171012" name="Rectangle 3"/>
          <p:cNvSpPr>
            <a:spLocks noGrp="1" noRot="1" noChangeAspect="1" noChangeArrowheads="1" noTextEdit="1"/>
          </p:cNvSpPr>
          <p:nvPr>
            <p:ph type="sldImg"/>
          </p:nvPr>
        </p:nvSpPr>
        <p:spPr bwMode="auto">
          <a:xfrm>
            <a:off x="1204913" y="706438"/>
            <a:ext cx="4668837" cy="35004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8579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0E53F4-0924-46EF-93FD-D3F9E945E047}"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172035" name="Rectangle 2"/>
          <p:cNvSpPr>
            <a:spLocks noGrp="1" noChangeArrowheads="1"/>
          </p:cNvSpPr>
          <p:nvPr>
            <p:ph type="body" idx="1"/>
          </p:nvPr>
        </p:nvSpPr>
        <p:spPr bwMode="auto">
          <a:xfrm>
            <a:off x="944563" y="4449763"/>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724" tIns="46532" rIns="94724" bIns="46532" numCol="1" anchor="t" anchorCtr="0" compatLnSpc="1">
            <a:prstTxWarp prst="textNoShape">
              <a:avLst/>
            </a:prstTxWarp>
          </a:bodyPr>
          <a:lstStyle/>
          <a:p>
            <a:pPr eaLnBrk="1" hangingPunct="1">
              <a:spcBef>
                <a:spcPct val="0"/>
              </a:spcBef>
            </a:pPr>
            <a:endParaRPr lang="en-US" altLang="en-US" smtClean="0"/>
          </a:p>
        </p:txBody>
      </p:sp>
      <p:sp>
        <p:nvSpPr>
          <p:cNvPr id="172036" name="Rectangle 3"/>
          <p:cNvSpPr>
            <a:spLocks noGrp="1" noRot="1" noChangeAspect="1" noChangeArrowheads="1" noTextEdit="1"/>
          </p:cNvSpPr>
          <p:nvPr>
            <p:ph type="sldImg"/>
          </p:nvPr>
        </p:nvSpPr>
        <p:spPr bwMode="auto">
          <a:xfrm>
            <a:off x="1204913" y="706438"/>
            <a:ext cx="4668837" cy="35004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035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32E6333-6A7E-4926-AFBF-D02D20028146}"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173059" name="Rectangle 2"/>
          <p:cNvSpPr>
            <a:spLocks noGrp="1" noChangeArrowheads="1"/>
          </p:cNvSpPr>
          <p:nvPr>
            <p:ph type="body" idx="1"/>
          </p:nvPr>
        </p:nvSpPr>
        <p:spPr bwMode="auto">
          <a:xfrm>
            <a:off x="944563" y="4449763"/>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724" tIns="46532" rIns="94724" bIns="46532" numCol="1" anchor="t" anchorCtr="0" compatLnSpc="1">
            <a:prstTxWarp prst="textNoShape">
              <a:avLst/>
            </a:prstTxWarp>
          </a:bodyPr>
          <a:lstStyle/>
          <a:p>
            <a:pPr eaLnBrk="1" hangingPunct="1">
              <a:spcBef>
                <a:spcPct val="0"/>
              </a:spcBef>
            </a:pPr>
            <a:endParaRPr lang="en-US" altLang="en-US" smtClean="0"/>
          </a:p>
        </p:txBody>
      </p:sp>
      <p:sp>
        <p:nvSpPr>
          <p:cNvPr id="173060" name="Rectangle 3"/>
          <p:cNvSpPr>
            <a:spLocks noGrp="1" noRot="1" noChangeAspect="1" noChangeArrowheads="1" noTextEdit="1"/>
          </p:cNvSpPr>
          <p:nvPr>
            <p:ph type="sldImg"/>
          </p:nvPr>
        </p:nvSpPr>
        <p:spPr bwMode="auto">
          <a:xfrm>
            <a:off x="1204913" y="706438"/>
            <a:ext cx="4668837" cy="35004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31736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501F94-B451-4FFD-B6EF-B2808FAF5367}"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92143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19D557-CA2E-439E-B104-772476BEB5A0}"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09837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7BA119-08A3-4DBA-A534-22668FE73BF2}"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44034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B747EE-6745-4636-BEB0-2108EF9BA9E6}"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8083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8B7B1D8-57F1-4F0B-A14D-4BD011204ED1}"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85714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55B6E6-DC37-4F35-90EF-C9CB1B7E10F7}"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53230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BDC5B6-BB03-41C1-93A6-337511662916}"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4838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FB97A0F-4400-4481-8BB0-BF93C8901336}" type="slidenum">
              <a:rPr lang="en-US" altLang="en-US">
                <a:latin typeface="Arial" panose="020B0604020202020204" pitchFamily="34" charset="0"/>
              </a:rPr>
              <a:pPr eaLnBrk="1" hangingPunct="1"/>
              <a:t>3</a:t>
            </a:fld>
            <a:endParaRPr lang="en-US" altLang="en-US">
              <a:latin typeface="Arial" panose="020B0604020202020204"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826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CE9064-25F3-46B6-8234-06DE308E6FDE}" type="slidenum">
              <a:rPr lang="en-US" altLang="en-US">
                <a:latin typeface="Arial" panose="020B0604020202020204" pitchFamily="34" charset="0"/>
              </a:rPr>
              <a:pPr eaLnBrk="1" hangingPunct="1"/>
              <a:t>30</a:t>
            </a:fld>
            <a:endParaRPr lang="en-US" altLang="en-US">
              <a:latin typeface="Arial" panose="020B0604020202020204" pitchFamily="34"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27077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A6326AD-4B35-4508-A8DC-A6E172B83AA8}"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29385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F26EE0-9C8A-49A3-AEBE-BFF5C57497A2}"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850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2B3095-E00F-4155-9E21-71E5C4D7642E}"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61551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F27ED3-B773-43C8-8896-7DCB42C1391E}"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27824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551B12-0D4C-455D-8B47-562685E29D57}"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79420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B3E571-6329-47FC-ACB1-FB4499F72AE7}"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88390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077577-BDC0-4EED-9E1F-3B1304380432}"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8681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5E1D6C-3A47-4A63-A0F2-E61C322D4111}"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64502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391998A-1966-4AE4-9CB7-D12C6DBE218F}"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9820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EA6D1F-EE53-4D01-AF05-476CB5C1C24D}"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82644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0C1C2D2-2CC7-4A5A-B3E9-37C5715A27ED}" type="slidenum">
              <a:rPr lang="en-US" altLang="en-US">
                <a:latin typeface="Arial" panose="020B0604020202020204" pitchFamily="34" charset="0"/>
              </a:rPr>
              <a:pPr eaLnBrk="1" hangingPunct="1"/>
              <a:t>40</a:t>
            </a:fld>
            <a:endParaRPr lang="en-US" altLang="en-US">
              <a:latin typeface="Arial" panose="020B0604020202020204" pitchFamily="34" charset="0"/>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91085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56A894-0CE1-43B1-9156-C962159B4549}"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98896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B32ECE5-2FFA-4059-B3B7-39837490C955}"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07114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C07075-591C-43D9-8C29-93C407F39A47}"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36618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DA3036-8139-4BA5-89B2-8FEE9B9527BB}"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55961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1A0527-3D96-4DB6-A312-9D6EB34BDF50}"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07403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C9F3891-9F15-48AB-8638-9BDB593A5BF2}" type="slidenum">
              <a:rPr lang="en-US" altLang="en-US">
                <a:latin typeface="Arial" panose="020B0604020202020204" pitchFamily="34" charset="0"/>
              </a:rPr>
              <a:pPr eaLnBrk="1" hangingPunct="1"/>
              <a:t>46</a:t>
            </a:fld>
            <a:endParaRPr lang="en-US" altLang="en-US">
              <a:latin typeface="Arial" panose="020B0604020202020204" pitchFamily="34" charset="0"/>
            </a:endParaRPr>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67930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2C7B841-C2C4-4696-B80A-19E7968DC7BE}" type="slidenum">
              <a:rPr lang="en-US" altLang="en-US">
                <a:latin typeface="Arial" panose="020B0604020202020204" pitchFamily="34" charset="0"/>
              </a:rPr>
              <a:pPr eaLnBrk="1" hangingPunct="1"/>
              <a:t>47</a:t>
            </a:fld>
            <a:endParaRPr lang="en-US" altLang="en-US">
              <a:latin typeface="Arial" panose="020B0604020202020204" pitchFamily="34"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39100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28013E-0B21-40BC-8FC2-506B97193FCB}" type="slidenum">
              <a:rPr lang="en-US" altLang="en-US">
                <a:latin typeface="Arial" panose="020B0604020202020204" pitchFamily="34" charset="0"/>
              </a:rPr>
              <a:pPr eaLnBrk="1" hangingPunct="1"/>
              <a:t>48</a:t>
            </a:fld>
            <a:endParaRPr lang="en-US" altLang="en-US">
              <a:latin typeface="Arial" panose="020B0604020202020204" pitchFamily="34" charset="0"/>
            </a:endParaRPr>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56704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62E19D-F784-48E5-A2B0-85582D13EB88}" type="slidenum">
              <a:rPr lang="en-US" altLang="en-US">
                <a:latin typeface="Arial" panose="020B0604020202020204" pitchFamily="34" charset="0"/>
              </a:rPr>
              <a:pPr eaLnBrk="1" hangingPunct="1"/>
              <a:t>49</a:t>
            </a:fld>
            <a:endParaRPr lang="en-US" altLang="en-US">
              <a:latin typeface="Arial" panose="020B0604020202020204" pitchFamily="34"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9683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75A4F5-D924-4A07-B50D-1CB5DFA4E90E}"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28390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DEA032-39B2-4563-B164-D1415E2FFB8C}" type="slidenum">
              <a:rPr lang="en-US" altLang="en-US">
                <a:latin typeface="Arial" panose="020B0604020202020204" pitchFamily="34" charset="0"/>
              </a:rPr>
              <a:pPr eaLnBrk="1" hangingPunct="1"/>
              <a:t>50</a:t>
            </a:fld>
            <a:endParaRPr lang="en-US" altLang="en-US">
              <a:latin typeface="Arial" panose="020B0604020202020204" pitchFamily="34" charset="0"/>
            </a:endParaRPr>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93233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12F590-4FB7-4D0F-8408-FB69912CE460}"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81498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53942C-C079-4846-8F81-95219A02FC3E}" type="slidenum">
              <a:rPr lang="en-US" altLang="en-US">
                <a:latin typeface="Arial" panose="020B0604020202020204" pitchFamily="34" charset="0"/>
              </a:rPr>
              <a:pPr eaLnBrk="1" hangingPunct="1"/>
              <a:t>52</a:t>
            </a:fld>
            <a:endParaRPr lang="en-US" altLang="en-US">
              <a:latin typeface="Arial" panose="020B0604020202020204" pitchFamily="34" charset="0"/>
            </a:endParaRPr>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228928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BF0F20-9609-4DE1-96B8-56695DCB8B92}" type="slidenum">
              <a:rPr lang="en-US" altLang="en-US">
                <a:latin typeface="Arial" panose="020B0604020202020204" pitchFamily="34" charset="0"/>
              </a:rPr>
              <a:pPr eaLnBrk="1" hangingPunct="1"/>
              <a:t>53</a:t>
            </a:fld>
            <a:endParaRPr lang="en-US" altLang="en-US">
              <a:latin typeface="Arial" panose="020B0604020202020204" pitchFamily="34" charset="0"/>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13801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4BE740-8D8B-4A4E-B746-7B85327EE39E}"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595289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301C363-83FD-4F85-94E3-C6617B3E5A61}" type="slidenum">
              <a:rPr lang="en-US" altLang="en-US">
                <a:latin typeface="Arial" panose="020B0604020202020204" pitchFamily="34" charset="0"/>
              </a:rPr>
              <a:pPr eaLnBrk="1" hangingPunct="1"/>
              <a:t>55</a:t>
            </a:fld>
            <a:endParaRPr lang="en-US" altLang="en-US">
              <a:latin typeface="Arial" panose="020B0604020202020204" pitchFamily="34" charset="0"/>
            </a:endParaRPr>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70411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80C38C-BED5-4DFB-B59F-5D295E159F57}" type="slidenum">
              <a:rPr lang="en-US" altLang="en-US">
                <a:latin typeface="Arial" panose="020B0604020202020204" pitchFamily="34" charset="0"/>
              </a:rPr>
              <a:pPr eaLnBrk="1" hangingPunct="1"/>
              <a:t>56</a:t>
            </a:fld>
            <a:endParaRPr lang="en-US" altLang="en-US">
              <a:latin typeface="Arial" panose="020B0604020202020204"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64121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7469CF-3216-4C91-B863-98B537E017AD}" type="slidenum">
              <a:rPr lang="en-US" altLang="en-US">
                <a:latin typeface="Arial" panose="020B0604020202020204" pitchFamily="34" charset="0"/>
              </a:rPr>
              <a:pPr eaLnBrk="1" hangingPunct="1"/>
              <a:t>57</a:t>
            </a:fld>
            <a:endParaRPr lang="en-US" altLang="en-US">
              <a:latin typeface="Arial" panose="020B0604020202020204"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03216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086AE9-9099-45E5-840A-8CE65FDBFE74}" type="slidenum">
              <a:rPr lang="en-US" altLang="en-US">
                <a:latin typeface="Arial" panose="020B0604020202020204" pitchFamily="34" charset="0"/>
              </a:rPr>
              <a:pPr eaLnBrk="1" hangingPunct="1"/>
              <a:t>58</a:t>
            </a:fld>
            <a:endParaRPr lang="en-US" altLang="en-US">
              <a:latin typeface="Arial" panose="020B0604020202020204"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932416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E6F48D1-9769-40BA-A998-5735130BBB22}" type="slidenum">
              <a:rPr lang="en-US" altLang="en-US">
                <a:latin typeface="Arial" panose="020B0604020202020204" pitchFamily="34" charset="0"/>
              </a:rPr>
              <a:pPr eaLnBrk="1" hangingPunct="1"/>
              <a:t>59</a:t>
            </a:fld>
            <a:endParaRPr lang="en-US" altLang="en-US">
              <a:latin typeface="Arial" panose="020B0604020202020204"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843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56D06F-EE8C-41BD-B582-9BE9BD543B6A}"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0399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F99EFA4-18E5-43E2-BB83-A9A2B69F9725}" type="slidenum">
              <a:rPr lang="en-US" altLang="en-US">
                <a:latin typeface="Arial" panose="020B0604020202020204" pitchFamily="34" charset="0"/>
              </a:rPr>
              <a:pPr eaLnBrk="1" hangingPunct="1"/>
              <a:t>60</a:t>
            </a:fld>
            <a:endParaRPr lang="en-US" altLang="en-US">
              <a:latin typeface="Arial" panose="020B0604020202020204" pitchFamily="34"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41427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6FC26E-8F21-4527-B89C-314FF1B88124}" type="slidenum">
              <a:rPr lang="en-US" altLang="en-US">
                <a:latin typeface="Arial" panose="020B0604020202020204" pitchFamily="34" charset="0"/>
              </a:rPr>
              <a:pPr eaLnBrk="1" hangingPunct="1"/>
              <a:t>61</a:t>
            </a:fld>
            <a:endParaRPr lang="en-US" altLang="en-US">
              <a:latin typeface="Arial" panose="020B0604020202020204"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92166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C4E3EE-982C-47F1-B606-3F8BFAA62109}" type="slidenum">
              <a:rPr lang="en-US" altLang="en-US">
                <a:latin typeface="Arial" panose="020B0604020202020204" pitchFamily="34" charset="0"/>
              </a:rPr>
              <a:pPr eaLnBrk="1" hangingPunct="1"/>
              <a:t>62</a:t>
            </a:fld>
            <a:endParaRPr lang="en-US" altLang="en-US">
              <a:latin typeface="Arial" panose="020B0604020202020204" pitchFamily="34" charset="0"/>
            </a:endParaRPr>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59252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AC4283-5F4A-4ABD-86B8-E9FDEFBC9EF6}" type="slidenum">
              <a:rPr lang="en-US" altLang="en-US">
                <a:latin typeface="Arial" panose="020B0604020202020204" pitchFamily="34" charset="0"/>
              </a:rPr>
              <a:pPr eaLnBrk="1" hangingPunct="1"/>
              <a:t>63</a:t>
            </a:fld>
            <a:endParaRPr lang="en-US" altLang="en-US">
              <a:latin typeface="Arial" panose="020B0604020202020204"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813082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0E648E-329F-4DB3-AC1F-1AA98CB00E5D}" type="slidenum">
              <a:rPr lang="en-US" altLang="en-US">
                <a:latin typeface="Arial" panose="020B0604020202020204" pitchFamily="34" charset="0"/>
              </a:rPr>
              <a:pPr eaLnBrk="1" hangingPunct="1"/>
              <a:t>64</a:t>
            </a:fld>
            <a:endParaRPr lang="en-US" altLang="en-US">
              <a:latin typeface="Arial" panose="020B0604020202020204" pitchFamily="34" charset="0"/>
            </a:endParaRPr>
          </a:p>
        </p:txBody>
      </p:sp>
      <p:sp>
        <p:nvSpPr>
          <p:cNvPr id="216067"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3" tIns="45661" rIns="92953" bIns="45661" numCol="1" anchor="t" anchorCtr="0" compatLnSpc="1">
            <a:prstTxWarp prst="textNoShape">
              <a:avLst/>
            </a:prstTxWarp>
          </a:bodyPr>
          <a:lstStyle/>
          <a:p>
            <a:pPr eaLnBrk="1" hangingPunct="1">
              <a:spcBef>
                <a:spcPct val="0"/>
              </a:spcBef>
            </a:pPr>
            <a:endParaRPr lang="en-US" altLang="en-US" smtClean="0"/>
          </a:p>
        </p:txBody>
      </p:sp>
      <p:sp>
        <p:nvSpPr>
          <p:cNvPr id="216068"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54192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007804-A7FF-4E7A-8E11-F0F374530AAA}" type="slidenum">
              <a:rPr lang="en-US" altLang="en-US">
                <a:latin typeface="Arial" panose="020B0604020202020204" pitchFamily="34" charset="0"/>
              </a:rPr>
              <a:pPr eaLnBrk="1" hangingPunct="1"/>
              <a:t>72</a:t>
            </a:fld>
            <a:endParaRPr lang="en-US" altLang="en-US">
              <a:latin typeface="Arial" panose="020B0604020202020204" pitchFamily="34" charset="0"/>
            </a:endParaRPr>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416093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BA9A97-0D28-43BB-97B6-71EB5E669166}" type="slidenum">
              <a:rPr lang="en-US" altLang="en-US">
                <a:latin typeface="Arial" panose="020B0604020202020204" pitchFamily="34" charset="0"/>
              </a:rPr>
              <a:pPr eaLnBrk="1" hangingPunct="1"/>
              <a:t>73</a:t>
            </a:fld>
            <a:endParaRPr lang="en-US" altLang="en-US">
              <a:latin typeface="Arial" panose="020B0604020202020204" pitchFamily="34" charset="0"/>
            </a:endParaRPr>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891491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ED2709B-271A-41A4-942C-535D37B2FDB7}" type="slidenum">
              <a:rPr lang="en-US" altLang="en-US">
                <a:latin typeface="Arial" panose="020B0604020202020204" pitchFamily="34" charset="0"/>
              </a:rPr>
              <a:pPr eaLnBrk="1" hangingPunct="1"/>
              <a:t>74</a:t>
            </a:fld>
            <a:endParaRPr lang="en-US" altLang="en-US">
              <a:latin typeface="Arial" panose="020B0604020202020204" pitchFamily="34" charset="0"/>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301472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0B20492-E774-44BF-A1BC-40F8195E4A62}" type="slidenum">
              <a:rPr lang="en-US" altLang="en-US">
                <a:latin typeface="Arial" panose="020B0604020202020204" pitchFamily="34" charset="0"/>
              </a:rPr>
              <a:pPr eaLnBrk="1" hangingPunct="1"/>
              <a:t>75</a:t>
            </a:fld>
            <a:endParaRPr lang="en-US" altLang="en-US">
              <a:latin typeface="Arial" panose="020B0604020202020204" pitchFamily="34" charset="0"/>
            </a:endParaRPr>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617475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B11905F-9964-4868-BE40-E3021626D133}" type="slidenum">
              <a:rPr lang="en-US" altLang="en-US">
                <a:latin typeface="Arial" panose="020B0604020202020204" pitchFamily="34" charset="0"/>
              </a:rPr>
              <a:pPr eaLnBrk="1" hangingPunct="1"/>
              <a:t>76</a:t>
            </a:fld>
            <a:endParaRPr lang="en-US" altLang="en-US">
              <a:latin typeface="Arial" panose="020B0604020202020204" pitchFamily="34" charset="0"/>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2265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7DAF884-E374-4511-9DFB-7C60281C321F}"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4962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9725146-ECDB-487B-8F9D-604B74094461}" type="slidenum">
              <a:rPr lang="en-US" altLang="en-US">
                <a:latin typeface="Arial" panose="020B0604020202020204" pitchFamily="34" charset="0"/>
              </a:rPr>
              <a:pPr eaLnBrk="1" hangingPunct="1"/>
              <a:t>77</a:t>
            </a:fld>
            <a:endParaRPr lang="en-US" altLang="en-US">
              <a:latin typeface="Arial" panose="020B0604020202020204" pitchFamily="34" charset="0"/>
            </a:endParaRPr>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91704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7D34C5D-9286-4CBB-A7CC-5F9BD1A0B90D}" type="slidenum">
              <a:rPr lang="en-US" altLang="en-US">
                <a:latin typeface="Arial" panose="020B0604020202020204" pitchFamily="34" charset="0"/>
              </a:rPr>
              <a:pPr eaLnBrk="1" hangingPunct="1"/>
              <a:t>78</a:t>
            </a:fld>
            <a:endParaRPr lang="en-US" altLang="en-US">
              <a:latin typeface="Arial" panose="020B0604020202020204" pitchFamily="34" charset="0"/>
            </a:endParaRPr>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968272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0A32685-B660-4B97-BBBD-94D22476A695}" type="slidenum">
              <a:rPr lang="en-US" altLang="en-US">
                <a:latin typeface="Arial" panose="020B0604020202020204" pitchFamily="34" charset="0"/>
              </a:rPr>
              <a:pPr eaLnBrk="1" hangingPunct="1"/>
              <a:t>79</a:t>
            </a:fld>
            <a:endParaRPr lang="en-US" altLang="en-US">
              <a:latin typeface="Arial" panose="020B0604020202020204" pitchFamily="34"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92386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2AD50F-390E-4E3C-957A-7A82835BD764}" type="slidenum">
              <a:rPr lang="en-US" altLang="en-US">
                <a:latin typeface="Arial" panose="020B0604020202020204" pitchFamily="34" charset="0"/>
              </a:rPr>
              <a:pPr eaLnBrk="1" hangingPunct="1"/>
              <a:t>80</a:t>
            </a:fld>
            <a:endParaRPr lang="en-US" altLang="en-US">
              <a:latin typeface="Arial" panose="020B0604020202020204" pitchFamily="34"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291874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DA4142-1D38-4204-9508-5843CBD9792E}" type="slidenum">
              <a:rPr lang="en-US" altLang="en-US">
                <a:latin typeface="Arial" panose="020B0604020202020204" pitchFamily="34" charset="0"/>
              </a:rPr>
              <a:pPr eaLnBrk="1" hangingPunct="1"/>
              <a:t>81</a:t>
            </a:fld>
            <a:endParaRPr lang="en-US" altLang="en-US">
              <a:latin typeface="Arial" panose="020B0604020202020204"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067473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C5406E-5873-4814-840A-C89CE71DE786}" type="slidenum">
              <a:rPr lang="en-US" altLang="en-US">
                <a:latin typeface="Arial" panose="020B0604020202020204" pitchFamily="34" charset="0"/>
              </a:rPr>
              <a:pPr eaLnBrk="1" hangingPunct="1"/>
              <a:t>82</a:t>
            </a:fld>
            <a:endParaRPr lang="en-US" altLang="en-US">
              <a:latin typeface="Arial" panose="020B0604020202020204"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04045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CE97A2-507C-4090-8EED-A96E316C65BB}" type="slidenum">
              <a:rPr lang="en-US" altLang="en-US">
                <a:latin typeface="Arial" panose="020B0604020202020204" pitchFamily="34" charset="0"/>
              </a:rPr>
              <a:pPr eaLnBrk="1" hangingPunct="1"/>
              <a:t>83</a:t>
            </a:fld>
            <a:endParaRPr lang="en-US" altLang="en-US">
              <a:latin typeface="Arial" panose="020B0604020202020204" pitchFamily="34" charset="0"/>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882624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715861-47A8-4B44-AE2E-261F350D8D54}" type="slidenum">
              <a:rPr lang="en-US" altLang="en-US">
                <a:latin typeface="Arial" panose="020B0604020202020204" pitchFamily="34" charset="0"/>
              </a:rPr>
              <a:pPr eaLnBrk="1" hangingPunct="1"/>
              <a:t>84</a:t>
            </a:fld>
            <a:endParaRPr lang="en-US" altLang="en-US">
              <a:latin typeface="Arial" panose="020B0604020202020204" pitchFamily="34" charset="0"/>
            </a:endParaRPr>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668008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CF9740-0EF6-411F-A38B-0F81F17280CA}" type="slidenum">
              <a:rPr lang="en-US" altLang="en-US">
                <a:latin typeface="Arial" panose="020B0604020202020204" pitchFamily="34" charset="0"/>
              </a:rPr>
              <a:pPr eaLnBrk="1" hangingPunct="1"/>
              <a:t>85</a:t>
            </a:fld>
            <a:endParaRPr lang="en-US" altLang="en-US">
              <a:latin typeface="Arial" panose="020B0604020202020204" pitchFamily="34" charset="0"/>
            </a:endParaRPr>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497105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0B2EB9-D204-442F-9AE2-A786C8AD02FC}" type="slidenum">
              <a:rPr lang="en-US" altLang="en-US">
                <a:latin typeface="Arial" panose="020B0604020202020204" pitchFamily="34" charset="0"/>
              </a:rPr>
              <a:pPr eaLnBrk="1" hangingPunct="1"/>
              <a:t>86</a:t>
            </a:fld>
            <a:endParaRPr lang="en-US" altLang="en-US">
              <a:latin typeface="Arial" panose="020B0604020202020204" pitchFamily="34" charset="0"/>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2381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12E6646-BCB4-40FE-A2E4-CA14E025E5D0}"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12715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2D992B-FC4A-4977-AAD4-D131FB0FC692}" type="slidenum">
              <a:rPr lang="en-US" altLang="en-US">
                <a:latin typeface="Arial" panose="020B0604020202020204" pitchFamily="34" charset="0"/>
              </a:rPr>
              <a:pPr eaLnBrk="1" hangingPunct="1"/>
              <a:t>87</a:t>
            </a:fld>
            <a:endParaRPr lang="en-US" altLang="en-US">
              <a:latin typeface="Arial" panose="020B0604020202020204" pitchFamily="34" charset="0"/>
            </a:endParaRPr>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31181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B9B65A-09BD-4475-B11B-509788EF6392}" type="slidenum">
              <a:rPr lang="en-US" altLang="en-US">
                <a:latin typeface="Arial" panose="020B0604020202020204" pitchFamily="34" charset="0"/>
              </a:rPr>
              <a:pPr eaLnBrk="1" hangingPunct="1"/>
              <a:t>88</a:t>
            </a:fld>
            <a:endParaRPr lang="en-US" altLang="en-US">
              <a:latin typeface="Arial" panose="020B0604020202020204" pitchFamily="34" charset="0"/>
            </a:endParaRPr>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732960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4BF6656-35F0-4E3E-8BBC-3FB94E10B3CE}" type="slidenum">
              <a:rPr lang="en-US" altLang="en-US">
                <a:latin typeface="Arial" panose="020B0604020202020204" pitchFamily="34" charset="0"/>
              </a:rPr>
              <a:pPr eaLnBrk="1" hangingPunct="1"/>
              <a:t>92</a:t>
            </a:fld>
            <a:endParaRPr lang="en-US" altLang="en-US">
              <a:latin typeface="Arial" panose="020B0604020202020204" pitchFamily="34" charset="0"/>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3237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FC3C831-D980-4CD1-8EC1-3FBDF2D16F7D}" type="slidenum">
              <a:rPr lang="en-US" altLang="en-US">
                <a:latin typeface="Arial" panose="020B0604020202020204" pitchFamily="34" charset="0"/>
              </a:rPr>
              <a:pPr eaLnBrk="1" hangingPunct="1"/>
              <a:t>93</a:t>
            </a:fld>
            <a:endParaRPr lang="en-US" altLang="en-US">
              <a:latin typeface="Arial" panose="020B0604020202020204" pitchFamily="3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50211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412BEA-0305-4DFC-88DA-B1FD7D9453ED}" type="slidenum">
              <a:rPr lang="en-US" altLang="en-US">
                <a:latin typeface="Arial" panose="020B0604020202020204" pitchFamily="34" charset="0"/>
              </a:rPr>
              <a:pPr eaLnBrk="1" hangingPunct="1"/>
              <a:t>94</a:t>
            </a:fld>
            <a:endParaRPr lang="en-US" altLang="en-US">
              <a:latin typeface="Arial" panose="020B0604020202020204" pitchFamily="34" charset="0"/>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497355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01B9A6-1FF6-4A13-B50B-49314B2014D1}" type="slidenum">
              <a:rPr lang="en-US" altLang="en-US">
                <a:latin typeface="Arial" panose="020B0604020202020204" pitchFamily="34" charset="0"/>
              </a:rPr>
              <a:pPr eaLnBrk="1" hangingPunct="1"/>
              <a:t>95</a:t>
            </a:fld>
            <a:endParaRPr lang="en-US" altLang="en-US">
              <a:latin typeface="Arial" panose="020B0604020202020204" pitchFamily="34" charset="0"/>
            </a:endParaRPr>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042845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F9D1A8-3D61-4919-9CA7-30D9F64F98B9}" type="slidenum">
              <a:rPr lang="en-US" altLang="en-US">
                <a:latin typeface="Arial" panose="020B0604020202020204" pitchFamily="34" charset="0"/>
              </a:rPr>
              <a:pPr eaLnBrk="1" hangingPunct="1"/>
              <a:t>96</a:t>
            </a:fld>
            <a:endParaRPr lang="en-US" altLang="en-US">
              <a:latin typeface="Arial" panose="020B0604020202020204" pitchFamily="34" charset="0"/>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988178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C1C85F-E8E0-4C30-AF3F-D780F57F03C2}" type="slidenum">
              <a:rPr lang="en-US" altLang="en-US">
                <a:latin typeface="Arial" panose="020B0604020202020204" pitchFamily="34" charset="0"/>
              </a:rPr>
              <a:pPr eaLnBrk="1" hangingPunct="1"/>
              <a:t>97</a:t>
            </a:fld>
            <a:endParaRPr lang="en-US" altLang="en-US">
              <a:latin typeface="Arial" panose="020B0604020202020204" pitchFamily="34" charset="0"/>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845895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D5A67E1-06AC-49CD-A30C-A26E35B8C756}" type="slidenum">
              <a:rPr lang="en-US" altLang="en-US">
                <a:latin typeface="Arial" panose="020B0604020202020204" pitchFamily="34" charset="0"/>
              </a:rPr>
              <a:pPr eaLnBrk="1" hangingPunct="1"/>
              <a:t>99</a:t>
            </a:fld>
            <a:endParaRPr lang="en-US" altLang="en-US">
              <a:latin typeface="Arial" panose="020B0604020202020204" pitchFamily="34" charset="0"/>
            </a:endParaRPr>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871982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4059A20-0100-4526-97FF-783E265B16CD}" type="slidenum">
              <a:rPr lang="en-US" altLang="en-US">
                <a:latin typeface="Arial" panose="020B0604020202020204" pitchFamily="34" charset="0"/>
              </a:rPr>
              <a:pPr eaLnBrk="1" hangingPunct="1"/>
              <a:t>100</a:t>
            </a:fld>
            <a:endParaRPr lang="en-US" altLang="en-US">
              <a:latin typeface="Arial" panose="020B0604020202020204" pitchFamily="34" charset="0"/>
            </a:endParaRPr>
          </a:p>
        </p:txBody>
      </p:sp>
      <p:sp>
        <p:nvSpPr>
          <p:cNvPr id="241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206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B0F7AC-3737-4C9B-9483-973505A41870}"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159747" name="Rectangle 2"/>
          <p:cNvSpPr>
            <a:spLocks noGrp="1" noRot="1" noChangeAspect="1" noChangeArrowheads="1" noTextEdit="1"/>
          </p:cNvSpPr>
          <p:nvPr>
            <p:ph type="sldImg"/>
          </p:nvPr>
        </p:nvSpPr>
        <p:spPr bwMode="auto">
          <a:xfrm>
            <a:off x="1200150" y="703263"/>
            <a:ext cx="4675188" cy="35067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xfrm>
            <a:off x="942975" y="4449763"/>
            <a:ext cx="5189538"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7" tIns="48274" rIns="96547" bIns="48274"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119329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D36F7A-8E9B-47AD-8B72-1924BC0E7523}" type="slidenum">
              <a:rPr lang="en-US" altLang="en-US">
                <a:latin typeface="Arial" panose="020B0604020202020204" pitchFamily="34" charset="0"/>
              </a:rPr>
              <a:pPr eaLnBrk="1" hangingPunct="1"/>
              <a:t>101</a:t>
            </a:fld>
            <a:endParaRPr lang="en-US" altLang="en-US">
              <a:latin typeface="Arial" panose="020B0604020202020204" pitchFamily="34" charset="0"/>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220734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7DB591-B56D-47C2-8CC6-951F17FD2478}" type="slidenum">
              <a:rPr lang="en-US" altLang="en-US">
                <a:latin typeface="Arial" panose="020B0604020202020204" pitchFamily="34" charset="0"/>
              </a:rPr>
              <a:pPr eaLnBrk="1" hangingPunct="1"/>
              <a:t>102</a:t>
            </a:fld>
            <a:endParaRPr lang="en-US" altLang="en-US">
              <a:latin typeface="Arial" panose="020B0604020202020204" pitchFamily="34" charset="0"/>
            </a:endParaRPr>
          </a:p>
        </p:txBody>
      </p:sp>
      <p:sp>
        <p:nvSpPr>
          <p:cNvPr id="243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631423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95CE1B-A46B-4F3F-8BBB-CF76681BAF9A}" type="slidenum">
              <a:rPr lang="en-US" altLang="en-US">
                <a:latin typeface="Arial" panose="020B0604020202020204" pitchFamily="34" charset="0"/>
              </a:rPr>
              <a:pPr eaLnBrk="1" hangingPunct="1"/>
              <a:t>103</a:t>
            </a:fld>
            <a:endParaRPr lang="en-US" altLang="en-US">
              <a:latin typeface="Arial" panose="020B0604020202020204" pitchFamily="34" charset="0"/>
            </a:endParaRPr>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383110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E7A1E66-F0EF-4692-A3AC-87A6C49A4380}" type="slidenum">
              <a:rPr lang="en-US" altLang="en-US">
                <a:latin typeface="Arial" panose="020B0604020202020204" pitchFamily="34" charset="0"/>
              </a:rPr>
              <a:pPr eaLnBrk="1" hangingPunct="1"/>
              <a:t>104</a:t>
            </a:fld>
            <a:endParaRPr lang="en-US" altLang="en-US">
              <a:latin typeface="Arial" panose="020B0604020202020204" pitchFamily="34" charset="0"/>
            </a:endParaRPr>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561139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D275FA2-85AE-4493-AE63-FD7AF6B65EE3}" type="slidenum">
              <a:rPr lang="en-US" altLang="en-US">
                <a:latin typeface="Arial" panose="020B0604020202020204" pitchFamily="34" charset="0"/>
              </a:rPr>
              <a:pPr eaLnBrk="1" hangingPunct="1"/>
              <a:t>105</a:t>
            </a:fld>
            <a:endParaRPr lang="en-US" altLang="en-US">
              <a:latin typeface="Arial" panose="020B0604020202020204" pitchFamily="34" charset="0"/>
            </a:endParaRPr>
          </a:p>
        </p:txBody>
      </p:sp>
      <p:sp>
        <p:nvSpPr>
          <p:cNvPr id="246787"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8"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456044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6851F3-87AC-4714-AB19-89AA763FC93A}" type="slidenum">
              <a:rPr lang="en-US" altLang="en-US">
                <a:latin typeface="Arial" panose="020B0604020202020204" pitchFamily="34" charset="0"/>
              </a:rPr>
              <a:pPr eaLnBrk="1" hangingPunct="1"/>
              <a:t>106</a:t>
            </a:fld>
            <a:endParaRPr lang="en-US" altLang="en-US">
              <a:latin typeface="Arial" panose="020B0604020202020204" pitchFamily="34" charset="0"/>
            </a:endParaRPr>
          </a:p>
        </p:txBody>
      </p:sp>
      <p:sp>
        <p:nvSpPr>
          <p:cNvPr id="247811"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050566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F59CC0B-3BBF-47C8-9B8C-29E3948AE673}" type="slidenum">
              <a:rPr lang="en-US" altLang="en-US">
                <a:latin typeface="Arial" panose="020B0604020202020204" pitchFamily="34" charset="0"/>
              </a:rPr>
              <a:pPr eaLnBrk="1" hangingPunct="1"/>
              <a:t>107</a:t>
            </a:fld>
            <a:endParaRPr lang="en-US" altLang="en-US">
              <a:latin typeface="Arial" panose="020B0604020202020204" pitchFamily="34" charset="0"/>
            </a:endParaRPr>
          </a:p>
        </p:txBody>
      </p:sp>
      <p:sp>
        <p:nvSpPr>
          <p:cNvPr id="248835"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00243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2726F2B-53B2-4775-B6E0-3166B6733FE2}" type="slidenum">
              <a:rPr lang="en-US" altLang="en-US">
                <a:latin typeface="Arial" panose="020B0604020202020204" pitchFamily="34" charset="0"/>
              </a:rPr>
              <a:pPr eaLnBrk="1" hangingPunct="1"/>
              <a:t>108</a:t>
            </a:fld>
            <a:endParaRPr lang="en-US" altLang="en-US">
              <a:latin typeface="Arial" panose="020B0604020202020204" pitchFamily="34" charset="0"/>
            </a:endParaRPr>
          </a:p>
        </p:txBody>
      </p:sp>
      <p:sp>
        <p:nvSpPr>
          <p:cNvPr id="249859"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980814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75F5632-E919-4E7A-993D-4CF3443C35EB}" type="slidenum">
              <a:rPr lang="en-US" altLang="en-US">
                <a:latin typeface="Arial" panose="020B0604020202020204" pitchFamily="34" charset="0"/>
              </a:rPr>
              <a:pPr eaLnBrk="1" hangingPunct="1"/>
              <a:t>109</a:t>
            </a:fld>
            <a:endParaRPr lang="en-US" altLang="en-US">
              <a:latin typeface="Arial" panose="020B0604020202020204" pitchFamily="34" charset="0"/>
            </a:endParaRPr>
          </a:p>
        </p:txBody>
      </p:sp>
      <p:sp>
        <p:nvSpPr>
          <p:cNvPr id="250883"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4"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431166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Calibri" panose="020F0502020204030204" pitchFamily="34" charset="0"/>
                <a:cs typeface="Arial" panose="020B0604020202020204" pitchFamily="34" charset="0"/>
              </a:defRPr>
            </a:lvl1pPr>
            <a:lvl2pPr marL="762000" indent="-292100" defTabSz="947738" eaLnBrk="0" hangingPunct="0">
              <a:defRPr>
                <a:solidFill>
                  <a:schemeClr val="tx1"/>
                </a:solidFill>
                <a:latin typeface="Calibri" panose="020F0502020204030204" pitchFamily="34" charset="0"/>
                <a:cs typeface="Arial" panose="020B0604020202020204" pitchFamily="34" charset="0"/>
              </a:defRPr>
            </a:lvl2pPr>
            <a:lvl3pPr marL="1173163" indent="-233363" defTabSz="947738" eaLnBrk="0" hangingPunct="0">
              <a:defRPr>
                <a:solidFill>
                  <a:schemeClr val="tx1"/>
                </a:solidFill>
                <a:latin typeface="Calibri" panose="020F0502020204030204" pitchFamily="34" charset="0"/>
                <a:cs typeface="Arial" panose="020B0604020202020204" pitchFamily="34" charset="0"/>
              </a:defRPr>
            </a:lvl3pPr>
            <a:lvl4pPr marL="1643063" indent="-233363" defTabSz="947738" eaLnBrk="0" hangingPunct="0">
              <a:defRPr>
                <a:solidFill>
                  <a:schemeClr val="tx1"/>
                </a:solidFill>
                <a:latin typeface="Calibri" panose="020F0502020204030204" pitchFamily="34" charset="0"/>
                <a:cs typeface="Arial" panose="020B0604020202020204" pitchFamily="34" charset="0"/>
              </a:defRPr>
            </a:lvl4pPr>
            <a:lvl5pPr marL="2112963" indent="-233363" defTabSz="947738" eaLnBrk="0" hangingPunct="0">
              <a:defRPr>
                <a:solidFill>
                  <a:schemeClr val="tx1"/>
                </a:solidFill>
                <a:latin typeface="Calibri" panose="020F0502020204030204" pitchFamily="34" charset="0"/>
                <a:cs typeface="Arial" panose="020B0604020202020204" pitchFamily="34" charset="0"/>
              </a:defRPr>
            </a:lvl5pPr>
            <a:lvl6pPr marL="25701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3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45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1763" indent="-2333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033D9F-5329-4DF4-B3D2-ED81C2129A5F}" type="slidenum">
              <a:rPr lang="en-US" altLang="en-US">
                <a:latin typeface="Arial" panose="020B0604020202020204" pitchFamily="34" charset="0"/>
              </a:rPr>
              <a:pPr eaLnBrk="1" hangingPunct="1"/>
              <a:t>110</a:t>
            </a:fld>
            <a:endParaRPr lang="en-US" altLang="en-US">
              <a:latin typeface="Arial" panose="020B0604020202020204" pitchFamily="34" charset="0"/>
            </a:endParaRPr>
          </a:p>
        </p:txBody>
      </p:sp>
      <p:sp>
        <p:nvSpPr>
          <p:cNvPr id="251907" name="Rectangle 2"/>
          <p:cNvSpPr>
            <a:spLocks noGrp="1" noRot="1" noChangeAspect="1" noChangeArrowheads="1" noTextEdit="1"/>
          </p:cNvSpPr>
          <p:nvPr>
            <p:ph type="sldImg"/>
          </p:nvPr>
        </p:nvSpPr>
        <p:spPr bwMode="auto">
          <a:xfrm>
            <a:off x="1198563" y="701675"/>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4163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F9636C-897A-4078-8D67-CF267CCA2EBE}" type="datetimeFigureOut">
              <a:rPr lang="en-US"/>
              <a:pPr>
                <a:defRPr/>
              </a:pPr>
              <a:t>12/22/2015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F52726-64B8-49E7-97E7-01E00E751348}" type="slidenum">
              <a:rPr lang="en-US" altLang="en-US"/>
              <a:pPr/>
              <a:t>‹#›</a:t>
            </a:fld>
            <a:endParaRPr lang="en-US" altLang="en-US"/>
          </a:p>
        </p:txBody>
      </p:sp>
    </p:spTree>
    <p:extLst>
      <p:ext uri="{BB962C8B-B14F-4D97-AF65-F5344CB8AC3E}">
        <p14:creationId xmlns:p14="http://schemas.microsoft.com/office/powerpoint/2010/main" val="231072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8F196-AE31-4907-B1E9-4C42B454939E}" type="datetimeFigureOut">
              <a:rPr lang="en-US"/>
              <a:pPr>
                <a:defRPr/>
              </a:pPr>
              <a:t>12/22/2015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29672C-661E-492A-882D-9B00AD6C0D5D}" type="slidenum">
              <a:rPr lang="en-US" altLang="en-US"/>
              <a:pPr/>
              <a:t>‹#›</a:t>
            </a:fld>
            <a:endParaRPr lang="en-US" altLang="en-US"/>
          </a:p>
        </p:txBody>
      </p:sp>
    </p:spTree>
    <p:extLst>
      <p:ext uri="{BB962C8B-B14F-4D97-AF65-F5344CB8AC3E}">
        <p14:creationId xmlns:p14="http://schemas.microsoft.com/office/powerpoint/2010/main" val="145718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4017D0-DE08-4E37-8382-F23608302129}" type="datetimeFigureOut">
              <a:rPr lang="en-US"/>
              <a:pPr>
                <a:defRPr/>
              </a:pPr>
              <a:t>12/22/2015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5C30BF-4376-4E72-B903-40DA3BD13A91}" type="slidenum">
              <a:rPr lang="en-US" altLang="en-US"/>
              <a:pPr/>
              <a:t>‹#›</a:t>
            </a:fld>
            <a:endParaRPr lang="en-US" altLang="en-US"/>
          </a:p>
        </p:txBody>
      </p:sp>
    </p:spTree>
    <p:extLst>
      <p:ext uri="{BB962C8B-B14F-4D97-AF65-F5344CB8AC3E}">
        <p14:creationId xmlns:p14="http://schemas.microsoft.com/office/powerpoint/2010/main" val="344814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F1F47A6C-B727-4251-A142-EE5A1113AB76}" type="slidenum">
              <a:rPr lang="en-US" altLang="en-US"/>
              <a:pPr/>
              <a:t>‹#›</a:t>
            </a:fld>
            <a:endParaRPr lang="en-US" altLang="en-US"/>
          </a:p>
        </p:txBody>
      </p:sp>
    </p:spTree>
    <p:extLst>
      <p:ext uri="{BB962C8B-B14F-4D97-AF65-F5344CB8AC3E}">
        <p14:creationId xmlns:p14="http://schemas.microsoft.com/office/powerpoint/2010/main" val="394261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9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a:defRPr/>
            </a:lvl1pPr>
          </a:lstStyle>
          <a:p>
            <a:fld id="{0ED39C6A-38CE-4107-85D8-BE7E9286A393}" type="slidenum">
              <a:rPr lang="en-US" altLang="en-US"/>
              <a:pPr/>
              <a:t>‹#›</a:t>
            </a:fld>
            <a:endParaRPr lang="en-US" altLang="en-US"/>
          </a:p>
        </p:txBody>
      </p:sp>
    </p:spTree>
    <p:extLst>
      <p:ext uri="{BB962C8B-B14F-4D97-AF65-F5344CB8AC3E}">
        <p14:creationId xmlns:p14="http://schemas.microsoft.com/office/powerpoint/2010/main" val="387450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322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322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846513"/>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a:lvl1pPr>
          </a:lstStyle>
          <a:p>
            <a:fld id="{8155181C-37DF-4F4E-9677-819503F32230}" type="slidenum">
              <a:rPr lang="en-US" altLang="en-US"/>
              <a:pPr/>
              <a:t>‹#›</a:t>
            </a:fld>
            <a:endParaRPr lang="en-US" altLang="en-US"/>
          </a:p>
        </p:txBody>
      </p:sp>
    </p:spTree>
    <p:extLst>
      <p:ext uri="{BB962C8B-B14F-4D97-AF65-F5344CB8AC3E}">
        <p14:creationId xmlns:p14="http://schemas.microsoft.com/office/powerpoint/2010/main" val="43136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BBFCD-BA3B-43A9-A815-27814EEA2FF5}" type="datetimeFigureOut">
              <a:rPr lang="en-US"/>
              <a:pPr>
                <a:defRPr/>
              </a:pPr>
              <a:t>12/22/2015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C8BAF5-7CDB-4A17-B81A-61D2FFBE5D0C}" type="slidenum">
              <a:rPr lang="en-US" altLang="en-US"/>
              <a:pPr/>
              <a:t>‹#›</a:t>
            </a:fld>
            <a:endParaRPr lang="en-US" altLang="en-US"/>
          </a:p>
        </p:txBody>
      </p:sp>
    </p:spTree>
    <p:extLst>
      <p:ext uri="{BB962C8B-B14F-4D97-AF65-F5344CB8AC3E}">
        <p14:creationId xmlns:p14="http://schemas.microsoft.com/office/powerpoint/2010/main" val="171062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EBFCF3-40D1-4D5E-B4D5-B3DAA974F49D}" type="datetimeFigureOut">
              <a:rPr lang="en-US"/>
              <a:pPr>
                <a:defRPr/>
              </a:pPr>
              <a:t>12/22/2015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703FEB-8711-416E-9239-C52718C9AEFA}" type="slidenum">
              <a:rPr lang="en-US" altLang="en-US"/>
              <a:pPr/>
              <a:t>‹#›</a:t>
            </a:fld>
            <a:endParaRPr lang="en-US" altLang="en-US"/>
          </a:p>
        </p:txBody>
      </p:sp>
    </p:spTree>
    <p:extLst>
      <p:ext uri="{BB962C8B-B14F-4D97-AF65-F5344CB8AC3E}">
        <p14:creationId xmlns:p14="http://schemas.microsoft.com/office/powerpoint/2010/main" val="345294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D87360-763F-4846-8720-851266611CFD}" type="datetimeFigureOut">
              <a:rPr lang="en-US"/>
              <a:pPr>
                <a:defRPr/>
              </a:pPr>
              <a:t>12/22/2015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77F341-4364-40B8-8923-6DAAB31DD45A}" type="slidenum">
              <a:rPr lang="en-US" altLang="en-US"/>
              <a:pPr/>
              <a:t>‹#›</a:t>
            </a:fld>
            <a:endParaRPr lang="en-US" altLang="en-US"/>
          </a:p>
        </p:txBody>
      </p:sp>
    </p:spTree>
    <p:extLst>
      <p:ext uri="{BB962C8B-B14F-4D97-AF65-F5344CB8AC3E}">
        <p14:creationId xmlns:p14="http://schemas.microsoft.com/office/powerpoint/2010/main" val="87071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6A2085-485D-4930-91D1-017A46D40429}" type="datetimeFigureOut">
              <a:rPr lang="en-US"/>
              <a:pPr>
                <a:defRPr/>
              </a:pPr>
              <a:t>12/22/2015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14DBBA4-B221-4090-A85E-FB5C66622751}" type="slidenum">
              <a:rPr lang="en-US" altLang="en-US"/>
              <a:pPr/>
              <a:t>‹#›</a:t>
            </a:fld>
            <a:endParaRPr lang="en-US" altLang="en-US"/>
          </a:p>
        </p:txBody>
      </p:sp>
    </p:spTree>
    <p:extLst>
      <p:ext uri="{BB962C8B-B14F-4D97-AF65-F5344CB8AC3E}">
        <p14:creationId xmlns:p14="http://schemas.microsoft.com/office/powerpoint/2010/main" val="424546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8A746B-B813-491E-9DE9-F4235E9E2F15}" type="datetimeFigureOut">
              <a:rPr lang="en-US"/>
              <a:pPr>
                <a:defRPr/>
              </a:pPr>
              <a:t>12/22/2015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80F4781-95E9-46EC-8BCC-40642B6722CB}" type="slidenum">
              <a:rPr lang="en-US" altLang="en-US"/>
              <a:pPr/>
              <a:t>‹#›</a:t>
            </a:fld>
            <a:endParaRPr lang="en-US" altLang="en-US"/>
          </a:p>
        </p:txBody>
      </p:sp>
    </p:spTree>
    <p:extLst>
      <p:ext uri="{BB962C8B-B14F-4D97-AF65-F5344CB8AC3E}">
        <p14:creationId xmlns:p14="http://schemas.microsoft.com/office/powerpoint/2010/main" val="59459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364216-CB13-4C84-955F-BFF6F8626BE9}" type="datetimeFigureOut">
              <a:rPr lang="en-US"/>
              <a:pPr>
                <a:defRPr/>
              </a:pPr>
              <a:t>12/22/2015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358B40B-1555-4362-A06A-C8AE5D8134F9}" type="slidenum">
              <a:rPr lang="en-US" altLang="en-US"/>
              <a:pPr/>
              <a:t>‹#›</a:t>
            </a:fld>
            <a:endParaRPr lang="en-US" altLang="en-US"/>
          </a:p>
        </p:txBody>
      </p:sp>
    </p:spTree>
    <p:extLst>
      <p:ext uri="{BB962C8B-B14F-4D97-AF65-F5344CB8AC3E}">
        <p14:creationId xmlns:p14="http://schemas.microsoft.com/office/powerpoint/2010/main" val="173071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5B9CC1-E9A2-4B27-94E4-929B0BF0CB4F}" type="datetimeFigureOut">
              <a:rPr lang="en-US"/>
              <a:pPr>
                <a:defRPr/>
              </a:pPr>
              <a:t>12/22/2015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9D9AE5-5B12-4517-A96D-F0A3F1CF95F5}" type="slidenum">
              <a:rPr lang="en-US" altLang="en-US"/>
              <a:pPr/>
              <a:t>‹#›</a:t>
            </a:fld>
            <a:endParaRPr lang="en-US" altLang="en-US"/>
          </a:p>
        </p:txBody>
      </p:sp>
    </p:spTree>
    <p:extLst>
      <p:ext uri="{BB962C8B-B14F-4D97-AF65-F5344CB8AC3E}">
        <p14:creationId xmlns:p14="http://schemas.microsoft.com/office/powerpoint/2010/main" val="4757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0557AE-2C16-4666-AFE3-065DDF5F8A3D}" type="datetimeFigureOut">
              <a:rPr lang="en-US"/>
              <a:pPr>
                <a:defRPr/>
              </a:pPr>
              <a:t>12/22/2015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410158-BEAF-464F-98A6-9029FF2F0700}" type="slidenum">
              <a:rPr lang="en-US" altLang="en-US"/>
              <a:pPr/>
              <a:t>‹#›</a:t>
            </a:fld>
            <a:endParaRPr lang="en-US" altLang="en-US"/>
          </a:p>
        </p:txBody>
      </p:sp>
    </p:spTree>
    <p:extLst>
      <p:ext uri="{BB962C8B-B14F-4D97-AF65-F5344CB8AC3E}">
        <p14:creationId xmlns:p14="http://schemas.microsoft.com/office/powerpoint/2010/main" val="160447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FD09DA3-4132-400F-8FF6-A194F4A11A2D}" type="datetimeFigureOut">
              <a:rPr lang="en-US"/>
              <a:pPr>
                <a:defRPr/>
              </a:pPr>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D89D10D-6E44-459C-9BD5-9A0F8BDE4E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48.emf"/><Relationship Id="rId4" Type="http://schemas.openxmlformats.org/officeDocument/2006/relationships/oleObject" Target="../embeddings/oleObject16.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49.emf"/><Relationship Id="rId4" Type="http://schemas.openxmlformats.org/officeDocument/2006/relationships/oleObject" Target="../embeddings/oleObject17.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50.emf"/><Relationship Id="rId4" Type="http://schemas.openxmlformats.org/officeDocument/2006/relationships/oleObject" Target="../embeddings/oleObject1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51.emf"/><Relationship Id="rId4" Type="http://schemas.openxmlformats.org/officeDocument/2006/relationships/oleObject" Target="../embeddings/oleObject19.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52.emf"/><Relationship Id="rId4" Type="http://schemas.openxmlformats.org/officeDocument/2006/relationships/oleObject" Target="../embeddings/oleObject2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image" Target="../media/image53.emf"/><Relationship Id="rId4" Type="http://schemas.openxmlformats.org/officeDocument/2006/relationships/oleObject" Target="../embeddings/oleObject2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image" Target="../media/image54.emf"/><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Microsoft_Excel_97-2003_Worksheet2.xls"/></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image" Target="../media/image55.emf"/><Relationship Id="rId4" Type="http://schemas.openxmlformats.org/officeDocument/2006/relationships/oleObject" Target="../embeddings/oleObject23.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56.emf"/><Relationship Id="rId4" Type="http://schemas.openxmlformats.org/officeDocument/2006/relationships/oleObject" Target="../embeddings/oleObject24.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57.emf"/><Relationship Id="rId4" Type="http://schemas.openxmlformats.org/officeDocument/2006/relationships/oleObject" Target="../embeddings/Microsoft_Excel_97-2003_Worksheet25.xls"/></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58.emf"/><Relationship Id="rId4" Type="http://schemas.openxmlformats.org/officeDocument/2006/relationships/oleObject" Target="../embeddings/oleObject25.bin"/></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59.emf"/><Relationship Id="rId4" Type="http://schemas.openxmlformats.org/officeDocument/2006/relationships/oleObject" Target="../embeddings/oleObject26.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image" Target="../media/image60.emf"/><Relationship Id="rId4" Type="http://schemas.openxmlformats.org/officeDocument/2006/relationships/oleObject" Target="../embeddings/oleObject27.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Microsoft_Excel_97-2003_Worksheet3.xls"/></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image" Target="../media/image61.emf"/><Relationship Id="rId4" Type="http://schemas.openxmlformats.org/officeDocument/2006/relationships/oleObject" Target="../embeddings/oleObject28.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3.xml"/><Relationship Id="rId1" Type="http://schemas.openxmlformats.org/officeDocument/2006/relationships/vmlDrawing" Target="../drawings/vmlDrawing62.vml"/><Relationship Id="rId5" Type="http://schemas.openxmlformats.org/officeDocument/2006/relationships/image" Target="../media/image62.emf"/><Relationship Id="rId4" Type="http://schemas.openxmlformats.org/officeDocument/2006/relationships/oleObject" Target="../embeddings/Microsoft_Excel_97-2003_Worksheet26.xls"/></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3.xml"/><Relationship Id="rId1" Type="http://schemas.openxmlformats.org/officeDocument/2006/relationships/vmlDrawing" Target="../drawings/vmlDrawing63.vml"/><Relationship Id="rId5" Type="http://schemas.openxmlformats.org/officeDocument/2006/relationships/image" Target="../media/image63.emf"/><Relationship Id="rId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Microsoft_Excel_97-2003_Worksheet4.xls"/></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3.xml"/><Relationship Id="rId1" Type="http://schemas.openxmlformats.org/officeDocument/2006/relationships/vmlDrawing" Target="../drawings/vmlDrawing64.vml"/><Relationship Id="rId5" Type="http://schemas.openxmlformats.org/officeDocument/2006/relationships/image" Target="../media/image64.emf"/><Relationship Id="rId4" Type="http://schemas.openxmlformats.org/officeDocument/2006/relationships/oleObject" Target="../embeddings/oleObject30.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3.xml"/><Relationship Id="rId1" Type="http://schemas.openxmlformats.org/officeDocument/2006/relationships/vmlDrawing" Target="../drawings/vmlDrawing65.vml"/><Relationship Id="rId5" Type="http://schemas.openxmlformats.org/officeDocument/2006/relationships/image" Target="../media/image65.emf"/><Relationship Id="rId4" Type="http://schemas.openxmlformats.org/officeDocument/2006/relationships/oleObject" Target="../embeddings/Microsoft_Excel_97-2003_Worksheet27.xls"/></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image" Target="../media/image66.emf"/><Relationship Id="rId4" Type="http://schemas.openxmlformats.org/officeDocument/2006/relationships/oleObject" Target="../embeddings/oleObject31.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vmlDrawing" Target="../drawings/vmlDrawing67.vml"/><Relationship Id="rId5" Type="http://schemas.openxmlformats.org/officeDocument/2006/relationships/image" Target="../media/image67.emf"/><Relationship Id="rId4"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Microsoft_Excel_97-2003_Worksheet5.xls"/></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image" Target="../media/image68.emf"/><Relationship Id="rId4" Type="http://schemas.openxmlformats.org/officeDocument/2006/relationships/oleObject" Target="../embeddings/Microsoft_Excel_97-2003_Worksheet28.xls"/></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Microsoft_Excel_97-2003_Worksheet6.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Microsoft_Excel_97-2003_Worksheet7.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Microsoft_Excel_97-2003_Worksheet8.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Microsoft_Excel_97-2003_Worksheet9.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image" Target="../media/image14.emf"/><Relationship Id="rId4" Type="http://schemas.openxmlformats.org/officeDocument/2006/relationships/oleObject" Target="../embeddings/Microsoft_Excel_97-2003_Worksheet10.xls"/></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5.emf"/><Relationship Id="rId4" Type="http://schemas.openxmlformats.org/officeDocument/2006/relationships/oleObject" Target="../embeddings/Microsoft_Excel_97-2003_Worksheet11.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6.emf"/><Relationship Id="rId4" Type="http://schemas.openxmlformats.org/officeDocument/2006/relationships/oleObject" Target="../embeddings/Microsoft_Excel_97-2003_Worksheet12.xls"/></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7.emf"/><Relationship Id="rId4" Type="http://schemas.openxmlformats.org/officeDocument/2006/relationships/oleObject" Target="../embeddings/Microsoft_Excel_97-2003_Worksheet13.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oleObject" Target="../embeddings/Microsoft_Excel_97-2003_Worksheet14.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Microsoft_Excel_97-2003_Worksheet15.xls"/></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Microsoft_Excel_97-2003_Worksheet16.xls"/></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Worksheet2.xlsx"/></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oleObject" Target="../embeddings/Microsoft_Excel_97-2003_Worksheet17.xls"/></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2.emf"/><Relationship Id="rId4" Type="http://schemas.openxmlformats.org/officeDocument/2006/relationships/oleObject" Target="../embeddings/Microsoft_Excel_97-2003_Worksheet18.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3.emf"/><Relationship Id="rId4" Type="http://schemas.openxmlformats.org/officeDocument/2006/relationships/oleObject" Target="../embeddings/Microsoft_Excel_97-2003_Worksheet19.xls"/></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4.emf"/><Relationship Id="rId4" Type="http://schemas.openxmlformats.org/officeDocument/2006/relationships/oleObject" Target="../embeddings/Microsoft_Excel_97-2003_Worksheet20.xls"/></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6.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2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8.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29.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31.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image" Target="../media/image32.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vmlDrawing" Target="../drawings/vmlDrawing33.vml"/><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vmlDrawing" Target="../drawings/vmlDrawing34.vml"/><Relationship Id="rId5" Type="http://schemas.openxmlformats.org/officeDocument/2006/relationships/image" Target="../media/image34.emf"/><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35.vml"/><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image" Target="../media/image36.e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37.emf"/><Relationship Id="rId4" Type="http://schemas.openxmlformats.org/officeDocument/2006/relationships/package" Target="../embeddings/Microsoft_Excel_Worksheet4.xlsx"/></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38.emf"/><Relationship Id="rId4" Type="http://schemas.openxmlformats.org/officeDocument/2006/relationships/package" Target="../embeddings/Microsoft_Excel_Worksheet5.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39.emf"/><Relationship Id="rId4" Type="http://schemas.openxmlformats.org/officeDocument/2006/relationships/oleObject" Target="../embeddings/oleObject14.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8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42.emf"/></Relationships>
</file>

<file path=ppt/slides/_rels/slide9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43.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mlDrawing" Target="../drawings/vmlDrawing44.vml"/><Relationship Id="rId5" Type="http://schemas.openxmlformats.org/officeDocument/2006/relationships/image" Target="../media/image44.emf"/><Relationship Id="rId4" Type="http://schemas.openxmlformats.org/officeDocument/2006/relationships/oleObject" Target="../embeddings/Microsoft_Excel_97-2003_Worksheet21.xls"/></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vmlDrawing" Target="../drawings/vmlDrawing45.vml"/><Relationship Id="rId5" Type="http://schemas.openxmlformats.org/officeDocument/2006/relationships/image" Target="../media/image45.emf"/><Relationship Id="rId4" Type="http://schemas.openxmlformats.org/officeDocument/2006/relationships/oleObject" Target="../embeddings/Microsoft_Excel_97-2003_Worksheet22.xls"/></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vmlDrawing" Target="../drawings/vmlDrawing46.vml"/><Relationship Id="rId5" Type="http://schemas.openxmlformats.org/officeDocument/2006/relationships/image" Target="../media/image46.emf"/><Relationship Id="rId4" Type="http://schemas.openxmlformats.org/officeDocument/2006/relationships/oleObject" Target="../embeddings/Microsoft_Excel_97-2003_Worksheet23.xls"/></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Microsoft_Excel_97-2003_Worksheet24.xls"/><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47.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304800"/>
            <a:ext cx="8534400" cy="6096000"/>
          </a:xfrm>
        </p:spPr>
        <p:txBody>
          <a:bodyPr/>
          <a:lstStyle/>
          <a:p>
            <a:pPr eaLnBrk="1" hangingPunct="1"/>
            <a:r>
              <a:rPr lang="en-US" altLang="en-US" sz="8000" b="1" dirty="0" smtClean="0">
                <a:solidFill>
                  <a:srgbClr val="C00000"/>
                </a:solidFill>
              </a:rPr>
              <a:t>Chapter </a:t>
            </a:r>
            <a:r>
              <a:rPr lang="en-US" altLang="en-US" sz="8000" b="1" dirty="0" smtClean="0">
                <a:solidFill>
                  <a:srgbClr val="C00000"/>
                </a:solidFill>
              </a:rPr>
              <a:t>5-1B.</a:t>
            </a:r>
            <a:r>
              <a:rPr lang="en-US" altLang="en-US" sz="8000" b="1" dirty="0" smtClean="0">
                <a:solidFill>
                  <a:srgbClr val="C00000"/>
                </a:solidFill>
              </a:rPr>
              <a:t/>
            </a:r>
            <a:br>
              <a:rPr lang="en-US" altLang="en-US" sz="8000" b="1" dirty="0" smtClean="0">
                <a:solidFill>
                  <a:srgbClr val="C00000"/>
                </a:solidFill>
              </a:rPr>
            </a:br>
            <a:r>
              <a:rPr lang="en-US" altLang="en-US" sz="8000" b="1" dirty="0" smtClean="0">
                <a:solidFill>
                  <a:srgbClr val="C00000"/>
                </a:solidFill>
              </a:rPr>
              <a:t>Corp. Tax Law</a:t>
            </a:r>
            <a:r>
              <a:rPr lang="en-US" altLang="en-US" b="1" dirty="0" smtClean="0">
                <a:solidFill>
                  <a:srgbClr val="C00000"/>
                </a:solidFill>
              </a:rPr>
              <a:t/>
            </a:r>
            <a:br>
              <a:rPr lang="en-US" altLang="en-US" b="1" dirty="0" smtClean="0">
                <a:solidFill>
                  <a:srgbClr val="C00000"/>
                </a:solidFill>
              </a:rPr>
            </a:br>
            <a:r>
              <a:rPr lang="en-US" altLang="en-US" sz="1800" b="1" dirty="0" smtClean="0">
                <a:solidFill>
                  <a:srgbClr val="C00000"/>
                </a:solidFill>
              </a:rPr>
              <a:t/>
            </a:r>
            <a:br>
              <a:rPr lang="en-US" altLang="en-US" sz="1800" b="1" dirty="0" smtClean="0">
                <a:solidFill>
                  <a:srgbClr val="C00000"/>
                </a:solidFill>
              </a:rPr>
            </a:br>
            <a:r>
              <a:rPr lang="en-US" altLang="en-US" sz="2800" b="1" dirty="0" smtClean="0">
                <a:solidFill>
                  <a:srgbClr val="C00000"/>
                </a:solidFill>
              </a:rPr>
              <a:t>Howard Godfrey, Ph.D., CPA</a:t>
            </a:r>
            <a:br>
              <a:rPr lang="en-US" altLang="en-US" sz="2800" b="1" dirty="0" smtClean="0">
                <a:solidFill>
                  <a:srgbClr val="C00000"/>
                </a:solidFill>
              </a:rPr>
            </a:br>
            <a:r>
              <a:rPr lang="en-US" altLang="en-US" sz="2800" b="1" dirty="0" smtClean="0">
                <a:solidFill>
                  <a:srgbClr val="C00000"/>
                </a:solidFill>
              </a:rPr>
              <a:t>Professor of Accounting</a:t>
            </a:r>
            <a:br>
              <a:rPr lang="en-US" altLang="en-US" sz="2800" b="1" dirty="0" smtClean="0">
                <a:solidFill>
                  <a:srgbClr val="C00000"/>
                </a:solidFill>
              </a:rPr>
            </a:br>
            <a:r>
              <a:rPr lang="en-US" altLang="en-US" sz="2800" b="1" dirty="0" smtClean="0">
                <a:solidFill>
                  <a:srgbClr val="C00000"/>
                </a:solidFill>
              </a:rPr>
              <a:t/>
            </a:r>
            <a:br>
              <a:rPr lang="en-US" altLang="en-US" sz="2800" b="1" dirty="0" smtClean="0">
                <a:solidFill>
                  <a:srgbClr val="C00000"/>
                </a:solidFill>
              </a:rPr>
            </a:br>
            <a:r>
              <a:rPr lang="en-US" altLang="en-US" sz="2800" b="1" dirty="0" smtClean="0">
                <a:solidFill>
                  <a:srgbClr val="C00000"/>
                </a:solidFill>
              </a:rPr>
              <a:t>Copyright © </a:t>
            </a:r>
            <a:r>
              <a:rPr lang="en-US" altLang="en-US" sz="2800" b="1" dirty="0" smtClean="0">
                <a:solidFill>
                  <a:srgbClr val="C00000"/>
                </a:solidFill>
              </a:rPr>
              <a:t>2016</a:t>
            </a:r>
            <a:r>
              <a:rPr lang="en-US" altLang="en-US" sz="2800" b="1" dirty="0" smtClean="0">
                <a:solidFill>
                  <a:srgbClr val="C00000"/>
                </a:solidFill>
              </a:rPr>
              <a:t/>
            </a:r>
            <a:br>
              <a:rPr lang="en-US" altLang="en-US" sz="2800" b="1" dirty="0" smtClean="0">
                <a:solidFill>
                  <a:srgbClr val="C00000"/>
                </a:solidFill>
              </a:rPr>
            </a:br>
            <a:r>
              <a:rPr lang="en-US" altLang="en-US" sz="2800" b="1" dirty="0" smtClean="0">
                <a:solidFill>
                  <a:srgbClr val="C00000"/>
                </a:solidFill>
              </a:rPr>
              <a:t/>
            </a:r>
            <a:br>
              <a:rPr lang="en-US" altLang="en-US" sz="2800" b="1" dirty="0" smtClean="0">
                <a:solidFill>
                  <a:srgbClr val="C00000"/>
                </a:solidFill>
              </a:rPr>
            </a:br>
            <a:r>
              <a:rPr lang="en-US" altLang="en-US" sz="2800" b="1" dirty="0" smtClean="0">
                <a:solidFill>
                  <a:srgbClr val="C00000"/>
                </a:solidFill>
              </a:rPr>
              <a:t>C16-Chp-05-1B-Corp-Tax-Law-2016</a:t>
            </a:r>
            <a:endParaRPr lang="en-US" altLang="en-US" sz="2800"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idx="1"/>
          </p:nvPr>
        </p:nvGraphicFramePr>
        <p:xfrm>
          <a:off x="152400" y="152400"/>
          <a:ext cx="8763000" cy="6565900"/>
        </p:xfrm>
        <a:graphic>
          <a:graphicData uri="http://schemas.openxmlformats.org/presentationml/2006/ole">
            <mc:AlternateContent xmlns:mc="http://schemas.openxmlformats.org/markup-compatibility/2006">
              <mc:Choice xmlns:v="urn:schemas-microsoft-com:vml" Requires="v">
                <p:oleObj spid="_x0000_s14340" name="Worksheet" r:id="rId4" imgW="4952887" imgH="3647970" progId="Excel.Sheet.8">
                  <p:embed/>
                </p:oleObj>
              </mc:Choice>
              <mc:Fallback>
                <p:oleObj name="Worksheet" r:id="rId4" imgW="4952887" imgH="364797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763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Grp="1" noChangeAspect="1"/>
          </p:cNvGraphicFramePr>
          <p:nvPr>
            <p:ph idx="1"/>
          </p:nvPr>
        </p:nvGraphicFramePr>
        <p:xfrm>
          <a:off x="152400" y="152400"/>
          <a:ext cx="8839200" cy="6553200"/>
        </p:xfrm>
        <a:graphic>
          <a:graphicData uri="http://schemas.openxmlformats.org/presentationml/2006/ole">
            <mc:AlternateContent xmlns:mc="http://schemas.openxmlformats.org/markup-compatibility/2006">
              <mc:Choice xmlns:v="urn:schemas-microsoft-com:vml" Requires="v">
                <p:oleObj spid="_x0000_s106500" name="Worksheet" r:id="rId4" imgW="2590920" imgH="1914525" progId="Excel.Sheet.8">
                  <p:embed/>
                </p:oleObj>
              </mc:Choice>
              <mc:Fallback>
                <p:oleObj name="Worksheet" r:id="rId4" imgW="2590920" imgH="191452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2B986273-E60C-4FF6-9827-F67B1230D66E}" type="slidenum">
              <a:rPr lang="en-US" altLang="en-US" sz="1200">
                <a:solidFill>
                  <a:srgbClr val="CC3300"/>
                </a:solidFill>
                <a:latin typeface="Arial" panose="020B0604020202020204" pitchFamily="34" charset="0"/>
              </a:rPr>
              <a:pPr algn="l" eaLnBrk="1" hangingPunct="1">
                <a:spcBef>
                  <a:spcPct val="0"/>
                </a:spcBef>
                <a:buFontTx/>
                <a:buNone/>
              </a:pPr>
              <a:t>101</a:t>
            </a:fld>
            <a:endParaRPr lang="en-US" altLang="en-US" sz="1200">
              <a:solidFill>
                <a:srgbClr val="CC3300"/>
              </a:solidFill>
              <a:latin typeface="Arial" panose="020B0604020202020204" pitchFamily="34" charset="0"/>
            </a:endParaRPr>
          </a:p>
        </p:txBody>
      </p:sp>
      <p:graphicFrame>
        <p:nvGraphicFramePr>
          <p:cNvPr id="107523" name="Object 2"/>
          <p:cNvGraphicFramePr>
            <a:graphicFrameLocks noGrp="1" noChangeAspect="1"/>
          </p:cNvGraphicFramePr>
          <p:nvPr>
            <p:ph idx="1"/>
          </p:nvPr>
        </p:nvGraphicFramePr>
        <p:xfrm>
          <a:off x="90488" y="152400"/>
          <a:ext cx="8948737" cy="6096000"/>
        </p:xfrm>
        <a:graphic>
          <a:graphicData uri="http://schemas.openxmlformats.org/presentationml/2006/ole">
            <mc:AlternateContent xmlns:mc="http://schemas.openxmlformats.org/markup-compatibility/2006">
              <mc:Choice xmlns:v="urn:schemas-microsoft-com:vml" Requires="v">
                <p:oleObj spid="_x0000_s107525" name="Worksheet" r:id="rId4" imgW="2743200" imgH="1809835" progId="Excel.Sheet.8">
                  <p:embed/>
                </p:oleObj>
              </mc:Choice>
              <mc:Fallback>
                <p:oleObj name="Worksheet" r:id="rId4" imgW="2743200" imgH="180983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152400"/>
                        <a:ext cx="8948737"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48352E8C-DA24-43DE-A63F-8C4A0E9E345A}" type="slidenum">
              <a:rPr lang="en-US" altLang="en-US" sz="1200">
                <a:solidFill>
                  <a:srgbClr val="CC3300"/>
                </a:solidFill>
                <a:latin typeface="Arial" panose="020B0604020202020204" pitchFamily="34" charset="0"/>
              </a:rPr>
              <a:pPr algn="l" eaLnBrk="1" hangingPunct="1">
                <a:spcBef>
                  <a:spcPct val="0"/>
                </a:spcBef>
                <a:buFontTx/>
                <a:buNone/>
              </a:pPr>
              <a:t>102</a:t>
            </a:fld>
            <a:endParaRPr lang="en-US" altLang="en-US" sz="1200">
              <a:solidFill>
                <a:srgbClr val="CC3300"/>
              </a:solidFill>
              <a:latin typeface="Arial" panose="020B0604020202020204" pitchFamily="34" charset="0"/>
            </a:endParaRPr>
          </a:p>
        </p:txBody>
      </p:sp>
      <p:sp>
        <p:nvSpPr>
          <p:cNvPr id="108547" name="Rectangle 2"/>
          <p:cNvSpPr>
            <a:spLocks noGrp="1" noChangeArrowheads="1"/>
          </p:cNvSpPr>
          <p:nvPr>
            <p:ph type="body" idx="1"/>
          </p:nvPr>
        </p:nvSpPr>
        <p:spPr>
          <a:xfrm>
            <a:off x="152400" y="152400"/>
            <a:ext cx="8839200" cy="6248400"/>
          </a:xfrm>
        </p:spPr>
        <p:txBody>
          <a:bodyPr/>
          <a:lstStyle/>
          <a:p>
            <a:pPr marL="0" indent="0" eaLnBrk="1" hangingPunct="1">
              <a:lnSpc>
                <a:spcPct val="90000"/>
              </a:lnSpc>
              <a:buFontTx/>
              <a:buNone/>
            </a:pPr>
            <a:r>
              <a:rPr lang="en-US" altLang="en-US" b="1" smtClean="0"/>
              <a:t>Grant, Inc. acquired 30% of South Co.’s voting stock for $200,000 on January 1, 2014.  Grant’s 30% interest in South gave Grant the ability to exercise significant influence over South’s operating and financial policies.  </a:t>
            </a:r>
            <a:br>
              <a:rPr lang="en-US" altLang="en-US" b="1" smtClean="0"/>
            </a:br>
            <a:r>
              <a:rPr lang="en-US" altLang="en-US" b="1" smtClean="0"/>
              <a:t>In 2014, </a:t>
            </a:r>
            <a:r>
              <a:rPr lang="en-US" altLang="en-US" b="1" u="sng" smtClean="0"/>
              <a:t>South earned $80,000 and paid dividends of $50,000.  </a:t>
            </a:r>
            <a:r>
              <a:rPr lang="en-US" altLang="en-US" b="1" smtClean="0"/>
              <a:t/>
            </a:r>
            <a:br>
              <a:rPr lang="en-US" altLang="en-US" b="1" smtClean="0"/>
            </a:br>
            <a:r>
              <a:rPr lang="en-US" altLang="en-US" b="1" smtClean="0"/>
              <a:t>What amount of income should Grant include in its 2014 Federal income tax return as a result of the investment?</a:t>
            </a:r>
          </a:p>
          <a:p>
            <a:pPr marL="0" indent="0" eaLnBrk="1" hangingPunct="1">
              <a:lnSpc>
                <a:spcPct val="90000"/>
              </a:lnSpc>
              <a:buFontTx/>
              <a:buNone/>
            </a:pPr>
            <a:r>
              <a:rPr lang="en-US" altLang="en-US" b="1" u="sng" smtClean="0">
                <a:solidFill>
                  <a:srgbClr val="FF0000"/>
                </a:solidFill>
              </a:rPr>
              <a:t>a. $15,000</a:t>
            </a:r>
            <a:r>
              <a:rPr lang="en-US" altLang="en-US" b="1" smtClean="0">
                <a:solidFill>
                  <a:srgbClr val="FF0000"/>
                </a:solidFill>
              </a:rPr>
              <a:t>    </a:t>
            </a:r>
            <a:r>
              <a:rPr lang="en-US" altLang="en-US" b="1" smtClean="0"/>
              <a:t>b. $24,000    c. $35,000     </a:t>
            </a:r>
          </a:p>
          <a:p>
            <a:pPr marL="0" indent="0" eaLnBrk="1" hangingPunct="1">
              <a:lnSpc>
                <a:spcPct val="90000"/>
              </a:lnSpc>
              <a:buFontTx/>
              <a:buNone/>
            </a:pPr>
            <a:r>
              <a:rPr lang="en-US" altLang="en-US" b="1" smtClean="0"/>
              <a:t>d. $50,000    e. $80,000     CPA Nov. 1995.</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473EE449-8094-46CE-8A0E-820574E81060}" type="slidenum">
              <a:rPr lang="en-US" altLang="en-US" sz="1200">
                <a:solidFill>
                  <a:srgbClr val="CC3300"/>
                </a:solidFill>
                <a:latin typeface="Arial" panose="020B0604020202020204" pitchFamily="34" charset="0"/>
              </a:rPr>
              <a:pPr algn="l" eaLnBrk="1" hangingPunct="1">
                <a:spcBef>
                  <a:spcPct val="0"/>
                </a:spcBef>
                <a:buFontTx/>
                <a:buNone/>
              </a:pPr>
              <a:t>103</a:t>
            </a:fld>
            <a:endParaRPr lang="en-US" altLang="en-US" sz="1200">
              <a:solidFill>
                <a:srgbClr val="CC3300"/>
              </a:solidFill>
              <a:latin typeface="Arial" panose="020B0604020202020204" pitchFamily="34" charset="0"/>
            </a:endParaRPr>
          </a:p>
        </p:txBody>
      </p:sp>
      <p:sp>
        <p:nvSpPr>
          <p:cNvPr id="109571" name="Rectangle 2"/>
          <p:cNvSpPr>
            <a:spLocks noGrp="1" noChangeArrowheads="1"/>
          </p:cNvSpPr>
          <p:nvPr>
            <p:ph type="body" idx="1"/>
          </p:nvPr>
        </p:nvSpPr>
        <p:spPr>
          <a:xfrm>
            <a:off x="152400" y="228600"/>
            <a:ext cx="8839200" cy="6324600"/>
          </a:xfrm>
        </p:spPr>
        <p:txBody>
          <a:bodyPr/>
          <a:lstStyle/>
          <a:p>
            <a:pPr marL="0" indent="0" eaLnBrk="1" hangingPunct="1">
              <a:spcBef>
                <a:spcPct val="10000"/>
              </a:spcBef>
              <a:buFontTx/>
              <a:buNone/>
              <a:tabLst>
                <a:tab pos="5307013" algn="dec"/>
                <a:tab pos="6461125" algn="dec"/>
                <a:tab pos="7494588" algn="dec"/>
              </a:tabLst>
            </a:pPr>
            <a:r>
              <a:rPr lang="en-US" altLang="en-US" sz="4000" b="1" u="sng" smtClean="0">
                <a:solidFill>
                  <a:srgbClr val="FF0000"/>
                </a:solidFill>
              </a:rPr>
              <a:t>Dividend Received-Green Corp -1</a:t>
            </a:r>
            <a:endParaRPr lang="en-US" altLang="en-US" sz="4400" b="1" u="sng" smtClean="0">
              <a:solidFill>
                <a:srgbClr val="FF0000"/>
              </a:solidFill>
            </a:endParaRPr>
          </a:p>
          <a:p>
            <a:pPr marL="0" indent="0" eaLnBrk="1" hangingPunct="1">
              <a:spcBef>
                <a:spcPct val="10000"/>
              </a:spcBef>
              <a:buFontTx/>
              <a:buNone/>
              <a:tabLst>
                <a:tab pos="5307013" algn="dec"/>
                <a:tab pos="6461125" algn="dec"/>
                <a:tab pos="7494588" algn="dec"/>
              </a:tabLst>
            </a:pPr>
            <a:r>
              <a:rPr lang="en-US" altLang="en-US" sz="4000" b="1" smtClean="0"/>
              <a:t>Green Corp. owns 25% of Cande Corp. In 2014, Green received $10,000 dividends from the Cande stock. </a:t>
            </a:r>
          </a:p>
          <a:p>
            <a:pPr marL="0" indent="0" eaLnBrk="1" hangingPunct="1">
              <a:spcBef>
                <a:spcPct val="10000"/>
              </a:spcBef>
              <a:buFontTx/>
              <a:buNone/>
              <a:tabLst>
                <a:tab pos="5307013" algn="dec"/>
                <a:tab pos="6461125" algn="dec"/>
                <a:tab pos="7494588" algn="dec"/>
              </a:tabLst>
            </a:pPr>
            <a:r>
              <a:rPr lang="en-US" altLang="en-US" sz="4000" b="1" smtClean="0"/>
              <a:t>Assuming no other limitations apply, Green’s </a:t>
            </a:r>
            <a:br>
              <a:rPr lang="en-US" altLang="en-US" sz="4000" b="1" smtClean="0"/>
            </a:br>
            <a:r>
              <a:rPr lang="en-US" altLang="en-US" sz="4000" b="1" u="sng" smtClean="0"/>
              <a:t>dividends-received deduction </a:t>
            </a:r>
            <a:r>
              <a:rPr lang="en-US" altLang="en-US" sz="4000" b="1" smtClean="0"/>
              <a:t>is: </a:t>
            </a:r>
          </a:p>
          <a:p>
            <a:pPr marL="0" indent="0" eaLnBrk="1" hangingPunct="1">
              <a:spcBef>
                <a:spcPct val="10000"/>
              </a:spcBef>
              <a:buFontTx/>
              <a:buNone/>
              <a:tabLst>
                <a:tab pos="5307013" algn="dec"/>
                <a:tab pos="6461125" algn="dec"/>
                <a:tab pos="7494588" algn="dec"/>
              </a:tabLst>
            </a:pPr>
            <a:r>
              <a:rPr lang="en-US" altLang="en-US" sz="4000" b="1" smtClean="0"/>
              <a:t>a. $7,000.  b. $8,000.  </a:t>
            </a:r>
          </a:p>
          <a:p>
            <a:pPr marL="0" indent="0" eaLnBrk="1" hangingPunct="1">
              <a:spcBef>
                <a:spcPct val="10000"/>
              </a:spcBef>
              <a:buFontTx/>
              <a:buNone/>
              <a:tabLst>
                <a:tab pos="5307013" algn="dec"/>
                <a:tab pos="6461125" algn="dec"/>
                <a:tab pos="7494588" algn="dec"/>
              </a:tabLst>
            </a:pPr>
            <a:r>
              <a:rPr lang="en-US" altLang="en-US" sz="4000" b="1" smtClean="0"/>
              <a:t>c. $2,000.  d. $ - 0 -.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11F8BA89-5C8A-461A-A1B7-8F53F99103DE}" type="slidenum">
              <a:rPr lang="en-US" altLang="en-US" sz="1200">
                <a:solidFill>
                  <a:srgbClr val="CC3300"/>
                </a:solidFill>
                <a:latin typeface="Arial" panose="020B0604020202020204" pitchFamily="34" charset="0"/>
              </a:rPr>
              <a:pPr algn="l" eaLnBrk="1" hangingPunct="1">
                <a:spcBef>
                  <a:spcPct val="0"/>
                </a:spcBef>
                <a:buFontTx/>
                <a:buNone/>
              </a:pPr>
              <a:t>104</a:t>
            </a:fld>
            <a:endParaRPr lang="en-US" altLang="en-US" sz="1200">
              <a:solidFill>
                <a:srgbClr val="CC3300"/>
              </a:solidFill>
              <a:latin typeface="Arial" panose="020B0604020202020204" pitchFamily="34" charset="0"/>
            </a:endParaRPr>
          </a:p>
        </p:txBody>
      </p:sp>
      <p:sp>
        <p:nvSpPr>
          <p:cNvPr id="110595" name="Rectangle 2"/>
          <p:cNvSpPr>
            <a:spLocks noGrp="1" noChangeArrowheads="1"/>
          </p:cNvSpPr>
          <p:nvPr>
            <p:ph type="body" idx="1"/>
          </p:nvPr>
        </p:nvSpPr>
        <p:spPr>
          <a:xfrm>
            <a:off x="152400" y="152400"/>
            <a:ext cx="8839200" cy="6248400"/>
          </a:xfrm>
        </p:spPr>
        <p:txBody>
          <a:bodyPr/>
          <a:lstStyle/>
          <a:p>
            <a:pPr marL="0" indent="0" eaLnBrk="1" hangingPunct="1">
              <a:spcBef>
                <a:spcPct val="10000"/>
              </a:spcBef>
              <a:buFontTx/>
              <a:buNone/>
              <a:tabLst>
                <a:tab pos="5307013" algn="dec"/>
                <a:tab pos="6461125" algn="dec"/>
                <a:tab pos="7494588" algn="dec"/>
              </a:tabLst>
            </a:pPr>
            <a:r>
              <a:rPr lang="en-US" altLang="en-US" sz="4800" b="1" u="sng" smtClean="0">
                <a:solidFill>
                  <a:srgbClr val="FF0000"/>
                </a:solidFill>
                <a:cs typeface="Arial" panose="020B0604020202020204" pitchFamily="34" charset="0"/>
              </a:rPr>
              <a:t>Div. Received- Green Corp– </a:t>
            </a:r>
            <a:r>
              <a:rPr lang="en-US" altLang="en-US" sz="5400" b="1" u="sng" smtClean="0">
                <a:solidFill>
                  <a:srgbClr val="FF0000"/>
                </a:solidFill>
                <a:cs typeface="Arial" panose="020B0604020202020204" pitchFamily="34" charset="0"/>
              </a:rPr>
              <a:t>2</a:t>
            </a:r>
          </a:p>
          <a:p>
            <a:pPr marL="0" indent="0" eaLnBrk="1" hangingPunct="1">
              <a:spcBef>
                <a:spcPct val="10000"/>
              </a:spcBef>
              <a:buFontTx/>
              <a:buNone/>
              <a:tabLst>
                <a:tab pos="5307013" algn="dec"/>
                <a:tab pos="6461125" algn="dec"/>
                <a:tab pos="7494588" algn="dec"/>
              </a:tabLst>
            </a:pPr>
            <a:r>
              <a:rPr lang="en-US" altLang="en-US" sz="3600" b="1" smtClean="0">
                <a:cs typeface="Arial" panose="020B0604020202020204" pitchFamily="34" charset="0"/>
              </a:rPr>
              <a:t>Green Corp. owns 25% of Cande Corp. </a:t>
            </a:r>
          </a:p>
          <a:p>
            <a:pPr marL="0" indent="0" eaLnBrk="1" hangingPunct="1">
              <a:spcBef>
                <a:spcPct val="10000"/>
              </a:spcBef>
              <a:buFontTx/>
              <a:buNone/>
              <a:tabLst>
                <a:tab pos="5307013" algn="dec"/>
                <a:tab pos="6461125" algn="dec"/>
                <a:tab pos="7494588" algn="dec"/>
              </a:tabLst>
            </a:pPr>
            <a:r>
              <a:rPr lang="en-US" altLang="en-US" sz="3600" b="1" smtClean="0">
                <a:cs typeface="Arial" panose="020B0604020202020204" pitchFamily="34" charset="0"/>
              </a:rPr>
              <a:t>In 2014, Green received $10,000 dividends from the Cande stock. </a:t>
            </a:r>
          </a:p>
          <a:p>
            <a:pPr marL="0" indent="0" eaLnBrk="1" hangingPunct="1">
              <a:spcBef>
                <a:spcPct val="10000"/>
              </a:spcBef>
              <a:buFontTx/>
              <a:buNone/>
              <a:tabLst>
                <a:tab pos="5307013" algn="dec"/>
                <a:tab pos="6461125" algn="dec"/>
                <a:tab pos="7494588" algn="dec"/>
              </a:tabLst>
            </a:pPr>
            <a:r>
              <a:rPr lang="en-US" altLang="en-US" sz="3600" b="1" smtClean="0">
                <a:cs typeface="Arial" panose="020B0604020202020204" pitchFamily="34" charset="0"/>
              </a:rPr>
              <a:t>Assuming no other limitations apply, Green’s dividends-received deduction is: </a:t>
            </a:r>
          </a:p>
          <a:p>
            <a:pPr marL="0" indent="0" eaLnBrk="1" hangingPunct="1">
              <a:spcBef>
                <a:spcPct val="10000"/>
              </a:spcBef>
              <a:buFontTx/>
              <a:buNone/>
              <a:tabLst>
                <a:tab pos="5307013" algn="dec"/>
                <a:tab pos="6461125" algn="dec"/>
                <a:tab pos="7494588" algn="dec"/>
              </a:tabLst>
            </a:pPr>
            <a:r>
              <a:rPr lang="en-US" altLang="en-US" sz="3600" b="1" smtClean="0">
                <a:cs typeface="Arial" panose="020B0604020202020204" pitchFamily="34" charset="0"/>
              </a:rPr>
              <a:t>a. $7,000.  </a:t>
            </a:r>
            <a:r>
              <a:rPr lang="en-US" altLang="en-US" sz="3600" b="1" u="sng" smtClean="0">
                <a:solidFill>
                  <a:srgbClr val="FF0000"/>
                </a:solidFill>
                <a:cs typeface="Arial" panose="020B0604020202020204" pitchFamily="34" charset="0"/>
              </a:rPr>
              <a:t>b. $8,000.  </a:t>
            </a:r>
          </a:p>
          <a:p>
            <a:pPr marL="0" indent="0" eaLnBrk="1" hangingPunct="1">
              <a:spcBef>
                <a:spcPct val="10000"/>
              </a:spcBef>
              <a:buFontTx/>
              <a:buNone/>
              <a:tabLst>
                <a:tab pos="5307013" algn="dec"/>
                <a:tab pos="6461125" algn="dec"/>
                <a:tab pos="7494588" algn="dec"/>
              </a:tabLst>
            </a:pPr>
            <a:r>
              <a:rPr lang="en-US" altLang="en-US" sz="3600" b="1" smtClean="0">
                <a:cs typeface="Arial" panose="020B0604020202020204" pitchFamily="34" charset="0"/>
              </a:rPr>
              <a:t>c. $2,000.  d. $ - 0 -.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Object 2"/>
          <p:cNvGraphicFramePr>
            <a:graphicFrameLocks noGrp="1" noChangeAspect="1"/>
          </p:cNvGraphicFramePr>
          <p:nvPr>
            <p:ph idx="1"/>
          </p:nvPr>
        </p:nvGraphicFramePr>
        <p:xfrm>
          <a:off x="115888" y="152400"/>
          <a:ext cx="8875712" cy="6477000"/>
        </p:xfrm>
        <a:graphic>
          <a:graphicData uri="http://schemas.openxmlformats.org/presentationml/2006/ole">
            <mc:AlternateContent xmlns:mc="http://schemas.openxmlformats.org/markup-compatibility/2006">
              <mc:Choice xmlns:v="urn:schemas-microsoft-com:vml" Requires="v">
                <p:oleObj spid="_x0000_s111620" name="Worksheet" r:id="rId4" imgW="3257594" imgH="2200229" progId="Excel.Sheet.8">
                  <p:embed/>
                </p:oleObj>
              </mc:Choice>
              <mc:Fallback>
                <p:oleObj name="Worksheet" r:id="rId4" imgW="3257594" imgH="220022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152400"/>
                        <a:ext cx="88757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Grp="1" noChangeAspect="1"/>
          </p:cNvGraphicFramePr>
          <p:nvPr>
            <p:ph idx="1"/>
          </p:nvPr>
        </p:nvGraphicFramePr>
        <p:xfrm>
          <a:off x="228600" y="39688"/>
          <a:ext cx="8763000" cy="6689725"/>
        </p:xfrm>
        <a:graphic>
          <a:graphicData uri="http://schemas.openxmlformats.org/presentationml/2006/ole">
            <mc:AlternateContent xmlns:mc="http://schemas.openxmlformats.org/markup-compatibility/2006">
              <mc:Choice xmlns:v="urn:schemas-microsoft-com:vml" Requires="v">
                <p:oleObj spid="_x0000_s112644" name="Worksheet" r:id="rId4" imgW="3019552" imgH="2409952" progId="Excel.Sheet.8">
                  <p:embed/>
                </p:oleObj>
              </mc:Choice>
              <mc:Fallback>
                <p:oleObj name="Worksheet" r:id="rId4" imgW="3019552" imgH="2409952"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88"/>
                        <a:ext cx="8763000"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Grp="1" noChangeAspect="1"/>
          </p:cNvGraphicFramePr>
          <p:nvPr>
            <p:ph idx="1"/>
          </p:nvPr>
        </p:nvGraphicFramePr>
        <p:xfrm>
          <a:off x="185738" y="0"/>
          <a:ext cx="8840787" cy="6705600"/>
        </p:xfrm>
        <a:graphic>
          <a:graphicData uri="http://schemas.openxmlformats.org/presentationml/2006/ole">
            <mc:AlternateContent xmlns:mc="http://schemas.openxmlformats.org/markup-compatibility/2006">
              <mc:Choice xmlns:v="urn:schemas-microsoft-com:vml" Requires="v">
                <p:oleObj spid="_x0000_s113668" name="Worksheet" r:id="rId4" imgW="3333902" imgH="2219249" progId="Excel.Sheet.8">
                  <p:embed/>
                </p:oleObj>
              </mc:Choice>
              <mc:Fallback>
                <p:oleObj name="Worksheet" r:id="rId4" imgW="3333902" imgH="221924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0"/>
                        <a:ext cx="884078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Grp="1" noChangeAspect="1"/>
          </p:cNvGraphicFramePr>
          <p:nvPr>
            <p:ph idx="1"/>
          </p:nvPr>
        </p:nvGraphicFramePr>
        <p:xfrm>
          <a:off x="228600" y="239713"/>
          <a:ext cx="8686800" cy="6427787"/>
        </p:xfrm>
        <a:graphic>
          <a:graphicData uri="http://schemas.openxmlformats.org/presentationml/2006/ole">
            <mc:AlternateContent xmlns:mc="http://schemas.openxmlformats.org/markup-compatibility/2006">
              <mc:Choice xmlns:v="urn:schemas-microsoft-com:vml" Requires="v">
                <p:oleObj spid="_x0000_s114692" name="Worksheet" r:id="rId4" imgW="3019293" imgH="2409697" progId="Excel.Sheet.8">
                  <p:embed/>
                </p:oleObj>
              </mc:Choice>
              <mc:Fallback>
                <p:oleObj name="Worksheet" r:id="rId4" imgW="3019293" imgH="2409697"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9713"/>
                        <a:ext cx="8686800"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p:cNvGraphicFramePr>
            <a:graphicFrameLocks noGrp="1" noChangeAspect="1"/>
          </p:cNvGraphicFramePr>
          <p:nvPr>
            <p:ph idx="1"/>
          </p:nvPr>
        </p:nvGraphicFramePr>
        <p:xfrm>
          <a:off x="228600" y="236538"/>
          <a:ext cx="8686800" cy="6407150"/>
        </p:xfrm>
        <a:graphic>
          <a:graphicData uri="http://schemas.openxmlformats.org/presentationml/2006/ole">
            <mc:AlternateContent xmlns:mc="http://schemas.openxmlformats.org/markup-compatibility/2006">
              <mc:Choice xmlns:v="urn:schemas-microsoft-com:vml" Requires="v">
                <p:oleObj spid="_x0000_s115716" name="Worksheet" r:id="rId4" imgW="3019552" imgH="2409952" progId="Excel.Sheet.8">
                  <p:embed/>
                </p:oleObj>
              </mc:Choice>
              <mc:Fallback>
                <p:oleObj name="Worksheet" r:id="rId4" imgW="3019552" imgH="2409952"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538"/>
                        <a:ext cx="86868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idx="1"/>
          </p:nvPr>
        </p:nvGraphicFramePr>
        <p:xfrm>
          <a:off x="152400" y="152400"/>
          <a:ext cx="8815388" cy="6553200"/>
        </p:xfrm>
        <a:graphic>
          <a:graphicData uri="http://schemas.openxmlformats.org/presentationml/2006/ole">
            <mc:AlternateContent xmlns:mc="http://schemas.openxmlformats.org/markup-compatibility/2006">
              <mc:Choice xmlns:v="urn:schemas-microsoft-com:vml" Requires="v">
                <p:oleObj spid="_x0000_s15364" name="Worksheet" r:id="rId4" imgW="4562545" imgH="3152790" progId="Excel.Sheet.8">
                  <p:embed/>
                </p:oleObj>
              </mc:Choice>
              <mc:Fallback>
                <p:oleObj name="Worksheet" r:id="rId4" imgW="4562545" imgH="315279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153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Grp="1" noChangeAspect="1"/>
          </p:cNvGraphicFramePr>
          <p:nvPr>
            <p:ph idx="1"/>
          </p:nvPr>
        </p:nvGraphicFramePr>
        <p:xfrm>
          <a:off x="152400" y="228600"/>
          <a:ext cx="8953500" cy="6096000"/>
        </p:xfrm>
        <a:graphic>
          <a:graphicData uri="http://schemas.openxmlformats.org/presentationml/2006/ole">
            <mc:AlternateContent xmlns:mc="http://schemas.openxmlformats.org/markup-compatibility/2006">
              <mc:Choice xmlns:v="urn:schemas-microsoft-com:vml" Requires="v">
                <p:oleObj spid="_x0000_s116740" name="Worksheet" r:id="rId4" imgW="3333902" imgH="2219249" progId="Excel.Sheet.8">
                  <p:embed/>
                </p:oleObj>
              </mc:Choice>
              <mc:Fallback>
                <p:oleObj name="Worksheet" r:id="rId4" imgW="3333902" imgH="221924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9535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Grp="1" noChangeAspect="1"/>
          </p:cNvGraphicFramePr>
          <p:nvPr>
            <p:ph idx="1"/>
          </p:nvPr>
        </p:nvGraphicFramePr>
        <p:xfrm>
          <a:off x="152400" y="173038"/>
          <a:ext cx="8763000" cy="6470650"/>
        </p:xfrm>
        <a:graphic>
          <a:graphicData uri="http://schemas.openxmlformats.org/presentationml/2006/ole">
            <mc:AlternateContent xmlns:mc="http://schemas.openxmlformats.org/markup-compatibility/2006">
              <mc:Choice xmlns:v="urn:schemas-microsoft-com:vml" Requires="v">
                <p:oleObj spid="_x0000_s117764" name="Worksheet" r:id="rId4" imgW="3019552" imgH="2409952" progId="Excel.Sheet.8">
                  <p:embed/>
                </p:oleObj>
              </mc:Choice>
              <mc:Fallback>
                <p:oleObj name="Worksheet" r:id="rId4" imgW="3019552" imgH="2409952"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3038"/>
                        <a:ext cx="8763000"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815CFAFE-15C2-4DAC-AAAA-B76944764497}" type="slidenum">
              <a:rPr lang="en-US" altLang="en-US" sz="1200">
                <a:solidFill>
                  <a:srgbClr val="CC3300"/>
                </a:solidFill>
                <a:latin typeface="Arial" panose="020B0604020202020204" pitchFamily="34" charset="0"/>
              </a:rPr>
              <a:pPr algn="l" eaLnBrk="1" hangingPunct="1">
                <a:spcBef>
                  <a:spcPct val="0"/>
                </a:spcBef>
                <a:buFontTx/>
                <a:buNone/>
              </a:pPr>
              <a:t>112</a:t>
            </a:fld>
            <a:endParaRPr lang="en-US" altLang="en-US" sz="1200">
              <a:solidFill>
                <a:srgbClr val="CC3300"/>
              </a:solidFill>
              <a:latin typeface="Arial" panose="020B0604020202020204" pitchFamily="34" charset="0"/>
            </a:endParaRPr>
          </a:p>
        </p:txBody>
      </p:sp>
      <p:sp>
        <p:nvSpPr>
          <p:cNvPr id="118787" name="Rectangle 2"/>
          <p:cNvSpPr>
            <a:spLocks noGrp="1" noChangeArrowheads="1"/>
          </p:cNvSpPr>
          <p:nvPr>
            <p:ph type="body" idx="1"/>
          </p:nvPr>
        </p:nvSpPr>
        <p:spPr>
          <a:xfrm>
            <a:off x="152400" y="152400"/>
            <a:ext cx="8839200" cy="6324600"/>
          </a:xfrm>
        </p:spPr>
        <p:txBody>
          <a:bodyPr/>
          <a:lstStyle/>
          <a:p>
            <a:pPr marL="114300" lvl="1" indent="0" eaLnBrk="1" hangingPunct="1">
              <a:lnSpc>
                <a:spcPct val="90000"/>
              </a:lnSpc>
              <a:buFontTx/>
              <a:buNone/>
              <a:tabLst>
                <a:tab pos="6797675" algn="r"/>
              </a:tabLst>
            </a:pPr>
            <a:r>
              <a:rPr lang="en-US" altLang="en-US" sz="3200" b="1" u="sng" smtClean="0">
                <a:solidFill>
                  <a:srgbClr val="C00000"/>
                </a:solidFill>
              </a:rPr>
              <a:t>Dividends Received Ded-Code </a:t>
            </a:r>
          </a:p>
          <a:p>
            <a:pPr marL="114300" lvl="1" indent="0" eaLnBrk="1" hangingPunct="1">
              <a:lnSpc>
                <a:spcPct val="90000"/>
              </a:lnSpc>
              <a:buFontTx/>
              <a:buNone/>
              <a:tabLst>
                <a:tab pos="6797675" algn="r"/>
              </a:tabLst>
            </a:pPr>
            <a:r>
              <a:rPr lang="en-US" altLang="en-US" sz="3200" b="1" u="sng" smtClean="0">
                <a:solidFill>
                  <a:srgbClr val="C00000"/>
                </a:solidFill>
              </a:rPr>
              <a:t>246(b)(1) General Rule</a:t>
            </a:r>
            <a:r>
              <a:rPr lang="en-US" altLang="en-US" sz="3600" b="1" smtClean="0"/>
              <a:t>. --… </a:t>
            </a:r>
            <a:br>
              <a:rPr lang="en-US" altLang="en-US" sz="3600" b="1" smtClean="0"/>
            </a:br>
            <a:r>
              <a:rPr lang="en-US" altLang="en-US" sz="3600" b="1" smtClean="0"/>
              <a:t>deductions allowed by sec. 243(a)(1), 244(a), and subsection (a) or (b) of sec. 245 shall not exceed the percentage determined under paragraph (3) of the taxable income computed </a:t>
            </a:r>
            <a:br>
              <a:rPr lang="en-US" altLang="en-US" sz="3600" b="1" smtClean="0"/>
            </a:br>
            <a:r>
              <a:rPr lang="en-US" altLang="en-US" sz="3600" b="1" u="sng" smtClean="0">
                <a:solidFill>
                  <a:srgbClr val="C00000"/>
                </a:solidFill>
              </a:rPr>
              <a:t>without regard to the deductions allowed by sec. 172, 243(a)(1), 244(a), subsection (a) or (b) of sec. 245, and 247, without regard to any adjustment under sec, 1059, and without regard to any capital loss carryback to the taxable year under section 1212(a)(1).</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BBE4F571-C150-48A6-952D-66EF3DBB7516}" type="slidenum">
              <a:rPr lang="en-US" altLang="en-US" sz="1200">
                <a:solidFill>
                  <a:srgbClr val="CC3300"/>
                </a:solidFill>
                <a:latin typeface="Arial" panose="020B0604020202020204" pitchFamily="34" charset="0"/>
              </a:rPr>
              <a:pPr algn="l" eaLnBrk="1" hangingPunct="1">
                <a:spcBef>
                  <a:spcPct val="0"/>
                </a:spcBef>
                <a:buFontTx/>
                <a:buNone/>
              </a:pPr>
              <a:t>113</a:t>
            </a:fld>
            <a:endParaRPr lang="en-US" altLang="en-US" sz="1200">
              <a:solidFill>
                <a:srgbClr val="CC3300"/>
              </a:solidFill>
              <a:latin typeface="Arial" panose="020B0604020202020204" pitchFamily="34" charset="0"/>
            </a:endParaRPr>
          </a:p>
        </p:txBody>
      </p:sp>
      <p:sp>
        <p:nvSpPr>
          <p:cNvPr id="119811" name="Rectangle 2"/>
          <p:cNvSpPr>
            <a:spLocks noGrp="1" noChangeArrowheads="1"/>
          </p:cNvSpPr>
          <p:nvPr>
            <p:ph type="body" idx="1"/>
          </p:nvPr>
        </p:nvSpPr>
        <p:spPr>
          <a:xfrm>
            <a:off x="152400" y="228600"/>
            <a:ext cx="8763000" cy="5942013"/>
          </a:xfrm>
        </p:spPr>
        <p:txBody>
          <a:bodyPr/>
          <a:lstStyle/>
          <a:p>
            <a:pPr marL="114300" lvl="1" indent="0" eaLnBrk="1" hangingPunct="1">
              <a:buFontTx/>
              <a:buNone/>
              <a:tabLst>
                <a:tab pos="6797675" algn="r"/>
              </a:tabLst>
            </a:pPr>
            <a:r>
              <a:rPr lang="en-US" altLang="en-US" sz="4800" b="1" u="sng" smtClean="0">
                <a:solidFill>
                  <a:srgbClr val="C00000"/>
                </a:solidFill>
              </a:rPr>
              <a:t>Div. Received Ded-Code</a:t>
            </a:r>
            <a:endParaRPr lang="en-US" altLang="en-US" sz="5400" b="1" u="sng" smtClean="0">
              <a:solidFill>
                <a:srgbClr val="C00000"/>
              </a:solidFill>
            </a:endParaRPr>
          </a:p>
          <a:p>
            <a:pPr marL="114300" lvl="1" indent="0" eaLnBrk="1" hangingPunct="1">
              <a:buFontTx/>
              <a:buNone/>
              <a:tabLst>
                <a:tab pos="6797675" algn="r"/>
              </a:tabLst>
            </a:pPr>
            <a:r>
              <a:rPr lang="en-US" altLang="en-US" sz="4800" b="1" smtClean="0"/>
              <a:t>246(b)(1) </a:t>
            </a:r>
            <a:r>
              <a:rPr lang="en-US" altLang="en-US" sz="5400" b="1" u="sng" smtClean="0"/>
              <a:t>General Rule</a:t>
            </a:r>
            <a:r>
              <a:rPr lang="en-US" altLang="en-US" sz="4800" b="1" smtClean="0"/>
              <a:t>. …</a:t>
            </a:r>
            <a:endParaRPr lang="en-US" altLang="en-US" sz="4800" b="1" u="sng" smtClean="0"/>
          </a:p>
          <a:p>
            <a:pPr marL="114300" lvl="1" indent="0" eaLnBrk="1" hangingPunct="1">
              <a:buFontTx/>
              <a:buNone/>
              <a:tabLst>
                <a:tab pos="6797675" algn="r"/>
              </a:tabLst>
            </a:pPr>
            <a:r>
              <a:rPr lang="en-US" altLang="en-US" sz="4800" b="1" smtClean="0"/>
              <a:t>(2) </a:t>
            </a:r>
            <a:r>
              <a:rPr lang="en-US" altLang="en-US" sz="4800" b="1" u="sng" smtClean="0"/>
              <a:t>Effect of Net Operating Loss</a:t>
            </a:r>
            <a:r>
              <a:rPr lang="en-US" altLang="en-US" sz="4800" b="1" smtClean="0"/>
              <a:t>. --Paragraph (1) </a:t>
            </a:r>
            <a:r>
              <a:rPr lang="en-US" altLang="en-US" sz="4800" b="1" u="sng" smtClean="0"/>
              <a:t>shall not apply</a:t>
            </a:r>
            <a:r>
              <a:rPr lang="en-US" altLang="en-US" sz="4800" b="1" smtClean="0"/>
              <a:t> for any taxable year for which there is a net operating loss </a:t>
            </a:r>
            <a:br>
              <a:rPr lang="en-US" altLang="en-US" sz="4800" b="1" smtClean="0"/>
            </a:br>
            <a:r>
              <a:rPr lang="en-US" altLang="en-US" sz="4800" b="1" smtClean="0"/>
              <a:t>(as determined under </a:t>
            </a:r>
            <a:r>
              <a:rPr lang="en-US" altLang="en-US" sz="4800" b="1" u="sng" smtClean="0">
                <a:solidFill>
                  <a:srgbClr val="C00000"/>
                </a:solidFill>
              </a:rPr>
              <a:t>§172</a:t>
            </a:r>
            <a:r>
              <a:rPr lang="en-US" altLang="en-US" sz="4800" b="1" smtClean="0"/>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noGrp="1" noChangeAspect="1"/>
          </p:cNvGraphicFramePr>
          <p:nvPr>
            <p:ph idx="1"/>
          </p:nvPr>
        </p:nvGraphicFramePr>
        <p:xfrm>
          <a:off x="117475" y="228600"/>
          <a:ext cx="8797925" cy="6538913"/>
        </p:xfrm>
        <a:graphic>
          <a:graphicData uri="http://schemas.openxmlformats.org/presentationml/2006/ole">
            <mc:AlternateContent xmlns:mc="http://schemas.openxmlformats.org/markup-compatibility/2006">
              <mc:Choice xmlns:v="urn:schemas-microsoft-com:vml" Requires="v">
                <p:oleObj spid="_x0000_s120836" name="Worksheet" r:id="rId4" imgW="2486033" imgH="1847880" progId="Excel.Sheet.8">
                  <p:embed/>
                </p:oleObj>
              </mc:Choice>
              <mc:Fallback>
                <p:oleObj name="Worksheet" r:id="rId4" imgW="2486033" imgH="184788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28600"/>
                        <a:ext cx="8797925" cy="653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Grp="1" noChangeAspect="1"/>
          </p:cNvGraphicFramePr>
          <p:nvPr>
            <p:ph idx="1"/>
          </p:nvPr>
        </p:nvGraphicFramePr>
        <p:xfrm>
          <a:off x="152400" y="160338"/>
          <a:ext cx="8763000" cy="6521450"/>
        </p:xfrm>
        <a:graphic>
          <a:graphicData uri="http://schemas.openxmlformats.org/presentationml/2006/ole">
            <mc:AlternateContent xmlns:mc="http://schemas.openxmlformats.org/markup-compatibility/2006">
              <mc:Choice xmlns:v="urn:schemas-microsoft-com:vml" Requires="v">
                <p:oleObj spid="_x0000_s121860" name="Worksheet" r:id="rId4" imgW="2419470" imgH="1838235" progId="Excel.Sheet.8">
                  <p:embed/>
                </p:oleObj>
              </mc:Choice>
              <mc:Fallback>
                <p:oleObj name="Worksheet" r:id="rId4" imgW="2419470" imgH="183823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338"/>
                        <a:ext cx="8763000" cy="652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3AEEA0D4-9754-4B34-AF27-61BD11DFA9E4}" type="slidenum">
              <a:rPr lang="en-US" altLang="en-US" sz="1200">
                <a:solidFill>
                  <a:srgbClr val="CC3300"/>
                </a:solidFill>
                <a:latin typeface="Arial" panose="020B0604020202020204" pitchFamily="34" charset="0"/>
              </a:rPr>
              <a:pPr algn="l" eaLnBrk="1" hangingPunct="1">
                <a:spcBef>
                  <a:spcPct val="0"/>
                </a:spcBef>
                <a:buFontTx/>
                <a:buNone/>
              </a:pPr>
              <a:t>116</a:t>
            </a:fld>
            <a:endParaRPr lang="en-US" altLang="en-US" sz="1200">
              <a:solidFill>
                <a:srgbClr val="CC3300"/>
              </a:solidFill>
              <a:latin typeface="Arial" panose="020B0604020202020204" pitchFamily="34" charset="0"/>
            </a:endParaRPr>
          </a:p>
        </p:txBody>
      </p:sp>
      <p:sp>
        <p:nvSpPr>
          <p:cNvPr id="122883" name="Rectangle 2"/>
          <p:cNvSpPr>
            <a:spLocks noGrp="1" noChangeArrowheads="1"/>
          </p:cNvSpPr>
          <p:nvPr>
            <p:ph idx="1"/>
          </p:nvPr>
        </p:nvSpPr>
        <p:spPr>
          <a:xfrm>
            <a:off x="152400" y="228600"/>
            <a:ext cx="8763000" cy="6248400"/>
          </a:xfrm>
        </p:spPr>
        <p:txBody>
          <a:bodyPr/>
          <a:lstStyle/>
          <a:p>
            <a:pPr marL="0" indent="0" eaLnBrk="1" hangingPunct="1">
              <a:buFontTx/>
              <a:buNone/>
            </a:pPr>
            <a:r>
              <a:rPr lang="en-US" altLang="en-US" sz="4800" b="1" u="sng" smtClean="0">
                <a:solidFill>
                  <a:srgbClr val="FF0000"/>
                </a:solidFill>
              </a:rPr>
              <a:t>Spring Corporation</a:t>
            </a:r>
          </a:p>
          <a:p>
            <a:pPr marL="0" indent="0" eaLnBrk="1" hangingPunct="1">
              <a:buFontTx/>
              <a:buNone/>
            </a:pPr>
            <a:r>
              <a:rPr lang="en-US" altLang="en-US" sz="4000" b="1" smtClean="0"/>
              <a:t>Spring Corp. has income from business of $500,000 &amp; expenses of $750,000. </a:t>
            </a:r>
            <a:br>
              <a:rPr lang="en-US" altLang="en-US" sz="4000" b="1" smtClean="0"/>
            </a:br>
            <a:r>
              <a:rPr lang="en-US" altLang="en-US" sz="4000" b="1" smtClean="0"/>
              <a:t>Spring also received dividends from the Acme Corp. of $100,000. </a:t>
            </a:r>
          </a:p>
          <a:p>
            <a:pPr marL="0" indent="0" eaLnBrk="1" hangingPunct="1">
              <a:buFontTx/>
              <a:buNone/>
            </a:pPr>
            <a:r>
              <a:rPr lang="en-US" altLang="en-US" sz="4000" b="1" smtClean="0"/>
              <a:t>Spring owns 25% Acme. </a:t>
            </a:r>
          </a:p>
          <a:p>
            <a:pPr marL="0" indent="0" eaLnBrk="1" hangingPunct="1">
              <a:buFontTx/>
              <a:buNone/>
            </a:pPr>
            <a:r>
              <a:rPr lang="en-US" altLang="en-US" sz="4000" b="1" smtClean="0"/>
              <a:t>What is Spring’s NOL for the year? </a:t>
            </a:r>
          </a:p>
          <a:p>
            <a:pPr marL="0" indent="0" eaLnBrk="1" hangingPunct="1">
              <a:buFontTx/>
              <a:buNone/>
            </a:pPr>
            <a:r>
              <a:rPr lang="en-US" altLang="en-US" sz="4000" b="1" smtClean="0"/>
              <a:t>a. ($150,000)  b. ($0).     </a:t>
            </a:r>
          </a:p>
          <a:p>
            <a:pPr marL="0" indent="0" eaLnBrk="1" hangingPunct="1">
              <a:buFontTx/>
              <a:buNone/>
            </a:pPr>
            <a:r>
              <a:rPr lang="en-US" altLang="en-US" sz="4000" b="1" smtClean="0"/>
              <a:t>c. ($220,000)  d. ($230,000).  </a:t>
            </a:r>
            <a:endParaRPr lang="en-US" altLang="en-US" sz="2800" b="1"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2"/>
          <p:cNvGraphicFramePr>
            <a:graphicFrameLocks noGrp="1" noChangeAspect="1"/>
          </p:cNvGraphicFramePr>
          <p:nvPr>
            <p:ph idx="1"/>
          </p:nvPr>
        </p:nvGraphicFramePr>
        <p:xfrm>
          <a:off x="328613" y="314325"/>
          <a:ext cx="8285162" cy="6229350"/>
        </p:xfrm>
        <a:graphic>
          <a:graphicData uri="http://schemas.openxmlformats.org/presentationml/2006/ole">
            <mc:AlternateContent xmlns:mc="http://schemas.openxmlformats.org/markup-compatibility/2006">
              <mc:Choice xmlns:v="urn:schemas-microsoft-com:vml" Requires="v">
                <p:oleObj spid="_x0000_s123908" name="Worksheet" r:id="rId4" imgW="2457540" imgH="1847940" progId="Excel.Sheet.8">
                  <p:embed/>
                </p:oleObj>
              </mc:Choice>
              <mc:Fallback>
                <p:oleObj name="Worksheet" r:id="rId4" imgW="2457540" imgH="184794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14325"/>
                        <a:ext cx="8285162" cy="622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2"/>
          <p:cNvGraphicFramePr>
            <a:graphicFrameLocks noGrp="1" noChangeAspect="1"/>
          </p:cNvGraphicFramePr>
          <p:nvPr>
            <p:ph idx="1"/>
          </p:nvPr>
        </p:nvGraphicFramePr>
        <p:xfrm>
          <a:off x="309563" y="309563"/>
          <a:ext cx="8243887" cy="6302375"/>
        </p:xfrm>
        <a:graphic>
          <a:graphicData uri="http://schemas.openxmlformats.org/presentationml/2006/ole">
            <mc:AlternateContent xmlns:mc="http://schemas.openxmlformats.org/markup-compatibility/2006">
              <mc:Choice xmlns:v="urn:schemas-microsoft-com:vml" Requires="v">
                <p:oleObj spid="_x0000_s124932" name="Worksheet" r:id="rId4" imgW="2419470" imgH="1838235" progId="Excel.Sheet.8">
                  <p:embed/>
                </p:oleObj>
              </mc:Choice>
              <mc:Fallback>
                <p:oleObj name="Worksheet" r:id="rId4" imgW="2419470" imgH="183823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309563"/>
                        <a:ext cx="8243887" cy="630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4C24BA71-4C13-45CD-902B-2F75DA859780}" type="slidenum">
              <a:rPr lang="en-US" altLang="en-US" sz="1200">
                <a:solidFill>
                  <a:srgbClr val="CC3300"/>
                </a:solidFill>
                <a:latin typeface="Arial" panose="020B0604020202020204" pitchFamily="34" charset="0"/>
              </a:rPr>
              <a:pPr algn="l" eaLnBrk="1" hangingPunct="1">
                <a:spcBef>
                  <a:spcPct val="0"/>
                </a:spcBef>
                <a:buFontTx/>
                <a:buNone/>
              </a:pPr>
              <a:t>119</a:t>
            </a:fld>
            <a:endParaRPr lang="en-US" altLang="en-US" sz="1200">
              <a:solidFill>
                <a:srgbClr val="CC3300"/>
              </a:solidFill>
              <a:latin typeface="Arial" panose="020B0604020202020204" pitchFamily="34" charset="0"/>
            </a:endParaRPr>
          </a:p>
        </p:txBody>
      </p:sp>
      <p:sp>
        <p:nvSpPr>
          <p:cNvPr id="125955" name="Rectangle 2"/>
          <p:cNvSpPr>
            <a:spLocks noGrp="1" noChangeArrowheads="1"/>
          </p:cNvSpPr>
          <p:nvPr>
            <p:ph idx="1"/>
          </p:nvPr>
        </p:nvSpPr>
        <p:spPr>
          <a:xfrm>
            <a:off x="152400" y="152400"/>
            <a:ext cx="8839200" cy="6248400"/>
          </a:xfrm>
        </p:spPr>
        <p:txBody>
          <a:bodyPr/>
          <a:lstStyle/>
          <a:p>
            <a:pPr marL="0" indent="0" eaLnBrk="1" hangingPunct="1">
              <a:spcBef>
                <a:spcPts val="1200"/>
              </a:spcBef>
              <a:buFontTx/>
              <a:buNone/>
            </a:pPr>
            <a:r>
              <a:rPr lang="en-US" altLang="en-US" sz="4000" b="1" u="sng" smtClean="0">
                <a:solidFill>
                  <a:srgbClr val="FF0000"/>
                </a:solidFill>
              </a:rPr>
              <a:t>Spring Corporation</a:t>
            </a:r>
            <a:endParaRPr lang="en-US" altLang="en-US" sz="4000" b="1" smtClean="0"/>
          </a:p>
          <a:p>
            <a:pPr marL="0" indent="0" eaLnBrk="1" hangingPunct="1">
              <a:spcBef>
                <a:spcPts val="1200"/>
              </a:spcBef>
              <a:buFontTx/>
              <a:buNone/>
            </a:pPr>
            <a:r>
              <a:rPr lang="en-US" altLang="en-US" sz="4000" b="1" smtClean="0"/>
              <a:t>Spring Corp. has income from business of $500,000 &amp; expenses of $750,000 for the year. </a:t>
            </a:r>
          </a:p>
          <a:p>
            <a:pPr marL="0" indent="0" eaLnBrk="1" hangingPunct="1">
              <a:spcBef>
                <a:spcPts val="1200"/>
              </a:spcBef>
              <a:buFontTx/>
              <a:buNone/>
            </a:pPr>
            <a:r>
              <a:rPr lang="en-US" altLang="en-US" sz="4000" b="1" smtClean="0"/>
              <a:t>Spring also received dividends from the Acme Corp. of $100,000. </a:t>
            </a:r>
          </a:p>
          <a:p>
            <a:pPr marL="0" indent="0" eaLnBrk="1" hangingPunct="1">
              <a:spcBef>
                <a:spcPts val="1200"/>
              </a:spcBef>
              <a:buFontTx/>
              <a:buNone/>
            </a:pPr>
            <a:r>
              <a:rPr lang="en-US" altLang="en-US" sz="4000" b="1" smtClean="0"/>
              <a:t>Spring owns 25% Acme. </a:t>
            </a:r>
          </a:p>
          <a:p>
            <a:pPr marL="0" indent="0" eaLnBrk="1" hangingPunct="1">
              <a:spcBef>
                <a:spcPts val="1200"/>
              </a:spcBef>
              <a:buFontTx/>
              <a:buNone/>
            </a:pPr>
            <a:r>
              <a:rPr lang="en-US" altLang="en-US" sz="4000" b="1" smtClean="0"/>
              <a:t>What is Spring’s NOL for the year? </a:t>
            </a:r>
          </a:p>
          <a:p>
            <a:pPr marL="0" indent="0" eaLnBrk="1" hangingPunct="1">
              <a:spcBef>
                <a:spcPts val="1200"/>
              </a:spcBef>
              <a:buFontTx/>
              <a:buNone/>
            </a:pPr>
            <a:r>
              <a:rPr lang="en-US" altLang="en-US" sz="4000" b="1" u="sng" smtClean="0">
                <a:solidFill>
                  <a:srgbClr val="FF0000"/>
                </a:solidFill>
              </a:rPr>
              <a:t>($230,000)</a:t>
            </a:r>
            <a:endParaRPr lang="en-US" altLang="en-US" sz="2800" b="1" u="sng"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Grp="1" noChangeAspect="1"/>
          </p:cNvGraphicFramePr>
          <p:nvPr>
            <p:ph idx="1"/>
          </p:nvPr>
        </p:nvGraphicFramePr>
        <p:xfrm>
          <a:off x="100013" y="152400"/>
          <a:ext cx="8867775" cy="6553200"/>
        </p:xfrm>
        <a:graphic>
          <a:graphicData uri="http://schemas.openxmlformats.org/presentationml/2006/ole">
            <mc:AlternateContent xmlns:mc="http://schemas.openxmlformats.org/markup-compatibility/2006">
              <mc:Choice xmlns:v="urn:schemas-microsoft-com:vml" Requires="v">
                <p:oleObj spid="_x0000_s16388" name="Worksheet" r:id="rId4" imgW="4562545" imgH="3152790" progId="Excel.Sheet.8">
                  <p:embed/>
                </p:oleObj>
              </mc:Choice>
              <mc:Fallback>
                <p:oleObj name="Worksheet" r:id="rId4" imgW="4562545" imgH="315279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152400"/>
                        <a:ext cx="8867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9BCFA06-3130-4E34-B4A1-000A5DF7C32D}" type="slidenum">
              <a:rPr lang="en-US" altLang="en-US" sz="1200">
                <a:solidFill>
                  <a:srgbClr val="CC3300"/>
                </a:solidFill>
                <a:latin typeface="Arial" panose="020B0604020202020204" pitchFamily="34" charset="0"/>
              </a:rPr>
              <a:pPr algn="l" eaLnBrk="1" hangingPunct="1">
                <a:spcBef>
                  <a:spcPct val="0"/>
                </a:spcBef>
                <a:buFontTx/>
                <a:buNone/>
              </a:pPr>
              <a:t>120</a:t>
            </a:fld>
            <a:endParaRPr lang="en-US" altLang="en-US" sz="1200">
              <a:solidFill>
                <a:srgbClr val="CC3300"/>
              </a:solidFill>
              <a:latin typeface="Arial" panose="020B0604020202020204" pitchFamily="34" charset="0"/>
            </a:endParaRPr>
          </a:p>
        </p:txBody>
      </p:sp>
      <p:sp>
        <p:nvSpPr>
          <p:cNvPr id="126979" name="Rectangle 2"/>
          <p:cNvSpPr>
            <a:spLocks noGrp="1" noChangeArrowheads="1"/>
          </p:cNvSpPr>
          <p:nvPr>
            <p:ph idx="1"/>
          </p:nvPr>
        </p:nvSpPr>
        <p:spPr>
          <a:xfrm>
            <a:off x="228600" y="228600"/>
            <a:ext cx="8686800" cy="6172200"/>
          </a:xfrm>
        </p:spPr>
        <p:txBody>
          <a:bodyPr/>
          <a:lstStyle/>
          <a:p>
            <a:pPr marL="0" indent="0" eaLnBrk="1" hangingPunct="1">
              <a:spcBef>
                <a:spcPct val="10000"/>
              </a:spcBef>
              <a:buFontTx/>
              <a:buNone/>
              <a:tabLst>
                <a:tab pos="0" algn="l"/>
              </a:tabLst>
            </a:pPr>
            <a:r>
              <a:rPr lang="en-US" altLang="en-US" sz="3600" b="1" u="sng" smtClean="0">
                <a:solidFill>
                  <a:srgbClr val="FF0000"/>
                </a:solidFill>
              </a:rPr>
              <a:t>Pack Corporation</a:t>
            </a:r>
          </a:p>
          <a:p>
            <a:pPr marL="0" indent="0" eaLnBrk="1" hangingPunct="1">
              <a:spcBef>
                <a:spcPct val="10000"/>
              </a:spcBef>
              <a:buFontTx/>
              <a:buNone/>
              <a:tabLst>
                <a:tab pos="0" algn="l"/>
              </a:tabLst>
            </a:pPr>
            <a:r>
              <a:rPr lang="en-US" altLang="en-US" sz="3600" b="1" smtClean="0"/>
              <a:t>This year, Pack Corp. had gross income from operations of $350,000 and operating expenses of $400,000. </a:t>
            </a:r>
          </a:p>
          <a:p>
            <a:pPr marL="0" indent="0" eaLnBrk="1" hangingPunct="1">
              <a:spcBef>
                <a:spcPct val="10000"/>
              </a:spcBef>
              <a:buFontTx/>
              <a:buNone/>
              <a:tabLst>
                <a:tab pos="0" algn="l"/>
              </a:tabLst>
            </a:pPr>
            <a:r>
              <a:rPr lang="en-US" altLang="en-US" sz="3600" b="1" smtClean="0"/>
              <a:t>Pack received dividends of $100,000 from Smith Inc., of which Pack is a 20% owner. The NOL carryover from last year is $20,000. </a:t>
            </a:r>
          </a:p>
          <a:p>
            <a:pPr marL="0" indent="0" eaLnBrk="1" hangingPunct="1">
              <a:spcBef>
                <a:spcPct val="10000"/>
              </a:spcBef>
              <a:buFontTx/>
              <a:buNone/>
              <a:tabLst>
                <a:tab pos="0" algn="l"/>
              </a:tabLst>
            </a:pPr>
            <a:r>
              <a:rPr lang="en-US" altLang="en-US" sz="3600" b="1" smtClean="0"/>
              <a:t>What is Pack's NOL for this year?</a:t>
            </a:r>
          </a:p>
          <a:p>
            <a:pPr marL="0" indent="0" eaLnBrk="1" hangingPunct="1">
              <a:spcBef>
                <a:spcPct val="10000"/>
              </a:spcBef>
              <a:buFontTx/>
              <a:buNone/>
              <a:tabLst>
                <a:tab pos="0" algn="l"/>
              </a:tabLst>
            </a:pPr>
            <a:r>
              <a:rPr lang="en-US" altLang="en-US" sz="3600" b="1" smtClean="0"/>
              <a:t>a. $50,000     b. $30,000     </a:t>
            </a:r>
          </a:p>
          <a:p>
            <a:pPr marL="0" indent="0" eaLnBrk="1" hangingPunct="1">
              <a:spcBef>
                <a:spcPct val="10000"/>
              </a:spcBef>
              <a:buFontTx/>
              <a:buNone/>
              <a:tabLst>
                <a:tab pos="0" algn="l"/>
              </a:tabLst>
            </a:pPr>
            <a:r>
              <a:rPr lang="en-US" altLang="en-US" sz="3600" b="1" smtClean="0"/>
              <a:t>c. $20,000      d. $10,000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D84C0874-A913-449C-8F69-91999B95C58A}" type="slidenum">
              <a:rPr lang="en-US" altLang="en-US" sz="1200">
                <a:solidFill>
                  <a:srgbClr val="CC3300"/>
                </a:solidFill>
                <a:latin typeface="Arial" panose="020B0604020202020204" pitchFamily="34" charset="0"/>
              </a:rPr>
              <a:pPr algn="l" eaLnBrk="1" hangingPunct="1">
                <a:spcBef>
                  <a:spcPct val="0"/>
                </a:spcBef>
                <a:buFontTx/>
                <a:buNone/>
              </a:pPr>
              <a:t>121</a:t>
            </a:fld>
            <a:endParaRPr lang="en-US" altLang="en-US" sz="1200">
              <a:solidFill>
                <a:srgbClr val="CC3300"/>
              </a:solidFill>
              <a:latin typeface="Arial" panose="020B0604020202020204" pitchFamily="34" charset="0"/>
            </a:endParaRPr>
          </a:p>
        </p:txBody>
      </p:sp>
      <p:sp>
        <p:nvSpPr>
          <p:cNvPr id="128003" name="Rectangle 2"/>
          <p:cNvSpPr>
            <a:spLocks noGrp="1" noChangeArrowheads="1"/>
          </p:cNvSpPr>
          <p:nvPr>
            <p:ph idx="1"/>
          </p:nvPr>
        </p:nvSpPr>
        <p:spPr>
          <a:xfrm>
            <a:off x="152400" y="152400"/>
            <a:ext cx="8839200" cy="6248400"/>
          </a:xfrm>
        </p:spPr>
        <p:txBody>
          <a:bodyPr/>
          <a:lstStyle/>
          <a:p>
            <a:pPr marL="0" indent="0" eaLnBrk="1" hangingPunct="1">
              <a:spcBef>
                <a:spcPct val="10000"/>
              </a:spcBef>
              <a:buFontTx/>
              <a:buNone/>
              <a:tabLst>
                <a:tab pos="0" algn="l"/>
              </a:tabLst>
            </a:pPr>
            <a:r>
              <a:rPr lang="en-US" altLang="en-US" sz="4400" b="1" u="sng" smtClean="0">
                <a:solidFill>
                  <a:srgbClr val="FF0000"/>
                </a:solidFill>
              </a:rPr>
              <a:t>Pack Corporation</a:t>
            </a:r>
            <a:endParaRPr lang="en-US" altLang="en-US" sz="4000" b="1" smtClean="0"/>
          </a:p>
          <a:p>
            <a:pPr marL="0" indent="0" eaLnBrk="1" hangingPunct="1">
              <a:spcBef>
                <a:spcPct val="10000"/>
              </a:spcBef>
              <a:buFontTx/>
              <a:buNone/>
              <a:tabLst>
                <a:tab pos="0" algn="l"/>
              </a:tabLst>
            </a:pPr>
            <a:r>
              <a:rPr lang="en-US" altLang="en-US" sz="4000" b="1" smtClean="0"/>
              <a:t>This year, Pack Corp. had gross income from operations of $350,000 and operating expenses of $400,000. Pack received dividends of $100,000 from Smith Inc., of which Pack is a 20% owner. The NOL carryover from last year is $20,000. </a:t>
            </a:r>
          </a:p>
          <a:p>
            <a:pPr marL="0" indent="0" eaLnBrk="1" hangingPunct="1">
              <a:spcBef>
                <a:spcPct val="10000"/>
              </a:spcBef>
              <a:buFontTx/>
              <a:buNone/>
              <a:tabLst>
                <a:tab pos="0" algn="l"/>
              </a:tabLst>
            </a:pPr>
            <a:r>
              <a:rPr lang="en-US" altLang="en-US" sz="4000" b="1" smtClean="0"/>
              <a:t>What is Pack's NOL for current year?</a:t>
            </a:r>
          </a:p>
          <a:p>
            <a:pPr marL="0" indent="0" eaLnBrk="1" hangingPunct="1">
              <a:spcBef>
                <a:spcPct val="10000"/>
              </a:spcBef>
              <a:buFontTx/>
              <a:buNone/>
              <a:tabLst>
                <a:tab pos="0" algn="l"/>
              </a:tabLst>
            </a:pPr>
            <a:r>
              <a:rPr lang="en-US" altLang="en-US" sz="4000" b="1" u="sng" smtClean="0">
                <a:solidFill>
                  <a:srgbClr val="FF0000"/>
                </a:solidFill>
              </a:rPr>
              <a:t>$30,000</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B7021963-5470-460E-B4FD-AA168A327D2B}" type="slidenum">
              <a:rPr lang="en-US" altLang="en-US" sz="1200">
                <a:solidFill>
                  <a:srgbClr val="CC3300"/>
                </a:solidFill>
                <a:latin typeface="Arial" panose="020B0604020202020204" pitchFamily="34" charset="0"/>
              </a:rPr>
              <a:pPr algn="l" eaLnBrk="1" hangingPunct="1">
                <a:spcBef>
                  <a:spcPct val="0"/>
                </a:spcBef>
                <a:buFontTx/>
                <a:buNone/>
              </a:pPr>
              <a:t>122</a:t>
            </a:fld>
            <a:endParaRPr lang="en-US" altLang="en-US" sz="1200">
              <a:solidFill>
                <a:srgbClr val="CC3300"/>
              </a:solidFill>
              <a:latin typeface="Arial" panose="020B0604020202020204" pitchFamily="34" charset="0"/>
            </a:endParaRPr>
          </a:p>
        </p:txBody>
      </p:sp>
      <p:graphicFrame>
        <p:nvGraphicFramePr>
          <p:cNvPr id="129027" name="Object 2"/>
          <p:cNvGraphicFramePr>
            <a:graphicFrameLocks noGrp="1" noChangeAspect="1"/>
          </p:cNvGraphicFramePr>
          <p:nvPr>
            <p:ph idx="1"/>
          </p:nvPr>
        </p:nvGraphicFramePr>
        <p:xfrm>
          <a:off x="304800" y="304800"/>
          <a:ext cx="8382000" cy="5643563"/>
        </p:xfrm>
        <a:graphic>
          <a:graphicData uri="http://schemas.openxmlformats.org/presentationml/2006/ole">
            <mc:AlternateContent xmlns:mc="http://schemas.openxmlformats.org/markup-compatibility/2006">
              <mc:Choice xmlns:v="urn:schemas-microsoft-com:vml" Requires="v">
                <p:oleObj spid="_x0000_s129029" name="Worksheet" r:id="rId4" imgW="2419470" imgH="1628775" progId="Excel.Sheet.8">
                  <p:embed/>
                </p:oleObj>
              </mc:Choice>
              <mc:Fallback>
                <p:oleObj name="Worksheet" r:id="rId4" imgW="2419470" imgH="1628775"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8382000" cy="564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smtClean="0"/>
              <a:t> </a:t>
            </a:r>
          </a:p>
        </p:txBody>
      </p:sp>
      <p:sp>
        <p:nvSpPr>
          <p:cNvPr id="130051" name="Rectangle 3"/>
          <p:cNvSpPr>
            <a:spLocks noGrp="1" noChangeArrowheads="1"/>
          </p:cNvSpPr>
          <p:nvPr>
            <p:ph type="body" sz="half" idx="1"/>
          </p:nvPr>
        </p:nvSpPr>
        <p:spPr>
          <a:xfrm>
            <a:off x="228600" y="228600"/>
            <a:ext cx="8610600" cy="6172200"/>
          </a:xfrm>
          <a:ln w="127000">
            <a:solidFill>
              <a:srgbClr val="0000FF"/>
            </a:solidFill>
            <a:miter lim="800000"/>
            <a:headEnd/>
            <a:tailEnd/>
          </a:ln>
        </p:spPr>
        <p:txBody>
          <a:bodyPr/>
          <a:lstStyle/>
          <a:p>
            <a:pPr marL="119063" indent="0" eaLnBrk="1" hangingPunct="1">
              <a:buFontTx/>
              <a:buNone/>
            </a:pPr>
            <a:r>
              <a:rPr lang="en-US" altLang="en-US" sz="7200" b="1" smtClean="0"/>
              <a:t>10. Organization &amp; start-up expenses. </a:t>
            </a:r>
          </a:p>
          <a:p>
            <a:pPr marL="119063" indent="0" eaLnBrk="1" hangingPunct="1">
              <a:buFontTx/>
              <a:buNone/>
            </a:pPr>
            <a:r>
              <a:rPr lang="en-US" altLang="en-US" sz="7200" b="1" smtClean="0"/>
              <a:t>[Page  20]</a:t>
            </a:r>
          </a:p>
          <a:p>
            <a:pPr marL="119063" indent="0" eaLnBrk="1" hangingPunct="1">
              <a:buFontTx/>
              <a:buNone/>
            </a:pPr>
            <a:r>
              <a:rPr lang="en-US" altLang="en-US" sz="7200" b="1" smtClean="0">
                <a:solidFill>
                  <a:srgbClr val="C00000"/>
                </a:solidFill>
              </a:rPr>
              <a:t>Sec. 248, 195.</a:t>
            </a:r>
            <a:endParaRPr lang="en-US" altLang="en-US" sz="8000" b="1" smtClean="0">
              <a:solidFill>
                <a:srgbClr val="C0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 </a:t>
            </a:r>
          </a:p>
        </p:txBody>
      </p:sp>
      <p:sp>
        <p:nvSpPr>
          <p:cNvPr id="131075" name="Rectangle 3"/>
          <p:cNvSpPr>
            <a:spLocks noGrp="1" noChangeArrowheads="1"/>
          </p:cNvSpPr>
          <p:nvPr>
            <p:ph type="body" sz="half" idx="1"/>
          </p:nvPr>
        </p:nvSpPr>
        <p:spPr>
          <a:xfrm>
            <a:off x="304800" y="152400"/>
            <a:ext cx="8610600" cy="6248400"/>
          </a:xfrm>
          <a:ln w="63500">
            <a:solidFill>
              <a:srgbClr val="008000"/>
            </a:solidFill>
            <a:miter lim="800000"/>
            <a:headEnd/>
            <a:tailEnd/>
          </a:ln>
        </p:spPr>
        <p:txBody>
          <a:bodyPr/>
          <a:lstStyle/>
          <a:p>
            <a:pPr marL="0" indent="0" eaLnBrk="1" hangingPunct="1">
              <a:lnSpc>
                <a:spcPct val="90000"/>
              </a:lnSpc>
              <a:buFontTx/>
              <a:buNone/>
            </a:pPr>
            <a:r>
              <a:rPr lang="en-US" altLang="en-US" sz="4000" b="1" smtClean="0">
                <a:solidFill>
                  <a:srgbClr val="FF3300"/>
                </a:solidFill>
              </a:rPr>
              <a:t>Organizational Expenditures.</a:t>
            </a:r>
            <a:r>
              <a:rPr lang="en-US" altLang="en-US" sz="4000" b="1" smtClean="0"/>
              <a:t>  Organizational expenses must be capitalized unless an election is made under Sec. 248 to amortize them.  If the election is made a corp. can deduct the first $5,000 of organizational expense.  </a:t>
            </a:r>
          </a:p>
          <a:p>
            <a:pPr marL="0" indent="0" eaLnBrk="1" hangingPunct="1">
              <a:lnSpc>
                <a:spcPct val="90000"/>
              </a:lnSpc>
              <a:buFontTx/>
              <a:buNone/>
            </a:pPr>
            <a:r>
              <a:rPr lang="en-US" altLang="en-US" sz="4000" b="1" smtClean="0"/>
              <a:t>A corporation must reduce the $5,000 by the amount by which cumulative organizational expenditures exceed $50,000, although the $5,000 cannot be reduced below zero.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2E98A13-9390-4748-A015-2185207C4E53}" type="slidenum">
              <a:rPr lang="en-US" altLang="en-US" sz="1200">
                <a:solidFill>
                  <a:srgbClr val="CC3300"/>
                </a:solidFill>
                <a:latin typeface="Arial" panose="020B0604020202020204" pitchFamily="34" charset="0"/>
              </a:rPr>
              <a:pPr eaLnBrk="1" hangingPunct="1">
                <a:spcBef>
                  <a:spcPct val="0"/>
                </a:spcBef>
                <a:buFontTx/>
                <a:buNone/>
              </a:pPr>
              <a:t>125</a:t>
            </a:fld>
            <a:endParaRPr lang="en-US" altLang="en-US" sz="1200">
              <a:solidFill>
                <a:srgbClr val="CC3300"/>
              </a:solidFill>
              <a:latin typeface="Arial" panose="020B0604020202020204" pitchFamily="34" charset="0"/>
            </a:endParaRPr>
          </a:p>
        </p:txBody>
      </p:sp>
      <p:sp>
        <p:nvSpPr>
          <p:cNvPr id="132099" name="Rectangle 2"/>
          <p:cNvSpPr>
            <a:spLocks noGrp="1" noChangeArrowheads="1"/>
          </p:cNvSpPr>
          <p:nvPr>
            <p:ph type="title"/>
          </p:nvPr>
        </p:nvSpPr>
        <p:spPr/>
        <p:txBody>
          <a:bodyPr/>
          <a:lstStyle/>
          <a:p>
            <a:pPr eaLnBrk="1" hangingPunct="1"/>
            <a:r>
              <a:rPr lang="en-US" altLang="en-US" smtClean="0"/>
              <a:t> </a:t>
            </a:r>
          </a:p>
        </p:txBody>
      </p:sp>
      <p:sp>
        <p:nvSpPr>
          <p:cNvPr id="132100" name="Rectangle 3"/>
          <p:cNvSpPr>
            <a:spLocks noGrp="1" noChangeArrowheads="1"/>
          </p:cNvSpPr>
          <p:nvPr>
            <p:ph type="body" sz="half" idx="1"/>
          </p:nvPr>
        </p:nvSpPr>
        <p:spPr>
          <a:xfrm>
            <a:off x="152400" y="304800"/>
            <a:ext cx="8915400" cy="6248400"/>
          </a:xfrm>
          <a:ln w="63500">
            <a:solidFill>
              <a:srgbClr val="008000"/>
            </a:solidFill>
            <a:miter lim="800000"/>
            <a:headEnd/>
            <a:tailEnd/>
          </a:ln>
        </p:spPr>
        <p:txBody>
          <a:bodyPr/>
          <a:lstStyle/>
          <a:p>
            <a:pPr marL="0" indent="0" eaLnBrk="1" hangingPunct="1">
              <a:buFontTx/>
              <a:buNone/>
            </a:pPr>
            <a:r>
              <a:rPr lang="en-US" altLang="en-US" sz="3600" b="1" smtClean="0">
                <a:solidFill>
                  <a:srgbClr val="FF3300"/>
                </a:solidFill>
              </a:rPr>
              <a:t>Organizational Expenditures.  </a:t>
            </a:r>
          </a:p>
          <a:p>
            <a:pPr marL="0" indent="0" eaLnBrk="1" hangingPunct="1">
              <a:buFontTx/>
              <a:buNone/>
            </a:pPr>
            <a:r>
              <a:rPr lang="en-US" altLang="en-US" sz="3600" b="1" smtClean="0"/>
              <a:t>Remaining organizational expenditures can be amortized over a 180-month period beginning in the month it begins business.  The election must be made in a statement attached to the tax return for the year in which the corporation began to conduct business. </a:t>
            </a:r>
            <a:br>
              <a:rPr lang="en-US" altLang="en-US" sz="3600" b="1" smtClean="0"/>
            </a:br>
            <a:r>
              <a:rPr lang="en-US" altLang="en-US" sz="3600" b="1" smtClean="0"/>
              <a:t>If the election is not made, the organizational expenses cannot be deducted until the corporation is liquidated.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E7B1D7B8-BE31-4555-99F8-2E71F45667AF}" type="slidenum">
              <a:rPr lang="en-US" altLang="en-US" sz="1200">
                <a:solidFill>
                  <a:srgbClr val="CC3300"/>
                </a:solidFill>
                <a:latin typeface="Arial" panose="020B0604020202020204" pitchFamily="34" charset="0"/>
              </a:rPr>
              <a:pPr algn="l" eaLnBrk="1" hangingPunct="1">
                <a:spcBef>
                  <a:spcPct val="0"/>
                </a:spcBef>
                <a:buFontTx/>
                <a:buNone/>
              </a:pPr>
              <a:t>126</a:t>
            </a:fld>
            <a:endParaRPr lang="en-US" altLang="en-US" sz="1200">
              <a:solidFill>
                <a:srgbClr val="CC3300"/>
              </a:solidFill>
              <a:latin typeface="Arial" panose="020B0604020202020204" pitchFamily="34" charset="0"/>
            </a:endParaRPr>
          </a:p>
        </p:txBody>
      </p:sp>
      <p:sp>
        <p:nvSpPr>
          <p:cNvPr id="133123" name="Rectangle 2"/>
          <p:cNvSpPr>
            <a:spLocks noGrp="1" noChangeArrowheads="1"/>
          </p:cNvSpPr>
          <p:nvPr>
            <p:ph type="body" idx="1"/>
          </p:nvPr>
        </p:nvSpPr>
        <p:spPr>
          <a:xfrm>
            <a:off x="0" y="152400"/>
            <a:ext cx="8991600" cy="6477000"/>
          </a:xfrm>
        </p:spPr>
        <p:txBody>
          <a:bodyPr/>
          <a:lstStyle/>
          <a:p>
            <a:pPr marL="0" indent="0" eaLnBrk="1" hangingPunct="1">
              <a:buFontTx/>
              <a:buNone/>
            </a:pPr>
            <a:r>
              <a:rPr lang="en-US" altLang="en-US" sz="5400" b="1" u="sng" smtClean="0">
                <a:solidFill>
                  <a:srgbClr val="FF0000"/>
                </a:solidFill>
              </a:rPr>
              <a:t>Organ. Expenses-1</a:t>
            </a:r>
          </a:p>
          <a:p>
            <a:pPr marL="114300" lvl="1" indent="0" eaLnBrk="1" hangingPunct="1">
              <a:buFontTx/>
              <a:buNone/>
            </a:pPr>
            <a:r>
              <a:rPr lang="en-US" altLang="en-US" sz="5400" b="1" smtClean="0"/>
              <a:t>Costs of issuing or selling stock and transferring assets to the corporation reduce the amount of capital raised and are not deductible</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C147708D-2E07-49F5-B848-9BCA9305D5EC}" type="slidenum">
              <a:rPr lang="en-US" altLang="en-US" sz="1200">
                <a:solidFill>
                  <a:srgbClr val="CC3300"/>
                </a:solidFill>
                <a:latin typeface="Arial" panose="020B0604020202020204" pitchFamily="34" charset="0"/>
              </a:rPr>
              <a:pPr algn="l" eaLnBrk="1" hangingPunct="1">
                <a:spcBef>
                  <a:spcPct val="0"/>
                </a:spcBef>
                <a:buFontTx/>
                <a:buNone/>
              </a:pPr>
              <a:t>127</a:t>
            </a:fld>
            <a:endParaRPr lang="en-US" altLang="en-US" sz="1200">
              <a:solidFill>
                <a:srgbClr val="CC3300"/>
              </a:solidFill>
              <a:latin typeface="Arial" panose="020B0604020202020204" pitchFamily="34" charset="0"/>
            </a:endParaRPr>
          </a:p>
        </p:txBody>
      </p:sp>
      <p:sp>
        <p:nvSpPr>
          <p:cNvPr id="134147" name="Rectangle 2"/>
          <p:cNvSpPr>
            <a:spLocks noGrp="1" noChangeArrowheads="1"/>
          </p:cNvSpPr>
          <p:nvPr>
            <p:ph type="body" idx="1"/>
          </p:nvPr>
        </p:nvSpPr>
        <p:spPr>
          <a:xfrm>
            <a:off x="228600" y="381000"/>
            <a:ext cx="8763000" cy="5789613"/>
          </a:xfrm>
        </p:spPr>
        <p:txBody>
          <a:bodyPr/>
          <a:lstStyle/>
          <a:p>
            <a:pPr marL="517525" indent="-517525" eaLnBrk="1" hangingPunct="1">
              <a:lnSpc>
                <a:spcPct val="90000"/>
              </a:lnSpc>
              <a:buFontTx/>
              <a:buNone/>
            </a:pPr>
            <a:r>
              <a:rPr lang="en-US" altLang="en-US" sz="3600" b="1" u="sng" smtClean="0">
                <a:solidFill>
                  <a:srgbClr val="FF0000"/>
                </a:solidFill>
              </a:rPr>
              <a:t>Organ. Expenses-2</a:t>
            </a:r>
          </a:p>
          <a:p>
            <a:pPr marL="517525" indent="-517525" eaLnBrk="1" hangingPunct="1">
              <a:lnSpc>
                <a:spcPct val="90000"/>
              </a:lnSpc>
              <a:buFontTx/>
              <a:buNone/>
            </a:pPr>
            <a:r>
              <a:rPr lang="en-US" altLang="en-US" sz="3600" b="1" smtClean="0"/>
              <a:t>Which of the following costs are </a:t>
            </a:r>
          </a:p>
          <a:p>
            <a:pPr marL="517525" indent="-517525" eaLnBrk="1" hangingPunct="1">
              <a:lnSpc>
                <a:spcPct val="90000"/>
              </a:lnSpc>
              <a:buFontTx/>
              <a:buNone/>
            </a:pPr>
            <a:r>
              <a:rPr lang="en-US" altLang="en-US" sz="3600" b="1" smtClean="0"/>
              <a:t>amortizable organizational expenditures?</a:t>
            </a:r>
          </a:p>
          <a:p>
            <a:pPr marL="517525" indent="-517525" eaLnBrk="1" hangingPunct="1">
              <a:lnSpc>
                <a:spcPct val="90000"/>
              </a:lnSpc>
              <a:buFontTx/>
              <a:buNone/>
            </a:pPr>
            <a:r>
              <a:rPr lang="en-US" altLang="en-US" sz="3600" b="1" smtClean="0"/>
              <a:t>a. Professional fees to issue the corporate stock.</a:t>
            </a:r>
          </a:p>
          <a:p>
            <a:pPr marL="517525" indent="-517525" eaLnBrk="1" hangingPunct="1">
              <a:lnSpc>
                <a:spcPct val="90000"/>
              </a:lnSpc>
              <a:buFontTx/>
              <a:buNone/>
            </a:pPr>
            <a:r>
              <a:rPr lang="en-US" altLang="en-US" sz="3600" b="1" smtClean="0"/>
              <a:t>b. Printing costs to issue the corporate stock.</a:t>
            </a:r>
          </a:p>
          <a:p>
            <a:pPr marL="517525" indent="-517525" eaLnBrk="1" hangingPunct="1">
              <a:lnSpc>
                <a:spcPct val="90000"/>
              </a:lnSpc>
              <a:buFontTx/>
              <a:buNone/>
            </a:pPr>
            <a:r>
              <a:rPr lang="en-US" altLang="en-US" sz="3600" b="1" smtClean="0"/>
              <a:t>c. Legal fees for drafting the corporate charter.</a:t>
            </a:r>
          </a:p>
          <a:p>
            <a:pPr marL="517525" indent="-517525" eaLnBrk="1" hangingPunct="1">
              <a:lnSpc>
                <a:spcPct val="90000"/>
              </a:lnSpc>
              <a:buFontTx/>
              <a:buNone/>
            </a:pPr>
            <a:r>
              <a:rPr lang="en-US" altLang="en-US" sz="3600" b="1" smtClean="0"/>
              <a:t>d. Commissions paid by the corporation to an underwriter.       CPA Nov. 1994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7934D00-1A25-4A3A-AB70-4599F181E568}" type="slidenum">
              <a:rPr lang="en-US" altLang="en-US" sz="1200">
                <a:solidFill>
                  <a:srgbClr val="CC3300"/>
                </a:solidFill>
                <a:latin typeface="Arial" panose="020B0604020202020204" pitchFamily="34" charset="0"/>
              </a:rPr>
              <a:pPr eaLnBrk="1" hangingPunct="1">
                <a:spcBef>
                  <a:spcPct val="0"/>
                </a:spcBef>
                <a:buFontTx/>
                <a:buNone/>
              </a:pPr>
              <a:t>128</a:t>
            </a:fld>
            <a:endParaRPr lang="en-US" altLang="en-US" sz="1200">
              <a:solidFill>
                <a:srgbClr val="CC3300"/>
              </a:solidFill>
              <a:latin typeface="Arial" panose="020B0604020202020204" pitchFamily="34" charset="0"/>
            </a:endParaRPr>
          </a:p>
        </p:txBody>
      </p:sp>
      <p:graphicFrame>
        <p:nvGraphicFramePr>
          <p:cNvPr id="135171" name="Object 2"/>
          <p:cNvGraphicFramePr>
            <a:graphicFrameLocks noGrp="1" noChangeAspect="1"/>
          </p:cNvGraphicFramePr>
          <p:nvPr>
            <p:ph/>
          </p:nvPr>
        </p:nvGraphicFramePr>
        <p:xfrm>
          <a:off x="603250" y="276225"/>
          <a:ext cx="8023225" cy="6353175"/>
        </p:xfrm>
        <a:graphic>
          <a:graphicData uri="http://schemas.openxmlformats.org/presentationml/2006/ole">
            <mc:AlternateContent xmlns:mc="http://schemas.openxmlformats.org/markup-compatibility/2006">
              <mc:Choice xmlns:v="urn:schemas-microsoft-com:vml" Requires="v">
                <p:oleObj spid="_x0000_s135173" name="Worksheet" r:id="rId4" imgW="1647811" imgH="1304910" progId="Excel.Sheet.8">
                  <p:embed/>
                </p:oleObj>
              </mc:Choice>
              <mc:Fallback>
                <p:oleObj name="Worksheet" r:id="rId4" imgW="1647811" imgH="130491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276225"/>
                        <a:ext cx="8023225" cy="635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3"/>
          <p:cNvGraphicFramePr>
            <a:graphicFrameLocks noGrp="1" noChangeAspect="1"/>
          </p:cNvGraphicFramePr>
          <p:nvPr>
            <p:ph/>
          </p:nvPr>
        </p:nvGraphicFramePr>
        <p:xfrm>
          <a:off x="228600" y="228600"/>
          <a:ext cx="8658225" cy="6413500"/>
        </p:xfrm>
        <a:graphic>
          <a:graphicData uri="http://schemas.openxmlformats.org/presentationml/2006/ole">
            <mc:AlternateContent xmlns:mc="http://schemas.openxmlformats.org/markup-compatibility/2006">
              <mc:Choice xmlns:v="urn:schemas-microsoft-com:vml" Requires="v">
                <p:oleObj spid="_x0000_s136196" name="Worksheet" r:id="rId4" imgW="3086028" imgH="2286067" progId="Excel.Sheet.8">
                  <p:embed/>
                </p:oleObj>
              </mc:Choice>
              <mc:Fallback>
                <p:oleObj name="Worksheet" r:id="rId4" imgW="3086028" imgH="2286067"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58225"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Grp="1" noChangeAspect="1"/>
          </p:cNvGraphicFramePr>
          <p:nvPr>
            <p:ph idx="1"/>
          </p:nvPr>
        </p:nvGraphicFramePr>
        <p:xfrm>
          <a:off x="76200" y="228600"/>
          <a:ext cx="8915400" cy="6400800"/>
        </p:xfrm>
        <a:graphic>
          <a:graphicData uri="http://schemas.openxmlformats.org/presentationml/2006/ole">
            <mc:AlternateContent xmlns:mc="http://schemas.openxmlformats.org/markup-compatibility/2006">
              <mc:Choice xmlns:v="urn:schemas-microsoft-com:vml" Requires="v">
                <p:oleObj spid="_x0000_s17412" name="Worksheet" r:id="rId4" imgW="4762444" imgH="3162240" progId="Excel.Sheet.8">
                  <p:embed/>
                </p:oleObj>
              </mc:Choice>
              <mc:Fallback>
                <p:oleObj name="Worksheet" r:id="rId4" imgW="4762444" imgH="316224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8600"/>
                        <a:ext cx="8915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Object 2"/>
          <p:cNvGraphicFramePr>
            <a:graphicFrameLocks noGrp="1" noChangeAspect="1"/>
          </p:cNvGraphicFramePr>
          <p:nvPr>
            <p:ph/>
          </p:nvPr>
        </p:nvGraphicFramePr>
        <p:xfrm>
          <a:off x="254000" y="241300"/>
          <a:ext cx="8664575" cy="6297613"/>
        </p:xfrm>
        <a:graphic>
          <a:graphicData uri="http://schemas.openxmlformats.org/presentationml/2006/ole">
            <mc:AlternateContent xmlns:mc="http://schemas.openxmlformats.org/markup-compatibility/2006">
              <mc:Choice xmlns:v="urn:schemas-microsoft-com:vml" Requires="v">
                <p:oleObj spid="_x0000_s137220" name="Worksheet" r:id="rId4" imgW="3177739" imgH="2309059" progId="Excel.Sheet.8">
                  <p:embed/>
                </p:oleObj>
              </mc:Choice>
              <mc:Fallback>
                <p:oleObj name="Worksheet" r:id="rId4" imgW="3177739" imgH="230905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41300"/>
                        <a:ext cx="8664575"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9ED9E9A-7349-45A9-B45C-37422FC0F75A}" type="slidenum">
              <a:rPr lang="en-US" altLang="en-US" sz="1200">
                <a:solidFill>
                  <a:srgbClr val="CC3300"/>
                </a:solidFill>
                <a:latin typeface="Arial" panose="020B0604020202020204" pitchFamily="34" charset="0"/>
              </a:rPr>
              <a:pPr eaLnBrk="1" hangingPunct="1">
                <a:spcBef>
                  <a:spcPct val="0"/>
                </a:spcBef>
                <a:buFontTx/>
                <a:buNone/>
              </a:pPr>
              <a:t>131</a:t>
            </a:fld>
            <a:endParaRPr lang="en-US" altLang="en-US" sz="1200">
              <a:solidFill>
                <a:srgbClr val="CC3300"/>
              </a:solidFill>
              <a:latin typeface="Arial" panose="020B0604020202020204" pitchFamily="34" charset="0"/>
            </a:endParaRPr>
          </a:p>
        </p:txBody>
      </p:sp>
      <p:graphicFrame>
        <p:nvGraphicFramePr>
          <p:cNvPr id="138243" name="Object 2"/>
          <p:cNvGraphicFramePr>
            <a:graphicFrameLocks noGrp="1" noChangeAspect="1"/>
          </p:cNvGraphicFramePr>
          <p:nvPr>
            <p:ph/>
          </p:nvPr>
        </p:nvGraphicFramePr>
        <p:xfrm>
          <a:off x="404813" y="244475"/>
          <a:ext cx="8343900" cy="6294438"/>
        </p:xfrm>
        <a:graphic>
          <a:graphicData uri="http://schemas.openxmlformats.org/presentationml/2006/ole">
            <mc:AlternateContent xmlns:mc="http://schemas.openxmlformats.org/markup-compatibility/2006">
              <mc:Choice xmlns:v="urn:schemas-microsoft-com:vml" Requires="v">
                <p:oleObj spid="_x0000_s138245" name="Worksheet" r:id="rId4" imgW="1628902" imgH="1228770" progId="Excel.Sheet.8">
                  <p:embed/>
                </p:oleObj>
              </mc:Choice>
              <mc:Fallback>
                <p:oleObj name="Worksheet" r:id="rId4" imgW="1628902" imgH="122877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244475"/>
                        <a:ext cx="8343900" cy="629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224D11B-F538-4584-9054-1FD3DB875DA2}" type="slidenum">
              <a:rPr lang="en-US" altLang="en-US" sz="1200">
                <a:solidFill>
                  <a:srgbClr val="CC3300"/>
                </a:solidFill>
                <a:latin typeface="Arial" panose="020B0604020202020204" pitchFamily="34" charset="0"/>
              </a:rPr>
              <a:pPr eaLnBrk="1" hangingPunct="1">
                <a:spcBef>
                  <a:spcPct val="0"/>
                </a:spcBef>
                <a:buFontTx/>
                <a:buNone/>
              </a:pPr>
              <a:t>132</a:t>
            </a:fld>
            <a:endParaRPr lang="en-US" altLang="en-US" sz="1200">
              <a:solidFill>
                <a:srgbClr val="CC3300"/>
              </a:solidFill>
              <a:latin typeface="Arial" panose="020B0604020202020204" pitchFamily="34" charset="0"/>
            </a:endParaRPr>
          </a:p>
        </p:txBody>
      </p:sp>
      <p:sp>
        <p:nvSpPr>
          <p:cNvPr id="139267" name="Rectangle 2"/>
          <p:cNvSpPr>
            <a:spLocks noGrp="1" noChangeArrowheads="1"/>
          </p:cNvSpPr>
          <p:nvPr>
            <p:ph type="title"/>
          </p:nvPr>
        </p:nvSpPr>
        <p:spPr/>
        <p:txBody>
          <a:bodyPr/>
          <a:lstStyle/>
          <a:p>
            <a:pPr eaLnBrk="1" hangingPunct="1"/>
            <a:r>
              <a:rPr lang="en-US" altLang="en-US" smtClean="0"/>
              <a:t> </a:t>
            </a:r>
          </a:p>
        </p:txBody>
      </p:sp>
      <p:sp>
        <p:nvSpPr>
          <p:cNvPr id="139268" name="Rectangle 3"/>
          <p:cNvSpPr>
            <a:spLocks noGrp="1" noChangeArrowheads="1"/>
          </p:cNvSpPr>
          <p:nvPr>
            <p:ph type="body" sz="half" idx="1"/>
          </p:nvPr>
        </p:nvSpPr>
        <p:spPr>
          <a:xfrm>
            <a:off x="304800" y="228600"/>
            <a:ext cx="8686800" cy="6096000"/>
          </a:xfrm>
          <a:ln w="63500">
            <a:solidFill>
              <a:srgbClr val="008000"/>
            </a:solidFill>
            <a:miter lim="800000"/>
            <a:headEnd/>
            <a:tailEnd/>
          </a:ln>
        </p:spPr>
        <p:txBody>
          <a:bodyPr/>
          <a:lstStyle/>
          <a:p>
            <a:pPr marL="0" indent="0" eaLnBrk="1" hangingPunct="1">
              <a:buFontTx/>
              <a:buNone/>
            </a:pPr>
            <a:r>
              <a:rPr lang="en-US" altLang="en-US" sz="3600" b="1" u="sng" smtClean="0">
                <a:solidFill>
                  <a:srgbClr val="FF3300"/>
                </a:solidFill>
              </a:rPr>
              <a:t>Start-up expenditures</a:t>
            </a:r>
            <a:r>
              <a:rPr lang="en-US" altLang="en-US" sz="3600" b="1" smtClean="0"/>
              <a:t> are ordinary and necessary business expenses that are paid or incurred to investigate the creation or acquisition of an active trade or business, to create an active trade or business, or to conduct an activity engaged in for profit or the production of income before the time the activity becomes an active trade or business.  The expenditures must be such that they would be deductible if they were incurred in conduct of a trade or business.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smtClean="0"/>
              <a:t> </a:t>
            </a:r>
          </a:p>
        </p:txBody>
      </p:sp>
      <p:sp>
        <p:nvSpPr>
          <p:cNvPr id="140291" name="Rectangle 3"/>
          <p:cNvSpPr>
            <a:spLocks noGrp="1" noChangeArrowheads="1"/>
          </p:cNvSpPr>
          <p:nvPr>
            <p:ph type="body" sz="half" idx="1"/>
          </p:nvPr>
        </p:nvSpPr>
        <p:spPr>
          <a:xfrm>
            <a:off x="152400" y="304800"/>
            <a:ext cx="8991600" cy="6400800"/>
          </a:xfrm>
          <a:ln w="63500">
            <a:solidFill>
              <a:srgbClr val="008000"/>
            </a:solidFill>
            <a:miter lim="800000"/>
            <a:headEnd/>
            <a:tailEnd/>
          </a:ln>
        </p:spPr>
        <p:txBody>
          <a:bodyPr/>
          <a:lstStyle/>
          <a:p>
            <a:pPr marL="0" indent="0" eaLnBrk="1" hangingPunct="1">
              <a:lnSpc>
                <a:spcPct val="90000"/>
              </a:lnSpc>
              <a:buFontTx/>
              <a:buNone/>
            </a:pPr>
            <a:r>
              <a:rPr lang="en-US" altLang="en-US" b="1" u="sng" smtClean="0">
                <a:solidFill>
                  <a:srgbClr val="FF3300"/>
                </a:solidFill>
              </a:rPr>
              <a:t>Start-Up Expenditures.</a:t>
            </a:r>
            <a:r>
              <a:rPr lang="en-US" altLang="en-US" b="1" u="sng" smtClean="0"/>
              <a:t>  </a:t>
            </a:r>
          </a:p>
          <a:p>
            <a:pPr marL="0" indent="0" eaLnBrk="1" hangingPunct="1">
              <a:lnSpc>
                <a:spcPct val="90000"/>
              </a:lnSpc>
              <a:buFontTx/>
              <a:buNone/>
            </a:pPr>
            <a:r>
              <a:rPr lang="en-US" altLang="en-US" b="1" u="sng" smtClean="0"/>
              <a:t>Under Sec. 195,</a:t>
            </a:r>
            <a:r>
              <a:rPr lang="en-US" altLang="en-US" b="1" smtClean="0"/>
              <a:t> a corporation may elect to deduct the first $5,000 of </a:t>
            </a:r>
            <a:r>
              <a:rPr lang="en-US" altLang="en-US" b="1" u="sng" smtClean="0"/>
              <a:t>start-up expenditures.</a:t>
            </a:r>
            <a:r>
              <a:rPr lang="en-US" altLang="en-US" b="1" smtClean="0"/>
              <a:t>  However, this amount is reduced (but not below zero) by the amount by which the cumulative start-up costs exceed $50,000.  The remainder of the start-up costs can be amortized over a 180-month period beginning in the month it begins business. </a:t>
            </a:r>
            <a:r>
              <a:rPr lang="en-US" altLang="en-US" b="1" u="sng" smtClean="0">
                <a:solidFill>
                  <a:srgbClr val="FF0000"/>
                </a:solidFill>
              </a:rPr>
              <a:t>[For 2010, $5,000 was changed to $10,000 and $50,000 to $60,000.]</a:t>
            </a:r>
            <a:r>
              <a:rPr lang="en-US" altLang="en-US" b="1" smtClean="0"/>
              <a:t/>
            </a:r>
            <a:br>
              <a:rPr lang="en-US" altLang="en-US" b="1" smtClean="0"/>
            </a:br>
            <a:r>
              <a:rPr lang="en-US" altLang="en-US" b="1" smtClean="0"/>
              <a:t>What is the difference between an organization expenditure and a start-up expenditure?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en-US" smtClean="0"/>
              <a:t> </a:t>
            </a:r>
          </a:p>
        </p:txBody>
      </p:sp>
      <p:sp>
        <p:nvSpPr>
          <p:cNvPr id="141315" name="Rectangle 3"/>
          <p:cNvSpPr>
            <a:spLocks noGrp="1" noChangeArrowheads="1"/>
          </p:cNvSpPr>
          <p:nvPr>
            <p:ph type="body" sz="half" idx="1"/>
          </p:nvPr>
        </p:nvSpPr>
        <p:spPr>
          <a:xfrm>
            <a:off x="152400" y="228600"/>
            <a:ext cx="8839200" cy="6477000"/>
          </a:xfrm>
        </p:spPr>
        <p:txBody>
          <a:bodyPr/>
          <a:lstStyle/>
          <a:p>
            <a:pPr marL="0" indent="0" eaLnBrk="1" hangingPunct="1">
              <a:spcBef>
                <a:spcPct val="0"/>
              </a:spcBef>
              <a:buFontTx/>
              <a:buNone/>
            </a:pPr>
            <a:r>
              <a:rPr lang="en-US" altLang="en-US" sz="3600" b="1" u="sng" smtClean="0">
                <a:solidFill>
                  <a:srgbClr val="FF0000"/>
                </a:solidFill>
              </a:rPr>
              <a:t>Organization and Startup-New rules</a:t>
            </a:r>
          </a:p>
          <a:p>
            <a:pPr marL="0" indent="0" eaLnBrk="1" hangingPunct="1">
              <a:spcBef>
                <a:spcPct val="0"/>
              </a:spcBef>
              <a:buFontTx/>
              <a:buNone/>
            </a:pPr>
            <a:r>
              <a:rPr lang="en-US" altLang="en-US" sz="3600" b="1" smtClean="0"/>
              <a:t>Example: New business incurs $53,000 of startup costs and $50,000 of organization costs on January 1, 2012.</a:t>
            </a:r>
          </a:p>
          <a:p>
            <a:pPr marL="0" indent="0" eaLnBrk="1" hangingPunct="1">
              <a:spcBef>
                <a:spcPct val="0"/>
              </a:spcBef>
              <a:buFontTx/>
              <a:buNone/>
            </a:pPr>
            <a:r>
              <a:rPr lang="en-US" altLang="en-US" sz="3600" b="1" smtClean="0"/>
              <a:t>Two immediate deductions </a:t>
            </a:r>
          </a:p>
          <a:p>
            <a:pPr marL="0" indent="0" eaLnBrk="1" hangingPunct="1">
              <a:spcBef>
                <a:spcPct val="0"/>
              </a:spcBef>
              <a:buFontTx/>
              <a:buChar char="-"/>
            </a:pPr>
            <a:r>
              <a:rPr lang="en-US" altLang="en-US" sz="3600" b="1" smtClean="0"/>
              <a:t>$2,000 for startup costs and </a:t>
            </a:r>
          </a:p>
          <a:p>
            <a:pPr marL="0" indent="0" eaLnBrk="1" hangingPunct="1">
              <a:spcBef>
                <a:spcPct val="0"/>
              </a:spcBef>
              <a:buFontTx/>
              <a:buChar char="-"/>
            </a:pPr>
            <a:r>
              <a:rPr lang="en-US" altLang="en-US" sz="3600" b="1" smtClean="0"/>
              <a:t>$5,000 for organization costs</a:t>
            </a:r>
          </a:p>
          <a:p>
            <a:pPr marL="0" indent="0" eaLnBrk="1" hangingPunct="1">
              <a:spcBef>
                <a:spcPct val="0"/>
              </a:spcBef>
              <a:buFontTx/>
              <a:buNone/>
            </a:pPr>
            <a:r>
              <a:rPr lang="en-US" altLang="en-US" sz="3600" b="1" smtClean="0"/>
              <a:t>Startup costs of $51,000 amortized over 15 years.  $3,400</a:t>
            </a:r>
          </a:p>
          <a:p>
            <a:pPr marL="0" indent="0" eaLnBrk="1" hangingPunct="1">
              <a:spcBef>
                <a:spcPct val="0"/>
              </a:spcBef>
              <a:buFontTx/>
              <a:buNone/>
            </a:pPr>
            <a:r>
              <a:rPr lang="en-US" altLang="en-US" sz="3600" b="1" smtClean="0"/>
              <a:t>Organization costs of $45,000 amortized over 15 years. $3,000</a:t>
            </a:r>
          </a:p>
          <a:p>
            <a:pPr marL="0" indent="0" eaLnBrk="1" hangingPunct="1">
              <a:spcBef>
                <a:spcPct val="0"/>
              </a:spcBef>
              <a:buFontTx/>
              <a:buNone/>
            </a:pPr>
            <a:endParaRPr lang="en-US" altLang="en-US" sz="3600" b="1" u="sng" smtClean="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6BEAC92F-6B9F-41B4-97BE-4C8FDA8FF42D}" type="slidenum">
              <a:rPr lang="en-US" altLang="en-US" sz="1200">
                <a:solidFill>
                  <a:srgbClr val="CC3300"/>
                </a:solidFill>
                <a:latin typeface="Arial" panose="020B0604020202020204" pitchFamily="34" charset="0"/>
              </a:rPr>
              <a:pPr algn="l" eaLnBrk="1" hangingPunct="1">
                <a:spcBef>
                  <a:spcPct val="0"/>
                </a:spcBef>
                <a:buFontTx/>
                <a:buNone/>
              </a:pPr>
              <a:t>135</a:t>
            </a:fld>
            <a:endParaRPr lang="en-US" altLang="en-US" sz="1200">
              <a:solidFill>
                <a:srgbClr val="CC3300"/>
              </a:solidFill>
              <a:latin typeface="Arial" panose="020B0604020202020204" pitchFamily="34" charset="0"/>
            </a:endParaRPr>
          </a:p>
        </p:txBody>
      </p:sp>
      <p:graphicFrame>
        <p:nvGraphicFramePr>
          <p:cNvPr id="142339" name="Object 2"/>
          <p:cNvGraphicFramePr>
            <a:graphicFrameLocks noGrp="1" noChangeAspect="1"/>
          </p:cNvGraphicFramePr>
          <p:nvPr>
            <p:ph idx="1"/>
          </p:nvPr>
        </p:nvGraphicFramePr>
        <p:xfrm>
          <a:off x="228600" y="152400"/>
          <a:ext cx="8615363" cy="6491288"/>
        </p:xfrm>
        <a:graphic>
          <a:graphicData uri="http://schemas.openxmlformats.org/presentationml/2006/ole">
            <mc:AlternateContent xmlns:mc="http://schemas.openxmlformats.org/markup-compatibility/2006">
              <mc:Choice xmlns:v="urn:schemas-microsoft-com:vml" Requires="v">
                <p:oleObj spid="_x0000_s142341" name="Worksheet" r:id="rId4" imgW="4095699" imgH="3086202" progId="Excel.Sheet.8">
                  <p:embed/>
                </p:oleObj>
              </mc:Choice>
              <mc:Fallback>
                <p:oleObj name="Worksheet" r:id="rId4" imgW="4095699" imgH="3086202"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8615363"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B49CCA06-BD86-42AF-B31E-292E5360BDAA}" type="slidenum">
              <a:rPr lang="en-US" altLang="en-US" sz="1200">
                <a:solidFill>
                  <a:srgbClr val="CC3300"/>
                </a:solidFill>
                <a:latin typeface="Arial" panose="020B0604020202020204" pitchFamily="34" charset="0"/>
              </a:rPr>
              <a:pPr algn="l" eaLnBrk="1" hangingPunct="1">
                <a:spcBef>
                  <a:spcPct val="0"/>
                </a:spcBef>
                <a:buFontTx/>
                <a:buNone/>
              </a:pPr>
              <a:t>136</a:t>
            </a:fld>
            <a:endParaRPr lang="en-US" altLang="en-US" sz="1200">
              <a:solidFill>
                <a:srgbClr val="CC3300"/>
              </a:solidFill>
              <a:latin typeface="Arial" panose="020B0604020202020204" pitchFamily="34" charset="0"/>
            </a:endParaRPr>
          </a:p>
        </p:txBody>
      </p:sp>
      <p:sp>
        <p:nvSpPr>
          <p:cNvPr id="143363" name="Rectangle 2"/>
          <p:cNvSpPr>
            <a:spLocks noGrp="1" noChangeArrowheads="1"/>
          </p:cNvSpPr>
          <p:nvPr>
            <p:ph type="body" idx="1"/>
          </p:nvPr>
        </p:nvSpPr>
        <p:spPr>
          <a:xfrm>
            <a:off x="304800" y="228600"/>
            <a:ext cx="8610600" cy="6096000"/>
          </a:xfrm>
        </p:spPr>
        <p:txBody>
          <a:bodyPr/>
          <a:lstStyle/>
          <a:p>
            <a:pPr marL="0" indent="0" eaLnBrk="1" hangingPunct="1">
              <a:buFontTx/>
              <a:buNone/>
            </a:pPr>
            <a:r>
              <a:rPr lang="en-US" altLang="en-US" sz="4000" b="1" u="sng" smtClean="0">
                <a:solidFill>
                  <a:srgbClr val="FF0000"/>
                </a:solidFill>
              </a:rPr>
              <a:t>Pine Corporation</a:t>
            </a:r>
          </a:p>
          <a:p>
            <a:pPr marL="0" indent="0" eaLnBrk="1" hangingPunct="1">
              <a:buFontTx/>
              <a:buNone/>
            </a:pPr>
            <a:r>
              <a:rPr lang="en-US" altLang="en-US" sz="4000" b="1" smtClean="0"/>
              <a:t>Pine Corp. has opened for business in 2014 and has elected to amortize its startup expenses. </a:t>
            </a:r>
          </a:p>
          <a:p>
            <a:pPr marL="0" indent="0" eaLnBrk="1" hangingPunct="1">
              <a:buFontTx/>
              <a:buNone/>
            </a:pPr>
            <a:r>
              <a:rPr lang="en-US" altLang="en-US" sz="4000" b="1" smtClean="0"/>
              <a:t>What is the minimum number of months over which the start up costs can be amortized? </a:t>
            </a:r>
          </a:p>
          <a:p>
            <a:pPr marL="0" indent="0" eaLnBrk="1" hangingPunct="1">
              <a:buFontTx/>
              <a:buNone/>
            </a:pPr>
            <a:r>
              <a:rPr lang="en-US" altLang="en-US" sz="4000" b="1" smtClean="0"/>
              <a:t>a. 60 Months.  b. 180 Months.   </a:t>
            </a:r>
          </a:p>
          <a:p>
            <a:pPr marL="0" indent="0" eaLnBrk="1" hangingPunct="1">
              <a:buFontTx/>
              <a:buNone/>
            </a:pPr>
            <a:r>
              <a:rPr lang="en-US" altLang="en-US" sz="4000" b="1" smtClean="0"/>
              <a:t>c. 6 Months.    d. 36 Months.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en-US" smtClean="0"/>
              <a:t> </a:t>
            </a:r>
          </a:p>
        </p:txBody>
      </p:sp>
      <p:sp>
        <p:nvSpPr>
          <p:cNvPr id="144387" name="Rectangle 3"/>
          <p:cNvSpPr>
            <a:spLocks noGrp="1" noChangeArrowheads="1"/>
          </p:cNvSpPr>
          <p:nvPr>
            <p:ph type="body" sz="half" idx="1"/>
          </p:nvPr>
        </p:nvSpPr>
        <p:spPr>
          <a:xfrm>
            <a:off x="152400" y="152400"/>
            <a:ext cx="8839200" cy="6248400"/>
          </a:xfrm>
          <a:ln w="127000">
            <a:solidFill>
              <a:srgbClr val="0000FF"/>
            </a:solidFill>
            <a:miter lim="800000"/>
            <a:headEnd/>
            <a:tailEnd/>
          </a:ln>
        </p:spPr>
        <p:txBody>
          <a:bodyPr/>
          <a:lstStyle/>
          <a:p>
            <a:pPr marL="119063" indent="0" eaLnBrk="1" hangingPunct="1">
              <a:spcBef>
                <a:spcPts val="600"/>
              </a:spcBef>
              <a:buFontTx/>
              <a:buNone/>
            </a:pPr>
            <a:r>
              <a:rPr lang="en-US" altLang="en-US" sz="6000" b="1" smtClean="0"/>
              <a:t>12+. Tax liability Computations. 2-22</a:t>
            </a:r>
          </a:p>
          <a:p>
            <a:pPr marL="119063" indent="0" eaLnBrk="1" hangingPunct="1">
              <a:spcBef>
                <a:spcPts val="600"/>
              </a:spcBef>
              <a:buFontTx/>
              <a:buNone/>
            </a:pPr>
            <a:r>
              <a:rPr lang="en-US" altLang="en-US" sz="6000" b="1" smtClean="0"/>
              <a:t>Reconcile Book to tax. </a:t>
            </a:r>
            <a:br>
              <a:rPr lang="en-US" altLang="en-US" sz="6000" b="1" smtClean="0"/>
            </a:br>
            <a:r>
              <a:rPr lang="en-US" altLang="en-US" sz="4400" b="1" smtClean="0"/>
              <a:t>[Page 21+]</a:t>
            </a:r>
            <a:r>
              <a:rPr lang="en-US" altLang="en-US" sz="1200" b="1" smtClean="0"/>
              <a:t> </a:t>
            </a:r>
            <a:endParaRPr lang="en-US" altLang="en-US" sz="6000" b="1" smtClean="0"/>
          </a:p>
          <a:p>
            <a:pPr marL="119063" indent="0" eaLnBrk="1" hangingPunct="1">
              <a:spcBef>
                <a:spcPts val="600"/>
              </a:spcBef>
              <a:buFontTx/>
              <a:buNone/>
            </a:pPr>
            <a:r>
              <a:rPr lang="en-US" altLang="en-US" sz="6000" b="1" smtClean="0"/>
              <a:t>Tax Planning.</a:t>
            </a:r>
          </a:p>
          <a:p>
            <a:pPr marL="119063" indent="0" eaLnBrk="1" hangingPunct="1">
              <a:spcBef>
                <a:spcPts val="600"/>
              </a:spcBef>
              <a:buFontTx/>
              <a:buNone/>
            </a:pPr>
            <a:r>
              <a:rPr lang="en-US" altLang="en-US" sz="6000" b="1" smtClean="0"/>
              <a:t>Owner transactions</a:t>
            </a:r>
            <a:r>
              <a:rPr lang="en-US" altLang="en-US" sz="6600" b="1" smtClean="0"/>
              <a:t>. </a:t>
            </a:r>
            <a:r>
              <a:rPr lang="en-US" altLang="en-US" sz="4400" b="1" smtClean="0"/>
              <a:t>[Pg.38+]</a:t>
            </a:r>
            <a:endParaRPr lang="en-US" altLang="en-US" sz="6600" b="1" smtClean="0"/>
          </a:p>
        </p:txBody>
      </p:sp>
      <p:sp>
        <p:nvSpPr>
          <p:cNvPr id="144388"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AF8527F-F408-4C14-9C4D-766F2274F56A}" type="slidenum">
              <a:rPr lang="en-US" altLang="en-US" sz="1200">
                <a:solidFill>
                  <a:srgbClr val="CC3300"/>
                </a:solidFill>
                <a:latin typeface="Arial" panose="020B0604020202020204" pitchFamily="34" charset="0"/>
              </a:rPr>
              <a:pPr eaLnBrk="1" hangingPunct="1">
                <a:spcBef>
                  <a:spcPct val="0"/>
                </a:spcBef>
                <a:buFontTx/>
                <a:buNone/>
              </a:pPr>
              <a:t>137</a:t>
            </a:fld>
            <a:endParaRPr lang="en-US" altLang="en-US" sz="1200">
              <a:solidFill>
                <a:srgbClr val="CC33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2400"/>
            <a:ext cx="8991600" cy="6553200"/>
          </a:xfrm>
        </p:spPr>
        <p:txBody>
          <a:bodyPr rtlCol="0">
            <a:normAutofit/>
          </a:bodyPr>
          <a:lstStyle/>
          <a:p>
            <a:pPr marL="0" indent="0" eaLnBrk="1" fontAlgn="auto" hangingPunct="1">
              <a:spcAft>
                <a:spcPts val="0"/>
              </a:spcAft>
              <a:buFontTx/>
              <a:buNone/>
              <a:defRPr/>
            </a:pPr>
            <a:r>
              <a:rPr lang="en-US" sz="4000" b="1" dirty="0" smtClean="0"/>
              <a:t>Joe owns 100% of the stock of two corporations: </a:t>
            </a:r>
            <a:r>
              <a:rPr lang="en-US" sz="4000" b="1" u="sng" dirty="0" smtClean="0">
                <a:solidFill>
                  <a:srgbClr val="FF0000"/>
                </a:solidFill>
              </a:rPr>
              <a:t>§ 1561(a)</a:t>
            </a:r>
            <a:r>
              <a:rPr lang="en-US" sz="4000" b="1" dirty="0" smtClean="0"/>
              <a:t/>
            </a:r>
            <a:br>
              <a:rPr lang="en-US" sz="4000" b="1" dirty="0" smtClean="0"/>
            </a:br>
            <a:r>
              <a:rPr lang="en-US" sz="4000" b="1" dirty="0" smtClean="0"/>
              <a:t>(1) The Furniture Place in Gastonia.</a:t>
            </a:r>
            <a:br>
              <a:rPr lang="en-US" sz="4000" b="1" dirty="0" smtClean="0"/>
            </a:br>
            <a:r>
              <a:rPr lang="en-US" sz="4000" b="1" dirty="0" smtClean="0"/>
              <a:t>(2) The Appliance Place in Monroe. Each corporation has taxable income of $100,000 (total of $200,000). How much total federal income tax is paid by these two corporations for the year? </a:t>
            </a:r>
          </a:p>
          <a:p>
            <a:pPr marL="742950" indent="-742950" eaLnBrk="1" fontAlgn="auto" hangingPunct="1">
              <a:spcAft>
                <a:spcPts val="0"/>
              </a:spcAft>
              <a:buFontTx/>
              <a:buAutoNum type="alphaLcPeriod"/>
              <a:defRPr/>
            </a:pPr>
            <a:r>
              <a:rPr lang="en-US" sz="4400" b="1" dirty="0" smtClean="0"/>
              <a:t>$30,000  b. $35,000 c. $61,250</a:t>
            </a:r>
          </a:p>
          <a:p>
            <a:pPr marL="0" indent="0" eaLnBrk="1" fontAlgn="auto" hangingPunct="1">
              <a:spcAft>
                <a:spcPts val="0"/>
              </a:spcAft>
              <a:buFontTx/>
              <a:buNone/>
              <a:defRPr/>
            </a:pPr>
            <a:r>
              <a:rPr lang="en-US" dirty="0" smtClean="0"/>
              <a:t> </a:t>
            </a:r>
          </a:p>
          <a:p>
            <a:pPr marL="0" indent="0" eaLnBrk="1" fontAlgn="auto" hangingPunct="1">
              <a:spcAft>
                <a:spcPts val="0"/>
              </a:spcAft>
              <a:buFontTx/>
              <a:buNone/>
              <a:defRPr/>
            </a:pP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3"/>
          <p:cNvSpPr>
            <a:spLocks noGrp="1"/>
          </p:cNvSpPr>
          <p:nvPr>
            <p:ph idx="1"/>
          </p:nvPr>
        </p:nvSpPr>
        <p:spPr>
          <a:xfrm>
            <a:off x="0" y="152400"/>
            <a:ext cx="8991600" cy="6553200"/>
          </a:xfrm>
        </p:spPr>
        <p:txBody>
          <a:bodyPr/>
          <a:lstStyle/>
          <a:p>
            <a:pPr marL="0" indent="0" eaLnBrk="1" hangingPunct="1">
              <a:buFontTx/>
              <a:buNone/>
            </a:pPr>
            <a:endParaRPr lang="en-US" altLang="en-US" sz="4400" smtClean="0"/>
          </a:p>
          <a:p>
            <a:pPr marL="0" indent="0" eaLnBrk="1" hangingPunct="1">
              <a:buFontTx/>
              <a:buNone/>
            </a:pPr>
            <a:r>
              <a:rPr lang="en-US" altLang="en-US" smtClean="0"/>
              <a:t> </a:t>
            </a:r>
          </a:p>
          <a:p>
            <a:pPr marL="0" indent="0" eaLnBrk="1" hangingPunct="1">
              <a:buFontTx/>
              <a:buNone/>
            </a:pPr>
            <a:endParaRPr lang="en-US" altLang="en-US" smtClean="0"/>
          </a:p>
        </p:txBody>
      </p:sp>
      <p:graphicFrame>
        <p:nvGraphicFramePr>
          <p:cNvPr id="146435" name="Object 2"/>
          <p:cNvGraphicFramePr>
            <a:graphicFrameLocks noChangeAspect="1"/>
          </p:cNvGraphicFramePr>
          <p:nvPr/>
        </p:nvGraphicFramePr>
        <p:xfrm>
          <a:off x="115888" y="152400"/>
          <a:ext cx="8915400" cy="6340475"/>
        </p:xfrm>
        <a:graphic>
          <a:graphicData uri="http://schemas.openxmlformats.org/presentationml/2006/ole">
            <mc:AlternateContent xmlns:mc="http://schemas.openxmlformats.org/markup-compatibility/2006">
              <mc:Choice xmlns:v="urn:schemas-microsoft-com:vml" Requires="v">
                <p:oleObj spid="_x0000_s146437" name="Worksheet" r:id="rId4" imgW="2209680" imgH="1571625" progId="Excel.Sheet.12">
                  <p:embed/>
                </p:oleObj>
              </mc:Choice>
              <mc:Fallback>
                <p:oleObj name="Worksheet" r:id="rId4" imgW="2209680" imgH="1571625"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152400"/>
                        <a:ext cx="8915400"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idx="1"/>
          </p:nvPr>
        </p:nvGraphicFramePr>
        <p:xfrm>
          <a:off x="176213" y="228600"/>
          <a:ext cx="8837612" cy="6400800"/>
        </p:xfrm>
        <a:graphic>
          <a:graphicData uri="http://schemas.openxmlformats.org/presentationml/2006/ole">
            <mc:AlternateContent xmlns:mc="http://schemas.openxmlformats.org/markup-compatibility/2006">
              <mc:Choice xmlns:v="urn:schemas-microsoft-com:vml" Requires="v">
                <p:oleObj spid="_x0000_s18436" name="Worksheet" r:id="rId4" imgW="4762444" imgH="3162240" progId="Excel.Sheet.8">
                  <p:embed/>
                </p:oleObj>
              </mc:Choice>
              <mc:Fallback>
                <p:oleObj name="Worksheet" r:id="rId4" imgW="4762444" imgH="316224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228600"/>
                        <a:ext cx="883761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ltLang="en-US" smtClean="0"/>
              <a:t> </a:t>
            </a:r>
          </a:p>
        </p:txBody>
      </p:sp>
      <p:sp>
        <p:nvSpPr>
          <p:cNvPr id="147459" name="Rectangle 3"/>
          <p:cNvSpPr>
            <a:spLocks noGrp="1" noChangeArrowheads="1"/>
          </p:cNvSpPr>
          <p:nvPr>
            <p:ph type="body" sz="half" idx="1"/>
          </p:nvPr>
        </p:nvSpPr>
        <p:spPr>
          <a:xfrm>
            <a:off x="228600" y="228600"/>
            <a:ext cx="8686800" cy="6172200"/>
          </a:xfrm>
          <a:ln w="127000">
            <a:solidFill>
              <a:srgbClr val="0000FF"/>
            </a:solidFill>
            <a:miter lim="800000"/>
            <a:headEnd/>
            <a:tailEnd/>
          </a:ln>
        </p:spPr>
        <p:txBody>
          <a:bodyPr/>
          <a:lstStyle/>
          <a:p>
            <a:pPr marL="119063" indent="0" eaLnBrk="1" hangingPunct="1">
              <a:buFontTx/>
              <a:buNone/>
            </a:pPr>
            <a:endParaRPr lang="en-US" altLang="en-US" sz="2000" b="1" smtClean="0"/>
          </a:p>
          <a:p>
            <a:pPr marL="119063" indent="0" eaLnBrk="1" hangingPunct="1">
              <a:buFontTx/>
              <a:buNone/>
            </a:pPr>
            <a:r>
              <a:rPr lang="en-US" altLang="en-US" sz="8000" b="1" smtClean="0"/>
              <a:t>Transactions with related parties. </a:t>
            </a:r>
          </a:p>
          <a:p>
            <a:pPr marL="119063" indent="0" eaLnBrk="1" hangingPunct="1">
              <a:buFontTx/>
              <a:buNone/>
            </a:pPr>
            <a:r>
              <a:rPr lang="en-US" altLang="en-US" sz="8000" b="1" smtClean="0">
                <a:solidFill>
                  <a:srgbClr val="C00000"/>
                </a:solidFill>
              </a:rPr>
              <a:t>Sec. 267</a:t>
            </a:r>
          </a:p>
        </p:txBody>
      </p:sp>
      <p:sp>
        <p:nvSpPr>
          <p:cNvPr id="147460"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B729DEE-8EFE-4148-A6B0-3659635D0129}" type="slidenum">
              <a:rPr lang="en-US" altLang="en-US" sz="1200">
                <a:solidFill>
                  <a:srgbClr val="CC3300"/>
                </a:solidFill>
                <a:latin typeface="Arial" panose="020B0604020202020204" pitchFamily="34" charset="0"/>
              </a:rPr>
              <a:pPr eaLnBrk="1" hangingPunct="1">
                <a:spcBef>
                  <a:spcPct val="0"/>
                </a:spcBef>
                <a:buFontTx/>
                <a:buNone/>
              </a:pPr>
              <a:t>140</a:t>
            </a:fld>
            <a:endParaRPr lang="en-US" altLang="en-US" sz="1200">
              <a:solidFill>
                <a:srgbClr val="CC33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Grp="1" noChangeAspect="1"/>
          </p:cNvGraphicFramePr>
          <p:nvPr>
            <p:ph idx="1"/>
          </p:nvPr>
        </p:nvGraphicFramePr>
        <p:xfrm>
          <a:off x="152400" y="152400"/>
          <a:ext cx="8885238" cy="6400800"/>
        </p:xfrm>
        <a:graphic>
          <a:graphicData uri="http://schemas.openxmlformats.org/presentationml/2006/ole">
            <mc:AlternateContent xmlns:mc="http://schemas.openxmlformats.org/markup-compatibility/2006">
              <mc:Choice xmlns:v="urn:schemas-microsoft-com:vml" Requires="v">
                <p:oleObj spid="_x0000_s148484" name="Worksheet" r:id="rId4" imgW="2238322" imgH="1533600" progId="Excel.Sheet.8">
                  <p:embed/>
                </p:oleObj>
              </mc:Choice>
              <mc:Fallback>
                <p:oleObj name="Worksheet" r:id="rId4" imgW="2238322" imgH="153360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852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en-US" smtClean="0"/>
              <a:t> </a:t>
            </a:r>
          </a:p>
        </p:txBody>
      </p:sp>
      <p:sp>
        <p:nvSpPr>
          <p:cNvPr id="149507" name="Rectangle 3"/>
          <p:cNvSpPr>
            <a:spLocks noGrp="1" noChangeArrowheads="1"/>
          </p:cNvSpPr>
          <p:nvPr>
            <p:ph type="body" sz="half" idx="1"/>
          </p:nvPr>
        </p:nvSpPr>
        <p:spPr>
          <a:xfrm>
            <a:off x="228600" y="304800"/>
            <a:ext cx="8534400" cy="5867400"/>
          </a:xfrm>
          <a:ln w="254000">
            <a:solidFill>
              <a:schemeClr val="tx1"/>
            </a:solidFill>
            <a:miter lim="800000"/>
            <a:headEnd/>
            <a:tailEnd/>
          </a:ln>
        </p:spPr>
        <p:txBody>
          <a:bodyPr/>
          <a:lstStyle/>
          <a:p>
            <a:pPr marL="0" indent="0" algn="ctr" eaLnBrk="1" hangingPunct="1">
              <a:buFontTx/>
              <a:buNone/>
            </a:pPr>
            <a:endParaRPr lang="en-US" altLang="en-US" sz="2000" smtClean="0"/>
          </a:p>
          <a:p>
            <a:pPr marL="0" indent="0" algn="ctr" eaLnBrk="1" hangingPunct="1">
              <a:buFontTx/>
              <a:buNone/>
            </a:pPr>
            <a:r>
              <a:rPr lang="en-US" altLang="en-US" sz="9600" b="1" smtClean="0">
                <a:solidFill>
                  <a:srgbClr val="C00000"/>
                </a:solidFill>
              </a:rPr>
              <a:t>The</a:t>
            </a:r>
          </a:p>
          <a:p>
            <a:pPr marL="0" indent="0" algn="ctr" eaLnBrk="1" hangingPunct="1">
              <a:buFontTx/>
              <a:buNone/>
            </a:pPr>
            <a:r>
              <a:rPr lang="en-US" altLang="en-US" sz="9600" b="1" smtClean="0">
                <a:solidFill>
                  <a:srgbClr val="C00000"/>
                </a:solidFill>
              </a:rPr>
              <a:t>End</a:t>
            </a:r>
            <a:endParaRPr lang="en-US" altLang="en-US" sz="8800" b="1" smtClean="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idx="1"/>
          </p:nvPr>
        </p:nvGraphicFramePr>
        <p:xfrm>
          <a:off x="228600" y="647700"/>
          <a:ext cx="8694738" cy="5410200"/>
        </p:xfrm>
        <a:graphic>
          <a:graphicData uri="http://schemas.openxmlformats.org/presentationml/2006/ole">
            <mc:AlternateContent xmlns:mc="http://schemas.openxmlformats.org/markup-compatibility/2006">
              <mc:Choice xmlns:v="urn:schemas-microsoft-com:vml" Requires="v">
                <p:oleObj spid="_x0000_s19460" name="Worksheet" r:id="rId4" imgW="3352890" imgH="2086020" progId="Excel.Sheet.8">
                  <p:embed/>
                </p:oleObj>
              </mc:Choice>
              <mc:Fallback>
                <p:oleObj name="Worksheet" r:id="rId4" imgW="3352890" imgH="208602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47700"/>
                        <a:ext cx="8694738" cy="541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Grp="1" noChangeAspect="1"/>
          </p:cNvGraphicFramePr>
          <p:nvPr>
            <p:ph idx="1"/>
          </p:nvPr>
        </p:nvGraphicFramePr>
        <p:xfrm>
          <a:off x="222250" y="228600"/>
          <a:ext cx="8540750" cy="6324600"/>
        </p:xfrm>
        <a:graphic>
          <a:graphicData uri="http://schemas.openxmlformats.org/presentationml/2006/ole">
            <mc:AlternateContent xmlns:mc="http://schemas.openxmlformats.org/markup-compatibility/2006">
              <mc:Choice xmlns:v="urn:schemas-microsoft-com:vml" Requires="v">
                <p:oleObj spid="_x0000_s20484" name="Worksheet" r:id="rId4" imgW="3248078" imgH="2200230" progId="Excel.Sheet.8">
                  <p:embed/>
                </p:oleObj>
              </mc:Choice>
              <mc:Fallback>
                <p:oleObj name="Worksheet" r:id="rId4" imgW="3248078" imgH="220023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228600"/>
                        <a:ext cx="85407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Grp="1" noChangeAspect="1"/>
          </p:cNvGraphicFramePr>
          <p:nvPr>
            <p:ph/>
          </p:nvPr>
        </p:nvGraphicFramePr>
        <p:xfrm>
          <a:off x="228600" y="309563"/>
          <a:ext cx="8763000" cy="6223000"/>
        </p:xfrm>
        <a:graphic>
          <a:graphicData uri="http://schemas.openxmlformats.org/presentationml/2006/ole">
            <mc:AlternateContent xmlns:mc="http://schemas.openxmlformats.org/markup-compatibility/2006">
              <mc:Choice xmlns:v="urn:schemas-microsoft-com:vml" Requires="v">
                <p:oleObj spid="_x0000_s21508" name="Worksheet" r:id="rId4" imgW="2103120" imgH="1493653" progId="Excel.Sheet.8">
                  <p:embed/>
                </p:oleObj>
              </mc:Choice>
              <mc:Fallback>
                <p:oleObj name="Worksheet" r:id="rId4" imgW="2103120" imgH="1493653"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9563"/>
                        <a:ext cx="8763000" cy="6223000"/>
                      </a:xfrm>
                      <a:prstGeom prst="rect">
                        <a:avLst/>
                      </a:prstGeom>
                      <a:noFill/>
                      <a:ln w="1270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52400" y="228600"/>
            <a:ext cx="8839200" cy="6477000"/>
          </a:xfrm>
        </p:spPr>
        <p:txBody>
          <a:bodyPr lIns="92064" tIns="46033" rIns="92064" bIns="46033" rtlCol="0">
            <a:normAutofit/>
          </a:bodyPr>
          <a:lstStyle/>
          <a:p>
            <a:pPr marL="276225" lvl="1" indent="-42863" algn="ctr" eaLnBrk="1" fontAlgn="auto" hangingPunct="1">
              <a:spcAft>
                <a:spcPts val="0"/>
              </a:spcAft>
              <a:buClr>
                <a:schemeClr val="tx2"/>
              </a:buClr>
              <a:buFont typeface="Wingdings" pitchFamily="2" charset="2"/>
              <a:buChar char=" "/>
              <a:defRPr/>
            </a:pPr>
            <a:r>
              <a:rPr lang="en-US" sz="3600" b="1" u="sng" dirty="0" smtClean="0">
                <a:solidFill>
                  <a:srgbClr val="FF0000"/>
                </a:solidFill>
              </a:rPr>
              <a:t>Corporate Tax Rates</a:t>
            </a:r>
          </a:p>
          <a:p>
            <a:pPr marL="0" lvl="1" indent="0" eaLnBrk="1" fontAlgn="auto" hangingPunct="1">
              <a:spcAft>
                <a:spcPts val="0"/>
              </a:spcAft>
              <a:buClr>
                <a:schemeClr val="tx2"/>
              </a:buClr>
              <a:buFont typeface="Wingdings" pitchFamily="2" charset="2"/>
              <a:buChar char=" "/>
              <a:defRPr/>
            </a:pPr>
            <a:r>
              <a:rPr lang="en-US" sz="3600" b="1" u="sng" dirty="0" smtClean="0">
                <a:solidFill>
                  <a:srgbClr val="FF0000"/>
                </a:solidFill>
              </a:rPr>
              <a:t>15% on first $50,000</a:t>
            </a:r>
          </a:p>
          <a:p>
            <a:pPr marL="0" lvl="1" indent="0" eaLnBrk="1" fontAlgn="auto" hangingPunct="1">
              <a:spcAft>
                <a:spcPts val="0"/>
              </a:spcAft>
              <a:buClr>
                <a:schemeClr val="tx2"/>
              </a:buClr>
              <a:buFont typeface="Wingdings" pitchFamily="2" charset="2"/>
              <a:buChar char=" "/>
              <a:defRPr/>
            </a:pPr>
            <a:r>
              <a:rPr lang="en-US" sz="3600" b="1" dirty="0" smtClean="0"/>
              <a:t>25% on $50,001 - $75,000</a:t>
            </a:r>
          </a:p>
          <a:p>
            <a:pPr marL="0" lvl="1" indent="0" eaLnBrk="1" fontAlgn="auto" hangingPunct="1">
              <a:spcAft>
                <a:spcPts val="0"/>
              </a:spcAft>
              <a:buClr>
                <a:schemeClr val="tx2"/>
              </a:buClr>
              <a:buFont typeface="Wingdings" pitchFamily="2" charset="2"/>
              <a:buChar char=" "/>
              <a:defRPr/>
            </a:pPr>
            <a:r>
              <a:rPr lang="en-US" sz="3600" b="1" dirty="0" smtClean="0"/>
              <a:t>34% on $75,001 - $100,000</a:t>
            </a:r>
          </a:p>
          <a:p>
            <a:pPr marL="0" lvl="1" indent="0" eaLnBrk="1" fontAlgn="auto" hangingPunct="1">
              <a:spcAft>
                <a:spcPts val="0"/>
              </a:spcAft>
              <a:buClr>
                <a:schemeClr val="tx2"/>
              </a:buClr>
              <a:buFont typeface="Wingdings" pitchFamily="2" charset="2"/>
              <a:buChar char=" "/>
              <a:defRPr/>
            </a:pPr>
            <a:r>
              <a:rPr lang="en-US" sz="3600" b="1" dirty="0" smtClean="0"/>
              <a:t>39% </a:t>
            </a:r>
            <a:r>
              <a:rPr lang="en-US" sz="3600" b="1" dirty="0" smtClean="0">
                <a:solidFill>
                  <a:schemeClr val="tx2"/>
                </a:solidFill>
              </a:rPr>
              <a:t>(34% + 5% surtax)</a:t>
            </a:r>
            <a:r>
              <a:rPr lang="en-US" sz="3600" b="1" dirty="0" smtClean="0"/>
              <a:t> </a:t>
            </a:r>
            <a:r>
              <a:rPr lang="en-US" sz="3200" b="1" dirty="0" smtClean="0"/>
              <a:t>on $100,001 - $335,000</a:t>
            </a:r>
            <a:endParaRPr lang="en-US" sz="3600" b="1" dirty="0" smtClean="0">
              <a:solidFill>
                <a:schemeClr val="tx2"/>
              </a:solidFill>
            </a:endParaRPr>
          </a:p>
          <a:p>
            <a:pPr marL="0" lvl="1" indent="0" eaLnBrk="1" fontAlgn="auto" hangingPunct="1">
              <a:spcAft>
                <a:spcPts val="0"/>
              </a:spcAft>
              <a:buClr>
                <a:schemeClr val="tx2"/>
              </a:buClr>
              <a:buFont typeface="Wingdings" pitchFamily="2" charset="2"/>
              <a:buChar char=" "/>
              <a:defRPr/>
            </a:pPr>
            <a:r>
              <a:rPr lang="en-US" sz="3600" b="1" dirty="0" smtClean="0"/>
              <a:t>34% on $335,001 - $10,000,000</a:t>
            </a:r>
          </a:p>
          <a:p>
            <a:pPr marL="0" lvl="1" indent="0" eaLnBrk="1" fontAlgn="auto" hangingPunct="1">
              <a:spcAft>
                <a:spcPts val="0"/>
              </a:spcAft>
              <a:buClr>
                <a:schemeClr val="tx2"/>
              </a:buClr>
              <a:buFont typeface="Wingdings" pitchFamily="2" charset="2"/>
              <a:buChar char=" "/>
              <a:defRPr/>
            </a:pPr>
            <a:r>
              <a:rPr lang="en-US" sz="3600" b="1" dirty="0" smtClean="0"/>
              <a:t>35% on $10,000,001 - $15,000,000</a:t>
            </a:r>
          </a:p>
          <a:p>
            <a:pPr marL="0" lvl="1" indent="0" eaLnBrk="1" fontAlgn="auto" hangingPunct="1">
              <a:spcAft>
                <a:spcPts val="0"/>
              </a:spcAft>
              <a:buClr>
                <a:schemeClr val="tx2"/>
              </a:buClr>
              <a:buFont typeface="Wingdings" pitchFamily="2" charset="2"/>
              <a:buChar char=" "/>
              <a:defRPr/>
            </a:pPr>
            <a:r>
              <a:rPr lang="en-US" sz="3600" b="1" dirty="0" smtClean="0"/>
              <a:t>38% </a:t>
            </a:r>
            <a:r>
              <a:rPr lang="en-US" sz="3600" b="1" dirty="0" smtClean="0">
                <a:solidFill>
                  <a:schemeClr val="tx2"/>
                </a:solidFill>
              </a:rPr>
              <a:t>(35% + 3%)</a:t>
            </a:r>
            <a:r>
              <a:rPr lang="en-US" sz="3600" b="1" dirty="0" smtClean="0"/>
              <a:t> </a:t>
            </a:r>
            <a:r>
              <a:rPr lang="en-US" sz="3200" b="1" dirty="0" smtClean="0"/>
              <a:t>on $15,000,001 - $18,333,333</a:t>
            </a:r>
            <a:endParaRPr lang="en-US" sz="3600" b="1" dirty="0" smtClean="0">
              <a:solidFill>
                <a:schemeClr val="tx2"/>
              </a:solidFill>
            </a:endParaRPr>
          </a:p>
          <a:p>
            <a:pPr marL="0" lvl="1" indent="0" eaLnBrk="1" fontAlgn="auto" hangingPunct="1">
              <a:spcAft>
                <a:spcPts val="0"/>
              </a:spcAft>
              <a:buClr>
                <a:schemeClr val="tx2"/>
              </a:buClr>
              <a:buFont typeface="Wingdings" pitchFamily="2" charset="2"/>
              <a:buChar char=" "/>
              <a:defRPr/>
            </a:pPr>
            <a:r>
              <a:rPr lang="en-US" sz="3600" b="1" dirty="0" smtClean="0"/>
              <a:t>35% on over $18,333,333</a:t>
            </a:r>
            <a:endParaRPr lang="en-US" sz="3200" b="1" dirty="0" smtClean="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87CD2EEA-001B-4D1A-A06A-5958207FC530}" type="slidenum">
              <a:rPr lang="en-US" altLang="en-US" sz="1200">
                <a:solidFill>
                  <a:srgbClr val="CC3300"/>
                </a:solidFill>
                <a:latin typeface="Arial" panose="020B0604020202020204" pitchFamily="34" charset="0"/>
              </a:rPr>
              <a:pPr algn="l" eaLnBrk="1" hangingPunct="1">
                <a:spcBef>
                  <a:spcPct val="0"/>
                </a:spcBef>
                <a:buFontTx/>
                <a:buNone/>
              </a:pPr>
              <a:t>19</a:t>
            </a:fld>
            <a:endParaRPr lang="en-US" altLang="en-US" sz="1200">
              <a:solidFill>
                <a:srgbClr val="CC3300"/>
              </a:solidFill>
              <a:latin typeface="Arial" panose="020B0604020202020204" pitchFamily="34" charset="0"/>
            </a:endParaRPr>
          </a:p>
        </p:txBody>
      </p:sp>
      <p:sp>
        <p:nvSpPr>
          <p:cNvPr id="23555" name="Rectangle 2"/>
          <p:cNvSpPr>
            <a:spLocks noGrp="1" noChangeArrowheads="1"/>
          </p:cNvSpPr>
          <p:nvPr>
            <p:ph idx="1"/>
          </p:nvPr>
        </p:nvSpPr>
        <p:spPr>
          <a:xfrm>
            <a:off x="152400" y="228600"/>
            <a:ext cx="8763000" cy="5942013"/>
          </a:xfrm>
        </p:spPr>
        <p:txBody>
          <a:bodyPr/>
          <a:lstStyle/>
          <a:p>
            <a:pPr marL="234950" lvl="1" indent="0" eaLnBrk="1" hangingPunct="1">
              <a:buFontTx/>
              <a:buNone/>
            </a:pPr>
            <a:r>
              <a:rPr lang="en-US" altLang="en-US" sz="4400" b="1" u="sng" smtClean="0">
                <a:solidFill>
                  <a:srgbClr val="FF3300"/>
                </a:solidFill>
              </a:rPr>
              <a:t>Double Taxation</a:t>
            </a:r>
          </a:p>
          <a:p>
            <a:pPr marL="234950" lvl="1" indent="0" eaLnBrk="1" hangingPunct="1">
              <a:buFontTx/>
              <a:buNone/>
            </a:pPr>
            <a:r>
              <a:rPr lang="en-US" altLang="en-US" sz="4400" b="1" smtClean="0"/>
              <a:t>The following slide shows the impact  of double taxation of corporate earnings.</a:t>
            </a:r>
          </a:p>
          <a:p>
            <a:pPr marL="234950" lvl="1" indent="0" eaLnBrk="1" hangingPunct="1">
              <a:buFontTx/>
              <a:buNone/>
            </a:pPr>
            <a:r>
              <a:rPr lang="en-US" altLang="en-US" sz="4400" b="1" smtClean="0"/>
              <a:t>The corporation has </a:t>
            </a:r>
            <a:r>
              <a:rPr lang="en-US" altLang="en-US" sz="4400" b="1" u="sng" smtClean="0">
                <a:solidFill>
                  <a:srgbClr val="FF3300"/>
                </a:solidFill>
              </a:rPr>
              <a:t>taxable income of $1,500,000</a:t>
            </a:r>
            <a:r>
              <a:rPr lang="en-US" altLang="en-US" sz="4400" b="1" smtClean="0"/>
              <a:t> and </a:t>
            </a:r>
            <a:r>
              <a:rPr lang="en-US" altLang="en-US" sz="4400" b="1" u="sng" smtClean="0">
                <a:solidFill>
                  <a:srgbClr val="0070C0"/>
                </a:solidFill>
              </a:rPr>
              <a:t>distributes all after-tax income to shareholders.  </a:t>
            </a:r>
            <a:r>
              <a:rPr lang="en-US" altLang="en-US" sz="4400" b="1" smtClean="0"/>
              <a:t>See Sec 301.</a:t>
            </a:r>
            <a:endParaRPr lang="en-US" altLang="en-US" sz="40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 </a:t>
            </a:r>
          </a:p>
        </p:txBody>
      </p:sp>
      <p:sp>
        <p:nvSpPr>
          <p:cNvPr id="70659" name="Rectangle 3"/>
          <p:cNvSpPr>
            <a:spLocks noGrp="1" noChangeArrowheads="1"/>
          </p:cNvSpPr>
          <p:nvPr>
            <p:ph type="body" sz="half" idx="1"/>
          </p:nvPr>
        </p:nvSpPr>
        <p:spPr>
          <a:xfrm>
            <a:off x="0" y="0"/>
            <a:ext cx="9144000" cy="6858000"/>
          </a:xfrm>
          <a:ln w="127000">
            <a:solidFill>
              <a:srgbClr val="0000FF"/>
            </a:solidFill>
            <a:miter lim="800000"/>
            <a:headEnd/>
            <a:tailEnd/>
          </a:ln>
        </p:spPr>
        <p:txBody>
          <a:bodyPr rtlCol="0">
            <a:normAutofit/>
          </a:bodyPr>
          <a:lstStyle/>
          <a:p>
            <a:pPr marL="404813" indent="-404813" eaLnBrk="1" fontAlgn="auto" hangingPunct="1">
              <a:spcBef>
                <a:spcPts val="300"/>
              </a:spcBef>
              <a:spcAft>
                <a:spcPts val="0"/>
              </a:spcAft>
              <a:buFontTx/>
              <a:buNone/>
              <a:defRPr/>
            </a:pPr>
            <a:r>
              <a:rPr lang="en-US" sz="2800" b="1" u="sng" dirty="0" smtClean="0">
                <a:solidFill>
                  <a:srgbClr val="FF0000"/>
                </a:solidFill>
              </a:rPr>
              <a:t> A student should understand:</a:t>
            </a:r>
          </a:p>
          <a:p>
            <a:pPr marL="631825" indent="-401638" eaLnBrk="1" fontAlgn="auto" hangingPunct="1">
              <a:spcBef>
                <a:spcPct val="0"/>
              </a:spcBef>
              <a:spcAft>
                <a:spcPts val="0"/>
              </a:spcAft>
              <a:buFontTx/>
              <a:buAutoNum type="arabicPeriod"/>
              <a:defRPr/>
            </a:pPr>
            <a:r>
              <a:rPr lang="en-US" sz="2800" b="1" dirty="0" smtClean="0"/>
              <a:t>Various business forms – corp. etc. [Pg. 2]</a:t>
            </a:r>
          </a:p>
          <a:p>
            <a:pPr marL="631825" indent="-401638" eaLnBrk="1" fontAlgn="auto" hangingPunct="1">
              <a:spcBef>
                <a:spcPct val="0"/>
              </a:spcBef>
              <a:spcAft>
                <a:spcPts val="0"/>
              </a:spcAft>
              <a:buFontTx/>
              <a:buAutoNum type="arabicPeriod"/>
              <a:defRPr/>
            </a:pPr>
            <a:r>
              <a:rPr lang="en-US" sz="2800" b="1" dirty="0" smtClean="0"/>
              <a:t>Corporate tax (compare w/ individuals). [Pg. 8] </a:t>
            </a:r>
          </a:p>
          <a:p>
            <a:pPr marL="631825" indent="-401638" eaLnBrk="1" fontAlgn="auto" hangingPunct="1">
              <a:spcBef>
                <a:spcPct val="0"/>
              </a:spcBef>
              <a:spcAft>
                <a:spcPts val="0"/>
              </a:spcAft>
              <a:buFontTx/>
              <a:buAutoNum type="arabicPeriod"/>
              <a:defRPr/>
            </a:pPr>
            <a:r>
              <a:rPr lang="en-US" sz="2800" b="1" dirty="0" smtClean="0"/>
              <a:t>Fiscal years &amp; accounting methods. [Pg. 10]</a:t>
            </a:r>
          </a:p>
          <a:p>
            <a:pPr marL="631825" indent="-401638" eaLnBrk="1" fontAlgn="auto" hangingPunct="1">
              <a:spcBef>
                <a:spcPct val="0"/>
              </a:spcBef>
              <a:spcAft>
                <a:spcPts val="0"/>
              </a:spcAft>
              <a:buFontTx/>
              <a:buAutoNum type="arabicPeriod"/>
              <a:defRPr/>
            </a:pPr>
            <a:r>
              <a:rPr lang="en-US" sz="2800" b="1" dirty="0" smtClean="0"/>
              <a:t>Capital gains (losses). </a:t>
            </a:r>
            <a:r>
              <a:rPr lang="en-US" sz="2800" b="1" dirty="0" err="1" smtClean="0"/>
              <a:t>Deprec</a:t>
            </a:r>
            <a:r>
              <a:rPr lang="en-US" sz="2800" b="1" dirty="0" smtClean="0"/>
              <a:t>. </a:t>
            </a:r>
            <a:r>
              <a:rPr lang="en-US" sz="2800" b="1" dirty="0"/>
              <a:t>R</a:t>
            </a:r>
            <a:r>
              <a:rPr lang="en-US" sz="2800" b="1" dirty="0" smtClean="0"/>
              <a:t>ecapture [Page 11+]</a:t>
            </a:r>
          </a:p>
          <a:p>
            <a:pPr marL="631825" indent="-401638" eaLnBrk="1" fontAlgn="auto" hangingPunct="1">
              <a:spcBef>
                <a:spcPct val="0"/>
              </a:spcBef>
              <a:spcAft>
                <a:spcPts val="0"/>
              </a:spcAft>
              <a:buFontTx/>
              <a:buAutoNum type="arabicPeriod"/>
              <a:defRPr/>
            </a:pPr>
            <a:r>
              <a:rPr lang="en-US" sz="2800" b="1" dirty="0" smtClean="0"/>
              <a:t>Passive Losses [Page  13]</a:t>
            </a:r>
          </a:p>
          <a:p>
            <a:pPr marL="631825" indent="-401638" eaLnBrk="1" fontAlgn="auto" hangingPunct="1">
              <a:spcBef>
                <a:spcPct val="0"/>
              </a:spcBef>
              <a:spcAft>
                <a:spcPts val="0"/>
              </a:spcAft>
              <a:buFontTx/>
              <a:buAutoNum type="arabicPeriod"/>
              <a:defRPr/>
            </a:pPr>
            <a:r>
              <a:rPr lang="en-US" sz="2800" b="1" dirty="0" smtClean="0"/>
              <a:t>Charitable contributions. [Page 14]</a:t>
            </a:r>
          </a:p>
          <a:p>
            <a:pPr marL="631825" indent="-401638" eaLnBrk="1" fontAlgn="auto" hangingPunct="1">
              <a:spcBef>
                <a:spcPct val="0"/>
              </a:spcBef>
              <a:spcAft>
                <a:spcPts val="0"/>
              </a:spcAft>
              <a:buFontTx/>
              <a:buAutoNum type="arabicPeriod"/>
              <a:defRPr/>
            </a:pPr>
            <a:r>
              <a:rPr lang="en-US" sz="2800" b="1" dirty="0" smtClean="0"/>
              <a:t>Domestic Production Activities [Page 16]</a:t>
            </a:r>
          </a:p>
          <a:p>
            <a:pPr marL="631825" indent="-401638" eaLnBrk="1" fontAlgn="auto" hangingPunct="1">
              <a:spcBef>
                <a:spcPct val="0"/>
              </a:spcBef>
              <a:spcAft>
                <a:spcPts val="0"/>
              </a:spcAft>
              <a:buFontTx/>
              <a:buAutoNum type="arabicPeriod"/>
              <a:defRPr/>
            </a:pPr>
            <a:r>
              <a:rPr lang="en-US" sz="2800" b="1" dirty="0" smtClean="0"/>
              <a:t>Net operating losses. [Page 17] </a:t>
            </a:r>
          </a:p>
          <a:p>
            <a:pPr marL="631825" indent="-401638" eaLnBrk="1" fontAlgn="auto" hangingPunct="1">
              <a:spcBef>
                <a:spcPct val="0"/>
              </a:spcBef>
              <a:spcAft>
                <a:spcPts val="0"/>
              </a:spcAft>
              <a:buFontTx/>
              <a:buAutoNum type="arabicPeriod"/>
              <a:defRPr/>
            </a:pPr>
            <a:r>
              <a:rPr lang="en-US" sz="2800" b="1" dirty="0" smtClean="0"/>
              <a:t>Dividends received deduction. [Page 17]</a:t>
            </a:r>
          </a:p>
          <a:p>
            <a:pPr marL="576263" indent="-576263" eaLnBrk="1" fontAlgn="auto" hangingPunct="1">
              <a:spcBef>
                <a:spcPct val="0"/>
              </a:spcBef>
              <a:spcAft>
                <a:spcPts val="0"/>
              </a:spcAft>
              <a:buFontTx/>
              <a:buAutoNum type="arabicPeriod"/>
              <a:defRPr/>
            </a:pPr>
            <a:r>
              <a:rPr lang="en-US" sz="2800" b="1" dirty="0" smtClean="0"/>
              <a:t> Organization &amp; start-up expenses. [Page 20]</a:t>
            </a:r>
          </a:p>
          <a:p>
            <a:pPr marL="576263" indent="-576263" eaLnBrk="1" fontAlgn="auto" hangingPunct="1">
              <a:spcBef>
                <a:spcPct val="0"/>
              </a:spcBef>
              <a:spcAft>
                <a:spcPts val="0"/>
              </a:spcAft>
              <a:buFontTx/>
              <a:buAutoNum type="arabicPeriod"/>
              <a:defRPr/>
            </a:pPr>
            <a:r>
              <a:rPr lang="en-US" sz="2800" b="1" dirty="0" smtClean="0"/>
              <a:t> Tax Rates. Also Related Corporations [Page 21+]</a:t>
            </a:r>
          </a:p>
          <a:p>
            <a:pPr marL="576263" indent="-576263" eaLnBrk="1" fontAlgn="auto" hangingPunct="1">
              <a:spcBef>
                <a:spcPct val="0"/>
              </a:spcBef>
              <a:spcAft>
                <a:spcPts val="0"/>
              </a:spcAft>
              <a:buFontTx/>
              <a:buAutoNum type="arabicPeriod"/>
              <a:defRPr/>
            </a:pPr>
            <a:r>
              <a:rPr lang="en-US" sz="2800" b="1" dirty="0" smtClean="0"/>
              <a:t> Filing requirements, payments [24]</a:t>
            </a:r>
          </a:p>
          <a:p>
            <a:pPr marL="576263" indent="-576263" eaLnBrk="1" fontAlgn="auto" hangingPunct="1">
              <a:spcBef>
                <a:spcPct val="0"/>
              </a:spcBef>
              <a:spcAft>
                <a:spcPts val="0"/>
              </a:spcAft>
              <a:buFontTx/>
              <a:buAutoNum type="arabicPeriod"/>
              <a:defRPr/>
            </a:pPr>
            <a:r>
              <a:rPr lang="en-US" sz="2800" b="1" dirty="0" smtClean="0"/>
              <a:t> Tax and book income. Acct. for Tax [Page 25+] </a:t>
            </a:r>
          </a:p>
          <a:p>
            <a:pPr marL="576263" indent="-576263" eaLnBrk="1" fontAlgn="auto" hangingPunct="1">
              <a:spcBef>
                <a:spcPct val="0"/>
              </a:spcBef>
              <a:spcAft>
                <a:spcPts val="0"/>
              </a:spcAft>
              <a:buFontTx/>
              <a:buAutoNum type="arabicPeriod"/>
              <a:defRPr/>
            </a:pPr>
            <a:r>
              <a:rPr lang="en-US" sz="2800" b="1" dirty="0" smtClean="0"/>
              <a:t> Tax planning. Transactions w/ Owner. [Pg. 35+]</a:t>
            </a:r>
            <a:endParaRPr lang="en-US" b="1" dirty="0" smtClean="0"/>
          </a:p>
          <a:p>
            <a:pPr marL="404813" indent="-404813" eaLnBrk="1" fontAlgn="auto" hangingPunct="1">
              <a:spcBef>
                <a:spcPts val="300"/>
              </a:spcBef>
              <a:spcAft>
                <a:spcPts val="0"/>
              </a:spcAft>
              <a:buFontTx/>
              <a:buAutoNum type="arabicPeriod"/>
              <a:defRPr/>
            </a:pPr>
            <a:endParaRPr lang="en-US" sz="2800" dirty="0" smtClean="0"/>
          </a:p>
          <a:p>
            <a:pPr marL="404813" indent="-404813" eaLnBrk="1" fontAlgn="auto" hangingPunct="1">
              <a:spcBef>
                <a:spcPts val="300"/>
              </a:spcBef>
              <a:spcAft>
                <a:spcPts val="0"/>
              </a:spcAft>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Grp="1" noChangeAspect="1"/>
          </p:cNvGraphicFramePr>
          <p:nvPr>
            <p:ph type="ctrTitle"/>
          </p:nvPr>
        </p:nvGraphicFramePr>
        <p:xfrm>
          <a:off x="147638" y="463550"/>
          <a:ext cx="8480425" cy="5281613"/>
        </p:xfrm>
        <a:graphic>
          <a:graphicData uri="http://schemas.openxmlformats.org/presentationml/2006/ole">
            <mc:AlternateContent xmlns:mc="http://schemas.openxmlformats.org/markup-compatibility/2006">
              <mc:Choice xmlns:v="urn:schemas-microsoft-com:vml" Requires="v">
                <p:oleObj spid="_x0000_s24580" name="Worksheet" r:id="rId4" imgW="3914716" imgH="2438400" progId="Excel.Sheet.8">
                  <p:embed/>
                </p:oleObj>
              </mc:Choice>
              <mc:Fallback>
                <p:oleObj name="Worksheet" r:id="rId4" imgW="3914716" imgH="243840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463550"/>
                        <a:ext cx="8480425" cy="528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type="ctrTitle"/>
          </p:nvPr>
        </p:nvGraphicFramePr>
        <p:xfrm>
          <a:off x="147638" y="463550"/>
          <a:ext cx="8480425" cy="5281613"/>
        </p:xfrm>
        <a:graphic>
          <a:graphicData uri="http://schemas.openxmlformats.org/presentationml/2006/ole">
            <mc:AlternateContent xmlns:mc="http://schemas.openxmlformats.org/markup-compatibility/2006">
              <mc:Choice xmlns:v="urn:schemas-microsoft-com:vml" Requires="v">
                <p:oleObj spid="_x0000_s25604" name="Worksheet" r:id="rId4" imgW="3914767" imgH="2438370" progId="Excel.Sheet.8">
                  <p:embed/>
                </p:oleObj>
              </mc:Choice>
              <mc:Fallback>
                <p:oleObj name="Worksheet" r:id="rId4" imgW="3914767" imgH="243837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463550"/>
                        <a:ext cx="8480425" cy="528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189D3F66-3AEB-4188-B5E6-3E192B121102}" type="slidenum">
              <a:rPr lang="en-US" altLang="en-US" sz="1200">
                <a:solidFill>
                  <a:srgbClr val="CC3300"/>
                </a:solidFill>
                <a:latin typeface="Arial" panose="020B0604020202020204" pitchFamily="34" charset="0"/>
              </a:rPr>
              <a:pPr algn="l" eaLnBrk="1" hangingPunct="1">
                <a:spcBef>
                  <a:spcPct val="0"/>
                </a:spcBef>
                <a:buFontTx/>
                <a:buNone/>
              </a:pPr>
              <a:t>22</a:t>
            </a:fld>
            <a:endParaRPr lang="en-US" altLang="en-US" sz="1200">
              <a:solidFill>
                <a:srgbClr val="CC3300"/>
              </a:solidFill>
              <a:latin typeface="Arial" panose="020B0604020202020204" pitchFamily="34" charset="0"/>
            </a:endParaRPr>
          </a:p>
        </p:txBody>
      </p:sp>
      <p:graphicFrame>
        <p:nvGraphicFramePr>
          <p:cNvPr id="26627" name="Object 2"/>
          <p:cNvGraphicFramePr>
            <a:graphicFrameLocks noGrp="1" noChangeAspect="1"/>
          </p:cNvGraphicFramePr>
          <p:nvPr>
            <p:ph type="ctrTitle"/>
          </p:nvPr>
        </p:nvGraphicFramePr>
        <p:xfrm>
          <a:off x="179388" y="465138"/>
          <a:ext cx="8416925" cy="5775325"/>
        </p:xfrm>
        <a:graphic>
          <a:graphicData uri="http://schemas.openxmlformats.org/presentationml/2006/ole">
            <mc:AlternateContent xmlns:mc="http://schemas.openxmlformats.org/markup-compatibility/2006">
              <mc:Choice xmlns:v="urn:schemas-microsoft-com:vml" Requires="v">
                <p:oleObj spid="_x0000_s26629" name="Worksheet" r:id="rId4" imgW="3914767" imgH="2685960" progId="Excel.Sheet.8">
                  <p:embed/>
                </p:oleObj>
              </mc:Choice>
              <mc:Fallback>
                <p:oleObj name="Worksheet" r:id="rId4" imgW="3914767" imgH="268596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5138"/>
                        <a:ext cx="8416925" cy="577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31549FE-A06E-49E5-9925-2487DC7BFAE7}" type="slidenum">
              <a:rPr lang="en-US" altLang="en-US" sz="1200">
                <a:solidFill>
                  <a:srgbClr val="CC3300"/>
                </a:solidFill>
                <a:latin typeface="Arial" panose="020B0604020202020204" pitchFamily="34" charset="0"/>
              </a:rPr>
              <a:pPr eaLnBrk="1" hangingPunct="1">
                <a:spcBef>
                  <a:spcPct val="0"/>
                </a:spcBef>
                <a:buFontTx/>
                <a:buNone/>
              </a:pPr>
              <a:t>23</a:t>
            </a:fld>
            <a:endParaRPr lang="en-US" altLang="en-US" sz="1200">
              <a:solidFill>
                <a:srgbClr val="CC3300"/>
              </a:solidFill>
              <a:latin typeface="Arial" panose="020B0604020202020204" pitchFamily="34" charset="0"/>
            </a:endParaRPr>
          </a:p>
        </p:txBody>
      </p:sp>
      <p:sp>
        <p:nvSpPr>
          <p:cNvPr id="27651" name="Rectangle 2"/>
          <p:cNvSpPr>
            <a:spLocks noGrp="1" noChangeArrowheads="1"/>
          </p:cNvSpPr>
          <p:nvPr>
            <p:ph type="title"/>
          </p:nvPr>
        </p:nvSpPr>
        <p:spPr/>
        <p:txBody>
          <a:bodyPr/>
          <a:lstStyle/>
          <a:p>
            <a:pPr eaLnBrk="1" hangingPunct="1"/>
            <a:r>
              <a:rPr lang="en-US" altLang="en-US" smtClean="0"/>
              <a:t> </a:t>
            </a:r>
          </a:p>
        </p:txBody>
      </p:sp>
      <p:sp>
        <p:nvSpPr>
          <p:cNvPr id="27652" name="Rectangle 3"/>
          <p:cNvSpPr>
            <a:spLocks noGrp="1" noChangeArrowheads="1"/>
          </p:cNvSpPr>
          <p:nvPr>
            <p:ph type="body" sz="half" idx="1"/>
          </p:nvPr>
        </p:nvSpPr>
        <p:spPr>
          <a:xfrm>
            <a:off x="152400" y="76200"/>
            <a:ext cx="8839200" cy="6324600"/>
          </a:xfrm>
          <a:ln w="127000">
            <a:solidFill>
              <a:srgbClr val="0000FF"/>
            </a:solidFill>
            <a:miter lim="800000"/>
            <a:headEnd/>
            <a:tailEnd/>
          </a:ln>
        </p:spPr>
        <p:txBody>
          <a:bodyPr/>
          <a:lstStyle/>
          <a:p>
            <a:pPr marL="119063" indent="0" eaLnBrk="1" hangingPunct="1">
              <a:buFontTx/>
              <a:buNone/>
            </a:pPr>
            <a:r>
              <a:rPr lang="en-US" altLang="en-US" sz="7200" b="1" smtClean="0"/>
              <a:t>2. Corporate tax law (compare with individuals). </a:t>
            </a:r>
            <a:br>
              <a:rPr lang="en-US" altLang="en-US" sz="7200" b="1" smtClean="0"/>
            </a:br>
            <a:r>
              <a:rPr lang="en-US" altLang="en-US" sz="7200" b="1" smtClean="0"/>
              <a:t>[Page 2-8]</a:t>
            </a:r>
          </a:p>
          <a:p>
            <a:pPr marL="119063" indent="0" eaLnBrk="1" hangingPunct="1">
              <a:buFontTx/>
              <a:buNone/>
            </a:pPr>
            <a:r>
              <a:rPr lang="en-US" altLang="en-US" sz="5400" b="1" smtClean="0">
                <a:solidFill>
                  <a:srgbClr val="C00000"/>
                </a:solidFill>
              </a:rPr>
              <a:t>Sec. 1, 1(h), 11, 1201, 63</a:t>
            </a:r>
            <a:endParaRPr lang="en-US" altLang="en-US" sz="1800" b="1" smtClean="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BAFE5F4-DDAB-49B1-8495-2BED67395FC8}" type="slidenum">
              <a:rPr lang="en-US" altLang="en-US" sz="1200">
                <a:solidFill>
                  <a:srgbClr val="CC3300"/>
                </a:solidFill>
                <a:latin typeface="Arial" panose="020B0604020202020204" pitchFamily="34" charset="0"/>
              </a:rPr>
              <a:pPr eaLnBrk="1" hangingPunct="1">
                <a:spcBef>
                  <a:spcPct val="0"/>
                </a:spcBef>
                <a:buFontTx/>
                <a:buNone/>
              </a:pPr>
              <a:t>24</a:t>
            </a:fld>
            <a:endParaRPr lang="en-US" altLang="en-US" sz="1200">
              <a:solidFill>
                <a:srgbClr val="CC3300"/>
              </a:solidFill>
              <a:latin typeface="Arial" panose="020B0604020202020204" pitchFamily="34" charset="0"/>
            </a:endParaRPr>
          </a:p>
        </p:txBody>
      </p:sp>
      <p:sp>
        <p:nvSpPr>
          <p:cNvPr id="28675" name="Rectangle 2"/>
          <p:cNvSpPr>
            <a:spLocks noGrp="1" noChangeArrowheads="1"/>
          </p:cNvSpPr>
          <p:nvPr>
            <p:ph type="title"/>
          </p:nvPr>
        </p:nvSpPr>
        <p:spPr/>
        <p:txBody>
          <a:bodyPr/>
          <a:lstStyle/>
          <a:p>
            <a:pPr eaLnBrk="1" hangingPunct="1"/>
            <a:r>
              <a:rPr lang="en-US" altLang="en-US" smtClean="0"/>
              <a:t> </a:t>
            </a:r>
          </a:p>
        </p:txBody>
      </p:sp>
      <p:sp>
        <p:nvSpPr>
          <p:cNvPr id="28676" name="Rectangle 3"/>
          <p:cNvSpPr>
            <a:spLocks noGrp="1" noChangeArrowheads="1"/>
          </p:cNvSpPr>
          <p:nvPr>
            <p:ph type="body" sz="half" idx="1"/>
          </p:nvPr>
        </p:nvSpPr>
        <p:spPr>
          <a:xfrm>
            <a:off x="228600" y="228600"/>
            <a:ext cx="8458200" cy="6172200"/>
          </a:xfrm>
          <a:ln w="127000">
            <a:solidFill>
              <a:srgbClr val="0000FF"/>
            </a:solidFill>
            <a:miter lim="800000"/>
            <a:headEnd/>
            <a:tailEnd/>
          </a:ln>
        </p:spPr>
        <p:txBody>
          <a:bodyPr/>
          <a:lstStyle/>
          <a:p>
            <a:pPr marL="119063" indent="0" eaLnBrk="1" hangingPunct="1">
              <a:buFontTx/>
              <a:buNone/>
            </a:pPr>
            <a:r>
              <a:rPr lang="en-US" altLang="en-US" sz="7200" b="1" smtClean="0"/>
              <a:t>2. Fiscal years</a:t>
            </a:r>
          </a:p>
          <a:p>
            <a:pPr marL="119063" indent="0" eaLnBrk="1" hangingPunct="1">
              <a:buFontTx/>
              <a:buNone/>
            </a:pPr>
            <a:r>
              <a:rPr lang="en-US" altLang="en-US" sz="7200" b="1" smtClean="0"/>
              <a:t>and accounting methods. </a:t>
            </a:r>
            <a:br>
              <a:rPr lang="en-US" altLang="en-US" sz="7200" b="1" smtClean="0"/>
            </a:br>
            <a:r>
              <a:rPr lang="en-US" altLang="en-US" sz="7200" b="1" smtClean="0"/>
              <a:t>[Pg 2-10]</a:t>
            </a:r>
          </a:p>
          <a:p>
            <a:pPr marL="119063" indent="0" eaLnBrk="1" hangingPunct="1">
              <a:buFontTx/>
              <a:buNone/>
            </a:pPr>
            <a:r>
              <a:rPr lang="en-US" altLang="en-US" sz="7200" b="1" smtClean="0">
                <a:solidFill>
                  <a:srgbClr val="C00000"/>
                </a:solidFill>
              </a:rPr>
              <a:t>Sec. 441, 451</a:t>
            </a:r>
            <a:endParaRPr lang="en-US" altLang="en-US" b="1" smtClean="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5530727-5D65-458B-BD9F-2CB6851D5E1B}" type="slidenum">
              <a:rPr lang="en-US" altLang="en-US" sz="1200">
                <a:solidFill>
                  <a:srgbClr val="CC3300"/>
                </a:solidFill>
                <a:latin typeface="Arial" panose="020B0604020202020204" pitchFamily="34" charset="0"/>
              </a:rPr>
              <a:pPr eaLnBrk="1" hangingPunct="1">
                <a:spcBef>
                  <a:spcPct val="0"/>
                </a:spcBef>
                <a:buFontTx/>
                <a:buNone/>
              </a:pPr>
              <a:t>25</a:t>
            </a:fld>
            <a:endParaRPr lang="en-US" altLang="en-US" sz="1200">
              <a:solidFill>
                <a:srgbClr val="CC3300"/>
              </a:solidFill>
              <a:latin typeface="Arial" panose="020B0604020202020204" pitchFamily="34" charset="0"/>
            </a:endParaRPr>
          </a:p>
        </p:txBody>
      </p:sp>
      <p:sp>
        <p:nvSpPr>
          <p:cNvPr id="29699" name="Rectangle 2"/>
          <p:cNvSpPr>
            <a:spLocks noGrp="1" noChangeArrowheads="1"/>
          </p:cNvSpPr>
          <p:nvPr>
            <p:ph type="title"/>
          </p:nvPr>
        </p:nvSpPr>
        <p:spPr/>
        <p:txBody>
          <a:bodyPr/>
          <a:lstStyle/>
          <a:p>
            <a:pPr eaLnBrk="1" hangingPunct="1"/>
            <a:r>
              <a:rPr lang="en-US" altLang="en-US" smtClean="0"/>
              <a:t> </a:t>
            </a:r>
          </a:p>
        </p:txBody>
      </p:sp>
      <p:sp>
        <p:nvSpPr>
          <p:cNvPr id="29700" name="Rectangle 3"/>
          <p:cNvSpPr>
            <a:spLocks noGrp="1" noChangeArrowheads="1"/>
          </p:cNvSpPr>
          <p:nvPr>
            <p:ph type="body" sz="half" idx="1"/>
          </p:nvPr>
        </p:nvSpPr>
        <p:spPr>
          <a:xfrm>
            <a:off x="152400" y="228600"/>
            <a:ext cx="8763000" cy="6172200"/>
          </a:xfrm>
          <a:ln w="63500">
            <a:solidFill>
              <a:srgbClr val="008000"/>
            </a:solidFill>
            <a:miter lim="800000"/>
            <a:headEnd/>
            <a:tailEnd/>
          </a:ln>
        </p:spPr>
        <p:txBody>
          <a:bodyPr/>
          <a:lstStyle/>
          <a:p>
            <a:pPr marL="0" indent="0" eaLnBrk="1" hangingPunct="1">
              <a:lnSpc>
                <a:spcPct val="90000"/>
              </a:lnSpc>
              <a:spcBef>
                <a:spcPct val="10000"/>
              </a:spcBef>
              <a:buFontTx/>
              <a:buNone/>
            </a:pPr>
            <a:r>
              <a:rPr lang="en-US" altLang="en-US" sz="5400" b="1" u="sng" smtClean="0">
                <a:solidFill>
                  <a:srgbClr val="FF3300"/>
                </a:solidFill>
              </a:rPr>
              <a:t>Corporate Year.</a:t>
            </a:r>
          </a:p>
          <a:p>
            <a:pPr marL="0" indent="0" eaLnBrk="1" hangingPunct="1">
              <a:lnSpc>
                <a:spcPct val="90000"/>
              </a:lnSpc>
              <a:spcBef>
                <a:spcPct val="10000"/>
              </a:spcBef>
              <a:buFontTx/>
              <a:buNone/>
            </a:pPr>
            <a:r>
              <a:rPr lang="en-US" altLang="en-US" sz="3600" b="1" smtClean="0"/>
              <a:t>When a corp. is formed there are certain elections that must be made.</a:t>
            </a:r>
          </a:p>
          <a:p>
            <a:pPr marL="0" indent="0" eaLnBrk="1" hangingPunct="1">
              <a:lnSpc>
                <a:spcPct val="90000"/>
              </a:lnSpc>
              <a:spcBef>
                <a:spcPct val="10000"/>
              </a:spcBef>
              <a:buFontTx/>
              <a:buNone/>
            </a:pPr>
            <a:r>
              <a:rPr lang="en-US" altLang="en-US" sz="3600" b="1" u="sng" smtClean="0">
                <a:solidFill>
                  <a:srgbClr val="FF3300"/>
                </a:solidFill>
              </a:rPr>
              <a:t>A.</a:t>
            </a:r>
            <a:r>
              <a:rPr lang="en-US" altLang="en-US" sz="3600" b="1" u="sng" smtClean="0">
                <a:solidFill>
                  <a:srgbClr val="FF0000"/>
                </a:solidFill>
              </a:rPr>
              <a:t> </a:t>
            </a:r>
            <a:r>
              <a:rPr lang="en-US" altLang="en-US" sz="3600" b="1" u="sng" smtClean="0">
                <a:solidFill>
                  <a:srgbClr val="FF3300"/>
                </a:solidFill>
              </a:rPr>
              <a:t>Choosing a Calendar or Fiscal Year.</a:t>
            </a:r>
            <a:r>
              <a:rPr lang="en-US" altLang="en-US" sz="3600" b="1" u="sng" smtClean="0"/>
              <a:t> </a:t>
            </a:r>
            <a:br>
              <a:rPr lang="en-US" altLang="en-US" sz="3600" b="1" u="sng" smtClean="0"/>
            </a:br>
            <a:r>
              <a:rPr lang="en-US" altLang="en-US" sz="3600" b="1" smtClean="0"/>
              <a:t>A new corp. may select either a calendar or fiscal year by filing its first tax return for the selected period.  </a:t>
            </a:r>
          </a:p>
          <a:p>
            <a:pPr marL="0" indent="0" eaLnBrk="1" hangingPunct="1">
              <a:lnSpc>
                <a:spcPct val="90000"/>
              </a:lnSpc>
              <a:spcBef>
                <a:spcPts val="600"/>
              </a:spcBef>
              <a:buFontTx/>
              <a:buNone/>
            </a:pPr>
            <a:r>
              <a:rPr lang="en-US" altLang="en-US" sz="3600" b="1" smtClean="0"/>
              <a:t>The corp's tax year must be the same as its annual accounting period that is used for financial accounting</a:t>
            </a:r>
            <a:r>
              <a:rPr lang="en-US" altLang="en-US" sz="4400" b="1" smtClean="0"/>
              <a:t> purposes.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 </a:t>
            </a:r>
          </a:p>
        </p:txBody>
      </p:sp>
      <p:sp>
        <p:nvSpPr>
          <p:cNvPr id="30723"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lnSpc>
                <a:spcPct val="80000"/>
              </a:lnSpc>
              <a:spcBef>
                <a:spcPts val="1200"/>
              </a:spcBef>
              <a:buFontTx/>
              <a:buNone/>
            </a:pPr>
            <a:r>
              <a:rPr lang="en-US" altLang="en-US" b="1" u="sng" smtClean="0">
                <a:solidFill>
                  <a:srgbClr val="FF3300"/>
                </a:solidFill>
              </a:rPr>
              <a:t>Corporate Year.</a:t>
            </a:r>
          </a:p>
          <a:p>
            <a:pPr marL="0" indent="0" eaLnBrk="1" hangingPunct="1">
              <a:lnSpc>
                <a:spcPct val="90000"/>
              </a:lnSpc>
              <a:spcBef>
                <a:spcPts val="1200"/>
              </a:spcBef>
              <a:buFontTx/>
              <a:buNone/>
            </a:pPr>
            <a:r>
              <a:rPr lang="en-US" altLang="en-US" sz="2800" b="1" smtClean="0"/>
              <a:t>A corp's first tax year may not cover a full 12-month period. In that case, a short-period tax return must be filed.  A corp's final year may also cover a short period.</a:t>
            </a:r>
          </a:p>
          <a:p>
            <a:pPr marL="0" indent="0" eaLnBrk="1" hangingPunct="1">
              <a:lnSpc>
                <a:spcPct val="90000"/>
              </a:lnSpc>
              <a:spcBef>
                <a:spcPts val="1200"/>
              </a:spcBef>
              <a:buFontTx/>
              <a:buNone/>
            </a:pPr>
            <a:r>
              <a:rPr lang="en-US" altLang="en-US" sz="2800" b="1" smtClean="0"/>
              <a:t>Some corporations may be restricted in their ability to select a tax year. A member of an affiliated group of corps that files a consolidated return must use the same tax year as the group's parent corporation.  </a:t>
            </a:r>
          </a:p>
          <a:p>
            <a:pPr marL="0" indent="0" eaLnBrk="1" hangingPunct="1">
              <a:lnSpc>
                <a:spcPct val="90000"/>
              </a:lnSpc>
              <a:spcBef>
                <a:spcPts val="1200"/>
              </a:spcBef>
              <a:buFontTx/>
              <a:buNone/>
            </a:pPr>
            <a:r>
              <a:rPr lang="en-US" altLang="en-US" sz="2800" b="1" smtClean="0"/>
              <a:t>A PSC may elect to use certain fiscal years even when there is no business purpose.  </a:t>
            </a:r>
          </a:p>
          <a:p>
            <a:pPr marL="0" indent="0" eaLnBrk="1" hangingPunct="1">
              <a:lnSpc>
                <a:spcPct val="90000"/>
              </a:lnSpc>
              <a:spcBef>
                <a:spcPts val="1200"/>
              </a:spcBef>
              <a:buFontTx/>
              <a:buNone/>
            </a:pPr>
            <a:r>
              <a:rPr lang="en-US" altLang="en-US" sz="2800" b="1" smtClean="0"/>
              <a:t>A new PSC may elect to use a September 30, October 31, or November 30 year-end provided that it meets minimum distribution requirements to employee-owners during the deferral period.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 </a:t>
            </a:r>
          </a:p>
        </p:txBody>
      </p:sp>
      <p:sp>
        <p:nvSpPr>
          <p:cNvPr id="31747"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buFontTx/>
              <a:buNone/>
            </a:pPr>
            <a:r>
              <a:rPr lang="en-US" altLang="en-US" sz="3600" b="1" u="sng" smtClean="0">
                <a:solidFill>
                  <a:srgbClr val="FF3300"/>
                </a:solidFill>
              </a:rPr>
              <a:t>Corporate Year.</a:t>
            </a:r>
          </a:p>
          <a:p>
            <a:pPr marL="0" indent="0" eaLnBrk="1" hangingPunct="1">
              <a:buFontTx/>
              <a:buNone/>
            </a:pPr>
            <a:r>
              <a:rPr lang="en-US" altLang="en-US" sz="3600" b="1" smtClean="0"/>
              <a:t>A personal service corporation (PSC) is defined for this purpose as a corporation whose principal activity is the performance of </a:t>
            </a:r>
            <a:r>
              <a:rPr lang="en-US" altLang="en-US" sz="3600" b="1" u="sng" smtClean="0"/>
              <a:t>personal services</a:t>
            </a:r>
            <a:r>
              <a:rPr lang="en-US" altLang="en-US" sz="3600" b="1" smtClean="0"/>
              <a:t>.  </a:t>
            </a:r>
          </a:p>
          <a:p>
            <a:pPr marL="0" indent="0" eaLnBrk="1" hangingPunct="1">
              <a:buFontTx/>
              <a:buNone/>
            </a:pPr>
            <a:r>
              <a:rPr lang="en-US" altLang="en-US" sz="3600" b="1" smtClean="0"/>
              <a:t>A corporation is not a PSC unless its employee-owners own more than 10% of the stock (by value) on any day of the year and the personal services are substantially performed by the employee-owners.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 </a:t>
            </a:r>
          </a:p>
        </p:txBody>
      </p:sp>
      <p:sp>
        <p:nvSpPr>
          <p:cNvPr id="32771"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buFontTx/>
              <a:buNone/>
            </a:pPr>
            <a:r>
              <a:rPr lang="en-US" altLang="en-US" sz="3600" b="1" u="sng" smtClean="0">
                <a:solidFill>
                  <a:srgbClr val="FF3300"/>
                </a:solidFill>
              </a:rPr>
              <a:t>Corporate Year.</a:t>
            </a:r>
          </a:p>
          <a:p>
            <a:pPr marL="0" indent="0" eaLnBrk="1" hangingPunct="1">
              <a:buFontTx/>
              <a:buNone/>
            </a:pPr>
            <a:r>
              <a:rPr lang="en-US" altLang="en-US" sz="3600" b="1" smtClean="0"/>
              <a:t>A corporation wishing to change its accounting period must secure the prior approval of the IRS unless a change is specifically authorized under the Regulations.  A request for change is filed on Form 1128 on or before the fifteenth day of the second calendar month following the close of the short period.  </a:t>
            </a:r>
          </a:p>
          <a:p>
            <a:pPr marL="0" indent="0" eaLnBrk="1" hangingPunct="1">
              <a:buFontTx/>
              <a:buNone/>
            </a:pPr>
            <a:r>
              <a:rPr lang="en-US" altLang="en-US" sz="3600" b="1" smtClean="0"/>
              <a:t>The change will be granted if there is a substantial business purpose.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 </a:t>
            </a:r>
          </a:p>
        </p:txBody>
      </p:sp>
      <p:sp>
        <p:nvSpPr>
          <p:cNvPr id="33795"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284163" indent="-284163" eaLnBrk="1" hangingPunct="1">
              <a:lnSpc>
                <a:spcPct val="90000"/>
              </a:lnSpc>
              <a:buFontTx/>
              <a:buNone/>
            </a:pPr>
            <a:r>
              <a:rPr lang="en-US" altLang="en-US" b="1" u="sng" smtClean="0">
                <a:solidFill>
                  <a:srgbClr val="FF3300"/>
                </a:solidFill>
              </a:rPr>
              <a:t>Corporate Change of Year.</a:t>
            </a:r>
          </a:p>
          <a:p>
            <a:pPr marL="284163" indent="-284163" eaLnBrk="1" hangingPunct="1">
              <a:lnSpc>
                <a:spcPct val="90000"/>
              </a:lnSpc>
              <a:buFontTx/>
              <a:buNone/>
            </a:pPr>
            <a:r>
              <a:rPr lang="en-US" altLang="en-US" sz="2800" b="1" smtClean="0"/>
              <a:t>A corporation may change its tax year without the prior approval of the IRS if:</a:t>
            </a:r>
          </a:p>
          <a:p>
            <a:pPr marL="284163" indent="-284163" eaLnBrk="1" hangingPunct="1">
              <a:lnSpc>
                <a:spcPct val="90000"/>
              </a:lnSpc>
              <a:buFontTx/>
              <a:buNone/>
            </a:pPr>
            <a:r>
              <a:rPr lang="en-US" altLang="en-US" sz="2800" b="1" smtClean="0"/>
              <a:t>1. the corporation has not changed its accounting period within the last ten years;</a:t>
            </a:r>
          </a:p>
          <a:p>
            <a:pPr marL="284163" indent="-284163" eaLnBrk="1" hangingPunct="1">
              <a:lnSpc>
                <a:spcPct val="90000"/>
              </a:lnSpc>
              <a:buFontTx/>
              <a:buNone/>
            </a:pPr>
            <a:r>
              <a:rPr lang="en-US" altLang="en-US" sz="2800" b="1" smtClean="0"/>
              <a:t>2. the resulting short period does not have a net operating loss.</a:t>
            </a:r>
          </a:p>
          <a:p>
            <a:pPr marL="284163" indent="-284163" eaLnBrk="1" hangingPunct="1">
              <a:lnSpc>
                <a:spcPct val="90000"/>
              </a:lnSpc>
              <a:buFontTx/>
              <a:buNone/>
            </a:pPr>
            <a:r>
              <a:rPr lang="en-US" altLang="en-US" sz="2800" b="1" smtClean="0"/>
              <a:t>3. the taxable income of the short period is, if annualized, at least 80% of the corporation's taxable income for the tax year preceding the short period.</a:t>
            </a:r>
          </a:p>
          <a:p>
            <a:pPr marL="284163" indent="-284163" eaLnBrk="1" hangingPunct="1">
              <a:lnSpc>
                <a:spcPct val="90000"/>
              </a:lnSpc>
              <a:buFontTx/>
              <a:buNone/>
            </a:pPr>
            <a:r>
              <a:rPr lang="en-US" altLang="en-US" sz="2800" b="1" smtClean="0"/>
              <a:t>4. the corporation had a special status (i.e. personal holding company or exempt status) for the short period or the tax year prior to the short period, it has the same status for both tax years; and</a:t>
            </a:r>
          </a:p>
          <a:p>
            <a:pPr marL="284163" indent="-284163" eaLnBrk="1" hangingPunct="1">
              <a:lnSpc>
                <a:spcPct val="90000"/>
              </a:lnSpc>
              <a:buFontTx/>
              <a:buNone/>
            </a:pPr>
            <a:r>
              <a:rPr lang="en-US" altLang="en-US" sz="2800" b="1" smtClean="0"/>
              <a:t>5. the corporation does not elect S corporation status in the year following the short period.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 </a:t>
            </a:r>
          </a:p>
        </p:txBody>
      </p:sp>
      <p:sp>
        <p:nvSpPr>
          <p:cNvPr id="7171" name="Rectangle 3"/>
          <p:cNvSpPr>
            <a:spLocks noGrp="1" noChangeArrowheads="1"/>
          </p:cNvSpPr>
          <p:nvPr>
            <p:ph type="body" sz="half" idx="1"/>
          </p:nvPr>
        </p:nvSpPr>
        <p:spPr>
          <a:xfrm>
            <a:off x="0" y="0"/>
            <a:ext cx="9144000" cy="6858000"/>
          </a:xfrm>
          <a:ln w="127000">
            <a:solidFill>
              <a:srgbClr val="0000FF"/>
            </a:solidFill>
            <a:miter lim="800000"/>
            <a:headEnd/>
            <a:tailEnd/>
          </a:ln>
        </p:spPr>
        <p:txBody>
          <a:bodyPr/>
          <a:lstStyle/>
          <a:p>
            <a:pPr marL="119063" indent="0" eaLnBrk="1" hangingPunct="1">
              <a:buFontTx/>
              <a:buNone/>
            </a:pPr>
            <a:r>
              <a:rPr lang="en-US" altLang="en-US" sz="8000" b="1" smtClean="0"/>
              <a:t>1. Compare </a:t>
            </a:r>
            <a:br>
              <a:rPr lang="en-US" altLang="en-US" sz="8000" b="1" smtClean="0"/>
            </a:br>
            <a:r>
              <a:rPr lang="en-US" altLang="en-US" sz="8000" b="1" smtClean="0"/>
              <a:t>Business Forms. </a:t>
            </a:r>
            <a:br>
              <a:rPr lang="en-US" altLang="en-US" sz="8000" b="1" smtClean="0"/>
            </a:br>
            <a:r>
              <a:rPr lang="en-US" altLang="en-US" sz="8000" b="1" smtClean="0"/>
              <a:t>[Page   2-2]</a:t>
            </a:r>
          </a:p>
          <a:p>
            <a:pPr marL="119063" indent="0" eaLnBrk="1" hangingPunct="1">
              <a:buFontTx/>
              <a:buNone/>
            </a:pPr>
            <a:r>
              <a:rPr lang="en-US" altLang="en-US" sz="6000" b="1" smtClean="0"/>
              <a:t>Sec. 1, 1(h), 11, 1201, 63</a:t>
            </a:r>
            <a:endParaRPr lang="en-US" altLang="en-US" sz="20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 </a:t>
            </a:r>
          </a:p>
        </p:txBody>
      </p:sp>
      <p:sp>
        <p:nvSpPr>
          <p:cNvPr id="34819"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buFontTx/>
              <a:buNone/>
            </a:pPr>
            <a:r>
              <a:rPr lang="en-US" altLang="en-US" sz="5400" b="1" u="sng" smtClean="0">
                <a:solidFill>
                  <a:srgbClr val="FF3300"/>
                </a:solidFill>
              </a:rPr>
              <a:t>Accounting Methods.</a:t>
            </a:r>
            <a:r>
              <a:rPr lang="en-US" altLang="en-US" sz="4400" b="1" smtClean="0"/>
              <a:t>  </a:t>
            </a:r>
          </a:p>
          <a:p>
            <a:pPr marL="0" indent="0" eaLnBrk="1" hangingPunct="1">
              <a:buFontTx/>
              <a:buNone/>
            </a:pPr>
            <a:r>
              <a:rPr lang="en-US" altLang="en-US" sz="4400" b="1" smtClean="0"/>
              <a:t>A new corp. must select the method of accounting it will use to keep its books and records.  </a:t>
            </a:r>
          </a:p>
          <a:p>
            <a:pPr marL="0" indent="0" eaLnBrk="1" hangingPunct="1">
              <a:buFontTx/>
              <a:buNone/>
            </a:pPr>
            <a:r>
              <a:rPr lang="en-US" altLang="en-US" sz="4400" b="1" u="sng" smtClean="0"/>
              <a:t>The same method must be used to compute financial accounting income and taxable income. </a:t>
            </a:r>
            <a:r>
              <a:rPr lang="en-US" altLang="en-US" sz="4400" b="1" smtClean="0"/>
              <a:t/>
            </a:r>
            <a:br>
              <a:rPr lang="en-US" altLang="en-US" sz="4400" b="1" smtClean="0"/>
            </a:br>
            <a:r>
              <a:rPr lang="en-US" altLang="en-US" sz="4400" b="1" smtClean="0"/>
              <a:t>(At least that is what Sec. 446(a) says, but….)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 </a:t>
            </a:r>
          </a:p>
        </p:txBody>
      </p:sp>
      <p:sp>
        <p:nvSpPr>
          <p:cNvPr id="83972" name="Rectangle 3"/>
          <p:cNvSpPr>
            <a:spLocks noGrp="1" noChangeArrowheads="1"/>
          </p:cNvSpPr>
          <p:nvPr>
            <p:ph type="body" sz="half" idx="1"/>
          </p:nvPr>
        </p:nvSpPr>
        <p:spPr>
          <a:xfrm>
            <a:off x="0" y="0"/>
            <a:ext cx="9144000" cy="6858000"/>
          </a:xfrm>
          <a:ln w="63500">
            <a:solidFill>
              <a:srgbClr val="008000"/>
            </a:solidFill>
          </a:ln>
        </p:spPr>
        <p:txBody>
          <a:bodyPr rtlCol="0">
            <a:normAutofit/>
          </a:bodyPr>
          <a:lstStyle/>
          <a:p>
            <a:pPr marL="0" indent="0" eaLnBrk="1" fontAlgn="auto" hangingPunct="1">
              <a:lnSpc>
                <a:spcPct val="90000"/>
              </a:lnSpc>
              <a:spcBef>
                <a:spcPct val="10000"/>
              </a:spcBef>
              <a:spcAft>
                <a:spcPts val="0"/>
              </a:spcAft>
              <a:buFontTx/>
              <a:buNone/>
              <a:defRPr/>
            </a:pPr>
            <a:r>
              <a:rPr lang="en-US" b="1" u="sng" dirty="0" smtClean="0"/>
              <a:t>Accrual Method.</a:t>
            </a:r>
            <a:r>
              <a:rPr lang="en-US" sz="800" b="1" dirty="0" smtClean="0"/>
              <a:t>  </a:t>
            </a:r>
            <a:r>
              <a:rPr lang="en-US" sz="2800" b="1" dirty="0" smtClean="0"/>
              <a:t>Income is reported when earned and expenses are reported when incurred.  </a:t>
            </a:r>
            <a:br>
              <a:rPr lang="en-US" sz="2800" b="1" dirty="0" smtClean="0"/>
            </a:br>
            <a:r>
              <a:rPr lang="en-US" sz="2800" b="1" dirty="0" smtClean="0"/>
              <a:t>C corporations are accrual except:</a:t>
            </a:r>
          </a:p>
          <a:p>
            <a:pPr marL="381000" indent="-381000" eaLnBrk="1" fontAlgn="auto" hangingPunct="1">
              <a:lnSpc>
                <a:spcPct val="90000"/>
              </a:lnSpc>
              <a:spcBef>
                <a:spcPts val="1200"/>
              </a:spcBef>
              <a:spcAft>
                <a:spcPts val="0"/>
              </a:spcAft>
              <a:buFontTx/>
              <a:buNone/>
              <a:defRPr/>
            </a:pPr>
            <a:r>
              <a:rPr lang="en-US" b="1" dirty="0" smtClean="0"/>
              <a:t>a. A family farming business.</a:t>
            </a:r>
          </a:p>
          <a:p>
            <a:pPr marL="381000" indent="-381000" eaLnBrk="1" fontAlgn="auto" hangingPunct="1">
              <a:lnSpc>
                <a:spcPct val="90000"/>
              </a:lnSpc>
              <a:spcBef>
                <a:spcPts val="1200"/>
              </a:spcBef>
              <a:spcAft>
                <a:spcPts val="0"/>
              </a:spcAft>
              <a:buFontTx/>
              <a:buNone/>
              <a:defRPr/>
            </a:pPr>
            <a:r>
              <a:rPr lang="en-US" b="1" dirty="0" smtClean="0"/>
              <a:t>b. A qualified personal service corp. where substantially all of its activities involve …services in the fields of health, law, engineering, …accounting, …; </a:t>
            </a:r>
            <a:br>
              <a:rPr lang="en-US" b="1" dirty="0" smtClean="0"/>
            </a:br>
            <a:r>
              <a:rPr lang="en-US" b="1" dirty="0" smtClean="0"/>
              <a:t>and where substantially all of the stock is held </a:t>
            </a:r>
            <a:br>
              <a:rPr lang="en-US" b="1" dirty="0" smtClean="0"/>
            </a:br>
            <a:r>
              <a:rPr lang="en-US" b="1" dirty="0" smtClean="0"/>
              <a:t>by current (or retired) employees performing </a:t>
            </a:r>
            <a:br>
              <a:rPr lang="en-US" b="1" dirty="0" smtClean="0"/>
            </a:br>
            <a:r>
              <a:rPr lang="en-US" b="1" dirty="0" smtClean="0"/>
              <a:t>the services, their estates, or certain </a:t>
            </a:r>
            <a:br>
              <a:rPr lang="en-US" b="1" dirty="0" smtClean="0"/>
            </a:br>
            <a:r>
              <a:rPr lang="en-US" b="1" dirty="0" smtClean="0"/>
              <a:t>persons who inherited their stock.</a:t>
            </a:r>
          </a:p>
          <a:p>
            <a:pPr marL="381000" indent="-381000" eaLnBrk="1" fontAlgn="auto" hangingPunct="1">
              <a:lnSpc>
                <a:spcPct val="90000"/>
              </a:lnSpc>
              <a:spcBef>
                <a:spcPts val="1200"/>
              </a:spcBef>
              <a:spcAft>
                <a:spcPts val="0"/>
              </a:spcAft>
              <a:buFontTx/>
              <a:buNone/>
              <a:defRPr/>
            </a:pPr>
            <a:r>
              <a:rPr lang="en-US" b="1" dirty="0" smtClean="0"/>
              <a:t>c. Corps with gross receipts of $5 million or less.</a:t>
            </a:r>
          </a:p>
          <a:p>
            <a:pPr marL="381000" indent="-381000" eaLnBrk="1" fontAlgn="auto" hangingPunct="1">
              <a:lnSpc>
                <a:spcPct val="90000"/>
              </a:lnSpc>
              <a:spcBef>
                <a:spcPts val="1200"/>
              </a:spcBef>
              <a:spcAft>
                <a:spcPts val="0"/>
              </a:spcAft>
              <a:buFontTx/>
              <a:buNone/>
              <a:defRPr/>
            </a:pPr>
            <a:r>
              <a:rPr lang="en-US" b="1" dirty="0" smtClean="0"/>
              <a:t>d. S corporations.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 </a:t>
            </a:r>
          </a:p>
        </p:txBody>
      </p:sp>
      <p:sp>
        <p:nvSpPr>
          <p:cNvPr id="36867"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buFontTx/>
              <a:buNone/>
            </a:pPr>
            <a:r>
              <a:rPr lang="en-US" altLang="en-US" sz="3600" b="1" u="sng" smtClean="0"/>
              <a:t>Cash Method.</a:t>
            </a:r>
            <a:r>
              <a:rPr lang="en-US" altLang="en-US" sz="3600" b="1" smtClean="0"/>
              <a:t>  </a:t>
            </a:r>
            <a:br>
              <a:rPr lang="en-US" altLang="en-US" sz="3600" b="1" smtClean="0"/>
            </a:br>
            <a:r>
              <a:rPr lang="en-US" altLang="en-US" sz="3600" b="1" smtClean="0"/>
              <a:t>Income is reported when received and expenses are reported when paid.  This method may not be used if inventories are a material income-producing factor.  </a:t>
            </a:r>
          </a:p>
          <a:p>
            <a:pPr marL="0" indent="0" eaLnBrk="1" hangingPunct="1">
              <a:buFontTx/>
              <a:buNone/>
            </a:pPr>
            <a:r>
              <a:rPr lang="en-US" altLang="en-US" sz="3600" b="1" u="sng" smtClean="0"/>
              <a:t>Hybrid Method.</a:t>
            </a:r>
            <a:r>
              <a:rPr lang="en-US" altLang="en-US" sz="3600" b="1" smtClean="0"/>
              <a:t>  </a:t>
            </a:r>
            <a:br>
              <a:rPr lang="en-US" altLang="en-US" sz="3600" b="1" smtClean="0"/>
            </a:br>
            <a:r>
              <a:rPr lang="en-US" altLang="en-US" sz="3600" b="1" smtClean="0"/>
              <a:t>The corporation uses the accrual method of accounting for sales, cost of goods sold, inventories, accounts receivable, and accounts payable. </a:t>
            </a:r>
            <a:br>
              <a:rPr lang="en-US" altLang="en-US" sz="3600" b="1" smtClean="0"/>
            </a:br>
            <a:r>
              <a:rPr lang="en-US" altLang="en-US" sz="3600" b="1" smtClean="0"/>
              <a:t>The cash method of accounting is used for all other income and expense items.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0" y="0"/>
            <a:ext cx="9144000" cy="6705600"/>
          </a:xfrm>
        </p:spPr>
        <p:txBody>
          <a:bodyPr rtlCol="0">
            <a:noAutofit/>
          </a:bodyPr>
          <a:lstStyle/>
          <a:p>
            <a:pPr marL="0" indent="0" eaLnBrk="1" fontAlgn="auto" hangingPunct="1">
              <a:lnSpc>
                <a:spcPct val="95000"/>
              </a:lnSpc>
              <a:spcBef>
                <a:spcPct val="15000"/>
              </a:spcBef>
              <a:spcAft>
                <a:spcPts val="0"/>
              </a:spcAft>
              <a:buFontTx/>
              <a:buNone/>
              <a:defRPr/>
            </a:pPr>
            <a:r>
              <a:rPr lang="en-US" b="1" u="sng" dirty="0" smtClean="0">
                <a:solidFill>
                  <a:srgbClr val="FF3300"/>
                </a:solidFill>
              </a:rPr>
              <a:t>Cash and Accrual Method.</a:t>
            </a:r>
            <a:r>
              <a:rPr lang="en-US" b="1" dirty="0" smtClean="0"/>
              <a:t> </a:t>
            </a:r>
            <a:br>
              <a:rPr lang="en-US" b="1" dirty="0" smtClean="0"/>
            </a:br>
            <a:r>
              <a:rPr lang="en-US" b="1" dirty="0" smtClean="0"/>
              <a:t>On 5-1-2014, Tom, (Cash basis), leased an office from Downtown Plaza (Cash basis) for 5 years starting on 6-1-14, for $1,000 per month. </a:t>
            </a:r>
            <a:br>
              <a:rPr lang="en-US" b="1" dirty="0" smtClean="0"/>
            </a:br>
            <a:r>
              <a:rPr lang="en-US" b="1" dirty="0" smtClean="0"/>
              <a:t>On 6-1-14, Tom paid $30,000, half of the lease amount, to Downtown (for 30 months). </a:t>
            </a:r>
            <a:br>
              <a:rPr lang="en-US" b="1" dirty="0" smtClean="0"/>
            </a:br>
            <a:r>
              <a:rPr lang="en-US" b="1" dirty="0" smtClean="0"/>
              <a:t>Tom made no payment during 2014. </a:t>
            </a:r>
            <a:br>
              <a:rPr lang="en-US" b="1" dirty="0" smtClean="0"/>
            </a:br>
            <a:endParaRPr lang="en-US" sz="1050" b="1" dirty="0" smtClean="0"/>
          </a:p>
          <a:p>
            <a:pPr marL="0" indent="0" eaLnBrk="1" fontAlgn="auto" hangingPunct="1">
              <a:lnSpc>
                <a:spcPct val="95000"/>
              </a:lnSpc>
              <a:spcBef>
                <a:spcPct val="15000"/>
              </a:spcBef>
              <a:spcAft>
                <a:spcPts val="0"/>
              </a:spcAft>
              <a:buFontTx/>
              <a:buNone/>
              <a:defRPr/>
            </a:pPr>
            <a:r>
              <a:rPr lang="en-US" b="1" dirty="0" smtClean="0"/>
              <a:t>Tom’s rent deduction (in 2014):</a:t>
            </a:r>
          </a:p>
          <a:p>
            <a:pPr marL="0" indent="0" eaLnBrk="1" fontAlgn="auto" hangingPunct="1">
              <a:lnSpc>
                <a:spcPct val="95000"/>
              </a:lnSpc>
              <a:spcBef>
                <a:spcPct val="15000"/>
              </a:spcBef>
              <a:spcAft>
                <a:spcPts val="0"/>
              </a:spcAft>
              <a:buFontTx/>
              <a:buNone/>
              <a:defRPr/>
            </a:pPr>
            <a:r>
              <a:rPr lang="en-US" b="1" dirty="0" smtClean="0"/>
              <a:t>a. $‑0‑  b. $6,000   c. $12,000  d. $30,000</a:t>
            </a:r>
            <a:endParaRPr lang="en-US" sz="1000" b="1" dirty="0" smtClean="0"/>
          </a:p>
          <a:p>
            <a:pPr marL="0" indent="0" eaLnBrk="1" fontAlgn="auto" hangingPunct="1">
              <a:lnSpc>
                <a:spcPct val="95000"/>
              </a:lnSpc>
              <a:spcBef>
                <a:spcPct val="15000"/>
              </a:spcBef>
              <a:spcAft>
                <a:spcPts val="0"/>
              </a:spcAft>
              <a:buFontTx/>
              <a:buNone/>
              <a:defRPr/>
            </a:pPr>
            <a:r>
              <a:rPr lang="en-US" b="1" dirty="0" smtClean="0"/>
              <a:t>Downtown </a:t>
            </a:r>
            <a:r>
              <a:rPr lang="en-US" sz="2400" b="1" dirty="0" smtClean="0"/>
              <a:t>(accrual basis) </a:t>
            </a:r>
            <a:r>
              <a:rPr lang="en-US" b="1" dirty="0" smtClean="0"/>
              <a:t>reports 2014 rental income:</a:t>
            </a:r>
          </a:p>
          <a:p>
            <a:pPr marL="0" indent="0" eaLnBrk="1" fontAlgn="auto" hangingPunct="1">
              <a:lnSpc>
                <a:spcPct val="95000"/>
              </a:lnSpc>
              <a:spcBef>
                <a:spcPct val="15000"/>
              </a:spcBef>
              <a:spcAft>
                <a:spcPts val="0"/>
              </a:spcAft>
              <a:buFontTx/>
              <a:buNone/>
              <a:defRPr/>
            </a:pPr>
            <a:r>
              <a:rPr lang="en-US" b="1" dirty="0" smtClean="0"/>
              <a:t>a. $‑0‑  b. $6,000   c. $12,000  d. $30,000</a:t>
            </a:r>
            <a:endParaRPr lang="en-US" sz="2400" b="1" dirty="0" smtClean="0"/>
          </a:p>
          <a:p>
            <a:pPr marL="0" indent="0" eaLnBrk="1" fontAlgn="auto" hangingPunct="1">
              <a:lnSpc>
                <a:spcPct val="95000"/>
              </a:lnSpc>
              <a:spcBef>
                <a:spcPct val="15000"/>
              </a:spcBef>
              <a:spcAft>
                <a:spcPts val="0"/>
              </a:spcAft>
              <a:buFontTx/>
              <a:buNone/>
              <a:defRPr/>
            </a:pPr>
            <a:r>
              <a:rPr lang="en-US" b="1" dirty="0" smtClean="0"/>
              <a:t>Discuss: Downtown is on Accrual Basis?</a:t>
            </a:r>
          </a:p>
          <a:p>
            <a:pPr marL="0" indent="0" eaLnBrk="1" fontAlgn="auto" hangingPunct="1">
              <a:lnSpc>
                <a:spcPct val="90000"/>
              </a:lnSpc>
              <a:spcAft>
                <a:spcPts val="0"/>
              </a:spcAft>
              <a:buFontTx/>
              <a:buNone/>
              <a:defRPr/>
            </a:pPr>
            <a:r>
              <a:rPr lang="en-US" b="1" dirty="0" smtClean="0"/>
              <a:t>Sec. 451, 1.451-1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0"/>
            <a:ext cx="9144000" cy="6705600"/>
          </a:xfrm>
        </p:spPr>
        <p:txBody>
          <a:bodyPr/>
          <a:lstStyle/>
          <a:p>
            <a:pPr marL="0" indent="0" eaLnBrk="1" hangingPunct="1">
              <a:lnSpc>
                <a:spcPct val="80000"/>
              </a:lnSpc>
              <a:buFontTx/>
              <a:buNone/>
            </a:pPr>
            <a:r>
              <a:rPr lang="en-US" altLang="en-US" sz="4400" b="1" u="sng" smtClean="0">
                <a:solidFill>
                  <a:srgbClr val="C00000"/>
                </a:solidFill>
              </a:rPr>
              <a:t>§1.451-1., General rule for taxable year of inclusion</a:t>
            </a:r>
          </a:p>
          <a:p>
            <a:pPr marL="0" indent="0" eaLnBrk="1" hangingPunct="1">
              <a:lnSpc>
                <a:spcPct val="80000"/>
              </a:lnSpc>
              <a:buFontTx/>
              <a:buNone/>
            </a:pPr>
            <a:r>
              <a:rPr lang="en-US" altLang="en-US" sz="4400" b="1" smtClean="0"/>
              <a:t>(a) </a:t>
            </a:r>
            <a:r>
              <a:rPr lang="en-US" altLang="en-US" sz="4400" b="1" i="1" smtClean="0"/>
              <a:t>General rule</a:t>
            </a:r>
            <a:r>
              <a:rPr lang="en-US" altLang="en-US" sz="4400" b="1" smtClean="0"/>
              <a:t>. –…..Under an </a:t>
            </a:r>
            <a:r>
              <a:rPr lang="en-US" altLang="en-US" sz="4400" b="1" u="sng" smtClean="0">
                <a:solidFill>
                  <a:srgbClr val="C00000"/>
                </a:solidFill>
              </a:rPr>
              <a:t>accrual method</a:t>
            </a:r>
            <a:r>
              <a:rPr lang="en-US" altLang="en-US" sz="4400" b="1" smtClean="0">
                <a:solidFill>
                  <a:srgbClr val="C00000"/>
                </a:solidFill>
              </a:rPr>
              <a:t> </a:t>
            </a:r>
            <a:r>
              <a:rPr lang="en-US" altLang="en-US" sz="4400" b="1" smtClean="0"/>
              <a:t>…, income is includible in gross income when </a:t>
            </a:r>
          </a:p>
          <a:p>
            <a:pPr marL="0" indent="0" eaLnBrk="1" hangingPunct="1">
              <a:lnSpc>
                <a:spcPct val="80000"/>
              </a:lnSpc>
              <a:buFontTx/>
              <a:buNone/>
            </a:pPr>
            <a:r>
              <a:rPr lang="en-US" altLang="en-US" sz="4400" b="1" u="sng" smtClean="0">
                <a:solidFill>
                  <a:srgbClr val="C00000"/>
                </a:solidFill>
              </a:rPr>
              <a:t>all the events have occurred which fix the right to receive such income</a:t>
            </a:r>
            <a:r>
              <a:rPr lang="en-US" altLang="en-US" sz="4400" b="1" smtClean="0">
                <a:solidFill>
                  <a:srgbClr val="FF0000"/>
                </a:solidFill>
              </a:rPr>
              <a:t> </a:t>
            </a:r>
            <a:r>
              <a:rPr lang="en-US" altLang="en-US" sz="4400" b="1" smtClean="0"/>
              <a:t>and </a:t>
            </a:r>
          </a:p>
          <a:p>
            <a:pPr marL="0" indent="0" eaLnBrk="1" hangingPunct="1">
              <a:lnSpc>
                <a:spcPct val="80000"/>
              </a:lnSpc>
              <a:buFontTx/>
              <a:buNone/>
            </a:pPr>
            <a:endParaRPr lang="en-US" altLang="en-US" sz="1800" b="1" smtClean="0"/>
          </a:p>
          <a:p>
            <a:pPr marL="0" indent="0" eaLnBrk="1" hangingPunct="1">
              <a:lnSpc>
                <a:spcPct val="80000"/>
              </a:lnSpc>
              <a:buFontTx/>
              <a:buNone/>
            </a:pPr>
            <a:r>
              <a:rPr lang="en-US" altLang="en-US" sz="4400" b="1" smtClean="0"/>
              <a:t>the </a:t>
            </a:r>
            <a:r>
              <a:rPr lang="en-US" altLang="en-US" sz="4400" b="1" u="sng" smtClean="0">
                <a:solidFill>
                  <a:srgbClr val="C00000"/>
                </a:solidFill>
              </a:rPr>
              <a:t>amount thereof can be determined</a:t>
            </a:r>
            <a:r>
              <a:rPr lang="en-US" altLang="en-US" sz="4400" b="1" smtClean="0">
                <a:solidFill>
                  <a:srgbClr val="C00000"/>
                </a:solidFill>
              </a:rPr>
              <a:t> </a:t>
            </a:r>
            <a:r>
              <a:rPr lang="en-US" altLang="en-US" sz="4400" b="1" smtClean="0">
                <a:solidFill>
                  <a:srgbClr val="FF0000"/>
                </a:solidFill>
              </a:rPr>
              <a:t/>
            </a:r>
            <a:br>
              <a:rPr lang="en-US" altLang="en-US" sz="4400" b="1" smtClean="0">
                <a:solidFill>
                  <a:srgbClr val="FF0000"/>
                </a:solidFill>
              </a:rPr>
            </a:br>
            <a:r>
              <a:rPr lang="en-US" altLang="en-US" sz="4400" b="1" smtClean="0"/>
              <a:t>with reasonable accuracy.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0"/>
            <a:ext cx="9144000" cy="6858000"/>
          </a:xfrm>
        </p:spPr>
        <p:txBody>
          <a:bodyPr/>
          <a:lstStyle/>
          <a:p>
            <a:pPr marL="0" indent="0" eaLnBrk="1" hangingPunct="1">
              <a:buFontTx/>
              <a:buNone/>
            </a:pPr>
            <a:r>
              <a:rPr lang="en-US" altLang="en-US" b="1" u="sng" smtClean="0">
                <a:solidFill>
                  <a:srgbClr val="C00000"/>
                </a:solidFill>
              </a:rPr>
              <a:t>§1.451-1., General rule for taxable year of inclusion </a:t>
            </a:r>
            <a:r>
              <a:rPr lang="en-US" altLang="en-US" sz="3600" b="1" u="sng" smtClean="0">
                <a:solidFill>
                  <a:srgbClr val="C00000"/>
                </a:solidFill>
              </a:rPr>
              <a:t>(a) </a:t>
            </a:r>
            <a:r>
              <a:rPr lang="en-US" altLang="en-US" sz="3600" b="1" i="1" u="sng" smtClean="0">
                <a:solidFill>
                  <a:srgbClr val="C00000"/>
                </a:solidFill>
              </a:rPr>
              <a:t>General rule</a:t>
            </a:r>
            <a:r>
              <a:rPr lang="en-US" altLang="en-US" sz="3600" b="1" u="sng" smtClean="0">
                <a:solidFill>
                  <a:srgbClr val="C00000"/>
                </a:solidFill>
              </a:rPr>
              <a:t>. …</a:t>
            </a:r>
          </a:p>
          <a:p>
            <a:pPr marL="0" indent="0" eaLnBrk="1" hangingPunct="1">
              <a:lnSpc>
                <a:spcPct val="90000"/>
              </a:lnSpc>
              <a:buFontTx/>
              <a:buNone/>
            </a:pPr>
            <a:r>
              <a:rPr lang="en-US" altLang="en-US" sz="3600" b="1" smtClean="0"/>
              <a:t>Under the </a:t>
            </a:r>
            <a:r>
              <a:rPr lang="en-US" altLang="en-US" sz="3600" b="1" u="sng" smtClean="0"/>
              <a:t>cash receipts and disbursements method</a:t>
            </a:r>
            <a:r>
              <a:rPr lang="en-US" altLang="en-US" sz="3600" b="1" smtClean="0"/>
              <a:t> .., such an amount is </a:t>
            </a:r>
            <a:r>
              <a:rPr lang="en-US" altLang="en-US" sz="3600" b="1" u="sng" smtClean="0"/>
              <a:t>includible in gross income when actually or constructively received</a:t>
            </a:r>
            <a:r>
              <a:rPr lang="en-US" altLang="en-US" sz="3600" b="1" smtClean="0"/>
              <a:t>. Where an amount of income is properly accrued on the basis of a reasonable estimate and the exact amount is subsequently determined, the difference, if any, shall be taken into account for the taxable year in which such determination is made</a:t>
            </a:r>
            <a:r>
              <a:rPr lang="en-US" altLang="en-US" b="1" smtClean="0"/>
              <a:t>.</a:t>
            </a:r>
            <a:r>
              <a:rPr lang="en-US" altLang="en-US" sz="2400" b="1" smtClean="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E394348-1EA0-49E7-A2C5-73ABE012534D}" type="slidenum">
              <a:rPr lang="en-US" altLang="en-US" sz="1200">
                <a:solidFill>
                  <a:srgbClr val="CC3300"/>
                </a:solidFill>
                <a:latin typeface="Arial" panose="020B0604020202020204" pitchFamily="34" charset="0"/>
              </a:rPr>
              <a:pPr algn="l" eaLnBrk="1" hangingPunct="1">
                <a:spcBef>
                  <a:spcPct val="0"/>
                </a:spcBef>
                <a:buFontTx/>
                <a:buNone/>
              </a:pPr>
              <a:t>36</a:t>
            </a:fld>
            <a:endParaRPr lang="en-US" altLang="en-US" sz="1200">
              <a:solidFill>
                <a:srgbClr val="CC3300"/>
              </a:solidFill>
              <a:latin typeface="Arial" panose="020B0604020202020204" pitchFamily="34" charset="0"/>
            </a:endParaRPr>
          </a:p>
        </p:txBody>
      </p:sp>
      <p:sp>
        <p:nvSpPr>
          <p:cNvPr id="40963" name="Rectangle 2"/>
          <p:cNvSpPr>
            <a:spLocks noGrp="1" noChangeArrowheads="1"/>
          </p:cNvSpPr>
          <p:nvPr>
            <p:ph type="body" idx="1"/>
          </p:nvPr>
        </p:nvSpPr>
        <p:spPr>
          <a:xfrm>
            <a:off x="152400" y="152400"/>
            <a:ext cx="8839200" cy="6400800"/>
          </a:xfrm>
        </p:spPr>
        <p:txBody>
          <a:bodyPr/>
          <a:lstStyle/>
          <a:p>
            <a:pPr marL="0" indent="0" eaLnBrk="1" hangingPunct="1">
              <a:lnSpc>
                <a:spcPct val="90000"/>
              </a:lnSpc>
              <a:buFontTx/>
              <a:buNone/>
            </a:pPr>
            <a:r>
              <a:rPr lang="en-US" altLang="en-US" b="1" u="sng" smtClean="0"/>
              <a:t>Nare, an accrual‑basis taxpayer, leased a building to Pine under a five‑year lease on 11-1-2014.  </a:t>
            </a:r>
            <a:r>
              <a:rPr lang="en-US" altLang="en-US" b="1" smtClean="0"/>
              <a:t/>
            </a:r>
            <a:br>
              <a:rPr lang="en-US" altLang="en-US" b="1" smtClean="0"/>
            </a:br>
            <a:r>
              <a:rPr lang="en-US" altLang="en-US" b="1" smtClean="0"/>
              <a:t>Pine paid Nare $10,000 rent for 2 months of November and December, 2014, and $5,000 for the last month's rent. </a:t>
            </a:r>
          </a:p>
          <a:p>
            <a:pPr marL="0" indent="0" eaLnBrk="1" hangingPunct="1">
              <a:lnSpc>
                <a:spcPct val="90000"/>
              </a:lnSpc>
              <a:buFontTx/>
              <a:buNone/>
            </a:pPr>
            <a:r>
              <a:rPr lang="en-US" altLang="en-US" b="1" smtClean="0"/>
              <a:t>How much should Nare report as </a:t>
            </a:r>
            <a:r>
              <a:rPr lang="en-US" altLang="en-US" b="1" u="sng" smtClean="0"/>
              <a:t>rental income for 2014</a:t>
            </a:r>
            <a:r>
              <a:rPr lang="en-US" altLang="en-US" b="1" smtClean="0"/>
              <a:t>?</a:t>
            </a:r>
          </a:p>
          <a:p>
            <a:pPr marL="0" indent="0" eaLnBrk="1" hangingPunct="1">
              <a:lnSpc>
                <a:spcPct val="90000"/>
              </a:lnSpc>
              <a:buFontTx/>
              <a:buNone/>
            </a:pPr>
            <a:r>
              <a:rPr lang="en-US" altLang="en-US" b="1" smtClean="0"/>
              <a:t>a. $10,000    b. $15,000    </a:t>
            </a:r>
          </a:p>
          <a:p>
            <a:pPr marL="0" indent="0" eaLnBrk="1" hangingPunct="1">
              <a:lnSpc>
                <a:spcPct val="90000"/>
              </a:lnSpc>
              <a:buFontTx/>
              <a:buNone/>
            </a:pPr>
            <a:r>
              <a:rPr lang="en-US" altLang="en-US" b="1" smtClean="0"/>
              <a:t>c. $40,000    d. $45,000</a:t>
            </a:r>
          </a:p>
          <a:p>
            <a:pPr marL="0" indent="0" eaLnBrk="1" hangingPunct="1">
              <a:lnSpc>
                <a:spcPct val="90000"/>
              </a:lnSpc>
              <a:buFontTx/>
              <a:buNone/>
            </a:pPr>
            <a:r>
              <a:rPr lang="en-US" altLang="en-US" b="1" smtClean="0"/>
              <a:t>Sec. 451, 1.451-1</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152400" y="152400"/>
            <a:ext cx="8763000" cy="6477000"/>
          </a:xfrm>
        </p:spPr>
        <p:txBody>
          <a:bodyPr/>
          <a:lstStyle/>
          <a:p>
            <a:pPr marL="0" indent="0" eaLnBrk="1" hangingPunct="1">
              <a:buFontTx/>
              <a:buNone/>
            </a:pPr>
            <a:r>
              <a:rPr lang="en-US" altLang="en-US" sz="4000" b="1" u="sng" smtClean="0"/>
              <a:t>Nare, Cont’d</a:t>
            </a:r>
          </a:p>
          <a:p>
            <a:pPr marL="0" indent="0" eaLnBrk="1" hangingPunct="1">
              <a:buFontTx/>
              <a:buNone/>
            </a:pPr>
            <a:r>
              <a:rPr lang="en-US" altLang="en-US" sz="4000" b="1" u="sng" smtClean="0"/>
              <a:t>The answer is $15,000.</a:t>
            </a:r>
            <a:r>
              <a:rPr lang="en-US" altLang="en-US" sz="4000" b="1" smtClean="0"/>
              <a:t> </a:t>
            </a:r>
          </a:p>
          <a:p>
            <a:pPr marL="0" indent="0" eaLnBrk="1" hangingPunct="1">
              <a:buFontTx/>
              <a:buNone/>
            </a:pPr>
            <a:r>
              <a:rPr lang="en-US" altLang="en-US" sz="4000" b="1" smtClean="0"/>
              <a:t>An accrual basis taxpayer recognizes income with all events have occurred to establish the right to receive the income. </a:t>
            </a:r>
          </a:p>
          <a:p>
            <a:pPr marL="0" indent="0" eaLnBrk="1" hangingPunct="1">
              <a:buFontTx/>
              <a:buNone/>
            </a:pPr>
            <a:r>
              <a:rPr lang="en-US" altLang="en-US" sz="4000" b="1" smtClean="0"/>
              <a:t>Nare has the right to receive $15,000, even though only $10,000 has been earned during the taxable year.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F40B71EC-D2B3-43B2-B655-6DBD8C7D4262}" type="slidenum">
              <a:rPr lang="en-US" altLang="en-US" sz="1200">
                <a:solidFill>
                  <a:srgbClr val="CC3300"/>
                </a:solidFill>
                <a:latin typeface="Arial" panose="020B0604020202020204" pitchFamily="34" charset="0"/>
              </a:rPr>
              <a:pPr algn="l" eaLnBrk="1" hangingPunct="1">
                <a:spcBef>
                  <a:spcPct val="0"/>
                </a:spcBef>
                <a:buFontTx/>
                <a:buNone/>
              </a:pPr>
              <a:t>38</a:t>
            </a:fld>
            <a:endParaRPr lang="en-US" altLang="en-US" sz="1200">
              <a:solidFill>
                <a:srgbClr val="CC3300"/>
              </a:solidFill>
              <a:latin typeface="Arial" panose="020B0604020202020204" pitchFamily="34" charset="0"/>
            </a:endParaRPr>
          </a:p>
        </p:txBody>
      </p:sp>
      <p:sp>
        <p:nvSpPr>
          <p:cNvPr id="43011" name="Rectangle 2"/>
          <p:cNvSpPr>
            <a:spLocks noGrp="1" noChangeArrowheads="1"/>
          </p:cNvSpPr>
          <p:nvPr>
            <p:ph type="body" idx="1"/>
          </p:nvPr>
        </p:nvSpPr>
        <p:spPr>
          <a:xfrm>
            <a:off x="228600" y="228600"/>
            <a:ext cx="8458200" cy="6172200"/>
          </a:xfrm>
        </p:spPr>
        <p:txBody>
          <a:bodyPr/>
          <a:lstStyle/>
          <a:p>
            <a:pPr marL="0" indent="0" eaLnBrk="1" hangingPunct="1">
              <a:lnSpc>
                <a:spcPct val="95000"/>
              </a:lnSpc>
              <a:spcBef>
                <a:spcPct val="15000"/>
              </a:spcBef>
              <a:buFontTx/>
              <a:buNone/>
            </a:pPr>
            <a:r>
              <a:rPr lang="en-US" altLang="en-US" sz="3600" b="1" u="sng" smtClean="0"/>
              <a:t>On March 1, 2014, Sharon, a cash basis sole proprietor, leased a dance studio from Shelby Rentors </a:t>
            </a:r>
            <a:br>
              <a:rPr lang="en-US" altLang="en-US" sz="3600" b="1" u="sng" smtClean="0"/>
            </a:br>
            <a:r>
              <a:rPr lang="en-US" altLang="en-US" sz="3600" b="1" u="sng" smtClean="0"/>
              <a:t>for 3 years at $1,200 per month. </a:t>
            </a:r>
            <a:r>
              <a:rPr lang="en-US" altLang="en-US" sz="3600" b="1" smtClean="0"/>
              <a:t/>
            </a:r>
            <a:br>
              <a:rPr lang="en-US" altLang="en-US" sz="3600" b="1" smtClean="0"/>
            </a:br>
            <a:r>
              <a:rPr lang="en-US" altLang="en-US" sz="3600" b="1" smtClean="0"/>
              <a:t>In 2014, Sharon paid $28,800 and </a:t>
            </a:r>
            <a:br>
              <a:rPr lang="en-US" altLang="en-US" sz="3600" b="1" smtClean="0"/>
            </a:br>
            <a:r>
              <a:rPr lang="en-US" altLang="en-US" sz="3600" b="1" smtClean="0"/>
              <a:t>in 2015 she paid $6,000 on the lease. </a:t>
            </a:r>
            <a:br>
              <a:rPr lang="en-US" altLang="en-US" sz="3600" b="1" smtClean="0"/>
            </a:br>
            <a:r>
              <a:rPr lang="en-US" altLang="en-US" sz="3600" b="1" smtClean="0"/>
              <a:t>She paid the remainder of the lease payment in 2016. </a:t>
            </a:r>
            <a:br>
              <a:rPr lang="en-US" altLang="en-US" sz="3600" b="1" smtClean="0"/>
            </a:br>
            <a:r>
              <a:rPr lang="en-US" altLang="en-US" sz="3600" b="1" smtClean="0"/>
              <a:t>What is Sharon’s </a:t>
            </a:r>
            <a:r>
              <a:rPr lang="en-US" altLang="en-US" sz="3600" b="1" u="sng" smtClean="0"/>
              <a:t>deduction</a:t>
            </a:r>
            <a:r>
              <a:rPr lang="en-US" altLang="en-US" sz="3600" b="1" smtClean="0"/>
              <a:t> for </a:t>
            </a:r>
            <a:r>
              <a:rPr lang="en-US" altLang="en-US" sz="3600" b="1" u="sng" smtClean="0"/>
              <a:t>2015</a:t>
            </a:r>
            <a:r>
              <a:rPr lang="en-US" altLang="en-US" sz="3600" b="1" smtClean="0"/>
              <a:t>?</a:t>
            </a:r>
          </a:p>
          <a:p>
            <a:pPr marL="0" indent="0" eaLnBrk="1" hangingPunct="1">
              <a:lnSpc>
                <a:spcPct val="95000"/>
              </a:lnSpc>
              <a:spcBef>
                <a:spcPct val="15000"/>
              </a:spcBef>
              <a:buFontTx/>
              <a:buNone/>
            </a:pPr>
            <a:r>
              <a:rPr lang="en-US" altLang="en-US" sz="3600" b="1" smtClean="0"/>
              <a:t>a. $6,000  b. $11,600  </a:t>
            </a:r>
          </a:p>
          <a:p>
            <a:pPr marL="0" indent="0" eaLnBrk="1" hangingPunct="1">
              <a:lnSpc>
                <a:spcPct val="95000"/>
              </a:lnSpc>
              <a:spcBef>
                <a:spcPct val="15000"/>
              </a:spcBef>
              <a:buFontTx/>
              <a:buNone/>
            </a:pPr>
            <a:r>
              <a:rPr lang="en-US" altLang="en-US" sz="3600" b="1" smtClean="0"/>
              <a:t>c. $14,400  d. $20,400</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AE28E38-8A5C-4252-B8DE-0A80DA240E4B}" type="slidenum">
              <a:rPr lang="en-US" altLang="en-US" sz="1200">
                <a:solidFill>
                  <a:srgbClr val="CC3300"/>
                </a:solidFill>
                <a:latin typeface="Arial" panose="020B0604020202020204" pitchFamily="34" charset="0"/>
              </a:rPr>
              <a:pPr algn="l" eaLnBrk="1" hangingPunct="1">
                <a:spcBef>
                  <a:spcPct val="0"/>
                </a:spcBef>
                <a:buFontTx/>
                <a:buNone/>
              </a:pPr>
              <a:t>39</a:t>
            </a:fld>
            <a:endParaRPr lang="en-US" altLang="en-US" sz="1200">
              <a:solidFill>
                <a:srgbClr val="CC3300"/>
              </a:solidFill>
              <a:latin typeface="Arial" panose="020B0604020202020204" pitchFamily="34" charset="0"/>
            </a:endParaRPr>
          </a:p>
        </p:txBody>
      </p:sp>
      <p:sp>
        <p:nvSpPr>
          <p:cNvPr id="44035" name="Rectangle 2"/>
          <p:cNvSpPr>
            <a:spLocks noGrp="1" noChangeArrowheads="1"/>
          </p:cNvSpPr>
          <p:nvPr>
            <p:ph type="body" idx="1"/>
          </p:nvPr>
        </p:nvSpPr>
        <p:spPr>
          <a:xfrm>
            <a:off x="304800" y="381000"/>
            <a:ext cx="8382000" cy="6019800"/>
          </a:xfrm>
        </p:spPr>
        <p:txBody>
          <a:bodyPr/>
          <a:lstStyle/>
          <a:p>
            <a:pPr marL="0" indent="0" eaLnBrk="1" hangingPunct="1">
              <a:buFontTx/>
              <a:buNone/>
            </a:pPr>
            <a:r>
              <a:rPr lang="en-US" altLang="en-US" sz="6000" b="1" smtClean="0"/>
              <a:t>Sharon must capitalize the payments for rent for future years and write off the cost on a monthly basis.</a:t>
            </a:r>
          </a:p>
          <a:p>
            <a:pPr marL="0" indent="0" eaLnBrk="1" hangingPunct="1">
              <a:buFontTx/>
              <a:buNone/>
            </a:pPr>
            <a:r>
              <a:rPr lang="en-US" altLang="en-US" sz="6000" b="1" u="sng" smtClean="0"/>
              <a:t>Answer: $14,400</a:t>
            </a:r>
          </a:p>
          <a:p>
            <a:pPr marL="0" indent="0" eaLnBrk="1" hangingPunct="1">
              <a:buFontTx/>
              <a:buNone/>
            </a:pPr>
            <a:endParaRPr lang="en-US" altLang="en-US" sz="5400" u="sng"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 </a:t>
            </a:r>
          </a:p>
        </p:txBody>
      </p:sp>
      <p:sp>
        <p:nvSpPr>
          <p:cNvPr id="8195"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lnSpc>
                <a:spcPct val="80000"/>
              </a:lnSpc>
              <a:buFontTx/>
              <a:buNone/>
            </a:pPr>
            <a:r>
              <a:rPr lang="en-US" altLang="en-US" sz="4400" b="1" u="sng" smtClean="0">
                <a:solidFill>
                  <a:srgbClr val="FF0000"/>
                </a:solidFill>
              </a:rPr>
              <a:t>Lecture Outline</a:t>
            </a:r>
          </a:p>
          <a:p>
            <a:pPr marL="0" indent="0" eaLnBrk="1" hangingPunct="1">
              <a:lnSpc>
                <a:spcPct val="80000"/>
              </a:lnSpc>
              <a:buFontTx/>
              <a:buNone/>
            </a:pPr>
            <a:r>
              <a:rPr lang="en-US" altLang="en-US" sz="3600" b="1" smtClean="0"/>
              <a:t>A corporation is a separate taxpaying entity.  This chapter discusses the rules for determining a corp's taxable income and tax liability.  It also discusses how to file a corporate tax return. </a:t>
            </a:r>
          </a:p>
          <a:p>
            <a:pPr marL="0" indent="0" eaLnBrk="1" hangingPunct="1">
              <a:lnSpc>
                <a:spcPct val="80000"/>
              </a:lnSpc>
              <a:buFontTx/>
              <a:buNone/>
            </a:pPr>
            <a:r>
              <a:rPr lang="en-US" altLang="en-US" sz="3600" b="1" smtClean="0"/>
              <a:t>The corporations discussed in this chapter are </a:t>
            </a:r>
            <a:r>
              <a:rPr lang="en-US" altLang="en-US" sz="3600" b="1" u="sng" smtClean="0"/>
              <a:t>regular corporations or C corporations.  </a:t>
            </a:r>
          </a:p>
          <a:p>
            <a:pPr marL="0" indent="0" eaLnBrk="1" hangingPunct="1">
              <a:lnSpc>
                <a:spcPct val="80000"/>
              </a:lnSpc>
              <a:buFontTx/>
              <a:buNone/>
            </a:pPr>
            <a:r>
              <a:rPr lang="en-US" altLang="en-US" sz="3600" b="1" smtClean="0"/>
              <a:t>Corporations that are not classified as domestic  -- are foreign corporations.  </a:t>
            </a:r>
          </a:p>
          <a:p>
            <a:pPr marL="0" indent="0" eaLnBrk="1" hangingPunct="1">
              <a:lnSpc>
                <a:spcPct val="80000"/>
              </a:lnSpc>
              <a:buFontTx/>
              <a:buNone/>
            </a:pPr>
            <a:r>
              <a:rPr lang="en-US" altLang="en-US" sz="3600" b="1" smtClean="0"/>
              <a:t>Foreign corps are taxed somewhat like domestic corporations if they conduct a trade or business in the United States.</a:t>
            </a:r>
            <a:endParaRPr lang="en-US" altLang="en-US"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9144AFB4-AADC-4E8C-9C95-AED187631409}" type="slidenum">
              <a:rPr lang="en-US" altLang="en-US" sz="1200">
                <a:solidFill>
                  <a:srgbClr val="CC3300"/>
                </a:solidFill>
                <a:latin typeface="Arial" panose="020B0604020202020204" pitchFamily="34" charset="0"/>
              </a:rPr>
              <a:pPr algn="l" eaLnBrk="1" hangingPunct="1">
                <a:spcBef>
                  <a:spcPct val="0"/>
                </a:spcBef>
                <a:buFontTx/>
                <a:buNone/>
              </a:pPr>
              <a:t>40</a:t>
            </a:fld>
            <a:endParaRPr lang="en-US" altLang="en-US" sz="1200">
              <a:solidFill>
                <a:srgbClr val="CC3300"/>
              </a:solidFill>
              <a:latin typeface="Arial" panose="020B0604020202020204" pitchFamily="34" charset="0"/>
            </a:endParaRPr>
          </a:p>
        </p:txBody>
      </p:sp>
      <p:sp>
        <p:nvSpPr>
          <p:cNvPr id="45059" name="Rectangle 2"/>
          <p:cNvSpPr>
            <a:spLocks noGrp="1" noChangeArrowheads="1"/>
          </p:cNvSpPr>
          <p:nvPr>
            <p:ph type="body" idx="1"/>
          </p:nvPr>
        </p:nvSpPr>
        <p:spPr>
          <a:xfrm>
            <a:off x="304800" y="228600"/>
            <a:ext cx="8610600" cy="6172200"/>
          </a:xfrm>
        </p:spPr>
        <p:txBody>
          <a:bodyPr/>
          <a:lstStyle/>
          <a:p>
            <a:pPr marL="0" indent="0" eaLnBrk="1" hangingPunct="1">
              <a:lnSpc>
                <a:spcPct val="90000"/>
              </a:lnSpc>
              <a:spcBef>
                <a:spcPts val="0"/>
              </a:spcBef>
              <a:buFontTx/>
              <a:buNone/>
              <a:defRPr/>
            </a:pPr>
            <a:r>
              <a:rPr lang="en-US" altLang="en-US" sz="3600" b="1" u="sng" dirty="0" smtClean="0">
                <a:solidFill>
                  <a:srgbClr val="FF0000"/>
                </a:solidFill>
              </a:rPr>
              <a:t>A consulting firm started in 2014 and adopted the accrual method. </a:t>
            </a:r>
            <a:r>
              <a:rPr lang="en-US" altLang="en-US" sz="3600" b="1" dirty="0" smtClean="0"/>
              <a:t/>
            </a:r>
            <a:br>
              <a:rPr lang="en-US" altLang="en-US" sz="3600" b="1" dirty="0" smtClean="0"/>
            </a:br>
            <a:endParaRPr lang="en-US" altLang="en-US" sz="1050" b="1" dirty="0" smtClean="0"/>
          </a:p>
          <a:p>
            <a:pPr marL="0" indent="0" eaLnBrk="1" hangingPunct="1">
              <a:lnSpc>
                <a:spcPct val="90000"/>
              </a:lnSpc>
              <a:spcBef>
                <a:spcPts val="0"/>
              </a:spcBef>
              <a:buFontTx/>
              <a:buNone/>
              <a:defRPr/>
            </a:pPr>
            <a:r>
              <a:rPr lang="en-US" altLang="en-US" sz="3600" b="1" dirty="0" smtClean="0"/>
              <a:t>The firm had </a:t>
            </a:r>
            <a:r>
              <a:rPr lang="en-US" altLang="en-US" sz="3600" b="1" u="sng" dirty="0" smtClean="0"/>
              <a:t>gross income of $90,000</a:t>
            </a:r>
            <a:r>
              <a:rPr lang="en-US" altLang="en-US" sz="3600" b="1" dirty="0" smtClean="0"/>
              <a:t> and </a:t>
            </a:r>
            <a:r>
              <a:rPr lang="en-US" altLang="en-US" sz="3600" b="1" u="sng" dirty="0" smtClean="0"/>
              <a:t>expense payments of $60,000</a:t>
            </a:r>
            <a:r>
              <a:rPr lang="en-US" altLang="en-US" sz="3600" b="1" dirty="0" smtClean="0"/>
              <a:t> for 2014. </a:t>
            </a:r>
            <a:br>
              <a:rPr lang="en-US" altLang="en-US" sz="3600" b="1" dirty="0" smtClean="0"/>
            </a:br>
            <a:endParaRPr lang="en-US" altLang="en-US" sz="1600" b="1" dirty="0" smtClean="0"/>
          </a:p>
          <a:p>
            <a:pPr marL="0" indent="0" eaLnBrk="1" hangingPunct="1">
              <a:lnSpc>
                <a:spcPct val="90000"/>
              </a:lnSpc>
              <a:spcBef>
                <a:spcPts val="0"/>
              </a:spcBef>
              <a:buFontTx/>
              <a:buNone/>
              <a:defRPr/>
            </a:pPr>
            <a:r>
              <a:rPr lang="en-US" altLang="en-US" sz="3600" b="1" dirty="0" smtClean="0"/>
              <a:t>The firm owed </a:t>
            </a:r>
            <a:r>
              <a:rPr lang="en-US" altLang="en-US" sz="3600" b="1" u="sng" dirty="0" smtClean="0"/>
              <a:t>salaries payable of $5,000</a:t>
            </a:r>
            <a:r>
              <a:rPr lang="en-US" altLang="en-US" sz="3600" b="1" dirty="0" smtClean="0"/>
              <a:t> to employees (non-owners) for December, which were not recorded at 12-31-14.  These salaries were paid in January, 2015. </a:t>
            </a:r>
          </a:p>
          <a:p>
            <a:pPr marL="0" indent="0" eaLnBrk="1" hangingPunct="1">
              <a:lnSpc>
                <a:spcPct val="90000"/>
              </a:lnSpc>
              <a:buFontTx/>
              <a:buNone/>
              <a:defRPr/>
            </a:pPr>
            <a:r>
              <a:rPr lang="en-US" altLang="en-US" sz="3600" b="1" dirty="0" smtClean="0"/>
              <a:t>How much is </a:t>
            </a:r>
            <a:r>
              <a:rPr lang="en-US" altLang="en-US" sz="3600" b="1" u="sng" dirty="0" smtClean="0"/>
              <a:t>taxable income for 2014</a:t>
            </a:r>
            <a:r>
              <a:rPr lang="en-US" altLang="en-US" sz="3600" b="1" dirty="0" smtClean="0"/>
              <a:t>?</a:t>
            </a:r>
          </a:p>
          <a:p>
            <a:pPr marL="0" indent="0" eaLnBrk="1" hangingPunct="1">
              <a:lnSpc>
                <a:spcPct val="90000"/>
              </a:lnSpc>
              <a:buFontTx/>
              <a:buNone/>
              <a:defRPr/>
            </a:pPr>
            <a:r>
              <a:rPr lang="en-US" altLang="en-US" sz="3600" b="1" dirty="0" smtClean="0"/>
              <a:t>a. $25,000   b. $30,000  </a:t>
            </a:r>
          </a:p>
          <a:p>
            <a:pPr marL="0" indent="0" eaLnBrk="1" hangingPunct="1">
              <a:lnSpc>
                <a:spcPct val="90000"/>
              </a:lnSpc>
              <a:buFontTx/>
              <a:buNone/>
              <a:defRPr/>
            </a:pPr>
            <a:r>
              <a:rPr lang="en-US" altLang="en-US" sz="3600" b="1" dirty="0" smtClean="0"/>
              <a:t>c. $35,000  d.  Other    </a:t>
            </a:r>
            <a:r>
              <a:rPr lang="en-US" altLang="en-US" sz="3600" b="1" dirty="0" smtClean="0">
                <a:solidFill>
                  <a:srgbClr val="FF3300"/>
                </a:solidFill>
              </a:rPr>
              <a:t>(CPA)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4B02CA18-2547-4462-B388-1D265F23058E}" type="slidenum">
              <a:rPr lang="en-US" altLang="en-US" sz="1200">
                <a:solidFill>
                  <a:srgbClr val="CC3300"/>
                </a:solidFill>
                <a:latin typeface="Arial" panose="020B0604020202020204" pitchFamily="34" charset="0"/>
              </a:rPr>
              <a:pPr algn="l" eaLnBrk="1" hangingPunct="1">
                <a:spcBef>
                  <a:spcPct val="0"/>
                </a:spcBef>
                <a:buFontTx/>
                <a:buNone/>
              </a:pPr>
              <a:t>41</a:t>
            </a:fld>
            <a:endParaRPr lang="en-US" altLang="en-US" sz="1200">
              <a:solidFill>
                <a:srgbClr val="CC3300"/>
              </a:solidFill>
              <a:latin typeface="Arial" panose="020B0604020202020204" pitchFamily="34" charset="0"/>
            </a:endParaRPr>
          </a:p>
        </p:txBody>
      </p:sp>
      <p:sp>
        <p:nvSpPr>
          <p:cNvPr id="46083" name="Rectangle 2"/>
          <p:cNvSpPr>
            <a:spLocks noGrp="1" noChangeArrowheads="1"/>
          </p:cNvSpPr>
          <p:nvPr>
            <p:ph type="body" idx="1"/>
          </p:nvPr>
        </p:nvSpPr>
        <p:spPr>
          <a:xfrm>
            <a:off x="152400" y="381000"/>
            <a:ext cx="8763000" cy="6019800"/>
          </a:xfrm>
        </p:spPr>
        <p:txBody>
          <a:bodyPr/>
          <a:lstStyle/>
          <a:p>
            <a:pPr marL="0" indent="0" eaLnBrk="1" hangingPunct="1">
              <a:lnSpc>
                <a:spcPct val="90000"/>
              </a:lnSpc>
              <a:buFontTx/>
              <a:buNone/>
            </a:pPr>
            <a:r>
              <a:rPr lang="en-US" altLang="en-US" sz="4000" b="1" u="sng" smtClean="0"/>
              <a:t>A consulting firm- continued.</a:t>
            </a:r>
          </a:p>
          <a:p>
            <a:pPr marL="0" indent="0" eaLnBrk="1" hangingPunct="1">
              <a:lnSpc>
                <a:spcPct val="90000"/>
              </a:lnSpc>
              <a:buFontTx/>
              <a:buNone/>
            </a:pPr>
            <a:r>
              <a:rPr lang="en-US" altLang="en-US" sz="4000" b="1" smtClean="0"/>
              <a:t>The firm reported net income of $30,000, but failed to deduct an expense for salaries earned but not paid. </a:t>
            </a:r>
          </a:p>
          <a:p>
            <a:pPr marL="0" indent="0" eaLnBrk="1" hangingPunct="1">
              <a:lnSpc>
                <a:spcPct val="90000"/>
              </a:lnSpc>
              <a:buFontTx/>
              <a:buNone/>
            </a:pPr>
            <a:r>
              <a:rPr lang="en-US" altLang="en-US" sz="4000" b="1" smtClean="0"/>
              <a:t>On the accrual basis, such salaries will be deducted for the year in which the employees earned those salaries, if paid early in next year.</a:t>
            </a:r>
          </a:p>
          <a:p>
            <a:pPr marL="0" indent="0" eaLnBrk="1" hangingPunct="1">
              <a:lnSpc>
                <a:spcPct val="90000"/>
              </a:lnSpc>
              <a:buFontTx/>
              <a:buNone/>
            </a:pPr>
            <a:endParaRPr lang="en-US" altLang="en-US" sz="1600" b="1" smtClean="0"/>
          </a:p>
          <a:p>
            <a:pPr marL="0" indent="0" eaLnBrk="1" hangingPunct="1">
              <a:lnSpc>
                <a:spcPct val="90000"/>
              </a:lnSpc>
              <a:buFontTx/>
              <a:buNone/>
            </a:pPr>
            <a:r>
              <a:rPr lang="en-US" altLang="en-US" sz="4000" b="1" smtClean="0"/>
              <a:t>This reduces net income to $25,000.</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69F9E222-C468-4617-A2D5-706F8B1D1A80}" type="slidenum">
              <a:rPr lang="en-US" altLang="en-US" sz="1200">
                <a:solidFill>
                  <a:srgbClr val="CC3300"/>
                </a:solidFill>
                <a:latin typeface="Arial" panose="020B0604020202020204" pitchFamily="34" charset="0"/>
              </a:rPr>
              <a:pPr algn="l" eaLnBrk="1" hangingPunct="1">
                <a:spcBef>
                  <a:spcPct val="0"/>
                </a:spcBef>
                <a:buFontTx/>
                <a:buNone/>
              </a:pPr>
              <a:t>42</a:t>
            </a:fld>
            <a:endParaRPr lang="en-US" altLang="en-US" sz="1200">
              <a:solidFill>
                <a:srgbClr val="CC3300"/>
              </a:solidFill>
              <a:latin typeface="Arial" panose="020B0604020202020204" pitchFamily="34" charset="0"/>
            </a:endParaRPr>
          </a:p>
        </p:txBody>
      </p:sp>
      <p:sp>
        <p:nvSpPr>
          <p:cNvPr id="47107" name="Rectangle 2"/>
          <p:cNvSpPr>
            <a:spLocks noGrp="1" noChangeArrowheads="1"/>
          </p:cNvSpPr>
          <p:nvPr>
            <p:ph type="body" idx="1"/>
          </p:nvPr>
        </p:nvSpPr>
        <p:spPr>
          <a:xfrm>
            <a:off x="228600" y="228600"/>
            <a:ext cx="8458200" cy="6172200"/>
          </a:xfrm>
        </p:spPr>
        <p:txBody>
          <a:bodyPr/>
          <a:lstStyle/>
          <a:p>
            <a:pPr marL="0" indent="0" eaLnBrk="1" hangingPunct="1">
              <a:lnSpc>
                <a:spcPct val="95000"/>
              </a:lnSpc>
              <a:spcBef>
                <a:spcPct val="10000"/>
              </a:spcBef>
              <a:buFontTx/>
              <a:buNone/>
            </a:pPr>
            <a:r>
              <a:rPr lang="en-US" altLang="en-US" sz="3600" b="1" u="sng" smtClean="0">
                <a:solidFill>
                  <a:srgbClr val="FF3300"/>
                </a:solidFill>
              </a:rPr>
              <a:t>Mark</a:t>
            </a:r>
            <a:r>
              <a:rPr lang="en-US" altLang="en-US" sz="3600" b="1" smtClean="0"/>
              <a:t>, who gives music lessons, is a calendar year taxpayer using the accrual method of accounting. </a:t>
            </a:r>
            <a:br>
              <a:rPr lang="en-US" altLang="en-US" sz="3600" b="1" smtClean="0"/>
            </a:br>
            <a:r>
              <a:rPr lang="en-US" altLang="en-US" sz="3600" b="1" smtClean="0"/>
              <a:t>On 11-2-2014, he received $10,000 for a one-year contract beginning on that date to provide 10 lessons. </a:t>
            </a:r>
            <a:br>
              <a:rPr lang="en-US" altLang="en-US" sz="3600" b="1" smtClean="0"/>
            </a:br>
            <a:r>
              <a:rPr lang="en-US" altLang="en-US" sz="3600" b="1" smtClean="0"/>
              <a:t>He gave 2 lessons in 2014. </a:t>
            </a:r>
          </a:p>
          <a:p>
            <a:pPr marL="0" indent="0" eaLnBrk="1" hangingPunct="1">
              <a:lnSpc>
                <a:spcPct val="95000"/>
              </a:lnSpc>
              <a:spcBef>
                <a:spcPct val="10000"/>
              </a:spcBef>
              <a:buFontTx/>
              <a:buNone/>
            </a:pPr>
            <a:r>
              <a:rPr lang="en-US" altLang="en-US" sz="3600" b="1" smtClean="0"/>
              <a:t>How much should Mark include in income in 2014?</a:t>
            </a:r>
          </a:p>
          <a:p>
            <a:pPr marL="0" indent="0" eaLnBrk="1" hangingPunct="1">
              <a:lnSpc>
                <a:spcPct val="95000"/>
              </a:lnSpc>
              <a:spcBef>
                <a:spcPct val="10000"/>
              </a:spcBef>
              <a:buFontTx/>
              <a:buNone/>
            </a:pPr>
            <a:r>
              <a:rPr lang="en-US" altLang="en-US" sz="3600" b="1" smtClean="0"/>
              <a:t>a. $--0--             b. $2,000          </a:t>
            </a:r>
          </a:p>
          <a:p>
            <a:pPr marL="0" indent="0" eaLnBrk="1" hangingPunct="1">
              <a:lnSpc>
                <a:spcPct val="95000"/>
              </a:lnSpc>
              <a:spcBef>
                <a:spcPct val="10000"/>
              </a:spcBef>
              <a:buFontTx/>
              <a:buNone/>
            </a:pPr>
            <a:r>
              <a:rPr lang="en-US" altLang="en-US" sz="3600" b="1" smtClean="0"/>
              <a:t>c. $8,000           d. $10,000</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E2AF5E0-9E70-4073-8059-280874F25C84}" type="slidenum">
              <a:rPr lang="en-US" altLang="en-US" sz="1200">
                <a:solidFill>
                  <a:srgbClr val="CC3300"/>
                </a:solidFill>
                <a:latin typeface="Arial" panose="020B0604020202020204" pitchFamily="34" charset="0"/>
              </a:rPr>
              <a:pPr algn="l" eaLnBrk="1" hangingPunct="1">
                <a:spcBef>
                  <a:spcPct val="0"/>
                </a:spcBef>
                <a:buFontTx/>
                <a:buNone/>
              </a:pPr>
              <a:t>43</a:t>
            </a:fld>
            <a:endParaRPr lang="en-US" altLang="en-US" sz="1200">
              <a:solidFill>
                <a:srgbClr val="CC3300"/>
              </a:solidFill>
              <a:latin typeface="Arial" panose="020B0604020202020204" pitchFamily="34" charset="0"/>
            </a:endParaRPr>
          </a:p>
        </p:txBody>
      </p:sp>
      <p:sp>
        <p:nvSpPr>
          <p:cNvPr id="48131" name="Rectangle 2"/>
          <p:cNvSpPr>
            <a:spLocks noGrp="1" noChangeArrowheads="1"/>
          </p:cNvSpPr>
          <p:nvPr>
            <p:ph type="body" idx="1"/>
          </p:nvPr>
        </p:nvSpPr>
        <p:spPr>
          <a:xfrm>
            <a:off x="152400" y="228600"/>
            <a:ext cx="8763000" cy="6324600"/>
          </a:xfrm>
        </p:spPr>
        <p:txBody>
          <a:bodyPr/>
          <a:lstStyle/>
          <a:p>
            <a:pPr marL="0" indent="0" eaLnBrk="1" hangingPunct="1">
              <a:buFontTx/>
              <a:buNone/>
            </a:pPr>
            <a:r>
              <a:rPr lang="en-US" altLang="en-US" sz="4400" b="1" u="sng" smtClean="0">
                <a:solidFill>
                  <a:srgbClr val="FF3300"/>
                </a:solidFill>
              </a:rPr>
              <a:t>Mark-Continued.</a:t>
            </a:r>
          </a:p>
          <a:p>
            <a:pPr marL="0" indent="0" eaLnBrk="1" hangingPunct="1">
              <a:buFontTx/>
              <a:buNone/>
            </a:pPr>
            <a:r>
              <a:rPr lang="en-US" altLang="en-US" sz="4400" b="1" smtClean="0"/>
              <a:t>This is income received in advance and would normally be reported entirely in the year of receipt.</a:t>
            </a:r>
          </a:p>
          <a:p>
            <a:pPr marL="0" indent="0" eaLnBrk="1" hangingPunct="1">
              <a:buFontTx/>
              <a:buNone/>
            </a:pPr>
            <a:r>
              <a:rPr lang="en-US" altLang="en-US" sz="4400" b="1" smtClean="0"/>
              <a:t>However, this qualifies as an exception, and the taxpayer can report the income as earned, not when payment is received in advance.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Grp="1" noChangeAspect="1"/>
          </p:cNvGraphicFramePr>
          <p:nvPr>
            <p:ph sz="quarter" idx="1"/>
          </p:nvPr>
        </p:nvGraphicFramePr>
        <p:xfrm>
          <a:off x="228600" y="141288"/>
          <a:ext cx="8763000" cy="6624637"/>
        </p:xfrm>
        <a:graphic>
          <a:graphicData uri="http://schemas.openxmlformats.org/presentationml/2006/ole">
            <mc:AlternateContent xmlns:mc="http://schemas.openxmlformats.org/markup-compatibility/2006">
              <mc:Choice xmlns:v="urn:schemas-microsoft-com:vml" Requires="v">
                <p:oleObj spid="_x0000_s49156" name="Worksheet" r:id="rId4" imgW="3238624" imgH="2447820" progId="Excel.Sheet.8">
                  <p:embed/>
                </p:oleObj>
              </mc:Choice>
              <mc:Fallback>
                <p:oleObj name="Worksheet" r:id="rId4" imgW="3238624" imgH="244782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1288"/>
                        <a:ext cx="87630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E9BD0DE-DFA0-4B75-B391-330CE62B32E2}" type="slidenum">
              <a:rPr lang="en-US" altLang="en-US" sz="1200">
                <a:solidFill>
                  <a:srgbClr val="CC3300"/>
                </a:solidFill>
                <a:latin typeface="Arial" panose="020B0604020202020204" pitchFamily="34" charset="0"/>
              </a:rPr>
              <a:pPr eaLnBrk="1" hangingPunct="1">
                <a:spcBef>
                  <a:spcPct val="0"/>
                </a:spcBef>
                <a:buFontTx/>
                <a:buNone/>
              </a:pPr>
              <a:t>45</a:t>
            </a:fld>
            <a:endParaRPr lang="en-US" altLang="en-US" sz="1200">
              <a:solidFill>
                <a:srgbClr val="CC3300"/>
              </a:solidFill>
              <a:latin typeface="Arial" panose="020B0604020202020204" pitchFamily="34" charset="0"/>
            </a:endParaRPr>
          </a:p>
        </p:txBody>
      </p:sp>
      <p:sp>
        <p:nvSpPr>
          <p:cNvPr id="50179" name="Rectangle 3"/>
          <p:cNvSpPr>
            <a:spLocks noGrp="1" noChangeArrowheads="1"/>
          </p:cNvSpPr>
          <p:nvPr>
            <p:ph sz="quarter" idx="1"/>
          </p:nvPr>
        </p:nvSpPr>
        <p:spPr>
          <a:xfrm>
            <a:off x="457200" y="304800"/>
            <a:ext cx="8229600" cy="6019800"/>
          </a:xfrm>
        </p:spPr>
        <p:txBody>
          <a:bodyPr/>
          <a:lstStyle/>
          <a:p>
            <a:pPr marL="0" indent="0" eaLnBrk="1" hangingPunct="1">
              <a:lnSpc>
                <a:spcPct val="95000"/>
              </a:lnSpc>
              <a:spcBef>
                <a:spcPct val="5000"/>
              </a:spcBef>
              <a:buFontTx/>
              <a:buNone/>
              <a:tabLst>
                <a:tab pos="6289675" algn="r"/>
              </a:tabLst>
            </a:pPr>
            <a:r>
              <a:rPr lang="en-US" altLang="en-US" sz="4000" b="1" smtClean="0"/>
              <a:t>Accounting Methods</a:t>
            </a:r>
          </a:p>
          <a:p>
            <a:pPr marL="0" indent="0" eaLnBrk="1" hangingPunct="1">
              <a:lnSpc>
                <a:spcPct val="95000"/>
              </a:lnSpc>
              <a:spcBef>
                <a:spcPct val="5000"/>
              </a:spcBef>
              <a:buFontTx/>
              <a:buNone/>
              <a:tabLst>
                <a:tab pos="6289675" algn="r"/>
              </a:tabLst>
            </a:pPr>
            <a:r>
              <a:rPr lang="en-US" altLang="en-US" sz="4000" b="1" u="sng" smtClean="0"/>
              <a:t>Hall Co., -Continued</a:t>
            </a:r>
          </a:p>
          <a:p>
            <a:pPr marL="0" indent="0" eaLnBrk="1" hangingPunct="1">
              <a:lnSpc>
                <a:spcPct val="95000"/>
              </a:lnSpc>
              <a:spcBef>
                <a:spcPct val="5000"/>
              </a:spcBef>
              <a:buFontTx/>
              <a:buNone/>
              <a:tabLst>
                <a:tab pos="6289675" algn="r"/>
              </a:tabLst>
            </a:pPr>
            <a:r>
              <a:rPr lang="en-US" altLang="en-US" sz="4000" b="1" smtClean="0"/>
              <a:t>The rent receivable of $6,000 must be included in revenue – using the accrual method. </a:t>
            </a:r>
            <a:br>
              <a:rPr lang="en-US" altLang="en-US" sz="4000" b="1" smtClean="0"/>
            </a:br>
            <a:r>
              <a:rPr lang="en-US" altLang="en-US" sz="4000" b="1" smtClean="0"/>
              <a:t>Corrected computations:</a:t>
            </a:r>
          </a:p>
          <a:p>
            <a:pPr marL="0" indent="0" eaLnBrk="1" hangingPunct="1">
              <a:lnSpc>
                <a:spcPct val="95000"/>
              </a:lnSpc>
              <a:spcBef>
                <a:spcPct val="5000"/>
              </a:spcBef>
              <a:buFontTx/>
              <a:buNone/>
              <a:tabLst>
                <a:tab pos="6289675" algn="r"/>
              </a:tabLst>
            </a:pPr>
            <a:r>
              <a:rPr lang="en-US" altLang="en-US" sz="4000" b="1" smtClean="0"/>
              <a:t>Revenue	$46,000</a:t>
            </a:r>
          </a:p>
          <a:p>
            <a:pPr marL="0" indent="0" eaLnBrk="1" hangingPunct="1">
              <a:lnSpc>
                <a:spcPct val="95000"/>
              </a:lnSpc>
              <a:spcBef>
                <a:spcPct val="5000"/>
              </a:spcBef>
              <a:buFontTx/>
              <a:buNone/>
              <a:tabLst>
                <a:tab pos="6289675" algn="r"/>
              </a:tabLst>
            </a:pPr>
            <a:r>
              <a:rPr lang="en-US" altLang="en-US" sz="4000" b="1" smtClean="0"/>
              <a:t>Expenses	</a:t>
            </a:r>
            <a:r>
              <a:rPr lang="en-US" altLang="en-US" sz="4000" b="1" u="sng" smtClean="0"/>
              <a:t>$10,000</a:t>
            </a:r>
          </a:p>
          <a:p>
            <a:pPr marL="0" indent="0" eaLnBrk="1" hangingPunct="1">
              <a:lnSpc>
                <a:spcPct val="95000"/>
              </a:lnSpc>
              <a:spcBef>
                <a:spcPct val="5000"/>
              </a:spcBef>
              <a:buFontTx/>
              <a:buNone/>
              <a:tabLst>
                <a:tab pos="6289675" algn="r"/>
              </a:tabLst>
            </a:pPr>
            <a:r>
              <a:rPr lang="en-US" altLang="en-US" sz="4000" b="1" smtClean="0"/>
              <a:t>Taxable Income	</a:t>
            </a:r>
            <a:r>
              <a:rPr lang="en-US" altLang="en-US" sz="4000" b="1" u="sng" smtClean="0"/>
              <a:t>$36,000</a:t>
            </a:r>
          </a:p>
          <a:p>
            <a:pPr marL="0" indent="0" eaLnBrk="1" hangingPunct="1">
              <a:lnSpc>
                <a:spcPct val="95000"/>
              </a:lnSpc>
              <a:spcBef>
                <a:spcPct val="5000"/>
              </a:spcBef>
              <a:buFontTx/>
              <a:buNone/>
              <a:tabLst>
                <a:tab pos="6289675" algn="r"/>
              </a:tabLst>
            </a:pPr>
            <a:r>
              <a:rPr lang="en-US" altLang="en-US" b="1" u="sng" smtClean="0"/>
              <a:t>(Before Depreciation)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CA56F84-8965-4210-92E0-AE4CF5721FE9}" type="slidenum">
              <a:rPr lang="en-US" altLang="en-US" sz="1200">
                <a:solidFill>
                  <a:srgbClr val="CC3300"/>
                </a:solidFill>
                <a:latin typeface="Arial" panose="020B0604020202020204" pitchFamily="34" charset="0"/>
              </a:rPr>
              <a:pPr algn="l" eaLnBrk="1" hangingPunct="1">
                <a:spcBef>
                  <a:spcPct val="0"/>
                </a:spcBef>
                <a:buFontTx/>
                <a:buNone/>
              </a:pPr>
              <a:t>46</a:t>
            </a:fld>
            <a:endParaRPr lang="en-US" altLang="en-US" sz="1200">
              <a:solidFill>
                <a:srgbClr val="CC3300"/>
              </a:solidFill>
              <a:latin typeface="Arial" panose="020B0604020202020204" pitchFamily="34" charset="0"/>
            </a:endParaRPr>
          </a:p>
        </p:txBody>
      </p:sp>
      <p:sp>
        <p:nvSpPr>
          <p:cNvPr id="51203" name="Rectangle 2"/>
          <p:cNvSpPr>
            <a:spLocks noGrp="1" noChangeArrowheads="1"/>
          </p:cNvSpPr>
          <p:nvPr>
            <p:ph type="body" idx="1"/>
          </p:nvPr>
        </p:nvSpPr>
        <p:spPr>
          <a:xfrm>
            <a:off x="152400" y="304800"/>
            <a:ext cx="8839200" cy="6172200"/>
          </a:xfrm>
        </p:spPr>
        <p:txBody>
          <a:bodyPr/>
          <a:lstStyle/>
          <a:p>
            <a:pPr eaLnBrk="1" hangingPunct="1">
              <a:buFontTx/>
              <a:buNone/>
            </a:pPr>
            <a:r>
              <a:rPr lang="en-US" altLang="en-US" sz="4800" b="1" u="sng" smtClean="0">
                <a:solidFill>
                  <a:srgbClr val="C00000"/>
                </a:solidFill>
              </a:rPr>
              <a:t>Timing of Deductions</a:t>
            </a:r>
            <a:r>
              <a:rPr lang="en-US" altLang="en-US" sz="3600" b="1" u="sng" smtClean="0">
                <a:solidFill>
                  <a:srgbClr val="C00000"/>
                </a:solidFill>
              </a:rPr>
              <a:t> </a:t>
            </a:r>
          </a:p>
          <a:p>
            <a:pPr eaLnBrk="1" hangingPunct="1"/>
            <a:r>
              <a:rPr lang="en-US" altLang="en-US" sz="3600" b="1" u="sng" smtClean="0"/>
              <a:t>Accrual method </a:t>
            </a:r>
            <a:r>
              <a:rPr lang="en-US" altLang="en-US" sz="3600" b="1" smtClean="0"/>
              <a:t>– expenses deductible when:</a:t>
            </a:r>
          </a:p>
          <a:p>
            <a:pPr lvl="1" eaLnBrk="1" hangingPunct="1"/>
            <a:r>
              <a:rPr lang="en-US" altLang="en-US" sz="3200" b="1" smtClean="0"/>
              <a:t>“All events” have occurred that fix liability and</a:t>
            </a:r>
          </a:p>
          <a:p>
            <a:pPr lvl="1" eaLnBrk="1" hangingPunct="1"/>
            <a:r>
              <a:rPr lang="en-US" altLang="en-US" sz="3200" b="1" smtClean="0"/>
              <a:t>“Economic performance” occurs (property or services provided or used)</a:t>
            </a:r>
          </a:p>
          <a:p>
            <a:pPr eaLnBrk="1" hangingPunct="1"/>
            <a:r>
              <a:rPr lang="en-US" altLang="en-US" sz="3600" b="1" u="sng" smtClean="0"/>
              <a:t>Cash basis taxpayer </a:t>
            </a:r>
            <a:r>
              <a:rPr lang="en-US" altLang="en-US" sz="3600" b="1" smtClean="0"/>
              <a:t>- expenses deductible when paid:</a:t>
            </a:r>
          </a:p>
          <a:p>
            <a:pPr lvl="1" eaLnBrk="1" hangingPunct="1"/>
            <a:r>
              <a:rPr lang="en-US" altLang="en-US" sz="3600" b="1" smtClean="0"/>
              <a:t>Date check is mailed</a:t>
            </a:r>
          </a:p>
          <a:p>
            <a:pPr lvl="1" eaLnBrk="1" hangingPunct="1"/>
            <a:r>
              <a:rPr lang="en-US" altLang="en-US" sz="3600" b="1" smtClean="0"/>
              <a:t>Date charged on credit card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E4B7AE77-E39B-47EC-85E9-F566CE8F2C26}" type="slidenum">
              <a:rPr lang="en-US" altLang="en-US" sz="1200">
                <a:solidFill>
                  <a:srgbClr val="CC3300"/>
                </a:solidFill>
                <a:latin typeface="Arial" panose="020B0604020202020204" pitchFamily="34" charset="0"/>
              </a:rPr>
              <a:pPr algn="l" eaLnBrk="1" hangingPunct="1">
                <a:spcBef>
                  <a:spcPct val="0"/>
                </a:spcBef>
                <a:buFontTx/>
                <a:buNone/>
              </a:pPr>
              <a:t>47</a:t>
            </a:fld>
            <a:endParaRPr lang="en-US" altLang="en-US" sz="1200">
              <a:solidFill>
                <a:srgbClr val="CC3300"/>
              </a:solidFill>
              <a:latin typeface="Arial" panose="020B0604020202020204" pitchFamily="34" charset="0"/>
            </a:endParaRPr>
          </a:p>
        </p:txBody>
      </p:sp>
      <p:sp>
        <p:nvSpPr>
          <p:cNvPr id="52227" name="Rectangle 2"/>
          <p:cNvSpPr>
            <a:spLocks noGrp="1" noChangeArrowheads="1"/>
          </p:cNvSpPr>
          <p:nvPr>
            <p:ph idx="1"/>
          </p:nvPr>
        </p:nvSpPr>
        <p:spPr>
          <a:xfrm>
            <a:off x="228600" y="152400"/>
            <a:ext cx="8763000" cy="6096000"/>
          </a:xfrm>
        </p:spPr>
        <p:txBody>
          <a:bodyPr/>
          <a:lstStyle/>
          <a:p>
            <a:pPr eaLnBrk="1" hangingPunct="1">
              <a:buFontTx/>
              <a:buNone/>
            </a:pPr>
            <a:r>
              <a:rPr lang="en-US" altLang="en-US" sz="4800" b="1" u="sng" smtClean="0">
                <a:solidFill>
                  <a:srgbClr val="C00000"/>
                </a:solidFill>
              </a:rPr>
              <a:t>Accrual Accounting-1</a:t>
            </a:r>
            <a:r>
              <a:rPr lang="en-US" altLang="en-US" sz="4800" b="1" u="sng" smtClean="0">
                <a:solidFill>
                  <a:srgbClr val="C00000"/>
                </a:solidFill>
                <a:cs typeface="Arial" panose="020B0604020202020204" pitchFamily="34" charset="0"/>
              </a:rPr>
              <a:t> </a:t>
            </a:r>
          </a:p>
          <a:p>
            <a:pPr eaLnBrk="1" hangingPunct="1">
              <a:buFontTx/>
              <a:buNone/>
            </a:pPr>
            <a:r>
              <a:rPr lang="en-US" altLang="en-US" sz="3600" b="1" u="sng" smtClean="0">
                <a:cs typeface="Arial" panose="020B0604020202020204" pitchFamily="34" charset="0"/>
              </a:rPr>
              <a:t>Reg §1.446-1. ..methods of accounting</a:t>
            </a:r>
            <a:endParaRPr lang="en-US" altLang="en-US" sz="3600" b="1" u="sng" smtClean="0">
              <a:cs typeface="Times New Roman" panose="02020603050405020304" pitchFamily="18" charset="0"/>
            </a:endParaRPr>
          </a:p>
          <a:p>
            <a:pPr eaLnBrk="1" hangingPunct="1">
              <a:buFontTx/>
              <a:buNone/>
            </a:pPr>
            <a:r>
              <a:rPr lang="en-US" altLang="en-US" sz="3600" b="1" smtClean="0">
                <a:cs typeface="Times New Roman" panose="02020603050405020304" pitchFamily="18" charset="0"/>
              </a:rPr>
              <a:t>…a liability is incurred, …, [when]  </a:t>
            </a:r>
            <a:br>
              <a:rPr lang="en-US" altLang="en-US" sz="3600" b="1" smtClean="0">
                <a:cs typeface="Times New Roman" panose="02020603050405020304" pitchFamily="18" charset="0"/>
              </a:rPr>
            </a:br>
            <a:r>
              <a:rPr lang="en-US" altLang="en-US" sz="3600" b="1" u="sng" smtClean="0">
                <a:solidFill>
                  <a:srgbClr val="C00000"/>
                </a:solidFill>
                <a:cs typeface="Times New Roman" panose="02020603050405020304" pitchFamily="18" charset="0"/>
              </a:rPr>
              <a:t>all events have occurred</a:t>
            </a:r>
            <a:r>
              <a:rPr lang="en-US" altLang="en-US" sz="3600" b="1" smtClean="0">
                <a:solidFill>
                  <a:srgbClr val="C00000"/>
                </a:solidFill>
                <a:cs typeface="Times New Roman" panose="02020603050405020304" pitchFamily="18" charset="0"/>
              </a:rPr>
              <a:t> </a:t>
            </a:r>
            <a:r>
              <a:rPr lang="en-US" altLang="en-US" sz="3600" b="1" smtClean="0">
                <a:cs typeface="Times New Roman" panose="02020603050405020304" pitchFamily="18" charset="0"/>
              </a:rPr>
              <a:t>that establish the liability, </a:t>
            </a:r>
            <a:br>
              <a:rPr lang="en-US" altLang="en-US" sz="3600" b="1" smtClean="0">
                <a:cs typeface="Times New Roman" panose="02020603050405020304" pitchFamily="18" charset="0"/>
              </a:rPr>
            </a:br>
            <a:r>
              <a:rPr lang="en-US" altLang="en-US" sz="3600" b="1" u="sng" smtClean="0">
                <a:solidFill>
                  <a:srgbClr val="C00000"/>
                </a:solidFill>
                <a:cs typeface="Times New Roman" panose="02020603050405020304" pitchFamily="18" charset="0"/>
              </a:rPr>
              <a:t>the amount</a:t>
            </a:r>
            <a:r>
              <a:rPr lang="en-US" altLang="en-US" sz="3600" b="1" smtClean="0">
                <a:solidFill>
                  <a:srgbClr val="C00000"/>
                </a:solidFill>
                <a:cs typeface="Times New Roman" panose="02020603050405020304" pitchFamily="18" charset="0"/>
              </a:rPr>
              <a:t> </a:t>
            </a:r>
            <a:r>
              <a:rPr lang="en-US" altLang="en-US" sz="3600" b="1" smtClean="0">
                <a:cs typeface="Times New Roman" panose="02020603050405020304" pitchFamily="18" charset="0"/>
              </a:rPr>
              <a:t>of the liability can be </a:t>
            </a:r>
            <a:r>
              <a:rPr lang="en-US" altLang="en-US" sz="3600" b="1" u="sng" smtClean="0">
                <a:cs typeface="Times New Roman" panose="02020603050405020304" pitchFamily="18" charset="0"/>
              </a:rPr>
              <a:t>determined with reasonable accuracy</a:t>
            </a:r>
            <a:r>
              <a:rPr lang="en-US" altLang="en-US" sz="3600" b="1" smtClean="0">
                <a:cs typeface="Times New Roman" panose="02020603050405020304" pitchFamily="18" charset="0"/>
              </a:rPr>
              <a:t>, and </a:t>
            </a:r>
            <a:br>
              <a:rPr lang="en-US" altLang="en-US" sz="3600" b="1" smtClean="0">
                <a:cs typeface="Times New Roman" panose="02020603050405020304" pitchFamily="18" charset="0"/>
              </a:rPr>
            </a:br>
            <a:r>
              <a:rPr lang="en-US" altLang="en-US" sz="3600" b="1" u="sng" smtClean="0">
                <a:solidFill>
                  <a:srgbClr val="C00000"/>
                </a:solidFill>
                <a:cs typeface="Times New Roman" panose="02020603050405020304" pitchFamily="18" charset="0"/>
              </a:rPr>
              <a:t>economic performance</a:t>
            </a:r>
            <a:r>
              <a:rPr lang="en-US" altLang="en-US" sz="3600" b="1" smtClean="0">
                <a:solidFill>
                  <a:srgbClr val="C00000"/>
                </a:solidFill>
                <a:cs typeface="Times New Roman" panose="02020603050405020304" pitchFamily="18" charset="0"/>
              </a:rPr>
              <a:t> </a:t>
            </a:r>
            <a:r>
              <a:rPr lang="en-US" altLang="en-US" sz="3600" b="1" smtClean="0">
                <a:cs typeface="Times New Roman" panose="02020603050405020304" pitchFamily="18" charset="0"/>
              </a:rPr>
              <a:t>has occurred with respect to the liability.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0" y="0"/>
            <a:ext cx="9144000" cy="6858000"/>
          </a:xfrm>
        </p:spPr>
        <p:txBody>
          <a:bodyPr/>
          <a:lstStyle/>
          <a:p>
            <a:pPr eaLnBrk="1" hangingPunct="1">
              <a:lnSpc>
                <a:spcPct val="95000"/>
              </a:lnSpc>
              <a:spcBef>
                <a:spcPct val="10000"/>
              </a:spcBef>
              <a:buFontTx/>
              <a:buNone/>
            </a:pPr>
            <a:r>
              <a:rPr lang="en-US" altLang="en-US" sz="3600" b="1" smtClean="0">
                <a:solidFill>
                  <a:srgbClr val="C00000"/>
                </a:solidFill>
              </a:rPr>
              <a:t>Accrual Accounting-1</a:t>
            </a:r>
            <a:r>
              <a:rPr lang="en-US" altLang="en-US" sz="3600" b="1" smtClean="0">
                <a:solidFill>
                  <a:srgbClr val="C00000"/>
                </a:solidFill>
                <a:latin typeface="Times New Roman" panose="02020603050405020304" pitchFamily="18" charset="0"/>
                <a:cs typeface="Arial" panose="020B0604020202020204" pitchFamily="34" charset="0"/>
              </a:rPr>
              <a:t> </a:t>
            </a:r>
          </a:p>
          <a:p>
            <a:pPr eaLnBrk="1" hangingPunct="1">
              <a:lnSpc>
                <a:spcPct val="95000"/>
              </a:lnSpc>
              <a:spcBef>
                <a:spcPts val="1200"/>
              </a:spcBef>
            </a:pPr>
            <a:r>
              <a:rPr lang="en-US" altLang="en-US" b="1" smtClean="0">
                <a:cs typeface="Arial" panose="020B0604020202020204" pitchFamily="34" charset="0"/>
              </a:rPr>
              <a:t>Automobile manufacturer sells an auto to dealer for a wholesale price of $30,000. </a:t>
            </a:r>
          </a:p>
          <a:p>
            <a:pPr eaLnBrk="1" hangingPunct="1">
              <a:lnSpc>
                <a:spcPct val="95000"/>
              </a:lnSpc>
              <a:spcBef>
                <a:spcPts val="1200"/>
              </a:spcBef>
            </a:pPr>
            <a:r>
              <a:rPr lang="en-US" altLang="en-US" b="1" smtClean="0">
                <a:cs typeface="Arial" panose="020B0604020202020204" pitchFamily="34" charset="0"/>
              </a:rPr>
              <a:t>Dealer sells it later that year for $40,000.</a:t>
            </a:r>
          </a:p>
          <a:p>
            <a:pPr eaLnBrk="1" hangingPunct="1">
              <a:lnSpc>
                <a:spcPct val="95000"/>
              </a:lnSpc>
              <a:spcBef>
                <a:spcPts val="1200"/>
              </a:spcBef>
            </a:pPr>
            <a:r>
              <a:rPr lang="en-US" altLang="en-US" b="1" smtClean="0">
                <a:cs typeface="Arial" panose="020B0604020202020204" pitchFamily="34" charset="0"/>
              </a:rPr>
              <a:t>Manufacturer warrants the auto for five years and estimates that the warranty cost over five years will be $4,000 per auto.</a:t>
            </a:r>
          </a:p>
          <a:p>
            <a:pPr eaLnBrk="1" hangingPunct="1">
              <a:lnSpc>
                <a:spcPct val="95000"/>
              </a:lnSpc>
              <a:spcBef>
                <a:spcPts val="1200"/>
              </a:spcBef>
            </a:pPr>
            <a:r>
              <a:rPr lang="en-US" altLang="en-US" b="1" smtClean="0">
                <a:cs typeface="Arial" panose="020B0604020202020204" pitchFamily="34" charset="0"/>
              </a:rPr>
              <a:t>Is the manufacturer permitted to recognize an expense in the year of sale and set up a “reserve” for future warranty costs (equal to $4,000 per auto sold this year)? </a:t>
            </a:r>
            <a:br>
              <a:rPr lang="en-US" altLang="en-US" b="1" smtClean="0">
                <a:cs typeface="Arial" panose="020B0604020202020204" pitchFamily="34" charset="0"/>
              </a:rPr>
            </a:br>
            <a:r>
              <a:rPr lang="en-US" altLang="en-US" b="1" smtClean="0">
                <a:cs typeface="Arial" panose="020B0604020202020204" pitchFamily="34" charset="0"/>
              </a:rPr>
              <a:t>See Reg earlier.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13514B48-2912-46C0-905D-34EAE0546D5B}" type="slidenum">
              <a:rPr lang="en-US" altLang="en-US" sz="1200">
                <a:solidFill>
                  <a:srgbClr val="CC3300"/>
                </a:solidFill>
                <a:latin typeface="Arial" panose="020B0604020202020204" pitchFamily="34" charset="0"/>
              </a:rPr>
              <a:pPr algn="l" eaLnBrk="1" hangingPunct="1">
                <a:spcBef>
                  <a:spcPct val="0"/>
                </a:spcBef>
                <a:buFontTx/>
                <a:buNone/>
              </a:pPr>
              <a:t>49</a:t>
            </a:fld>
            <a:endParaRPr lang="en-US" altLang="en-US" sz="1200">
              <a:solidFill>
                <a:srgbClr val="CC3300"/>
              </a:solidFill>
              <a:latin typeface="Arial" panose="020B0604020202020204" pitchFamily="34" charset="0"/>
            </a:endParaRPr>
          </a:p>
        </p:txBody>
      </p:sp>
      <p:graphicFrame>
        <p:nvGraphicFramePr>
          <p:cNvPr id="54275" name="Object 2"/>
          <p:cNvGraphicFramePr>
            <a:graphicFrameLocks noGrp="1" noChangeAspect="1"/>
          </p:cNvGraphicFramePr>
          <p:nvPr>
            <p:ph idx="1"/>
          </p:nvPr>
        </p:nvGraphicFramePr>
        <p:xfrm>
          <a:off x="304800" y="231775"/>
          <a:ext cx="8534400" cy="6300788"/>
        </p:xfrm>
        <a:graphic>
          <a:graphicData uri="http://schemas.openxmlformats.org/presentationml/2006/ole">
            <mc:AlternateContent xmlns:mc="http://schemas.openxmlformats.org/markup-compatibility/2006">
              <mc:Choice xmlns:v="urn:schemas-microsoft-com:vml" Requires="v">
                <p:oleObj spid="_x0000_s54277" name="Worksheet" r:id="rId4" imgW="3238624" imgH="2390850" progId="Excel.Sheet.8">
                  <p:embed/>
                </p:oleObj>
              </mc:Choice>
              <mc:Fallback>
                <p:oleObj name="Worksheet" r:id="rId4" imgW="3238624" imgH="239085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1775"/>
                        <a:ext cx="85344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 </a:t>
            </a:r>
          </a:p>
        </p:txBody>
      </p:sp>
      <p:sp>
        <p:nvSpPr>
          <p:cNvPr id="9219" name="Rectangle 3"/>
          <p:cNvSpPr>
            <a:spLocks noGrp="1" noChangeArrowheads="1"/>
          </p:cNvSpPr>
          <p:nvPr>
            <p:ph type="body" sz="half" idx="1"/>
          </p:nvPr>
        </p:nvSpPr>
        <p:spPr>
          <a:xfrm>
            <a:off x="228600" y="304800"/>
            <a:ext cx="8534400" cy="5865813"/>
          </a:xfrm>
          <a:ln w="63500">
            <a:solidFill>
              <a:schemeClr val="bg1"/>
            </a:solidFill>
            <a:miter lim="800000"/>
            <a:headEnd/>
            <a:tailEnd/>
          </a:ln>
        </p:spPr>
        <p:txBody>
          <a:bodyPr/>
          <a:lstStyle/>
          <a:p>
            <a:pPr marL="0" indent="0" eaLnBrk="1" hangingPunct="1">
              <a:buFontTx/>
              <a:buNone/>
            </a:pPr>
            <a:r>
              <a:rPr lang="en-US" altLang="en-US" sz="4800" smtClean="0"/>
              <a:t> </a:t>
            </a:r>
          </a:p>
        </p:txBody>
      </p:sp>
      <p:graphicFrame>
        <p:nvGraphicFramePr>
          <p:cNvPr id="9220" name="Object 2"/>
          <p:cNvGraphicFramePr>
            <a:graphicFrameLocks noChangeAspect="1"/>
          </p:cNvGraphicFramePr>
          <p:nvPr/>
        </p:nvGraphicFramePr>
        <p:xfrm>
          <a:off x="228600" y="228600"/>
          <a:ext cx="8763000" cy="6483350"/>
        </p:xfrm>
        <a:graphic>
          <a:graphicData uri="http://schemas.openxmlformats.org/presentationml/2006/ole">
            <mc:AlternateContent xmlns:mc="http://schemas.openxmlformats.org/markup-compatibility/2006">
              <mc:Choice xmlns:v="urn:schemas-microsoft-com:vml" Requires="v">
                <p:oleObj spid="_x0000_s9222" name="Worksheet" r:id="rId4" imgW="3972035" imgH="2952720" progId="Excel.Sheet.12">
                  <p:embed/>
                </p:oleObj>
              </mc:Choice>
              <mc:Fallback>
                <p:oleObj name="Worksheet" r:id="rId4" imgW="3972035" imgH="295272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763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Grp="1" noChangeAspect="1"/>
          </p:cNvGraphicFramePr>
          <p:nvPr>
            <p:ph idx="1"/>
          </p:nvPr>
        </p:nvGraphicFramePr>
        <p:xfrm>
          <a:off x="304800" y="231775"/>
          <a:ext cx="8534400" cy="6300788"/>
        </p:xfrm>
        <a:graphic>
          <a:graphicData uri="http://schemas.openxmlformats.org/presentationml/2006/ole">
            <mc:AlternateContent xmlns:mc="http://schemas.openxmlformats.org/markup-compatibility/2006">
              <mc:Choice xmlns:v="urn:schemas-microsoft-com:vml" Requires="v">
                <p:oleObj spid="_x0000_s55300" name="Worksheet" r:id="rId4" imgW="3238624" imgH="2390850" progId="Excel.Sheet.8">
                  <p:embed/>
                </p:oleObj>
              </mc:Choice>
              <mc:Fallback>
                <p:oleObj name="Worksheet" r:id="rId4" imgW="3238624" imgH="239085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1775"/>
                        <a:ext cx="85344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Grp="1" noChangeAspect="1"/>
          </p:cNvGraphicFramePr>
          <p:nvPr>
            <p:ph idx="1"/>
          </p:nvPr>
        </p:nvGraphicFramePr>
        <p:xfrm>
          <a:off x="304800" y="225425"/>
          <a:ext cx="8534400" cy="6296025"/>
        </p:xfrm>
        <a:graphic>
          <a:graphicData uri="http://schemas.openxmlformats.org/presentationml/2006/ole">
            <mc:AlternateContent xmlns:mc="http://schemas.openxmlformats.org/markup-compatibility/2006">
              <mc:Choice xmlns:v="urn:schemas-microsoft-com:vml" Requires="v">
                <p:oleObj spid="_x0000_s56324" name="Worksheet" r:id="rId4" imgW="3238624" imgH="2390850" progId="Excel.Sheet.8">
                  <p:embed/>
                </p:oleObj>
              </mc:Choice>
              <mc:Fallback>
                <p:oleObj name="Worksheet" r:id="rId4" imgW="3238624" imgH="239085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5425"/>
                        <a:ext cx="85344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idx="1"/>
          </p:nvPr>
        </p:nvGraphicFramePr>
        <p:xfrm>
          <a:off x="93663" y="152400"/>
          <a:ext cx="8880475" cy="6400800"/>
        </p:xfrm>
        <a:graphic>
          <a:graphicData uri="http://schemas.openxmlformats.org/presentationml/2006/ole">
            <mc:AlternateContent xmlns:mc="http://schemas.openxmlformats.org/markup-compatibility/2006">
              <mc:Choice xmlns:v="urn:schemas-microsoft-com:vml" Requires="v">
                <p:oleObj spid="_x0000_s57348" name="Worksheet" r:id="rId4" imgW="3238624" imgH="2390850" progId="Excel.Sheet.8">
                  <p:embed/>
                </p:oleObj>
              </mc:Choice>
              <mc:Fallback>
                <p:oleObj name="Worksheet" r:id="rId4" imgW="3238624" imgH="239085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152400"/>
                        <a:ext cx="8880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03E1510-D7BE-4F10-88E7-F1176D1FD3DB}" type="slidenum">
              <a:rPr lang="en-US" altLang="en-US" sz="1200">
                <a:solidFill>
                  <a:srgbClr val="CC3300"/>
                </a:solidFill>
                <a:latin typeface="Arial" panose="020B0604020202020204" pitchFamily="34" charset="0"/>
              </a:rPr>
              <a:pPr eaLnBrk="1" hangingPunct="1">
                <a:spcBef>
                  <a:spcPct val="0"/>
                </a:spcBef>
                <a:buFontTx/>
                <a:buNone/>
              </a:pPr>
              <a:t>53</a:t>
            </a:fld>
            <a:endParaRPr lang="en-US" altLang="en-US" sz="1200">
              <a:solidFill>
                <a:srgbClr val="CC3300"/>
              </a:solidFill>
              <a:latin typeface="Arial" panose="020B0604020202020204" pitchFamily="34" charset="0"/>
            </a:endParaRPr>
          </a:p>
        </p:txBody>
      </p:sp>
      <p:graphicFrame>
        <p:nvGraphicFramePr>
          <p:cNvPr id="58371" name="Object 2"/>
          <p:cNvGraphicFramePr>
            <a:graphicFrameLocks noGrp="1" noChangeAspect="1"/>
          </p:cNvGraphicFramePr>
          <p:nvPr>
            <p:ph/>
          </p:nvPr>
        </p:nvGraphicFramePr>
        <p:xfrm>
          <a:off x="190500" y="198438"/>
          <a:ext cx="8724900" cy="6043612"/>
        </p:xfrm>
        <a:graphic>
          <a:graphicData uri="http://schemas.openxmlformats.org/presentationml/2006/ole">
            <mc:AlternateContent xmlns:mc="http://schemas.openxmlformats.org/markup-compatibility/2006">
              <mc:Choice xmlns:v="urn:schemas-microsoft-com:vml" Requires="v">
                <p:oleObj spid="_x0000_s58373" name="Worksheet" r:id="rId4" imgW="3905312" imgH="2705130" progId="Excel.Sheet.8">
                  <p:embed/>
                </p:oleObj>
              </mc:Choice>
              <mc:Fallback>
                <p:oleObj name="Worksheet" r:id="rId4" imgW="3905312" imgH="270513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98438"/>
                        <a:ext cx="8724900"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031F705-6AE0-4063-9C5D-275975D7E4F4}" type="slidenum">
              <a:rPr lang="en-US" altLang="en-US" sz="1200">
                <a:solidFill>
                  <a:srgbClr val="CC3300"/>
                </a:solidFill>
                <a:latin typeface="Arial" panose="020B0604020202020204" pitchFamily="34" charset="0"/>
              </a:rPr>
              <a:pPr eaLnBrk="1" hangingPunct="1">
                <a:spcBef>
                  <a:spcPct val="0"/>
                </a:spcBef>
                <a:buFontTx/>
                <a:buNone/>
              </a:pPr>
              <a:t>54</a:t>
            </a:fld>
            <a:endParaRPr lang="en-US" altLang="en-US" sz="1200">
              <a:solidFill>
                <a:srgbClr val="CC3300"/>
              </a:solidFill>
              <a:latin typeface="Arial" panose="020B0604020202020204" pitchFamily="34" charset="0"/>
            </a:endParaRPr>
          </a:p>
        </p:txBody>
      </p:sp>
      <p:graphicFrame>
        <p:nvGraphicFramePr>
          <p:cNvPr id="59395" name="Object 2"/>
          <p:cNvGraphicFramePr>
            <a:graphicFrameLocks noGrp="1" noChangeAspect="1"/>
          </p:cNvGraphicFramePr>
          <p:nvPr>
            <p:ph/>
          </p:nvPr>
        </p:nvGraphicFramePr>
        <p:xfrm>
          <a:off x="222250" y="169863"/>
          <a:ext cx="8616950" cy="6242050"/>
        </p:xfrm>
        <a:graphic>
          <a:graphicData uri="http://schemas.openxmlformats.org/presentationml/2006/ole">
            <mc:AlternateContent xmlns:mc="http://schemas.openxmlformats.org/markup-compatibility/2006">
              <mc:Choice xmlns:v="urn:schemas-microsoft-com:vml" Requires="v">
                <p:oleObj spid="_x0000_s59397" name="Worksheet" r:id="rId4" imgW="3905312" imgH="2829060" progId="Excel.Sheet.8">
                  <p:embed/>
                </p:oleObj>
              </mc:Choice>
              <mc:Fallback>
                <p:oleObj name="Worksheet" r:id="rId4" imgW="3905312" imgH="282906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69863"/>
                        <a:ext cx="861695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55D6408-61F8-4997-96E4-829D687891B5}" type="slidenum">
              <a:rPr lang="en-US" altLang="en-US" sz="1200">
                <a:solidFill>
                  <a:srgbClr val="CC3300"/>
                </a:solidFill>
                <a:latin typeface="Arial" panose="020B0604020202020204" pitchFamily="34" charset="0"/>
              </a:rPr>
              <a:pPr eaLnBrk="1" hangingPunct="1">
                <a:spcBef>
                  <a:spcPct val="0"/>
                </a:spcBef>
                <a:buFontTx/>
                <a:buNone/>
              </a:pPr>
              <a:t>55</a:t>
            </a:fld>
            <a:endParaRPr lang="en-US" altLang="en-US" sz="1200">
              <a:solidFill>
                <a:srgbClr val="CC3300"/>
              </a:solidFill>
              <a:latin typeface="Arial" panose="020B0604020202020204" pitchFamily="34" charset="0"/>
            </a:endParaRPr>
          </a:p>
        </p:txBody>
      </p:sp>
      <p:sp>
        <p:nvSpPr>
          <p:cNvPr id="60419" name="Rectangle 2"/>
          <p:cNvSpPr>
            <a:spLocks noGrp="1" noChangeArrowheads="1"/>
          </p:cNvSpPr>
          <p:nvPr>
            <p:ph type="title"/>
          </p:nvPr>
        </p:nvSpPr>
        <p:spPr/>
        <p:txBody>
          <a:bodyPr/>
          <a:lstStyle/>
          <a:p>
            <a:pPr eaLnBrk="1" hangingPunct="1"/>
            <a:r>
              <a:rPr lang="en-US" altLang="en-US" smtClean="0"/>
              <a:t> </a:t>
            </a:r>
          </a:p>
        </p:txBody>
      </p:sp>
      <p:sp>
        <p:nvSpPr>
          <p:cNvPr id="60420" name="Rectangle 3"/>
          <p:cNvSpPr>
            <a:spLocks noGrp="1" noChangeArrowheads="1"/>
          </p:cNvSpPr>
          <p:nvPr>
            <p:ph type="body" sz="half" idx="1"/>
          </p:nvPr>
        </p:nvSpPr>
        <p:spPr>
          <a:xfrm>
            <a:off x="228600" y="304800"/>
            <a:ext cx="8610600" cy="6172200"/>
          </a:xfrm>
          <a:ln w="63500">
            <a:solidFill>
              <a:srgbClr val="008000"/>
            </a:solidFill>
            <a:miter lim="800000"/>
            <a:headEnd/>
            <a:tailEnd/>
          </a:ln>
        </p:spPr>
        <p:txBody>
          <a:bodyPr/>
          <a:lstStyle/>
          <a:p>
            <a:pPr marL="0" indent="0" eaLnBrk="1" hangingPunct="1">
              <a:lnSpc>
                <a:spcPct val="90000"/>
              </a:lnSpc>
              <a:buFontTx/>
              <a:buNone/>
            </a:pPr>
            <a:r>
              <a:rPr lang="en-US" altLang="en-US" sz="3600" b="1" u="sng" smtClean="0">
                <a:solidFill>
                  <a:srgbClr val="C00000"/>
                </a:solidFill>
              </a:rPr>
              <a:t>Formula For Corporate Tax Liability.</a:t>
            </a:r>
            <a:r>
              <a:rPr lang="en-US" altLang="en-US" sz="3600" b="1" smtClean="0">
                <a:solidFill>
                  <a:srgbClr val="C00000"/>
                </a:solidFill>
              </a:rPr>
              <a:t>  </a:t>
            </a:r>
          </a:p>
          <a:p>
            <a:pPr marL="0" indent="0" eaLnBrk="1" hangingPunct="1">
              <a:lnSpc>
                <a:spcPct val="90000"/>
              </a:lnSpc>
              <a:buFontTx/>
              <a:buNone/>
            </a:pPr>
            <a:r>
              <a:rPr lang="en-US" altLang="en-US" sz="3600" b="1" smtClean="0"/>
              <a:t>Each year a corporation computes its regular tax liability.  </a:t>
            </a:r>
          </a:p>
          <a:p>
            <a:pPr marL="0" indent="0" eaLnBrk="1" hangingPunct="1">
              <a:lnSpc>
                <a:spcPct val="90000"/>
              </a:lnSpc>
              <a:buFontTx/>
              <a:buNone/>
            </a:pPr>
            <a:r>
              <a:rPr lang="en-US" altLang="en-US" sz="3600" b="1" smtClean="0"/>
              <a:t>A corporation may owe the alternative minimum tax, </a:t>
            </a:r>
            <a:r>
              <a:rPr lang="en-US" altLang="en-US" sz="3600" b="1" u="sng" smtClean="0"/>
              <a:t>AMT,</a:t>
            </a:r>
            <a:r>
              <a:rPr lang="en-US" altLang="en-US" sz="3600" b="1" smtClean="0"/>
              <a:t> and possibly the accumulated earnings tax or personal holding company tax, </a:t>
            </a:r>
            <a:r>
              <a:rPr lang="en-US" altLang="en-US" sz="3600" b="1" u="sng" smtClean="0"/>
              <a:t>PHC</a:t>
            </a:r>
            <a:r>
              <a:rPr lang="en-US" altLang="en-US" sz="3600" b="1" smtClean="0"/>
              <a:t>.  </a:t>
            </a:r>
          </a:p>
          <a:p>
            <a:pPr marL="0" indent="0" eaLnBrk="1" hangingPunct="1">
              <a:lnSpc>
                <a:spcPct val="90000"/>
              </a:lnSpc>
              <a:buFontTx/>
              <a:buNone/>
            </a:pPr>
            <a:r>
              <a:rPr lang="en-US" altLang="en-US" sz="3600" b="1" smtClean="0"/>
              <a:t>The total tax liability equals the sum of the two primary corporate tax liabilities plus the amount of any special levies that are owed.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ABBAA979-8A63-4168-8FDD-9D1057BB3B5C}" type="slidenum">
              <a:rPr lang="en-US" altLang="en-US" sz="1200">
                <a:solidFill>
                  <a:srgbClr val="CC3300"/>
                </a:solidFill>
                <a:latin typeface="Arial" panose="020B0604020202020204" pitchFamily="34" charset="0"/>
              </a:rPr>
              <a:pPr algn="l" eaLnBrk="1" hangingPunct="1">
                <a:spcBef>
                  <a:spcPct val="0"/>
                </a:spcBef>
                <a:buFontTx/>
                <a:buNone/>
              </a:pPr>
              <a:t>56</a:t>
            </a:fld>
            <a:endParaRPr lang="en-US" altLang="en-US" sz="1200">
              <a:solidFill>
                <a:srgbClr val="CC3300"/>
              </a:solidFill>
              <a:latin typeface="Arial" panose="020B0604020202020204" pitchFamily="34" charset="0"/>
            </a:endParaRPr>
          </a:p>
        </p:txBody>
      </p:sp>
      <p:sp>
        <p:nvSpPr>
          <p:cNvPr id="61443" name="Rectangle 2"/>
          <p:cNvSpPr>
            <a:spLocks noGrp="1" noChangeArrowheads="1"/>
          </p:cNvSpPr>
          <p:nvPr>
            <p:ph idx="1"/>
          </p:nvPr>
        </p:nvSpPr>
        <p:spPr>
          <a:xfrm>
            <a:off x="228600" y="228600"/>
            <a:ext cx="8610600" cy="6400800"/>
          </a:xfrm>
        </p:spPr>
        <p:txBody>
          <a:bodyPr/>
          <a:lstStyle/>
          <a:p>
            <a:pPr marL="225425" indent="-225425" eaLnBrk="1" hangingPunct="1">
              <a:lnSpc>
                <a:spcPct val="95000"/>
              </a:lnSpc>
              <a:spcBef>
                <a:spcPct val="15000"/>
              </a:spcBef>
              <a:buFontTx/>
              <a:buNone/>
            </a:pPr>
            <a:r>
              <a:rPr lang="en-US" altLang="en-US" sz="3600" b="1" u="sng" smtClean="0">
                <a:solidFill>
                  <a:schemeClr val="accent2"/>
                </a:solidFill>
              </a:rPr>
              <a:t>Corporate Taxable Income</a:t>
            </a:r>
            <a:endParaRPr lang="en-US" altLang="en-US" sz="3600" b="1" smtClean="0"/>
          </a:p>
          <a:p>
            <a:pPr marL="225425" indent="-225425" eaLnBrk="1" hangingPunct="1">
              <a:lnSpc>
                <a:spcPct val="95000"/>
              </a:lnSpc>
              <a:spcBef>
                <a:spcPct val="15000"/>
              </a:spcBef>
            </a:pPr>
            <a:r>
              <a:rPr lang="en-US" altLang="en-US" sz="3600" b="1" smtClean="0"/>
              <a:t>In defining gross income, </a:t>
            </a:r>
            <a:br>
              <a:rPr lang="en-US" altLang="en-US" sz="3600" b="1" smtClean="0"/>
            </a:br>
            <a:r>
              <a:rPr lang="en-US" altLang="en-US" sz="3600" b="1" smtClean="0"/>
              <a:t>Section 61 does not explicitly distinguish between individuals </a:t>
            </a:r>
            <a:br>
              <a:rPr lang="en-US" altLang="en-US" sz="3600" b="1" smtClean="0"/>
            </a:br>
            <a:r>
              <a:rPr lang="en-US" altLang="en-US" sz="3600" b="1" smtClean="0"/>
              <a:t>and corporations. </a:t>
            </a:r>
          </a:p>
          <a:p>
            <a:pPr marL="225425" indent="-225425" eaLnBrk="1" hangingPunct="1">
              <a:lnSpc>
                <a:spcPct val="95000"/>
              </a:lnSpc>
              <a:spcBef>
                <a:spcPct val="15000"/>
              </a:spcBef>
            </a:pPr>
            <a:r>
              <a:rPr lang="en-US" altLang="en-US" sz="3600" b="1" smtClean="0"/>
              <a:t>What “individual types” of income are rarely if ever realized by a corporation? (e.g. alimony, etc.)</a:t>
            </a:r>
          </a:p>
          <a:p>
            <a:pPr marL="225425" indent="-225425" eaLnBrk="1" hangingPunct="1">
              <a:lnSpc>
                <a:spcPct val="95000"/>
              </a:lnSpc>
              <a:spcBef>
                <a:spcPct val="15000"/>
              </a:spcBef>
            </a:pPr>
            <a:r>
              <a:rPr lang="en-US" altLang="en-US" sz="3600" b="1" smtClean="0"/>
              <a:t>What “individual types” of exclusions from income are rarely if ever realized by a corporation? (gift)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4FABF9CE-C3E5-448C-9B9E-A49AE6AD976C}" type="slidenum">
              <a:rPr lang="en-US" altLang="en-US" sz="1200">
                <a:solidFill>
                  <a:srgbClr val="CC3300"/>
                </a:solidFill>
                <a:latin typeface="Arial" panose="020B0604020202020204" pitchFamily="34" charset="0"/>
              </a:rPr>
              <a:pPr algn="l" eaLnBrk="1" hangingPunct="1">
                <a:spcBef>
                  <a:spcPct val="0"/>
                </a:spcBef>
                <a:buFontTx/>
                <a:buNone/>
              </a:pPr>
              <a:t>57</a:t>
            </a:fld>
            <a:endParaRPr lang="en-US" altLang="en-US" sz="1200">
              <a:solidFill>
                <a:srgbClr val="CC3300"/>
              </a:solidFill>
              <a:latin typeface="Arial" panose="020B0604020202020204" pitchFamily="34" charset="0"/>
            </a:endParaRPr>
          </a:p>
        </p:txBody>
      </p:sp>
      <p:sp>
        <p:nvSpPr>
          <p:cNvPr id="62467" name="Rectangle 2"/>
          <p:cNvSpPr>
            <a:spLocks noGrp="1" noChangeArrowheads="1"/>
          </p:cNvSpPr>
          <p:nvPr>
            <p:ph idx="1"/>
          </p:nvPr>
        </p:nvSpPr>
        <p:spPr>
          <a:xfrm>
            <a:off x="152400" y="228600"/>
            <a:ext cx="8839200" cy="6172200"/>
          </a:xfrm>
        </p:spPr>
        <p:txBody>
          <a:bodyPr/>
          <a:lstStyle/>
          <a:p>
            <a:pPr marL="177800" indent="-177800" eaLnBrk="1" hangingPunct="1">
              <a:spcBef>
                <a:spcPct val="10000"/>
              </a:spcBef>
              <a:buFontTx/>
              <a:buNone/>
            </a:pPr>
            <a:r>
              <a:rPr lang="en-US" altLang="en-US" sz="3600" b="1" u="sng" smtClean="0">
                <a:solidFill>
                  <a:srgbClr val="C00000"/>
                </a:solidFill>
              </a:rPr>
              <a:t>Similarities with Individuals. Page 8</a:t>
            </a:r>
          </a:p>
          <a:p>
            <a:pPr marL="177800" indent="-177800" eaLnBrk="1" hangingPunct="1">
              <a:spcBef>
                <a:spcPct val="10000"/>
              </a:spcBef>
              <a:buFontTx/>
              <a:buNone/>
            </a:pPr>
            <a:r>
              <a:rPr lang="en-US" altLang="en-US" sz="3600" b="1" smtClean="0"/>
              <a:t>Gross Income of a corporation and individual are very similar</a:t>
            </a:r>
          </a:p>
          <a:p>
            <a:pPr marL="623888" lvl="2" indent="-107950" eaLnBrk="1" hangingPunct="1">
              <a:spcBef>
                <a:spcPct val="10000"/>
              </a:spcBef>
              <a:buFontTx/>
              <a:buNone/>
            </a:pPr>
            <a:r>
              <a:rPr lang="en-US" altLang="en-US" sz="3600" b="1" smtClean="0"/>
              <a:t>Includes compensation for services, income from trade or business, gains from property, interest, dividends, etc.</a:t>
            </a:r>
          </a:p>
          <a:p>
            <a:pPr marL="623888" lvl="2" indent="-107950" eaLnBrk="1" hangingPunct="1">
              <a:spcBef>
                <a:spcPct val="10000"/>
              </a:spcBef>
              <a:buFontTx/>
              <a:buNone/>
            </a:pPr>
            <a:r>
              <a:rPr lang="en-US" altLang="en-US" sz="3600" b="1" smtClean="0"/>
              <a:t>Corp taxpayers have fewer exclusions.</a:t>
            </a:r>
          </a:p>
          <a:p>
            <a:pPr marL="623888" lvl="2" indent="-107950" eaLnBrk="1" hangingPunct="1">
              <a:spcBef>
                <a:spcPct val="10000"/>
              </a:spcBef>
              <a:buFontTx/>
              <a:buNone/>
            </a:pPr>
            <a:r>
              <a:rPr lang="en-US" altLang="en-US" sz="3600" b="1" smtClean="0"/>
              <a:t>Nontaxable exchange treatment is similar</a:t>
            </a:r>
          </a:p>
          <a:p>
            <a:pPr marL="623888" lvl="2" indent="-107950" eaLnBrk="1" hangingPunct="1">
              <a:spcBef>
                <a:spcPct val="10000"/>
              </a:spcBef>
              <a:buFontTx/>
              <a:buNone/>
            </a:pPr>
            <a:r>
              <a:rPr lang="en-US" altLang="en-US" sz="3600" b="1" smtClean="0"/>
              <a:t>Depreciation recapture applies to both but corp may have recapture under </a:t>
            </a:r>
            <a:r>
              <a:rPr lang="en-US" altLang="en-US" sz="3600" b="1" smtClean="0">
                <a:cs typeface="Times New Roman" panose="02020603050405020304" pitchFamily="18" charset="0"/>
              </a:rPr>
              <a:t>§</a:t>
            </a:r>
            <a:r>
              <a:rPr lang="en-US" altLang="en-US" sz="3600" b="1" smtClean="0"/>
              <a:t>291.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1"/>
          </p:nvPr>
        </p:nvSpPr>
        <p:spPr>
          <a:xfrm>
            <a:off x="0" y="0"/>
            <a:ext cx="9144000" cy="6858000"/>
          </a:xfrm>
        </p:spPr>
        <p:txBody>
          <a:bodyPr/>
          <a:lstStyle/>
          <a:p>
            <a:pPr marL="509588" lvl="1" indent="-225425" eaLnBrk="1" hangingPunct="1">
              <a:buFontTx/>
              <a:buNone/>
            </a:pPr>
            <a:r>
              <a:rPr lang="en-US" altLang="en-US" sz="3200" b="1" u="sng" smtClean="0">
                <a:solidFill>
                  <a:srgbClr val="C00000"/>
                </a:solidFill>
              </a:rPr>
              <a:t>Dissimilarities with Individuals</a:t>
            </a:r>
            <a:endParaRPr lang="en-US" altLang="en-US" sz="3600" b="1" u="sng" smtClean="0">
              <a:solidFill>
                <a:srgbClr val="C00000"/>
              </a:solidFill>
            </a:endParaRPr>
          </a:p>
          <a:p>
            <a:pPr marL="509588" lvl="1" indent="-225425" eaLnBrk="1" hangingPunct="1"/>
            <a:r>
              <a:rPr lang="en-US" altLang="en-US" sz="3600" b="1" smtClean="0"/>
              <a:t>Different tax rates apply</a:t>
            </a:r>
          </a:p>
          <a:p>
            <a:pPr marL="509588" lvl="1" indent="-225425" eaLnBrk="1" hangingPunct="1"/>
            <a:r>
              <a:rPr lang="en-US" altLang="en-US" sz="3600" b="1" smtClean="0"/>
              <a:t>All deductions of corp are business deductions</a:t>
            </a:r>
          </a:p>
          <a:p>
            <a:pPr marL="969963" lvl="2" indent="-280988" eaLnBrk="1" hangingPunct="1"/>
            <a:r>
              <a:rPr lang="en-US" altLang="en-US" sz="3600" b="1" smtClean="0"/>
              <a:t>Corp does not calculate </a:t>
            </a:r>
            <a:r>
              <a:rPr lang="en-US" altLang="en-US" sz="3600" b="1" u="sng" smtClean="0"/>
              <a:t>AGI</a:t>
            </a:r>
          </a:p>
          <a:p>
            <a:pPr marL="969963" lvl="2" indent="-280988" eaLnBrk="1" hangingPunct="1"/>
            <a:r>
              <a:rPr lang="en-US" altLang="en-US" sz="3600" b="1" smtClean="0"/>
              <a:t>Corp does not deduct standard deduction, itemized deductions, or personal and dependency exemptions</a:t>
            </a:r>
          </a:p>
          <a:p>
            <a:pPr marL="969963" lvl="2" indent="-280988" eaLnBrk="1" hangingPunct="1"/>
            <a:r>
              <a:rPr lang="en-US" altLang="en-US" sz="3600" b="1" smtClean="0"/>
              <a:t>Corp does not reduce casualty and theft loss by $100 statutory floor and 10% of AGI.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 </a:t>
            </a:r>
          </a:p>
        </p:txBody>
      </p:sp>
      <p:sp>
        <p:nvSpPr>
          <p:cNvPr id="64515" name="Rectangle 3"/>
          <p:cNvSpPr>
            <a:spLocks noGrp="1" noChangeArrowheads="1"/>
          </p:cNvSpPr>
          <p:nvPr>
            <p:ph type="body" sz="half" idx="1"/>
          </p:nvPr>
        </p:nvSpPr>
        <p:spPr>
          <a:xfrm>
            <a:off x="228600" y="228600"/>
            <a:ext cx="8686800" cy="6477000"/>
          </a:xfrm>
          <a:ln w="127000">
            <a:solidFill>
              <a:srgbClr val="0000FF"/>
            </a:solidFill>
            <a:miter lim="800000"/>
            <a:headEnd/>
            <a:tailEnd/>
          </a:ln>
        </p:spPr>
        <p:txBody>
          <a:bodyPr/>
          <a:lstStyle/>
          <a:p>
            <a:pPr marL="119063" indent="0" eaLnBrk="1" hangingPunct="1">
              <a:buFontTx/>
              <a:buNone/>
            </a:pPr>
            <a:r>
              <a:rPr lang="en-US" altLang="en-US" sz="6600" b="1" smtClean="0"/>
              <a:t>4. Capital gains (losses) &amp; </a:t>
            </a:r>
            <a:br>
              <a:rPr lang="en-US" altLang="en-US" sz="6600" b="1" smtClean="0"/>
            </a:br>
            <a:r>
              <a:rPr lang="en-US" altLang="en-US" sz="6600" b="1" smtClean="0"/>
              <a:t>depreciation recapture. </a:t>
            </a:r>
          </a:p>
          <a:p>
            <a:pPr marL="119063" indent="0" eaLnBrk="1" hangingPunct="1">
              <a:buFontTx/>
              <a:buNone/>
            </a:pPr>
            <a:r>
              <a:rPr lang="en-US" altLang="en-US" sz="6600" b="1" smtClean="0"/>
              <a:t>[Page 11]</a:t>
            </a:r>
          </a:p>
          <a:p>
            <a:pPr marL="119063" indent="0" eaLnBrk="1" hangingPunct="1">
              <a:buFontTx/>
              <a:buNone/>
            </a:pPr>
            <a:r>
              <a:rPr lang="en-US" altLang="en-US" sz="6000" b="1" smtClean="0">
                <a:solidFill>
                  <a:srgbClr val="C00000"/>
                </a:solidFill>
              </a:rPr>
              <a:t>Sec. 11, 1201, 1211, 1212</a:t>
            </a:r>
            <a:br>
              <a:rPr lang="en-US" altLang="en-US" sz="6000" b="1" smtClean="0">
                <a:solidFill>
                  <a:srgbClr val="C00000"/>
                </a:solidFill>
              </a:rPr>
            </a:br>
            <a:r>
              <a:rPr lang="en-US" altLang="en-US" sz="6000" b="1" smtClean="0">
                <a:solidFill>
                  <a:srgbClr val="C00000"/>
                </a:solidFill>
              </a:rPr>
              <a:t>1231, 1245, 1250</a:t>
            </a:r>
            <a:endParaRPr lang="en-US" altLang="en-US" sz="6600" b="1"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 </a:t>
            </a:r>
          </a:p>
        </p:txBody>
      </p:sp>
      <p:sp>
        <p:nvSpPr>
          <p:cNvPr id="10243" name="Rectangle 3"/>
          <p:cNvSpPr>
            <a:spLocks noGrp="1" noChangeArrowheads="1"/>
          </p:cNvSpPr>
          <p:nvPr>
            <p:ph type="body" sz="half" idx="1"/>
          </p:nvPr>
        </p:nvSpPr>
        <p:spPr>
          <a:xfrm>
            <a:off x="228600" y="304800"/>
            <a:ext cx="8534400" cy="5865813"/>
          </a:xfrm>
          <a:ln w="63500">
            <a:solidFill>
              <a:schemeClr val="bg1"/>
            </a:solidFill>
            <a:miter lim="800000"/>
            <a:headEnd/>
            <a:tailEnd/>
          </a:ln>
        </p:spPr>
        <p:txBody>
          <a:bodyPr/>
          <a:lstStyle/>
          <a:p>
            <a:pPr marL="0" indent="0" eaLnBrk="1" hangingPunct="1">
              <a:buFontTx/>
              <a:buNone/>
            </a:pPr>
            <a:r>
              <a:rPr lang="en-US" altLang="en-US" sz="4800" smtClean="0"/>
              <a:t> </a:t>
            </a:r>
          </a:p>
        </p:txBody>
      </p:sp>
      <p:graphicFrame>
        <p:nvGraphicFramePr>
          <p:cNvPr id="10244" name="Object 2"/>
          <p:cNvGraphicFramePr>
            <a:graphicFrameLocks noChangeAspect="1"/>
          </p:cNvGraphicFramePr>
          <p:nvPr/>
        </p:nvGraphicFramePr>
        <p:xfrm>
          <a:off x="228600" y="228600"/>
          <a:ext cx="8763000" cy="6483350"/>
        </p:xfrm>
        <a:graphic>
          <a:graphicData uri="http://schemas.openxmlformats.org/presentationml/2006/ole">
            <mc:AlternateContent xmlns:mc="http://schemas.openxmlformats.org/markup-compatibility/2006">
              <mc:Choice xmlns:v="urn:schemas-microsoft-com:vml" Requires="v">
                <p:oleObj spid="_x0000_s10246" name="Worksheet" r:id="rId4" imgW="3972035" imgH="2952720" progId="Excel.Sheet.12">
                  <p:embed/>
                </p:oleObj>
              </mc:Choice>
              <mc:Fallback>
                <p:oleObj name="Worksheet" r:id="rId4" imgW="3972035" imgH="295272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763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Grp="1" noChangeAspect="1"/>
          </p:cNvGraphicFramePr>
          <p:nvPr>
            <p:ph idx="1"/>
          </p:nvPr>
        </p:nvGraphicFramePr>
        <p:xfrm>
          <a:off x="22225" y="228600"/>
          <a:ext cx="9009063" cy="6400800"/>
        </p:xfrm>
        <a:graphic>
          <a:graphicData uri="http://schemas.openxmlformats.org/presentationml/2006/ole">
            <mc:AlternateContent xmlns:mc="http://schemas.openxmlformats.org/markup-compatibility/2006">
              <mc:Choice xmlns:v="urn:schemas-microsoft-com:vml" Requires="v">
                <p:oleObj spid="_x0000_s65540" name="Worksheet" r:id="rId4" imgW="1904977" imgH="1314360" progId="Excel.Sheet.8">
                  <p:embed/>
                </p:oleObj>
              </mc:Choice>
              <mc:Fallback>
                <p:oleObj name="Worksheet" r:id="rId4" imgW="1904977" imgH="131436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228600"/>
                        <a:ext cx="90090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7A669324-EF9F-40FB-8958-7C242ED7BA1D}" type="slidenum">
              <a:rPr lang="en-US" altLang="en-US" sz="1200">
                <a:solidFill>
                  <a:srgbClr val="CC3300"/>
                </a:solidFill>
                <a:latin typeface="Arial" panose="020B0604020202020204" pitchFamily="34" charset="0"/>
              </a:rPr>
              <a:pPr algn="l" eaLnBrk="1" hangingPunct="1">
                <a:spcBef>
                  <a:spcPct val="0"/>
                </a:spcBef>
                <a:buFontTx/>
                <a:buNone/>
              </a:pPr>
              <a:t>61</a:t>
            </a:fld>
            <a:endParaRPr lang="en-US" altLang="en-US" sz="1200">
              <a:solidFill>
                <a:srgbClr val="CC3300"/>
              </a:solidFill>
              <a:latin typeface="Arial" panose="020B0604020202020204" pitchFamily="34" charset="0"/>
            </a:endParaRPr>
          </a:p>
        </p:txBody>
      </p:sp>
      <p:graphicFrame>
        <p:nvGraphicFramePr>
          <p:cNvPr id="66563" name="Object 2"/>
          <p:cNvGraphicFramePr>
            <a:graphicFrameLocks noGrp="1" noChangeAspect="1"/>
          </p:cNvGraphicFramePr>
          <p:nvPr>
            <p:ph idx="1"/>
          </p:nvPr>
        </p:nvGraphicFramePr>
        <p:xfrm>
          <a:off x="357188" y="228600"/>
          <a:ext cx="8329612" cy="6284913"/>
        </p:xfrm>
        <a:graphic>
          <a:graphicData uri="http://schemas.openxmlformats.org/presentationml/2006/ole">
            <mc:AlternateContent xmlns:mc="http://schemas.openxmlformats.org/markup-compatibility/2006">
              <mc:Choice xmlns:v="urn:schemas-microsoft-com:vml" Requires="v">
                <p:oleObj spid="_x0000_s66565" name="Worksheet" r:id="rId4" imgW="2171599" imgH="1638360" progId="Excel.Sheet.8">
                  <p:embed/>
                </p:oleObj>
              </mc:Choice>
              <mc:Fallback>
                <p:oleObj name="Worksheet" r:id="rId4" imgW="2171599" imgH="163836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28600"/>
                        <a:ext cx="8329612"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3091C95-AFC6-4B3D-9C8E-FA8B6039BEB3}" type="slidenum">
              <a:rPr lang="en-US" altLang="en-US" sz="1200">
                <a:solidFill>
                  <a:srgbClr val="CC3300"/>
                </a:solidFill>
                <a:latin typeface="Arial" panose="020B0604020202020204" pitchFamily="34" charset="0"/>
              </a:rPr>
              <a:pPr algn="l" eaLnBrk="1" hangingPunct="1">
                <a:spcBef>
                  <a:spcPct val="0"/>
                </a:spcBef>
                <a:buFontTx/>
                <a:buNone/>
              </a:pPr>
              <a:t>62</a:t>
            </a:fld>
            <a:endParaRPr lang="en-US" altLang="en-US" sz="1200">
              <a:solidFill>
                <a:srgbClr val="CC3300"/>
              </a:solidFill>
              <a:latin typeface="Arial" panose="020B0604020202020204" pitchFamily="34" charset="0"/>
            </a:endParaRPr>
          </a:p>
        </p:txBody>
      </p:sp>
      <p:graphicFrame>
        <p:nvGraphicFramePr>
          <p:cNvPr id="67587" name="Object 2"/>
          <p:cNvGraphicFramePr>
            <a:graphicFrameLocks noGrp="1" noChangeAspect="1"/>
          </p:cNvGraphicFramePr>
          <p:nvPr>
            <p:ph idx="1"/>
          </p:nvPr>
        </p:nvGraphicFramePr>
        <p:xfrm>
          <a:off x="244475" y="228600"/>
          <a:ext cx="8823325" cy="6199188"/>
        </p:xfrm>
        <a:graphic>
          <a:graphicData uri="http://schemas.openxmlformats.org/presentationml/2006/ole">
            <mc:AlternateContent xmlns:mc="http://schemas.openxmlformats.org/markup-compatibility/2006">
              <mc:Choice xmlns:v="urn:schemas-microsoft-com:vml" Requires="v">
                <p:oleObj spid="_x0000_s67589" name="Worksheet" r:id="rId4" imgW="2047878" imgH="1476360" progId="Excel.Sheet.8">
                  <p:embed/>
                </p:oleObj>
              </mc:Choice>
              <mc:Fallback>
                <p:oleObj name="Worksheet" r:id="rId4" imgW="2047878" imgH="147636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228600"/>
                        <a:ext cx="8823325" cy="61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0EAB7245-A41C-447A-BC2A-680945BF1FFF}" type="slidenum">
              <a:rPr lang="en-US" altLang="en-US" sz="1200">
                <a:solidFill>
                  <a:srgbClr val="CC3300"/>
                </a:solidFill>
                <a:latin typeface="Arial" panose="020B0604020202020204" pitchFamily="34" charset="0"/>
              </a:rPr>
              <a:pPr algn="l" eaLnBrk="1" hangingPunct="1">
                <a:spcBef>
                  <a:spcPct val="0"/>
                </a:spcBef>
                <a:buFontTx/>
                <a:buNone/>
              </a:pPr>
              <a:t>63</a:t>
            </a:fld>
            <a:endParaRPr lang="en-US" altLang="en-US" sz="1200">
              <a:solidFill>
                <a:srgbClr val="CC3300"/>
              </a:solidFill>
              <a:latin typeface="Arial" panose="020B0604020202020204" pitchFamily="34" charset="0"/>
            </a:endParaRPr>
          </a:p>
        </p:txBody>
      </p:sp>
      <p:graphicFrame>
        <p:nvGraphicFramePr>
          <p:cNvPr id="68611" name="Object 2"/>
          <p:cNvGraphicFramePr>
            <a:graphicFrameLocks noGrp="1" noChangeAspect="1"/>
          </p:cNvGraphicFramePr>
          <p:nvPr>
            <p:ph idx="1"/>
          </p:nvPr>
        </p:nvGraphicFramePr>
        <p:xfrm>
          <a:off x="361950" y="223838"/>
          <a:ext cx="8375650" cy="6272212"/>
        </p:xfrm>
        <a:graphic>
          <a:graphicData uri="http://schemas.openxmlformats.org/presentationml/2006/ole">
            <mc:AlternateContent xmlns:mc="http://schemas.openxmlformats.org/markup-compatibility/2006">
              <mc:Choice xmlns:v="urn:schemas-microsoft-com:vml" Requires="v">
                <p:oleObj spid="_x0000_s68613" name="Worksheet" r:id="rId4" imgW="2047878" imgH="1533600" progId="Excel.Sheet.8">
                  <p:embed/>
                </p:oleObj>
              </mc:Choice>
              <mc:Fallback>
                <p:oleObj name="Worksheet" r:id="rId4" imgW="2047878" imgH="153360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223838"/>
                        <a:ext cx="8375650"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228600" y="457200"/>
            <a:ext cx="8458200" cy="1490663"/>
          </a:xfrm>
        </p:spPr>
        <p:txBody>
          <a:bodyPr lIns="90488" tIns="44450" rIns="90488" bIns="44450">
            <a:spAutoFit/>
          </a:bodyPr>
          <a:lstStyle/>
          <a:p>
            <a:pPr eaLnBrk="1" hangingPunct="1"/>
            <a:r>
              <a:rPr lang="en-US" altLang="en-US" sz="9100" smtClean="0"/>
              <a:t> </a:t>
            </a:r>
            <a:endParaRPr lang="en-US" altLang="en-US" sz="2800" smtClean="0"/>
          </a:p>
        </p:txBody>
      </p:sp>
      <p:graphicFrame>
        <p:nvGraphicFramePr>
          <p:cNvPr id="69635" name="Object 2"/>
          <p:cNvGraphicFramePr>
            <a:graphicFrameLocks noChangeAspect="1"/>
          </p:cNvGraphicFramePr>
          <p:nvPr/>
        </p:nvGraphicFramePr>
        <p:xfrm>
          <a:off x="149225" y="307975"/>
          <a:ext cx="8718550" cy="5678488"/>
        </p:xfrm>
        <a:graphic>
          <a:graphicData uri="http://schemas.openxmlformats.org/presentationml/2006/ole">
            <mc:AlternateContent xmlns:mc="http://schemas.openxmlformats.org/markup-compatibility/2006">
              <mc:Choice xmlns:v="urn:schemas-microsoft-com:vml" Requires="v">
                <p:oleObj spid="_x0000_s69637" name="Worksheet" r:id="rId4" imgW="2110674" imgH="1379154" progId="Excel.Sheet.12">
                  <p:embed/>
                </p:oleObj>
              </mc:Choice>
              <mc:Fallback>
                <p:oleObj name="Worksheet" r:id="rId4" imgW="2110674" imgH="1379154"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 y="307975"/>
                        <a:ext cx="8718550"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52400" y="152400"/>
            <a:ext cx="8839200" cy="5975350"/>
          </a:xfrm>
        </p:spPr>
        <p:txBody>
          <a:bodyPr/>
          <a:lstStyle/>
          <a:p>
            <a:pPr marL="0" indent="0" algn="ctr" eaLnBrk="1" hangingPunct="1">
              <a:buFontTx/>
              <a:buNone/>
            </a:pPr>
            <a:r>
              <a:rPr lang="en-US" altLang="en-US" sz="4400" smtClean="0"/>
              <a:t> </a:t>
            </a:r>
          </a:p>
        </p:txBody>
      </p:sp>
      <p:graphicFrame>
        <p:nvGraphicFramePr>
          <p:cNvPr id="70659" name="Object 2"/>
          <p:cNvGraphicFramePr>
            <a:graphicFrameLocks noChangeAspect="1"/>
          </p:cNvGraphicFramePr>
          <p:nvPr>
            <p:extLst>
              <p:ext uri="{D42A27DB-BD31-4B8C-83A1-F6EECF244321}">
                <p14:modId xmlns:p14="http://schemas.microsoft.com/office/powerpoint/2010/main" val="4180607170"/>
              </p:ext>
            </p:extLst>
          </p:nvPr>
        </p:nvGraphicFramePr>
        <p:xfrm>
          <a:off x="179388" y="228600"/>
          <a:ext cx="8783637" cy="6324600"/>
        </p:xfrm>
        <a:graphic>
          <a:graphicData uri="http://schemas.openxmlformats.org/presentationml/2006/ole">
            <mc:AlternateContent xmlns:mc="http://schemas.openxmlformats.org/markup-compatibility/2006">
              <mc:Choice xmlns:v="urn:schemas-microsoft-com:vml" Requires="v">
                <p:oleObj spid="_x0000_s70665" name="Worksheet" r:id="rId3" imgW="3343185" imgH="2400441" progId="Excel.Sheet.12">
                  <p:embed/>
                </p:oleObj>
              </mc:Choice>
              <mc:Fallback>
                <p:oleObj name="Worksheet" r:id="rId3" imgW="3343185" imgH="2400441" progId="Excel.Sheet.12">
                  <p:embed/>
                  <p:pic>
                    <p:nvPicPr>
                      <p:cNvPr id="0" name="Object 2"/>
                      <p:cNvPicPr>
                        <a:picLocks noChangeAspect="1" noChangeArrowheads="1"/>
                      </p:cNvPicPr>
                      <p:nvPr/>
                    </p:nvPicPr>
                    <p:blipFill>
                      <a:blip r:embed="rId4"/>
                      <a:srcRect/>
                      <a:stretch>
                        <a:fillRect/>
                      </a:stretch>
                    </p:blipFill>
                    <p:spPr bwMode="auto">
                      <a:xfrm>
                        <a:off x="179388" y="228600"/>
                        <a:ext cx="878363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ight Arrow 3"/>
          <p:cNvSpPr/>
          <p:nvPr/>
        </p:nvSpPr>
        <p:spPr>
          <a:xfrm rot="10800000">
            <a:off x="1828800" y="3048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p:cNvSpPr/>
          <p:nvPr/>
        </p:nvSpPr>
        <p:spPr>
          <a:xfrm rot="10800000">
            <a:off x="5486400" y="40386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Arrow 5"/>
          <p:cNvSpPr/>
          <p:nvPr/>
        </p:nvSpPr>
        <p:spPr>
          <a:xfrm rot="10800000">
            <a:off x="1981200" y="40386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7010400" y="5029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Grp="1" noChangeAspect="1"/>
          </p:cNvGraphicFramePr>
          <p:nvPr>
            <p:ph/>
          </p:nvPr>
        </p:nvGraphicFramePr>
        <p:xfrm>
          <a:off x="95250" y="304800"/>
          <a:ext cx="8926513" cy="6384925"/>
        </p:xfrm>
        <a:graphic>
          <a:graphicData uri="http://schemas.openxmlformats.org/presentationml/2006/ole">
            <mc:AlternateContent xmlns:mc="http://schemas.openxmlformats.org/markup-compatibility/2006">
              <mc:Choice xmlns:v="urn:schemas-microsoft-com:vml" Requires="v">
                <p:oleObj spid="_x0000_s71684" name="Worksheet" r:id="rId3" imgW="2809890" imgH="2009685" progId="Excel.Sheet.8">
                  <p:embed/>
                </p:oleObj>
              </mc:Choice>
              <mc:Fallback>
                <p:oleObj name="Worksheet" r:id="rId3" imgW="2809890" imgH="2009685"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04800"/>
                        <a:ext cx="8926513" cy="638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Grp="1" noChangeAspect="1"/>
          </p:cNvGraphicFramePr>
          <p:nvPr>
            <p:ph/>
          </p:nvPr>
        </p:nvGraphicFramePr>
        <p:xfrm>
          <a:off x="228600" y="277813"/>
          <a:ext cx="8534400" cy="6208712"/>
        </p:xfrm>
        <a:graphic>
          <a:graphicData uri="http://schemas.openxmlformats.org/presentationml/2006/ole">
            <mc:AlternateContent xmlns:mc="http://schemas.openxmlformats.org/markup-compatibility/2006">
              <mc:Choice xmlns:v="urn:schemas-microsoft-com:vml" Requires="v">
                <p:oleObj spid="_x0000_s72709" name="Worksheet" r:id="rId3" imgW="2762370" imgH="2009685" progId="Excel.Sheet.8">
                  <p:embed/>
                </p:oleObj>
              </mc:Choice>
              <mc:Fallback>
                <p:oleObj name="Worksheet" r:id="rId3" imgW="2762370" imgH="2009685"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7813"/>
                        <a:ext cx="8534400" cy="620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 name="Straight Arrow Connector 3"/>
          <p:cNvCxnSpPr/>
          <p:nvPr/>
        </p:nvCxnSpPr>
        <p:spPr>
          <a:xfrm rot="16200000" flipH="1">
            <a:off x="5715000" y="4114800"/>
            <a:ext cx="2133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Grp="1" noChangeAspect="1"/>
          </p:cNvGraphicFramePr>
          <p:nvPr>
            <p:ph/>
          </p:nvPr>
        </p:nvGraphicFramePr>
        <p:xfrm>
          <a:off x="177800" y="346075"/>
          <a:ext cx="8737600" cy="6186488"/>
        </p:xfrm>
        <a:graphic>
          <a:graphicData uri="http://schemas.openxmlformats.org/presentationml/2006/ole">
            <mc:AlternateContent xmlns:mc="http://schemas.openxmlformats.org/markup-compatibility/2006">
              <mc:Choice xmlns:v="urn:schemas-microsoft-com:vml" Requires="v">
                <p:oleObj spid="_x0000_s73732" name="Worksheet" r:id="rId3" imgW="2838510" imgH="2009685" progId="Excel.Sheet.8">
                  <p:embed/>
                </p:oleObj>
              </mc:Choice>
              <mc:Fallback>
                <p:oleObj name="Worksheet" r:id="rId3" imgW="2838510" imgH="2009685"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46075"/>
                        <a:ext cx="8737600" cy="618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Grp="1" noChangeAspect="1"/>
          </p:cNvGraphicFramePr>
          <p:nvPr>
            <p:ph/>
          </p:nvPr>
        </p:nvGraphicFramePr>
        <p:xfrm>
          <a:off x="165100" y="249238"/>
          <a:ext cx="8807450" cy="6303962"/>
        </p:xfrm>
        <a:graphic>
          <a:graphicData uri="http://schemas.openxmlformats.org/presentationml/2006/ole">
            <mc:AlternateContent xmlns:mc="http://schemas.openxmlformats.org/markup-compatibility/2006">
              <mc:Choice xmlns:v="urn:schemas-microsoft-com:vml" Requires="v">
                <p:oleObj spid="_x0000_s74757" name="Worksheet" r:id="rId3" imgW="2847960" imgH="2038260" progId="Excel.Sheet.8">
                  <p:embed/>
                </p:oleObj>
              </mc:Choice>
              <mc:Fallback>
                <p:oleObj name="Worksheet" r:id="rId3" imgW="2847960" imgH="2038260"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49238"/>
                        <a:ext cx="8807450" cy="630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 name="Straight Arrow Connector 3"/>
          <p:cNvCxnSpPr/>
          <p:nvPr/>
        </p:nvCxnSpPr>
        <p:spPr>
          <a:xfrm rot="16200000" flipH="1">
            <a:off x="5676900" y="4076700"/>
            <a:ext cx="20574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6597FD8-6626-471F-8275-66EDDDA63872}" type="slidenum">
              <a:rPr lang="en-US" altLang="en-US" sz="1200">
                <a:solidFill>
                  <a:srgbClr val="CC3300"/>
                </a:solidFill>
                <a:latin typeface="Arial" panose="020B0604020202020204" pitchFamily="34" charset="0"/>
              </a:rPr>
              <a:pPr eaLnBrk="1" hangingPunct="1">
                <a:spcBef>
                  <a:spcPct val="0"/>
                </a:spcBef>
                <a:buFontTx/>
                <a:buNone/>
              </a:pPr>
              <a:t>7</a:t>
            </a:fld>
            <a:endParaRPr lang="en-US" altLang="en-US" sz="1200">
              <a:solidFill>
                <a:srgbClr val="CC3300"/>
              </a:solidFill>
              <a:latin typeface="Arial" panose="020B0604020202020204" pitchFamily="34" charset="0"/>
            </a:endParaRPr>
          </a:p>
        </p:txBody>
      </p:sp>
      <p:sp>
        <p:nvSpPr>
          <p:cNvPr id="11267" name="Rectangle 2"/>
          <p:cNvSpPr>
            <a:spLocks noGrp="1" noChangeArrowheads="1"/>
          </p:cNvSpPr>
          <p:nvPr>
            <p:ph type="title"/>
          </p:nvPr>
        </p:nvSpPr>
        <p:spPr/>
        <p:txBody>
          <a:bodyPr/>
          <a:lstStyle/>
          <a:p>
            <a:pPr eaLnBrk="1" hangingPunct="1"/>
            <a:r>
              <a:rPr lang="en-US" altLang="en-US" smtClean="0"/>
              <a:t> </a:t>
            </a:r>
          </a:p>
        </p:txBody>
      </p:sp>
      <p:sp>
        <p:nvSpPr>
          <p:cNvPr id="11268" name="Rectangle 3"/>
          <p:cNvSpPr>
            <a:spLocks noGrp="1" noChangeArrowheads="1"/>
          </p:cNvSpPr>
          <p:nvPr>
            <p:ph type="body" sz="half" idx="1"/>
          </p:nvPr>
        </p:nvSpPr>
        <p:spPr>
          <a:xfrm>
            <a:off x="76200" y="152400"/>
            <a:ext cx="8915400" cy="6400800"/>
          </a:xfrm>
          <a:ln w="63500">
            <a:solidFill>
              <a:schemeClr val="bg1"/>
            </a:solidFill>
            <a:miter lim="800000"/>
            <a:headEnd/>
            <a:tailEnd/>
          </a:ln>
        </p:spPr>
        <p:txBody>
          <a:bodyPr/>
          <a:lstStyle/>
          <a:p>
            <a:pPr marL="0" indent="0" eaLnBrk="1" hangingPunct="1">
              <a:buFontTx/>
              <a:buNone/>
            </a:pPr>
            <a:r>
              <a:rPr lang="en-US" altLang="en-US" sz="3600" b="1" u="sng" smtClean="0">
                <a:solidFill>
                  <a:srgbClr val="FF0000"/>
                </a:solidFill>
              </a:rPr>
              <a:t>FICA Rates for 2013</a:t>
            </a:r>
          </a:p>
          <a:p>
            <a:pPr marL="0" indent="0" eaLnBrk="1" hangingPunct="1">
              <a:buFontTx/>
              <a:buNone/>
            </a:pPr>
            <a:r>
              <a:rPr lang="en-US" altLang="en-US" sz="3600" b="1" smtClean="0"/>
              <a:t>A combined employee-employer social security tax rate of 15.30% applies in 2013.  </a:t>
            </a:r>
          </a:p>
          <a:p>
            <a:pPr marL="0" indent="0" eaLnBrk="1" hangingPunct="1">
              <a:buFontTx/>
              <a:buNone/>
            </a:pPr>
            <a:r>
              <a:rPr lang="en-US" altLang="en-US" sz="3600" b="1" smtClean="0"/>
              <a:t>Employers and employees are each liable for 6.20% of old age security and disability insurance tax or a total of 12.40% of the first </a:t>
            </a:r>
            <a:r>
              <a:rPr lang="en-US" altLang="en-US" sz="3600" b="1" u="sng" smtClean="0">
                <a:solidFill>
                  <a:srgbClr val="FF0000"/>
                </a:solidFill>
              </a:rPr>
              <a:t>$113,700 </a:t>
            </a:r>
            <a:r>
              <a:rPr lang="en-US" altLang="en-US" sz="3600" b="1" smtClean="0"/>
              <a:t>of wages in 2013.  </a:t>
            </a:r>
          </a:p>
          <a:p>
            <a:pPr marL="0" indent="0" eaLnBrk="1" hangingPunct="1">
              <a:buFontTx/>
              <a:buNone/>
            </a:pPr>
            <a:r>
              <a:rPr lang="en-US" altLang="en-US" sz="3600" b="1" smtClean="0"/>
              <a:t>Employers &amp; employees also are each liable for a 1.45% Medicare hospital insurance tax for a total of 2.90% of all wages.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Grp="1" noChangeAspect="1"/>
          </p:cNvGraphicFramePr>
          <p:nvPr>
            <p:ph/>
          </p:nvPr>
        </p:nvGraphicFramePr>
        <p:xfrm>
          <a:off x="685800" y="257175"/>
          <a:ext cx="7315200" cy="6530975"/>
        </p:xfrm>
        <a:graphic>
          <a:graphicData uri="http://schemas.openxmlformats.org/presentationml/2006/ole">
            <mc:AlternateContent xmlns:mc="http://schemas.openxmlformats.org/markup-compatibility/2006">
              <mc:Choice xmlns:v="urn:schemas-microsoft-com:vml" Requires="v">
                <p:oleObj spid="_x0000_s75783" name="Worksheet" r:id="rId3" imgW="2933820" imgH="2619465" progId="Excel.Sheet.8">
                  <p:embed/>
                </p:oleObj>
              </mc:Choice>
              <mc:Fallback>
                <p:oleObj name="Worksheet" r:id="rId3" imgW="2933820" imgH="2619465"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7175"/>
                        <a:ext cx="7315200" cy="653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Down Arrow 8"/>
          <p:cNvSpPr/>
          <p:nvPr/>
        </p:nvSpPr>
        <p:spPr>
          <a:xfrm>
            <a:off x="6019800" y="4114800"/>
            <a:ext cx="4572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Brace 9"/>
          <p:cNvSpPr/>
          <p:nvPr/>
        </p:nvSpPr>
        <p:spPr>
          <a:xfrm>
            <a:off x="5943600" y="18288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 name="Straight Arrow Connector 11"/>
          <p:cNvCxnSpPr>
            <a:stCxn id="10" idx="1"/>
          </p:cNvCxnSpPr>
          <p:nvPr/>
        </p:nvCxnSpPr>
        <p:spPr>
          <a:xfrm rot="10800000" flipH="1" flipV="1">
            <a:off x="6248400" y="2514600"/>
            <a:ext cx="3048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Grp="1" noChangeAspect="1"/>
          </p:cNvGraphicFramePr>
          <p:nvPr>
            <p:ph/>
          </p:nvPr>
        </p:nvGraphicFramePr>
        <p:xfrm>
          <a:off x="0" y="85725"/>
          <a:ext cx="8970963" cy="6772275"/>
        </p:xfrm>
        <a:graphic>
          <a:graphicData uri="http://schemas.openxmlformats.org/presentationml/2006/ole">
            <mc:AlternateContent xmlns:mc="http://schemas.openxmlformats.org/markup-compatibility/2006">
              <mc:Choice xmlns:v="urn:schemas-microsoft-com:vml" Requires="v">
                <p:oleObj spid="_x0000_s76807" name="Worksheet" r:id="rId3" imgW="2914650" imgH="2238285" progId="Excel.Sheet.8">
                  <p:embed/>
                </p:oleObj>
              </mc:Choice>
              <mc:Fallback>
                <p:oleObj name="Worksheet" r:id="rId3" imgW="2914650" imgH="2238285" progId="Excel.Shee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
                        <a:ext cx="8970963" cy="677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Down Arrow 8"/>
          <p:cNvSpPr/>
          <p:nvPr/>
        </p:nvSpPr>
        <p:spPr>
          <a:xfrm>
            <a:off x="6096000" y="3962400"/>
            <a:ext cx="609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Brace 9"/>
          <p:cNvSpPr/>
          <p:nvPr/>
        </p:nvSpPr>
        <p:spPr>
          <a:xfrm>
            <a:off x="6477000" y="23622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 name="Straight Arrow Connector 11"/>
          <p:cNvCxnSpPr>
            <a:stCxn id="10" idx="1"/>
          </p:cNvCxnSpPr>
          <p:nvPr/>
        </p:nvCxnSpPr>
        <p:spPr>
          <a:xfrm rot="10800000" flipH="1" flipV="1">
            <a:off x="6781800" y="3048000"/>
            <a:ext cx="38100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0360C91-82B2-4EAB-AC57-2CE6A5E55687}" type="slidenum">
              <a:rPr lang="en-US" altLang="en-US" sz="1200">
                <a:solidFill>
                  <a:srgbClr val="CC3300"/>
                </a:solidFill>
                <a:latin typeface="Arial" panose="020B0604020202020204" pitchFamily="34" charset="0"/>
              </a:rPr>
              <a:pPr eaLnBrk="1" hangingPunct="1">
                <a:spcBef>
                  <a:spcPct val="0"/>
                </a:spcBef>
                <a:buFontTx/>
                <a:buNone/>
              </a:pPr>
              <a:t>72</a:t>
            </a:fld>
            <a:endParaRPr lang="en-US" altLang="en-US" sz="1200">
              <a:solidFill>
                <a:srgbClr val="CC3300"/>
              </a:solidFill>
              <a:latin typeface="Arial" panose="020B0604020202020204" pitchFamily="34" charset="0"/>
            </a:endParaRPr>
          </a:p>
        </p:txBody>
      </p:sp>
      <p:graphicFrame>
        <p:nvGraphicFramePr>
          <p:cNvPr id="77827" name="Object 2"/>
          <p:cNvGraphicFramePr>
            <a:graphicFrameLocks noGrp="1" noChangeAspect="1"/>
          </p:cNvGraphicFramePr>
          <p:nvPr>
            <p:ph/>
          </p:nvPr>
        </p:nvGraphicFramePr>
        <p:xfrm>
          <a:off x="241300" y="257175"/>
          <a:ext cx="8451850" cy="5741988"/>
        </p:xfrm>
        <a:graphic>
          <a:graphicData uri="http://schemas.openxmlformats.org/presentationml/2006/ole">
            <mc:AlternateContent xmlns:mc="http://schemas.openxmlformats.org/markup-compatibility/2006">
              <mc:Choice xmlns:v="urn:schemas-microsoft-com:vml" Requires="v">
                <p:oleObj spid="_x0000_s77829" name="Worksheet" r:id="rId4" imgW="2257417" imgH="1533483" progId="Excel.Sheet.8">
                  <p:embed/>
                </p:oleObj>
              </mc:Choice>
              <mc:Fallback>
                <p:oleObj name="Worksheet" r:id="rId4" imgW="2257417" imgH="1533483"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257175"/>
                        <a:ext cx="8451850" cy="574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B02EF46-7123-45AE-8398-024EDE2FF180}" type="slidenum">
              <a:rPr lang="en-US" altLang="en-US" sz="1200">
                <a:solidFill>
                  <a:srgbClr val="CC3300"/>
                </a:solidFill>
                <a:latin typeface="Arial" panose="020B0604020202020204" pitchFamily="34" charset="0"/>
              </a:rPr>
              <a:pPr eaLnBrk="1" hangingPunct="1">
                <a:spcBef>
                  <a:spcPct val="0"/>
                </a:spcBef>
                <a:buFontTx/>
                <a:buNone/>
              </a:pPr>
              <a:t>73</a:t>
            </a:fld>
            <a:endParaRPr lang="en-US" altLang="en-US" sz="1200">
              <a:solidFill>
                <a:srgbClr val="CC3300"/>
              </a:solidFill>
              <a:latin typeface="Arial" panose="020B0604020202020204" pitchFamily="34" charset="0"/>
            </a:endParaRPr>
          </a:p>
        </p:txBody>
      </p:sp>
      <p:graphicFrame>
        <p:nvGraphicFramePr>
          <p:cNvPr id="78851" name="Object 2"/>
          <p:cNvGraphicFramePr>
            <a:graphicFrameLocks noGrp="1" noChangeAspect="1"/>
          </p:cNvGraphicFramePr>
          <p:nvPr>
            <p:ph/>
          </p:nvPr>
        </p:nvGraphicFramePr>
        <p:xfrm>
          <a:off x="290513" y="1022350"/>
          <a:ext cx="8624887" cy="5051425"/>
        </p:xfrm>
        <a:graphic>
          <a:graphicData uri="http://schemas.openxmlformats.org/presentationml/2006/ole">
            <mc:AlternateContent xmlns:mc="http://schemas.openxmlformats.org/markup-compatibility/2006">
              <mc:Choice xmlns:v="urn:schemas-microsoft-com:vml" Requires="v">
                <p:oleObj spid="_x0000_s78854" name="Worksheet" r:id="rId4" imgW="2943149" imgH="1723949" progId="Excel.Sheet.8">
                  <p:embed/>
                </p:oleObj>
              </mc:Choice>
              <mc:Fallback>
                <p:oleObj name="Worksheet" r:id="rId4" imgW="2943149" imgH="172394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022350"/>
                        <a:ext cx="8624887" cy="505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2" name="Text Box 3"/>
          <p:cNvSpPr txBox="1">
            <a:spLocks noChangeArrowheads="1"/>
          </p:cNvSpPr>
          <p:nvPr/>
        </p:nvSpPr>
        <p:spPr bwMode="auto">
          <a:xfrm>
            <a:off x="381000" y="228600"/>
            <a:ext cx="838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FF3300"/>
                </a:solidFill>
                <a:latin typeface="Arial" panose="020B0604020202020204" pitchFamily="34" charset="0"/>
              </a:rPr>
              <a:t>Corporate Income Tax - Problem</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18551FE-7610-458E-8CD7-42E02773C018}" type="slidenum">
              <a:rPr lang="en-US" altLang="en-US" sz="1200">
                <a:solidFill>
                  <a:srgbClr val="CC3300"/>
                </a:solidFill>
                <a:latin typeface="Arial" panose="020B0604020202020204" pitchFamily="34" charset="0"/>
              </a:rPr>
              <a:pPr eaLnBrk="1" hangingPunct="1">
                <a:spcBef>
                  <a:spcPct val="0"/>
                </a:spcBef>
                <a:buFontTx/>
                <a:buNone/>
              </a:pPr>
              <a:t>74</a:t>
            </a:fld>
            <a:endParaRPr lang="en-US" altLang="en-US" sz="1200">
              <a:solidFill>
                <a:srgbClr val="CC3300"/>
              </a:solidFill>
              <a:latin typeface="Arial" panose="020B0604020202020204" pitchFamily="34" charset="0"/>
            </a:endParaRPr>
          </a:p>
        </p:txBody>
      </p:sp>
      <p:graphicFrame>
        <p:nvGraphicFramePr>
          <p:cNvPr id="79875" name="Object 2"/>
          <p:cNvGraphicFramePr>
            <a:graphicFrameLocks noGrp="1" noChangeAspect="1"/>
          </p:cNvGraphicFramePr>
          <p:nvPr>
            <p:ph/>
          </p:nvPr>
        </p:nvGraphicFramePr>
        <p:xfrm>
          <a:off x="290513" y="1022350"/>
          <a:ext cx="8624887" cy="5051425"/>
        </p:xfrm>
        <a:graphic>
          <a:graphicData uri="http://schemas.openxmlformats.org/presentationml/2006/ole">
            <mc:AlternateContent xmlns:mc="http://schemas.openxmlformats.org/markup-compatibility/2006">
              <mc:Choice xmlns:v="urn:schemas-microsoft-com:vml" Requires="v">
                <p:oleObj spid="_x0000_s79878" name="Worksheet" r:id="rId4" imgW="2943149" imgH="1723949" progId="Excel.Sheet.8">
                  <p:embed/>
                </p:oleObj>
              </mc:Choice>
              <mc:Fallback>
                <p:oleObj name="Worksheet" r:id="rId4" imgW="2943149" imgH="1723949"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022350"/>
                        <a:ext cx="8624887" cy="505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6" name="Text Box 3"/>
          <p:cNvSpPr txBox="1">
            <a:spLocks noChangeArrowheads="1"/>
          </p:cNvSpPr>
          <p:nvPr/>
        </p:nvSpPr>
        <p:spPr bwMode="auto">
          <a:xfrm>
            <a:off x="381000" y="228600"/>
            <a:ext cx="838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FF3300"/>
                </a:solidFill>
                <a:latin typeface="Arial" panose="020B0604020202020204" pitchFamily="34" charset="0"/>
              </a:rPr>
              <a:t>Corporate Income Tax - Solution</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 </a:t>
            </a:r>
          </a:p>
        </p:txBody>
      </p:sp>
      <p:sp>
        <p:nvSpPr>
          <p:cNvPr id="80899" name="Rectangle 3"/>
          <p:cNvSpPr>
            <a:spLocks noGrp="1" noChangeArrowheads="1"/>
          </p:cNvSpPr>
          <p:nvPr>
            <p:ph type="body" sz="half" idx="1"/>
          </p:nvPr>
        </p:nvSpPr>
        <p:spPr>
          <a:xfrm>
            <a:off x="0" y="0"/>
            <a:ext cx="9144000" cy="6858000"/>
          </a:xfrm>
          <a:ln w="63500">
            <a:solidFill>
              <a:srgbClr val="008000"/>
            </a:solidFill>
            <a:miter lim="800000"/>
            <a:headEnd/>
            <a:tailEnd/>
          </a:ln>
        </p:spPr>
        <p:txBody>
          <a:bodyPr/>
          <a:lstStyle/>
          <a:p>
            <a:pPr marL="0" indent="0" eaLnBrk="1" hangingPunct="1">
              <a:lnSpc>
                <a:spcPct val="80000"/>
              </a:lnSpc>
              <a:buFontTx/>
              <a:buNone/>
            </a:pPr>
            <a:r>
              <a:rPr lang="en-US" altLang="en-US" sz="2800" b="1" u="sng" smtClean="0">
                <a:solidFill>
                  <a:srgbClr val="FF3300"/>
                </a:solidFill>
              </a:rPr>
              <a:t>Computing a Corporation's Taxable Income.</a:t>
            </a:r>
          </a:p>
          <a:p>
            <a:pPr marL="0" indent="0" eaLnBrk="1" hangingPunct="1">
              <a:lnSpc>
                <a:spcPct val="90000"/>
              </a:lnSpc>
              <a:buFontTx/>
              <a:buNone/>
            </a:pPr>
            <a:r>
              <a:rPr lang="en-US" altLang="en-US" sz="2800" b="1" smtClean="0">
                <a:latin typeface="Arial Black" panose="020B0A04020102020204" pitchFamily="34" charset="0"/>
              </a:rPr>
              <a:t>If Sec. 1250 property is sold at a gain, the gain will be reported as ordinary income to the extent that accelerated depreciation exceeds straight-line depreciation.  </a:t>
            </a:r>
            <a:r>
              <a:rPr lang="en-US" altLang="en-US" sz="2800" b="1" smtClean="0"/>
              <a:t>This is known as "Sec. 1250 depreciation recapture."  </a:t>
            </a:r>
            <a:br>
              <a:rPr lang="en-US" altLang="en-US" sz="2800" b="1" smtClean="0"/>
            </a:br>
            <a:r>
              <a:rPr lang="en-US" altLang="en-US" sz="2800" b="1" smtClean="0"/>
              <a:t>(The recognition of Sec. 1250 gain has been almost eliminated since the MACRS rules were introduced in 1987 that restricted depreciation on realty to the straight-line method.)  </a:t>
            </a:r>
            <a:br>
              <a:rPr lang="en-US" altLang="en-US" sz="2800" b="1" smtClean="0"/>
            </a:br>
            <a:endParaRPr lang="en-US" altLang="en-US" sz="1100" b="1" smtClean="0"/>
          </a:p>
          <a:p>
            <a:pPr marL="0" indent="0" eaLnBrk="1" hangingPunct="1">
              <a:lnSpc>
                <a:spcPct val="90000"/>
              </a:lnSpc>
              <a:buFontTx/>
              <a:buNone/>
            </a:pPr>
            <a:r>
              <a:rPr lang="en-US" altLang="en-US" sz="2800" b="1" smtClean="0">
                <a:latin typeface="Arial Black" panose="020B0A04020102020204" pitchFamily="34" charset="0"/>
              </a:rPr>
              <a:t>Corp. must recapture as ordinary income an additional amount equal to 20% of the additional ordinary income that would have been recognized on a sale, exchange, or other disposition of the property if it had been Sec. 1245 property rather than Sec. 1250 property.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 </a:t>
            </a:r>
          </a:p>
        </p:txBody>
      </p:sp>
      <p:sp>
        <p:nvSpPr>
          <p:cNvPr id="81923" name="Rectangle 3"/>
          <p:cNvSpPr>
            <a:spLocks noGrp="1" noChangeArrowheads="1"/>
          </p:cNvSpPr>
          <p:nvPr>
            <p:ph type="body" sz="half" idx="1"/>
          </p:nvPr>
        </p:nvSpPr>
        <p:spPr>
          <a:xfrm>
            <a:off x="228600" y="228600"/>
            <a:ext cx="8686800" cy="6172200"/>
          </a:xfrm>
          <a:ln w="127000">
            <a:solidFill>
              <a:srgbClr val="0000FF"/>
            </a:solidFill>
            <a:miter lim="800000"/>
            <a:headEnd/>
            <a:tailEnd/>
          </a:ln>
        </p:spPr>
        <p:txBody>
          <a:bodyPr/>
          <a:lstStyle/>
          <a:p>
            <a:pPr marL="119063" indent="0" eaLnBrk="1" hangingPunct="1">
              <a:buFontTx/>
              <a:buNone/>
            </a:pPr>
            <a:r>
              <a:rPr lang="en-US" altLang="en-US" sz="8800" b="1" smtClean="0"/>
              <a:t>6. Charitable contributions. [Page 14]</a:t>
            </a:r>
          </a:p>
          <a:p>
            <a:pPr marL="119063" indent="0" eaLnBrk="1" hangingPunct="1">
              <a:buFontTx/>
              <a:buNone/>
            </a:pPr>
            <a:r>
              <a:rPr lang="en-US" altLang="en-US" sz="8800" b="1" smtClean="0">
                <a:solidFill>
                  <a:srgbClr val="C00000"/>
                </a:solidFill>
              </a:rPr>
              <a:t>Sec. 170</a:t>
            </a:r>
            <a:endParaRPr lang="en-US" altLang="en-US" b="1" smtClean="0">
              <a:solidFill>
                <a:srgbClr val="C00000"/>
              </a:solidFill>
            </a:endParaRPr>
          </a:p>
        </p:txBody>
      </p:sp>
      <p:sp>
        <p:nvSpPr>
          <p:cNvPr id="8192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1B84878-69BA-43A8-933B-DCDF9AC3C053}" type="slidenum">
              <a:rPr lang="en-US" altLang="en-US" sz="1200">
                <a:solidFill>
                  <a:srgbClr val="CC3300"/>
                </a:solidFill>
                <a:latin typeface="Arial" panose="020B0604020202020204" pitchFamily="34" charset="0"/>
              </a:rPr>
              <a:pPr eaLnBrk="1" hangingPunct="1">
                <a:spcBef>
                  <a:spcPct val="0"/>
                </a:spcBef>
                <a:buFontTx/>
                <a:buNone/>
              </a:pPr>
              <a:t>76</a:t>
            </a:fld>
            <a:endParaRPr lang="en-US" altLang="en-US" sz="1200">
              <a:solidFill>
                <a:srgbClr val="CC33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 </a:t>
            </a:r>
          </a:p>
        </p:txBody>
      </p:sp>
      <p:graphicFrame>
        <p:nvGraphicFramePr>
          <p:cNvPr id="82947" name="Object 3"/>
          <p:cNvGraphicFramePr>
            <a:graphicFrameLocks noGrp="1" noChangeAspect="1"/>
          </p:cNvGraphicFramePr>
          <p:nvPr>
            <p:ph sz="half" idx="2"/>
          </p:nvPr>
        </p:nvGraphicFramePr>
        <p:xfrm>
          <a:off x="0" y="152400"/>
          <a:ext cx="9144000" cy="6705600"/>
        </p:xfrm>
        <a:graphic>
          <a:graphicData uri="http://schemas.openxmlformats.org/presentationml/2006/ole">
            <mc:AlternateContent xmlns:mc="http://schemas.openxmlformats.org/markup-compatibility/2006">
              <mc:Choice xmlns:v="urn:schemas-microsoft-com:vml" Requires="v">
                <p:oleObj spid="_x0000_s82949" name="Worksheet" r:id="rId4" imgW="3267000" imgH="2247990" progId="Excel.Sheet.8">
                  <p:embed/>
                </p:oleObj>
              </mc:Choice>
              <mc:Fallback>
                <p:oleObj name="Worksheet" r:id="rId4" imgW="3267000" imgH="2247990"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w="1905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0" y="0"/>
            <a:ext cx="9144000" cy="6858000"/>
          </a:xfrm>
        </p:spPr>
        <p:txBody>
          <a:bodyPr/>
          <a:lstStyle/>
          <a:p>
            <a:pPr marL="165100" indent="-165100" eaLnBrk="1" hangingPunct="1">
              <a:lnSpc>
                <a:spcPct val="90000"/>
              </a:lnSpc>
              <a:spcBef>
                <a:spcPct val="5000"/>
              </a:spcBef>
              <a:buFontTx/>
              <a:buNone/>
            </a:pPr>
            <a:r>
              <a:rPr lang="en-US" altLang="en-US" u="sng" smtClean="0">
                <a:solidFill>
                  <a:srgbClr val="FF3300"/>
                </a:solidFill>
              </a:rPr>
              <a:t> </a:t>
            </a:r>
            <a:endParaRPr lang="en-US" altLang="en-US" smtClean="0">
              <a:solidFill>
                <a:srgbClr val="FF0000"/>
              </a:solidFill>
            </a:endParaRPr>
          </a:p>
        </p:txBody>
      </p:sp>
      <p:graphicFrame>
        <p:nvGraphicFramePr>
          <p:cNvPr id="83971" name="Object 1"/>
          <p:cNvGraphicFramePr>
            <a:graphicFrameLocks noChangeAspect="1"/>
          </p:cNvGraphicFramePr>
          <p:nvPr/>
        </p:nvGraphicFramePr>
        <p:xfrm>
          <a:off x="120650" y="149225"/>
          <a:ext cx="8826500" cy="6251575"/>
        </p:xfrm>
        <a:graphic>
          <a:graphicData uri="http://schemas.openxmlformats.org/presentationml/2006/ole">
            <mc:AlternateContent xmlns:mc="http://schemas.openxmlformats.org/markup-compatibility/2006">
              <mc:Choice xmlns:v="urn:schemas-microsoft-com:vml" Requires="v">
                <p:oleObj spid="_x0000_s83973" name="Worksheet" r:id="rId4" imgW="2905010" imgH="2057400" progId="Excel.Sheet.12">
                  <p:embed/>
                </p:oleObj>
              </mc:Choice>
              <mc:Fallback>
                <p:oleObj name="Worksheet" r:id="rId4" imgW="2905010" imgH="2057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149225"/>
                        <a:ext cx="882650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0" y="0"/>
            <a:ext cx="9144000" cy="6858000"/>
          </a:xfrm>
        </p:spPr>
        <p:txBody>
          <a:bodyPr/>
          <a:lstStyle/>
          <a:p>
            <a:pPr marL="165100" indent="-165100" eaLnBrk="1" hangingPunct="1">
              <a:lnSpc>
                <a:spcPct val="90000"/>
              </a:lnSpc>
              <a:spcBef>
                <a:spcPct val="5000"/>
              </a:spcBef>
              <a:buFontTx/>
              <a:buNone/>
            </a:pPr>
            <a:r>
              <a:rPr lang="en-US" altLang="en-US" u="sng" smtClean="0">
                <a:solidFill>
                  <a:srgbClr val="FF3300"/>
                </a:solidFill>
              </a:rPr>
              <a:t> </a:t>
            </a:r>
            <a:endParaRPr lang="en-US" altLang="en-US" smtClean="0">
              <a:solidFill>
                <a:srgbClr val="FF0000"/>
              </a:solidFill>
            </a:endParaRPr>
          </a:p>
        </p:txBody>
      </p:sp>
      <p:graphicFrame>
        <p:nvGraphicFramePr>
          <p:cNvPr id="84995" name="Object 1"/>
          <p:cNvGraphicFramePr>
            <a:graphicFrameLocks noChangeAspect="1"/>
          </p:cNvGraphicFramePr>
          <p:nvPr/>
        </p:nvGraphicFramePr>
        <p:xfrm>
          <a:off x="120650" y="149225"/>
          <a:ext cx="8826500" cy="6251575"/>
        </p:xfrm>
        <a:graphic>
          <a:graphicData uri="http://schemas.openxmlformats.org/presentationml/2006/ole">
            <mc:AlternateContent xmlns:mc="http://schemas.openxmlformats.org/markup-compatibility/2006">
              <mc:Choice xmlns:v="urn:schemas-microsoft-com:vml" Requires="v">
                <p:oleObj spid="_x0000_s84997" name="Worksheet" r:id="rId4" imgW="2905010" imgH="2057400" progId="Excel.Sheet.12">
                  <p:embed/>
                </p:oleObj>
              </mc:Choice>
              <mc:Fallback>
                <p:oleObj name="Worksheet" r:id="rId4" imgW="2905010" imgH="2057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149225"/>
                        <a:ext cx="882650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1D88E95-FAD5-4720-B058-F9E2FDCE30BF}" type="slidenum">
              <a:rPr lang="en-US" altLang="en-US" sz="1200">
                <a:solidFill>
                  <a:srgbClr val="CC3300"/>
                </a:solidFill>
                <a:latin typeface="Arial" panose="020B0604020202020204" pitchFamily="34" charset="0"/>
              </a:rPr>
              <a:pPr eaLnBrk="1" hangingPunct="1">
                <a:spcBef>
                  <a:spcPct val="0"/>
                </a:spcBef>
                <a:buFontTx/>
                <a:buNone/>
              </a:pPr>
              <a:t>8</a:t>
            </a:fld>
            <a:endParaRPr lang="en-US" altLang="en-US" sz="1200">
              <a:solidFill>
                <a:srgbClr val="CC3300"/>
              </a:solidFill>
              <a:latin typeface="Arial" panose="020B0604020202020204" pitchFamily="34" charset="0"/>
            </a:endParaRPr>
          </a:p>
        </p:txBody>
      </p:sp>
      <p:sp>
        <p:nvSpPr>
          <p:cNvPr id="12291" name="Rectangle 2"/>
          <p:cNvSpPr>
            <a:spLocks noGrp="1" noChangeArrowheads="1"/>
          </p:cNvSpPr>
          <p:nvPr>
            <p:ph type="title"/>
          </p:nvPr>
        </p:nvSpPr>
        <p:spPr/>
        <p:txBody>
          <a:bodyPr/>
          <a:lstStyle/>
          <a:p>
            <a:pPr eaLnBrk="1" hangingPunct="1"/>
            <a:r>
              <a:rPr lang="en-US" altLang="en-US" smtClean="0"/>
              <a:t> </a:t>
            </a:r>
          </a:p>
        </p:txBody>
      </p:sp>
      <p:sp>
        <p:nvSpPr>
          <p:cNvPr id="9220" name="Rectangle 3"/>
          <p:cNvSpPr>
            <a:spLocks noGrp="1" noChangeArrowheads="1"/>
          </p:cNvSpPr>
          <p:nvPr>
            <p:ph type="body" sz="half" idx="1"/>
          </p:nvPr>
        </p:nvSpPr>
        <p:spPr>
          <a:xfrm>
            <a:off x="228600" y="304800"/>
            <a:ext cx="8534400" cy="5865813"/>
          </a:xfrm>
          <a:ln w="63500">
            <a:solidFill>
              <a:schemeClr val="bg1"/>
            </a:solidFill>
            <a:miter lim="800000"/>
            <a:headEnd/>
            <a:tailEnd/>
          </a:ln>
        </p:spPr>
        <p:txBody>
          <a:bodyPr rtlCol="0">
            <a:normAutofit lnSpcReduction="10000"/>
          </a:bodyPr>
          <a:lstStyle/>
          <a:p>
            <a:pPr marL="0" indent="0" eaLnBrk="1" fontAlgn="auto" hangingPunct="1">
              <a:spcAft>
                <a:spcPts val="0"/>
              </a:spcAft>
              <a:buFontTx/>
              <a:buNone/>
              <a:defRPr/>
            </a:pPr>
            <a:r>
              <a:rPr lang="en-US" sz="4800" b="1" u="sng" dirty="0" smtClean="0"/>
              <a:t>You may find it helpful to get copies of the income tax returns for corporations, S corporations, partnerships and proprietorships, and enter the information on the following slides – on the tax forms. See Text-Appendix B</a:t>
            </a:r>
            <a:endParaRPr lang="en-US" sz="48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0" y="0"/>
            <a:ext cx="9144000" cy="6858000"/>
          </a:xfrm>
        </p:spPr>
        <p:txBody>
          <a:bodyPr rtlCol="0">
            <a:noAutofit/>
          </a:bodyPr>
          <a:lstStyle/>
          <a:p>
            <a:pPr marL="165100" indent="-165100" eaLnBrk="1" fontAlgn="auto" hangingPunct="1">
              <a:lnSpc>
                <a:spcPct val="90000"/>
              </a:lnSpc>
              <a:spcBef>
                <a:spcPct val="5000"/>
              </a:spcBef>
              <a:spcAft>
                <a:spcPts val="0"/>
              </a:spcAft>
              <a:buFontTx/>
              <a:buNone/>
              <a:defRPr/>
            </a:pPr>
            <a:r>
              <a:rPr lang="en-US" sz="3600" b="1" u="sng" dirty="0" smtClean="0">
                <a:solidFill>
                  <a:srgbClr val="FF3300"/>
                </a:solidFill>
              </a:rPr>
              <a:t>Charitable Contributions</a:t>
            </a:r>
            <a:r>
              <a:rPr lang="en-US" sz="3600" b="1" dirty="0" smtClean="0">
                <a:solidFill>
                  <a:srgbClr val="FF3300"/>
                </a:solidFill>
              </a:rPr>
              <a:t> - 1</a:t>
            </a:r>
          </a:p>
          <a:p>
            <a:pPr marL="225425" indent="-225425" eaLnBrk="1" fontAlgn="auto" hangingPunct="1">
              <a:lnSpc>
                <a:spcPct val="90000"/>
              </a:lnSpc>
              <a:spcBef>
                <a:spcPts val="0"/>
              </a:spcBef>
              <a:spcAft>
                <a:spcPts val="0"/>
              </a:spcAft>
              <a:defRPr/>
            </a:pPr>
            <a:r>
              <a:rPr lang="en-US" sz="3600" b="1" dirty="0" smtClean="0"/>
              <a:t>Overall limit 10% of taxable income </a:t>
            </a:r>
            <a:r>
              <a:rPr lang="en-US" sz="3600" b="1" dirty="0" smtClean="0">
                <a:solidFill>
                  <a:schemeClr val="tx2"/>
                </a:solidFill>
              </a:rPr>
              <a:t>before</a:t>
            </a:r>
          </a:p>
          <a:p>
            <a:pPr marL="225425" lvl="1" indent="-225425" eaLnBrk="1" fontAlgn="auto" hangingPunct="1">
              <a:lnSpc>
                <a:spcPct val="90000"/>
              </a:lnSpc>
              <a:spcBef>
                <a:spcPts val="0"/>
              </a:spcBef>
              <a:spcAft>
                <a:spcPts val="0"/>
              </a:spcAft>
              <a:defRPr/>
            </a:pPr>
            <a:r>
              <a:rPr lang="en-US" sz="3600" b="1" dirty="0" smtClean="0"/>
              <a:t>Charitable contribution deduction</a:t>
            </a:r>
          </a:p>
          <a:p>
            <a:pPr marL="225425" lvl="1" indent="-225425" eaLnBrk="1" fontAlgn="auto" hangingPunct="1">
              <a:lnSpc>
                <a:spcPct val="90000"/>
              </a:lnSpc>
              <a:spcBef>
                <a:spcPts val="0"/>
              </a:spcBef>
              <a:spcAft>
                <a:spcPts val="0"/>
              </a:spcAft>
              <a:defRPr/>
            </a:pPr>
            <a:r>
              <a:rPr lang="en-US" sz="3600" b="1" dirty="0" smtClean="0"/>
              <a:t>Dividend received deduction</a:t>
            </a:r>
          </a:p>
          <a:p>
            <a:pPr marL="225425" lvl="1" indent="-225425" eaLnBrk="1" fontAlgn="auto" hangingPunct="1">
              <a:lnSpc>
                <a:spcPct val="90000"/>
              </a:lnSpc>
              <a:spcBef>
                <a:spcPts val="0"/>
              </a:spcBef>
              <a:spcAft>
                <a:spcPts val="0"/>
              </a:spcAft>
              <a:defRPr/>
            </a:pPr>
            <a:r>
              <a:rPr lang="en-US" sz="3600" b="1" dirty="0" smtClean="0"/>
              <a:t>NOL or capital loss </a:t>
            </a:r>
            <a:r>
              <a:rPr lang="en-US" sz="3600" b="1" dirty="0" err="1" smtClean="0"/>
              <a:t>carryback</a:t>
            </a:r>
            <a:r>
              <a:rPr lang="en-US" sz="3600" b="1" dirty="0" smtClean="0"/>
              <a:t>. </a:t>
            </a:r>
            <a:r>
              <a:rPr lang="en-US" sz="3600" b="1" u="sng" dirty="0" smtClean="0">
                <a:solidFill>
                  <a:srgbClr val="FF0000"/>
                </a:solidFill>
              </a:rPr>
              <a:t>§170(b)(2), (c)</a:t>
            </a:r>
          </a:p>
          <a:p>
            <a:pPr marL="225425" indent="-225425" eaLnBrk="1" fontAlgn="auto" hangingPunct="1">
              <a:lnSpc>
                <a:spcPct val="90000"/>
              </a:lnSpc>
              <a:spcBef>
                <a:spcPts val="0"/>
              </a:spcBef>
              <a:spcAft>
                <a:spcPts val="0"/>
              </a:spcAft>
              <a:defRPr/>
            </a:pPr>
            <a:r>
              <a:rPr lang="en-US" sz="3600" b="1" dirty="0" smtClean="0"/>
              <a:t>Excess carried forward up to 5 years. </a:t>
            </a:r>
            <a:r>
              <a:rPr lang="en-US" sz="3600" b="1" u="sng" dirty="0" smtClean="0">
                <a:solidFill>
                  <a:srgbClr val="FF0000"/>
                </a:solidFill>
              </a:rPr>
              <a:t>§170(d)(2)</a:t>
            </a:r>
          </a:p>
          <a:p>
            <a:pPr marL="225425" indent="-225425" eaLnBrk="1" fontAlgn="auto" hangingPunct="1">
              <a:lnSpc>
                <a:spcPct val="90000"/>
              </a:lnSpc>
              <a:spcBef>
                <a:spcPts val="0"/>
              </a:spcBef>
              <a:spcAft>
                <a:spcPts val="0"/>
              </a:spcAft>
              <a:defRPr/>
            </a:pPr>
            <a:r>
              <a:rPr lang="en-US" sz="3600" b="1" dirty="0" smtClean="0"/>
              <a:t>Accrual basis corporation can deduct  contributions in year accrued if</a:t>
            </a:r>
          </a:p>
          <a:p>
            <a:pPr marL="225425" lvl="1" indent="-225425" eaLnBrk="1" fontAlgn="auto" hangingPunct="1">
              <a:lnSpc>
                <a:spcPct val="90000"/>
              </a:lnSpc>
              <a:spcBef>
                <a:spcPts val="0"/>
              </a:spcBef>
              <a:spcAft>
                <a:spcPts val="0"/>
              </a:spcAft>
              <a:defRPr/>
            </a:pPr>
            <a:r>
              <a:rPr lang="en-US" sz="3600" b="1" dirty="0" smtClean="0"/>
              <a:t>Payment authorized by board before year end</a:t>
            </a:r>
          </a:p>
          <a:p>
            <a:pPr marL="225425" lvl="1" indent="-225425" eaLnBrk="1" fontAlgn="auto" hangingPunct="1">
              <a:lnSpc>
                <a:spcPct val="90000"/>
              </a:lnSpc>
              <a:spcBef>
                <a:spcPts val="0"/>
              </a:spcBef>
              <a:spcAft>
                <a:spcPts val="0"/>
              </a:spcAft>
              <a:defRPr/>
            </a:pPr>
            <a:r>
              <a:rPr lang="en-US" sz="3600" b="1" dirty="0" smtClean="0"/>
              <a:t>Payment made by 15</a:t>
            </a:r>
            <a:r>
              <a:rPr lang="en-US" sz="3600" b="1" baseline="30000" dirty="0" smtClean="0"/>
              <a:t>th</a:t>
            </a:r>
            <a:r>
              <a:rPr lang="en-US" sz="3600" b="1" dirty="0" smtClean="0"/>
              <a:t> day of 3</a:t>
            </a:r>
            <a:r>
              <a:rPr lang="en-US" sz="3600" b="1" baseline="30000" dirty="0" smtClean="0"/>
              <a:t>rd</a:t>
            </a:r>
            <a:r>
              <a:rPr lang="en-US" sz="3600" b="1" dirty="0" smtClean="0"/>
              <a:t> month </a:t>
            </a:r>
            <a:r>
              <a:rPr lang="en-US" sz="3600" b="1" dirty="0" err="1" smtClean="0"/>
              <a:t>aftter</a:t>
            </a:r>
            <a:r>
              <a:rPr lang="en-US" sz="3600" b="1" dirty="0" smtClean="0"/>
              <a:t> close of tax year in which accrued. </a:t>
            </a:r>
            <a:r>
              <a:rPr lang="en-US" sz="3600" b="1" u="sng" dirty="0" smtClean="0">
                <a:solidFill>
                  <a:srgbClr val="FF0000"/>
                </a:solidFill>
              </a:rPr>
              <a:t>§170(a)(2)</a:t>
            </a:r>
            <a:endParaRPr lang="en-US" sz="36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a:xfrm>
            <a:off x="228600" y="76200"/>
            <a:ext cx="8763000" cy="6705600"/>
          </a:xfrm>
        </p:spPr>
        <p:txBody>
          <a:bodyPr/>
          <a:lstStyle/>
          <a:p>
            <a:pPr marL="225425" indent="-225425" eaLnBrk="1" hangingPunct="1">
              <a:spcBef>
                <a:spcPct val="10000"/>
              </a:spcBef>
              <a:buFontTx/>
              <a:buNone/>
            </a:pPr>
            <a:r>
              <a:rPr lang="en-US" altLang="en-US" sz="4800" b="1" u="sng" smtClean="0">
                <a:solidFill>
                  <a:srgbClr val="FF3300"/>
                </a:solidFill>
              </a:rPr>
              <a:t>Charity Deductions-2</a:t>
            </a:r>
            <a:r>
              <a:rPr lang="en-US" altLang="en-US" sz="4000" b="1" smtClean="0"/>
              <a:t> </a:t>
            </a:r>
          </a:p>
          <a:p>
            <a:pPr marL="225425" indent="-225425" eaLnBrk="1" hangingPunct="1">
              <a:spcBef>
                <a:spcPct val="10000"/>
              </a:spcBef>
              <a:buFontTx/>
              <a:buNone/>
            </a:pPr>
            <a:r>
              <a:rPr lang="en-US" altLang="en-US" sz="4000" b="1" smtClean="0"/>
              <a:t>Amount deductible for property contributions depends on type of property contributed </a:t>
            </a:r>
            <a:r>
              <a:rPr lang="en-US" altLang="en-US" sz="4000" b="1" u="sng" smtClean="0">
                <a:solidFill>
                  <a:srgbClr val="FF0000"/>
                </a:solidFill>
              </a:rPr>
              <a:t>§1.170A-1(c)</a:t>
            </a:r>
            <a:endParaRPr lang="en-US" altLang="en-US" sz="4000" b="1" smtClean="0">
              <a:solidFill>
                <a:srgbClr val="FF0000"/>
              </a:solidFill>
            </a:endParaRPr>
          </a:p>
          <a:p>
            <a:pPr marL="225425" indent="-225425" eaLnBrk="1" hangingPunct="1">
              <a:spcBef>
                <a:spcPct val="10000"/>
              </a:spcBef>
              <a:buFontTx/>
              <a:buNone/>
            </a:pPr>
            <a:r>
              <a:rPr lang="en-US" altLang="en-US" sz="4000" b="1" smtClean="0"/>
              <a:t>Long-term capital gain property deduction  = FMV of property</a:t>
            </a:r>
          </a:p>
          <a:p>
            <a:pPr marL="509588" lvl="1" indent="-169863" eaLnBrk="1" hangingPunct="1">
              <a:spcBef>
                <a:spcPct val="10000"/>
              </a:spcBef>
            </a:pPr>
            <a:r>
              <a:rPr lang="en-US" altLang="en-US" sz="4000" b="1" smtClean="0"/>
              <a:t>Exception:  Corporation may only deduct basis if tangible personal property contributed and not used by charity in its exempt function.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71BD23F2-B512-4054-BC2B-8E188ABFB627}" type="slidenum">
              <a:rPr lang="en-US" altLang="en-US" sz="1200">
                <a:solidFill>
                  <a:srgbClr val="CC3300"/>
                </a:solidFill>
                <a:latin typeface="Arial" panose="020B0604020202020204" pitchFamily="34" charset="0"/>
              </a:rPr>
              <a:pPr algn="l" eaLnBrk="1" hangingPunct="1">
                <a:spcBef>
                  <a:spcPct val="0"/>
                </a:spcBef>
                <a:buFontTx/>
                <a:buNone/>
              </a:pPr>
              <a:t>82</a:t>
            </a:fld>
            <a:endParaRPr lang="en-US" altLang="en-US" sz="1200">
              <a:solidFill>
                <a:srgbClr val="CC3300"/>
              </a:solidFill>
              <a:latin typeface="Arial" panose="020B0604020202020204" pitchFamily="34" charset="0"/>
            </a:endParaRPr>
          </a:p>
        </p:txBody>
      </p:sp>
      <p:sp>
        <p:nvSpPr>
          <p:cNvPr id="88067" name="Rectangle 2"/>
          <p:cNvSpPr>
            <a:spLocks noGrp="1" noChangeArrowheads="1"/>
          </p:cNvSpPr>
          <p:nvPr>
            <p:ph idx="1"/>
          </p:nvPr>
        </p:nvSpPr>
        <p:spPr>
          <a:xfrm>
            <a:off x="228600" y="228600"/>
            <a:ext cx="8458200" cy="5942013"/>
          </a:xfrm>
        </p:spPr>
        <p:txBody>
          <a:bodyPr/>
          <a:lstStyle/>
          <a:p>
            <a:pPr marL="165100" indent="-165100" eaLnBrk="1" hangingPunct="1">
              <a:buFontTx/>
              <a:buNone/>
            </a:pPr>
            <a:r>
              <a:rPr lang="en-US" altLang="en-US" sz="4400" b="1" u="sng" smtClean="0">
                <a:solidFill>
                  <a:srgbClr val="FF3300"/>
                </a:solidFill>
              </a:rPr>
              <a:t>Charity Deductions-3 </a:t>
            </a:r>
          </a:p>
          <a:p>
            <a:pPr marL="165100" indent="-165100" eaLnBrk="1" hangingPunct="1">
              <a:buFontTx/>
              <a:buNone/>
            </a:pPr>
            <a:r>
              <a:rPr lang="en-US" altLang="en-US" sz="4400" b="1" smtClean="0"/>
              <a:t>Long-term capital gain property deduction = fair market value of property (cont’d)</a:t>
            </a:r>
          </a:p>
          <a:p>
            <a:pPr marL="404813" lvl="1" indent="-120650" eaLnBrk="1" hangingPunct="1"/>
            <a:r>
              <a:rPr lang="en-US" altLang="en-US" sz="4400" b="1" smtClean="0"/>
              <a:t>Exception:  Deduction for property contribution to certain private nonoperating foundations is limited to basis in property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152400" y="0"/>
            <a:ext cx="8915400" cy="6705600"/>
          </a:xfrm>
        </p:spPr>
        <p:txBody>
          <a:bodyPr/>
          <a:lstStyle/>
          <a:p>
            <a:pPr marL="165100" indent="-165100" eaLnBrk="1" hangingPunct="1">
              <a:spcBef>
                <a:spcPts val="600"/>
              </a:spcBef>
              <a:buFontTx/>
              <a:buNone/>
            </a:pPr>
            <a:r>
              <a:rPr lang="en-US" altLang="en-US" sz="4800" b="1" u="sng" smtClean="0">
                <a:solidFill>
                  <a:srgbClr val="FF3300"/>
                </a:solidFill>
              </a:rPr>
              <a:t>Charity Deductions-4</a:t>
            </a:r>
            <a:r>
              <a:rPr lang="en-US" altLang="en-US" sz="4800" b="1" smtClean="0"/>
              <a:t> </a:t>
            </a:r>
          </a:p>
          <a:p>
            <a:pPr marL="165100" indent="-165100" eaLnBrk="1" hangingPunct="1">
              <a:spcBef>
                <a:spcPts val="600"/>
              </a:spcBef>
              <a:buFontTx/>
              <a:buNone/>
            </a:pPr>
            <a:r>
              <a:rPr lang="en-US" altLang="en-US" sz="4800" b="1" smtClean="0"/>
              <a:t>Ordinary income property deduction = basis in property. </a:t>
            </a:r>
            <a:r>
              <a:rPr lang="en-US" altLang="en-US" sz="4800" b="1" u="sng" smtClean="0">
                <a:solidFill>
                  <a:srgbClr val="FF0000"/>
                </a:solidFill>
              </a:rPr>
              <a:t>§170(e)</a:t>
            </a:r>
            <a:endParaRPr lang="en-US" altLang="en-US" sz="4800" b="1" smtClean="0">
              <a:solidFill>
                <a:srgbClr val="FF0000"/>
              </a:solidFill>
            </a:endParaRPr>
          </a:p>
          <a:p>
            <a:pPr marL="465138" lvl="1" indent="-180975" eaLnBrk="1" hangingPunct="1">
              <a:spcBef>
                <a:spcPts val="600"/>
              </a:spcBef>
            </a:pPr>
            <a:r>
              <a:rPr lang="en-US" altLang="en-US" sz="4800" b="1" smtClean="0"/>
              <a:t>Exception:  Basis plus 50% of appreciation can be deducted if inventory or scientific property is contributed which is used by charity as required by Code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8355F5C0-E3CB-40A5-BC9E-C34C8E39B735}" type="slidenum">
              <a:rPr lang="en-US" altLang="en-US" sz="1200">
                <a:solidFill>
                  <a:srgbClr val="CC3300"/>
                </a:solidFill>
                <a:latin typeface="Arial" panose="020B0604020202020204" pitchFamily="34" charset="0"/>
              </a:rPr>
              <a:pPr algn="l" eaLnBrk="1" hangingPunct="1">
                <a:spcBef>
                  <a:spcPct val="0"/>
                </a:spcBef>
                <a:buFontTx/>
                <a:buNone/>
              </a:pPr>
              <a:t>84</a:t>
            </a:fld>
            <a:endParaRPr lang="en-US" altLang="en-US" sz="1200">
              <a:solidFill>
                <a:srgbClr val="CC3300"/>
              </a:solidFill>
              <a:latin typeface="Arial" panose="020B0604020202020204" pitchFamily="34" charset="0"/>
            </a:endParaRPr>
          </a:p>
        </p:txBody>
      </p:sp>
      <p:sp>
        <p:nvSpPr>
          <p:cNvPr id="111619" name="Rectangle 2"/>
          <p:cNvSpPr>
            <a:spLocks noGrp="1" noChangeArrowheads="1"/>
          </p:cNvSpPr>
          <p:nvPr>
            <p:ph type="body" idx="1"/>
          </p:nvPr>
        </p:nvSpPr>
        <p:spPr>
          <a:xfrm>
            <a:off x="152400" y="152400"/>
            <a:ext cx="8839200" cy="6400800"/>
          </a:xfrm>
        </p:spPr>
        <p:txBody>
          <a:bodyPr rtlCol="0">
            <a:noAutofit/>
          </a:bodyPr>
          <a:lstStyle/>
          <a:p>
            <a:pPr marL="517525" indent="-517525" eaLnBrk="1" fontAlgn="auto" hangingPunct="1">
              <a:spcAft>
                <a:spcPts val="0"/>
              </a:spcAft>
              <a:buFontTx/>
              <a:buNone/>
              <a:defRPr/>
            </a:pPr>
            <a:r>
              <a:rPr lang="en-US" sz="3600" b="1" u="sng" dirty="0" smtClean="0">
                <a:solidFill>
                  <a:srgbClr val="FF3300"/>
                </a:solidFill>
              </a:rPr>
              <a:t>Charity –Code -5</a:t>
            </a:r>
            <a:r>
              <a:rPr lang="en-US" b="1" dirty="0" smtClean="0"/>
              <a:t> </a:t>
            </a:r>
          </a:p>
          <a:p>
            <a:pPr marL="517525" indent="-517525" eaLnBrk="1" fontAlgn="auto" hangingPunct="1">
              <a:spcAft>
                <a:spcPts val="0"/>
              </a:spcAft>
              <a:buFontTx/>
              <a:buNone/>
              <a:defRPr/>
            </a:pPr>
            <a:r>
              <a:rPr lang="en-US" b="1" dirty="0" smtClean="0"/>
              <a:t>170(b)(2) Corporations. In the case of a corporation, the total deductions under subsection (a) for any taxable year shall not exceed 10 percent of the taxpayer's taxable income computed without regard to </a:t>
            </a:r>
          </a:p>
          <a:p>
            <a:pPr marL="1146175" indent="-633413" eaLnBrk="1" fontAlgn="auto" hangingPunct="1">
              <a:spcAft>
                <a:spcPts val="0"/>
              </a:spcAft>
              <a:buFontTx/>
              <a:buNone/>
              <a:defRPr/>
            </a:pPr>
            <a:r>
              <a:rPr lang="en-US" b="1" dirty="0" smtClean="0"/>
              <a:t>(A) this section,</a:t>
            </a:r>
          </a:p>
          <a:p>
            <a:pPr marL="1146175" indent="-633413" eaLnBrk="1" fontAlgn="auto" hangingPunct="1">
              <a:spcAft>
                <a:spcPts val="0"/>
              </a:spcAft>
              <a:buFontTx/>
              <a:buNone/>
              <a:defRPr/>
            </a:pPr>
            <a:r>
              <a:rPr lang="en-US" b="1" dirty="0" smtClean="0"/>
              <a:t>(B) part VIII (except section 248),</a:t>
            </a:r>
          </a:p>
          <a:p>
            <a:pPr marL="1146175" indent="-633413" eaLnBrk="1" fontAlgn="auto" hangingPunct="1">
              <a:spcAft>
                <a:spcPts val="0"/>
              </a:spcAft>
              <a:buFontTx/>
              <a:buNone/>
              <a:defRPr/>
            </a:pPr>
            <a:r>
              <a:rPr lang="en-US" b="1" dirty="0" smtClean="0"/>
              <a:t>(C) any net operating loss </a:t>
            </a:r>
            <a:r>
              <a:rPr lang="en-US" b="1" dirty="0" err="1" smtClean="0"/>
              <a:t>carryback</a:t>
            </a:r>
            <a:r>
              <a:rPr lang="en-US" b="1" dirty="0" smtClean="0"/>
              <a:t> to the taxable year under section 172, and</a:t>
            </a:r>
          </a:p>
          <a:p>
            <a:pPr marL="1146175" indent="-633413" eaLnBrk="1" fontAlgn="auto" hangingPunct="1">
              <a:spcAft>
                <a:spcPts val="0"/>
              </a:spcAft>
              <a:buFontTx/>
              <a:buNone/>
              <a:defRPr/>
            </a:pPr>
            <a:r>
              <a:rPr lang="en-US" b="1" dirty="0" smtClean="0"/>
              <a:t>(D) any capital loss </a:t>
            </a:r>
            <a:r>
              <a:rPr lang="en-US" b="1" dirty="0" err="1" smtClean="0"/>
              <a:t>carryback</a:t>
            </a:r>
            <a:r>
              <a:rPr lang="en-US" b="1" dirty="0" smtClean="0"/>
              <a:t> to the taxable year under section 1212(a)(1).</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3C90A9C8-88E3-44AA-B214-E74520D82177}" type="slidenum">
              <a:rPr lang="en-US" altLang="en-US" sz="1200">
                <a:solidFill>
                  <a:srgbClr val="CC3300"/>
                </a:solidFill>
                <a:latin typeface="Arial" panose="020B0604020202020204" pitchFamily="34" charset="0"/>
              </a:rPr>
              <a:pPr algn="l" eaLnBrk="1" hangingPunct="1">
                <a:spcBef>
                  <a:spcPct val="0"/>
                </a:spcBef>
                <a:buFontTx/>
                <a:buNone/>
              </a:pPr>
              <a:t>85</a:t>
            </a:fld>
            <a:endParaRPr lang="en-US" altLang="en-US" sz="1200">
              <a:solidFill>
                <a:srgbClr val="CC3300"/>
              </a:solidFill>
              <a:latin typeface="Arial" panose="020B0604020202020204" pitchFamily="34" charset="0"/>
            </a:endParaRPr>
          </a:p>
        </p:txBody>
      </p:sp>
      <p:sp>
        <p:nvSpPr>
          <p:cNvPr id="91139" name="Rectangle 2"/>
          <p:cNvSpPr>
            <a:spLocks noGrp="1" noChangeArrowheads="1"/>
          </p:cNvSpPr>
          <p:nvPr>
            <p:ph idx="1"/>
          </p:nvPr>
        </p:nvSpPr>
        <p:spPr>
          <a:xfrm>
            <a:off x="228600" y="76200"/>
            <a:ext cx="8839200" cy="6324600"/>
          </a:xfrm>
        </p:spPr>
        <p:txBody>
          <a:bodyPr/>
          <a:lstStyle/>
          <a:p>
            <a:pPr marL="0" indent="0" eaLnBrk="1" hangingPunct="1">
              <a:spcBef>
                <a:spcPct val="10000"/>
              </a:spcBef>
              <a:buFontTx/>
              <a:buNone/>
            </a:pPr>
            <a:r>
              <a:rPr lang="en-US" altLang="en-US" sz="4400" b="1" u="sng" smtClean="0">
                <a:solidFill>
                  <a:srgbClr val="FF3300"/>
                </a:solidFill>
              </a:rPr>
              <a:t>Cable-Charity Deductions-6</a:t>
            </a:r>
            <a:r>
              <a:rPr lang="en-US" altLang="en-US" sz="3600" b="1" u="sng" smtClean="0">
                <a:solidFill>
                  <a:srgbClr val="FF3300"/>
                </a:solidFill>
              </a:rPr>
              <a:t> </a:t>
            </a:r>
          </a:p>
          <a:p>
            <a:pPr marL="0" indent="0" eaLnBrk="1" hangingPunct="1">
              <a:spcBef>
                <a:spcPct val="10000"/>
              </a:spcBef>
              <a:buFontTx/>
              <a:buNone/>
            </a:pPr>
            <a:r>
              <a:rPr lang="en-US" altLang="en-US" sz="3600" b="1" smtClean="0"/>
              <a:t>In 2013, Cable Corp., contributed $80,000 to charities. Cable also had carryover contributions of $10,000 from 2012. </a:t>
            </a:r>
          </a:p>
          <a:p>
            <a:pPr marL="0" indent="0" eaLnBrk="1" hangingPunct="1">
              <a:spcBef>
                <a:spcPct val="10000"/>
              </a:spcBef>
              <a:buFontTx/>
              <a:buNone/>
            </a:pPr>
            <a:r>
              <a:rPr lang="en-US" altLang="en-US" sz="3600" b="1" smtClean="0"/>
              <a:t>Cable's 2013 taxable income (after a $40,000 DRD [(Div. Rec. Deduction)- owned 25% of stock] but before Charity deduction was $820,000. </a:t>
            </a:r>
            <a:br>
              <a:rPr lang="en-US" altLang="en-US" sz="3600" b="1" smtClean="0"/>
            </a:br>
            <a:r>
              <a:rPr lang="en-US" altLang="en-US" sz="3600" b="1" u="sng" smtClean="0"/>
              <a:t>Cable’s 2013 charity deduction is?</a:t>
            </a:r>
          </a:p>
          <a:p>
            <a:pPr marL="0" indent="0" eaLnBrk="1" hangingPunct="1">
              <a:spcBef>
                <a:spcPct val="10000"/>
              </a:spcBef>
              <a:buFontTx/>
              <a:buNone/>
            </a:pPr>
            <a:r>
              <a:rPr lang="en-US" altLang="en-US" sz="3600" b="1" smtClean="0"/>
              <a:t>a. $80,000  b. $82,000 </a:t>
            </a:r>
          </a:p>
          <a:p>
            <a:pPr marL="0" indent="0" eaLnBrk="1" hangingPunct="1">
              <a:spcBef>
                <a:spcPct val="10000"/>
              </a:spcBef>
              <a:buFontTx/>
              <a:buNone/>
            </a:pPr>
            <a:r>
              <a:rPr lang="en-US" altLang="en-US" sz="3600" b="1" smtClean="0"/>
              <a:t>c. $86,000  d. $90,000          CPANov1995</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3BD9AA4A-1DCA-4C8E-801F-0D6BF5114163}" type="slidenum">
              <a:rPr lang="en-US" altLang="en-US" sz="1200">
                <a:solidFill>
                  <a:srgbClr val="CC3300"/>
                </a:solidFill>
                <a:latin typeface="Arial" panose="020B0604020202020204" pitchFamily="34" charset="0"/>
              </a:rPr>
              <a:pPr algn="l" eaLnBrk="1" hangingPunct="1">
                <a:spcBef>
                  <a:spcPct val="0"/>
                </a:spcBef>
                <a:buFontTx/>
                <a:buNone/>
              </a:pPr>
              <a:t>86</a:t>
            </a:fld>
            <a:endParaRPr lang="en-US" altLang="en-US" sz="1200">
              <a:solidFill>
                <a:srgbClr val="CC3300"/>
              </a:solidFill>
              <a:latin typeface="Arial" panose="020B0604020202020204" pitchFamily="34" charset="0"/>
            </a:endParaRPr>
          </a:p>
        </p:txBody>
      </p:sp>
      <p:sp>
        <p:nvSpPr>
          <p:cNvPr id="92163" name="Rectangle 2"/>
          <p:cNvSpPr>
            <a:spLocks noGrp="1" noChangeArrowheads="1"/>
          </p:cNvSpPr>
          <p:nvPr>
            <p:ph idx="1"/>
          </p:nvPr>
        </p:nvSpPr>
        <p:spPr>
          <a:xfrm>
            <a:off x="228600" y="381000"/>
            <a:ext cx="8610600" cy="5789613"/>
          </a:xfrm>
        </p:spPr>
        <p:txBody>
          <a:bodyPr/>
          <a:lstStyle/>
          <a:p>
            <a:pPr marL="0" indent="0" eaLnBrk="1" hangingPunct="1">
              <a:buFontTx/>
              <a:buNone/>
            </a:pPr>
            <a:r>
              <a:rPr lang="en-US" altLang="en-US" sz="4400" b="1" u="sng" smtClean="0">
                <a:solidFill>
                  <a:srgbClr val="FF3300"/>
                </a:solidFill>
              </a:rPr>
              <a:t>Cable-Charity Deductions-7</a:t>
            </a:r>
            <a:r>
              <a:rPr lang="en-US" altLang="en-US" sz="3600" b="1" smtClean="0"/>
              <a:t> </a:t>
            </a:r>
          </a:p>
          <a:p>
            <a:pPr marL="0" indent="0" eaLnBrk="1" hangingPunct="1">
              <a:buFontTx/>
              <a:buNone/>
            </a:pPr>
            <a:r>
              <a:rPr lang="en-US" altLang="en-US" sz="3600" b="1" smtClean="0"/>
              <a:t>In 2013, Cable Corp., contributed $80,000 to charities. Cable also had carryover contributions of $10,000 from 2012. Cable's 2013 taxable income (after a $40,000 DRD) before charity deductions was $820,000. Cable’s 2013 charity deduction is?</a:t>
            </a:r>
          </a:p>
          <a:p>
            <a:pPr marL="0" indent="0" eaLnBrk="1" hangingPunct="1">
              <a:buFontTx/>
              <a:buNone/>
            </a:pPr>
            <a:r>
              <a:rPr lang="en-US" altLang="en-US" sz="3600" b="1" u="sng" smtClean="0">
                <a:solidFill>
                  <a:srgbClr val="FF0000"/>
                </a:solidFill>
              </a:rPr>
              <a:t>$86,000 (Charity limit is computed before DRD)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0545E7FC-5E99-4896-A5C0-92630D66C02A}" type="slidenum">
              <a:rPr lang="en-US" altLang="en-US" sz="1200">
                <a:solidFill>
                  <a:srgbClr val="CC3300"/>
                </a:solidFill>
                <a:latin typeface="Arial" panose="020B0604020202020204" pitchFamily="34" charset="0"/>
              </a:rPr>
              <a:pPr algn="l" eaLnBrk="1" hangingPunct="1">
                <a:spcBef>
                  <a:spcPct val="0"/>
                </a:spcBef>
                <a:buFontTx/>
                <a:buNone/>
              </a:pPr>
              <a:t>87</a:t>
            </a:fld>
            <a:endParaRPr lang="en-US" altLang="en-US" sz="1200">
              <a:solidFill>
                <a:srgbClr val="CC3300"/>
              </a:solidFill>
              <a:latin typeface="Arial" panose="020B0604020202020204" pitchFamily="34" charset="0"/>
            </a:endParaRPr>
          </a:p>
        </p:txBody>
      </p:sp>
      <p:sp>
        <p:nvSpPr>
          <p:cNvPr id="93187" name="Rectangle 2"/>
          <p:cNvSpPr>
            <a:spLocks noGrp="1" noChangeArrowheads="1"/>
          </p:cNvSpPr>
          <p:nvPr>
            <p:ph idx="1"/>
          </p:nvPr>
        </p:nvSpPr>
        <p:spPr>
          <a:xfrm>
            <a:off x="228600" y="381000"/>
            <a:ext cx="8610600" cy="5789613"/>
          </a:xfrm>
        </p:spPr>
        <p:txBody>
          <a:bodyPr/>
          <a:lstStyle/>
          <a:p>
            <a:pPr marL="0" indent="0" eaLnBrk="1" hangingPunct="1">
              <a:buFontTx/>
              <a:buNone/>
            </a:pPr>
            <a:r>
              <a:rPr lang="en-US" altLang="en-US" sz="4000" u="sng" smtClean="0">
                <a:solidFill>
                  <a:srgbClr val="FF3300"/>
                </a:solidFill>
              </a:rPr>
              <a:t> </a:t>
            </a:r>
            <a:endParaRPr lang="en-US" altLang="en-US" u="sng" smtClean="0">
              <a:solidFill>
                <a:srgbClr val="FF0000"/>
              </a:solidFill>
            </a:endParaRPr>
          </a:p>
        </p:txBody>
      </p:sp>
      <p:graphicFrame>
        <p:nvGraphicFramePr>
          <p:cNvPr id="93188" name="Object 2"/>
          <p:cNvGraphicFramePr>
            <a:graphicFrameLocks noChangeAspect="1"/>
          </p:cNvGraphicFramePr>
          <p:nvPr/>
        </p:nvGraphicFramePr>
        <p:xfrm>
          <a:off x="180975" y="307975"/>
          <a:ext cx="8726488" cy="5254625"/>
        </p:xfrm>
        <a:graphic>
          <a:graphicData uri="http://schemas.openxmlformats.org/presentationml/2006/ole">
            <mc:AlternateContent xmlns:mc="http://schemas.openxmlformats.org/markup-compatibility/2006">
              <mc:Choice xmlns:v="urn:schemas-microsoft-com:vml" Requires="v">
                <p:oleObj spid="_x0000_s93190" name="Worksheet" r:id="rId4" imgW="3533760" imgH="2247990" progId="Excel.Sheet.12">
                  <p:embed/>
                </p:oleObj>
              </mc:Choice>
              <mc:Fallback>
                <p:oleObj name="Worksheet" r:id="rId4" imgW="3533760" imgH="224799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307975"/>
                        <a:ext cx="8726488"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5337A731-8F2C-42CE-B0CF-2C382F3A4B97}" type="slidenum">
              <a:rPr lang="en-US" altLang="en-US" sz="1200">
                <a:solidFill>
                  <a:srgbClr val="CC3300"/>
                </a:solidFill>
                <a:latin typeface="Arial" panose="020B0604020202020204" pitchFamily="34" charset="0"/>
              </a:rPr>
              <a:pPr algn="l" eaLnBrk="1" hangingPunct="1">
                <a:spcBef>
                  <a:spcPct val="0"/>
                </a:spcBef>
                <a:buFontTx/>
                <a:buNone/>
              </a:pPr>
              <a:t>88</a:t>
            </a:fld>
            <a:endParaRPr lang="en-US" altLang="en-US" sz="1200">
              <a:solidFill>
                <a:srgbClr val="CC3300"/>
              </a:solidFill>
              <a:latin typeface="Arial" panose="020B0604020202020204" pitchFamily="34" charset="0"/>
            </a:endParaRPr>
          </a:p>
        </p:txBody>
      </p:sp>
      <p:sp>
        <p:nvSpPr>
          <p:cNvPr id="94211" name="Rectangle 2"/>
          <p:cNvSpPr>
            <a:spLocks noGrp="1" noChangeArrowheads="1"/>
          </p:cNvSpPr>
          <p:nvPr>
            <p:ph idx="1"/>
          </p:nvPr>
        </p:nvSpPr>
        <p:spPr>
          <a:xfrm>
            <a:off x="228600" y="381000"/>
            <a:ext cx="8610600" cy="5789613"/>
          </a:xfrm>
        </p:spPr>
        <p:txBody>
          <a:bodyPr/>
          <a:lstStyle/>
          <a:p>
            <a:pPr marL="0" indent="0" eaLnBrk="1" hangingPunct="1">
              <a:buFontTx/>
              <a:buNone/>
            </a:pPr>
            <a:r>
              <a:rPr lang="en-US" altLang="en-US" sz="4000" u="sng" smtClean="0">
                <a:solidFill>
                  <a:srgbClr val="FF3300"/>
                </a:solidFill>
              </a:rPr>
              <a:t> </a:t>
            </a:r>
            <a:endParaRPr lang="en-US" altLang="en-US" u="sng" smtClean="0">
              <a:solidFill>
                <a:srgbClr val="FF0000"/>
              </a:solidFill>
            </a:endParaRPr>
          </a:p>
        </p:txBody>
      </p:sp>
      <p:graphicFrame>
        <p:nvGraphicFramePr>
          <p:cNvPr id="94212" name="Object 2"/>
          <p:cNvGraphicFramePr>
            <a:graphicFrameLocks noChangeAspect="1"/>
          </p:cNvGraphicFramePr>
          <p:nvPr/>
        </p:nvGraphicFramePr>
        <p:xfrm>
          <a:off x="307975" y="307975"/>
          <a:ext cx="8378825" cy="6146800"/>
        </p:xfrm>
        <a:graphic>
          <a:graphicData uri="http://schemas.openxmlformats.org/presentationml/2006/ole">
            <mc:AlternateContent xmlns:mc="http://schemas.openxmlformats.org/markup-compatibility/2006">
              <mc:Choice xmlns:v="urn:schemas-microsoft-com:vml" Requires="v">
                <p:oleObj spid="_x0000_s94214" name="Worksheet" r:id="rId4" imgW="3680659" imgH="2674819" progId="Excel.Sheet.12">
                  <p:embed/>
                </p:oleObj>
              </mc:Choice>
              <mc:Fallback>
                <p:oleObj name="Worksheet" r:id="rId4" imgW="3680659" imgH="2674819"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07975"/>
                        <a:ext cx="8378825"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304800" y="304800"/>
            <a:ext cx="8458200" cy="5867400"/>
          </a:xfrm>
        </p:spPr>
        <p:txBody>
          <a:bodyPr/>
          <a:lstStyle/>
          <a:p>
            <a:pPr marL="457200" indent="-457200" algn="ctr" eaLnBrk="1" hangingPunct="1">
              <a:lnSpc>
                <a:spcPct val="90000"/>
              </a:lnSpc>
              <a:buFontTx/>
              <a:buNone/>
            </a:pPr>
            <a:r>
              <a:rPr lang="en-US" altLang="en-US" sz="3400" smtClean="0">
                <a:cs typeface="Times New Roman" panose="02020603050405020304" pitchFamily="18" charset="0"/>
              </a:rPr>
              <a:t>  </a:t>
            </a:r>
          </a:p>
        </p:txBody>
      </p:sp>
      <p:graphicFrame>
        <p:nvGraphicFramePr>
          <p:cNvPr id="95235" name="Object 2"/>
          <p:cNvGraphicFramePr>
            <a:graphicFrameLocks noChangeAspect="1"/>
          </p:cNvGraphicFramePr>
          <p:nvPr/>
        </p:nvGraphicFramePr>
        <p:xfrm>
          <a:off x="762000" y="152400"/>
          <a:ext cx="7391400" cy="6570663"/>
        </p:xfrm>
        <a:graphic>
          <a:graphicData uri="http://schemas.openxmlformats.org/presentationml/2006/ole">
            <mc:AlternateContent xmlns:mc="http://schemas.openxmlformats.org/markup-compatibility/2006">
              <mc:Choice xmlns:v="urn:schemas-microsoft-com:vml" Requires="v">
                <p:oleObj spid="_x0000_s95237" name="Worksheet" r:id="rId3" imgW="2886100" imgH="2447820" progId="Excel.Sheet.12">
                  <p:embed/>
                </p:oleObj>
              </mc:Choice>
              <mc:Fallback>
                <p:oleObj name="Worksheet" r:id="rId3" imgW="2886100" imgH="2447820"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
                        <a:ext cx="7391400"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152400" y="152400"/>
            <a:ext cx="8991600" cy="6553200"/>
          </a:xfrm>
        </p:spPr>
        <p:txBody>
          <a:bodyPr/>
          <a:lstStyle/>
          <a:p>
            <a:pPr marL="0" indent="0" eaLnBrk="1" hangingPunct="1">
              <a:spcBef>
                <a:spcPct val="0"/>
              </a:spcBef>
              <a:buFontTx/>
              <a:buNone/>
            </a:pPr>
            <a:r>
              <a:rPr lang="en-US" altLang="en-US" sz="2800" b="1" u="sng" smtClean="0">
                <a:solidFill>
                  <a:srgbClr val="FF0000"/>
                </a:solidFill>
              </a:rPr>
              <a:t>Study the worksheet on the next slide. 2013</a:t>
            </a:r>
            <a:br>
              <a:rPr lang="en-US" altLang="en-US" sz="2800" b="1" u="sng" smtClean="0">
                <a:solidFill>
                  <a:srgbClr val="FF0000"/>
                </a:solidFill>
              </a:rPr>
            </a:br>
            <a:r>
              <a:rPr lang="en-US" altLang="en-US" sz="2800" b="1" smtClean="0"/>
              <a:t>Same data can be used to compute entity &amp; individual tax with: </a:t>
            </a:r>
            <a:br>
              <a:rPr lang="en-US" altLang="en-US" sz="2800" b="1" smtClean="0"/>
            </a:br>
            <a:r>
              <a:rPr lang="en-US" altLang="en-US" sz="2800" b="1" smtClean="0"/>
              <a:t>(1), C Corporation (2) S Corporation and </a:t>
            </a:r>
            <a:br>
              <a:rPr lang="en-US" altLang="en-US" sz="2800" b="1" smtClean="0"/>
            </a:br>
            <a:r>
              <a:rPr lang="en-US" altLang="en-US" sz="2800" b="1" smtClean="0"/>
              <a:t>(3) Proprietorship. </a:t>
            </a:r>
            <a:br>
              <a:rPr lang="en-US" altLang="en-US" sz="2800" b="1" smtClean="0"/>
            </a:br>
            <a:r>
              <a:rPr lang="en-US" altLang="en-US" sz="2800" b="1" smtClean="0"/>
              <a:t>Owner (Jan) is single with no dependent. Jan has itemized deductions of $26,100.  Exemption: $3,900</a:t>
            </a:r>
          </a:p>
          <a:p>
            <a:pPr marL="0" indent="0" eaLnBrk="1" hangingPunct="1">
              <a:spcBef>
                <a:spcPct val="0"/>
              </a:spcBef>
              <a:buFontTx/>
              <a:buNone/>
            </a:pPr>
            <a:r>
              <a:rPr lang="en-US" altLang="en-US" sz="2800" b="1" smtClean="0"/>
              <a:t>Jan invested $100,000 to start this business on January 1, 2014. With C or S Corp, Jan takes a salary of $70,000. </a:t>
            </a:r>
          </a:p>
          <a:p>
            <a:pPr marL="0" indent="0" eaLnBrk="1" hangingPunct="1">
              <a:spcBef>
                <a:spcPct val="0"/>
              </a:spcBef>
              <a:buFontTx/>
              <a:buNone/>
            </a:pPr>
            <a:r>
              <a:rPr lang="en-US" altLang="en-US" sz="2800" b="1" smtClean="0"/>
              <a:t>For C or S Corp, payroll tax of $20,000 includes payroll tax for all salaries. </a:t>
            </a:r>
          </a:p>
          <a:p>
            <a:pPr marL="0" indent="0" eaLnBrk="1" hangingPunct="1">
              <a:spcBef>
                <a:spcPct val="0"/>
              </a:spcBef>
              <a:buFontTx/>
              <a:buNone/>
            </a:pPr>
            <a:r>
              <a:rPr lang="en-US" altLang="en-US" sz="2800" b="1" smtClean="0"/>
              <a:t>With proprietorship, Jan withdraws $70,000. </a:t>
            </a:r>
          </a:p>
          <a:p>
            <a:pPr marL="0" indent="0" eaLnBrk="1" hangingPunct="1">
              <a:spcBef>
                <a:spcPct val="0"/>
              </a:spcBef>
              <a:buFontTx/>
              <a:buNone/>
            </a:pPr>
            <a:r>
              <a:rPr lang="en-US" altLang="en-US" sz="2800" b="1" smtClean="0"/>
              <a:t>For proprietorship, payroll tax of $20,000 is applicable to salary for others. </a:t>
            </a:r>
          </a:p>
          <a:p>
            <a:pPr marL="0" indent="0" eaLnBrk="1" hangingPunct="1">
              <a:spcBef>
                <a:spcPct val="0"/>
              </a:spcBef>
              <a:buFontTx/>
              <a:buNone/>
            </a:pPr>
            <a:r>
              <a:rPr lang="en-US" altLang="en-US" sz="2800" b="1" smtClean="0"/>
              <a:t>Self-Employment Tax: IRS Form 1040 SE.</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304800" y="304800"/>
            <a:ext cx="8458200" cy="5867400"/>
          </a:xfrm>
        </p:spPr>
        <p:txBody>
          <a:bodyPr/>
          <a:lstStyle/>
          <a:p>
            <a:pPr marL="457200" indent="-457200" algn="ctr" eaLnBrk="1" hangingPunct="1">
              <a:lnSpc>
                <a:spcPct val="90000"/>
              </a:lnSpc>
              <a:buFontTx/>
              <a:buNone/>
            </a:pPr>
            <a:r>
              <a:rPr lang="en-US" altLang="en-US" sz="3400" smtClean="0">
                <a:cs typeface="Times New Roman" panose="02020603050405020304" pitchFamily="18" charset="0"/>
              </a:rPr>
              <a:t>  </a:t>
            </a:r>
          </a:p>
        </p:txBody>
      </p:sp>
      <p:graphicFrame>
        <p:nvGraphicFramePr>
          <p:cNvPr id="96259" name="Object 2"/>
          <p:cNvGraphicFramePr>
            <a:graphicFrameLocks noChangeAspect="1"/>
          </p:cNvGraphicFramePr>
          <p:nvPr/>
        </p:nvGraphicFramePr>
        <p:xfrm>
          <a:off x="762000" y="152400"/>
          <a:ext cx="7391400" cy="6570663"/>
        </p:xfrm>
        <a:graphic>
          <a:graphicData uri="http://schemas.openxmlformats.org/presentationml/2006/ole">
            <mc:AlternateContent xmlns:mc="http://schemas.openxmlformats.org/markup-compatibility/2006">
              <mc:Choice xmlns:v="urn:schemas-microsoft-com:vml" Requires="v">
                <p:oleObj spid="_x0000_s96261" name="Worksheet" r:id="rId3" imgW="2886100" imgH="2447820" progId="Excel.Sheet.12">
                  <p:embed/>
                </p:oleObj>
              </mc:Choice>
              <mc:Fallback>
                <p:oleObj name="Worksheet" r:id="rId3" imgW="2886100" imgH="2447820"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
                        <a:ext cx="7391400"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304800" y="304800"/>
            <a:ext cx="8458200" cy="5867400"/>
          </a:xfrm>
        </p:spPr>
        <p:txBody>
          <a:bodyPr/>
          <a:lstStyle/>
          <a:p>
            <a:pPr marL="457200" indent="-457200" algn="ctr" eaLnBrk="1" hangingPunct="1">
              <a:lnSpc>
                <a:spcPct val="90000"/>
              </a:lnSpc>
              <a:buFontTx/>
              <a:buNone/>
            </a:pPr>
            <a:r>
              <a:rPr lang="en-US" altLang="en-US" sz="3400" smtClean="0">
                <a:cs typeface="Times New Roman" panose="02020603050405020304" pitchFamily="18" charset="0"/>
              </a:rPr>
              <a:t>  </a:t>
            </a:r>
          </a:p>
        </p:txBody>
      </p:sp>
      <p:graphicFrame>
        <p:nvGraphicFramePr>
          <p:cNvPr id="97283" name="Object 2"/>
          <p:cNvGraphicFramePr>
            <a:graphicFrameLocks noChangeAspect="1"/>
          </p:cNvGraphicFramePr>
          <p:nvPr/>
        </p:nvGraphicFramePr>
        <p:xfrm>
          <a:off x="685800" y="190500"/>
          <a:ext cx="8189913" cy="6286500"/>
        </p:xfrm>
        <a:graphic>
          <a:graphicData uri="http://schemas.openxmlformats.org/presentationml/2006/ole">
            <mc:AlternateContent xmlns:mc="http://schemas.openxmlformats.org/markup-compatibility/2006">
              <mc:Choice xmlns:v="urn:schemas-microsoft-com:vml" Requires="v">
                <p:oleObj spid="_x0000_s97285" name="Worksheet" r:id="rId3" imgW="3590877" imgH="2790720" progId="Excel.Sheet.12">
                  <p:embed/>
                </p:oleObj>
              </mc:Choice>
              <mc:Fallback>
                <p:oleObj name="Worksheet" r:id="rId3" imgW="3590877" imgH="2790720"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
                        <a:ext cx="8189913"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308466B-2B9F-4312-95BE-36A6BA3E01EE}" type="slidenum">
              <a:rPr lang="en-US" altLang="en-US" sz="1200">
                <a:solidFill>
                  <a:srgbClr val="CC3300"/>
                </a:solidFill>
                <a:latin typeface="Arial" panose="020B0604020202020204" pitchFamily="34" charset="0"/>
              </a:rPr>
              <a:pPr eaLnBrk="1" hangingPunct="1">
                <a:spcBef>
                  <a:spcPct val="0"/>
                </a:spcBef>
                <a:buFontTx/>
                <a:buNone/>
              </a:pPr>
              <a:t>92</a:t>
            </a:fld>
            <a:endParaRPr lang="en-US" altLang="en-US" sz="1200">
              <a:solidFill>
                <a:srgbClr val="CC3300"/>
              </a:solidFill>
              <a:latin typeface="Arial" panose="020B0604020202020204" pitchFamily="34" charset="0"/>
            </a:endParaRPr>
          </a:p>
        </p:txBody>
      </p:sp>
      <p:graphicFrame>
        <p:nvGraphicFramePr>
          <p:cNvPr id="98307" name="Object 2"/>
          <p:cNvGraphicFramePr>
            <a:graphicFrameLocks noGrp="1" noChangeAspect="1"/>
          </p:cNvGraphicFramePr>
          <p:nvPr>
            <p:ph/>
          </p:nvPr>
        </p:nvGraphicFramePr>
        <p:xfrm>
          <a:off x="152400" y="328613"/>
          <a:ext cx="8859838" cy="5970587"/>
        </p:xfrm>
        <a:graphic>
          <a:graphicData uri="http://schemas.openxmlformats.org/presentationml/2006/ole">
            <mc:AlternateContent xmlns:mc="http://schemas.openxmlformats.org/markup-compatibility/2006">
              <mc:Choice xmlns:v="urn:schemas-microsoft-com:vml" Requires="v">
                <p:oleObj spid="_x0000_s98309" name="Worksheet" r:id="rId4" imgW="3067089" imgH="2066850" progId="Excel.Sheet.8">
                  <p:embed/>
                </p:oleObj>
              </mc:Choice>
              <mc:Fallback>
                <p:oleObj name="Worksheet" r:id="rId4" imgW="3067089" imgH="206685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8613"/>
                        <a:ext cx="8859838" cy="5970587"/>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B684D34-AF39-4D0C-9869-68055FCE437F}" type="slidenum">
              <a:rPr lang="en-US" altLang="en-US" sz="1200">
                <a:solidFill>
                  <a:srgbClr val="CC3300"/>
                </a:solidFill>
                <a:latin typeface="Arial" panose="020B0604020202020204" pitchFamily="34" charset="0"/>
              </a:rPr>
              <a:pPr eaLnBrk="1" hangingPunct="1">
                <a:spcBef>
                  <a:spcPct val="0"/>
                </a:spcBef>
                <a:buFontTx/>
                <a:buNone/>
              </a:pPr>
              <a:t>93</a:t>
            </a:fld>
            <a:endParaRPr lang="en-US" altLang="en-US" sz="1200">
              <a:solidFill>
                <a:srgbClr val="CC3300"/>
              </a:solidFill>
              <a:latin typeface="Arial" panose="020B0604020202020204" pitchFamily="34" charset="0"/>
            </a:endParaRPr>
          </a:p>
        </p:txBody>
      </p:sp>
      <p:graphicFrame>
        <p:nvGraphicFramePr>
          <p:cNvPr id="99331" name="Object 2"/>
          <p:cNvGraphicFramePr>
            <a:graphicFrameLocks noGrp="1" noChangeAspect="1"/>
          </p:cNvGraphicFramePr>
          <p:nvPr>
            <p:ph/>
          </p:nvPr>
        </p:nvGraphicFramePr>
        <p:xfrm>
          <a:off x="309563" y="463550"/>
          <a:ext cx="8567737" cy="5867400"/>
        </p:xfrm>
        <a:graphic>
          <a:graphicData uri="http://schemas.openxmlformats.org/presentationml/2006/ole">
            <mc:AlternateContent xmlns:mc="http://schemas.openxmlformats.org/markup-compatibility/2006">
              <mc:Choice xmlns:v="urn:schemas-microsoft-com:vml" Requires="v">
                <p:oleObj spid="_x0000_s99333" name="Worksheet" r:id="rId4" imgW="3209990" imgH="2200230" progId="Excel.Sheet.8">
                  <p:embed/>
                </p:oleObj>
              </mc:Choice>
              <mc:Fallback>
                <p:oleObj name="Worksheet" r:id="rId4" imgW="3209990" imgH="220023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463550"/>
                        <a:ext cx="8567737" cy="5867400"/>
                      </a:xfrm>
                      <a:prstGeom prst="rect">
                        <a:avLst/>
                      </a:prstGeom>
                      <a:noFill/>
                      <a:ln w="1270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3786055-1288-4CCA-A2BC-BB477EB73112}" type="slidenum">
              <a:rPr lang="en-US" altLang="en-US" sz="1200">
                <a:solidFill>
                  <a:srgbClr val="CC3300"/>
                </a:solidFill>
                <a:latin typeface="Arial" panose="020B0604020202020204" pitchFamily="34" charset="0"/>
              </a:rPr>
              <a:pPr eaLnBrk="1" hangingPunct="1">
                <a:spcBef>
                  <a:spcPct val="0"/>
                </a:spcBef>
                <a:buFontTx/>
                <a:buNone/>
              </a:pPr>
              <a:t>94</a:t>
            </a:fld>
            <a:endParaRPr lang="en-US" altLang="en-US" sz="1200">
              <a:solidFill>
                <a:srgbClr val="CC3300"/>
              </a:solidFill>
              <a:latin typeface="Arial" panose="020B0604020202020204" pitchFamily="34" charset="0"/>
            </a:endParaRPr>
          </a:p>
        </p:txBody>
      </p:sp>
      <p:graphicFrame>
        <p:nvGraphicFramePr>
          <p:cNvPr id="100355" name="Object 2"/>
          <p:cNvGraphicFramePr>
            <a:graphicFrameLocks noGrp="1" noChangeAspect="1"/>
          </p:cNvGraphicFramePr>
          <p:nvPr>
            <p:ph/>
          </p:nvPr>
        </p:nvGraphicFramePr>
        <p:xfrm>
          <a:off x="309563" y="463550"/>
          <a:ext cx="8539162" cy="5867400"/>
        </p:xfrm>
        <a:graphic>
          <a:graphicData uri="http://schemas.openxmlformats.org/presentationml/2006/ole">
            <mc:AlternateContent xmlns:mc="http://schemas.openxmlformats.org/markup-compatibility/2006">
              <mc:Choice xmlns:v="urn:schemas-microsoft-com:vml" Requires="v">
                <p:oleObj spid="_x0000_s100357" name="Worksheet" r:id="rId4" imgW="3181356" imgH="2200230" progId="Excel.Sheet.8">
                  <p:embed/>
                </p:oleObj>
              </mc:Choice>
              <mc:Fallback>
                <p:oleObj name="Worksheet" r:id="rId4" imgW="3181356" imgH="220023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463550"/>
                        <a:ext cx="8539162" cy="5867400"/>
                      </a:xfrm>
                      <a:prstGeom prst="rect">
                        <a:avLst/>
                      </a:prstGeom>
                      <a:noFill/>
                      <a:ln w="1270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 </a:t>
            </a:r>
          </a:p>
        </p:txBody>
      </p:sp>
      <p:sp>
        <p:nvSpPr>
          <p:cNvPr id="101379" name="Rectangle 3"/>
          <p:cNvSpPr>
            <a:spLocks noGrp="1" noChangeArrowheads="1"/>
          </p:cNvSpPr>
          <p:nvPr>
            <p:ph type="body" sz="half" idx="1"/>
          </p:nvPr>
        </p:nvSpPr>
        <p:spPr>
          <a:xfrm>
            <a:off x="152400" y="152400"/>
            <a:ext cx="8763000" cy="6553200"/>
          </a:xfrm>
          <a:ln w="127000">
            <a:solidFill>
              <a:srgbClr val="0000FF"/>
            </a:solidFill>
            <a:miter lim="800000"/>
            <a:headEnd/>
            <a:tailEnd/>
          </a:ln>
        </p:spPr>
        <p:txBody>
          <a:bodyPr/>
          <a:lstStyle/>
          <a:p>
            <a:pPr marL="119063" indent="0" eaLnBrk="1" hangingPunct="1">
              <a:buFontTx/>
              <a:buNone/>
            </a:pPr>
            <a:endParaRPr lang="en-US" altLang="en-US" sz="1400" b="1" smtClean="0"/>
          </a:p>
          <a:p>
            <a:pPr marL="119063" indent="0" eaLnBrk="1" hangingPunct="1">
              <a:buFontTx/>
              <a:buNone/>
            </a:pPr>
            <a:r>
              <a:rPr lang="en-US" altLang="en-US" sz="8800" b="1" smtClean="0"/>
              <a:t>7. Net operating losses. </a:t>
            </a:r>
            <a:br>
              <a:rPr lang="en-US" altLang="en-US" sz="8800" b="1" smtClean="0"/>
            </a:br>
            <a:r>
              <a:rPr lang="en-US" altLang="en-US" sz="8800" b="1" smtClean="0"/>
              <a:t>[Page  17]</a:t>
            </a:r>
          </a:p>
          <a:p>
            <a:pPr marL="119063" indent="0" eaLnBrk="1" hangingPunct="1">
              <a:buFontTx/>
              <a:buNone/>
            </a:pPr>
            <a:r>
              <a:rPr lang="en-US" altLang="en-US" sz="8800" b="1" smtClean="0">
                <a:solidFill>
                  <a:srgbClr val="C00000"/>
                </a:solidFill>
              </a:rPr>
              <a:t>Sec. 172</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C9A9878-3B82-48C2-91BE-19FD32CFE2AD}" type="slidenum">
              <a:rPr lang="en-US" altLang="en-US" sz="1200">
                <a:solidFill>
                  <a:srgbClr val="CC3300"/>
                </a:solidFill>
                <a:latin typeface="Arial" panose="020B0604020202020204" pitchFamily="34" charset="0"/>
              </a:rPr>
              <a:pPr eaLnBrk="1" hangingPunct="1">
                <a:spcBef>
                  <a:spcPct val="0"/>
                </a:spcBef>
                <a:buFontTx/>
                <a:buNone/>
              </a:pPr>
              <a:t>96</a:t>
            </a:fld>
            <a:endParaRPr lang="en-US" altLang="en-US" sz="1200">
              <a:solidFill>
                <a:srgbClr val="CC3300"/>
              </a:solidFill>
              <a:latin typeface="Arial" panose="020B0604020202020204" pitchFamily="34" charset="0"/>
            </a:endParaRPr>
          </a:p>
        </p:txBody>
      </p:sp>
      <p:sp>
        <p:nvSpPr>
          <p:cNvPr id="102403" name="Rectangle 2"/>
          <p:cNvSpPr>
            <a:spLocks noGrp="1" noChangeArrowheads="1"/>
          </p:cNvSpPr>
          <p:nvPr>
            <p:ph type="title"/>
          </p:nvPr>
        </p:nvSpPr>
        <p:spPr/>
        <p:txBody>
          <a:bodyPr/>
          <a:lstStyle/>
          <a:p>
            <a:pPr eaLnBrk="1" hangingPunct="1"/>
            <a:r>
              <a:rPr lang="en-US" altLang="en-US" smtClean="0"/>
              <a:t> </a:t>
            </a:r>
          </a:p>
        </p:txBody>
      </p:sp>
      <p:sp>
        <p:nvSpPr>
          <p:cNvPr id="102404" name="Rectangle 3"/>
          <p:cNvSpPr>
            <a:spLocks noGrp="1" noChangeArrowheads="1"/>
          </p:cNvSpPr>
          <p:nvPr>
            <p:ph type="body" sz="half" idx="1"/>
          </p:nvPr>
        </p:nvSpPr>
        <p:spPr>
          <a:xfrm>
            <a:off x="152400" y="152400"/>
            <a:ext cx="8839200" cy="6400800"/>
          </a:xfrm>
          <a:ln w="63500">
            <a:solidFill>
              <a:srgbClr val="008000"/>
            </a:solidFill>
            <a:miter lim="800000"/>
            <a:headEnd/>
            <a:tailEnd/>
          </a:ln>
        </p:spPr>
        <p:txBody>
          <a:bodyPr/>
          <a:lstStyle/>
          <a:p>
            <a:pPr marL="0" indent="0" eaLnBrk="1" hangingPunct="1">
              <a:buFontTx/>
              <a:buNone/>
            </a:pPr>
            <a:r>
              <a:rPr lang="en-US" altLang="en-US" b="1" smtClean="0"/>
              <a:t>Net Operating Losses (NOLs).  An NOL is the amount by which a corporation's deductions exceed its gross income.  In computing an NOL, no deduction is allowed for a carryover or carryback of an NOL from a preceding or succeeding year.  If the corporation has an NOL, it also would not be allowed a U.S. production activities deduction because it has no positive taxable income.  For tax years beginning after August 5, 1997, an NOL may be carried back two years and forward 20 years.  Alternatively, the corporation may elect to forgo the carryback period.   </a:t>
            </a:r>
            <a:r>
              <a:rPr lang="en-US" altLang="en-US" b="1" u="sng" smtClean="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fld id="{1D79D449-761C-4103-9AA6-A014F990343C}" type="slidenum">
              <a:rPr lang="en-US" altLang="en-US" sz="1200">
                <a:solidFill>
                  <a:srgbClr val="CC3300"/>
                </a:solidFill>
                <a:latin typeface="Arial" panose="020B0604020202020204" pitchFamily="34" charset="0"/>
              </a:rPr>
              <a:pPr algn="l" eaLnBrk="1" hangingPunct="1">
                <a:spcBef>
                  <a:spcPct val="0"/>
                </a:spcBef>
                <a:buFontTx/>
                <a:buNone/>
              </a:pPr>
              <a:t>97</a:t>
            </a:fld>
            <a:endParaRPr lang="en-US" altLang="en-US" sz="1200">
              <a:solidFill>
                <a:srgbClr val="CC3300"/>
              </a:solidFill>
              <a:latin typeface="Arial" panose="020B0604020202020204" pitchFamily="34" charset="0"/>
            </a:endParaRPr>
          </a:p>
        </p:txBody>
      </p:sp>
      <p:sp>
        <p:nvSpPr>
          <p:cNvPr id="103427" name="Rectangle 2"/>
          <p:cNvSpPr>
            <a:spLocks noGrp="1" noChangeArrowheads="1"/>
          </p:cNvSpPr>
          <p:nvPr>
            <p:ph idx="1"/>
          </p:nvPr>
        </p:nvSpPr>
        <p:spPr>
          <a:xfrm>
            <a:off x="152400" y="228600"/>
            <a:ext cx="8839200" cy="6400800"/>
          </a:xfrm>
        </p:spPr>
        <p:txBody>
          <a:bodyPr/>
          <a:lstStyle/>
          <a:p>
            <a:pPr marL="0" indent="0" eaLnBrk="1" hangingPunct="1">
              <a:buFontTx/>
              <a:buNone/>
            </a:pPr>
            <a:r>
              <a:rPr lang="en-US" altLang="en-US" sz="4400" b="1" u="sng" smtClean="0">
                <a:solidFill>
                  <a:srgbClr val="FF3300"/>
                </a:solidFill>
              </a:rPr>
              <a:t>Net operating loss</a:t>
            </a:r>
            <a:r>
              <a:rPr lang="en-US" altLang="en-US" sz="4400" b="1" smtClean="0"/>
              <a:t> of individual and corporation may be:</a:t>
            </a:r>
          </a:p>
          <a:p>
            <a:pPr lvl="1" eaLnBrk="1" hangingPunct="1"/>
            <a:r>
              <a:rPr lang="en-US" altLang="en-US" sz="4800" b="1" smtClean="0"/>
              <a:t>Carried back two years</a:t>
            </a:r>
          </a:p>
          <a:p>
            <a:pPr lvl="1" eaLnBrk="1" hangingPunct="1"/>
            <a:r>
              <a:rPr lang="en-US" altLang="en-US" sz="4800" b="1" smtClean="0"/>
              <a:t>Unused portion carried forward 20 years</a:t>
            </a:r>
          </a:p>
          <a:p>
            <a:pPr lvl="1" eaLnBrk="1" hangingPunct="1">
              <a:buFontTx/>
              <a:buNone/>
            </a:pPr>
            <a:r>
              <a:rPr lang="en-US" altLang="en-US" sz="4800" b="1" u="sng" smtClean="0">
                <a:solidFill>
                  <a:srgbClr val="FF0000"/>
                </a:solidFill>
              </a:rPr>
              <a:t>§172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304800" y="304800"/>
            <a:ext cx="8458200" cy="5867400"/>
          </a:xfrm>
        </p:spPr>
        <p:txBody>
          <a:bodyPr/>
          <a:lstStyle/>
          <a:p>
            <a:pPr marL="457200" indent="-457200" algn="ctr" eaLnBrk="1" hangingPunct="1">
              <a:lnSpc>
                <a:spcPct val="90000"/>
              </a:lnSpc>
              <a:buFontTx/>
              <a:buNone/>
            </a:pPr>
            <a:r>
              <a:rPr lang="en-US" altLang="en-US" sz="3400" smtClean="0">
                <a:cs typeface="Times New Roman" panose="02020603050405020304" pitchFamily="18" charset="0"/>
              </a:rPr>
              <a:t> </a:t>
            </a:r>
          </a:p>
        </p:txBody>
      </p:sp>
      <p:graphicFrame>
        <p:nvGraphicFramePr>
          <p:cNvPr id="104451" name="Object 2"/>
          <p:cNvGraphicFramePr>
            <a:graphicFrameLocks noChangeAspect="1"/>
          </p:cNvGraphicFramePr>
          <p:nvPr/>
        </p:nvGraphicFramePr>
        <p:xfrm>
          <a:off x="215900" y="228600"/>
          <a:ext cx="8424863" cy="5943600"/>
        </p:xfrm>
        <a:graphic>
          <a:graphicData uri="http://schemas.openxmlformats.org/presentationml/2006/ole">
            <mc:AlternateContent xmlns:mc="http://schemas.openxmlformats.org/markup-compatibility/2006">
              <mc:Choice xmlns:v="urn:schemas-microsoft-com:vml" Requires="v">
                <p:oleObj spid="_x0000_s104453" name="Worksheet" r:id="rId3" imgW="3076544" imgH="2152710" progId="Excel.Sheet.8">
                  <p:embed/>
                </p:oleObj>
              </mc:Choice>
              <mc:Fallback>
                <p:oleObj name="Worksheet" r:id="rId3" imgW="3076544" imgH="215271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28600"/>
                        <a:ext cx="84248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mtClean="0"/>
              <a:t> </a:t>
            </a:r>
          </a:p>
        </p:txBody>
      </p:sp>
      <p:sp>
        <p:nvSpPr>
          <p:cNvPr id="105475" name="Rectangle 3"/>
          <p:cNvSpPr>
            <a:spLocks noGrp="1" noChangeArrowheads="1"/>
          </p:cNvSpPr>
          <p:nvPr>
            <p:ph type="body" sz="half" idx="1"/>
          </p:nvPr>
        </p:nvSpPr>
        <p:spPr>
          <a:xfrm>
            <a:off x="0" y="0"/>
            <a:ext cx="9144000" cy="6858000"/>
          </a:xfrm>
          <a:ln w="127000">
            <a:solidFill>
              <a:srgbClr val="0000FF"/>
            </a:solidFill>
            <a:miter lim="800000"/>
            <a:headEnd/>
            <a:tailEnd/>
          </a:ln>
        </p:spPr>
        <p:txBody>
          <a:bodyPr/>
          <a:lstStyle/>
          <a:p>
            <a:pPr marL="1428750" indent="-1316038" eaLnBrk="1" hangingPunct="1">
              <a:buFontTx/>
              <a:buNone/>
            </a:pPr>
            <a:r>
              <a:rPr lang="en-US" altLang="en-US" sz="9600" b="1" smtClean="0"/>
              <a:t>9. Dividends received deduction. </a:t>
            </a:r>
            <a:br>
              <a:rPr lang="en-US" altLang="en-US" sz="9600" b="1" smtClean="0"/>
            </a:br>
            <a:r>
              <a:rPr lang="en-US" altLang="en-US" sz="9600" b="1" smtClean="0"/>
              <a:t>[Page 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3550</Words>
  <Application>Microsoft Office PowerPoint</Application>
  <PresentationFormat>On-screen Show (4:3)</PresentationFormat>
  <Paragraphs>549</Paragraphs>
  <Slides>142</Slides>
  <Notes>131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142</vt:i4>
      </vt:variant>
    </vt:vector>
  </HeadingPairs>
  <TitlesOfParts>
    <vt:vector size="151" baseType="lpstr">
      <vt:lpstr>Calibri</vt:lpstr>
      <vt:lpstr>Arial</vt:lpstr>
      <vt:lpstr>Wingdings</vt:lpstr>
      <vt:lpstr>Times New Roman</vt:lpstr>
      <vt:lpstr>Arial Black</vt:lpstr>
      <vt:lpstr>Office Theme</vt:lpstr>
      <vt:lpstr>Microsoft Excel Worksheet</vt:lpstr>
      <vt:lpstr>Microsoft Excel 97-2003 Worksheet</vt:lpstr>
      <vt:lpstr>Worksheet</vt:lpstr>
      <vt:lpstr>Chapter 5-1B. Corp. Tax Law  Howard Godfrey, Ph.D., CPA Professor of Accounting  Copyright © 2016  C16-Chp-05-1B-Corp-Tax-Law-2016</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 </vt:lpstr>
      <vt:lpstr>PowerPoint Presentation</vt:lpstr>
      <vt:lpstr>PowerPoint Presentation</vt:lpstr>
      <vt:lpstr> </vt:lpstr>
      <vt:lpstr>PowerPoint Presentation</vt:lpstr>
      <vt:lpstr>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2A. Corp. Tax Law  Howard Godfrey, Ph.D., CPA Professor of Accounting  Copyright © 2011 Edited December 28, 2010 C11-Chp-02-1A-Corp-Tax-Law-2011</dc:title>
  <dc:creator>user</dc:creator>
  <cp:lastModifiedBy>Microsoft account</cp:lastModifiedBy>
  <cp:revision>43</cp:revision>
  <cp:lastPrinted>2014-01-10T20:44:11Z</cp:lastPrinted>
  <dcterms:created xsi:type="dcterms:W3CDTF">2012-01-15T03:02:54Z</dcterms:created>
  <dcterms:modified xsi:type="dcterms:W3CDTF">2015-12-22T19:25:34Z</dcterms:modified>
</cp:coreProperties>
</file>