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1487" r:id="rId2"/>
    <p:sldId id="1593" r:id="rId3"/>
    <p:sldId id="1419" r:id="rId4"/>
    <p:sldId id="1542" r:id="rId5"/>
    <p:sldId id="1543" r:id="rId6"/>
    <p:sldId id="1530" r:id="rId7"/>
    <p:sldId id="1861" r:id="rId8"/>
    <p:sldId id="1853" r:id="rId9"/>
    <p:sldId id="1854" r:id="rId10"/>
    <p:sldId id="1544" r:id="rId11"/>
    <p:sldId id="1545" r:id="rId12"/>
    <p:sldId id="1546" r:id="rId13"/>
    <p:sldId id="1855" r:id="rId14"/>
    <p:sldId id="1863" r:id="rId15"/>
    <p:sldId id="1864" r:id="rId16"/>
    <p:sldId id="1865" r:id="rId17"/>
    <p:sldId id="1734" r:id="rId18"/>
    <p:sldId id="1866" r:id="rId19"/>
    <p:sldId id="1735" r:id="rId20"/>
    <p:sldId id="1736" r:id="rId21"/>
    <p:sldId id="1737" r:id="rId22"/>
    <p:sldId id="1738" r:id="rId23"/>
    <p:sldId id="1867" r:id="rId24"/>
    <p:sldId id="1739" r:id="rId25"/>
    <p:sldId id="1740" r:id="rId26"/>
    <p:sldId id="1741" r:id="rId27"/>
    <p:sldId id="1747" r:id="rId28"/>
    <p:sldId id="1859" r:id="rId29"/>
    <p:sldId id="1858" r:id="rId30"/>
    <p:sldId id="1744" r:id="rId31"/>
    <p:sldId id="1745" r:id="rId32"/>
    <p:sldId id="1746" r:id="rId33"/>
    <p:sldId id="1840" r:id="rId34"/>
    <p:sldId id="1841" r:id="rId35"/>
    <p:sldId id="1842" r:id="rId36"/>
    <p:sldId id="1843" r:id="rId37"/>
    <p:sldId id="1844" r:id="rId38"/>
    <p:sldId id="1845" r:id="rId39"/>
    <p:sldId id="1847" r:id="rId40"/>
    <p:sldId id="1848" r:id="rId41"/>
    <p:sldId id="1849" r:id="rId42"/>
    <p:sldId id="1850" r:id="rId43"/>
    <p:sldId id="1851" r:id="rId44"/>
    <p:sldId id="1860" r:id="rId45"/>
    <p:sldId id="1852" r:id="rId46"/>
    <p:sldId id="1576" r:id="rId47"/>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DDDDDD"/>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87" autoAdjust="0"/>
    <p:restoredTop sz="91243" autoAdjust="0"/>
  </p:normalViewPr>
  <p:slideViewPr>
    <p:cSldViewPr>
      <p:cViewPr varScale="1">
        <p:scale>
          <a:sx n="82" d="100"/>
          <a:sy n="82" d="100"/>
        </p:scale>
        <p:origin x="61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426" y="-102"/>
      </p:cViewPr>
      <p:guideLst>
        <p:guide orient="horz" pos="2949"/>
        <p:guide pos="22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85738" y="188913"/>
            <a:ext cx="3429000" cy="315912"/>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600" b="1">
                <a:latin typeface="Arial" charset="0"/>
              </a:defRPr>
            </a:lvl1pPr>
          </a:lstStyle>
          <a:p>
            <a:pPr>
              <a:defRPr/>
            </a:pPr>
            <a:r>
              <a:rPr lang="en-US"/>
              <a:t>Corp. Income Tax – Compliance.</a:t>
            </a:r>
          </a:p>
        </p:txBody>
      </p:sp>
      <p:sp>
        <p:nvSpPr>
          <p:cNvPr id="32771" name="Rectangle 3"/>
          <p:cNvSpPr>
            <a:spLocks noGrp="1" noChangeArrowheads="1"/>
          </p:cNvSpPr>
          <p:nvPr>
            <p:ph type="dt" sz="quarter" idx="1"/>
          </p:nvPr>
        </p:nvSpPr>
        <p:spPr bwMode="auto">
          <a:xfrm>
            <a:off x="3614738" y="188913"/>
            <a:ext cx="3276600" cy="315912"/>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600" b="1">
                <a:latin typeface="Arial" charset="0"/>
              </a:defRPr>
            </a:lvl1pPr>
          </a:lstStyle>
          <a:p>
            <a:pPr>
              <a:defRPr/>
            </a:pPr>
            <a:r>
              <a:rPr lang="en-US"/>
              <a:t>Chap. 2- Intro to Corporations</a:t>
            </a:r>
          </a:p>
        </p:txBody>
      </p:sp>
      <p:sp>
        <p:nvSpPr>
          <p:cNvPr id="32772" name="Rectangle 4"/>
          <p:cNvSpPr>
            <a:spLocks noGrp="1" noChangeArrowheads="1"/>
          </p:cNvSpPr>
          <p:nvPr>
            <p:ph type="ftr" sz="quarter" idx="2"/>
          </p:nvPr>
        </p:nvSpPr>
        <p:spPr bwMode="auto">
          <a:xfrm>
            <a:off x="0" y="8893175"/>
            <a:ext cx="3067050" cy="468313"/>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4008438" y="8893175"/>
            <a:ext cx="3067050" cy="468313"/>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772BC9BC-6A68-44E2-A5AE-47E8F9A96DE3}" type="slidenum">
              <a:rPr lang="en-US" altLang="en-US"/>
              <a:pPr/>
              <a:t>‹#›</a:t>
            </a:fld>
            <a:endParaRPr lang="en-US" altLang="en-US"/>
          </a:p>
        </p:txBody>
      </p:sp>
    </p:spTree>
    <p:extLst>
      <p:ext uri="{BB962C8B-B14F-4D97-AF65-F5344CB8AC3E}">
        <p14:creationId xmlns:p14="http://schemas.microsoft.com/office/powerpoint/2010/main" val="457416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67050" cy="46831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89091" name="Rectangle 3"/>
          <p:cNvSpPr>
            <a:spLocks noGrp="1" noChangeArrowheads="1"/>
          </p:cNvSpPr>
          <p:nvPr>
            <p:ph type="dt" idx="1"/>
          </p:nvPr>
        </p:nvSpPr>
        <p:spPr bwMode="auto">
          <a:xfrm>
            <a:off x="4008438" y="0"/>
            <a:ext cx="3067050" cy="46831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98563" y="701675"/>
            <a:ext cx="4679950" cy="3511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8025" y="4448175"/>
            <a:ext cx="5662613" cy="4213225"/>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893175"/>
            <a:ext cx="3067050" cy="468313"/>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4008438" y="8893175"/>
            <a:ext cx="3067050" cy="468313"/>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11C9F36E-F661-4E86-8737-ED3590A9C444}" type="slidenum">
              <a:rPr lang="en-US" altLang="en-US"/>
              <a:pPr/>
              <a:t>‹#›</a:t>
            </a:fld>
            <a:endParaRPr lang="en-US" altLang="en-US"/>
          </a:p>
        </p:txBody>
      </p:sp>
    </p:spTree>
    <p:extLst>
      <p:ext uri="{BB962C8B-B14F-4D97-AF65-F5344CB8AC3E}">
        <p14:creationId xmlns:p14="http://schemas.microsoft.com/office/powerpoint/2010/main" val="1046334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7FAC3C7-0B34-4EF5-961D-C032E029A214}" type="slidenum">
              <a:rPr lang="en-US" altLang="en-US"/>
              <a:pPr eaLnBrk="1" hangingPunct="1">
                <a:spcBef>
                  <a:spcPct val="0"/>
                </a:spcBef>
              </a:pPr>
              <a:t>1</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5427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5B7CF97-46B0-4D4C-844D-2F2E2680CCCB}" type="slidenum">
              <a:rPr lang="en-US" altLang="en-US"/>
              <a:pPr eaLnBrk="1" hangingPunct="1">
                <a:spcBef>
                  <a:spcPct val="0"/>
                </a:spcBef>
              </a:pPr>
              <a:t>10</a:t>
            </a:fld>
            <a:endParaRPr lang="en-US" altLang="en-US"/>
          </a:p>
        </p:txBody>
      </p:sp>
      <p:sp>
        <p:nvSpPr>
          <p:cNvPr id="59395" name="Rectangle 2"/>
          <p:cNvSpPr>
            <a:spLocks noGrp="1" noChangeArrowheads="1"/>
          </p:cNvSpPr>
          <p:nvPr>
            <p:ph type="body" idx="1"/>
          </p:nvPr>
        </p:nvSpPr>
        <p:spPr>
          <a:xfrm>
            <a:off x="944563" y="4448175"/>
            <a:ext cx="5187950"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7" tIns="45295" rIns="92207" bIns="45295"/>
          <a:lstStyle/>
          <a:p>
            <a:pPr eaLnBrk="1" hangingPunct="1"/>
            <a:endParaRPr lang="en-US" altLang="en-US" smtClean="0">
              <a:latin typeface="Arial" panose="020B0604020202020204" pitchFamily="34" charset="0"/>
            </a:endParaRPr>
          </a:p>
        </p:txBody>
      </p:sp>
      <p:sp>
        <p:nvSpPr>
          <p:cNvPr id="59396" name="Rectangle 3"/>
          <p:cNvSpPr>
            <a:spLocks noGrp="1" noRot="1" noChangeAspect="1" noChangeArrowheads="1" noTextEdit="1"/>
          </p:cNvSpPr>
          <p:nvPr>
            <p:ph type="sldImg"/>
          </p:nvPr>
        </p:nvSpPr>
        <p:spPr>
          <a:xfrm>
            <a:off x="1208088" y="708025"/>
            <a:ext cx="4662487" cy="3498850"/>
          </a:xfrm>
          <a:ln w="12700" cap="flat">
            <a:solidFill>
              <a:schemeClr val="tx1"/>
            </a:solidFill>
          </a:ln>
        </p:spPr>
      </p:sp>
    </p:spTree>
    <p:extLst>
      <p:ext uri="{BB962C8B-B14F-4D97-AF65-F5344CB8AC3E}">
        <p14:creationId xmlns:p14="http://schemas.microsoft.com/office/powerpoint/2010/main" val="1188450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D4A6F8F-B968-49BD-8C46-3EE74EF017BD}" type="slidenum">
              <a:rPr lang="en-US" altLang="en-US"/>
              <a:pPr eaLnBrk="1" hangingPunct="1">
                <a:spcBef>
                  <a:spcPct val="0"/>
                </a:spcBef>
              </a:pPr>
              <a:t>11</a:t>
            </a:fld>
            <a:endParaRPr lang="en-US" altLang="en-US"/>
          </a:p>
        </p:txBody>
      </p:sp>
      <p:sp>
        <p:nvSpPr>
          <p:cNvPr id="60419" name="Rectangle 2"/>
          <p:cNvSpPr>
            <a:spLocks noGrp="1" noChangeArrowheads="1"/>
          </p:cNvSpPr>
          <p:nvPr>
            <p:ph type="body" idx="1"/>
          </p:nvPr>
        </p:nvSpPr>
        <p:spPr>
          <a:xfrm>
            <a:off x="944563" y="4448175"/>
            <a:ext cx="5187950"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7" tIns="45295" rIns="92207" bIns="45295"/>
          <a:lstStyle/>
          <a:p>
            <a:pPr eaLnBrk="1" hangingPunct="1"/>
            <a:endParaRPr lang="en-US" altLang="en-US" smtClean="0">
              <a:latin typeface="Arial" panose="020B0604020202020204" pitchFamily="34" charset="0"/>
            </a:endParaRPr>
          </a:p>
        </p:txBody>
      </p:sp>
      <p:sp>
        <p:nvSpPr>
          <p:cNvPr id="60420" name="Rectangle 3"/>
          <p:cNvSpPr>
            <a:spLocks noGrp="1" noRot="1" noChangeAspect="1" noChangeArrowheads="1" noTextEdit="1"/>
          </p:cNvSpPr>
          <p:nvPr>
            <p:ph type="sldImg"/>
          </p:nvPr>
        </p:nvSpPr>
        <p:spPr>
          <a:xfrm>
            <a:off x="1208088" y="708025"/>
            <a:ext cx="4662487" cy="3498850"/>
          </a:xfrm>
          <a:ln w="12700" cap="flat">
            <a:solidFill>
              <a:schemeClr val="tx1"/>
            </a:solidFill>
          </a:ln>
        </p:spPr>
      </p:sp>
    </p:spTree>
    <p:extLst>
      <p:ext uri="{BB962C8B-B14F-4D97-AF65-F5344CB8AC3E}">
        <p14:creationId xmlns:p14="http://schemas.microsoft.com/office/powerpoint/2010/main" val="3945914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EEB9ADC-64D6-4DFA-BB8A-4CF41236E2F8}" type="slidenum">
              <a:rPr lang="en-US" altLang="en-US"/>
              <a:pPr eaLnBrk="1" hangingPunct="1">
                <a:spcBef>
                  <a:spcPct val="0"/>
                </a:spcBef>
              </a:pPr>
              <a:t>12</a:t>
            </a:fld>
            <a:endParaRPr lang="en-US" altLang="en-US"/>
          </a:p>
        </p:txBody>
      </p:sp>
      <p:sp>
        <p:nvSpPr>
          <p:cNvPr id="61443" name="Rectangle 2"/>
          <p:cNvSpPr>
            <a:spLocks noGrp="1" noChangeArrowheads="1"/>
          </p:cNvSpPr>
          <p:nvPr>
            <p:ph type="body" idx="1"/>
          </p:nvPr>
        </p:nvSpPr>
        <p:spPr>
          <a:xfrm>
            <a:off x="944563" y="4448175"/>
            <a:ext cx="5187950"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7" tIns="45295" rIns="92207" bIns="45295"/>
          <a:lstStyle/>
          <a:p>
            <a:pPr eaLnBrk="1" hangingPunct="1"/>
            <a:endParaRPr lang="en-US" altLang="en-US" smtClean="0">
              <a:latin typeface="Arial" panose="020B0604020202020204" pitchFamily="34" charset="0"/>
            </a:endParaRPr>
          </a:p>
        </p:txBody>
      </p:sp>
      <p:sp>
        <p:nvSpPr>
          <p:cNvPr id="61444" name="Rectangle 3"/>
          <p:cNvSpPr>
            <a:spLocks noGrp="1" noRot="1" noChangeAspect="1" noChangeArrowheads="1" noTextEdit="1"/>
          </p:cNvSpPr>
          <p:nvPr>
            <p:ph type="sldImg"/>
          </p:nvPr>
        </p:nvSpPr>
        <p:spPr>
          <a:xfrm>
            <a:off x="1208088" y="708025"/>
            <a:ext cx="4662487" cy="3498850"/>
          </a:xfrm>
          <a:ln w="12700" cap="flat">
            <a:solidFill>
              <a:schemeClr val="tx1"/>
            </a:solidFill>
          </a:ln>
        </p:spPr>
      </p:sp>
    </p:spTree>
    <p:extLst>
      <p:ext uri="{BB962C8B-B14F-4D97-AF65-F5344CB8AC3E}">
        <p14:creationId xmlns:p14="http://schemas.microsoft.com/office/powerpoint/2010/main" val="3822297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1304F01-DA23-4159-8A79-3F8222AD85F7}" type="slidenum">
              <a:rPr lang="en-US" altLang="en-US"/>
              <a:pPr eaLnBrk="1" hangingPunct="1">
                <a:spcBef>
                  <a:spcPct val="0"/>
                </a:spcBef>
              </a:pPr>
              <a:t>13</a:t>
            </a:fld>
            <a:endParaRPr lang="en-US" altLang="en-US"/>
          </a:p>
        </p:txBody>
      </p:sp>
      <p:sp>
        <p:nvSpPr>
          <p:cNvPr id="62467"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2468"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2194397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1725D52-9CB3-48EA-AF6D-6716D6B6E497}" type="slidenum">
              <a:rPr lang="en-US" altLang="en-US"/>
              <a:pPr eaLnBrk="1" hangingPunct="1">
                <a:spcBef>
                  <a:spcPct val="0"/>
                </a:spcBef>
              </a:pPr>
              <a:t>14</a:t>
            </a:fld>
            <a:endParaRPr lang="en-US" altLang="en-US"/>
          </a:p>
        </p:txBody>
      </p:sp>
      <p:sp>
        <p:nvSpPr>
          <p:cNvPr id="63491"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3492"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1788830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F863D64-4857-4E22-86D9-DD3762E211BE}" type="slidenum">
              <a:rPr lang="en-US" altLang="en-US"/>
              <a:pPr eaLnBrk="1" hangingPunct="1">
                <a:spcBef>
                  <a:spcPct val="0"/>
                </a:spcBef>
              </a:pPr>
              <a:t>15</a:t>
            </a:fld>
            <a:endParaRPr lang="en-US" altLang="en-US"/>
          </a:p>
        </p:txBody>
      </p:sp>
      <p:sp>
        <p:nvSpPr>
          <p:cNvPr id="64515"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4516"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221311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D37E635-6BC3-465B-AD17-E78E2034033F}" type="slidenum">
              <a:rPr lang="en-US" altLang="en-US"/>
              <a:pPr eaLnBrk="1" hangingPunct="1">
                <a:spcBef>
                  <a:spcPct val="0"/>
                </a:spcBef>
              </a:pPr>
              <a:t>16</a:t>
            </a:fld>
            <a:endParaRPr lang="en-US" altLang="en-US"/>
          </a:p>
        </p:txBody>
      </p:sp>
      <p:sp>
        <p:nvSpPr>
          <p:cNvPr id="65539"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5540"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331795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1743360-4909-4149-AEC4-5E5B1BD264BE}" type="slidenum">
              <a:rPr lang="en-US" altLang="en-US"/>
              <a:pPr eaLnBrk="1" hangingPunct="1">
                <a:spcBef>
                  <a:spcPct val="0"/>
                </a:spcBef>
              </a:pPr>
              <a:t>17</a:t>
            </a:fld>
            <a:endParaRPr lang="en-US" altLang="en-US"/>
          </a:p>
        </p:txBody>
      </p:sp>
      <p:sp>
        <p:nvSpPr>
          <p:cNvPr id="66563"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6564"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2800327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20BBC9C-CFCB-4279-BA6D-31704288310E}" type="slidenum">
              <a:rPr lang="en-US" altLang="en-US"/>
              <a:pPr eaLnBrk="1" hangingPunct="1">
                <a:spcBef>
                  <a:spcPct val="0"/>
                </a:spcBef>
              </a:pPr>
              <a:t>18</a:t>
            </a:fld>
            <a:endParaRPr lang="en-US" altLang="en-US"/>
          </a:p>
        </p:txBody>
      </p:sp>
      <p:sp>
        <p:nvSpPr>
          <p:cNvPr id="67587"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7588"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20684576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15E1189-AF0F-4B1C-A180-E16682C28F8E}" type="slidenum">
              <a:rPr lang="en-US" altLang="en-US"/>
              <a:pPr eaLnBrk="1" hangingPunct="1">
                <a:spcBef>
                  <a:spcPct val="0"/>
                </a:spcBef>
              </a:pPr>
              <a:t>23</a:t>
            </a:fld>
            <a:endParaRPr lang="en-US" altLang="en-US"/>
          </a:p>
        </p:txBody>
      </p:sp>
      <p:sp>
        <p:nvSpPr>
          <p:cNvPr id="68611"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8612"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1812172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2D4C991-D39B-4CD0-90EA-34CC5B37B523}" type="slidenum">
              <a:rPr lang="en-US" altLang="en-US"/>
              <a:pPr eaLnBrk="1" hangingPunct="1">
                <a:spcBef>
                  <a:spcPct val="0"/>
                </a:spcBef>
              </a:pPr>
              <a:t>2</a:t>
            </a:fld>
            <a:endParaRPr lang="en-US"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314249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8573E43-F3C9-493C-86F5-E67323D6FAB5}" type="slidenum">
              <a:rPr lang="en-US" altLang="en-US"/>
              <a:pPr eaLnBrk="1" hangingPunct="1">
                <a:spcBef>
                  <a:spcPct val="0"/>
                </a:spcBef>
              </a:pPr>
              <a:t>28</a:t>
            </a:fld>
            <a:endParaRPr lang="en-US" altLang="en-US"/>
          </a:p>
        </p:txBody>
      </p:sp>
      <p:sp>
        <p:nvSpPr>
          <p:cNvPr id="69635"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69636"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42665834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09E108A-B6FE-4D6E-A07C-00A0772DEFAA}" type="slidenum">
              <a:rPr lang="en-US" altLang="en-US"/>
              <a:pPr eaLnBrk="1" hangingPunct="1">
                <a:spcBef>
                  <a:spcPct val="0"/>
                </a:spcBef>
              </a:pPr>
              <a:t>29</a:t>
            </a:fld>
            <a:endParaRPr lang="en-US" altLang="en-US"/>
          </a:p>
        </p:txBody>
      </p:sp>
      <p:sp>
        <p:nvSpPr>
          <p:cNvPr id="70659" name="Rectangle 2"/>
          <p:cNvSpPr>
            <a:spLocks noGrp="1" noChangeArrowheads="1"/>
          </p:cNvSpPr>
          <p:nvPr>
            <p:ph type="body" idx="1"/>
          </p:nvPr>
        </p:nvSpPr>
        <p:spPr>
          <a:xfrm>
            <a:off x="942975" y="4446588"/>
            <a:ext cx="5191125" cy="4213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3" tIns="44448" rIns="90483" bIns="44448"/>
          <a:lstStyle/>
          <a:p>
            <a:endParaRPr lang="en-US" altLang="en-US" smtClean="0">
              <a:latin typeface="Arial" panose="020B0604020202020204" pitchFamily="34" charset="0"/>
            </a:endParaRPr>
          </a:p>
        </p:txBody>
      </p:sp>
      <p:sp>
        <p:nvSpPr>
          <p:cNvPr id="70660" name="Rectangle 3"/>
          <p:cNvSpPr>
            <a:spLocks noGrp="1" noRot="1" noChangeAspect="1" noChangeArrowheads="1" noTextEdit="1"/>
          </p:cNvSpPr>
          <p:nvPr>
            <p:ph type="sldImg"/>
          </p:nvPr>
        </p:nvSpPr>
        <p:spPr>
          <a:xfrm>
            <a:off x="1208088" y="709613"/>
            <a:ext cx="4662487" cy="3497262"/>
          </a:xfrm>
          <a:ln cap="flat">
            <a:solidFill>
              <a:schemeClr val="tx1"/>
            </a:solidFill>
          </a:ln>
        </p:spPr>
      </p:sp>
    </p:spTree>
    <p:extLst>
      <p:ext uri="{BB962C8B-B14F-4D97-AF65-F5344CB8AC3E}">
        <p14:creationId xmlns:p14="http://schemas.microsoft.com/office/powerpoint/2010/main" val="672826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79D6124-4841-4529-B6EF-DE24596E9AA0}" type="slidenum">
              <a:rPr lang="en-US" altLang="en-US"/>
              <a:pPr eaLnBrk="1" hangingPunct="1">
                <a:spcBef>
                  <a:spcPct val="0"/>
                </a:spcBef>
              </a:pPr>
              <a:t>34</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799835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61246C9-8D6C-4DDF-B265-A77F85260268}" type="slidenum">
              <a:rPr lang="en-US" altLang="en-US"/>
              <a:pPr eaLnBrk="1" hangingPunct="1">
                <a:spcBef>
                  <a:spcPct val="0"/>
                </a:spcBef>
              </a:pPr>
              <a:t>35</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45233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7454960-4AF4-4DA8-BE0E-3F3D2BDCC1B7}" type="slidenum">
              <a:rPr lang="en-US" altLang="en-US"/>
              <a:pPr eaLnBrk="1" hangingPunct="1">
                <a:spcBef>
                  <a:spcPct val="0"/>
                </a:spcBef>
              </a:pPr>
              <a:t>36</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28645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EB3CB72-321B-41CF-8F87-9B7DBA4B8C4C}" type="slidenum">
              <a:rPr lang="en-US" altLang="en-US"/>
              <a:pPr eaLnBrk="1" hangingPunct="1">
                <a:spcBef>
                  <a:spcPct val="0"/>
                </a:spcBef>
              </a:pPr>
              <a:t>46</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25261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0D37B4B-B0E2-41BD-902B-473465D3C1F3}" type="slidenum">
              <a:rPr lang="en-US" altLang="en-US"/>
              <a:pPr eaLnBrk="1" hangingPunct="1">
                <a:spcBef>
                  <a:spcPct val="0"/>
                </a:spcBef>
              </a:pPr>
              <a:t>3</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24395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B0949EA-14B5-48F7-B796-1A4FDEF5C78D}" type="slidenum">
              <a:rPr lang="en-US" altLang="en-US"/>
              <a:pPr eaLnBrk="1" hangingPunct="1">
                <a:spcBef>
                  <a:spcPct val="0"/>
                </a:spcBef>
              </a:pPr>
              <a:t>4</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8553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8234234-720A-4599-9770-12DDEE1FF1C6}" type="slidenum">
              <a:rPr lang="en-US" altLang="en-US"/>
              <a:pPr eaLnBrk="1" hangingPunct="1">
                <a:spcBef>
                  <a:spcPct val="0"/>
                </a:spcBef>
              </a:pPr>
              <a:t>5</a:t>
            </a:fld>
            <a:endParaRPr lang="en-US"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73302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895A15C-909C-454C-AB40-63A361571A08}" type="slidenum">
              <a:rPr lang="en-US" altLang="en-US"/>
              <a:pPr eaLnBrk="1" hangingPunct="1">
                <a:spcBef>
                  <a:spcPct val="0"/>
                </a:spcBef>
              </a:pPr>
              <a:t>6</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64953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A8B7966-41FC-4A4E-BF81-4C635FA7545A}" type="slidenum">
              <a:rPr lang="en-US" altLang="en-US"/>
              <a:pPr eaLnBrk="1" hangingPunct="1">
                <a:spcBef>
                  <a:spcPct val="0"/>
                </a:spcBef>
              </a:pPr>
              <a:t>7</a:t>
            </a:fld>
            <a:endParaRPr lang="en-US" alt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84808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899D6BA-81E5-44B3-83AD-85C537E8502D}" type="slidenum">
              <a:rPr lang="en-US" altLang="en-US"/>
              <a:pPr eaLnBrk="1" hangingPunct="1">
                <a:spcBef>
                  <a:spcPct val="0"/>
                </a:spcBef>
              </a:pPr>
              <a:t>8</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67421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panose="020B0604020202020204" pitchFamily="34" charset="0"/>
              </a:defRPr>
            </a:lvl1pPr>
            <a:lvl2pPr marL="742950" indent="-285750" defTabSz="923925" eaLnBrk="0" hangingPunct="0">
              <a:spcBef>
                <a:spcPct val="30000"/>
              </a:spcBef>
              <a:defRPr sz="1200">
                <a:solidFill>
                  <a:schemeClr val="tx1"/>
                </a:solidFill>
                <a:latin typeface="Arial" panose="020B0604020202020204" pitchFamily="34" charset="0"/>
              </a:defRPr>
            </a:lvl2pPr>
            <a:lvl3pPr marL="1143000" indent="-228600" defTabSz="923925" eaLnBrk="0" hangingPunct="0">
              <a:spcBef>
                <a:spcPct val="30000"/>
              </a:spcBef>
              <a:defRPr sz="1200">
                <a:solidFill>
                  <a:schemeClr val="tx1"/>
                </a:solidFill>
                <a:latin typeface="Arial" panose="020B0604020202020204" pitchFamily="34" charset="0"/>
              </a:defRPr>
            </a:lvl3pPr>
            <a:lvl4pPr marL="1600200" indent="-228600" defTabSz="923925" eaLnBrk="0" hangingPunct="0">
              <a:spcBef>
                <a:spcPct val="30000"/>
              </a:spcBef>
              <a:defRPr sz="1200">
                <a:solidFill>
                  <a:schemeClr val="tx1"/>
                </a:solidFill>
                <a:latin typeface="Arial" panose="020B0604020202020204" pitchFamily="34" charset="0"/>
              </a:defRPr>
            </a:lvl4pPr>
            <a:lvl5pPr marL="2057400" indent="-228600" defTabSz="923925" eaLnBrk="0" hangingPunct="0">
              <a:spcBef>
                <a:spcPct val="30000"/>
              </a:spcBef>
              <a:defRPr sz="1200">
                <a:solidFill>
                  <a:schemeClr val="tx1"/>
                </a:solidFill>
                <a:latin typeface="Arial" panose="020B0604020202020204" pitchFamily="34" charset="0"/>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79B9F92-2354-4701-9933-410BB4EDB7BD}" type="slidenum">
              <a:rPr lang="en-US" altLang="en-US"/>
              <a:pPr eaLnBrk="1" hangingPunct="1">
                <a:spcBef>
                  <a:spcPct val="0"/>
                </a:spcBef>
              </a:pPr>
              <a:t>9</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99914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F1B82F4D-7667-4801-8D83-11C1BB6A983F}" type="slidenum">
              <a:rPr lang="en-US" altLang="en-US"/>
              <a:pPr/>
              <a:t>‹#›</a:t>
            </a:fld>
            <a:endParaRPr lang="en-US" altLang="en-US"/>
          </a:p>
        </p:txBody>
      </p:sp>
    </p:spTree>
    <p:extLst>
      <p:ext uri="{BB962C8B-B14F-4D97-AF65-F5344CB8AC3E}">
        <p14:creationId xmlns:p14="http://schemas.microsoft.com/office/powerpoint/2010/main" val="20408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5A092D8-61E3-4750-8A6A-BD6E3D0D0CCA}" type="slidenum">
              <a:rPr lang="en-US" altLang="en-US"/>
              <a:pPr/>
              <a:t>‹#›</a:t>
            </a:fld>
            <a:endParaRPr lang="en-US" altLang="en-US"/>
          </a:p>
        </p:txBody>
      </p:sp>
    </p:spTree>
    <p:extLst>
      <p:ext uri="{BB962C8B-B14F-4D97-AF65-F5344CB8AC3E}">
        <p14:creationId xmlns:p14="http://schemas.microsoft.com/office/powerpoint/2010/main" val="12099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837F2D3-1210-491C-9350-572B632065D3}" type="slidenum">
              <a:rPr lang="en-US" altLang="en-US"/>
              <a:pPr/>
              <a:t>‹#›</a:t>
            </a:fld>
            <a:endParaRPr lang="en-US" altLang="en-US"/>
          </a:p>
        </p:txBody>
      </p:sp>
    </p:spTree>
    <p:extLst>
      <p:ext uri="{BB962C8B-B14F-4D97-AF65-F5344CB8AC3E}">
        <p14:creationId xmlns:p14="http://schemas.microsoft.com/office/powerpoint/2010/main" val="605584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22F495EA-7B87-4462-B668-CD014D960A98}" type="slidenum">
              <a:rPr lang="en-US" altLang="en-US"/>
              <a:pPr/>
              <a:t>‹#›</a:t>
            </a:fld>
            <a:endParaRPr lang="en-US" altLang="en-US"/>
          </a:p>
        </p:txBody>
      </p:sp>
    </p:spTree>
    <p:extLst>
      <p:ext uri="{BB962C8B-B14F-4D97-AF65-F5344CB8AC3E}">
        <p14:creationId xmlns:p14="http://schemas.microsoft.com/office/powerpoint/2010/main" val="136657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95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ln/>
        </p:spPr>
        <p:txBody>
          <a:bodyPr/>
          <a:lstStyle>
            <a:lvl1pPr>
              <a:defRPr/>
            </a:lvl1pPr>
          </a:lstStyle>
          <a:p>
            <a:fld id="{1531F786-5C82-4C2C-8CE4-DDE5E428DDEC}" type="slidenum">
              <a:rPr lang="en-US" altLang="en-US"/>
              <a:pPr/>
              <a:t>‹#›</a:t>
            </a:fld>
            <a:endParaRPr lang="en-US" altLang="en-US"/>
          </a:p>
        </p:txBody>
      </p:sp>
    </p:spTree>
    <p:extLst>
      <p:ext uri="{BB962C8B-B14F-4D97-AF65-F5344CB8AC3E}">
        <p14:creationId xmlns:p14="http://schemas.microsoft.com/office/powerpoint/2010/main" val="2384863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371600"/>
            <a:ext cx="4038600" cy="2322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371600"/>
            <a:ext cx="4038600" cy="2322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846513"/>
            <a:ext cx="82296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fld id="{77789AF4-063F-4C0E-A3A0-DD3E6233A6AB}" type="slidenum">
              <a:rPr lang="en-US" altLang="en-US"/>
              <a:pPr/>
              <a:t>‹#›</a:t>
            </a:fld>
            <a:endParaRPr lang="en-US" altLang="en-US"/>
          </a:p>
        </p:txBody>
      </p:sp>
    </p:spTree>
    <p:extLst>
      <p:ext uri="{BB962C8B-B14F-4D97-AF65-F5344CB8AC3E}">
        <p14:creationId xmlns:p14="http://schemas.microsoft.com/office/powerpoint/2010/main" val="180284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5E19BCC-A1E7-47C0-B1D0-1436516FF261}" type="slidenum">
              <a:rPr lang="en-US" altLang="en-US"/>
              <a:pPr/>
              <a:t>‹#›</a:t>
            </a:fld>
            <a:endParaRPr lang="en-US" altLang="en-US"/>
          </a:p>
        </p:txBody>
      </p:sp>
    </p:spTree>
    <p:extLst>
      <p:ext uri="{BB962C8B-B14F-4D97-AF65-F5344CB8AC3E}">
        <p14:creationId xmlns:p14="http://schemas.microsoft.com/office/powerpoint/2010/main" val="318837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27016C49-D73E-4EDF-9DAB-7E5C5D5C6861}" type="slidenum">
              <a:rPr lang="en-US" altLang="en-US"/>
              <a:pPr/>
              <a:t>‹#›</a:t>
            </a:fld>
            <a:endParaRPr lang="en-US" altLang="en-US"/>
          </a:p>
        </p:txBody>
      </p:sp>
    </p:spTree>
    <p:extLst>
      <p:ext uri="{BB962C8B-B14F-4D97-AF65-F5344CB8AC3E}">
        <p14:creationId xmlns:p14="http://schemas.microsoft.com/office/powerpoint/2010/main" val="138180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AB6FE6E0-97EA-457F-9B3A-87B398826FFE}" type="slidenum">
              <a:rPr lang="en-US" altLang="en-US"/>
              <a:pPr/>
              <a:t>‹#›</a:t>
            </a:fld>
            <a:endParaRPr lang="en-US" altLang="en-US"/>
          </a:p>
        </p:txBody>
      </p:sp>
    </p:spTree>
    <p:extLst>
      <p:ext uri="{BB962C8B-B14F-4D97-AF65-F5344CB8AC3E}">
        <p14:creationId xmlns:p14="http://schemas.microsoft.com/office/powerpoint/2010/main" val="402545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92490BB-5769-4EDC-8257-586BFC40FDE2}" type="slidenum">
              <a:rPr lang="en-US" altLang="en-US"/>
              <a:pPr/>
              <a:t>‹#›</a:t>
            </a:fld>
            <a:endParaRPr lang="en-US" altLang="en-US"/>
          </a:p>
        </p:txBody>
      </p:sp>
    </p:spTree>
    <p:extLst>
      <p:ext uri="{BB962C8B-B14F-4D97-AF65-F5344CB8AC3E}">
        <p14:creationId xmlns:p14="http://schemas.microsoft.com/office/powerpoint/2010/main" val="304896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26568D54-98E5-43AF-AF2D-3262812B6E22}" type="slidenum">
              <a:rPr lang="en-US" altLang="en-US"/>
              <a:pPr/>
              <a:t>‹#›</a:t>
            </a:fld>
            <a:endParaRPr lang="en-US" altLang="en-US"/>
          </a:p>
        </p:txBody>
      </p:sp>
    </p:spTree>
    <p:extLst>
      <p:ext uri="{BB962C8B-B14F-4D97-AF65-F5344CB8AC3E}">
        <p14:creationId xmlns:p14="http://schemas.microsoft.com/office/powerpoint/2010/main" val="54010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19095CFD-1F7C-47BB-8ED9-53A15D7857EF}" type="slidenum">
              <a:rPr lang="en-US" altLang="en-US"/>
              <a:pPr/>
              <a:t>‹#›</a:t>
            </a:fld>
            <a:endParaRPr lang="en-US" altLang="en-US"/>
          </a:p>
        </p:txBody>
      </p:sp>
    </p:spTree>
    <p:extLst>
      <p:ext uri="{BB962C8B-B14F-4D97-AF65-F5344CB8AC3E}">
        <p14:creationId xmlns:p14="http://schemas.microsoft.com/office/powerpoint/2010/main" val="251644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7FE0852-E82B-4D2E-A0E2-4A2A07A0A09F}" type="slidenum">
              <a:rPr lang="en-US" altLang="en-US"/>
              <a:pPr/>
              <a:t>‹#›</a:t>
            </a:fld>
            <a:endParaRPr lang="en-US" altLang="en-US"/>
          </a:p>
        </p:txBody>
      </p:sp>
    </p:spTree>
    <p:extLst>
      <p:ext uri="{BB962C8B-B14F-4D97-AF65-F5344CB8AC3E}">
        <p14:creationId xmlns:p14="http://schemas.microsoft.com/office/powerpoint/2010/main" val="1436939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7D923D52-D073-47DB-AFB7-AFC849850359}" type="slidenum">
              <a:rPr lang="en-US" altLang="en-US"/>
              <a:pPr/>
              <a:t>‹#›</a:t>
            </a:fld>
            <a:endParaRPr lang="en-US" altLang="en-US"/>
          </a:p>
        </p:txBody>
      </p:sp>
    </p:spTree>
    <p:extLst>
      <p:ext uri="{BB962C8B-B14F-4D97-AF65-F5344CB8AC3E}">
        <p14:creationId xmlns:p14="http://schemas.microsoft.com/office/powerpoint/2010/main" val="33698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6858000" y="64008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800" b="1">
                <a:solidFill>
                  <a:srgbClr val="CC3300"/>
                </a:solidFill>
              </a:defRPr>
            </a:lvl1pPr>
          </a:lstStyle>
          <a:p>
            <a:fld id="{0E1F4B94-ADA1-474F-999D-5AD48C7EC6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Microsoft_Excel_97-2003_Worksheet4.xls"/><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Microsoft_Excel_97-2003_Worksheet5.xls"/><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6.emf"/><Relationship Id="rId5" Type="http://schemas.openxmlformats.org/officeDocument/2006/relationships/package" Target="../embeddings/Microsoft_Excel_Worksheet1.xlsx"/><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package" Target="../embeddings/Microsoft_Excel_Worksheet2.xlsx"/></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8.emf"/><Relationship Id="rId5" Type="http://schemas.openxmlformats.org/officeDocument/2006/relationships/package" Target="../embeddings/Microsoft_Excel_Worksheet3.xlsx"/><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9.emf"/><Relationship Id="rId5" Type="http://schemas.openxmlformats.org/officeDocument/2006/relationships/package" Target="../embeddings/Microsoft_Excel_Worksheet4.xlsx"/><Relationship Id="rId4"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0.emf"/><Relationship Id="rId5" Type="http://schemas.openxmlformats.org/officeDocument/2006/relationships/package" Target="../embeddings/Microsoft_Excel_Worksheet5.xlsx"/><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image" Target="../media/image11.emf"/><Relationship Id="rId5" Type="http://schemas.openxmlformats.org/officeDocument/2006/relationships/package" Target="../embeddings/Microsoft_Excel_Worksheet6.xlsx"/><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Microsoft_Excel_97-2003_Worksheet6.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Microsoft_Excel_97-2003_Worksheet7.xls"/></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14.vml"/><Relationship Id="rId4" Type="http://schemas.openxmlformats.org/officeDocument/2006/relationships/image" Target="../media/image14.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Microsoft_Excel_97-2003_Worksheet8.xls"/></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vmlDrawing" Target="../drawings/vmlDrawing16.vml"/><Relationship Id="rId6" Type="http://schemas.openxmlformats.org/officeDocument/2006/relationships/image" Target="../media/image16.emf"/><Relationship Id="rId5" Type="http://schemas.openxmlformats.org/officeDocument/2006/relationships/package" Target="../embeddings/Microsoft_Excel_Worksheet7.xlsx"/><Relationship Id="rId4" Type="http://schemas.openxmlformats.org/officeDocument/2006/relationships/oleObject" Target="../embeddings/oleObject15.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17.vml"/><Relationship Id="rId4" Type="http://schemas.openxmlformats.org/officeDocument/2006/relationships/image" Target="../media/image17.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18.vml"/><Relationship Id="rId4" Type="http://schemas.openxmlformats.org/officeDocument/2006/relationships/image" Target="../media/image18.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19.vml"/><Relationship Id="rId4" Type="http://schemas.openxmlformats.org/officeDocument/2006/relationships/image" Target="../media/image19.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3.xml"/><Relationship Id="rId1" Type="http://schemas.openxmlformats.org/officeDocument/2006/relationships/vmlDrawing" Target="../drawings/vmlDrawing20.vml"/><Relationship Id="rId5" Type="http://schemas.openxmlformats.org/officeDocument/2006/relationships/image" Target="../media/image20.emf"/><Relationship Id="rId4" Type="http://schemas.openxmlformats.org/officeDocument/2006/relationships/oleObject" Target="../embeddings/Microsoft_Excel_97-2003_Worksheet9.xls"/></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21.vml"/><Relationship Id="rId5" Type="http://schemas.openxmlformats.org/officeDocument/2006/relationships/image" Target="../media/image21.emf"/><Relationship Id="rId4" Type="http://schemas.openxmlformats.org/officeDocument/2006/relationships/oleObject" Target="../embeddings/oleObject20.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22.vml"/><Relationship Id="rId5" Type="http://schemas.openxmlformats.org/officeDocument/2006/relationships/image" Target="../media/image22.emf"/><Relationship Id="rId4" Type="http://schemas.openxmlformats.org/officeDocument/2006/relationships/oleObject" Target="../embeddings/oleObject2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vmlDrawing" Target="../drawings/vmlDrawing23.vml"/><Relationship Id="rId5" Type="http://schemas.openxmlformats.org/officeDocument/2006/relationships/image" Target="../media/image23.emf"/><Relationship Id="rId4" Type="http://schemas.openxmlformats.org/officeDocument/2006/relationships/oleObject" Target="../embeddings/Microsoft_Excel_97-2003_Worksheet10.xls"/></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vmlDrawing" Target="../drawings/vmlDrawing24.vml"/><Relationship Id="rId4" Type="http://schemas.openxmlformats.org/officeDocument/2006/relationships/image" Target="../media/image24.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3.xml"/><Relationship Id="rId1" Type="http://schemas.openxmlformats.org/officeDocument/2006/relationships/vmlDrawing" Target="../drawings/vmlDrawing25.vml"/><Relationship Id="rId4" Type="http://schemas.openxmlformats.org/officeDocument/2006/relationships/image" Target="../media/image25.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vmlDrawing" Target="../drawings/vmlDrawing26.vml"/><Relationship Id="rId6" Type="http://schemas.openxmlformats.org/officeDocument/2006/relationships/image" Target="../media/image26.emf"/><Relationship Id="rId5" Type="http://schemas.openxmlformats.org/officeDocument/2006/relationships/package" Target="../embeddings/Microsoft_Excel_Worksheet8.xlsx"/><Relationship Id="rId4" Type="http://schemas.openxmlformats.org/officeDocument/2006/relationships/oleObject" Target="../embeddings/oleObject25.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3.xml"/><Relationship Id="rId1" Type="http://schemas.openxmlformats.org/officeDocument/2006/relationships/vmlDrawing" Target="../drawings/vmlDrawing27.vml"/><Relationship Id="rId5" Type="http://schemas.openxmlformats.org/officeDocument/2006/relationships/image" Target="../media/image27.emf"/><Relationship Id="rId4" Type="http://schemas.openxmlformats.org/officeDocument/2006/relationships/oleObject" Target="../embeddings/oleObject26.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vmlDrawing" Target="../drawings/vmlDrawing28.vml"/><Relationship Id="rId5" Type="http://schemas.openxmlformats.org/officeDocument/2006/relationships/image" Target="../media/image28.emf"/><Relationship Id="rId4" Type="http://schemas.openxmlformats.org/officeDocument/2006/relationships/oleObject" Target="../embeddings/oleObject27.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image" Target="../media/image29.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30.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3.xml"/><Relationship Id="rId1" Type="http://schemas.openxmlformats.org/officeDocument/2006/relationships/vmlDrawing" Target="../drawings/vmlDrawing31.vml"/><Relationship Id="rId4" Type="http://schemas.openxmlformats.org/officeDocument/2006/relationships/image" Target="../media/image31.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3.xml"/><Relationship Id="rId1" Type="http://schemas.openxmlformats.org/officeDocument/2006/relationships/vmlDrawing" Target="../drawings/vmlDrawing32.vml"/><Relationship Id="rId5" Type="http://schemas.openxmlformats.org/officeDocument/2006/relationships/image" Target="../media/image32.emf"/><Relationship Id="rId4" Type="http://schemas.openxmlformats.org/officeDocument/2006/relationships/oleObject" Target="../embeddings/Microsoft_Excel_97-2003_Worksheet11.xls"/></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3.xml"/><Relationship Id="rId1" Type="http://schemas.openxmlformats.org/officeDocument/2006/relationships/vmlDrawing" Target="../drawings/vmlDrawing33.vml"/><Relationship Id="rId5" Type="http://schemas.openxmlformats.org/officeDocument/2006/relationships/image" Target="../media/image33.emf"/><Relationship Id="rId4" Type="http://schemas.openxmlformats.org/officeDocument/2006/relationships/oleObject" Target="../embeddings/Microsoft_Excel_97-2003_Worksheet12.xls"/></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3.xml"/><Relationship Id="rId1" Type="http://schemas.openxmlformats.org/officeDocument/2006/relationships/vmlDrawing" Target="../drawings/vmlDrawing34.vml"/><Relationship Id="rId4" Type="http://schemas.openxmlformats.org/officeDocument/2006/relationships/image" Target="../media/image34.e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3.xml"/><Relationship Id="rId1" Type="http://schemas.openxmlformats.org/officeDocument/2006/relationships/vmlDrawing" Target="../drawings/vmlDrawing35.vml"/><Relationship Id="rId5" Type="http://schemas.openxmlformats.org/officeDocument/2006/relationships/image" Target="../media/image35.emf"/><Relationship Id="rId4" Type="http://schemas.openxmlformats.org/officeDocument/2006/relationships/oleObject" Target="../embeddings/Microsoft_Excel_97-2003_Worksheet13.xls"/></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ED4C133E-2590-4290-9713-58CD12B960F7}" type="slidenum">
              <a:rPr lang="en-US" altLang="en-US" sz="2800">
                <a:solidFill>
                  <a:srgbClr val="CC3300"/>
                </a:solidFill>
              </a:rPr>
              <a:pPr eaLnBrk="1" hangingPunct="1">
                <a:spcBef>
                  <a:spcPct val="0"/>
                </a:spcBef>
                <a:buFontTx/>
                <a:buNone/>
              </a:pPr>
              <a:t>1</a:t>
            </a:fld>
            <a:endParaRPr lang="en-US" altLang="en-US" sz="2800">
              <a:solidFill>
                <a:srgbClr val="CC3300"/>
              </a:solidFill>
            </a:endParaRPr>
          </a:p>
        </p:txBody>
      </p:sp>
      <p:sp>
        <p:nvSpPr>
          <p:cNvPr id="2051" name="Rectangle 2"/>
          <p:cNvSpPr>
            <a:spLocks noGrp="1" noChangeArrowheads="1"/>
          </p:cNvSpPr>
          <p:nvPr>
            <p:ph type="ctrTitle"/>
          </p:nvPr>
        </p:nvSpPr>
        <p:spPr>
          <a:xfrm>
            <a:off x="304800" y="304800"/>
            <a:ext cx="8534400" cy="5943600"/>
          </a:xfrm>
        </p:spPr>
        <p:txBody>
          <a:bodyPr/>
          <a:lstStyle/>
          <a:p>
            <a:pPr eaLnBrk="1" hangingPunct="1"/>
            <a:r>
              <a:rPr lang="en-US" altLang="en-US" sz="6000" dirty="0" smtClean="0"/>
              <a:t>Chapter 5-1C.</a:t>
            </a:r>
            <a:br>
              <a:rPr lang="en-US" altLang="en-US" sz="6000" dirty="0" smtClean="0"/>
            </a:br>
            <a:r>
              <a:rPr lang="en-US" altLang="en-US" sz="6000" dirty="0" smtClean="0"/>
              <a:t>Corp. Taxation</a:t>
            </a:r>
            <a:br>
              <a:rPr lang="en-US" altLang="en-US" sz="6000" dirty="0" smtClean="0"/>
            </a:br>
            <a:r>
              <a:rPr lang="en-US" altLang="en-US" sz="6000" dirty="0" smtClean="0"/>
              <a:t>Reconciliation of Book and Taxable Income</a:t>
            </a:r>
            <a:r>
              <a:rPr lang="en-US" altLang="en-US" dirty="0" smtClean="0"/>
              <a:t/>
            </a:r>
            <a:br>
              <a:rPr lang="en-US" altLang="en-US" dirty="0" smtClean="0"/>
            </a:br>
            <a:r>
              <a:rPr lang="en-US" altLang="en-US" sz="1800" dirty="0" smtClean="0"/>
              <a:t/>
            </a:r>
            <a:br>
              <a:rPr lang="en-US" altLang="en-US" sz="1800" dirty="0" smtClean="0"/>
            </a:br>
            <a:r>
              <a:rPr lang="en-US" altLang="en-US" sz="2800" dirty="0" smtClean="0"/>
              <a:t>Howard Godfrey, Ph.D., CPA</a:t>
            </a:r>
            <a:br>
              <a:rPr lang="en-US" altLang="en-US" sz="2800" dirty="0" smtClean="0"/>
            </a:br>
            <a:r>
              <a:rPr lang="en-US" altLang="en-US" sz="2800" dirty="0" smtClean="0"/>
              <a:t>Professor of Accounting</a:t>
            </a:r>
            <a:br>
              <a:rPr lang="en-US" altLang="en-US" sz="2800" dirty="0" smtClean="0"/>
            </a:br>
            <a:r>
              <a:rPr lang="en-US" altLang="en-US" sz="2800" dirty="0" smtClean="0"/>
              <a:t>Copyright © 2016</a:t>
            </a:r>
            <a:br>
              <a:rPr lang="en-US" altLang="en-US" sz="2800" dirty="0" smtClean="0"/>
            </a:br>
            <a:endParaRPr lang="en-US" alt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5D3DAE3B-64E7-438D-AF4A-A7C9314BCE54}" type="slidenum">
              <a:rPr lang="en-US" altLang="en-US" sz="2800">
                <a:solidFill>
                  <a:srgbClr val="CC3300"/>
                </a:solidFill>
              </a:rPr>
              <a:pPr eaLnBrk="1" hangingPunct="1">
                <a:spcBef>
                  <a:spcPct val="0"/>
                </a:spcBef>
                <a:buFontTx/>
                <a:buNone/>
              </a:pPr>
              <a:t>10</a:t>
            </a:fld>
            <a:endParaRPr lang="en-US" altLang="en-US" sz="2800">
              <a:solidFill>
                <a:srgbClr val="CC3300"/>
              </a:solidFill>
            </a:endParaRPr>
          </a:p>
        </p:txBody>
      </p:sp>
      <p:graphicFrame>
        <p:nvGraphicFramePr>
          <p:cNvPr id="11267" name="Object 2"/>
          <p:cNvGraphicFramePr>
            <a:graphicFrameLocks noGrp="1" noChangeAspect="1"/>
          </p:cNvGraphicFramePr>
          <p:nvPr>
            <p:ph type="ctrTitle"/>
          </p:nvPr>
        </p:nvGraphicFramePr>
        <p:xfrm>
          <a:off x="150813" y="436563"/>
          <a:ext cx="8761412" cy="5680075"/>
        </p:xfrm>
        <a:graphic>
          <a:graphicData uri="http://schemas.openxmlformats.org/presentationml/2006/ole">
            <mc:AlternateContent xmlns:mc="http://schemas.openxmlformats.org/markup-compatibility/2006">
              <mc:Choice xmlns:v="urn:schemas-microsoft-com:vml" Requires="v">
                <p:oleObj spid="_x0000_s11270" name="Worksheet" r:id="rId5" imgW="3981489" imgH="2581200" progId="Excel.Sheet.8">
                  <p:embed/>
                </p:oleObj>
              </mc:Choice>
              <mc:Fallback>
                <p:oleObj name="Worksheet" r:id="rId5" imgW="3981489" imgH="2581200" progId="Excel.Sheet.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813" y="436563"/>
                        <a:ext cx="8761412" cy="5680075"/>
                      </a:xfrm>
                      <a:prstGeom prst="rect">
                        <a:avLst/>
                      </a:prstGeom>
                      <a:noFill/>
                      <a:ln w="50800">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93810178-9426-48F3-BFCF-FF601ACFA5D6}" type="slidenum">
              <a:rPr lang="en-US" altLang="en-US" sz="2800">
                <a:solidFill>
                  <a:srgbClr val="CC3300"/>
                </a:solidFill>
              </a:rPr>
              <a:pPr eaLnBrk="1" hangingPunct="1">
                <a:spcBef>
                  <a:spcPct val="0"/>
                </a:spcBef>
                <a:buFontTx/>
                <a:buNone/>
              </a:pPr>
              <a:t>11</a:t>
            </a:fld>
            <a:endParaRPr lang="en-US" altLang="en-US" sz="2800">
              <a:solidFill>
                <a:srgbClr val="CC3300"/>
              </a:solidFill>
            </a:endParaRPr>
          </a:p>
        </p:txBody>
      </p:sp>
      <p:graphicFrame>
        <p:nvGraphicFramePr>
          <p:cNvPr id="12291" name="Object 2"/>
          <p:cNvGraphicFramePr>
            <a:graphicFrameLocks noGrp="1" noChangeAspect="1"/>
          </p:cNvGraphicFramePr>
          <p:nvPr>
            <p:ph type="ctrTitle"/>
          </p:nvPr>
        </p:nvGraphicFramePr>
        <p:xfrm>
          <a:off x="117475" y="357188"/>
          <a:ext cx="8855075" cy="6043612"/>
        </p:xfrm>
        <a:graphic>
          <a:graphicData uri="http://schemas.openxmlformats.org/presentationml/2006/ole">
            <mc:AlternateContent xmlns:mc="http://schemas.openxmlformats.org/markup-compatibility/2006">
              <mc:Choice xmlns:v="urn:schemas-microsoft-com:vml" Requires="v">
                <p:oleObj spid="_x0000_s12294" name="Worksheet" r:id="rId5" imgW="4200567" imgH="2867130" progId="Excel.Sheet.8">
                  <p:embed/>
                </p:oleObj>
              </mc:Choice>
              <mc:Fallback>
                <p:oleObj name="Worksheet" r:id="rId5" imgW="4200567" imgH="2867130" progId="Excel.Sheet.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475" y="357188"/>
                        <a:ext cx="8855075" cy="6043612"/>
                      </a:xfrm>
                      <a:prstGeom prst="rect">
                        <a:avLst/>
                      </a:prstGeom>
                      <a:noFill/>
                      <a:ln w="50800">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2B80A68B-B999-41B4-9E3D-76052FA139E0}" type="slidenum">
              <a:rPr lang="en-US" altLang="en-US" sz="2800">
                <a:solidFill>
                  <a:srgbClr val="CC3300"/>
                </a:solidFill>
              </a:rPr>
              <a:pPr eaLnBrk="1" hangingPunct="1">
                <a:spcBef>
                  <a:spcPct val="0"/>
                </a:spcBef>
                <a:buFontTx/>
                <a:buNone/>
              </a:pPr>
              <a:t>12</a:t>
            </a:fld>
            <a:endParaRPr lang="en-US" altLang="en-US" sz="2800">
              <a:solidFill>
                <a:srgbClr val="CC3300"/>
              </a:solidFill>
            </a:endParaRPr>
          </a:p>
        </p:txBody>
      </p:sp>
      <p:graphicFrame>
        <p:nvGraphicFramePr>
          <p:cNvPr id="13315" name="Object 2"/>
          <p:cNvGraphicFramePr>
            <a:graphicFrameLocks noGrp="1" noChangeAspect="1"/>
          </p:cNvGraphicFramePr>
          <p:nvPr>
            <p:ph type="ctrTitle"/>
          </p:nvPr>
        </p:nvGraphicFramePr>
        <p:xfrm>
          <a:off x="374650" y="357188"/>
          <a:ext cx="8277225" cy="5743575"/>
        </p:xfrm>
        <a:graphic>
          <a:graphicData uri="http://schemas.openxmlformats.org/presentationml/2006/ole">
            <mc:AlternateContent xmlns:mc="http://schemas.openxmlformats.org/markup-compatibility/2006">
              <mc:Choice xmlns:v="urn:schemas-microsoft-com:vml" Requires="v">
                <p:oleObj spid="_x0000_s13318" name="Worksheet" r:id="rId5" imgW="4200567" imgH="2914650" progId="Excel.Sheet.8">
                  <p:embed/>
                </p:oleObj>
              </mc:Choice>
              <mc:Fallback>
                <p:oleObj name="Worksheet" r:id="rId5" imgW="4200567" imgH="2914650" progId="Excel.Sheet.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4650" y="357188"/>
                        <a:ext cx="8277225" cy="5743575"/>
                      </a:xfrm>
                      <a:prstGeom prst="rect">
                        <a:avLst/>
                      </a:prstGeom>
                      <a:noFill/>
                      <a:ln w="50800">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4732C0F9-0FC8-405C-A5A7-7F66D2D59A28}" type="slidenum">
              <a:rPr lang="en-US" altLang="en-US" sz="2800">
                <a:solidFill>
                  <a:srgbClr val="CC3300"/>
                </a:solidFill>
              </a:rPr>
              <a:pPr eaLnBrk="1" hangingPunct="1">
                <a:spcBef>
                  <a:spcPct val="0"/>
                </a:spcBef>
                <a:buFontTx/>
                <a:buNone/>
              </a:pPr>
              <a:t>13</a:t>
            </a:fld>
            <a:endParaRPr lang="en-US" altLang="en-US" sz="2800">
              <a:solidFill>
                <a:srgbClr val="CC3300"/>
              </a:solidFill>
            </a:endParaRPr>
          </a:p>
        </p:txBody>
      </p:sp>
      <p:sp>
        <p:nvSpPr>
          <p:cNvPr id="14339" name="Rectangle 2"/>
          <p:cNvSpPr>
            <a:spLocks noGrp="1" noChangeArrowheads="1"/>
          </p:cNvSpPr>
          <p:nvPr>
            <p:ph type="ctrTitle"/>
          </p:nvPr>
        </p:nvSpPr>
        <p:spPr>
          <a:xfrm>
            <a:off x="381000" y="152400"/>
            <a:ext cx="8305800" cy="582613"/>
          </a:xfrm>
          <a:noFill/>
        </p:spPr>
        <p:txBody>
          <a:bodyPr lIns="90488" tIns="44450" rIns="90488" bIns="44450">
            <a:spAutoFit/>
          </a:bodyPr>
          <a:lstStyle/>
          <a:p>
            <a:pPr algn="l"/>
            <a:r>
              <a:rPr lang="en-US" altLang="en-US" sz="3200" smtClean="0"/>
              <a:t> </a:t>
            </a:r>
            <a:endParaRPr lang="en-US" altLang="en-US" sz="3200" smtClean="0">
              <a:solidFill>
                <a:srgbClr val="FF3300"/>
              </a:solidFill>
            </a:endParaRPr>
          </a:p>
        </p:txBody>
      </p:sp>
      <p:graphicFrame>
        <p:nvGraphicFramePr>
          <p:cNvPr id="14340" name="Object 3"/>
          <p:cNvGraphicFramePr>
            <a:graphicFrameLocks noChangeAspect="1"/>
          </p:cNvGraphicFramePr>
          <p:nvPr/>
        </p:nvGraphicFramePr>
        <p:xfrm>
          <a:off x="138113" y="233363"/>
          <a:ext cx="8777287" cy="6151562"/>
        </p:xfrm>
        <a:graphic>
          <a:graphicData uri="http://schemas.openxmlformats.org/presentationml/2006/ole">
            <mc:AlternateContent xmlns:mc="http://schemas.openxmlformats.org/markup-compatibility/2006">
              <mc:Choice xmlns:v="urn:schemas-microsoft-com:vml" Requires="v">
                <p:oleObj spid="_x0000_s14343" name="Worksheet" r:id="rId5" imgW="3029001" imgH="2076570" progId="Excel.Sheet.12">
                  <p:embed/>
                </p:oleObj>
              </mc:Choice>
              <mc:Fallback>
                <p:oleObj name="Worksheet" r:id="rId5" imgW="3029001" imgH="2076570" progId="Excel.Sheet.1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113" y="233363"/>
                        <a:ext cx="8777287" cy="615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4C7CA911-EB1B-434F-B088-B94CA7F9876A}" type="slidenum">
              <a:rPr lang="en-US" altLang="en-US" sz="2800">
                <a:solidFill>
                  <a:srgbClr val="CC3300"/>
                </a:solidFill>
              </a:rPr>
              <a:pPr eaLnBrk="1" hangingPunct="1">
                <a:spcBef>
                  <a:spcPct val="0"/>
                </a:spcBef>
                <a:buFontTx/>
                <a:buNone/>
              </a:pPr>
              <a:t>14</a:t>
            </a:fld>
            <a:endParaRPr lang="en-US" altLang="en-US" sz="2800">
              <a:solidFill>
                <a:srgbClr val="CC3300"/>
              </a:solidFill>
            </a:endParaRPr>
          </a:p>
        </p:txBody>
      </p:sp>
      <p:sp>
        <p:nvSpPr>
          <p:cNvPr id="15363" name="Rectangle 2"/>
          <p:cNvSpPr>
            <a:spLocks noGrp="1" noChangeArrowheads="1"/>
          </p:cNvSpPr>
          <p:nvPr>
            <p:ph type="ctrTitle"/>
          </p:nvPr>
        </p:nvSpPr>
        <p:spPr>
          <a:xfrm>
            <a:off x="381000" y="152400"/>
            <a:ext cx="8305800" cy="582613"/>
          </a:xfrm>
          <a:noFill/>
        </p:spPr>
        <p:txBody>
          <a:bodyPr lIns="90488" tIns="44450" rIns="90488" bIns="44450">
            <a:spAutoFit/>
          </a:bodyPr>
          <a:lstStyle/>
          <a:p>
            <a:pPr algn="l"/>
            <a:r>
              <a:rPr lang="en-US" altLang="en-US" sz="3200" smtClean="0"/>
              <a:t> </a:t>
            </a:r>
            <a:endParaRPr lang="en-US" altLang="en-US" sz="3200" smtClean="0">
              <a:solidFill>
                <a:srgbClr val="FF3300"/>
              </a:solidFill>
            </a:endParaRPr>
          </a:p>
        </p:txBody>
      </p:sp>
      <p:graphicFrame>
        <p:nvGraphicFramePr>
          <p:cNvPr id="15364" name="Object 3"/>
          <p:cNvGraphicFramePr>
            <a:graphicFrameLocks noChangeAspect="1"/>
          </p:cNvGraphicFramePr>
          <p:nvPr>
            <p:extLst>
              <p:ext uri="{D42A27DB-BD31-4B8C-83A1-F6EECF244321}">
                <p14:modId xmlns:p14="http://schemas.microsoft.com/office/powerpoint/2010/main" val="3657634876"/>
              </p:ext>
            </p:extLst>
          </p:nvPr>
        </p:nvGraphicFramePr>
        <p:xfrm>
          <a:off x="76200" y="228600"/>
          <a:ext cx="9050338" cy="6151563"/>
        </p:xfrm>
        <a:graphic>
          <a:graphicData uri="http://schemas.openxmlformats.org/presentationml/2006/ole">
            <mc:AlternateContent xmlns:mc="http://schemas.openxmlformats.org/markup-compatibility/2006">
              <mc:Choice xmlns:v="urn:schemas-microsoft-com:vml" Requires="v">
                <p:oleObj spid="_x0000_s15367" name="Worksheet" r:id="rId4" imgW="3048164" imgH="2076536" progId="Excel.Sheet.12">
                  <p:embed/>
                </p:oleObj>
              </mc:Choice>
              <mc:Fallback>
                <p:oleObj name="Worksheet" r:id="rId4" imgW="3048164" imgH="2076536" progId="Excel.Sheet.12">
                  <p:embed/>
                  <p:pic>
                    <p:nvPicPr>
                      <p:cNvPr id="0" name="Object 3"/>
                      <p:cNvPicPr>
                        <a:picLocks noChangeAspect="1" noChangeArrowheads="1"/>
                      </p:cNvPicPr>
                      <p:nvPr/>
                    </p:nvPicPr>
                    <p:blipFill>
                      <a:blip r:embed="rId5"/>
                      <a:srcRect/>
                      <a:stretch>
                        <a:fillRect/>
                      </a:stretch>
                    </p:blipFill>
                    <p:spPr bwMode="auto">
                      <a:xfrm>
                        <a:off x="76200" y="228600"/>
                        <a:ext cx="9050338" cy="615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C58D44C2-F548-49F4-A281-00BC1EB2FAE6}" type="slidenum">
              <a:rPr lang="en-US" altLang="en-US" sz="2800">
                <a:solidFill>
                  <a:srgbClr val="CC3300"/>
                </a:solidFill>
              </a:rPr>
              <a:pPr eaLnBrk="1" hangingPunct="1">
                <a:spcBef>
                  <a:spcPct val="0"/>
                </a:spcBef>
                <a:buFontTx/>
                <a:buNone/>
              </a:pPr>
              <a:t>15</a:t>
            </a:fld>
            <a:endParaRPr lang="en-US" altLang="en-US" sz="2800">
              <a:solidFill>
                <a:srgbClr val="CC3300"/>
              </a:solidFill>
            </a:endParaRPr>
          </a:p>
        </p:txBody>
      </p:sp>
      <p:sp>
        <p:nvSpPr>
          <p:cNvPr id="16387" name="Rectangle 2"/>
          <p:cNvSpPr>
            <a:spLocks noGrp="1" noChangeArrowheads="1"/>
          </p:cNvSpPr>
          <p:nvPr>
            <p:ph type="ctrTitle"/>
          </p:nvPr>
        </p:nvSpPr>
        <p:spPr>
          <a:xfrm>
            <a:off x="381000" y="152400"/>
            <a:ext cx="8305800" cy="582613"/>
          </a:xfrm>
          <a:noFill/>
        </p:spPr>
        <p:txBody>
          <a:bodyPr lIns="90488" tIns="44450" rIns="90488" bIns="44450">
            <a:spAutoFit/>
          </a:bodyPr>
          <a:lstStyle/>
          <a:p>
            <a:pPr algn="l"/>
            <a:r>
              <a:rPr lang="en-US" altLang="en-US" sz="3200" smtClean="0"/>
              <a:t> </a:t>
            </a:r>
            <a:endParaRPr lang="en-US" altLang="en-US" sz="3200" smtClean="0">
              <a:solidFill>
                <a:srgbClr val="FF3300"/>
              </a:solidFill>
            </a:endParaRPr>
          </a:p>
        </p:txBody>
      </p:sp>
      <p:graphicFrame>
        <p:nvGraphicFramePr>
          <p:cNvPr id="16388" name="Object 3"/>
          <p:cNvGraphicFramePr>
            <a:graphicFrameLocks noChangeAspect="1"/>
          </p:cNvGraphicFramePr>
          <p:nvPr/>
        </p:nvGraphicFramePr>
        <p:xfrm>
          <a:off x="171450" y="381000"/>
          <a:ext cx="8591550" cy="5943600"/>
        </p:xfrm>
        <a:graphic>
          <a:graphicData uri="http://schemas.openxmlformats.org/presentationml/2006/ole">
            <mc:AlternateContent xmlns:mc="http://schemas.openxmlformats.org/markup-compatibility/2006">
              <mc:Choice xmlns:v="urn:schemas-microsoft-com:vml" Requires="v">
                <p:oleObj spid="_x0000_s16391" name="Worksheet" r:id="rId5" imgW="3029001" imgH="1990710" progId="Excel.Sheet.12">
                  <p:embed/>
                </p:oleObj>
              </mc:Choice>
              <mc:Fallback>
                <p:oleObj name="Worksheet" r:id="rId5" imgW="3029001" imgH="1990710" progId="Excel.Sheet.1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450" y="381000"/>
                        <a:ext cx="859155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07810DC0-8E25-4068-9D41-9098F1310C18}" type="slidenum">
              <a:rPr lang="en-US" altLang="en-US" sz="2800">
                <a:solidFill>
                  <a:srgbClr val="CC3300"/>
                </a:solidFill>
              </a:rPr>
              <a:pPr eaLnBrk="1" hangingPunct="1">
                <a:spcBef>
                  <a:spcPct val="0"/>
                </a:spcBef>
                <a:buFontTx/>
                <a:buNone/>
              </a:pPr>
              <a:t>16</a:t>
            </a:fld>
            <a:endParaRPr lang="en-US" altLang="en-US" sz="2800">
              <a:solidFill>
                <a:srgbClr val="CC3300"/>
              </a:solidFill>
            </a:endParaRPr>
          </a:p>
        </p:txBody>
      </p:sp>
      <p:sp>
        <p:nvSpPr>
          <p:cNvPr id="17411" name="Rectangle 2"/>
          <p:cNvSpPr>
            <a:spLocks noGrp="1" noChangeArrowheads="1"/>
          </p:cNvSpPr>
          <p:nvPr>
            <p:ph type="ctrTitle"/>
          </p:nvPr>
        </p:nvSpPr>
        <p:spPr>
          <a:xfrm>
            <a:off x="381000" y="152400"/>
            <a:ext cx="8305800" cy="582613"/>
          </a:xfrm>
          <a:noFill/>
        </p:spPr>
        <p:txBody>
          <a:bodyPr lIns="90488" tIns="44450" rIns="90488" bIns="44450">
            <a:spAutoFit/>
          </a:bodyPr>
          <a:lstStyle/>
          <a:p>
            <a:pPr algn="l"/>
            <a:r>
              <a:rPr lang="en-US" altLang="en-US" sz="3200" smtClean="0"/>
              <a:t> </a:t>
            </a:r>
            <a:endParaRPr lang="en-US" altLang="en-US" sz="3200" smtClean="0">
              <a:solidFill>
                <a:srgbClr val="FF3300"/>
              </a:solidFill>
            </a:endParaRPr>
          </a:p>
        </p:txBody>
      </p:sp>
      <p:graphicFrame>
        <p:nvGraphicFramePr>
          <p:cNvPr id="17412" name="Object 3"/>
          <p:cNvGraphicFramePr>
            <a:graphicFrameLocks noChangeAspect="1"/>
          </p:cNvGraphicFramePr>
          <p:nvPr/>
        </p:nvGraphicFramePr>
        <p:xfrm>
          <a:off x="304800" y="152400"/>
          <a:ext cx="8742363" cy="6288088"/>
        </p:xfrm>
        <a:graphic>
          <a:graphicData uri="http://schemas.openxmlformats.org/presentationml/2006/ole">
            <mc:AlternateContent xmlns:mc="http://schemas.openxmlformats.org/markup-compatibility/2006">
              <mc:Choice xmlns:v="urn:schemas-microsoft-com:vml" Requires="v">
                <p:oleObj spid="_x0000_s17415" name="Worksheet" r:id="rId5" imgW="3047910" imgH="1990710" progId="Excel.Sheet.12">
                  <p:embed/>
                </p:oleObj>
              </mc:Choice>
              <mc:Fallback>
                <p:oleObj name="Worksheet" r:id="rId5" imgW="3047910" imgH="1990710" progId="Excel.Sheet.1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52400"/>
                        <a:ext cx="8742363" cy="628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B67400C0-8F6F-451B-B9C9-7326A6CC6708}" type="slidenum">
              <a:rPr lang="en-US" altLang="en-US" sz="2800">
                <a:solidFill>
                  <a:srgbClr val="CC3300"/>
                </a:solidFill>
              </a:rPr>
              <a:pPr eaLnBrk="1" hangingPunct="1">
                <a:spcBef>
                  <a:spcPct val="0"/>
                </a:spcBef>
                <a:buFontTx/>
                <a:buNone/>
              </a:pPr>
              <a:t>17</a:t>
            </a:fld>
            <a:endParaRPr lang="en-US" altLang="en-US" sz="2800">
              <a:solidFill>
                <a:srgbClr val="CC3300"/>
              </a:solidFill>
            </a:endParaRPr>
          </a:p>
        </p:txBody>
      </p:sp>
      <p:sp>
        <p:nvSpPr>
          <p:cNvPr id="18435" name="Rectangle 2"/>
          <p:cNvSpPr>
            <a:spLocks noGrp="1" noChangeArrowheads="1"/>
          </p:cNvSpPr>
          <p:nvPr>
            <p:ph type="ctrTitle"/>
          </p:nvPr>
        </p:nvSpPr>
        <p:spPr>
          <a:xfrm>
            <a:off x="381000" y="152400"/>
            <a:ext cx="8305800" cy="582613"/>
          </a:xfrm>
          <a:noFill/>
        </p:spPr>
        <p:txBody>
          <a:bodyPr lIns="90488" tIns="44450" rIns="90488" bIns="44450">
            <a:spAutoFit/>
          </a:bodyPr>
          <a:lstStyle/>
          <a:p>
            <a:pPr algn="l"/>
            <a:r>
              <a:rPr lang="en-US" altLang="en-US" sz="3200" smtClean="0"/>
              <a:t> </a:t>
            </a:r>
            <a:endParaRPr lang="en-US" altLang="en-US" sz="3200" smtClean="0">
              <a:solidFill>
                <a:srgbClr val="FF3300"/>
              </a:solidFill>
            </a:endParaRPr>
          </a:p>
        </p:txBody>
      </p:sp>
      <p:graphicFrame>
        <p:nvGraphicFramePr>
          <p:cNvPr id="18436" name="Object 2"/>
          <p:cNvGraphicFramePr>
            <a:graphicFrameLocks noChangeAspect="1"/>
          </p:cNvGraphicFramePr>
          <p:nvPr/>
        </p:nvGraphicFramePr>
        <p:xfrm>
          <a:off x="531813" y="152400"/>
          <a:ext cx="7623175" cy="6400800"/>
        </p:xfrm>
        <a:graphic>
          <a:graphicData uri="http://schemas.openxmlformats.org/presentationml/2006/ole">
            <mc:AlternateContent xmlns:mc="http://schemas.openxmlformats.org/markup-compatibility/2006">
              <mc:Choice xmlns:v="urn:schemas-microsoft-com:vml" Requires="v">
                <p:oleObj spid="_x0000_s18439" name="Worksheet" r:id="rId5" imgW="2905010" imgH="2600370" progId="Excel.Sheet.12">
                  <p:embed/>
                </p:oleObj>
              </mc:Choice>
              <mc:Fallback>
                <p:oleObj name="Worksheet" r:id="rId5" imgW="2905010" imgH="2600370" progId="Excel.Sheet.12">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813" y="152400"/>
                        <a:ext cx="7623175"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F8467825-D2BC-4B95-937D-826936629652}" type="slidenum">
              <a:rPr lang="en-US" altLang="en-US" sz="2800">
                <a:solidFill>
                  <a:srgbClr val="CC3300"/>
                </a:solidFill>
              </a:rPr>
              <a:pPr eaLnBrk="1" hangingPunct="1">
                <a:spcBef>
                  <a:spcPct val="0"/>
                </a:spcBef>
                <a:buFontTx/>
                <a:buNone/>
              </a:pPr>
              <a:t>18</a:t>
            </a:fld>
            <a:endParaRPr lang="en-US" altLang="en-US" sz="2800">
              <a:solidFill>
                <a:srgbClr val="CC3300"/>
              </a:solidFill>
            </a:endParaRPr>
          </a:p>
        </p:txBody>
      </p:sp>
      <p:sp>
        <p:nvSpPr>
          <p:cNvPr id="19459" name="Rectangle 2"/>
          <p:cNvSpPr>
            <a:spLocks noGrp="1" noChangeArrowheads="1"/>
          </p:cNvSpPr>
          <p:nvPr>
            <p:ph type="ctrTitle"/>
          </p:nvPr>
        </p:nvSpPr>
        <p:spPr>
          <a:xfrm>
            <a:off x="381000" y="152400"/>
            <a:ext cx="8305800" cy="582613"/>
          </a:xfrm>
          <a:noFill/>
        </p:spPr>
        <p:txBody>
          <a:bodyPr lIns="90488" tIns="44450" rIns="90488" bIns="44450">
            <a:spAutoFit/>
          </a:bodyPr>
          <a:lstStyle/>
          <a:p>
            <a:pPr algn="l"/>
            <a:r>
              <a:rPr lang="en-US" altLang="en-US" sz="3200" smtClean="0"/>
              <a:t> </a:t>
            </a:r>
            <a:endParaRPr lang="en-US" altLang="en-US" sz="3200" smtClean="0">
              <a:solidFill>
                <a:srgbClr val="FF3300"/>
              </a:solidFill>
            </a:endParaRPr>
          </a:p>
        </p:txBody>
      </p:sp>
      <p:graphicFrame>
        <p:nvGraphicFramePr>
          <p:cNvPr id="19460" name="Object 2"/>
          <p:cNvGraphicFramePr>
            <a:graphicFrameLocks noChangeAspect="1"/>
          </p:cNvGraphicFramePr>
          <p:nvPr/>
        </p:nvGraphicFramePr>
        <p:xfrm>
          <a:off x="531813" y="152400"/>
          <a:ext cx="7623175" cy="6235700"/>
        </p:xfrm>
        <a:graphic>
          <a:graphicData uri="http://schemas.openxmlformats.org/presentationml/2006/ole">
            <mc:AlternateContent xmlns:mc="http://schemas.openxmlformats.org/markup-compatibility/2006">
              <mc:Choice xmlns:v="urn:schemas-microsoft-com:vml" Requires="v">
                <p:oleObj spid="_x0000_s19463" name="Worksheet" r:id="rId5" imgW="2905010" imgH="2533680" progId="Excel.Sheet.12">
                  <p:embed/>
                </p:oleObj>
              </mc:Choice>
              <mc:Fallback>
                <p:oleObj name="Worksheet" r:id="rId5" imgW="2905010" imgH="2533680" progId="Excel.Sheet.12">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813" y="152400"/>
                        <a:ext cx="7623175" cy="623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2"/>
          <p:cNvGraphicFramePr>
            <a:graphicFrameLocks noGrp="1" noChangeAspect="1"/>
          </p:cNvGraphicFramePr>
          <p:nvPr>
            <p:ph/>
          </p:nvPr>
        </p:nvGraphicFramePr>
        <p:xfrm>
          <a:off x="311150" y="303213"/>
          <a:ext cx="8505825" cy="5653087"/>
        </p:xfrm>
        <a:graphic>
          <a:graphicData uri="http://schemas.openxmlformats.org/presentationml/2006/ole">
            <mc:AlternateContent xmlns:mc="http://schemas.openxmlformats.org/markup-compatibility/2006">
              <mc:Choice xmlns:v="urn:schemas-microsoft-com:vml" Requires="v">
                <p:oleObj spid="_x0000_s20485" name="Worksheet" r:id="rId4" imgW="3124087" imgH="2076570" progId="Excel.Sheet.8">
                  <p:embed/>
                </p:oleObj>
              </mc:Choice>
              <mc:Fallback>
                <p:oleObj name="Worksheet" r:id="rId4" imgW="3124087" imgH="207657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150" y="303213"/>
                        <a:ext cx="8505825" cy="565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2D8C769C-0A9C-45C3-8006-1718FE51A0F1}" type="slidenum">
              <a:rPr lang="en-US" altLang="en-US" sz="2800">
                <a:solidFill>
                  <a:srgbClr val="CC3300"/>
                </a:solidFill>
              </a:rPr>
              <a:pPr eaLnBrk="1" hangingPunct="1">
                <a:spcBef>
                  <a:spcPct val="0"/>
                </a:spcBef>
                <a:buFontTx/>
                <a:buNone/>
              </a:pPr>
              <a:t>2</a:t>
            </a:fld>
            <a:endParaRPr lang="en-US" altLang="en-US" sz="2800">
              <a:solidFill>
                <a:srgbClr val="CC3300"/>
              </a:solidFill>
            </a:endParaRPr>
          </a:p>
        </p:txBody>
      </p:sp>
      <p:sp>
        <p:nvSpPr>
          <p:cNvPr id="3075" name="Rectangle 2"/>
          <p:cNvSpPr>
            <a:spLocks noGrp="1" noChangeArrowheads="1"/>
          </p:cNvSpPr>
          <p:nvPr>
            <p:ph type="title"/>
          </p:nvPr>
        </p:nvSpPr>
        <p:spPr/>
        <p:txBody>
          <a:bodyPr/>
          <a:lstStyle/>
          <a:p>
            <a:pPr eaLnBrk="1" hangingPunct="1"/>
            <a:r>
              <a:rPr lang="en-US" altLang="en-US" smtClean="0"/>
              <a:t> </a:t>
            </a:r>
          </a:p>
        </p:txBody>
      </p:sp>
      <p:sp>
        <p:nvSpPr>
          <p:cNvPr id="3076" name="Rectangle 3"/>
          <p:cNvSpPr>
            <a:spLocks noGrp="1" noChangeArrowheads="1"/>
          </p:cNvSpPr>
          <p:nvPr>
            <p:ph type="body" sz="half" idx="1"/>
          </p:nvPr>
        </p:nvSpPr>
        <p:spPr>
          <a:xfrm>
            <a:off x="228600" y="228600"/>
            <a:ext cx="8458200" cy="6172200"/>
          </a:xfrm>
          <a:noFill/>
          <a:ln w="127000">
            <a:solidFill>
              <a:srgbClr val="0000FF"/>
            </a:solidFill>
            <a:miter lim="800000"/>
            <a:headEnd/>
            <a:tailEnd/>
          </a:ln>
        </p:spPr>
        <p:txBody>
          <a:bodyPr/>
          <a:lstStyle/>
          <a:p>
            <a:pPr marL="114300" indent="0" eaLnBrk="1" hangingPunct="1">
              <a:buFontTx/>
              <a:buNone/>
            </a:pPr>
            <a:r>
              <a:rPr lang="en-US" altLang="en-US" sz="8800" smtClean="0"/>
              <a:t>Reconcile tax and book income</a:t>
            </a:r>
            <a:br>
              <a:rPr lang="en-US" altLang="en-US" sz="8800" smtClean="0"/>
            </a:br>
            <a:r>
              <a:rPr lang="en-US" altLang="en-US" sz="8800" smtClean="0"/>
              <a:t>[Page 25+]</a:t>
            </a:r>
            <a:r>
              <a:rPr lang="en-US" altLang="en-US" sz="320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p:nvPr>
        </p:nvGraphicFramePr>
        <p:xfrm>
          <a:off x="1025525" y="577850"/>
          <a:ext cx="6657975" cy="5505450"/>
        </p:xfrm>
        <a:graphic>
          <a:graphicData uri="http://schemas.openxmlformats.org/presentationml/2006/ole">
            <mc:AlternateContent xmlns:mc="http://schemas.openxmlformats.org/markup-compatibility/2006">
              <mc:Choice xmlns:v="urn:schemas-microsoft-com:vml" Requires="v">
                <p:oleObj spid="_x0000_s21509" name="Worksheet" r:id="rId4" imgW="2200233" imgH="1819260" progId="Excel.Sheet.8">
                  <p:embed/>
                </p:oleObj>
              </mc:Choice>
              <mc:Fallback>
                <p:oleObj name="Worksheet" r:id="rId4" imgW="2200233" imgH="181926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5525" y="577850"/>
                        <a:ext cx="6657975" cy="550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91266" name="Object 2"/>
          <p:cNvGraphicFramePr>
            <a:graphicFrameLocks noGrp="1" noChangeAspect="1"/>
          </p:cNvGraphicFramePr>
          <p:nvPr>
            <p:ph/>
          </p:nvPr>
        </p:nvGraphicFramePr>
        <p:xfrm>
          <a:off x="742950" y="279400"/>
          <a:ext cx="7734300" cy="6288088"/>
        </p:xfrm>
        <a:graphic>
          <a:graphicData uri="http://schemas.openxmlformats.org/presentationml/2006/ole">
            <mc:AlternateContent xmlns:mc="http://schemas.openxmlformats.org/markup-compatibility/2006">
              <mc:Choice xmlns:v="urn:schemas-microsoft-com:vml" Requires="v">
                <p:oleObj spid="_x0000_s22533" name="Worksheet" r:id="rId3" imgW="2190780" imgH="1781085" progId="Excel.Sheet.8">
                  <p:embed/>
                </p:oleObj>
              </mc:Choice>
              <mc:Fallback>
                <p:oleObj name="Worksheet" r:id="rId3" imgW="2190780" imgH="1781085"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0" y="279400"/>
                        <a:ext cx="7734300" cy="628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bldLst>
      <p:bldP spid="1291266"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2"/>
          <p:cNvGraphicFramePr>
            <a:graphicFrameLocks noGrp="1" noChangeAspect="1"/>
          </p:cNvGraphicFramePr>
          <p:nvPr>
            <p:ph/>
          </p:nvPr>
        </p:nvGraphicFramePr>
        <p:xfrm>
          <a:off x="250825" y="231775"/>
          <a:ext cx="8531225" cy="6494463"/>
        </p:xfrm>
        <a:graphic>
          <a:graphicData uri="http://schemas.openxmlformats.org/presentationml/2006/ole">
            <mc:AlternateContent xmlns:mc="http://schemas.openxmlformats.org/markup-compatibility/2006">
              <mc:Choice xmlns:v="urn:schemas-microsoft-com:vml" Requires="v">
                <p:oleObj spid="_x0000_s23557" name="Worksheet" r:id="rId4" imgW="4429100" imgH="3371760" progId="Excel.Sheet.8">
                  <p:embed/>
                </p:oleObj>
              </mc:Choice>
              <mc:Fallback>
                <p:oleObj name="Worksheet" r:id="rId4" imgW="4429100" imgH="337176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231775"/>
                        <a:ext cx="8531225" cy="649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0018B3BF-DA61-4299-B6F2-688B340B201A}" type="slidenum">
              <a:rPr lang="en-US" altLang="en-US" sz="2800">
                <a:solidFill>
                  <a:srgbClr val="CC3300"/>
                </a:solidFill>
              </a:rPr>
              <a:pPr eaLnBrk="1" hangingPunct="1">
                <a:spcBef>
                  <a:spcPct val="0"/>
                </a:spcBef>
                <a:buFontTx/>
                <a:buNone/>
              </a:pPr>
              <a:t>23</a:t>
            </a:fld>
            <a:endParaRPr lang="en-US" altLang="en-US" sz="2800">
              <a:solidFill>
                <a:srgbClr val="CC3300"/>
              </a:solidFill>
            </a:endParaRPr>
          </a:p>
        </p:txBody>
      </p:sp>
      <p:sp>
        <p:nvSpPr>
          <p:cNvPr id="24579" name="Rectangle 2"/>
          <p:cNvSpPr>
            <a:spLocks noGrp="1" noChangeArrowheads="1"/>
          </p:cNvSpPr>
          <p:nvPr>
            <p:ph type="ctrTitle"/>
          </p:nvPr>
        </p:nvSpPr>
        <p:spPr>
          <a:xfrm>
            <a:off x="381000" y="152400"/>
            <a:ext cx="8305800" cy="582613"/>
          </a:xfrm>
          <a:noFill/>
        </p:spPr>
        <p:txBody>
          <a:bodyPr lIns="90488" tIns="44450" rIns="90488" bIns="44450">
            <a:spAutoFit/>
          </a:bodyPr>
          <a:lstStyle/>
          <a:p>
            <a:pPr algn="l"/>
            <a:r>
              <a:rPr lang="en-US" altLang="en-US" sz="3200" smtClean="0"/>
              <a:t> </a:t>
            </a:r>
            <a:endParaRPr lang="en-US" altLang="en-US" sz="3200" smtClean="0">
              <a:solidFill>
                <a:srgbClr val="FF3300"/>
              </a:solidFill>
            </a:endParaRPr>
          </a:p>
        </p:txBody>
      </p:sp>
      <p:graphicFrame>
        <p:nvGraphicFramePr>
          <p:cNvPr id="24580" name="Object 3"/>
          <p:cNvGraphicFramePr>
            <a:graphicFrameLocks noChangeAspect="1"/>
          </p:cNvGraphicFramePr>
          <p:nvPr/>
        </p:nvGraphicFramePr>
        <p:xfrm>
          <a:off x="228600" y="95250"/>
          <a:ext cx="8229600" cy="5872163"/>
        </p:xfrm>
        <a:graphic>
          <a:graphicData uri="http://schemas.openxmlformats.org/presentationml/2006/ole">
            <mc:AlternateContent xmlns:mc="http://schemas.openxmlformats.org/markup-compatibility/2006">
              <mc:Choice xmlns:v="urn:schemas-microsoft-com:vml" Requires="v">
                <p:oleObj spid="_x0000_s24583" name="Worksheet" r:id="rId5" imgW="2543302" imgH="1647810" progId="Excel.Sheet.12">
                  <p:embed/>
                </p:oleObj>
              </mc:Choice>
              <mc:Fallback>
                <p:oleObj name="Worksheet" r:id="rId5" imgW="2543302" imgH="1647810" progId="Excel.Sheet.1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95250"/>
                        <a:ext cx="8229600" cy="587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p:cNvGraphicFramePr>
            <a:graphicFrameLocks noGrp="1" noChangeAspect="1"/>
          </p:cNvGraphicFramePr>
          <p:nvPr>
            <p:ph/>
          </p:nvPr>
        </p:nvGraphicFramePr>
        <p:xfrm>
          <a:off x="755650" y="304800"/>
          <a:ext cx="7016750" cy="6115050"/>
        </p:xfrm>
        <a:graphic>
          <a:graphicData uri="http://schemas.openxmlformats.org/presentationml/2006/ole">
            <mc:AlternateContent xmlns:mc="http://schemas.openxmlformats.org/markup-compatibility/2006">
              <mc:Choice xmlns:v="urn:schemas-microsoft-com:vml" Requires="v">
                <p:oleObj spid="_x0000_s25605" name="Worksheet" r:id="rId3" imgW="2903419" imgH="2529707" progId="Excel.Sheet.8">
                  <p:embed/>
                </p:oleObj>
              </mc:Choice>
              <mc:Fallback>
                <p:oleObj name="Worksheet" r:id="rId3" imgW="2903419" imgH="2529707"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04800"/>
                        <a:ext cx="7016750" cy="611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2"/>
          <p:cNvGraphicFramePr>
            <a:graphicFrameLocks noGrp="1" noChangeAspect="1"/>
          </p:cNvGraphicFramePr>
          <p:nvPr>
            <p:ph/>
          </p:nvPr>
        </p:nvGraphicFramePr>
        <p:xfrm>
          <a:off x="309563" y="404813"/>
          <a:ext cx="8509000" cy="6180137"/>
        </p:xfrm>
        <a:graphic>
          <a:graphicData uri="http://schemas.openxmlformats.org/presentationml/2006/ole">
            <mc:AlternateContent xmlns:mc="http://schemas.openxmlformats.org/markup-compatibility/2006">
              <mc:Choice xmlns:v="urn:schemas-microsoft-com:vml" Requires="v">
                <p:oleObj spid="_x0000_s26629" name="Worksheet" r:id="rId3" imgW="3231013" imgH="2346827" progId="Excel.Sheet.8">
                  <p:embed/>
                </p:oleObj>
              </mc:Choice>
              <mc:Fallback>
                <p:oleObj name="Worksheet" r:id="rId3" imgW="3231013" imgH="2346827"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63" y="404813"/>
                        <a:ext cx="8509000" cy="6180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Grp="1" noChangeAspect="1"/>
          </p:cNvGraphicFramePr>
          <p:nvPr>
            <p:ph/>
          </p:nvPr>
        </p:nvGraphicFramePr>
        <p:xfrm>
          <a:off x="506413" y="390525"/>
          <a:ext cx="8161337" cy="6207125"/>
        </p:xfrm>
        <a:graphic>
          <a:graphicData uri="http://schemas.openxmlformats.org/presentationml/2006/ole">
            <mc:AlternateContent xmlns:mc="http://schemas.openxmlformats.org/markup-compatibility/2006">
              <mc:Choice xmlns:v="urn:schemas-microsoft-com:vml" Requires="v">
                <p:oleObj spid="_x0000_s27653" name="Worksheet" r:id="rId3" imgW="3143340" imgH="2390865" progId="Excel.Sheet.8">
                  <p:embed/>
                </p:oleObj>
              </mc:Choice>
              <mc:Fallback>
                <p:oleObj name="Worksheet" r:id="rId3" imgW="3143340" imgH="2390865"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413" y="390525"/>
                        <a:ext cx="8161337" cy="6207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2"/>
          <p:cNvGraphicFramePr>
            <a:graphicFrameLocks noGrp="1" noChangeAspect="1"/>
          </p:cNvGraphicFramePr>
          <p:nvPr>
            <p:ph/>
          </p:nvPr>
        </p:nvGraphicFramePr>
        <p:xfrm>
          <a:off x="152400" y="393700"/>
          <a:ext cx="8553450" cy="6148388"/>
        </p:xfrm>
        <a:graphic>
          <a:graphicData uri="http://schemas.openxmlformats.org/presentationml/2006/ole">
            <mc:AlternateContent xmlns:mc="http://schemas.openxmlformats.org/markup-compatibility/2006">
              <mc:Choice xmlns:v="urn:schemas-microsoft-com:vml" Requires="v">
                <p:oleObj spid="_x0000_s28677" name="Worksheet" r:id="rId4" imgW="2914734" imgH="2095470" progId="Excel.Sheet.8">
                  <p:embed/>
                </p:oleObj>
              </mc:Choice>
              <mc:Fallback>
                <p:oleObj name="Worksheet" r:id="rId4" imgW="2914734" imgH="209547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93700"/>
                        <a:ext cx="8553450" cy="6148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C69470E8-A654-420E-A4D9-E3031BDA25D7}" type="slidenum">
              <a:rPr lang="en-US" altLang="en-US" sz="2800">
                <a:solidFill>
                  <a:srgbClr val="CC3300"/>
                </a:solidFill>
              </a:rPr>
              <a:pPr eaLnBrk="1" hangingPunct="1">
                <a:spcBef>
                  <a:spcPct val="0"/>
                </a:spcBef>
                <a:buFontTx/>
                <a:buNone/>
              </a:pPr>
              <a:t>28</a:t>
            </a:fld>
            <a:endParaRPr lang="en-US" altLang="en-US" sz="2800">
              <a:solidFill>
                <a:srgbClr val="CC3300"/>
              </a:solidFill>
            </a:endParaRPr>
          </a:p>
        </p:txBody>
      </p:sp>
      <p:sp>
        <p:nvSpPr>
          <p:cNvPr id="29699" name="Rectangle 3"/>
          <p:cNvSpPr>
            <a:spLocks noChangeArrowheads="1"/>
          </p:cNvSpPr>
          <p:nvPr/>
        </p:nvSpPr>
        <p:spPr bwMode="auto">
          <a:xfrm>
            <a:off x="152400" y="3036888"/>
            <a:ext cx="8839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a:spcBef>
                <a:spcPct val="0"/>
              </a:spcBef>
              <a:buFontTx/>
              <a:buNone/>
            </a:pPr>
            <a:r>
              <a:rPr lang="en-US" altLang="en-US" sz="4000" u="sng">
                <a:solidFill>
                  <a:srgbClr val="FF0000"/>
                </a:solidFill>
                <a:ea typeface="Times New Roman" panose="02020603050405020304" pitchFamily="18" charset="0"/>
                <a:cs typeface="Arial" panose="020B0604020202020204" pitchFamily="34" charset="0"/>
              </a:rPr>
              <a:t> </a:t>
            </a:r>
            <a:endParaRPr lang="en-US" altLang="en-US" sz="7200" b="0">
              <a:ea typeface="Times New Roman" panose="02020603050405020304" pitchFamily="18" charset="0"/>
              <a:cs typeface="Arial" panose="020B0604020202020204" pitchFamily="34" charset="0"/>
            </a:endParaRPr>
          </a:p>
        </p:txBody>
      </p:sp>
      <p:graphicFrame>
        <p:nvGraphicFramePr>
          <p:cNvPr id="29700" name="Object 2"/>
          <p:cNvGraphicFramePr>
            <a:graphicFrameLocks noChangeAspect="1"/>
          </p:cNvGraphicFramePr>
          <p:nvPr/>
        </p:nvGraphicFramePr>
        <p:xfrm>
          <a:off x="193675" y="533400"/>
          <a:ext cx="8816975" cy="5638800"/>
        </p:xfrm>
        <a:graphic>
          <a:graphicData uri="http://schemas.openxmlformats.org/presentationml/2006/ole">
            <mc:AlternateContent xmlns:mc="http://schemas.openxmlformats.org/markup-compatibility/2006">
              <mc:Choice xmlns:v="urn:schemas-microsoft-com:vml" Requires="v">
                <p:oleObj spid="_x0000_s29703" name="Worksheet" r:id="rId4" imgW="7162830" imgH="4409985" progId="Excel.Sheet.8">
                  <p:embed/>
                </p:oleObj>
              </mc:Choice>
              <mc:Fallback>
                <p:oleObj name="Worksheet" r:id="rId4" imgW="7162830" imgH="440998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675" y="533400"/>
                        <a:ext cx="8816975"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0"/>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1220BED5-2CF3-46CA-9C0A-CDA4277076EC}" type="slidenum">
              <a:rPr lang="en-US" altLang="en-US" sz="2800">
                <a:solidFill>
                  <a:srgbClr val="CC3300"/>
                </a:solidFill>
              </a:rPr>
              <a:pPr eaLnBrk="1" hangingPunct="1">
                <a:spcBef>
                  <a:spcPct val="0"/>
                </a:spcBef>
                <a:buFontTx/>
                <a:buNone/>
              </a:pPr>
              <a:t>29</a:t>
            </a:fld>
            <a:endParaRPr lang="en-US" altLang="en-US" sz="2800">
              <a:solidFill>
                <a:srgbClr val="CC3300"/>
              </a:solidFill>
            </a:endParaRPr>
          </a:p>
        </p:txBody>
      </p:sp>
      <p:sp>
        <p:nvSpPr>
          <p:cNvPr id="30723" name="Rectangle 3"/>
          <p:cNvSpPr>
            <a:spLocks noChangeArrowheads="1"/>
          </p:cNvSpPr>
          <p:nvPr/>
        </p:nvSpPr>
        <p:spPr bwMode="auto">
          <a:xfrm>
            <a:off x="152400" y="3036888"/>
            <a:ext cx="8839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a:spcBef>
                <a:spcPct val="0"/>
              </a:spcBef>
              <a:buFontTx/>
              <a:buNone/>
            </a:pPr>
            <a:r>
              <a:rPr lang="en-US" altLang="en-US" sz="4000" u="sng">
                <a:solidFill>
                  <a:srgbClr val="FF0000"/>
                </a:solidFill>
                <a:ea typeface="Times New Roman" panose="02020603050405020304" pitchFamily="18" charset="0"/>
                <a:cs typeface="Arial" panose="020B0604020202020204" pitchFamily="34" charset="0"/>
              </a:rPr>
              <a:t> </a:t>
            </a:r>
            <a:endParaRPr lang="en-US" altLang="en-US" sz="7200" b="0">
              <a:ea typeface="Times New Roman" panose="02020603050405020304" pitchFamily="18" charset="0"/>
              <a:cs typeface="Arial" panose="020B0604020202020204" pitchFamily="34" charset="0"/>
            </a:endParaRPr>
          </a:p>
        </p:txBody>
      </p:sp>
      <p:graphicFrame>
        <p:nvGraphicFramePr>
          <p:cNvPr id="30724" name="Object 2"/>
          <p:cNvGraphicFramePr>
            <a:graphicFrameLocks noChangeAspect="1"/>
          </p:cNvGraphicFramePr>
          <p:nvPr/>
        </p:nvGraphicFramePr>
        <p:xfrm>
          <a:off x="193675" y="533400"/>
          <a:ext cx="8816975" cy="5688013"/>
        </p:xfrm>
        <a:graphic>
          <a:graphicData uri="http://schemas.openxmlformats.org/presentationml/2006/ole">
            <mc:AlternateContent xmlns:mc="http://schemas.openxmlformats.org/markup-compatibility/2006">
              <mc:Choice xmlns:v="urn:schemas-microsoft-com:vml" Requires="v">
                <p:oleObj spid="_x0000_s30727" name="Worksheet" r:id="rId4" imgW="7162830" imgH="4448265" progId="Excel.Sheet.8">
                  <p:embed/>
                </p:oleObj>
              </mc:Choice>
              <mc:Fallback>
                <p:oleObj name="Worksheet" r:id="rId4" imgW="7162830" imgH="444826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675" y="533400"/>
                        <a:ext cx="8816975" cy="568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07ADF564-538F-4438-8E9B-2FC6D4632534}" type="slidenum">
              <a:rPr lang="en-US" altLang="en-US" sz="2800">
                <a:solidFill>
                  <a:srgbClr val="CC3300"/>
                </a:solidFill>
              </a:rPr>
              <a:pPr eaLnBrk="1" hangingPunct="1">
                <a:spcBef>
                  <a:spcPct val="0"/>
                </a:spcBef>
                <a:buFontTx/>
                <a:buNone/>
              </a:pPr>
              <a:t>3</a:t>
            </a:fld>
            <a:endParaRPr lang="en-US" altLang="en-US" sz="2800">
              <a:solidFill>
                <a:srgbClr val="CC3300"/>
              </a:solidFill>
            </a:endParaRPr>
          </a:p>
        </p:txBody>
      </p:sp>
      <p:sp>
        <p:nvSpPr>
          <p:cNvPr id="4099" name="Rectangle 2"/>
          <p:cNvSpPr>
            <a:spLocks noGrp="1" noChangeArrowheads="1"/>
          </p:cNvSpPr>
          <p:nvPr>
            <p:ph type="body" idx="1"/>
          </p:nvPr>
        </p:nvSpPr>
        <p:spPr>
          <a:xfrm>
            <a:off x="152400" y="228600"/>
            <a:ext cx="8763000" cy="6096000"/>
          </a:xfrm>
        </p:spPr>
        <p:txBody>
          <a:bodyPr/>
          <a:lstStyle/>
          <a:p>
            <a:pPr eaLnBrk="1" hangingPunct="1"/>
            <a:r>
              <a:rPr lang="en-US" altLang="en-US" sz="4000" smtClean="0"/>
              <a:t>Corporation governed largely by </a:t>
            </a:r>
            <a:r>
              <a:rPr lang="en-US" altLang="en-US" sz="4000" u="sng" smtClean="0">
                <a:solidFill>
                  <a:srgbClr val="FF0000"/>
                </a:solidFill>
              </a:rPr>
              <a:t>Section 162 </a:t>
            </a:r>
            <a:r>
              <a:rPr lang="en-US" altLang="en-US" sz="4000" smtClean="0"/>
              <a:t>when determining deductibility of payments to shareholders.</a:t>
            </a:r>
          </a:p>
          <a:p>
            <a:pPr eaLnBrk="1" hangingPunct="1"/>
            <a:r>
              <a:rPr lang="en-US" altLang="en-US" sz="4000" smtClean="0"/>
              <a:t>Shareholders governed largely by Sections </a:t>
            </a:r>
            <a:r>
              <a:rPr lang="en-US" altLang="en-US" sz="4000" u="sng" smtClean="0">
                <a:solidFill>
                  <a:srgbClr val="FF0000"/>
                </a:solidFill>
              </a:rPr>
              <a:t>162 and 212 </a:t>
            </a:r>
            <a:r>
              <a:rPr lang="en-US" altLang="en-US" sz="4000" smtClean="0"/>
              <a:t>when making corporate related expenditures, but are </a:t>
            </a:r>
            <a:r>
              <a:rPr lang="en-US" altLang="en-US" sz="4000" u="sng" smtClean="0">
                <a:solidFill>
                  <a:srgbClr val="FF0000"/>
                </a:solidFill>
              </a:rPr>
              <a:t>limited by Sections 262 and 263(a)(1).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2"/>
          <p:cNvGraphicFramePr>
            <a:graphicFrameLocks noGrp="1" noChangeAspect="1"/>
          </p:cNvGraphicFramePr>
          <p:nvPr>
            <p:ph/>
          </p:nvPr>
        </p:nvGraphicFramePr>
        <p:xfrm>
          <a:off x="549275" y="139700"/>
          <a:ext cx="8074025" cy="6354763"/>
        </p:xfrm>
        <a:graphic>
          <a:graphicData uri="http://schemas.openxmlformats.org/presentationml/2006/ole">
            <mc:AlternateContent xmlns:mc="http://schemas.openxmlformats.org/markup-compatibility/2006">
              <mc:Choice xmlns:v="urn:schemas-microsoft-com:vml" Requires="v">
                <p:oleObj spid="_x0000_s31749" name="Worksheet" r:id="rId4" imgW="3667055" imgH="2886030" progId="Excel.Sheet.8">
                  <p:embed/>
                </p:oleObj>
              </mc:Choice>
              <mc:Fallback>
                <p:oleObj name="Worksheet" r:id="rId4" imgW="3667055" imgH="288603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275" y="139700"/>
                        <a:ext cx="8074025" cy="635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0" name="Object 2"/>
          <p:cNvGraphicFramePr>
            <a:graphicFrameLocks noGrp="1" noChangeAspect="1"/>
          </p:cNvGraphicFramePr>
          <p:nvPr>
            <p:ph/>
          </p:nvPr>
        </p:nvGraphicFramePr>
        <p:xfrm>
          <a:off x="228600" y="179388"/>
          <a:ext cx="8686800" cy="6215062"/>
        </p:xfrm>
        <a:graphic>
          <a:graphicData uri="http://schemas.openxmlformats.org/presentationml/2006/ole">
            <mc:AlternateContent xmlns:mc="http://schemas.openxmlformats.org/markup-compatibility/2006">
              <mc:Choice xmlns:v="urn:schemas-microsoft-com:vml" Requires="v">
                <p:oleObj spid="_x0000_s32773" name="Worksheet" r:id="rId3" imgW="2476602" imgH="1771633" progId="Excel.Sheet.8">
                  <p:embed/>
                </p:oleObj>
              </mc:Choice>
              <mc:Fallback>
                <p:oleObj name="Worksheet" r:id="rId3" imgW="2476602" imgH="1771633"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79388"/>
                        <a:ext cx="8686800" cy="621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Object 2"/>
          <p:cNvGraphicFramePr>
            <a:graphicFrameLocks noGrp="1" noChangeAspect="1"/>
          </p:cNvGraphicFramePr>
          <p:nvPr>
            <p:ph/>
          </p:nvPr>
        </p:nvGraphicFramePr>
        <p:xfrm>
          <a:off x="231775" y="185738"/>
          <a:ext cx="8683625" cy="6215062"/>
        </p:xfrm>
        <a:graphic>
          <a:graphicData uri="http://schemas.openxmlformats.org/presentationml/2006/ole">
            <mc:AlternateContent xmlns:mc="http://schemas.openxmlformats.org/markup-compatibility/2006">
              <mc:Choice xmlns:v="urn:schemas-microsoft-com:vml" Requires="v">
                <p:oleObj spid="_x0000_s33797" name="Worksheet" r:id="rId3" imgW="2476602" imgH="1771633" progId="Excel.Sheet.8">
                  <p:embed/>
                </p:oleObj>
              </mc:Choice>
              <mc:Fallback>
                <p:oleObj name="Worksheet" r:id="rId3" imgW="2476602" imgH="1771633"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185738"/>
                        <a:ext cx="8683625" cy="621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152400" y="152400"/>
            <a:ext cx="8839200" cy="6477000"/>
          </a:xfrm>
        </p:spPr>
        <p:txBody>
          <a:bodyPr/>
          <a:lstStyle/>
          <a:p>
            <a:pPr marL="0" indent="0" algn="ctr">
              <a:buFontTx/>
              <a:buNone/>
            </a:pPr>
            <a:r>
              <a:rPr lang="en-US" altLang="en-US" sz="4000" u="sng" smtClean="0">
                <a:solidFill>
                  <a:srgbClr val="FF0000"/>
                </a:solidFill>
              </a:rPr>
              <a:t>Office Rental Inc. – Slide 1 of 6.</a:t>
            </a:r>
          </a:p>
          <a:p>
            <a:pPr marL="0" indent="0">
              <a:buFontTx/>
              <a:buNone/>
            </a:pPr>
            <a:r>
              <a:rPr lang="en-US" altLang="en-US" sz="3200" smtClean="0"/>
              <a:t>Office Rental, Inc. collects rent in advance from some tenants and bills others at the end of each month for that month’s rent. The accrual basis income statement (GAAP) for Year 2 shows revenue earned of $54,700.</a:t>
            </a:r>
          </a:p>
          <a:p>
            <a:pPr marL="0" indent="0">
              <a:buFontTx/>
              <a:buNone/>
            </a:pPr>
            <a:r>
              <a:rPr lang="en-US" altLang="en-US" sz="3200" smtClean="0"/>
              <a:t>Rent Receivable was $3,100 at start of Year 2 and $2,500 at the end of Year 2. </a:t>
            </a:r>
            <a:br>
              <a:rPr lang="en-US" altLang="en-US" sz="3200" smtClean="0"/>
            </a:br>
            <a:r>
              <a:rPr lang="en-US" altLang="en-US" sz="3200" smtClean="0"/>
              <a:t>Unearned Revenue Account had a balance of $2,600 at start of Year 2 &amp; $1,300 at end of Year 2.  </a:t>
            </a:r>
            <a:r>
              <a:rPr lang="en-US" altLang="en-US" sz="3200" u="sng" smtClean="0"/>
              <a:t>What is cash basis revenue for Year 2 (collections from tenants)?</a:t>
            </a:r>
          </a:p>
          <a:p>
            <a:pPr marL="0" indent="0">
              <a:buFontTx/>
              <a:buNone/>
            </a:pPr>
            <a:endParaRPr lang="en-US" altLang="en-US" sz="2400" smtClean="0"/>
          </a:p>
          <a:p>
            <a:pPr marL="0" indent="0">
              <a:buFontTx/>
              <a:buNone/>
            </a:pPr>
            <a:r>
              <a:rPr lang="en-US" altLang="en-US" sz="2400" smtClean="0"/>
              <a:t> </a:t>
            </a:r>
          </a:p>
          <a:p>
            <a:pPr marL="0" indent="0">
              <a:buFontTx/>
              <a:buNone/>
            </a:pPr>
            <a:endParaRPr lang="en-US" altLang="en-US" sz="2800" smtClean="0"/>
          </a:p>
          <a:p>
            <a:pPr marL="0" indent="0" eaLnBrk="1" hangingPunct="1">
              <a:buFontTx/>
              <a:buNone/>
            </a:pPr>
            <a:endParaRPr lang="en-US" altLang="en-US" sz="400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p:nvPr>
        </p:nvSpPr>
        <p:spPr>
          <a:xfrm>
            <a:off x="533400" y="228600"/>
            <a:ext cx="8229600" cy="5895975"/>
          </a:xfrm>
        </p:spPr>
        <p:txBody>
          <a:bodyPr/>
          <a:lstStyle/>
          <a:p>
            <a:pPr marL="0" indent="0" eaLnBrk="1" hangingPunct="1">
              <a:buFontTx/>
              <a:buNone/>
            </a:pPr>
            <a:r>
              <a:rPr lang="en-US" altLang="en-US" u="sng" smtClean="0">
                <a:solidFill>
                  <a:srgbClr val="CC3300"/>
                </a:solidFill>
              </a:rPr>
              <a:t> </a:t>
            </a:r>
          </a:p>
        </p:txBody>
      </p:sp>
      <p:graphicFrame>
        <p:nvGraphicFramePr>
          <p:cNvPr id="35843" name="Object 3"/>
          <p:cNvGraphicFramePr>
            <a:graphicFrameLocks noChangeAspect="1"/>
          </p:cNvGraphicFramePr>
          <p:nvPr/>
        </p:nvGraphicFramePr>
        <p:xfrm>
          <a:off x="184150" y="379413"/>
          <a:ext cx="8567738" cy="6162675"/>
        </p:xfrm>
        <a:graphic>
          <a:graphicData uri="http://schemas.openxmlformats.org/presentationml/2006/ole">
            <mc:AlternateContent xmlns:mc="http://schemas.openxmlformats.org/markup-compatibility/2006">
              <mc:Choice xmlns:v="urn:schemas-microsoft-com:vml" Requires="v">
                <p:oleObj spid="_x0000_s35846" name="Worksheet" r:id="rId5" imgW="2743200" imgH="1971810" progId="Excel.Sheet.12">
                  <p:embed/>
                </p:oleObj>
              </mc:Choice>
              <mc:Fallback>
                <p:oleObj name="Worksheet" r:id="rId5" imgW="2743200" imgH="1971810" progId="Excel.Sheet.1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150" y="379413"/>
                        <a:ext cx="8567738" cy="616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p:nvPr>
        </p:nvSpPr>
        <p:spPr>
          <a:xfrm>
            <a:off x="533400" y="228600"/>
            <a:ext cx="8229600" cy="5895975"/>
          </a:xfrm>
        </p:spPr>
        <p:txBody>
          <a:bodyPr/>
          <a:lstStyle/>
          <a:p>
            <a:pPr marL="0" indent="0" eaLnBrk="1" hangingPunct="1">
              <a:buFontTx/>
              <a:buNone/>
            </a:pPr>
            <a:r>
              <a:rPr lang="en-US" altLang="en-US" u="sng" smtClean="0">
                <a:solidFill>
                  <a:srgbClr val="CC3300"/>
                </a:solidFill>
              </a:rPr>
              <a:t> </a:t>
            </a:r>
          </a:p>
        </p:txBody>
      </p:sp>
      <p:graphicFrame>
        <p:nvGraphicFramePr>
          <p:cNvPr id="36867" name="Object 3"/>
          <p:cNvGraphicFramePr>
            <a:graphicFrameLocks noChangeAspect="1"/>
          </p:cNvGraphicFramePr>
          <p:nvPr/>
        </p:nvGraphicFramePr>
        <p:xfrm>
          <a:off x="195263" y="307975"/>
          <a:ext cx="8496300" cy="6246813"/>
        </p:xfrm>
        <a:graphic>
          <a:graphicData uri="http://schemas.openxmlformats.org/presentationml/2006/ole">
            <mc:AlternateContent xmlns:mc="http://schemas.openxmlformats.org/markup-compatibility/2006">
              <mc:Choice xmlns:v="urn:schemas-microsoft-com:vml" Requires="v">
                <p:oleObj spid="_x0000_s36870" name="Worksheet" r:id="rId4" imgW="3009966" imgH="2209667" progId="Excel.Sheet.12">
                  <p:embed/>
                </p:oleObj>
              </mc:Choice>
              <mc:Fallback>
                <p:oleObj name="Worksheet" r:id="rId4" imgW="3009966" imgH="2209667" progId="Excel.Sheet.1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307975"/>
                        <a:ext cx="8496300" cy="624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p:nvPr>
        </p:nvSpPr>
        <p:spPr>
          <a:xfrm>
            <a:off x="533400" y="228600"/>
            <a:ext cx="8229600" cy="5895975"/>
          </a:xfrm>
        </p:spPr>
        <p:txBody>
          <a:bodyPr/>
          <a:lstStyle/>
          <a:p>
            <a:pPr marL="0" indent="0" eaLnBrk="1" hangingPunct="1">
              <a:buFontTx/>
              <a:buNone/>
            </a:pPr>
            <a:r>
              <a:rPr lang="en-US" altLang="en-US" u="sng" smtClean="0">
                <a:solidFill>
                  <a:srgbClr val="CC3300"/>
                </a:solidFill>
              </a:rPr>
              <a:t> </a:t>
            </a:r>
          </a:p>
        </p:txBody>
      </p:sp>
      <p:graphicFrame>
        <p:nvGraphicFramePr>
          <p:cNvPr id="37891" name="Object 3"/>
          <p:cNvGraphicFramePr>
            <a:graphicFrameLocks noChangeAspect="1"/>
          </p:cNvGraphicFramePr>
          <p:nvPr/>
        </p:nvGraphicFramePr>
        <p:xfrm>
          <a:off x="195263" y="307975"/>
          <a:ext cx="8455025" cy="6503988"/>
        </p:xfrm>
        <a:graphic>
          <a:graphicData uri="http://schemas.openxmlformats.org/presentationml/2006/ole">
            <mc:AlternateContent xmlns:mc="http://schemas.openxmlformats.org/markup-compatibility/2006">
              <mc:Choice xmlns:v="urn:schemas-microsoft-com:vml" Requires="v">
                <p:oleObj spid="_x0000_s37894" name="Worksheet" r:id="rId4" imgW="2964246" imgH="2270893" progId="Excel.Sheet.12">
                  <p:embed/>
                </p:oleObj>
              </mc:Choice>
              <mc:Fallback>
                <p:oleObj name="Worksheet" r:id="rId4" imgW="2964246" imgH="2270893" progId="Excel.Sheet.1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307975"/>
                        <a:ext cx="8455025" cy="650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228600" y="304800"/>
            <a:ext cx="8534400" cy="6324600"/>
          </a:xfrm>
        </p:spPr>
        <p:txBody>
          <a:bodyPr/>
          <a:lstStyle/>
          <a:p>
            <a:pPr marL="0" indent="0">
              <a:buFont typeface="Arial" charset="0"/>
              <a:buNone/>
              <a:defRPr/>
            </a:pPr>
            <a:r>
              <a:rPr lang="en-US" sz="2400" dirty="0" smtClean="0"/>
              <a:t> </a:t>
            </a:r>
          </a:p>
          <a:p>
            <a:pPr marL="1082675" indent="-1082675">
              <a:buFont typeface="Arial" charset="0"/>
              <a:buNone/>
              <a:defRPr/>
            </a:pPr>
            <a:endParaRPr lang="en-US" sz="2800" dirty="0" smtClean="0"/>
          </a:p>
          <a:p>
            <a:pPr marL="0" indent="0" eaLnBrk="1" hangingPunct="1">
              <a:buFontTx/>
              <a:buNone/>
              <a:defRPr/>
            </a:pPr>
            <a:endParaRPr lang="en-US" sz="4000" dirty="0" smtClean="0"/>
          </a:p>
        </p:txBody>
      </p:sp>
      <p:graphicFrame>
        <p:nvGraphicFramePr>
          <p:cNvPr id="38915" name="Object 3"/>
          <p:cNvGraphicFramePr>
            <a:graphicFrameLocks noChangeAspect="1"/>
          </p:cNvGraphicFramePr>
          <p:nvPr/>
        </p:nvGraphicFramePr>
        <p:xfrm>
          <a:off x="376238" y="204788"/>
          <a:ext cx="8315325" cy="6551612"/>
        </p:xfrm>
        <a:graphic>
          <a:graphicData uri="http://schemas.openxmlformats.org/presentationml/2006/ole">
            <mc:AlternateContent xmlns:mc="http://schemas.openxmlformats.org/markup-compatibility/2006">
              <mc:Choice xmlns:v="urn:schemas-microsoft-com:vml" Requires="v">
                <p:oleObj spid="_x0000_s38918" name="Worksheet" r:id="rId3" imgW="2590933" imgH="2034739" progId="Excel.Sheet.12">
                  <p:embed/>
                </p:oleObj>
              </mc:Choice>
              <mc:Fallback>
                <p:oleObj name="Worksheet" r:id="rId3" imgW="2590933" imgH="2034739" progId="Excel.Sheet.1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238" y="204788"/>
                        <a:ext cx="8315325" cy="655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228600" y="304800"/>
            <a:ext cx="8534400" cy="6324600"/>
          </a:xfrm>
        </p:spPr>
        <p:txBody>
          <a:bodyPr/>
          <a:lstStyle/>
          <a:p>
            <a:pPr marL="0" indent="0">
              <a:buFont typeface="Arial" charset="0"/>
              <a:buNone/>
              <a:defRPr/>
            </a:pPr>
            <a:r>
              <a:rPr lang="en-US" sz="2400" dirty="0" smtClean="0"/>
              <a:t> </a:t>
            </a:r>
          </a:p>
          <a:p>
            <a:pPr marL="1082675" indent="-1082675">
              <a:buFont typeface="Arial" charset="0"/>
              <a:buNone/>
              <a:defRPr/>
            </a:pPr>
            <a:endParaRPr lang="en-US" sz="2800" dirty="0" smtClean="0"/>
          </a:p>
          <a:p>
            <a:pPr marL="0" indent="0" eaLnBrk="1" hangingPunct="1">
              <a:buFontTx/>
              <a:buNone/>
              <a:defRPr/>
            </a:pPr>
            <a:endParaRPr lang="en-US" sz="4000" dirty="0" smtClean="0"/>
          </a:p>
        </p:txBody>
      </p:sp>
      <p:graphicFrame>
        <p:nvGraphicFramePr>
          <p:cNvPr id="39939" name="Object 2"/>
          <p:cNvGraphicFramePr>
            <a:graphicFrameLocks noChangeAspect="1"/>
          </p:cNvGraphicFramePr>
          <p:nvPr/>
        </p:nvGraphicFramePr>
        <p:xfrm>
          <a:off x="376238" y="204788"/>
          <a:ext cx="8402637" cy="6119812"/>
        </p:xfrm>
        <a:graphic>
          <a:graphicData uri="http://schemas.openxmlformats.org/presentationml/2006/ole">
            <mc:AlternateContent xmlns:mc="http://schemas.openxmlformats.org/markup-compatibility/2006">
              <mc:Choice xmlns:v="urn:schemas-microsoft-com:vml" Requires="v">
                <p:oleObj spid="_x0000_s39942" name="Worksheet" r:id="rId3" imgW="2583379" imgH="1874520" progId="Excel.Sheet.12">
                  <p:embed/>
                </p:oleObj>
              </mc:Choice>
              <mc:Fallback>
                <p:oleObj name="Worksheet" r:id="rId3" imgW="2583379" imgH="1874520" progId="Excel.Shee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238" y="204788"/>
                        <a:ext cx="8402637" cy="6119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152400" y="228600"/>
            <a:ext cx="8839200" cy="6324600"/>
          </a:xfrm>
        </p:spPr>
        <p:txBody>
          <a:bodyPr/>
          <a:lstStyle/>
          <a:p>
            <a:pPr marL="0" indent="0" eaLnBrk="1" hangingPunct="1">
              <a:lnSpc>
                <a:spcPct val="90000"/>
              </a:lnSpc>
              <a:buFontTx/>
              <a:buNone/>
            </a:pPr>
            <a:r>
              <a:rPr lang="en-US" altLang="en-US" sz="4000" u="sng" smtClean="0">
                <a:solidFill>
                  <a:srgbClr val="CC3300"/>
                </a:solidFill>
              </a:rPr>
              <a:t>Realty Corp. Rental Income </a:t>
            </a:r>
          </a:p>
          <a:p>
            <a:pPr marL="0" indent="0" eaLnBrk="1" hangingPunct="1">
              <a:lnSpc>
                <a:spcPct val="90000"/>
              </a:lnSpc>
              <a:buFontTx/>
              <a:buNone/>
            </a:pPr>
            <a:r>
              <a:rPr lang="en-US" altLang="en-US" sz="3200" smtClean="0"/>
              <a:t>Realty Co. was organized on Jan-1, year 1. Realty bought a building on that date for $400,000, having an estimated 40‑year life with no salvage. The S/L depreciation method is used for tax &amp; GAAP. Depreciation is $10,000 per year on the tax return and in the GAAP statements.</a:t>
            </a:r>
          </a:p>
          <a:p>
            <a:pPr marL="0" indent="0" eaLnBrk="1" hangingPunct="1">
              <a:lnSpc>
                <a:spcPct val="90000"/>
              </a:lnSpc>
              <a:buFontTx/>
              <a:buNone/>
            </a:pPr>
            <a:r>
              <a:rPr lang="en-US" altLang="en-US" sz="3200" smtClean="0"/>
              <a:t>Realty rented the building to IBM for 2 years at $20,000 per year. Rent of $40,000 was received on Jan-1, year 1. </a:t>
            </a:r>
            <a:br>
              <a:rPr lang="en-US" altLang="en-US" sz="3200" smtClean="0"/>
            </a:br>
            <a:r>
              <a:rPr lang="en-US" altLang="en-US" sz="3200" smtClean="0"/>
              <a:t>Realty’s income tax rate is 40%. </a:t>
            </a:r>
            <a:br>
              <a:rPr lang="en-US" altLang="en-US" sz="3200" smtClean="0"/>
            </a:br>
            <a:r>
              <a:rPr lang="en-US" altLang="en-US" sz="3200" smtClean="0"/>
              <a:t>Yr. 1 operations are described on next slide.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79193EEC-012F-4625-AD6D-386D5E98C5F6}" type="slidenum">
              <a:rPr lang="en-US" altLang="en-US" sz="2800">
                <a:solidFill>
                  <a:srgbClr val="CC3300"/>
                </a:solidFill>
              </a:rPr>
              <a:pPr eaLnBrk="1" hangingPunct="1">
                <a:spcBef>
                  <a:spcPct val="0"/>
                </a:spcBef>
                <a:buFontTx/>
                <a:buNone/>
              </a:pPr>
              <a:t>4</a:t>
            </a:fld>
            <a:endParaRPr lang="en-US" altLang="en-US" sz="2800">
              <a:solidFill>
                <a:srgbClr val="CC3300"/>
              </a:solidFill>
            </a:endParaRPr>
          </a:p>
        </p:txBody>
      </p:sp>
      <p:sp>
        <p:nvSpPr>
          <p:cNvPr id="5123" name="Rectangle 3"/>
          <p:cNvSpPr>
            <a:spLocks noGrp="1" noChangeArrowheads="1"/>
          </p:cNvSpPr>
          <p:nvPr>
            <p:ph idx="1"/>
          </p:nvPr>
        </p:nvSpPr>
        <p:spPr>
          <a:xfrm>
            <a:off x="228600" y="381000"/>
            <a:ext cx="8686800" cy="6019800"/>
          </a:xfrm>
        </p:spPr>
        <p:txBody>
          <a:bodyPr/>
          <a:lstStyle/>
          <a:p>
            <a:pPr marL="0" indent="0" eaLnBrk="1" hangingPunct="1">
              <a:buFontTx/>
              <a:buNone/>
            </a:pPr>
            <a:r>
              <a:rPr lang="en-US" altLang="en-US" sz="4000" u="sng" smtClean="0">
                <a:solidFill>
                  <a:srgbClr val="FF0000"/>
                </a:solidFill>
              </a:rPr>
              <a:t>162(a) In General.</a:t>
            </a:r>
            <a:r>
              <a:rPr lang="en-US" altLang="en-US" sz="4000" smtClean="0">
                <a:solidFill>
                  <a:srgbClr val="FF0000"/>
                </a:solidFill>
              </a:rPr>
              <a:t> </a:t>
            </a:r>
            <a:r>
              <a:rPr lang="en-US" altLang="en-US" sz="4000" smtClean="0"/>
              <a:t>There shall be allowed as a deduction all the ordinary and necessary expenses … in carrying on any trade or business, including-</a:t>
            </a:r>
          </a:p>
          <a:p>
            <a:pPr marL="0" indent="0" eaLnBrk="1" hangingPunct="1">
              <a:buFontTx/>
              <a:buNone/>
            </a:pPr>
            <a:r>
              <a:rPr lang="en-US" altLang="en-US" sz="4000" smtClean="0"/>
              <a:t>(1) a reasonable allowance for salaries ..</a:t>
            </a:r>
          </a:p>
          <a:p>
            <a:pPr marL="0" indent="0" eaLnBrk="1" hangingPunct="1">
              <a:buFontTx/>
              <a:buNone/>
            </a:pPr>
            <a:r>
              <a:rPr lang="en-US" altLang="en-US" sz="4000" smtClean="0"/>
              <a:t>(2) traveling expenses …</a:t>
            </a:r>
          </a:p>
          <a:p>
            <a:pPr marL="0" indent="0" eaLnBrk="1" hangingPunct="1">
              <a:buFontTx/>
              <a:buNone/>
            </a:pPr>
            <a:r>
              <a:rPr lang="en-US" altLang="en-US" sz="4000" smtClean="0"/>
              <a:t>(3) rentals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Grp="1" noChangeAspect="1"/>
          </p:cNvGraphicFramePr>
          <p:nvPr>
            <p:ph/>
          </p:nvPr>
        </p:nvGraphicFramePr>
        <p:xfrm>
          <a:off x="371475" y="239713"/>
          <a:ext cx="8323263" cy="6183312"/>
        </p:xfrm>
        <a:graphic>
          <a:graphicData uri="http://schemas.openxmlformats.org/presentationml/2006/ole">
            <mc:AlternateContent xmlns:mc="http://schemas.openxmlformats.org/markup-compatibility/2006">
              <mc:Choice xmlns:v="urn:schemas-microsoft-com:vml" Requires="v">
                <p:oleObj spid="_x0000_s41989" name="Worksheet" r:id="rId3" imgW="3703320" imgH="2750754" progId="Excel.Sheet.8">
                  <p:embed/>
                </p:oleObj>
              </mc:Choice>
              <mc:Fallback>
                <p:oleObj name="Worksheet" r:id="rId3" imgW="3703320" imgH="2750754"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75" y="239713"/>
                        <a:ext cx="8323263" cy="6183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noGrp="1" noChangeAspect="1"/>
          </p:cNvGraphicFramePr>
          <p:nvPr>
            <p:ph/>
          </p:nvPr>
        </p:nvGraphicFramePr>
        <p:xfrm>
          <a:off x="498475" y="247650"/>
          <a:ext cx="8208963" cy="6167438"/>
        </p:xfrm>
        <a:graphic>
          <a:graphicData uri="http://schemas.openxmlformats.org/presentationml/2006/ole">
            <mc:AlternateContent xmlns:mc="http://schemas.openxmlformats.org/markup-compatibility/2006">
              <mc:Choice xmlns:v="urn:schemas-microsoft-com:vml" Requires="v">
                <p:oleObj spid="_x0000_s43013" name="Worksheet" r:id="rId4" imgW="3676779" imgH="2762370" progId="Excel.Sheet.8">
                  <p:embed/>
                </p:oleObj>
              </mc:Choice>
              <mc:Fallback>
                <p:oleObj name="Worksheet" r:id="rId4" imgW="3676779" imgH="276237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247650"/>
                        <a:ext cx="8208963" cy="616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34" name="Object 2"/>
          <p:cNvGraphicFramePr>
            <a:graphicFrameLocks noGrp="1" noChangeAspect="1"/>
          </p:cNvGraphicFramePr>
          <p:nvPr>
            <p:ph/>
          </p:nvPr>
        </p:nvGraphicFramePr>
        <p:xfrm>
          <a:off x="504825" y="246063"/>
          <a:ext cx="8204200" cy="6164262"/>
        </p:xfrm>
        <a:graphic>
          <a:graphicData uri="http://schemas.openxmlformats.org/presentationml/2006/ole">
            <mc:AlternateContent xmlns:mc="http://schemas.openxmlformats.org/markup-compatibility/2006">
              <mc:Choice xmlns:v="urn:schemas-microsoft-com:vml" Requires="v">
                <p:oleObj spid="_x0000_s44037" name="Worksheet" r:id="rId4" imgW="3676779" imgH="2762370" progId="Excel.Sheet.8">
                  <p:embed/>
                </p:oleObj>
              </mc:Choice>
              <mc:Fallback>
                <p:oleObj name="Worksheet" r:id="rId4" imgW="3676779" imgH="276237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825" y="246063"/>
                        <a:ext cx="8204200" cy="6164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58" name="Object 2"/>
          <p:cNvGraphicFramePr>
            <a:graphicFrameLocks noGrp="1" noChangeAspect="1"/>
          </p:cNvGraphicFramePr>
          <p:nvPr>
            <p:ph/>
          </p:nvPr>
        </p:nvGraphicFramePr>
        <p:xfrm>
          <a:off x="676275" y="180975"/>
          <a:ext cx="7646988" cy="6448425"/>
        </p:xfrm>
        <a:graphic>
          <a:graphicData uri="http://schemas.openxmlformats.org/presentationml/2006/ole">
            <mc:AlternateContent xmlns:mc="http://schemas.openxmlformats.org/markup-compatibility/2006">
              <mc:Choice xmlns:v="urn:schemas-microsoft-com:vml" Requires="v">
                <p:oleObj spid="_x0000_s45061" name="Worksheet" r:id="rId3" imgW="3524310" imgH="2971800" progId="Excel.Sheet.8">
                  <p:embed/>
                </p:oleObj>
              </mc:Choice>
              <mc:Fallback>
                <p:oleObj name="Worksheet" r:id="rId3" imgW="3524310" imgH="2971800"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275" y="180975"/>
                        <a:ext cx="7646988" cy="6448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p:cNvGraphicFramePr>
            <a:graphicFrameLocks noGrp="1" noChangeAspect="1"/>
          </p:cNvGraphicFramePr>
          <p:nvPr>
            <p:ph/>
          </p:nvPr>
        </p:nvGraphicFramePr>
        <p:xfrm>
          <a:off x="676275" y="180975"/>
          <a:ext cx="7646988" cy="6448425"/>
        </p:xfrm>
        <a:graphic>
          <a:graphicData uri="http://schemas.openxmlformats.org/presentationml/2006/ole">
            <mc:AlternateContent xmlns:mc="http://schemas.openxmlformats.org/markup-compatibility/2006">
              <mc:Choice xmlns:v="urn:schemas-microsoft-com:vml" Requires="v">
                <p:oleObj spid="_x0000_s46085" name="Worksheet" r:id="rId4" imgW="3524154" imgH="2971890" progId="Excel.Sheet.8">
                  <p:embed/>
                </p:oleObj>
              </mc:Choice>
              <mc:Fallback>
                <p:oleObj name="Worksheet" r:id="rId4" imgW="3524154" imgH="297189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6275" y="180975"/>
                        <a:ext cx="7646988" cy="6448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152400" y="381000"/>
            <a:ext cx="8686800" cy="6172200"/>
          </a:xfrm>
        </p:spPr>
        <p:txBody>
          <a:bodyPr/>
          <a:lstStyle/>
          <a:p>
            <a:pPr marL="0" indent="0" eaLnBrk="1" hangingPunct="1">
              <a:buFontTx/>
              <a:buNone/>
            </a:pPr>
            <a:r>
              <a:rPr lang="en-US" altLang="en-US" sz="4000" smtClean="0"/>
              <a:t>Note, the installment sales method is generally prohibited for dealers in inventory. However it is allowed in limited circumstances. </a:t>
            </a:r>
            <a:br>
              <a:rPr lang="en-US" altLang="en-US" sz="4000" smtClean="0"/>
            </a:br>
            <a:r>
              <a:rPr lang="en-US" altLang="en-US" sz="4000" smtClean="0"/>
              <a:t>The problem on the preceding slide is included to help illustrate the differences between accrual accounting and other revenue recognition methods – and the impact on deferred taxes.</a:t>
            </a:r>
            <a:endParaRPr lang="en-US" altLang="en-US"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B7B4827C-B9EA-4902-AE35-58090CE703ED}" type="slidenum">
              <a:rPr lang="en-US" altLang="en-US" sz="2800">
                <a:solidFill>
                  <a:srgbClr val="CC3300"/>
                </a:solidFill>
              </a:rPr>
              <a:pPr eaLnBrk="1" hangingPunct="1">
                <a:spcBef>
                  <a:spcPct val="0"/>
                </a:spcBef>
                <a:buFontTx/>
                <a:buNone/>
              </a:pPr>
              <a:t>46</a:t>
            </a:fld>
            <a:endParaRPr lang="en-US" altLang="en-US" sz="2800">
              <a:solidFill>
                <a:srgbClr val="CC3300"/>
              </a:solidFill>
            </a:endParaRPr>
          </a:p>
        </p:txBody>
      </p:sp>
      <p:sp>
        <p:nvSpPr>
          <p:cNvPr id="48131" name="Rectangle 2"/>
          <p:cNvSpPr>
            <a:spLocks noGrp="1" noChangeArrowheads="1"/>
          </p:cNvSpPr>
          <p:nvPr>
            <p:ph type="title"/>
          </p:nvPr>
        </p:nvSpPr>
        <p:spPr/>
        <p:txBody>
          <a:bodyPr/>
          <a:lstStyle/>
          <a:p>
            <a:pPr eaLnBrk="1" hangingPunct="1"/>
            <a:r>
              <a:rPr lang="en-US" altLang="en-US" smtClean="0"/>
              <a:t> </a:t>
            </a:r>
          </a:p>
        </p:txBody>
      </p:sp>
      <p:sp>
        <p:nvSpPr>
          <p:cNvPr id="48132" name="Rectangle 3"/>
          <p:cNvSpPr>
            <a:spLocks noGrp="1" noChangeArrowheads="1"/>
          </p:cNvSpPr>
          <p:nvPr>
            <p:ph type="body" sz="half" idx="1"/>
          </p:nvPr>
        </p:nvSpPr>
        <p:spPr>
          <a:xfrm>
            <a:off x="304800" y="304800"/>
            <a:ext cx="8534400" cy="5867400"/>
          </a:xfrm>
          <a:noFill/>
          <a:ln w="254000">
            <a:solidFill>
              <a:schemeClr val="tx1"/>
            </a:solidFill>
            <a:miter lim="800000"/>
            <a:headEnd/>
            <a:tailEnd/>
          </a:ln>
        </p:spPr>
        <p:txBody>
          <a:bodyPr/>
          <a:lstStyle/>
          <a:p>
            <a:pPr marL="0" indent="0" algn="ctr" eaLnBrk="1" hangingPunct="1">
              <a:buFontTx/>
              <a:buNone/>
            </a:pPr>
            <a:endParaRPr lang="en-US" altLang="en-US" sz="2000" smtClean="0"/>
          </a:p>
          <a:p>
            <a:pPr marL="0" indent="0" algn="ctr" eaLnBrk="1" hangingPunct="1">
              <a:buFontTx/>
              <a:buNone/>
            </a:pPr>
            <a:r>
              <a:rPr lang="en-US" altLang="en-US" sz="9600" smtClean="0">
                <a:solidFill>
                  <a:srgbClr val="FF3300"/>
                </a:solidFill>
              </a:rPr>
              <a:t>The</a:t>
            </a:r>
          </a:p>
          <a:p>
            <a:pPr marL="0" indent="0" algn="ctr" eaLnBrk="1" hangingPunct="1">
              <a:buFontTx/>
              <a:buNone/>
            </a:pPr>
            <a:r>
              <a:rPr lang="en-US" altLang="en-US" sz="9600" smtClean="0">
                <a:solidFill>
                  <a:srgbClr val="FF3300"/>
                </a:solidFill>
              </a:rPr>
              <a:t>End</a:t>
            </a:r>
            <a:endParaRPr lang="en-US" altLang="en-US" sz="8800" smtClean="0">
              <a:solidFill>
                <a:srgbClr val="FF33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18985B13-7081-4F4B-ABA3-758D418E162D}" type="slidenum">
              <a:rPr lang="en-US" altLang="en-US" sz="2800">
                <a:solidFill>
                  <a:srgbClr val="CC3300"/>
                </a:solidFill>
              </a:rPr>
              <a:pPr eaLnBrk="1" hangingPunct="1">
                <a:spcBef>
                  <a:spcPct val="0"/>
                </a:spcBef>
                <a:buFontTx/>
                <a:buNone/>
              </a:pPr>
              <a:t>5</a:t>
            </a:fld>
            <a:endParaRPr lang="en-US" altLang="en-US" sz="2800">
              <a:solidFill>
                <a:srgbClr val="CC3300"/>
              </a:solidFill>
            </a:endParaRPr>
          </a:p>
        </p:txBody>
      </p:sp>
      <p:sp>
        <p:nvSpPr>
          <p:cNvPr id="6147" name="Rectangle 3"/>
          <p:cNvSpPr>
            <a:spLocks noGrp="1" noChangeArrowheads="1"/>
          </p:cNvSpPr>
          <p:nvPr>
            <p:ph idx="1"/>
          </p:nvPr>
        </p:nvSpPr>
        <p:spPr>
          <a:xfrm>
            <a:off x="457200" y="304800"/>
            <a:ext cx="8229600" cy="5865813"/>
          </a:xfrm>
        </p:spPr>
        <p:txBody>
          <a:bodyPr/>
          <a:lstStyle/>
          <a:p>
            <a:pPr eaLnBrk="1" hangingPunct="1"/>
            <a:r>
              <a:rPr lang="en-US" altLang="en-US" sz="4800" smtClean="0"/>
              <a:t>What is the presumption in the Code regarding the relationship of corporate activities and Section 162(a)?</a:t>
            </a:r>
          </a:p>
          <a:p>
            <a:pPr eaLnBrk="1" hangingPunct="1"/>
            <a:r>
              <a:rPr lang="en-US" altLang="en-US" sz="4800" smtClean="0"/>
              <a:t>Does Section 212 apply to corporations?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AAFCF5B2-494C-4263-B4A3-77D6CC5AC11F}" type="slidenum">
              <a:rPr lang="en-US" altLang="en-US" sz="2800">
                <a:solidFill>
                  <a:srgbClr val="CC3300"/>
                </a:solidFill>
              </a:rPr>
              <a:pPr eaLnBrk="1" hangingPunct="1">
                <a:spcBef>
                  <a:spcPct val="0"/>
                </a:spcBef>
                <a:buFontTx/>
                <a:buNone/>
              </a:pPr>
              <a:t>6</a:t>
            </a:fld>
            <a:endParaRPr lang="en-US" altLang="en-US" sz="2800">
              <a:solidFill>
                <a:srgbClr val="CC3300"/>
              </a:solidFill>
            </a:endParaRPr>
          </a:p>
        </p:txBody>
      </p:sp>
      <p:sp>
        <p:nvSpPr>
          <p:cNvPr id="7171" name="Rectangle 2"/>
          <p:cNvSpPr>
            <a:spLocks noGrp="1" noChangeArrowheads="1"/>
          </p:cNvSpPr>
          <p:nvPr>
            <p:ph type="title"/>
          </p:nvPr>
        </p:nvSpPr>
        <p:spPr/>
        <p:txBody>
          <a:bodyPr/>
          <a:lstStyle/>
          <a:p>
            <a:pPr eaLnBrk="1" hangingPunct="1"/>
            <a:r>
              <a:rPr lang="en-US" altLang="en-US" smtClean="0"/>
              <a:t> </a:t>
            </a:r>
          </a:p>
        </p:txBody>
      </p:sp>
      <p:sp>
        <p:nvSpPr>
          <p:cNvPr id="7172" name="Rectangle 3"/>
          <p:cNvSpPr>
            <a:spLocks noGrp="1" noChangeArrowheads="1"/>
          </p:cNvSpPr>
          <p:nvPr>
            <p:ph type="body" sz="half" idx="1"/>
          </p:nvPr>
        </p:nvSpPr>
        <p:spPr>
          <a:xfrm>
            <a:off x="228600" y="304800"/>
            <a:ext cx="8763000" cy="6172200"/>
          </a:xfrm>
          <a:noFill/>
          <a:ln w="63500">
            <a:solidFill>
              <a:srgbClr val="008000"/>
            </a:solidFill>
            <a:miter lim="800000"/>
            <a:headEnd/>
            <a:tailEnd/>
          </a:ln>
        </p:spPr>
        <p:txBody>
          <a:bodyPr/>
          <a:lstStyle/>
          <a:p>
            <a:pPr marL="0" indent="0" eaLnBrk="1" hangingPunct="1">
              <a:lnSpc>
                <a:spcPct val="90000"/>
              </a:lnSpc>
              <a:buFontTx/>
              <a:buNone/>
            </a:pPr>
            <a:r>
              <a:rPr lang="en-US" altLang="en-US" u="sng" smtClean="0">
                <a:solidFill>
                  <a:srgbClr val="C00000"/>
                </a:solidFill>
              </a:rPr>
              <a:t>Corporation's Taxable Income.</a:t>
            </a:r>
          </a:p>
          <a:p>
            <a:pPr marL="0" indent="0" eaLnBrk="1" hangingPunct="1">
              <a:lnSpc>
                <a:spcPct val="90000"/>
              </a:lnSpc>
              <a:buFontTx/>
              <a:buNone/>
            </a:pPr>
            <a:r>
              <a:rPr lang="en-US" altLang="en-US" sz="3200" smtClean="0"/>
              <a:t>Business Expenses.  Deductions are allowed for ordinary and necessary business expenses.  </a:t>
            </a:r>
          </a:p>
          <a:p>
            <a:pPr marL="0" indent="0" eaLnBrk="1" hangingPunct="1">
              <a:lnSpc>
                <a:spcPct val="90000"/>
              </a:lnSpc>
              <a:buFontTx/>
              <a:buNone/>
            </a:pPr>
            <a:r>
              <a:rPr lang="en-US" altLang="en-US" smtClean="0"/>
              <a:t>No deduction is allowed for:</a:t>
            </a:r>
            <a:br>
              <a:rPr lang="en-US" altLang="en-US" smtClean="0"/>
            </a:br>
            <a:r>
              <a:rPr lang="en-US" altLang="en-US" u="sng" smtClean="0">
                <a:solidFill>
                  <a:srgbClr val="C00000"/>
                </a:solidFill>
              </a:rPr>
              <a:t>interest on amounts borrowed to purchase tax-exempt</a:t>
            </a:r>
            <a:r>
              <a:rPr lang="en-US" altLang="en-US" smtClean="0">
                <a:solidFill>
                  <a:srgbClr val="C00000"/>
                </a:solidFill>
              </a:rPr>
              <a:t> </a:t>
            </a:r>
            <a:r>
              <a:rPr lang="en-US" altLang="en-US" smtClean="0"/>
              <a:t>securities, </a:t>
            </a:r>
            <a:br>
              <a:rPr lang="en-US" altLang="en-US" smtClean="0"/>
            </a:br>
            <a:r>
              <a:rPr lang="en-US" altLang="en-US" smtClean="0"/>
              <a:t>illegal bribes or kickbacks, fines or penalties imposed by a government, or </a:t>
            </a:r>
            <a:r>
              <a:rPr lang="en-US" altLang="en-US" u="sng" smtClean="0">
                <a:solidFill>
                  <a:srgbClr val="C00000"/>
                </a:solidFill>
              </a:rPr>
              <a:t>insurance premiums incurred to insure the lives of officers and employees when the corporation is beneficiary</a:t>
            </a:r>
            <a:r>
              <a:rPr lang="en-US" altLang="en-US" smtClean="0">
                <a:solidFill>
                  <a:srgbClr val="C00000"/>
                </a:solidFill>
              </a:rPr>
              <a:t>.  </a:t>
            </a:r>
            <a:endParaRPr lang="en-US" altLang="en-US" sz="4000" smtClean="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62B18A3B-6A3C-488F-836A-D4125AF4C194}" type="slidenum">
              <a:rPr lang="en-US" altLang="en-US" sz="2800">
                <a:solidFill>
                  <a:srgbClr val="CC3300"/>
                </a:solidFill>
              </a:rPr>
              <a:pPr eaLnBrk="1" hangingPunct="1">
                <a:spcBef>
                  <a:spcPct val="0"/>
                </a:spcBef>
                <a:buFontTx/>
                <a:buNone/>
              </a:pPr>
              <a:t>7</a:t>
            </a:fld>
            <a:endParaRPr lang="en-US" altLang="en-US" sz="2800">
              <a:solidFill>
                <a:srgbClr val="CC3300"/>
              </a:solidFill>
            </a:endParaRPr>
          </a:p>
        </p:txBody>
      </p:sp>
      <p:sp>
        <p:nvSpPr>
          <p:cNvPr id="38915" name="Rectangle 3"/>
          <p:cNvSpPr>
            <a:spLocks noGrp="1" noChangeArrowheads="1"/>
          </p:cNvSpPr>
          <p:nvPr>
            <p:ph idx="1"/>
          </p:nvPr>
        </p:nvSpPr>
        <p:spPr>
          <a:xfrm>
            <a:off x="457200" y="304800"/>
            <a:ext cx="8229600" cy="5865813"/>
          </a:xfrm>
        </p:spPr>
        <p:txBody>
          <a:bodyPr/>
          <a:lstStyle/>
          <a:p>
            <a:pPr eaLnBrk="1" hangingPunct="1">
              <a:defRPr/>
            </a:pPr>
            <a:r>
              <a:rPr lang="en-US" sz="4000" dirty="0" smtClean="0"/>
              <a:t>Note that on the next slide, the problem provides net income as a starting point. </a:t>
            </a:r>
          </a:p>
          <a:p>
            <a:pPr eaLnBrk="1" hangingPunct="1">
              <a:defRPr/>
            </a:pPr>
            <a:r>
              <a:rPr lang="en-US" sz="4000" dirty="0" smtClean="0"/>
              <a:t>You remove any item of income or expense that is not part of the computation of taxable income.</a:t>
            </a:r>
          </a:p>
          <a:p>
            <a:pPr marL="0" indent="0" eaLnBrk="1" hangingPunct="1">
              <a:buFontTx/>
              <a:buNone/>
              <a:defRPr/>
            </a:pPr>
            <a:endParaRPr lang="en-US" sz="4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532C58F9-F1EC-44FE-9421-88C6362892D6}" type="slidenum">
              <a:rPr lang="en-US" altLang="en-US" sz="2800">
                <a:solidFill>
                  <a:srgbClr val="CC3300"/>
                </a:solidFill>
              </a:rPr>
              <a:pPr eaLnBrk="1" hangingPunct="1">
                <a:spcBef>
                  <a:spcPct val="0"/>
                </a:spcBef>
                <a:buFontTx/>
                <a:buNone/>
              </a:pPr>
              <a:t>8</a:t>
            </a:fld>
            <a:endParaRPr lang="en-US" altLang="en-US" sz="2800">
              <a:solidFill>
                <a:srgbClr val="CC3300"/>
              </a:solidFill>
            </a:endParaRPr>
          </a:p>
        </p:txBody>
      </p:sp>
      <p:sp>
        <p:nvSpPr>
          <p:cNvPr id="9219" name="Rectangle 2"/>
          <p:cNvSpPr>
            <a:spLocks noGrp="1" noChangeArrowheads="1"/>
          </p:cNvSpPr>
          <p:nvPr>
            <p:ph type="title"/>
          </p:nvPr>
        </p:nvSpPr>
        <p:spPr/>
        <p:txBody>
          <a:bodyPr/>
          <a:lstStyle/>
          <a:p>
            <a:pPr eaLnBrk="1" hangingPunct="1"/>
            <a:r>
              <a:rPr lang="en-US" altLang="en-US" smtClean="0"/>
              <a:t> </a:t>
            </a:r>
          </a:p>
        </p:txBody>
      </p:sp>
      <p:graphicFrame>
        <p:nvGraphicFramePr>
          <p:cNvPr id="9220" name="Object 3"/>
          <p:cNvGraphicFramePr>
            <a:graphicFrameLocks noGrp="1" noChangeAspect="1"/>
          </p:cNvGraphicFramePr>
          <p:nvPr>
            <p:ph idx="1"/>
          </p:nvPr>
        </p:nvGraphicFramePr>
        <p:xfrm>
          <a:off x="155575" y="457200"/>
          <a:ext cx="8659813" cy="5715000"/>
        </p:xfrm>
        <a:graphic>
          <a:graphicData uri="http://schemas.openxmlformats.org/presentationml/2006/ole">
            <mc:AlternateContent xmlns:mc="http://schemas.openxmlformats.org/markup-compatibility/2006">
              <mc:Choice xmlns:v="urn:schemas-microsoft-com:vml" Requires="v">
                <p:oleObj spid="_x0000_s9223" name="Worksheet" r:id="rId5" imgW="2828832" imgH="1866780" progId="Excel.Sheet.8">
                  <p:embed/>
                </p:oleObj>
              </mc:Choice>
              <mc:Fallback>
                <p:oleObj name="Worksheet" r:id="rId5" imgW="2828832" imgH="1866780" progId="Excel.Shee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575" y="457200"/>
                        <a:ext cx="8659813"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600" b="1">
                <a:solidFill>
                  <a:schemeClr val="tx1"/>
                </a:solidFill>
                <a:latin typeface="Arial" panose="020B0604020202020204" pitchFamily="34" charset="0"/>
              </a:defRPr>
            </a:lvl1pPr>
            <a:lvl2pPr marL="742950" indent="-285750" eaLnBrk="0" hangingPunct="0">
              <a:spcBef>
                <a:spcPct val="20000"/>
              </a:spcBef>
              <a:buChar char="–"/>
              <a:defRPr sz="3600" b="1">
                <a:solidFill>
                  <a:schemeClr val="tx1"/>
                </a:solidFill>
                <a:latin typeface="Arial" panose="020B0604020202020204" pitchFamily="34" charset="0"/>
              </a:defRPr>
            </a:lvl2pPr>
            <a:lvl3pPr marL="1143000" indent="-228600" eaLnBrk="0" hangingPunct="0">
              <a:spcBef>
                <a:spcPct val="20000"/>
              </a:spcBef>
              <a:buChar char="•"/>
              <a:defRPr sz="3600" b="1">
                <a:solidFill>
                  <a:schemeClr val="tx1"/>
                </a:solidFill>
                <a:latin typeface="Arial" panose="020B0604020202020204" pitchFamily="34" charset="0"/>
              </a:defRPr>
            </a:lvl3pPr>
            <a:lvl4pPr marL="1600200" indent="-228600" eaLnBrk="0" hangingPunct="0">
              <a:spcBef>
                <a:spcPct val="20000"/>
              </a:spcBef>
              <a:buChar char="–"/>
              <a:defRPr sz="3600" b="1">
                <a:solidFill>
                  <a:schemeClr val="tx1"/>
                </a:solidFill>
                <a:latin typeface="Arial" panose="020B0604020202020204" pitchFamily="34" charset="0"/>
              </a:defRPr>
            </a:lvl4pPr>
            <a:lvl5pPr marL="2057400" indent="-228600" eaLnBrk="0" hangingPunct="0">
              <a:spcBef>
                <a:spcPct val="20000"/>
              </a:spcBef>
              <a:buChar char="»"/>
              <a:defRPr sz="3600" b="1">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600" b="1">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600" b="1">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600" b="1">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600" b="1">
                <a:solidFill>
                  <a:schemeClr val="tx1"/>
                </a:solidFill>
                <a:latin typeface="Arial" panose="020B0604020202020204" pitchFamily="34" charset="0"/>
              </a:defRPr>
            </a:lvl9pPr>
          </a:lstStyle>
          <a:p>
            <a:pPr eaLnBrk="1" hangingPunct="1">
              <a:spcBef>
                <a:spcPct val="0"/>
              </a:spcBef>
              <a:buFontTx/>
              <a:buNone/>
            </a:pPr>
            <a:fld id="{E850D19D-E163-4BA1-82F5-F9E312D6B976}" type="slidenum">
              <a:rPr lang="en-US" altLang="en-US" sz="2800">
                <a:solidFill>
                  <a:srgbClr val="CC3300"/>
                </a:solidFill>
              </a:rPr>
              <a:pPr eaLnBrk="1" hangingPunct="1">
                <a:spcBef>
                  <a:spcPct val="0"/>
                </a:spcBef>
                <a:buFontTx/>
                <a:buNone/>
              </a:pPr>
              <a:t>9</a:t>
            </a:fld>
            <a:endParaRPr lang="en-US" altLang="en-US" sz="2800">
              <a:solidFill>
                <a:srgbClr val="CC3300"/>
              </a:solidFill>
            </a:endParaRPr>
          </a:p>
        </p:txBody>
      </p:sp>
      <p:sp>
        <p:nvSpPr>
          <p:cNvPr id="10243" name="Rectangle 2"/>
          <p:cNvSpPr>
            <a:spLocks noGrp="1" noChangeArrowheads="1"/>
          </p:cNvSpPr>
          <p:nvPr>
            <p:ph type="title"/>
          </p:nvPr>
        </p:nvSpPr>
        <p:spPr/>
        <p:txBody>
          <a:bodyPr/>
          <a:lstStyle/>
          <a:p>
            <a:pPr eaLnBrk="1" hangingPunct="1"/>
            <a:r>
              <a:rPr lang="en-US" altLang="en-US" smtClean="0"/>
              <a:t> </a:t>
            </a:r>
          </a:p>
        </p:txBody>
      </p:sp>
      <p:graphicFrame>
        <p:nvGraphicFramePr>
          <p:cNvPr id="10244" name="Object 3"/>
          <p:cNvGraphicFramePr>
            <a:graphicFrameLocks noGrp="1" noChangeAspect="1"/>
          </p:cNvGraphicFramePr>
          <p:nvPr>
            <p:ph idx="1"/>
          </p:nvPr>
        </p:nvGraphicFramePr>
        <p:xfrm>
          <a:off x="514350" y="487363"/>
          <a:ext cx="8228013" cy="5845175"/>
        </p:xfrm>
        <a:graphic>
          <a:graphicData uri="http://schemas.openxmlformats.org/presentationml/2006/ole">
            <mc:AlternateContent xmlns:mc="http://schemas.openxmlformats.org/markup-compatibility/2006">
              <mc:Choice xmlns:v="urn:schemas-microsoft-com:vml" Requires="v">
                <p:oleObj spid="_x0000_s10247" name="Worksheet" r:id="rId5" imgW="2762379" imgH="1962090" progId="Excel.Sheet.8">
                  <p:embed/>
                </p:oleObj>
              </mc:Choice>
              <mc:Fallback>
                <p:oleObj name="Worksheet" r:id="rId5" imgW="2762379" imgH="1962090" progId="Excel.Shee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350" y="487363"/>
                        <a:ext cx="8228013" cy="584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9853</TotalTime>
  <Words>432</Words>
  <Application>Microsoft Office PowerPoint</Application>
  <PresentationFormat>On-screen Show (4:3)</PresentationFormat>
  <Paragraphs>93</Paragraphs>
  <Slides>46</Slides>
  <Notes>25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51" baseType="lpstr">
      <vt:lpstr>Arial</vt:lpstr>
      <vt:lpstr>Times New Roman</vt:lpstr>
      <vt:lpstr>Default Design</vt:lpstr>
      <vt:lpstr>Worksheet</vt:lpstr>
      <vt:lpstr>Microsoft Excel Worksheet</vt:lpstr>
      <vt:lpstr>Chapter 5-1C. Corp. Taxation Reconciliation of Book and Taxable Income  Howard Godfrey, Ph.D., CPA Professor of Accounting Copyright © 2016 </vt:lpstr>
      <vt:lpstr> </vt:lpstr>
      <vt:lpstr>PowerPoint Presentation</vt:lpstr>
      <vt:lpstr>PowerPoint Presentation</vt:lpstr>
      <vt:lpstr>PowerPoint Presentation</vt:lpstr>
      <vt:lpstr> </vt:lpstr>
      <vt:lpstr>PowerPoint Presentation</vt:lpstr>
      <vt:lpstr> </vt:lpstr>
      <vt:lpstr> </vt:lpstr>
      <vt:lpstr>PowerPoint Presentation</vt:lpstr>
      <vt:lpstr>PowerPoint Presentation</vt:lpstr>
      <vt:lpstr>PowerPoint Presentation</vt:lpstr>
      <vt:lpstr> </vt:lpstr>
      <vt:lpstr> </vt:lpstr>
      <vt:lpstr> </vt:lpstr>
      <vt:lpstr> </vt:lpstr>
      <vt:lpstr> </vt:lpstr>
      <vt:lpstr> </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Microsoft account</cp:lastModifiedBy>
  <cp:revision>1051</cp:revision>
  <cp:lastPrinted>2014-01-10T20:53:09Z</cp:lastPrinted>
  <dcterms:created xsi:type="dcterms:W3CDTF">2004-01-08T15:38:51Z</dcterms:created>
  <dcterms:modified xsi:type="dcterms:W3CDTF">2015-12-22T19:31:03Z</dcterms:modified>
</cp:coreProperties>
</file>