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1487" r:id="rId2"/>
    <p:sldId id="1687" r:id="rId3"/>
    <p:sldId id="1688" r:id="rId4"/>
    <p:sldId id="1689" r:id="rId5"/>
    <p:sldId id="1690" r:id="rId6"/>
    <p:sldId id="1691" r:id="rId7"/>
    <p:sldId id="1692" r:id="rId8"/>
    <p:sldId id="1693" r:id="rId9"/>
    <p:sldId id="1694" r:id="rId10"/>
    <p:sldId id="1695" r:id="rId11"/>
    <p:sldId id="1696" r:id="rId12"/>
    <p:sldId id="1697" r:id="rId13"/>
    <p:sldId id="1698" r:id="rId14"/>
    <p:sldId id="1699" r:id="rId15"/>
    <p:sldId id="1700" r:id="rId16"/>
    <p:sldId id="1701" r:id="rId17"/>
    <p:sldId id="1702" r:id="rId18"/>
    <p:sldId id="1703" r:id="rId19"/>
    <p:sldId id="1704" r:id="rId20"/>
    <p:sldId id="1705" r:id="rId21"/>
    <p:sldId id="1706" r:id="rId22"/>
    <p:sldId id="1661" r:id="rId23"/>
    <p:sldId id="1652" r:id="rId24"/>
    <p:sldId id="1662" r:id="rId25"/>
    <p:sldId id="1664" r:id="rId26"/>
    <p:sldId id="1665" r:id="rId27"/>
    <p:sldId id="1666" r:id="rId28"/>
    <p:sldId id="1667" r:id="rId29"/>
    <p:sldId id="1669" r:id="rId30"/>
    <p:sldId id="1670" r:id="rId31"/>
    <p:sldId id="1671" r:id="rId32"/>
    <p:sldId id="1672" r:id="rId33"/>
    <p:sldId id="1673" r:id="rId34"/>
    <p:sldId id="1674" r:id="rId35"/>
    <p:sldId id="1675" r:id="rId36"/>
    <p:sldId id="1676" r:id="rId37"/>
    <p:sldId id="1677" r:id="rId38"/>
    <p:sldId id="1678" r:id="rId39"/>
    <p:sldId id="1679" r:id="rId40"/>
    <p:sldId id="1680" r:id="rId41"/>
    <p:sldId id="1681" r:id="rId42"/>
    <p:sldId id="1682" r:id="rId43"/>
    <p:sldId id="1683" r:id="rId44"/>
    <p:sldId id="1684" r:id="rId45"/>
    <p:sldId id="1685" r:id="rId46"/>
    <p:sldId id="1686" r:id="rId47"/>
    <p:sldId id="1576" r:id="rId4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CC"/>
    <a:srgbClr val="FFFF99"/>
    <a:srgbClr val="DDDDD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4287" autoAdjust="0"/>
    <p:restoredTop sz="97544" autoAdjust="0"/>
  </p:normalViewPr>
  <p:slideViewPr>
    <p:cSldViewPr>
      <p:cViewPr varScale="1">
        <p:scale>
          <a:sx n="77" d="100"/>
          <a:sy n="77" d="100"/>
        </p:scale>
        <p:origin x="38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762" y="-102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30350" y="193675"/>
            <a:ext cx="441166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t" anchorCtr="0" compatLnSpc="1">
            <a:prstTxWarp prst="textNoShape">
              <a:avLst/>
            </a:prstTxWarp>
          </a:bodyPr>
          <a:lstStyle>
            <a:lvl1pPr defTabSz="950626">
              <a:defRPr sz="2900" b="1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Global Tax Planning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b" anchorCtr="0" compatLnSpc="1">
            <a:prstTxWarp prst="textNoShape">
              <a:avLst/>
            </a:prstTxWarp>
          </a:bodyPr>
          <a:lstStyle>
            <a:lvl1pPr defTabSz="9506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fld id="{05E5DC79-1487-4064-B73E-4FF9800B1F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220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t" anchorCtr="0" compatLnSpc="1">
            <a:prstTxWarp prst="textNoShape">
              <a:avLst/>
            </a:prstTxWarp>
          </a:bodyPr>
          <a:lstStyle>
            <a:lvl1pPr defTabSz="9506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t" anchorCtr="0" compatLnSpc="1">
            <a:prstTxWarp prst="textNoShape">
              <a:avLst/>
            </a:prstTxWarp>
          </a:bodyPr>
          <a:lstStyle>
            <a:lvl1pPr algn="r" defTabSz="9506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31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b" anchorCtr="0" compatLnSpc="1">
            <a:prstTxWarp prst="textNoShape">
              <a:avLst/>
            </a:prstTxWarp>
          </a:bodyPr>
          <a:lstStyle>
            <a:lvl1pPr defTabSz="95062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8" tIns="47559" rIns="95118" bIns="4755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fld id="{1F3596DA-8FDD-44C2-9B7E-8493D48837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507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1EC89D-4AB0-4431-9C61-726DC53358E7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3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9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31C050-D07C-47B2-AB91-61F2F35D266C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4559300"/>
            <a:ext cx="6665912" cy="432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500" smtClean="0">
                <a:latin typeface="Arial" panose="020B0604020202020204" pitchFamily="34" charset="0"/>
              </a:rPr>
              <a:t>Vertical Equity.</a:t>
            </a:r>
          </a:p>
          <a:p>
            <a:r>
              <a:rPr lang="en-US" altLang="en-US" sz="2500" smtClean="0">
                <a:latin typeface="Arial" panose="020B0604020202020204" pitchFamily="34" charset="0"/>
              </a:rPr>
              <a:t>Look at the basic computations page for Susan and Sam.</a:t>
            </a:r>
          </a:p>
          <a:p>
            <a:r>
              <a:rPr lang="en-US" altLang="en-US" sz="2500" smtClean="0">
                <a:latin typeface="Arial" panose="020B0604020202020204" pitchFamily="34" charset="0"/>
              </a:rPr>
              <a:t>Susan had twice as much taxable income as Sam.</a:t>
            </a:r>
          </a:p>
          <a:p>
            <a:r>
              <a:rPr lang="en-US" altLang="en-US" sz="2500" smtClean="0">
                <a:latin typeface="Arial" panose="020B0604020202020204" pitchFamily="34" charset="0"/>
              </a:rPr>
              <a:t>Did Susan pay twice as much tax as Sam?</a:t>
            </a:r>
          </a:p>
          <a:p>
            <a:r>
              <a:rPr lang="en-US" altLang="en-US" sz="2500" smtClean="0">
                <a:latin typeface="Arial" panose="020B0604020202020204" pitchFamily="34" charset="0"/>
              </a:rPr>
              <a:t>How would a flat tax (everybody pays same tax rate) change the tax liabilities of Susan and Sam?</a:t>
            </a:r>
          </a:p>
          <a:p>
            <a:r>
              <a:rPr lang="en-US" altLang="en-US" sz="2500" smtClean="0">
                <a:latin typeface="Arial" panose="020B0604020202020204" pitchFamily="34" charset="0"/>
              </a:rPr>
              <a:t>Does the Susan-Sam example illustrate a progressive tax system?</a:t>
            </a:r>
          </a:p>
        </p:txBody>
      </p:sp>
      <p:sp>
        <p:nvSpPr>
          <p:cNvPr id="53252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231028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964F25-F614-4215-8ED9-6A78DADBB7F4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7363" y="4559300"/>
            <a:ext cx="6665912" cy="432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2500" smtClean="0">
              <a:latin typeface="Arial" panose="020B0604020202020204" pitchFamily="34" charset="0"/>
            </a:endParaRPr>
          </a:p>
        </p:txBody>
      </p:sp>
      <p:sp>
        <p:nvSpPr>
          <p:cNvPr id="54276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56215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215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221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111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493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1B9014-60AD-4861-A40B-38631411CE2B}" type="slidenum">
              <a:rPr lang="en-US" altLang="en-US"/>
              <a:pPr eaLnBrk="1" hangingPunct="1"/>
              <a:t>47</a:t>
            </a:fld>
            <a:endParaRPr lang="en-US" alt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78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0D673-09EA-45DE-AFF1-68098EED2F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04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5AD96-BE97-4874-8405-A91247EA44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93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95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95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FA77A-AFBC-4276-B114-B31E900185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729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9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51345-1CFA-4015-9959-CC0DFEFA0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321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9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B61C6-886F-491E-9CEB-ACC6EA204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561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0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22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22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846513"/>
            <a:ext cx="8229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84ED-7740-44AD-A09C-BEF3539C51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72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ED673A-20B4-4FAA-A39A-D10385042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34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43B3B-3706-4A3D-9FD4-D82D44C624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49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9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9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C2E62E-BAC2-4CEC-9CB1-E26167F6AF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1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1361C-BAFA-4AA2-AE96-578B8EE8AC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20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56D007-B4CF-4022-B339-DE0E360480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48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462B1-3F77-4083-BF55-364464F03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21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570B8-7ACF-4684-BF0C-8CE928713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78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030C2-3785-4718-9D91-4B59B99FD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017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9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 b="1">
                <a:solidFill>
                  <a:srgbClr val="CC3300"/>
                </a:solidFill>
              </a:defRPr>
            </a:lvl1pPr>
          </a:lstStyle>
          <a:p>
            <a:fld id="{C18BAC30-300C-44A4-826C-E52587DE44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1.xls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2.emf"/><Relationship Id="rId4" Type="http://schemas.openxmlformats.org/officeDocument/2006/relationships/package" Target="../embeddings/Microsoft_Excel_Worksheet2.xlsx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5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5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8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26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9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7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A4DC32-3C6C-4767-BF85-1570E90A526C}" type="slidenum">
              <a:rPr lang="en-US" altLang="en-US">
                <a:solidFill>
                  <a:srgbClr val="CC3300"/>
                </a:solidFill>
              </a:rPr>
              <a:pPr eaLnBrk="1" hangingPunct="1"/>
              <a:t>1</a:t>
            </a:fld>
            <a:endParaRPr lang="en-US" altLang="en-US">
              <a:solidFill>
                <a:srgbClr val="CC33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8610600" cy="62484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Global Tax System</a:t>
            </a:r>
            <a:br>
              <a:rPr lang="en-US" altLang="en-US" sz="4800" smtClean="0"/>
            </a:br>
            <a:r>
              <a:rPr lang="en-US" altLang="en-US" sz="4800" smtClean="0"/>
              <a:t>Foreign Tax Credit,</a:t>
            </a:r>
            <a:br>
              <a:rPr lang="en-US" altLang="en-US" sz="4800" smtClean="0"/>
            </a:br>
            <a:r>
              <a:rPr lang="en-US" altLang="en-US" sz="4800" smtClean="0"/>
              <a:t>Foreign Income Exclusion,</a:t>
            </a:r>
            <a:br>
              <a:rPr lang="en-US" altLang="en-US" sz="4800" smtClean="0"/>
            </a:br>
            <a:r>
              <a:rPr lang="en-US" altLang="en-US" sz="4800" smtClean="0"/>
              <a:t>Transfer Pricing,</a:t>
            </a:r>
            <a:br>
              <a:rPr lang="en-US" altLang="en-US" sz="4800" smtClean="0"/>
            </a:br>
            <a:r>
              <a:rPr lang="en-US" altLang="en-US" sz="4800" smtClean="0"/>
              <a:t>Subpart F.</a:t>
            </a:r>
            <a:r>
              <a:rPr lang="en-US" altLang="en-US" sz="5400" smtClean="0"/>
              <a:t/>
            </a:r>
            <a:br>
              <a:rPr lang="en-US" altLang="en-US" sz="5400" smtClean="0"/>
            </a:b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400" smtClean="0"/>
              <a:t>Howard Godfrey, Ph.D., CPA</a:t>
            </a:r>
            <a:br>
              <a:rPr lang="en-US" altLang="en-US" sz="2400" smtClean="0"/>
            </a:br>
            <a:r>
              <a:rPr lang="en-US" altLang="en-US" sz="2000" smtClean="0"/>
              <a:t>Professor of Accounting</a:t>
            </a:r>
            <a:br>
              <a:rPr lang="en-US" altLang="en-US" sz="2000" smtClean="0"/>
            </a:br>
            <a:r>
              <a:rPr lang="en-US" altLang="en-US" sz="2000" smtClean="0"/>
              <a:t>Copyright © 2013</a:t>
            </a:r>
            <a:br>
              <a:rPr lang="en-US" altLang="en-US" sz="2000" smtClean="0"/>
            </a:br>
            <a:r>
              <a:rPr lang="en-US" altLang="en-US" sz="1800" smtClean="0"/>
              <a:t/>
            </a:r>
            <a:br>
              <a:rPr lang="en-US" altLang="en-US" sz="1800" smtClean="0"/>
            </a:b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The following slides involve the taxation of income earned in the U.S. and income earned in the U.K.</a:t>
            </a:r>
          </a:p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The tax rates are hypothetical and various assumptions are made regarding the nature of the tax systems: territorial, world-wide, etc.</a:t>
            </a:r>
          </a:p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The examples are designed to illustrate important concepts and may not accurately reflect the tax systems actually in effect in the countries.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ph/>
          </p:nvPr>
        </p:nvGraphicFramePr>
        <p:xfrm>
          <a:off x="304800" y="358775"/>
          <a:ext cx="8686800" cy="619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Worksheet" r:id="rId3" imgW="3105270" imgH="2105115" progId="Excel.Sheet.8">
                  <p:embed/>
                </p:oleObj>
              </mc:Choice>
              <mc:Fallback>
                <p:oleObj name="Worksheet" r:id="rId3" imgW="3105270" imgH="210511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58775"/>
                        <a:ext cx="8686800" cy="619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>
            <p:ph/>
          </p:nvPr>
        </p:nvGraphicFramePr>
        <p:xfrm>
          <a:off x="304800" y="471488"/>
          <a:ext cx="8686800" cy="596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orksheet" r:id="rId3" imgW="3105270" imgH="2133690" progId="Excel.Sheet.8">
                  <p:embed/>
                </p:oleObj>
              </mc:Choice>
              <mc:Fallback>
                <p:oleObj name="Worksheet" r:id="rId3" imgW="3105270" imgH="213369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1488"/>
                        <a:ext cx="8686800" cy="596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ph/>
          </p:nvPr>
        </p:nvGraphicFramePr>
        <p:xfrm>
          <a:off x="309563" y="395288"/>
          <a:ext cx="8586787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Worksheet" r:id="rId3" imgW="3095550" imgH="2133690" progId="Excel.Sheet.8">
                  <p:embed/>
                </p:oleObj>
              </mc:Choice>
              <mc:Fallback>
                <p:oleObj name="Worksheet" r:id="rId3" imgW="3095550" imgH="213369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395288"/>
                        <a:ext cx="8586787" cy="591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7239000" y="5410200"/>
            <a:ext cx="457200" cy="3810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5943600" y="6019800"/>
            <a:ext cx="1524000" cy="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>
            <p:ph/>
          </p:nvPr>
        </p:nvGraphicFramePr>
        <p:xfrm>
          <a:off x="309563" y="395288"/>
          <a:ext cx="8586787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Worksheet" r:id="rId3" imgW="3095550" imgH="2133690" progId="Excel.Sheet.8">
                  <p:embed/>
                </p:oleObj>
              </mc:Choice>
              <mc:Fallback>
                <p:oleObj name="Worksheet" r:id="rId3" imgW="3095550" imgH="213369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395288"/>
                        <a:ext cx="8586787" cy="591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7239000" y="5410200"/>
            <a:ext cx="457200" cy="3810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5943600" y="6019800"/>
            <a:ext cx="1524000" cy="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>
            <p:ph/>
          </p:nvPr>
        </p:nvGraphicFramePr>
        <p:xfrm>
          <a:off x="228600" y="228600"/>
          <a:ext cx="8534400" cy="636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Worksheet" r:id="rId3" imgW="3105270" imgH="2314575" progId="Excel.Sheet.8">
                  <p:embed/>
                </p:oleObj>
              </mc:Choice>
              <mc:Fallback>
                <p:oleObj name="Worksheet" r:id="rId3" imgW="3105270" imgH="231457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534400" cy="636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5638800" y="4648200"/>
            <a:ext cx="685800" cy="2286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5486400" y="1905000"/>
            <a:ext cx="0" cy="28956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019800" y="6248400"/>
            <a:ext cx="1143000" cy="0"/>
          </a:xfrm>
          <a:prstGeom prst="line">
            <a:avLst/>
          </a:prstGeom>
          <a:noFill/>
          <a:ln w="889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6600" y="4038600"/>
            <a:ext cx="838200" cy="1828800"/>
          </a:xfrm>
          <a:prstGeom prst="line">
            <a:avLst/>
          </a:prstGeom>
          <a:noFill/>
          <a:ln w="889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ph/>
          </p:nvPr>
        </p:nvGraphicFramePr>
        <p:xfrm>
          <a:off x="228600" y="228600"/>
          <a:ext cx="8534400" cy="636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Worksheet" r:id="rId3" imgW="3105270" imgH="2314575" progId="Excel.Sheet.8">
                  <p:embed/>
                </p:oleObj>
              </mc:Choice>
              <mc:Fallback>
                <p:oleObj name="Worksheet" r:id="rId3" imgW="3105270" imgH="231457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534400" cy="636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Line 3"/>
          <p:cNvSpPr>
            <a:spLocks noChangeShapeType="1"/>
          </p:cNvSpPr>
          <p:nvPr/>
        </p:nvSpPr>
        <p:spPr bwMode="auto">
          <a:xfrm flipV="1">
            <a:off x="5638800" y="4648200"/>
            <a:ext cx="685800" cy="2286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V="1">
            <a:off x="5486400" y="1905000"/>
            <a:ext cx="0" cy="28956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6019800" y="6248400"/>
            <a:ext cx="1143000" cy="0"/>
          </a:xfrm>
          <a:prstGeom prst="line">
            <a:avLst/>
          </a:prstGeom>
          <a:noFill/>
          <a:ln w="889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7086600" y="4038600"/>
            <a:ext cx="838200" cy="1828800"/>
          </a:xfrm>
          <a:prstGeom prst="line">
            <a:avLst/>
          </a:prstGeom>
          <a:noFill/>
          <a:ln w="88900">
            <a:solidFill>
              <a:srgbClr val="0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ph/>
          </p:nvPr>
        </p:nvGraphicFramePr>
        <p:xfrm>
          <a:off x="741363" y="296863"/>
          <a:ext cx="7508875" cy="634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Worksheet" r:id="rId3" imgW="3267000" imgH="2762340" progId="Excel.Sheet.8">
                  <p:embed/>
                </p:oleObj>
              </mc:Choice>
              <mc:Fallback>
                <p:oleObj name="Worksheet" r:id="rId3" imgW="3267000" imgH="276234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296863"/>
                        <a:ext cx="7508875" cy="634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Line 3"/>
          <p:cNvSpPr>
            <a:spLocks noChangeShapeType="1"/>
          </p:cNvSpPr>
          <p:nvPr/>
        </p:nvSpPr>
        <p:spPr bwMode="auto">
          <a:xfrm flipV="1">
            <a:off x="5715000" y="3505200"/>
            <a:ext cx="381000" cy="213360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5943600" y="6400800"/>
            <a:ext cx="762000" cy="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6934200" y="3505200"/>
            <a:ext cx="533400" cy="243840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3"/>
          <p:cNvGraphicFramePr>
            <a:graphicFrameLocks noChangeAspect="1"/>
          </p:cNvGraphicFramePr>
          <p:nvPr>
            <p:ph/>
          </p:nvPr>
        </p:nvGraphicFramePr>
        <p:xfrm>
          <a:off x="457200" y="228600"/>
          <a:ext cx="8275638" cy="622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Worksheet" r:id="rId3" imgW="3219602" imgH="2733751" progId="Excel.Sheet.8">
                  <p:embed/>
                </p:oleObj>
              </mc:Choice>
              <mc:Fallback>
                <p:oleObj name="Worksheet" r:id="rId3" imgW="3219602" imgH="2733751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"/>
                        <a:ext cx="8275638" cy="622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Line 5"/>
          <p:cNvSpPr>
            <a:spLocks noChangeShapeType="1"/>
          </p:cNvSpPr>
          <p:nvPr/>
        </p:nvSpPr>
        <p:spPr bwMode="auto">
          <a:xfrm flipV="1">
            <a:off x="5486400" y="1676400"/>
            <a:ext cx="0" cy="2286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V="1">
            <a:off x="5638800" y="2514600"/>
            <a:ext cx="609600" cy="1447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V="1">
            <a:off x="6019800" y="3429000"/>
            <a:ext cx="381000" cy="205740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5943600" y="6172200"/>
            <a:ext cx="1219200" cy="0"/>
          </a:xfrm>
          <a:prstGeom prst="line">
            <a:avLst/>
          </a:prstGeom>
          <a:noFill/>
          <a:ln w="889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9"/>
          <p:cNvSpPr>
            <a:spLocks noChangeShapeType="1"/>
          </p:cNvSpPr>
          <p:nvPr/>
        </p:nvSpPr>
        <p:spPr bwMode="auto">
          <a:xfrm>
            <a:off x="7162800" y="3429000"/>
            <a:ext cx="762000" cy="236220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>
            <p:ph/>
          </p:nvPr>
        </p:nvGraphicFramePr>
        <p:xfrm>
          <a:off x="457200" y="228600"/>
          <a:ext cx="8275638" cy="622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Worksheet" r:id="rId3" imgW="3219602" imgH="2733751" progId="Excel.Sheet.8">
                  <p:embed/>
                </p:oleObj>
              </mc:Choice>
              <mc:Fallback>
                <p:oleObj name="Worksheet" r:id="rId3" imgW="3219602" imgH="27337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"/>
                        <a:ext cx="8275638" cy="622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Line 3"/>
          <p:cNvSpPr>
            <a:spLocks noChangeShapeType="1"/>
          </p:cNvSpPr>
          <p:nvPr/>
        </p:nvSpPr>
        <p:spPr bwMode="auto">
          <a:xfrm flipV="1">
            <a:off x="5486400" y="1676400"/>
            <a:ext cx="0" cy="2286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5638800" y="2514600"/>
            <a:ext cx="609600" cy="1447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6019800" y="3429000"/>
            <a:ext cx="381000" cy="205740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5943600" y="6172200"/>
            <a:ext cx="1219200" cy="0"/>
          </a:xfrm>
          <a:prstGeom prst="line">
            <a:avLst/>
          </a:prstGeom>
          <a:noFill/>
          <a:ln w="889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7162800" y="3429000"/>
            <a:ext cx="762000" cy="2362200"/>
          </a:xfrm>
          <a:prstGeom prst="line">
            <a:avLst/>
          </a:prstGeom>
          <a:noFill/>
          <a:ln w="889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38" y="152400"/>
            <a:ext cx="8972550" cy="6477000"/>
          </a:xfrm>
        </p:spPr>
      </p:pic>
      <p:sp>
        <p:nvSpPr>
          <p:cNvPr id="3" name="Up-Down Arrow 2"/>
          <p:cNvSpPr/>
          <p:nvPr/>
        </p:nvSpPr>
        <p:spPr>
          <a:xfrm>
            <a:off x="8382000" y="4114800"/>
            <a:ext cx="381000" cy="914400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/>
          </p:nvPr>
        </p:nvSpPr>
        <p:spPr>
          <a:xfrm>
            <a:off x="228600" y="274638"/>
            <a:ext cx="8686800" cy="5895975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Note: you can repeat the slides above for a U.S. Corporation. The U.S. corporation has net income from U.S. operations of $100,000 and net income from a </a:t>
            </a:r>
            <a:r>
              <a:rPr lang="en-US" altLang="en-US" sz="4000" u="sng" smtClean="0">
                <a:solidFill>
                  <a:srgbClr val="CC3300"/>
                </a:solidFill>
                <a:cs typeface="Arial" panose="020B0604020202020204" pitchFamily="34" charset="0"/>
              </a:rPr>
              <a:t>branch</a:t>
            </a:r>
            <a:r>
              <a:rPr lang="en-US" altLang="en-US" sz="4000" smtClean="0">
                <a:cs typeface="Arial" panose="020B0604020202020204" pitchFamily="34" charset="0"/>
              </a:rPr>
              <a:t> office in a foreign country.</a:t>
            </a:r>
          </a:p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The same principles apply.</a:t>
            </a:r>
          </a:p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Other rules apply for foreign Sub.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/>
          </p:nvPr>
        </p:nvSpPr>
        <p:spPr>
          <a:xfrm>
            <a:off x="152400" y="152400"/>
            <a:ext cx="8686800" cy="6477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Note: The first slide (results) for Bud involves him simply excluding the income earned in a foreign country. </a:t>
            </a:r>
          </a:p>
          <a:p>
            <a:pPr eaLnBrk="1" hangingPunct="1"/>
            <a:r>
              <a:rPr lang="en-US" altLang="en-US" sz="4000" smtClean="0">
                <a:cs typeface="Arial" panose="020B0604020202020204" pitchFamily="34" charset="0"/>
              </a:rPr>
              <a:t>That is the essence of </a:t>
            </a:r>
            <a:r>
              <a:rPr lang="en-US" altLang="en-US" sz="4000" u="sng" smtClean="0">
                <a:solidFill>
                  <a:srgbClr val="CC3300"/>
                </a:solidFill>
                <a:cs typeface="Arial" panose="020B0604020202020204" pitchFamily="34" charset="0"/>
              </a:rPr>
              <a:t>Sec. 911</a:t>
            </a:r>
            <a:r>
              <a:rPr lang="en-US" altLang="en-US" sz="4000" smtClean="0">
                <a:cs typeface="Arial" panose="020B0604020202020204" pitchFamily="34" charset="0"/>
              </a:rPr>
              <a:t>, which allows a U.S. worker in a foreign country to exclude approx. $95,000 (inflation adjusted) per year, as well as certain housing costs.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477000"/>
          </a:xfrm>
        </p:spPr>
        <p:txBody>
          <a:bodyPr lIns="92075" tIns="46038" rIns="92075" bIns="46038"/>
          <a:lstStyle/>
          <a:p>
            <a:pPr marL="0" indent="0"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How Foreign Tax Credit Works </a:t>
            </a:r>
          </a:p>
          <a:p>
            <a:pPr marL="0" indent="0">
              <a:buFontTx/>
              <a:buNone/>
            </a:pPr>
            <a:r>
              <a:rPr lang="en-US" altLang="en-US" sz="3200" smtClean="0"/>
              <a:t>A U.S. Corp. opens a branch in Australia.</a:t>
            </a:r>
          </a:p>
          <a:p>
            <a:pPr marL="0" indent="0">
              <a:buFontTx/>
              <a:buNone/>
            </a:pPr>
            <a:endParaRPr lang="en-US" altLang="en-US" sz="1400" smtClean="0"/>
          </a:p>
          <a:p>
            <a:pPr marL="0" indent="0">
              <a:buFontTx/>
              <a:buNone/>
            </a:pPr>
            <a:r>
              <a:rPr lang="en-US" altLang="en-US" sz="3200" smtClean="0"/>
              <a:t>U.S. Corp.-net income in Australia: </a:t>
            </a:r>
            <a:r>
              <a:rPr lang="en-US" altLang="en-US" sz="3200" u="sng" smtClean="0"/>
              <a:t>$100,000</a:t>
            </a:r>
            <a:r>
              <a:rPr lang="en-US" altLang="en-US" sz="3200" smtClean="0"/>
              <a:t>.</a:t>
            </a:r>
          </a:p>
          <a:p>
            <a:pPr marL="0" indent="0">
              <a:buFontTx/>
              <a:buNone/>
            </a:pPr>
            <a:r>
              <a:rPr lang="en-US" altLang="en-US" sz="3200" smtClean="0"/>
              <a:t>U.S. Corp.-net income in U.S. </a:t>
            </a:r>
            <a:r>
              <a:rPr lang="en-US" altLang="en-US" sz="3200" u="sng" smtClean="0"/>
              <a:t>$200,000</a:t>
            </a:r>
            <a:r>
              <a:rPr lang="en-US" altLang="en-US" sz="3200" smtClean="0"/>
              <a:t>.</a:t>
            </a:r>
          </a:p>
          <a:p>
            <a:pPr marL="0" indent="0">
              <a:buFontTx/>
              <a:buNone/>
            </a:pPr>
            <a:endParaRPr lang="en-US" altLang="en-US" sz="1600" smtClean="0"/>
          </a:p>
          <a:p>
            <a:pPr marL="0" indent="0">
              <a:buFontTx/>
              <a:buNone/>
            </a:pPr>
            <a:r>
              <a:rPr lang="en-US" altLang="en-US" sz="3200" smtClean="0"/>
              <a:t>Australia has a </a:t>
            </a:r>
            <a:r>
              <a:rPr lang="en-US" altLang="en-US" sz="3200" u="sng" smtClean="0">
                <a:solidFill>
                  <a:srgbClr val="FF0000"/>
                </a:solidFill>
              </a:rPr>
              <a:t>40%</a:t>
            </a:r>
            <a:r>
              <a:rPr lang="en-US" altLang="en-US" sz="3200" smtClean="0">
                <a:solidFill>
                  <a:srgbClr val="FF0000"/>
                </a:solidFill>
              </a:rPr>
              <a:t> </a:t>
            </a:r>
            <a:r>
              <a:rPr lang="en-US" altLang="en-US" sz="3200" smtClean="0"/>
              <a:t>income tax rate. </a:t>
            </a:r>
          </a:p>
          <a:p>
            <a:pPr marL="0" indent="0">
              <a:buFontTx/>
              <a:buNone/>
            </a:pPr>
            <a:r>
              <a:rPr lang="en-US" altLang="en-US" sz="3200" smtClean="0"/>
              <a:t>U.S. Corp.- pays Australian income tax of $40,000.</a:t>
            </a:r>
          </a:p>
          <a:p>
            <a:pPr marL="0" indent="0">
              <a:buFontTx/>
              <a:buNone/>
            </a:pPr>
            <a:r>
              <a:rPr lang="en-US" altLang="en-US" sz="3200" smtClean="0"/>
              <a:t>Assume the U.S. has a </a:t>
            </a:r>
            <a:r>
              <a:rPr lang="en-US" altLang="en-US" sz="3200" u="sng" smtClean="0">
                <a:solidFill>
                  <a:srgbClr val="FF0000"/>
                </a:solidFill>
              </a:rPr>
              <a:t>50%</a:t>
            </a:r>
            <a:r>
              <a:rPr lang="en-US" altLang="en-US" sz="3200" smtClean="0">
                <a:solidFill>
                  <a:srgbClr val="FF0000"/>
                </a:solidFill>
              </a:rPr>
              <a:t> </a:t>
            </a:r>
            <a:r>
              <a:rPr lang="en-US" altLang="en-US" sz="3200" smtClean="0"/>
              <a:t>income tax rate.</a:t>
            </a:r>
          </a:p>
          <a:p>
            <a:pPr marL="0" indent="0">
              <a:buFontTx/>
              <a:buNone/>
            </a:pPr>
            <a:r>
              <a:rPr lang="en-US" altLang="en-US" sz="3200" smtClean="0"/>
              <a:t>Is the global tax burden equal to </a:t>
            </a:r>
            <a:br>
              <a:rPr lang="en-US" altLang="en-US" sz="3200" smtClean="0"/>
            </a:br>
            <a:r>
              <a:rPr lang="en-US" altLang="en-US" sz="3200" u="sng" smtClean="0">
                <a:solidFill>
                  <a:srgbClr val="FF0000"/>
                </a:solidFill>
              </a:rPr>
              <a:t>$140,000 or $150,000?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248400"/>
          </a:xfrm>
        </p:spPr>
        <p:txBody>
          <a:bodyPr lIns="92075" tIns="46038" rIns="92075" bIns="46038"/>
          <a:lstStyle/>
          <a:p>
            <a:pPr marL="0" indent="0">
              <a:buFontTx/>
              <a:buNone/>
            </a:pPr>
            <a:r>
              <a:rPr lang="en-US" altLang="en-US" sz="3200" smtClean="0"/>
              <a:t> </a:t>
            </a:r>
          </a:p>
        </p:txBody>
      </p:sp>
      <p:graphicFrame>
        <p:nvGraphicFramePr>
          <p:cNvPr id="24581" name="Object 2"/>
          <p:cNvGraphicFramePr>
            <a:graphicFrameLocks noChangeAspect="1"/>
          </p:cNvGraphicFramePr>
          <p:nvPr/>
        </p:nvGraphicFramePr>
        <p:xfrm>
          <a:off x="228600" y="109538"/>
          <a:ext cx="8751888" cy="664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Worksheet" r:id="rId4" imgW="3419343" imgH="2333610" progId="Excel.Sheet.12">
                  <p:embed/>
                </p:oleObj>
              </mc:Choice>
              <mc:Fallback>
                <p:oleObj name="Worksheet" r:id="rId4" imgW="3419343" imgH="233361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09538"/>
                        <a:ext cx="8751888" cy="664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74613" y="542925"/>
          <a:ext cx="8885237" cy="561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Worksheet" r:id="rId3" imgW="3419343" imgH="2162160" progId="Excel.Sheet.8">
                  <p:embed/>
                </p:oleObj>
              </mc:Choice>
              <mc:Fallback>
                <p:oleObj name="Worksheet" r:id="rId3" imgW="3419343" imgH="216216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3" y="542925"/>
                        <a:ext cx="8885237" cy="561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8788" y="152400"/>
          <a:ext cx="7923212" cy="641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Worksheet" r:id="rId3" imgW="2943098" imgH="2381130" progId="Excel.Sheet.8">
                  <p:embed/>
                </p:oleObj>
              </mc:Choice>
              <mc:Fallback>
                <p:oleObj name="Worksheet" r:id="rId3" imgW="2943098" imgH="2381130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52400"/>
                        <a:ext cx="7923212" cy="641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>
            <p:ph/>
          </p:nvPr>
        </p:nvGraphicFramePr>
        <p:xfrm>
          <a:off x="344488" y="527050"/>
          <a:ext cx="8670925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Worksheet" r:id="rId3" imgW="2886100" imgH="1800360" progId="Excel.Sheet.8">
                  <p:embed/>
                </p:oleObj>
              </mc:Choice>
              <mc:Fallback>
                <p:oleObj name="Worksheet" r:id="rId3" imgW="2886100" imgH="180036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527050"/>
                        <a:ext cx="8670925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4"/>
          <p:cNvGraphicFramePr>
            <a:graphicFrameLocks noChangeAspect="1"/>
          </p:cNvGraphicFramePr>
          <p:nvPr>
            <p:ph idx="1"/>
          </p:nvPr>
        </p:nvGraphicFramePr>
        <p:xfrm>
          <a:off x="515938" y="582613"/>
          <a:ext cx="8159750" cy="534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Worksheet" r:id="rId3" imgW="3390979" imgH="2219400" progId="Excel.Sheet.8">
                  <p:embed/>
                </p:oleObj>
              </mc:Choice>
              <mc:Fallback>
                <p:oleObj name="Worksheet" r:id="rId3" imgW="3390979" imgH="22194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582613"/>
                        <a:ext cx="8159750" cy="534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marL="0" indent="0" eaLnBrk="1" hangingPunct="1">
              <a:spcBef>
                <a:spcPct val="5000"/>
              </a:spcBef>
              <a:buFontTx/>
              <a:buNone/>
            </a:pPr>
            <a:r>
              <a:rPr lang="en-US" altLang="en-US" smtClean="0">
                <a:solidFill>
                  <a:srgbClr val="CC3300"/>
                </a:solidFill>
              </a:rPr>
              <a:t>Foreign Tax Credit [FTC]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Jackson Corp.’s taxable income for 2012 from its global operations was $500,000, resulting in U.S. federal income tax of $200,000 before credits.  </a:t>
            </a:r>
            <a:br>
              <a:rPr lang="en-US" altLang="en-US" smtClean="0"/>
            </a:br>
            <a:r>
              <a:rPr lang="en-US" altLang="en-US" smtClean="0"/>
              <a:t>Jackson’s taxable income from foreign sources was $125,000 during 2012.  Jackson paid income taxes of $60,000 to foreign governments. </a:t>
            </a:r>
            <a:br>
              <a:rPr lang="en-US" altLang="en-US" smtClean="0"/>
            </a:br>
            <a:r>
              <a:rPr lang="en-US" altLang="en-US" smtClean="0"/>
              <a:t>What is Jackson’s FTC limit for 2012?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a. $200,000    b. $60,000  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mtClean="0"/>
              <a:t>c. $50,000      d. $12,500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>
            <p:ph idx="1"/>
          </p:nvPr>
        </p:nvGraphicFramePr>
        <p:xfrm>
          <a:off x="390525" y="231775"/>
          <a:ext cx="8566150" cy="615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Worksheet" r:id="rId3" imgW="2943149" imgH="2114597" progId="Excel.Sheet.8">
                  <p:embed/>
                </p:oleObj>
              </mc:Choice>
              <mc:Fallback>
                <p:oleObj name="Worksheet" r:id="rId3" imgW="2943149" imgH="211459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231775"/>
                        <a:ext cx="8566150" cy="615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534400" cy="6248400"/>
          </a:xfrm>
        </p:spPr>
        <p:txBody>
          <a:bodyPr/>
          <a:lstStyle/>
          <a:p>
            <a:pPr marL="236538" indent="-236538" eaLnBrk="1" hangingPunct="1">
              <a:buFontTx/>
              <a:buNone/>
            </a:pPr>
            <a:r>
              <a:rPr lang="en-US" altLang="en-US" sz="4400" smtClean="0">
                <a:solidFill>
                  <a:srgbClr val="CC3300"/>
                </a:solidFill>
              </a:rPr>
              <a:t>Note: some of these slides have dates and amounts applicable to past years. </a:t>
            </a:r>
            <a:br>
              <a:rPr lang="en-US" altLang="en-US" sz="4400" smtClean="0">
                <a:solidFill>
                  <a:srgbClr val="CC3300"/>
                </a:solidFill>
              </a:rPr>
            </a:br>
            <a:r>
              <a:rPr lang="en-US" altLang="en-US" sz="4400" smtClean="0">
                <a:solidFill>
                  <a:srgbClr val="CC3300"/>
                </a:solidFill>
              </a:rPr>
              <a:t>The slides will nevertheless be helpful in illustrating important points.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839200" cy="6629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  <a:cs typeface="Arial" panose="020B0604020202020204" pitchFamily="34" charset="0"/>
              </a:rPr>
              <a:t>Foreign Earned Income Exclusion</a:t>
            </a:r>
            <a:endParaRPr lang="en-US" altLang="en-US" sz="1600" u="sng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u="sng" smtClean="0">
                <a:cs typeface="Arial" panose="020B0604020202020204" pitchFamily="34" charset="0"/>
              </a:rPr>
              <a:t>Choose Deduction, Credit Or Exclusion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A taxpayer (individual) should carefully choose between: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(1) a deduction for foreign income taxes,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(2) a credit on for foreign income taxes, or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(3) an exclusion up to approx. $95,000 of foreign earnings from U.S. gross income.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248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Case 1. 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A U.S. citizen has the opportunity to earn an extra $100,000, and that income is earned in a foreign country.  (Assume 100% exclusion is available on U.S. Return.)</a:t>
            </a:r>
          </a:p>
          <a:p>
            <a:pPr marL="0" indent="0" eaLnBrk="1" hangingPunct="1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The taxpayer’s U.S. income tax is $30,000 (marginal rate of 30%) on the foreign income and the foreign government imposes an income tax of $20,000 on that income.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ChangeAspect="1"/>
          </p:cNvGraphicFramePr>
          <p:nvPr>
            <p:ph/>
          </p:nvPr>
        </p:nvGraphicFramePr>
        <p:xfrm>
          <a:off x="457200" y="496888"/>
          <a:ext cx="8229600" cy="578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Worksheet" r:id="rId3" imgW="2827086" imgH="1989019" progId="Excel.Sheet.8">
                  <p:embed/>
                </p:oleObj>
              </mc:Choice>
              <mc:Fallback>
                <p:oleObj name="Worksheet" r:id="rId3" imgW="2827086" imgH="198901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6888"/>
                        <a:ext cx="8229600" cy="5789612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477000"/>
          </a:xfrm>
        </p:spPr>
        <p:txBody>
          <a:bodyPr/>
          <a:lstStyle/>
          <a:p>
            <a:pPr marL="0" indent="0" eaLnBrk="1" hangingPunct="1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  <a:cs typeface="Arial" panose="020B0604020202020204" pitchFamily="34" charset="0"/>
              </a:rPr>
              <a:t>Case 1. </a:t>
            </a:r>
            <a:r>
              <a:rPr lang="en-US" altLang="en-US" smtClean="0">
                <a:cs typeface="Arial" panose="020B0604020202020204" pitchFamily="34" charset="0"/>
              </a:rPr>
              <a:t>The Code provides a deduction for foreign income taxes paid.  </a:t>
            </a:r>
          </a:p>
          <a:p>
            <a:pPr marL="0" indent="0" eaLnBrk="1" hangingPunct="1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A deduction of $20,000 for these taxes will generate a </a:t>
            </a:r>
            <a:r>
              <a:rPr lang="en-US" altLang="en-US" u="sng" smtClean="0">
                <a:cs typeface="Arial" panose="020B0604020202020204" pitchFamily="34" charset="0"/>
              </a:rPr>
              <a:t>tax savings of $6,000 </a:t>
            </a:r>
            <a:r>
              <a:rPr lang="en-US" altLang="en-US" smtClean="0">
                <a:cs typeface="Arial" panose="020B0604020202020204" pitchFamily="34" charset="0"/>
              </a:rPr>
              <a:t>(30% of $20,000). </a:t>
            </a:r>
          </a:p>
          <a:p>
            <a:pPr marL="0" indent="0" eaLnBrk="1" hangingPunct="1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However, a tax credit for these foreign taxes will yield a </a:t>
            </a:r>
            <a:r>
              <a:rPr lang="en-US" altLang="en-US" u="sng" smtClean="0">
                <a:cs typeface="Arial" panose="020B0604020202020204" pitchFamily="34" charset="0"/>
              </a:rPr>
              <a:t>savings on U.S. income tax of $20,000. </a:t>
            </a:r>
          </a:p>
          <a:p>
            <a:pPr marL="0" indent="0" eaLnBrk="1" hangingPunct="1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The greatest saving is realized by excluding $100,000 from U.S. income, </a:t>
            </a:r>
            <a:r>
              <a:rPr lang="en-US" altLang="en-US" u="sng" smtClean="0">
                <a:cs typeface="Arial" panose="020B0604020202020204" pitchFamily="34" charset="0"/>
              </a:rPr>
              <a:t>thereby saving U.S. income tax of $30,000.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5561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800" u="sng" smtClean="0">
                <a:solidFill>
                  <a:srgbClr val="FF0000"/>
                </a:solidFill>
                <a:cs typeface="Arial" panose="020B0604020202020204" pitchFamily="34" charset="0"/>
              </a:rPr>
              <a:t>Case 1</a:t>
            </a:r>
          </a:p>
          <a:p>
            <a:pPr marL="0" indent="0" eaLnBrk="1" hangingPunct="1">
              <a:buFontTx/>
              <a:buNone/>
            </a:pPr>
            <a:r>
              <a:rPr lang="en-US" altLang="en-US" sz="4800" smtClean="0">
                <a:cs typeface="Arial" panose="020B0604020202020204" pitchFamily="34" charset="0"/>
              </a:rPr>
              <a:t>Best to earn tax-free income in foreign country and exclude it from the U.S. income tax computations.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"/>
            <a:ext cx="8153400" cy="6248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u="sng" dirty="0">
                <a:solidFill>
                  <a:srgbClr val="FF0000"/>
                </a:solidFill>
              </a:rPr>
              <a:t>Transfer Pricing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 smtClean="0">
                <a:latin typeface="+mj-lt"/>
              </a:rPr>
              <a:t>Under section 482, the Secretary of the Treasury is authorized to re-determine the income of an entity subject to U.S. taxation, when it appears that an improper shifting of income between that entity and a commonly controlled entity in another country has occurred.</a:t>
            </a:r>
            <a:r>
              <a:rPr lang="en-US" b="0" dirty="0" smtClean="0">
                <a:latin typeface="+mj-lt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b="0" u="sng" dirty="0" smtClean="0">
                <a:solidFill>
                  <a:srgbClr val="FF0000"/>
                </a:solidFill>
                <a:latin typeface="+mj-lt"/>
              </a:rPr>
              <a:t>See excellent figure on text page 9-1.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37891" name="Object 2"/>
          <p:cNvGraphicFramePr>
            <a:graphicFrameLocks noChangeAspect="1"/>
          </p:cNvGraphicFramePr>
          <p:nvPr/>
        </p:nvGraphicFramePr>
        <p:xfrm>
          <a:off x="153988" y="379413"/>
          <a:ext cx="8836025" cy="602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Worksheet" r:id="rId4" imgW="2567874" imgH="1752467" progId="Excel.Sheet.12">
                  <p:embed/>
                </p:oleObj>
              </mc:Choice>
              <mc:Fallback>
                <p:oleObj name="Worksheet" r:id="rId4" imgW="2567874" imgH="175246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379413"/>
                        <a:ext cx="8836025" cy="602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38915" name="Object 2"/>
          <p:cNvGraphicFramePr>
            <a:graphicFrameLocks noChangeAspect="1"/>
          </p:cNvGraphicFramePr>
          <p:nvPr/>
        </p:nvGraphicFramePr>
        <p:xfrm>
          <a:off x="195263" y="225425"/>
          <a:ext cx="8597900" cy="648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Worksheet" r:id="rId4" imgW="2828832" imgH="2133540" progId="Excel.Sheet.12">
                  <p:embed/>
                </p:oleObj>
              </mc:Choice>
              <mc:Fallback>
                <p:oleObj name="Worksheet" r:id="rId4" imgW="2828832" imgH="21335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225425"/>
                        <a:ext cx="8597900" cy="648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41910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39939" name="Object 2"/>
          <p:cNvGraphicFramePr>
            <a:graphicFrameLocks noChangeAspect="1"/>
          </p:cNvGraphicFramePr>
          <p:nvPr/>
        </p:nvGraphicFramePr>
        <p:xfrm>
          <a:off x="152400" y="228600"/>
          <a:ext cx="8815388" cy="647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4" name="Worksheet" r:id="rId4" imgW="3505333" imgH="2567874" progId="Excel.Sheet.12">
                  <p:embed/>
                </p:oleObj>
              </mc:Choice>
              <mc:Fallback>
                <p:oleObj name="Worksheet" r:id="rId4" imgW="3505333" imgH="2567874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"/>
                        <a:ext cx="8815388" cy="647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18854502">
            <a:off x="2624137" y="2801938"/>
            <a:ext cx="358775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ight Arrow 7"/>
          <p:cNvSpPr/>
          <p:nvPr/>
        </p:nvSpPr>
        <p:spPr>
          <a:xfrm rot="2291665">
            <a:off x="5513388" y="2935288"/>
            <a:ext cx="457200" cy="242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00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US Corp and Subsidiary</a:t>
            </a:r>
            <a:endParaRPr lang="en-US" altLang="en-US" sz="1800" u="sng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altLang="en-US" sz="3200" smtClean="0"/>
              <a:t>The following slide summarizes the transactions of a U.S. parent corp. </a:t>
            </a:r>
            <a:r>
              <a:rPr lang="en-US" altLang="en-US" sz="3200" smtClean="0">
                <a:solidFill>
                  <a:srgbClr val="CC3300"/>
                </a:solidFill>
              </a:rPr>
              <a:t>(USC)</a:t>
            </a:r>
            <a:r>
              <a:rPr lang="en-US" altLang="en-US" sz="3200" smtClean="0"/>
              <a:t> and its wholly owned subsidiary corporation organized and operating in the Cayman Islands </a:t>
            </a:r>
            <a:r>
              <a:rPr lang="en-US" altLang="en-US" sz="3200" smtClean="0">
                <a:solidFill>
                  <a:srgbClr val="CC3300"/>
                </a:solidFill>
              </a:rPr>
              <a:t>(CSub).</a:t>
            </a:r>
          </a:p>
          <a:p>
            <a:pPr marL="0" indent="0" eaLnBrk="1" hangingPunct="1">
              <a:buFontTx/>
              <a:buNone/>
            </a:pPr>
            <a:r>
              <a:rPr lang="en-US" altLang="en-US" sz="3200" smtClean="0"/>
              <a:t>Parent </a:t>
            </a:r>
            <a:r>
              <a:rPr lang="en-US" altLang="en-US" sz="3200" smtClean="0">
                <a:solidFill>
                  <a:srgbClr val="CC3300"/>
                </a:solidFill>
              </a:rPr>
              <a:t>(USC)</a:t>
            </a:r>
            <a:r>
              <a:rPr lang="en-US" altLang="en-US" sz="3200" smtClean="0"/>
              <a:t> makes widgets in the U.S. &amp; sells them to its Cayman Subsidiary </a:t>
            </a:r>
            <a:r>
              <a:rPr lang="en-US" altLang="en-US" sz="3200" smtClean="0">
                <a:solidFill>
                  <a:srgbClr val="CC3300"/>
                </a:solidFill>
              </a:rPr>
              <a:t>(CSub).</a:t>
            </a:r>
          </a:p>
          <a:p>
            <a:pPr marL="0" indent="0" eaLnBrk="1" hangingPunct="1">
              <a:buFontTx/>
              <a:buNone/>
            </a:pPr>
            <a:r>
              <a:rPr lang="en-US" altLang="en-US" sz="3200" smtClean="0"/>
              <a:t>The Cayman Subsidiary sells the widgets in other parts of the world.</a:t>
            </a:r>
          </a:p>
          <a:p>
            <a:pPr marL="0" indent="0" eaLnBrk="1" hangingPunct="1">
              <a:buFontTx/>
              <a:buNone/>
            </a:pPr>
            <a:r>
              <a:rPr lang="en-US" altLang="en-US" sz="3200" u="sng" smtClean="0">
                <a:solidFill>
                  <a:srgbClr val="FF0000"/>
                </a:solidFill>
              </a:rPr>
              <a:t>Initially, we ignore transfer pricing limits and subpart 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534400" cy="6248400"/>
          </a:xfrm>
        </p:spPr>
        <p:txBody>
          <a:bodyPr/>
          <a:lstStyle/>
          <a:p>
            <a:pPr marL="236538" indent="-236538" eaLnBrk="1" hangingPunct="1">
              <a:buFontTx/>
              <a:buNone/>
            </a:pPr>
            <a:r>
              <a:rPr lang="en-US" altLang="en-US" smtClean="0">
                <a:solidFill>
                  <a:srgbClr val="CC3300"/>
                </a:solidFill>
              </a:rPr>
              <a:t>International Taxation</a:t>
            </a:r>
          </a:p>
          <a:p>
            <a:pPr marL="236538" indent="-236538" eaLnBrk="1" hangingPunct="1"/>
            <a:r>
              <a:rPr lang="en-US" altLang="en-US" sz="2800" smtClean="0"/>
              <a:t>The U.S. imposes taxes on “worldwide” income of U.S. taxpayers (citizens, resident aliens and corporations organized in the U.S.).</a:t>
            </a:r>
          </a:p>
          <a:p>
            <a:pPr marL="236538" indent="-236538" eaLnBrk="1" hangingPunct="1"/>
            <a:r>
              <a:rPr lang="en-US" altLang="en-US" sz="2800" smtClean="0"/>
              <a:t>The U.S. imposes taxes on non-resident aliens (not U.S. citizens) and non-resident entities on income earned in the U.S.</a:t>
            </a:r>
          </a:p>
          <a:p>
            <a:pPr marL="236538" indent="-236538" eaLnBrk="1" hangingPunct="1"/>
            <a:r>
              <a:rPr lang="en-US" altLang="en-US" sz="2800" smtClean="0"/>
              <a:t>A foreign person, who becomes a U.S. resident, is taxed like a U.S. citizen (on worldwide income).</a:t>
            </a:r>
          </a:p>
          <a:p>
            <a:pPr marL="236538" indent="-236538" eaLnBrk="1" hangingPunct="1"/>
            <a:r>
              <a:rPr lang="en-US" altLang="en-US" sz="2800" smtClean="0"/>
              <a:t>A foreign owned corp. that is organized in this country is subject to U.S. income taxes.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ph/>
          </p:nvPr>
        </p:nvGraphicFramePr>
        <p:xfrm>
          <a:off x="276225" y="203200"/>
          <a:ext cx="8258175" cy="631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Worksheet" r:id="rId3" imgW="2914734" imgH="2228850" progId="Excel.Sheet.8">
                  <p:embed/>
                </p:oleObj>
              </mc:Choice>
              <mc:Fallback>
                <p:oleObj name="Worksheet" r:id="rId3" imgW="2914734" imgH="22288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03200"/>
                        <a:ext cx="8258175" cy="631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>
            <p:ph/>
          </p:nvPr>
        </p:nvGraphicFramePr>
        <p:xfrm>
          <a:off x="381000" y="304800"/>
          <a:ext cx="8221663" cy="590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3" name="Worksheet" r:id="rId3" imgW="2266956" imgH="1628910" progId="Excel.Sheet.8">
                  <p:embed/>
                </p:oleObj>
              </mc:Choice>
              <mc:Fallback>
                <p:oleObj name="Worksheet" r:id="rId3" imgW="2266956" imgH="162891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8221663" cy="590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331" name="Rectangle 3"/>
          <p:cNvSpPr>
            <a:spLocks noGrp="1" noChangeArrowheads="1"/>
          </p:cNvSpPr>
          <p:nvPr>
            <p:ph/>
          </p:nvPr>
        </p:nvSpPr>
        <p:spPr>
          <a:xfrm>
            <a:off x="152400" y="274638"/>
            <a:ext cx="8839200" cy="58959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5400" dirty="0" smtClean="0">
                <a:latin typeface="+mj-lt"/>
              </a:rPr>
              <a:t>What happens if we change our intercompany pricing policy, and sell the widgets to the Cayman subsidiary at our cost, so that we break-even in the United States?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>
            <p:ph/>
          </p:nvPr>
        </p:nvGraphicFramePr>
        <p:xfrm>
          <a:off x="304800" y="304800"/>
          <a:ext cx="8418513" cy="643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name="Worksheet" r:id="rId3" imgW="2914734" imgH="2228850" progId="Excel.Sheet.8">
                  <p:embed/>
                </p:oleObj>
              </mc:Choice>
              <mc:Fallback>
                <p:oleObj name="Worksheet" r:id="rId3" imgW="2914734" imgH="22288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8418513" cy="643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/>
          <p:cNvGraphicFramePr>
            <a:graphicFrameLocks noChangeAspect="1"/>
          </p:cNvGraphicFramePr>
          <p:nvPr>
            <p:ph/>
          </p:nvPr>
        </p:nvGraphicFramePr>
        <p:xfrm>
          <a:off x="87313" y="381000"/>
          <a:ext cx="8751887" cy="613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Worksheet" r:id="rId3" imgW="2324224" imgH="1628910" progId="Excel.Sheet.8">
                  <p:embed/>
                </p:oleObj>
              </mc:Choice>
              <mc:Fallback>
                <p:oleObj name="Worksheet" r:id="rId3" imgW="2324224" imgH="162891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381000"/>
                        <a:ext cx="8751887" cy="613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477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altLang="en-US" sz="4000" smtClean="0">
                <a:solidFill>
                  <a:srgbClr val="FF0000"/>
                </a:solidFill>
                <a:cs typeface="Arial" panose="020B0604020202020204" pitchFamily="34" charset="0"/>
              </a:rPr>
              <a:t>Subpart F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>
                <a:cs typeface="Arial" panose="020B0604020202020204" pitchFamily="34" charset="0"/>
              </a:rPr>
              <a:t>Suppose in the preceding slide, </a:t>
            </a:r>
            <a:br>
              <a:rPr lang="en-US" altLang="en-US" sz="2800" smtClean="0">
                <a:cs typeface="Arial" panose="020B0604020202020204" pitchFamily="34" charset="0"/>
              </a:rPr>
            </a:br>
            <a:r>
              <a:rPr lang="en-US" altLang="en-US" sz="2800" smtClean="0">
                <a:cs typeface="Arial" panose="020B0604020202020204" pitchFamily="34" charset="0"/>
              </a:rPr>
              <a:t>USC is actually selling its product to various customers throughout the world.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>
                <a:cs typeface="Arial" panose="020B0604020202020204" pitchFamily="34" charset="0"/>
              </a:rPr>
              <a:t>The Cayman Islands sub is a sales agent (paper corporation) that technically buys from USC for $600,000 and sells to USC’s customers for $1,000,000.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>
                <a:cs typeface="Arial" panose="020B0604020202020204" pitchFamily="34" charset="0"/>
              </a:rPr>
              <a:t>The products are shipped directly to USC’s customers and USC actually handles the billing, etc.</a:t>
            </a:r>
            <a:br>
              <a:rPr lang="en-US" altLang="en-US" sz="2800" smtClean="0">
                <a:cs typeface="Arial" panose="020B0604020202020204" pitchFamily="34" charset="0"/>
              </a:rPr>
            </a:br>
            <a:r>
              <a:rPr lang="en-US" altLang="en-US" sz="2800" smtClean="0">
                <a:cs typeface="Arial" panose="020B0604020202020204" pitchFamily="34" charset="0"/>
              </a:rPr>
              <a:t>If CSub does not produce in the Cayman Islands and does not sell in the Cayman Islands, </a:t>
            </a:r>
            <a:br>
              <a:rPr lang="en-US" altLang="en-US" sz="2800" smtClean="0">
                <a:cs typeface="Arial" panose="020B0604020202020204" pitchFamily="34" charset="0"/>
              </a:rPr>
            </a:br>
            <a:r>
              <a:rPr lang="en-US" altLang="en-US" sz="2800" smtClean="0">
                <a:cs typeface="Arial" panose="020B0604020202020204" pitchFamily="34" charset="0"/>
              </a:rPr>
              <a:t>Subpart F comes into play. </a:t>
            </a:r>
            <a:br>
              <a:rPr lang="en-US" altLang="en-US" sz="2800" smtClean="0">
                <a:cs typeface="Arial" panose="020B0604020202020204" pitchFamily="34" charset="0"/>
              </a:rPr>
            </a:br>
            <a:r>
              <a:rPr lang="en-US" altLang="en-US" sz="2800" smtClean="0">
                <a:solidFill>
                  <a:srgbClr val="FF0000"/>
                </a:solidFill>
                <a:cs typeface="Arial" panose="020B0604020202020204" pitchFamily="34" charset="0"/>
              </a:rPr>
              <a:t>Subpart F. </a:t>
            </a:r>
            <a:r>
              <a:rPr lang="en-US" altLang="en-US" sz="2800" u="sng" smtClean="0">
                <a:solidFill>
                  <a:srgbClr val="FF0000"/>
                </a:solidFill>
                <a:cs typeface="Arial" panose="020B0604020202020204" pitchFamily="34" charset="0"/>
              </a:rPr>
              <a:t>USC is treated as receiving a distribution of CSub earnings on the last day of the year. See bottom of page 9-22+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15400" cy="6477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Subpart F.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>
                <a:cs typeface="Arial" panose="020B0604020202020204" pitchFamily="34" charset="0"/>
              </a:rPr>
              <a:t>Suppose in the preceding slide, USC is actually selling its product to a wholly owned German Subsidiary.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USC uses the Cayman Islands sub as a sales agent to buy from USC for $600,000 and sell to the German Subsidiary for $1,000,000.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German subsidiary will sell the products in Germany for $1,000,000.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  <a:cs typeface="Arial" panose="020B0604020202020204" pitchFamily="34" charset="0"/>
              </a:rPr>
              <a:t>Without transfer pricing limits or Subpart F, there would be no profit to be taxed in the U.S. or in Germany.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155C80-B06C-405B-8644-8B3EC9830BD7}" type="slidenum">
              <a:rPr lang="en-US" altLang="en-US">
                <a:solidFill>
                  <a:srgbClr val="CC3300"/>
                </a:solidFill>
              </a:rPr>
              <a:pPr eaLnBrk="1" hangingPunct="1"/>
              <a:t>47</a:t>
            </a:fld>
            <a:endParaRPr lang="en-US" altLang="en-US">
              <a:solidFill>
                <a:srgbClr val="CC3300"/>
              </a:solidFill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04800"/>
            <a:ext cx="8534400" cy="5867400"/>
          </a:xfrm>
          <a:noFill/>
          <a:ln w="2540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altLang="en-US" sz="2000" smtClean="0"/>
          </a:p>
          <a:p>
            <a:pPr marL="0" indent="0" algn="ctr" eaLnBrk="1" hangingPunct="1">
              <a:buFontTx/>
              <a:buNone/>
            </a:pPr>
            <a:r>
              <a:rPr lang="en-US" altLang="en-US" sz="9600" smtClean="0">
                <a:solidFill>
                  <a:srgbClr val="FF3300"/>
                </a:solidFill>
              </a:rPr>
              <a:t>The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 sz="9600" smtClean="0">
                <a:solidFill>
                  <a:srgbClr val="FF3300"/>
                </a:solidFill>
              </a:rPr>
              <a:t>End</a:t>
            </a:r>
            <a:endParaRPr lang="en-US" altLang="en-US" sz="8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>
            <p:ph/>
          </p:nvPr>
        </p:nvGraphicFramePr>
        <p:xfrm>
          <a:off x="0" y="0"/>
          <a:ext cx="9117013" cy="686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3" imgW="3362283" imgH="2524248" progId="Excel.Sheet.8">
                  <p:embed/>
                </p:oleObj>
              </mc:Choice>
              <mc:Fallback>
                <p:oleObj name="Worksheet" r:id="rId3" imgW="3362283" imgH="252424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17013" cy="686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ph/>
          </p:nvPr>
        </p:nvGraphicFramePr>
        <p:xfrm>
          <a:off x="0" y="0"/>
          <a:ext cx="9129713" cy="685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Worksheet" r:id="rId3" imgW="3362283" imgH="2524248" progId="Excel.Sheet.8">
                  <p:embed/>
                </p:oleObj>
              </mc:Choice>
              <mc:Fallback>
                <p:oleObj name="Worksheet" r:id="rId3" imgW="3362283" imgH="2524248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29713" cy="685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324600"/>
          </a:xfrm>
        </p:spPr>
        <p:txBody>
          <a:bodyPr/>
          <a:lstStyle/>
          <a:p>
            <a:pPr marL="222250" indent="-222250" eaLnBrk="1" hangingPunct="1">
              <a:buFontTx/>
              <a:buNone/>
            </a:pPr>
            <a:r>
              <a:rPr lang="en-US" altLang="en-US" u="sng" smtClean="0">
                <a:solidFill>
                  <a:srgbClr val="FF0000"/>
                </a:solidFill>
                <a:cs typeface="Arial" panose="020B0604020202020204" pitchFamily="34" charset="0"/>
              </a:rPr>
              <a:t>Notes for case for Bud</a:t>
            </a:r>
            <a:endParaRPr lang="en-US" altLang="en-US" sz="1600" u="sng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22250" indent="-222250" eaLnBrk="1" hangingPunct="1"/>
            <a:r>
              <a:rPr lang="en-US" altLang="en-US" smtClean="0">
                <a:cs typeface="Arial" panose="020B0604020202020204" pitchFamily="34" charset="0"/>
              </a:rPr>
              <a:t>Please note that the case for Bud involves a U.S. tax person. </a:t>
            </a:r>
            <a:br>
              <a:rPr lang="en-US" altLang="en-US" smtClean="0">
                <a:cs typeface="Arial" panose="020B0604020202020204" pitchFamily="34" charset="0"/>
              </a:rPr>
            </a:br>
            <a:r>
              <a:rPr lang="en-US" altLang="en-US" smtClean="0">
                <a:cs typeface="Arial" panose="020B0604020202020204" pitchFamily="34" charset="0"/>
              </a:rPr>
              <a:t>Same principles apply for a U.S. corporation with a branch in the foreign country, or a U.S. proprietorship with a branch operation in the foreign country.</a:t>
            </a:r>
          </a:p>
          <a:p>
            <a:pPr marL="222250" indent="-222250" eaLnBrk="1" hangingPunct="1"/>
            <a:r>
              <a:rPr lang="en-US" altLang="en-US" smtClean="0">
                <a:solidFill>
                  <a:srgbClr val="CC3300"/>
                </a:solidFill>
                <a:cs typeface="Arial" panose="020B0604020202020204" pitchFamily="34" charset="0"/>
              </a:rPr>
              <a:t>These concepts do not apply to a foreign person with income earned in the U.S. (Alien working in U.S.,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ph/>
          </p:nvPr>
        </p:nvGraphicFramePr>
        <p:xfrm>
          <a:off x="230188" y="641350"/>
          <a:ext cx="8572500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Worksheet" r:id="rId3" imgW="2809923" imgH="1638360" progId="Excel.Sheet.8">
                  <p:embed/>
                </p:oleObj>
              </mc:Choice>
              <mc:Fallback>
                <p:oleObj name="Worksheet" r:id="rId3" imgW="2809923" imgH="163836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641350"/>
                        <a:ext cx="8572500" cy="499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/>
          </p:nvPr>
        </p:nvSpPr>
        <p:spPr>
          <a:xfrm>
            <a:off x="228600" y="228600"/>
            <a:ext cx="8686800" cy="6477000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Please note the variety of ways the tax systems of various countries may interact with each other.</a:t>
            </a:r>
          </a:p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In a </a:t>
            </a:r>
            <a:r>
              <a:rPr lang="en-US" altLang="en-US" u="sng" smtClean="0">
                <a:solidFill>
                  <a:srgbClr val="CC3300"/>
                </a:solidFill>
              </a:rPr>
              <a:t>territorial system</a:t>
            </a:r>
            <a:r>
              <a:rPr lang="en-US" altLang="en-US" smtClean="0"/>
              <a:t>, </a:t>
            </a:r>
            <a:br>
              <a:rPr lang="en-US" altLang="en-US" smtClean="0"/>
            </a:br>
            <a:r>
              <a:rPr lang="en-US" altLang="en-US" smtClean="0"/>
              <a:t>each country imposes taxes on income earned in its territory.</a:t>
            </a:r>
          </a:p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In a world-wide or </a:t>
            </a:r>
            <a:r>
              <a:rPr lang="en-US" altLang="en-US" u="sng" smtClean="0">
                <a:solidFill>
                  <a:srgbClr val="CC3300"/>
                </a:solidFill>
              </a:rPr>
              <a:t>global system</a:t>
            </a:r>
            <a:r>
              <a:rPr lang="en-US" altLang="en-US" smtClean="0"/>
              <a:t>, </a:t>
            </a:r>
            <a:br>
              <a:rPr lang="en-US" altLang="en-US" smtClean="0"/>
            </a:br>
            <a:r>
              <a:rPr lang="en-US" altLang="en-US" smtClean="0"/>
              <a:t>a county taxes income earned worldwide by its citizens. </a:t>
            </a:r>
            <a:br>
              <a:rPr lang="en-US" altLang="en-US" smtClean="0"/>
            </a:br>
            <a:r>
              <a:rPr lang="en-US" altLang="en-US" smtClean="0"/>
              <a:t>This may cause income to be taxed in more than one country.</a:t>
            </a:r>
          </a:p>
          <a:p>
            <a:pPr marL="0" indent="0" eaLnBrk="1" hangingPunct="1">
              <a:lnSpc>
                <a:spcPct val="95000"/>
              </a:lnSpc>
              <a:spcBef>
                <a:spcPct val="5000"/>
              </a:spcBef>
              <a:buFontTx/>
              <a:buNone/>
            </a:pPr>
            <a:r>
              <a:rPr lang="en-US" altLang="en-US" smtClean="0"/>
              <a:t>Double taxation. Credits allowed,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10145</TotalTime>
  <Words>1029</Words>
  <Application>Microsoft Office PowerPoint</Application>
  <PresentationFormat>On-screen Show (4:3)</PresentationFormat>
  <Paragraphs>88</Paragraphs>
  <Slides>47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Default Design</vt:lpstr>
      <vt:lpstr>Microsoft Office Excel Worksheet</vt:lpstr>
      <vt:lpstr>Microsoft Excel 97-2003 Worksheet</vt:lpstr>
      <vt:lpstr>Microsoft Office Excel 97-2003 Worksheet</vt:lpstr>
      <vt:lpstr>Microsoft Excel Worksheet</vt:lpstr>
      <vt:lpstr>Worksheet</vt:lpstr>
      <vt:lpstr>Global Tax System Foreign Tax Credit, Foreign Income Exclusion, Transfer Pricing, Subpart F.  Howard Godfrey, Ph.D., CPA Professor of Accounting Copyright © 2013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Godfrey, Howard or Willa</dc:creator>
  <cp:lastModifiedBy>Microsoft account</cp:lastModifiedBy>
  <cp:revision>1152</cp:revision>
  <cp:lastPrinted>2013-02-10T20:47:31Z</cp:lastPrinted>
  <dcterms:created xsi:type="dcterms:W3CDTF">2004-01-08T15:38:51Z</dcterms:created>
  <dcterms:modified xsi:type="dcterms:W3CDTF">2015-12-22T17:30:07Z</dcterms:modified>
</cp:coreProperties>
</file>