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8"/>
  </p:notesMasterIdLst>
  <p:handoutMasterIdLst>
    <p:handoutMasterId r:id="rId39"/>
  </p:handoutMasterIdLst>
  <p:sldIdLst>
    <p:sldId id="256" r:id="rId2"/>
    <p:sldId id="257" r:id="rId3"/>
    <p:sldId id="289" r:id="rId4"/>
    <p:sldId id="322" r:id="rId5"/>
    <p:sldId id="323" r:id="rId6"/>
    <p:sldId id="297" r:id="rId7"/>
    <p:sldId id="326" r:id="rId8"/>
    <p:sldId id="343" r:id="rId9"/>
    <p:sldId id="344" r:id="rId10"/>
    <p:sldId id="293" r:id="rId11"/>
    <p:sldId id="294" r:id="rId12"/>
    <p:sldId id="324" r:id="rId13"/>
    <p:sldId id="325" r:id="rId14"/>
    <p:sldId id="298" r:id="rId15"/>
    <p:sldId id="339" r:id="rId16"/>
    <p:sldId id="340" r:id="rId17"/>
    <p:sldId id="330" r:id="rId18"/>
    <p:sldId id="331" r:id="rId19"/>
    <p:sldId id="332" r:id="rId20"/>
    <p:sldId id="302" r:id="rId21"/>
    <p:sldId id="333" r:id="rId22"/>
    <p:sldId id="303" r:id="rId23"/>
    <p:sldId id="304" r:id="rId24"/>
    <p:sldId id="334" r:id="rId25"/>
    <p:sldId id="306" r:id="rId26"/>
    <p:sldId id="335" r:id="rId27"/>
    <p:sldId id="336" r:id="rId28"/>
    <p:sldId id="308" r:id="rId29"/>
    <p:sldId id="309" r:id="rId30"/>
    <p:sldId id="311" r:id="rId31"/>
    <p:sldId id="316" r:id="rId32"/>
    <p:sldId id="317" r:id="rId33"/>
    <p:sldId id="338" r:id="rId34"/>
    <p:sldId id="345" r:id="rId35"/>
    <p:sldId id="342" r:id="rId36"/>
    <p:sldId id="341"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89784" autoAdjust="0"/>
  </p:normalViewPr>
  <p:slideViewPr>
    <p:cSldViewPr>
      <p:cViewPr varScale="1">
        <p:scale>
          <a:sx n="56" d="100"/>
          <a:sy n="56" d="100"/>
        </p:scale>
        <p:origin x="1476" y="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174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228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228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228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C932D4A-1896-49DC-BEC7-F0931C110C25}" type="slidenum">
              <a:rPr lang="en-US"/>
              <a:pPr>
                <a:defRPr/>
              </a:pPr>
              <a:t>‹#›</a:t>
            </a:fld>
            <a:endParaRPr lang="en-US" dirty="0"/>
          </a:p>
        </p:txBody>
      </p:sp>
    </p:spTree>
    <p:extLst>
      <p:ext uri="{BB962C8B-B14F-4D97-AF65-F5344CB8AC3E}">
        <p14:creationId xmlns:p14="http://schemas.microsoft.com/office/powerpoint/2010/main" val="3305441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604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59C9B94-B5BE-4F71-AE69-CF6159C9F9F0}" type="slidenum">
              <a:rPr lang="en-US"/>
              <a:pPr>
                <a:defRPr/>
              </a:pPr>
              <a:t>‹#›</a:t>
            </a:fld>
            <a:endParaRPr lang="en-US" dirty="0"/>
          </a:p>
        </p:txBody>
      </p:sp>
    </p:spTree>
    <p:extLst>
      <p:ext uri="{BB962C8B-B14F-4D97-AF65-F5344CB8AC3E}">
        <p14:creationId xmlns:p14="http://schemas.microsoft.com/office/powerpoint/2010/main" val="1591398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A39A28C-7F0F-48D9-B119-A9961FFA264D}" type="slidenum">
              <a:rPr lang="en-US" smtClean="0"/>
              <a:pPr/>
              <a:t>1</a:t>
            </a:fld>
            <a:endParaRPr lang="en-US"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dirty="0">
              <a:solidFill>
                <a:srgbClr val="3333FF"/>
              </a:solidFill>
            </a:endParaRPr>
          </a:p>
        </p:txBody>
      </p:sp>
    </p:spTree>
    <p:extLst>
      <p:ext uri="{BB962C8B-B14F-4D97-AF65-F5344CB8AC3E}">
        <p14:creationId xmlns:p14="http://schemas.microsoft.com/office/powerpoint/2010/main" val="35706489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8BDE54CF-0C51-4C65-93C6-62B3592D9C69}" type="slidenum">
              <a:rPr lang="en-US" smtClean="0"/>
              <a:pPr/>
              <a:t>16</a:t>
            </a:fld>
            <a:endParaRPr lang="en-US"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dirty="0"/>
              <a:t>Note that the time spent on an activity may not be conclusive for the primary purpose – a question of fact and circumstance</a:t>
            </a:r>
          </a:p>
        </p:txBody>
      </p:sp>
    </p:spTree>
    <p:extLst>
      <p:ext uri="{BB962C8B-B14F-4D97-AF65-F5344CB8AC3E}">
        <p14:creationId xmlns:p14="http://schemas.microsoft.com/office/powerpoint/2010/main" val="2955922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FE482DE-B6F2-47A6-9E5E-8C4F1EEC4F8E}" type="slidenum">
              <a:rPr lang="en-US" smtClean="0"/>
              <a:pPr/>
              <a:t>17</a:t>
            </a:fld>
            <a:endParaRPr lang="en-US"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652242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A17A7C19-C594-49BA-8CCE-4BCC3451C3BF}" type="slidenum">
              <a:rPr lang="en-US" smtClean="0"/>
              <a:pPr/>
              <a:t>18</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lvl="3" eaLnBrk="1" hangingPunct="1"/>
            <a:r>
              <a:rPr lang="en-US" dirty="0"/>
              <a:t>Note that the 52/53 week can facilitate closing of books.</a:t>
            </a:r>
          </a:p>
        </p:txBody>
      </p:sp>
    </p:spTree>
    <p:extLst>
      <p:ext uri="{BB962C8B-B14F-4D97-AF65-F5344CB8AC3E}">
        <p14:creationId xmlns:p14="http://schemas.microsoft.com/office/powerpoint/2010/main" val="3465705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283C1E31-656A-4FBD-AAD2-223D84761E8E}" type="slidenum">
              <a:rPr lang="en-US" smtClean="0"/>
              <a:pPr/>
              <a:t>19</a:t>
            </a:fld>
            <a:endParaRPr lang="en-US"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dirty="0"/>
              <a:t>Note that the first year for most fiscal year entities are typically short years</a:t>
            </a:r>
          </a:p>
          <a:p>
            <a:pPr eaLnBrk="1" hangingPunct="1"/>
            <a:r>
              <a:rPr lang="en-US" dirty="0"/>
              <a:t>Note that some exceptions are skipped – the “natural” business year end and the deferral year end</a:t>
            </a:r>
          </a:p>
        </p:txBody>
      </p:sp>
    </p:spTree>
    <p:extLst>
      <p:ext uri="{BB962C8B-B14F-4D97-AF65-F5344CB8AC3E}">
        <p14:creationId xmlns:p14="http://schemas.microsoft.com/office/powerpoint/2010/main" val="3458371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2A08B9A-1937-4D8B-9995-73751DED971C}" type="slidenum">
              <a:rPr lang="en-US" smtClean="0"/>
              <a:pPr/>
              <a:t>24</a:t>
            </a:fld>
            <a:endParaRPr lang="en-US"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dirty="0"/>
              <a:t>Answer:  $8,000</a:t>
            </a:r>
          </a:p>
        </p:txBody>
      </p:sp>
    </p:spTree>
    <p:extLst>
      <p:ext uri="{BB962C8B-B14F-4D97-AF65-F5344CB8AC3E}">
        <p14:creationId xmlns:p14="http://schemas.microsoft.com/office/powerpoint/2010/main" val="2760843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47A25C3-3CCE-4F40-9422-FDB99C5B5F4B}" type="slidenum">
              <a:rPr lang="en-US" smtClean="0"/>
              <a:pPr/>
              <a:t>26</a:t>
            </a:fld>
            <a:endParaRPr 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421817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C59A7E-A0A8-464C-BCD7-4BEC3E366C55}" type="slidenum">
              <a:rPr lang="en-US" smtClean="0"/>
              <a:pPr/>
              <a:t>27</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273228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CCF3D75-E742-440C-B783-A68E7845D652}" type="slidenum">
              <a:rPr lang="en-US" smtClean="0"/>
              <a:pPr/>
              <a:t>30</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dirty="0"/>
              <a:t>We skip a discussion of inventory flows here, but a slide may be added if students are confused.</a:t>
            </a:r>
          </a:p>
        </p:txBody>
      </p:sp>
    </p:spTree>
    <p:extLst>
      <p:ext uri="{BB962C8B-B14F-4D97-AF65-F5344CB8AC3E}">
        <p14:creationId xmlns:p14="http://schemas.microsoft.com/office/powerpoint/2010/main" val="23714152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A8B190BC-B2F0-47E2-8115-D4148BC602B5}" type="slidenum">
              <a:rPr lang="en-US" smtClean="0"/>
              <a:pPr/>
              <a:t>32</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dirty="0"/>
              <a:t>These rules only apply to accrual basis taxpayers.</a:t>
            </a:r>
          </a:p>
        </p:txBody>
      </p:sp>
    </p:spTree>
    <p:extLst>
      <p:ext uri="{BB962C8B-B14F-4D97-AF65-F5344CB8AC3E}">
        <p14:creationId xmlns:p14="http://schemas.microsoft.com/office/powerpoint/2010/main" val="33870977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6AA9A9D1-949C-4CA6-AC24-920E3BA737B7}" type="slidenum">
              <a:rPr lang="en-US" smtClean="0"/>
              <a:pPr/>
              <a:t>33</a:t>
            </a:fld>
            <a:endParaRPr lang="en-US"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dirty="0"/>
              <a:t>Include a few of the key examples from the book.</a:t>
            </a:r>
          </a:p>
        </p:txBody>
      </p:sp>
    </p:spTree>
    <p:extLst>
      <p:ext uri="{BB962C8B-B14F-4D97-AF65-F5344CB8AC3E}">
        <p14:creationId xmlns:p14="http://schemas.microsoft.com/office/powerpoint/2010/main" val="3986735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CEB5EEA-E43E-47A1-8F02-A2B504D605E2}" type="slidenum">
              <a:rPr lang="en-US" smtClean="0"/>
              <a:pPr/>
              <a:t>2</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buFont typeface="Wingdings" pitchFamily="2" charset="2"/>
              <a:buNone/>
            </a:pPr>
            <a:endParaRPr lang="en-US" dirty="0">
              <a:solidFill>
                <a:srgbClr val="3333FF"/>
              </a:solidFill>
            </a:endParaRPr>
          </a:p>
          <a:p>
            <a:pPr eaLnBrk="1" hangingPunct="1"/>
            <a:endParaRPr lang="en-US" dirty="0"/>
          </a:p>
        </p:txBody>
      </p:sp>
    </p:spTree>
    <p:extLst>
      <p:ext uri="{BB962C8B-B14F-4D97-AF65-F5344CB8AC3E}">
        <p14:creationId xmlns:p14="http://schemas.microsoft.com/office/powerpoint/2010/main" val="1033372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3B140A8A-216A-4E14-8D79-673CB2A2A40C}" type="slidenum">
              <a:rPr lang="en-US" smtClean="0"/>
              <a:pPr/>
              <a:t>3</a:t>
            </a:fld>
            <a:endParaRPr lang="en-US"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dirty="0"/>
              <a:t>Note Hobbies are not businesses.</a:t>
            </a:r>
          </a:p>
          <a:p>
            <a:pPr lvl="1" eaLnBrk="1" hangingPunct="1"/>
            <a:r>
              <a:rPr lang="en-US" dirty="0"/>
              <a:t>Personal activity that may generate revenue.</a:t>
            </a:r>
          </a:p>
          <a:p>
            <a:pPr lvl="1" eaLnBrk="1" hangingPunct="1"/>
            <a:r>
              <a:rPr lang="en-US" dirty="0"/>
              <a:t>Taxpayer generally has burden of proving their intent to make a profit.</a:t>
            </a:r>
          </a:p>
          <a:p>
            <a:pPr lvl="1" eaLnBrk="1" hangingPunct="1"/>
            <a:r>
              <a:rPr lang="en-US" dirty="0"/>
              <a:t>Specific factors listed in Regulations such as:</a:t>
            </a:r>
          </a:p>
          <a:p>
            <a:pPr lvl="2" eaLnBrk="1" hangingPunct="1"/>
            <a:r>
              <a:rPr lang="en-US" sz="1300" dirty="0"/>
              <a:t>History of income or loss</a:t>
            </a:r>
          </a:p>
          <a:p>
            <a:pPr lvl="2" eaLnBrk="1" hangingPunct="1"/>
            <a:r>
              <a:rPr lang="en-US" sz="1300" dirty="0"/>
              <a:t>Elements of personal pleasure or recreation</a:t>
            </a:r>
          </a:p>
          <a:p>
            <a:pPr eaLnBrk="1" hangingPunct="1"/>
            <a:r>
              <a:rPr lang="en-US" dirty="0"/>
              <a:t>Deductions only allowed to extent of revenue.</a:t>
            </a:r>
          </a:p>
        </p:txBody>
      </p:sp>
    </p:spTree>
    <p:extLst>
      <p:ext uri="{BB962C8B-B14F-4D97-AF65-F5344CB8AC3E}">
        <p14:creationId xmlns:p14="http://schemas.microsoft.com/office/powerpoint/2010/main" val="897976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32ED2DF-0453-4D83-AD8E-C4E4CA6076FF}" type="slidenum">
              <a:rPr lang="en-US" smtClean="0"/>
              <a:pPr/>
              <a:t>4</a:t>
            </a:fld>
            <a:endParaRPr lang="en-US"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55002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E2703A8-E825-46C0-A738-334713E8BAEE}" type="slidenum">
              <a:rPr lang="en-US" smtClean="0"/>
              <a:pPr/>
              <a:t>5</a:t>
            </a:fld>
            <a:endParaRPr lang="en-US"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278395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B405290-E84B-47F6-958B-AAB78E2778B4}" type="slidenum">
              <a:rPr lang="en-US" smtClean="0"/>
              <a:pPr/>
              <a:t>10</a:t>
            </a:fld>
            <a:endParaRPr lang="en-US"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dirty="0"/>
              <a:t>Bad debts are discussed in two places – once in front and more details near the end of the chapter. It is important to note that cash basis taxpayers have NO accounts receivable so there is no bad debt deduction.</a:t>
            </a:r>
          </a:p>
          <a:p>
            <a:pPr eaLnBrk="1" hangingPunct="1"/>
            <a:r>
              <a:rPr lang="en-US" dirty="0"/>
              <a:t>It might also be noted that in contrast to bad debts, cash basis taxpayers can deduct bad loans – they have basis in these assets. However, this brings up whether a lone is a business loan (ordinary) or nonbusiness (short term capital). Best to save this discussion for capital assets.</a:t>
            </a:r>
          </a:p>
          <a:p>
            <a:pPr eaLnBrk="1" hangingPunct="1"/>
            <a:r>
              <a:rPr lang="en-US" dirty="0"/>
              <a:t>Business losses are also rather complex (e.g. section 1231 treatment) – this chapter merely serves to introduce the notion that business losses are deductible rather than discuss the nature of the deduction.</a:t>
            </a:r>
          </a:p>
        </p:txBody>
      </p:sp>
    </p:spTree>
    <p:extLst>
      <p:ext uri="{BB962C8B-B14F-4D97-AF65-F5344CB8AC3E}">
        <p14:creationId xmlns:p14="http://schemas.microsoft.com/office/powerpoint/2010/main" val="1878974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CE236B6-7DC4-4754-9A96-2D1DFF144D9C}" type="slidenum">
              <a:rPr lang="en-US" smtClean="0"/>
              <a:pPr/>
              <a:t>11</a:t>
            </a:fld>
            <a:endParaRPr lang="en-US"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377854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AE1A578-1E32-451B-83D7-5479A2C1813C}" type="slidenum">
              <a:rPr lang="en-US" smtClean="0"/>
              <a:pPr/>
              <a:t>12</a:t>
            </a:fld>
            <a:endParaRPr 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506038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C10FCB8B-A8B5-4117-89BD-465369EDF452}" type="slidenum">
              <a:rPr lang="en-US" smtClean="0"/>
              <a:pPr/>
              <a:t>13</a:t>
            </a:fld>
            <a:endParaRPr lang="en-US"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36063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p:spPr>
          <p:txBody>
            <a:bodyPr wrap="none" anchor="ctr"/>
            <a:lstStyle/>
            <a:p>
              <a:endParaRPr lang="en-US" dirty="0"/>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p:spPr>
          <p:txBody>
            <a:bodyPr wrap="none" anchor="ctr"/>
            <a:lstStyle/>
            <a:p>
              <a:endParaRPr lang="en-US" dirty="0"/>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p:spPr>
          <p:txBody>
            <a:bodyPr wrap="none" anchor="ctr"/>
            <a:lstStyle/>
            <a:p>
              <a:endParaRPr lang="en-US" dirty="0"/>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p:spPr>
          <p:txBody>
            <a:bodyPr wrap="none" anchor="ctr"/>
            <a:lstStyle/>
            <a:p>
              <a:endParaRPr lang="en-US" dirty="0"/>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p:spPr>
          <p:txBody>
            <a:bodyPr wrap="none" anchor="ctr"/>
            <a:lstStyle/>
            <a:p>
              <a:endParaRPr lang="en-US" dirty="0"/>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p:spPr>
          <p:txBody>
            <a:bodyPr wrap="none" anchor="ctr"/>
            <a:lstStyle/>
            <a:p>
              <a:endParaRPr lang="en-US" dirty="0"/>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p:spPr>
          <p:txBody>
            <a:bodyPr wrap="none" anchor="ctr"/>
            <a:lstStyle/>
            <a:p>
              <a:endParaRPr lang="en-US" dirty="0"/>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p:spPr>
          <p:txBody>
            <a:bodyPr wrap="none" anchor="ctr"/>
            <a:lstStyle/>
            <a:p>
              <a:endParaRPr lang="en-US" dirty="0"/>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p:spPr>
          <p:txBody>
            <a:bodyPr wrap="none" anchor="ctr"/>
            <a:lstStyle/>
            <a:p>
              <a:endParaRPr lang="en-US" dirty="0"/>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p:spPr>
          <p:txBody>
            <a:bodyPr wrap="none" anchor="ctr"/>
            <a:lstStyle/>
            <a:p>
              <a:endParaRPr lang="en-US" dirty="0"/>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p:spPr>
          <p:txBody>
            <a:bodyPr wrap="none" anchor="ctr"/>
            <a:lstStyle/>
            <a:p>
              <a:endParaRPr lang="en-US" dirty="0"/>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p:spPr>
          <p:txBody>
            <a:bodyPr wrap="none" anchor="ctr"/>
            <a:lstStyle/>
            <a:p>
              <a:endParaRPr lang="en-US" dirty="0"/>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p:spPr>
          <p:txBody>
            <a:bodyPr wrap="none" anchor="ctr"/>
            <a:lstStyle/>
            <a:p>
              <a:endParaRPr lang="en-US" dirty="0"/>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p:spPr>
          <p:txBody>
            <a:bodyPr wrap="none" anchor="ctr"/>
            <a:lstStyle/>
            <a:p>
              <a:endParaRPr lang="en-US" dirty="0"/>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p:spPr>
          <p:txBody>
            <a:bodyPr wrap="none" anchor="ctr"/>
            <a:lstStyle/>
            <a:p>
              <a:endParaRPr lang="en-US" dirty="0"/>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p:spPr>
          <p:txBody>
            <a:bodyPr wrap="none" anchor="ctr"/>
            <a:lstStyle/>
            <a:p>
              <a:endParaRPr lang="en-US" dirty="0"/>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p:spPr>
          <p:txBody>
            <a:bodyPr wrap="none" anchor="ctr"/>
            <a:lstStyle/>
            <a:p>
              <a:endParaRPr lang="en-US" dirty="0"/>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p:spPr>
          <p:txBody>
            <a:bodyPr wrap="none" anchor="ctr"/>
            <a:lstStyle/>
            <a:p>
              <a:endParaRPr lang="en-US" dirty="0"/>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p:spPr>
          <p:txBody>
            <a:bodyPr wrap="none" anchor="ctr"/>
            <a:lstStyle/>
            <a:p>
              <a:endParaRPr lang="en-US" dirty="0"/>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p:spPr>
          <p:txBody>
            <a:bodyPr wrap="none" anchor="ctr"/>
            <a:lstStyle/>
            <a:p>
              <a:endParaRPr lang="en-US" dirty="0"/>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p:spPr>
          <p:txBody>
            <a:bodyPr wrap="none" anchor="ctr"/>
            <a:lstStyle/>
            <a:p>
              <a:endParaRPr lang="en-US" dirty="0"/>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p:spPr>
          <p:txBody>
            <a:bodyPr wrap="none" anchor="ctr"/>
            <a:lstStyle/>
            <a:p>
              <a:endParaRPr lang="en-US" dirty="0"/>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p:spPr>
          <p:txBody>
            <a:bodyPr wrap="none" anchor="ctr"/>
            <a:lstStyle/>
            <a:p>
              <a:endParaRPr lang="en-US" dirty="0"/>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p:spPr>
          <p:txBody>
            <a:bodyPr wrap="none" anchor="ctr"/>
            <a:lstStyle/>
            <a:p>
              <a:endParaRPr lang="en-US" dirty="0"/>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p:spPr>
          <p:txBody>
            <a:bodyPr wrap="none" anchor="ctr"/>
            <a:lstStyle/>
            <a:p>
              <a:endParaRPr lang="en-US" dirty="0"/>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p:spPr>
          <p:txBody>
            <a:bodyPr wrap="none" anchor="ctr"/>
            <a:lstStyle/>
            <a:p>
              <a:endParaRPr lang="en-US" dirty="0"/>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p:spPr>
          <p:txBody>
            <a:bodyPr wrap="none" anchor="ctr"/>
            <a:lstStyle/>
            <a:p>
              <a:endParaRPr lang="en-US" dirty="0"/>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p:spPr>
          <p:txBody>
            <a:bodyPr wrap="none" anchor="ctr"/>
            <a:lstStyle/>
            <a:p>
              <a:endParaRPr lang="en-US" dirty="0"/>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p:spPr>
          <p:txBody>
            <a:bodyPr wrap="none" anchor="ctr"/>
            <a:lstStyle/>
            <a:p>
              <a:endParaRPr lang="en-US" dirty="0"/>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p:spPr>
          <p:txBody>
            <a:bodyPr wrap="none" anchor="ctr"/>
            <a:lstStyle/>
            <a:p>
              <a:endParaRPr lang="en-US" dirty="0"/>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p:spPr>
          <p:txBody>
            <a:bodyPr wrap="none" anchor="ctr"/>
            <a:lstStyle/>
            <a:p>
              <a:endParaRPr lang="en-US"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endParaRPr lang="en-US" dirty="0"/>
          </a:p>
        </p:txBody>
      </p:sp>
      <p:sp>
        <p:nvSpPr>
          <p:cNvPr id="5120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120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9"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40"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8A0B76B4-F61C-4736-A585-4816F5600321}"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E22B5D8F-DA0C-484F-B403-42A24F90ADBB}"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4424EE14-5661-4603-8DAA-C9292ADD8FDE}"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E6C2BB1A-BDAE-4B83-9AFC-ADAFA5CC0390}"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B6AF6229-0EAA-4F1F-AAAD-DE1657111F3B}"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06911E63-1AF4-4638-8EF2-3D07E79726FE}"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DB4CB353-9346-418A-A9E8-731E3B4D3C54}"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F685E82-92A5-42DF-A3C3-9DF87408D8DF}"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F5E62E80-3A59-4B55-B70F-97652F6CD2AF}"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2875F5AF-065C-40D3-83E1-75BF77F79B38}"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87DE746-E2A4-443F-BF7B-737A363814CB}"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018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dirty="0"/>
          </a:p>
        </p:txBody>
      </p:sp>
      <p:sp>
        <p:nvSpPr>
          <p:cNvPr id="5018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dirty="0"/>
          </a:p>
        </p:txBody>
      </p:sp>
      <p:sp>
        <p:nvSpPr>
          <p:cNvPr id="5018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92BF4343-D5FB-413B-8A42-592F4825DF14}"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w="9525">
              <a:noFill/>
              <a:round/>
              <a:headEnd/>
              <a:tailEnd/>
            </a:ln>
          </p:spPr>
          <p:txBody>
            <a:bodyPr wrap="none" anchor="ctr"/>
            <a:lstStyle/>
            <a:p>
              <a:endParaRPr lang="en-US" dirty="0"/>
            </a:p>
          </p:txBody>
        </p:sp>
        <p:sp>
          <p:nvSpPr>
            <p:cNvPr id="1034" name="Oval 10"/>
            <p:cNvSpPr>
              <a:spLocks noChangeArrowheads="1"/>
            </p:cNvSpPr>
            <p:nvPr/>
          </p:nvSpPr>
          <p:spPr bwMode="auto">
            <a:xfrm>
              <a:off x="5248" y="960"/>
              <a:ext cx="79" cy="80"/>
            </a:xfrm>
            <a:prstGeom prst="ellipse">
              <a:avLst/>
            </a:prstGeom>
            <a:solidFill>
              <a:schemeClr val="tx2"/>
            </a:solidFill>
            <a:ln w="9525">
              <a:noFill/>
              <a:round/>
              <a:headEnd/>
              <a:tailEnd/>
            </a:ln>
          </p:spPr>
          <p:txBody>
            <a:bodyPr wrap="none" anchor="ctr"/>
            <a:lstStyle/>
            <a:p>
              <a:endParaRPr lang="en-US" dirty="0"/>
            </a:p>
          </p:txBody>
        </p:sp>
        <p:sp>
          <p:nvSpPr>
            <p:cNvPr id="1035" name="Oval 11"/>
            <p:cNvSpPr>
              <a:spLocks noChangeArrowheads="1"/>
            </p:cNvSpPr>
            <p:nvPr/>
          </p:nvSpPr>
          <p:spPr bwMode="auto">
            <a:xfrm>
              <a:off x="5360" y="960"/>
              <a:ext cx="77" cy="80"/>
            </a:xfrm>
            <a:prstGeom prst="ellipse">
              <a:avLst/>
            </a:prstGeom>
            <a:solidFill>
              <a:schemeClr val="tx2"/>
            </a:solidFill>
            <a:ln w="9525">
              <a:noFill/>
              <a:round/>
              <a:headEnd/>
              <a:tailEnd/>
            </a:ln>
          </p:spPr>
          <p:txBody>
            <a:bodyPr wrap="none" anchor="ctr"/>
            <a:lstStyle/>
            <a:p>
              <a:endParaRPr lang="en-US" dirty="0"/>
            </a:p>
          </p:txBody>
        </p:sp>
        <p:sp>
          <p:nvSpPr>
            <p:cNvPr id="1036" name="Oval 12"/>
            <p:cNvSpPr>
              <a:spLocks noChangeArrowheads="1"/>
            </p:cNvSpPr>
            <p:nvPr/>
          </p:nvSpPr>
          <p:spPr bwMode="auto">
            <a:xfrm>
              <a:off x="5136" y="1072"/>
              <a:ext cx="80" cy="77"/>
            </a:xfrm>
            <a:prstGeom prst="ellipse">
              <a:avLst/>
            </a:prstGeom>
            <a:solidFill>
              <a:schemeClr val="tx2"/>
            </a:solidFill>
            <a:ln w="9525">
              <a:noFill/>
              <a:round/>
              <a:headEnd/>
              <a:tailEnd/>
            </a:ln>
          </p:spPr>
          <p:txBody>
            <a:bodyPr wrap="none" anchor="ctr"/>
            <a:lstStyle/>
            <a:p>
              <a:endParaRPr lang="en-US" dirty="0"/>
            </a:p>
          </p:txBody>
        </p:sp>
        <p:sp>
          <p:nvSpPr>
            <p:cNvPr id="1037" name="Oval 13"/>
            <p:cNvSpPr>
              <a:spLocks noChangeArrowheads="1"/>
            </p:cNvSpPr>
            <p:nvPr/>
          </p:nvSpPr>
          <p:spPr bwMode="auto">
            <a:xfrm>
              <a:off x="5248" y="1072"/>
              <a:ext cx="79" cy="77"/>
            </a:xfrm>
            <a:prstGeom prst="ellipse">
              <a:avLst/>
            </a:prstGeom>
            <a:solidFill>
              <a:schemeClr val="tx2"/>
            </a:solidFill>
            <a:ln w="9525">
              <a:noFill/>
              <a:round/>
              <a:headEnd/>
              <a:tailEnd/>
            </a:ln>
          </p:spPr>
          <p:txBody>
            <a:bodyPr wrap="none" anchor="ctr"/>
            <a:lstStyle/>
            <a:p>
              <a:endParaRPr lang="en-US" dirty="0"/>
            </a:p>
          </p:txBody>
        </p:sp>
        <p:sp>
          <p:nvSpPr>
            <p:cNvPr id="1038" name="Oval 14"/>
            <p:cNvSpPr>
              <a:spLocks noChangeArrowheads="1"/>
            </p:cNvSpPr>
            <p:nvPr/>
          </p:nvSpPr>
          <p:spPr bwMode="auto">
            <a:xfrm>
              <a:off x="5360" y="1072"/>
              <a:ext cx="77" cy="77"/>
            </a:xfrm>
            <a:prstGeom prst="ellipse">
              <a:avLst/>
            </a:prstGeom>
            <a:solidFill>
              <a:schemeClr val="tx2"/>
            </a:solidFill>
            <a:ln w="9525">
              <a:noFill/>
              <a:round/>
              <a:headEnd/>
              <a:tailEnd/>
            </a:ln>
          </p:spPr>
          <p:txBody>
            <a:bodyPr wrap="none" anchor="ctr"/>
            <a:lstStyle/>
            <a:p>
              <a:endParaRPr lang="en-US" dirty="0"/>
            </a:p>
          </p:txBody>
        </p:sp>
        <p:sp>
          <p:nvSpPr>
            <p:cNvPr id="1039" name="Oval 15"/>
            <p:cNvSpPr>
              <a:spLocks noChangeArrowheads="1"/>
            </p:cNvSpPr>
            <p:nvPr/>
          </p:nvSpPr>
          <p:spPr bwMode="auto">
            <a:xfrm>
              <a:off x="5472" y="1072"/>
              <a:ext cx="77" cy="77"/>
            </a:xfrm>
            <a:prstGeom prst="ellipse">
              <a:avLst/>
            </a:prstGeom>
            <a:solidFill>
              <a:schemeClr val="accent2"/>
            </a:solidFill>
            <a:ln w="9525">
              <a:noFill/>
              <a:round/>
              <a:headEnd/>
              <a:tailEnd/>
            </a:ln>
          </p:spPr>
          <p:txBody>
            <a:bodyPr wrap="none" anchor="ctr"/>
            <a:lstStyle/>
            <a:p>
              <a:endParaRPr lang="en-US" dirty="0"/>
            </a:p>
          </p:txBody>
        </p:sp>
        <p:sp>
          <p:nvSpPr>
            <p:cNvPr id="1040" name="Oval 16"/>
            <p:cNvSpPr>
              <a:spLocks noChangeArrowheads="1"/>
            </p:cNvSpPr>
            <p:nvPr/>
          </p:nvSpPr>
          <p:spPr bwMode="auto">
            <a:xfrm>
              <a:off x="5136" y="1184"/>
              <a:ext cx="80" cy="77"/>
            </a:xfrm>
            <a:prstGeom prst="ellipse">
              <a:avLst/>
            </a:prstGeom>
            <a:solidFill>
              <a:schemeClr val="tx2"/>
            </a:solidFill>
            <a:ln w="9525">
              <a:noFill/>
              <a:round/>
              <a:headEnd/>
              <a:tailEnd/>
            </a:ln>
          </p:spPr>
          <p:txBody>
            <a:bodyPr wrap="none" anchor="ctr"/>
            <a:lstStyle/>
            <a:p>
              <a:endParaRPr lang="en-US" dirty="0"/>
            </a:p>
          </p:txBody>
        </p:sp>
        <p:sp>
          <p:nvSpPr>
            <p:cNvPr id="1041" name="Oval 17"/>
            <p:cNvSpPr>
              <a:spLocks noChangeArrowheads="1"/>
            </p:cNvSpPr>
            <p:nvPr/>
          </p:nvSpPr>
          <p:spPr bwMode="auto">
            <a:xfrm>
              <a:off x="5248" y="1184"/>
              <a:ext cx="79" cy="77"/>
            </a:xfrm>
            <a:prstGeom prst="ellipse">
              <a:avLst/>
            </a:prstGeom>
            <a:solidFill>
              <a:schemeClr val="tx2"/>
            </a:solidFill>
            <a:ln w="9525">
              <a:noFill/>
              <a:round/>
              <a:headEnd/>
              <a:tailEnd/>
            </a:ln>
          </p:spPr>
          <p:txBody>
            <a:bodyPr wrap="none" anchor="ctr"/>
            <a:lstStyle/>
            <a:p>
              <a:endParaRPr lang="en-US" dirty="0"/>
            </a:p>
          </p:txBody>
        </p:sp>
        <p:sp>
          <p:nvSpPr>
            <p:cNvPr id="1042" name="Oval 18"/>
            <p:cNvSpPr>
              <a:spLocks noChangeArrowheads="1"/>
            </p:cNvSpPr>
            <p:nvPr/>
          </p:nvSpPr>
          <p:spPr bwMode="auto">
            <a:xfrm>
              <a:off x="5360" y="1184"/>
              <a:ext cx="77" cy="77"/>
            </a:xfrm>
            <a:prstGeom prst="ellipse">
              <a:avLst/>
            </a:prstGeom>
            <a:solidFill>
              <a:schemeClr val="accent2"/>
            </a:solidFill>
            <a:ln w="9525">
              <a:noFill/>
              <a:round/>
              <a:headEnd/>
              <a:tailEnd/>
            </a:ln>
          </p:spPr>
          <p:txBody>
            <a:bodyPr wrap="none" anchor="ctr"/>
            <a:lstStyle/>
            <a:p>
              <a:endParaRPr lang="en-US" dirty="0"/>
            </a:p>
          </p:txBody>
        </p:sp>
        <p:sp>
          <p:nvSpPr>
            <p:cNvPr id="1043" name="Oval 19"/>
            <p:cNvSpPr>
              <a:spLocks noChangeArrowheads="1"/>
            </p:cNvSpPr>
            <p:nvPr/>
          </p:nvSpPr>
          <p:spPr bwMode="auto">
            <a:xfrm>
              <a:off x="5472" y="1184"/>
              <a:ext cx="77" cy="77"/>
            </a:xfrm>
            <a:prstGeom prst="ellipse">
              <a:avLst/>
            </a:prstGeom>
            <a:solidFill>
              <a:schemeClr val="accent2"/>
            </a:solidFill>
            <a:ln w="9525">
              <a:noFill/>
              <a:round/>
              <a:headEnd/>
              <a:tailEnd/>
            </a:ln>
          </p:spPr>
          <p:txBody>
            <a:bodyPr wrap="none" anchor="ctr"/>
            <a:lstStyle/>
            <a:p>
              <a:endParaRPr lang="en-US" dirty="0"/>
            </a:p>
          </p:txBody>
        </p:sp>
        <p:sp>
          <p:nvSpPr>
            <p:cNvPr id="1044" name="Oval 20"/>
            <p:cNvSpPr>
              <a:spLocks noChangeArrowheads="1"/>
            </p:cNvSpPr>
            <p:nvPr/>
          </p:nvSpPr>
          <p:spPr bwMode="auto">
            <a:xfrm>
              <a:off x="5584" y="1184"/>
              <a:ext cx="80" cy="77"/>
            </a:xfrm>
            <a:prstGeom prst="ellipse">
              <a:avLst/>
            </a:prstGeom>
            <a:solidFill>
              <a:schemeClr val="accent1"/>
            </a:solidFill>
            <a:ln w="9525">
              <a:noFill/>
              <a:round/>
              <a:headEnd/>
              <a:tailEnd/>
            </a:ln>
          </p:spPr>
          <p:txBody>
            <a:bodyPr wrap="none" anchor="ctr"/>
            <a:lstStyle/>
            <a:p>
              <a:endParaRPr lang="en-US" dirty="0"/>
            </a:p>
          </p:txBody>
        </p:sp>
        <p:sp>
          <p:nvSpPr>
            <p:cNvPr id="1045" name="Oval 21"/>
            <p:cNvSpPr>
              <a:spLocks noChangeArrowheads="1"/>
            </p:cNvSpPr>
            <p:nvPr/>
          </p:nvSpPr>
          <p:spPr bwMode="auto">
            <a:xfrm>
              <a:off x="5136" y="1296"/>
              <a:ext cx="80" cy="80"/>
            </a:xfrm>
            <a:prstGeom prst="ellipse">
              <a:avLst/>
            </a:prstGeom>
            <a:solidFill>
              <a:schemeClr val="tx2"/>
            </a:solidFill>
            <a:ln w="9525">
              <a:noFill/>
              <a:round/>
              <a:headEnd/>
              <a:tailEnd/>
            </a:ln>
          </p:spPr>
          <p:txBody>
            <a:bodyPr wrap="none" anchor="ctr"/>
            <a:lstStyle/>
            <a:p>
              <a:endParaRPr lang="en-US" dirty="0"/>
            </a:p>
          </p:txBody>
        </p:sp>
        <p:sp>
          <p:nvSpPr>
            <p:cNvPr id="1046" name="Oval 22"/>
            <p:cNvSpPr>
              <a:spLocks noChangeArrowheads="1"/>
            </p:cNvSpPr>
            <p:nvPr/>
          </p:nvSpPr>
          <p:spPr bwMode="auto">
            <a:xfrm>
              <a:off x="5248" y="1296"/>
              <a:ext cx="79" cy="80"/>
            </a:xfrm>
            <a:prstGeom prst="ellipse">
              <a:avLst/>
            </a:prstGeom>
            <a:solidFill>
              <a:schemeClr val="accent2"/>
            </a:solidFill>
            <a:ln w="9525">
              <a:noFill/>
              <a:round/>
              <a:headEnd/>
              <a:tailEnd/>
            </a:ln>
          </p:spPr>
          <p:txBody>
            <a:bodyPr wrap="none" anchor="ctr"/>
            <a:lstStyle/>
            <a:p>
              <a:endParaRPr lang="en-US" dirty="0"/>
            </a:p>
          </p:txBody>
        </p:sp>
        <p:sp>
          <p:nvSpPr>
            <p:cNvPr id="1047" name="Oval 23"/>
            <p:cNvSpPr>
              <a:spLocks noChangeArrowheads="1"/>
            </p:cNvSpPr>
            <p:nvPr/>
          </p:nvSpPr>
          <p:spPr bwMode="auto">
            <a:xfrm>
              <a:off x="5360" y="1296"/>
              <a:ext cx="77" cy="80"/>
            </a:xfrm>
            <a:prstGeom prst="ellipse">
              <a:avLst/>
            </a:prstGeom>
            <a:solidFill>
              <a:schemeClr val="accent2"/>
            </a:solidFill>
            <a:ln w="9525">
              <a:noFill/>
              <a:round/>
              <a:headEnd/>
              <a:tailEnd/>
            </a:ln>
          </p:spPr>
          <p:txBody>
            <a:bodyPr wrap="none" anchor="ctr"/>
            <a:lstStyle/>
            <a:p>
              <a:endParaRPr lang="en-US" dirty="0"/>
            </a:p>
          </p:txBody>
        </p:sp>
        <p:sp>
          <p:nvSpPr>
            <p:cNvPr id="1048" name="Oval 24"/>
            <p:cNvSpPr>
              <a:spLocks noChangeArrowheads="1"/>
            </p:cNvSpPr>
            <p:nvPr/>
          </p:nvSpPr>
          <p:spPr bwMode="auto">
            <a:xfrm>
              <a:off x="5472" y="1296"/>
              <a:ext cx="77" cy="80"/>
            </a:xfrm>
            <a:prstGeom prst="ellipse">
              <a:avLst/>
            </a:prstGeom>
            <a:solidFill>
              <a:schemeClr val="accent1"/>
            </a:solidFill>
            <a:ln w="9525">
              <a:noFill/>
              <a:round/>
              <a:headEnd/>
              <a:tailEnd/>
            </a:ln>
          </p:spPr>
          <p:txBody>
            <a:bodyPr wrap="none" anchor="ctr"/>
            <a:lstStyle/>
            <a:p>
              <a:endParaRPr lang="en-US" dirty="0"/>
            </a:p>
          </p:txBody>
        </p:sp>
        <p:sp>
          <p:nvSpPr>
            <p:cNvPr id="1049" name="Oval 25"/>
            <p:cNvSpPr>
              <a:spLocks noChangeArrowheads="1"/>
            </p:cNvSpPr>
            <p:nvPr/>
          </p:nvSpPr>
          <p:spPr bwMode="auto">
            <a:xfrm>
              <a:off x="5136" y="1408"/>
              <a:ext cx="80" cy="80"/>
            </a:xfrm>
            <a:prstGeom prst="ellipse">
              <a:avLst/>
            </a:prstGeom>
            <a:solidFill>
              <a:schemeClr val="accent2"/>
            </a:solidFill>
            <a:ln w="9525">
              <a:noFill/>
              <a:round/>
              <a:headEnd/>
              <a:tailEnd/>
            </a:ln>
          </p:spPr>
          <p:txBody>
            <a:bodyPr wrap="none" anchor="ctr"/>
            <a:lstStyle/>
            <a:p>
              <a:endParaRPr lang="en-US" dirty="0"/>
            </a:p>
          </p:txBody>
        </p:sp>
        <p:sp>
          <p:nvSpPr>
            <p:cNvPr id="1050" name="Oval 26"/>
            <p:cNvSpPr>
              <a:spLocks noChangeArrowheads="1"/>
            </p:cNvSpPr>
            <p:nvPr/>
          </p:nvSpPr>
          <p:spPr bwMode="auto">
            <a:xfrm>
              <a:off x="5248" y="1408"/>
              <a:ext cx="79" cy="80"/>
            </a:xfrm>
            <a:prstGeom prst="ellipse">
              <a:avLst/>
            </a:prstGeom>
            <a:solidFill>
              <a:schemeClr val="accent2"/>
            </a:solidFill>
            <a:ln w="9525">
              <a:noFill/>
              <a:round/>
              <a:headEnd/>
              <a:tailEnd/>
            </a:ln>
          </p:spPr>
          <p:txBody>
            <a:bodyPr wrap="none" anchor="ctr"/>
            <a:lstStyle/>
            <a:p>
              <a:endParaRPr lang="en-US" dirty="0"/>
            </a:p>
          </p:txBody>
        </p:sp>
        <p:sp>
          <p:nvSpPr>
            <p:cNvPr id="1051" name="Oval 27"/>
            <p:cNvSpPr>
              <a:spLocks noChangeArrowheads="1"/>
            </p:cNvSpPr>
            <p:nvPr/>
          </p:nvSpPr>
          <p:spPr bwMode="auto">
            <a:xfrm>
              <a:off x="5360" y="1408"/>
              <a:ext cx="77" cy="80"/>
            </a:xfrm>
            <a:prstGeom prst="ellipse">
              <a:avLst/>
            </a:prstGeom>
            <a:solidFill>
              <a:schemeClr val="accent1"/>
            </a:solidFill>
            <a:ln w="9525">
              <a:noFill/>
              <a:round/>
              <a:headEnd/>
              <a:tailEnd/>
            </a:ln>
          </p:spPr>
          <p:txBody>
            <a:bodyPr wrap="none" anchor="ctr"/>
            <a:lstStyle/>
            <a:p>
              <a:endParaRPr lang="en-US" dirty="0"/>
            </a:p>
          </p:txBody>
        </p:sp>
        <p:sp>
          <p:nvSpPr>
            <p:cNvPr id="1052" name="Oval 28"/>
            <p:cNvSpPr>
              <a:spLocks noChangeArrowheads="1"/>
            </p:cNvSpPr>
            <p:nvPr/>
          </p:nvSpPr>
          <p:spPr bwMode="auto">
            <a:xfrm>
              <a:off x="5472" y="1408"/>
              <a:ext cx="77" cy="80"/>
            </a:xfrm>
            <a:prstGeom prst="ellipse">
              <a:avLst/>
            </a:prstGeom>
            <a:solidFill>
              <a:schemeClr val="accent1"/>
            </a:solidFill>
            <a:ln w="9525">
              <a:noFill/>
              <a:round/>
              <a:headEnd/>
              <a:tailEnd/>
            </a:ln>
          </p:spPr>
          <p:txBody>
            <a:bodyPr wrap="none" anchor="ctr"/>
            <a:lstStyle/>
            <a:p>
              <a:endParaRPr lang="en-US" dirty="0"/>
            </a:p>
          </p:txBody>
        </p:sp>
        <p:sp>
          <p:nvSpPr>
            <p:cNvPr id="1053" name="Oval 29"/>
            <p:cNvSpPr>
              <a:spLocks noChangeArrowheads="1"/>
            </p:cNvSpPr>
            <p:nvPr/>
          </p:nvSpPr>
          <p:spPr bwMode="auto">
            <a:xfrm>
              <a:off x="5584" y="1408"/>
              <a:ext cx="80" cy="80"/>
            </a:xfrm>
            <a:prstGeom prst="ellipse">
              <a:avLst/>
            </a:prstGeom>
            <a:solidFill>
              <a:schemeClr val="folHlink"/>
            </a:solidFill>
            <a:ln w="9525">
              <a:noFill/>
              <a:round/>
              <a:headEnd/>
              <a:tailEnd/>
            </a:ln>
          </p:spPr>
          <p:txBody>
            <a:bodyPr wrap="none" anchor="ctr"/>
            <a:lstStyle/>
            <a:p>
              <a:endParaRPr lang="en-US" dirty="0"/>
            </a:p>
          </p:txBody>
        </p:sp>
        <p:sp>
          <p:nvSpPr>
            <p:cNvPr id="1054" name="Oval 30"/>
            <p:cNvSpPr>
              <a:spLocks noChangeArrowheads="1"/>
            </p:cNvSpPr>
            <p:nvPr/>
          </p:nvSpPr>
          <p:spPr bwMode="auto">
            <a:xfrm>
              <a:off x="5136" y="1520"/>
              <a:ext cx="80" cy="79"/>
            </a:xfrm>
            <a:prstGeom prst="ellipse">
              <a:avLst/>
            </a:prstGeom>
            <a:solidFill>
              <a:schemeClr val="accent2"/>
            </a:solidFill>
            <a:ln w="9525">
              <a:noFill/>
              <a:round/>
              <a:headEnd/>
              <a:tailEnd/>
            </a:ln>
          </p:spPr>
          <p:txBody>
            <a:bodyPr wrap="none" anchor="ctr"/>
            <a:lstStyle/>
            <a:p>
              <a:endParaRPr lang="en-US" dirty="0"/>
            </a:p>
          </p:txBody>
        </p:sp>
        <p:sp>
          <p:nvSpPr>
            <p:cNvPr id="1055" name="Oval 31"/>
            <p:cNvSpPr>
              <a:spLocks noChangeArrowheads="1"/>
            </p:cNvSpPr>
            <p:nvPr/>
          </p:nvSpPr>
          <p:spPr bwMode="auto">
            <a:xfrm>
              <a:off x="5248" y="1520"/>
              <a:ext cx="79" cy="79"/>
            </a:xfrm>
            <a:prstGeom prst="ellipse">
              <a:avLst/>
            </a:prstGeom>
            <a:solidFill>
              <a:schemeClr val="accent1"/>
            </a:solidFill>
            <a:ln w="9525">
              <a:noFill/>
              <a:round/>
              <a:headEnd/>
              <a:tailEnd/>
            </a:ln>
          </p:spPr>
          <p:txBody>
            <a:bodyPr wrap="none" anchor="ctr"/>
            <a:lstStyle/>
            <a:p>
              <a:endParaRPr lang="en-US" dirty="0"/>
            </a:p>
          </p:txBody>
        </p:sp>
        <p:sp>
          <p:nvSpPr>
            <p:cNvPr id="1056" name="Oval 32"/>
            <p:cNvSpPr>
              <a:spLocks noChangeArrowheads="1"/>
            </p:cNvSpPr>
            <p:nvPr/>
          </p:nvSpPr>
          <p:spPr bwMode="auto">
            <a:xfrm>
              <a:off x="5360" y="1520"/>
              <a:ext cx="77" cy="79"/>
            </a:xfrm>
            <a:prstGeom prst="ellipse">
              <a:avLst/>
            </a:prstGeom>
            <a:solidFill>
              <a:schemeClr val="accent1"/>
            </a:solidFill>
            <a:ln w="9525">
              <a:noFill/>
              <a:round/>
              <a:headEnd/>
              <a:tailEnd/>
            </a:ln>
          </p:spPr>
          <p:txBody>
            <a:bodyPr wrap="none" anchor="ctr"/>
            <a:lstStyle/>
            <a:p>
              <a:endParaRPr lang="en-US" dirty="0"/>
            </a:p>
          </p:txBody>
        </p:sp>
        <p:sp>
          <p:nvSpPr>
            <p:cNvPr id="1057" name="Oval 33"/>
            <p:cNvSpPr>
              <a:spLocks noChangeArrowheads="1"/>
            </p:cNvSpPr>
            <p:nvPr/>
          </p:nvSpPr>
          <p:spPr bwMode="auto">
            <a:xfrm>
              <a:off x="5472" y="1520"/>
              <a:ext cx="77" cy="79"/>
            </a:xfrm>
            <a:prstGeom prst="ellipse">
              <a:avLst/>
            </a:prstGeom>
            <a:solidFill>
              <a:schemeClr val="folHlink"/>
            </a:solidFill>
            <a:ln w="9525">
              <a:noFill/>
              <a:round/>
              <a:headEnd/>
              <a:tailEnd/>
            </a:ln>
          </p:spPr>
          <p:txBody>
            <a:bodyPr wrap="none" anchor="ctr"/>
            <a:lstStyle/>
            <a:p>
              <a:endParaRPr lang="en-US" dirty="0"/>
            </a:p>
          </p:txBody>
        </p:sp>
        <p:sp>
          <p:nvSpPr>
            <p:cNvPr id="1058" name="Oval 34"/>
            <p:cNvSpPr>
              <a:spLocks noChangeArrowheads="1"/>
            </p:cNvSpPr>
            <p:nvPr/>
          </p:nvSpPr>
          <p:spPr bwMode="auto">
            <a:xfrm>
              <a:off x="5136" y="1632"/>
              <a:ext cx="80" cy="77"/>
            </a:xfrm>
            <a:prstGeom prst="ellipse">
              <a:avLst/>
            </a:prstGeom>
            <a:solidFill>
              <a:schemeClr val="accent1"/>
            </a:solidFill>
            <a:ln w="9525">
              <a:noFill/>
              <a:round/>
              <a:headEnd/>
              <a:tailEnd/>
            </a:ln>
          </p:spPr>
          <p:txBody>
            <a:bodyPr wrap="none" anchor="ctr"/>
            <a:lstStyle/>
            <a:p>
              <a:endParaRPr lang="en-US" dirty="0"/>
            </a:p>
          </p:txBody>
        </p:sp>
        <p:sp>
          <p:nvSpPr>
            <p:cNvPr id="1059" name="Oval 35"/>
            <p:cNvSpPr>
              <a:spLocks noChangeArrowheads="1"/>
            </p:cNvSpPr>
            <p:nvPr/>
          </p:nvSpPr>
          <p:spPr bwMode="auto">
            <a:xfrm>
              <a:off x="5248" y="1632"/>
              <a:ext cx="79" cy="77"/>
            </a:xfrm>
            <a:prstGeom prst="ellipse">
              <a:avLst/>
            </a:prstGeom>
            <a:solidFill>
              <a:schemeClr val="accent1"/>
            </a:solidFill>
            <a:ln w="9525">
              <a:noFill/>
              <a:round/>
              <a:headEnd/>
              <a:tailEnd/>
            </a:ln>
          </p:spPr>
          <p:txBody>
            <a:bodyPr wrap="none" anchor="ctr"/>
            <a:lstStyle/>
            <a:p>
              <a:endParaRPr lang="en-US" dirty="0"/>
            </a:p>
          </p:txBody>
        </p:sp>
        <p:sp>
          <p:nvSpPr>
            <p:cNvPr id="1060" name="Oval 36"/>
            <p:cNvSpPr>
              <a:spLocks noChangeArrowheads="1"/>
            </p:cNvSpPr>
            <p:nvPr/>
          </p:nvSpPr>
          <p:spPr bwMode="auto">
            <a:xfrm>
              <a:off x="5360" y="1632"/>
              <a:ext cx="77" cy="77"/>
            </a:xfrm>
            <a:prstGeom prst="ellipse">
              <a:avLst/>
            </a:prstGeom>
            <a:solidFill>
              <a:schemeClr val="folHlink"/>
            </a:solidFill>
            <a:ln w="9525">
              <a:noFill/>
              <a:round/>
              <a:headEnd/>
              <a:tailEnd/>
            </a:ln>
          </p:spPr>
          <p:txBody>
            <a:bodyPr wrap="none" anchor="ctr"/>
            <a:lstStyle/>
            <a:p>
              <a:endParaRPr lang="en-US" dirty="0"/>
            </a:p>
          </p:txBody>
        </p:sp>
        <p:sp>
          <p:nvSpPr>
            <p:cNvPr id="1061" name="Oval 37"/>
            <p:cNvSpPr>
              <a:spLocks noChangeArrowheads="1"/>
            </p:cNvSpPr>
            <p:nvPr/>
          </p:nvSpPr>
          <p:spPr bwMode="auto">
            <a:xfrm>
              <a:off x="5472" y="1632"/>
              <a:ext cx="77" cy="77"/>
            </a:xfrm>
            <a:prstGeom prst="ellipse">
              <a:avLst/>
            </a:prstGeom>
            <a:solidFill>
              <a:schemeClr val="folHlink"/>
            </a:solidFill>
            <a:ln w="9525">
              <a:noFill/>
              <a:round/>
              <a:headEnd/>
              <a:tailEnd/>
            </a:ln>
          </p:spPr>
          <p:txBody>
            <a:bodyPr wrap="none" anchor="ctr"/>
            <a:lstStyle/>
            <a:p>
              <a:endParaRPr lang="en-US" dirty="0"/>
            </a:p>
          </p:txBody>
        </p:sp>
        <p:sp>
          <p:nvSpPr>
            <p:cNvPr id="1062" name="Oval 38"/>
            <p:cNvSpPr>
              <a:spLocks noChangeArrowheads="1"/>
            </p:cNvSpPr>
            <p:nvPr/>
          </p:nvSpPr>
          <p:spPr bwMode="auto">
            <a:xfrm>
              <a:off x="5248" y="1744"/>
              <a:ext cx="79" cy="80"/>
            </a:xfrm>
            <a:prstGeom prst="ellipse">
              <a:avLst/>
            </a:prstGeom>
            <a:solidFill>
              <a:schemeClr val="folHlink"/>
            </a:solidFill>
            <a:ln w="9525">
              <a:noFill/>
              <a:round/>
              <a:headEnd/>
              <a:tailEnd/>
            </a:ln>
          </p:spPr>
          <p:txBody>
            <a:bodyPr wrap="none" anchor="ctr"/>
            <a:lstStyle/>
            <a:p>
              <a:endParaRPr lang="en-US" dirty="0"/>
            </a:p>
          </p:txBody>
        </p:sp>
        <p:sp>
          <p:nvSpPr>
            <p:cNvPr id="1063" name="Oval 39"/>
            <p:cNvSpPr>
              <a:spLocks noChangeArrowheads="1"/>
            </p:cNvSpPr>
            <p:nvPr/>
          </p:nvSpPr>
          <p:spPr bwMode="auto">
            <a:xfrm>
              <a:off x="5472" y="1744"/>
              <a:ext cx="77" cy="80"/>
            </a:xfrm>
            <a:prstGeom prst="ellipse">
              <a:avLst/>
            </a:prstGeom>
            <a:solidFill>
              <a:schemeClr val="folHlink"/>
            </a:solidFill>
            <a:ln w="9525">
              <a:noFill/>
              <a:round/>
              <a:headEnd/>
              <a:tailEnd/>
            </a:ln>
          </p:spPr>
          <p:txBody>
            <a:bodyPr wrap="none" anchor="ctr"/>
            <a:lstStyle/>
            <a:p>
              <a:endParaRPr lang="en-US" dirty="0"/>
            </a:p>
          </p:txBody>
        </p:sp>
      </p:grpSp>
      <p:sp>
        <p:nvSpPr>
          <p:cNvPr id="40" name="Rectangle 40"/>
          <p:cNvSpPr>
            <a:spLocks noChangeArrowheads="1"/>
          </p:cNvSpPr>
          <p:nvPr userDrawn="1"/>
        </p:nvSpPr>
        <p:spPr bwMode="auto">
          <a:xfrm>
            <a:off x="8229600" y="6172200"/>
            <a:ext cx="8096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eaLnBrk="1" hangingPunct="1"/>
            <a:r>
              <a:rPr lang="en-US" sz="1000" dirty="0">
                <a:latin typeface="Times New Roman" charset="0"/>
              </a:rPr>
              <a:t>1-</a:t>
            </a:r>
            <a:fld id="{CA5FD27C-2572-DB4E-BFE4-966902513239}" type="slidenum">
              <a:rPr lang="en-US" sz="1000" smtClean="0">
                <a:latin typeface="Times New Roman" charset="0"/>
              </a:rPr>
              <a:pPr algn="r" eaLnBrk="1" hangingPunct="1"/>
              <a:t>‹#›</a:t>
            </a:fld>
            <a:endParaRPr lang="en-US" sz="1000" dirty="0">
              <a:latin typeface="Times New Roman" charset="0"/>
            </a:endParaRPr>
          </a:p>
        </p:txBody>
      </p:sp>
      <p:sp>
        <p:nvSpPr>
          <p:cNvPr id="41"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cs typeface="Arial" charset="0"/>
              </a:rPr>
              <a:t>McGraw-Hill Education</a:t>
            </a:r>
          </a:p>
        </p:txBody>
      </p:sp>
      <p:sp>
        <p:nvSpPr>
          <p:cNvPr id="42"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703"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a:t>Chapter 1</a:t>
            </a:r>
          </a:p>
        </p:txBody>
      </p:sp>
      <p:sp>
        <p:nvSpPr>
          <p:cNvPr id="3075" name="Rectangle 3"/>
          <p:cNvSpPr>
            <a:spLocks noGrp="1" noChangeArrowheads="1"/>
          </p:cNvSpPr>
          <p:nvPr>
            <p:ph type="subTitle" idx="1"/>
          </p:nvPr>
        </p:nvSpPr>
        <p:spPr/>
        <p:txBody>
          <a:bodyPr/>
          <a:lstStyle/>
          <a:p>
            <a:pPr eaLnBrk="1" hangingPunct="1"/>
            <a:r>
              <a:rPr lang="en-US" dirty="0"/>
              <a:t>Business Income, Deductions, and Accounting Methods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a:t>Special Business Deductions</a:t>
            </a:r>
          </a:p>
        </p:txBody>
      </p:sp>
      <p:sp>
        <p:nvSpPr>
          <p:cNvPr id="12291" name="Rectangle 3"/>
          <p:cNvSpPr>
            <a:spLocks noGrp="1" noChangeArrowheads="1"/>
          </p:cNvSpPr>
          <p:nvPr>
            <p:ph type="body" idx="1"/>
          </p:nvPr>
        </p:nvSpPr>
        <p:spPr/>
        <p:txBody>
          <a:bodyPr/>
          <a:lstStyle/>
          <a:p>
            <a:pPr eaLnBrk="1" hangingPunct="1">
              <a:lnSpc>
                <a:spcPct val="90000"/>
              </a:lnSpc>
              <a:spcBef>
                <a:spcPts val="1800"/>
              </a:spcBef>
            </a:pPr>
            <a:r>
              <a:rPr lang="en-US" sz="3200" dirty="0"/>
              <a:t>Losses on disposition of business assets</a:t>
            </a:r>
          </a:p>
          <a:p>
            <a:pPr marL="742950" lvl="1" indent="-285750" eaLnBrk="1" hangingPunct="1">
              <a:lnSpc>
                <a:spcPct val="90000"/>
              </a:lnSpc>
            </a:pPr>
            <a:r>
              <a:rPr lang="en-US" sz="2800" dirty="0"/>
              <a:t>Recognized losses are deductible</a:t>
            </a:r>
          </a:p>
          <a:p>
            <a:pPr marL="742950" lvl="1" indent="-285750" eaLnBrk="1" hangingPunct="1">
              <a:lnSpc>
                <a:spcPct val="90000"/>
              </a:lnSpc>
              <a:spcBef>
                <a:spcPts val="1200"/>
              </a:spcBef>
            </a:pPr>
            <a:r>
              <a:rPr lang="en-US" sz="2800" dirty="0"/>
              <a:t>Casualty losses are limited to lesser of decline in value (repair cost) or basis</a:t>
            </a:r>
          </a:p>
          <a:p>
            <a:pPr marL="742950" lvl="1" indent="-285750" eaLnBrk="1" hangingPunct="1">
              <a:lnSpc>
                <a:spcPct val="90000"/>
              </a:lnSpc>
              <a:spcBef>
                <a:spcPts val="1200"/>
              </a:spcBef>
            </a:pPr>
            <a:r>
              <a:rPr lang="en-US" sz="2800" dirty="0"/>
              <a:t>Basis is amount of loss if business asset is completely destroyed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500" dirty="0"/>
              <a:t>Domestic Production Activities Deduction (DPAD)</a:t>
            </a:r>
          </a:p>
        </p:txBody>
      </p:sp>
      <p:sp>
        <p:nvSpPr>
          <p:cNvPr id="13315" name="Rectangle 3"/>
          <p:cNvSpPr>
            <a:spLocks noGrp="1" noChangeArrowheads="1"/>
          </p:cNvSpPr>
          <p:nvPr>
            <p:ph type="body" idx="1"/>
          </p:nvPr>
        </p:nvSpPr>
        <p:spPr/>
        <p:txBody>
          <a:bodyPr/>
          <a:lstStyle/>
          <a:p>
            <a:pPr eaLnBrk="1" hangingPunct="1">
              <a:lnSpc>
                <a:spcPct val="90000"/>
              </a:lnSpc>
            </a:pPr>
            <a:r>
              <a:rPr lang="en-US" sz="2600" dirty="0"/>
              <a:t>An “artificial” deduction that subsidizes domestic manufacturing</a:t>
            </a:r>
          </a:p>
          <a:p>
            <a:pPr marL="742950" lvl="1" indent="-285750" eaLnBrk="1" hangingPunct="1">
              <a:lnSpc>
                <a:spcPct val="90000"/>
              </a:lnSpc>
            </a:pPr>
            <a:r>
              <a:rPr lang="en-US" sz="2200" dirty="0"/>
              <a:t>Domestic production of tangible products qualifies for subsidy but income must be allocated between qualifying and nonqualifying activities</a:t>
            </a:r>
          </a:p>
          <a:p>
            <a:pPr marL="742950" lvl="1" indent="-285750" eaLnBrk="1" hangingPunct="1">
              <a:lnSpc>
                <a:spcPct val="90000"/>
              </a:lnSpc>
            </a:pPr>
            <a:r>
              <a:rPr lang="en-US" sz="2200" dirty="0"/>
              <a:t>Subsidy is percentage (9 percent) of the </a:t>
            </a:r>
            <a:r>
              <a:rPr lang="en-US" sz="2200" u="sng" dirty="0"/>
              <a:t>lesser</a:t>
            </a:r>
            <a:r>
              <a:rPr lang="en-US" sz="2200" dirty="0"/>
              <a:t> of qualified production activities income </a:t>
            </a:r>
            <a:r>
              <a:rPr lang="en-US" sz="2200" i="1" dirty="0"/>
              <a:t>(QPAI) </a:t>
            </a:r>
            <a:r>
              <a:rPr lang="en-US" sz="2200" dirty="0"/>
              <a:t>or modified AGI</a:t>
            </a:r>
          </a:p>
          <a:p>
            <a:pPr eaLnBrk="1" hangingPunct="1">
              <a:lnSpc>
                <a:spcPct val="90000"/>
              </a:lnSpc>
            </a:pPr>
            <a:r>
              <a:rPr lang="en-US" sz="2600" dirty="0"/>
              <a:t>Formula:</a:t>
            </a:r>
          </a:p>
          <a:p>
            <a:pPr marL="742950" lvl="1" indent="-285750" eaLnBrk="1" hangingPunct="1">
              <a:lnSpc>
                <a:spcPct val="90000"/>
              </a:lnSpc>
            </a:pPr>
            <a:r>
              <a:rPr lang="en-US" sz="2200" dirty="0"/>
              <a:t>QPAI = domestic production gross receipts less expenses attributed to domestic production</a:t>
            </a:r>
          </a:p>
          <a:p>
            <a:pPr marL="742950" lvl="1" indent="-285750" eaLnBrk="1" hangingPunct="1">
              <a:lnSpc>
                <a:spcPct val="90000"/>
              </a:lnSpc>
            </a:pPr>
            <a:r>
              <a:rPr lang="en-US" sz="2200" dirty="0"/>
              <a:t>Deduction is ultimately limited to 50% of wages allocated to qualified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a:t>DPAD Example</a:t>
            </a:r>
          </a:p>
        </p:txBody>
      </p:sp>
      <p:sp>
        <p:nvSpPr>
          <p:cNvPr id="14339" name="Rectangle 3"/>
          <p:cNvSpPr>
            <a:spLocks noGrp="1" noChangeArrowheads="1"/>
          </p:cNvSpPr>
          <p:nvPr>
            <p:ph type="body" idx="1"/>
          </p:nvPr>
        </p:nvSpPr>
        <p:spPr/>
        <p:txBody>
          <a:bodyPr/>
          <a:lstStyle/>
          <a:p>
            <a:pPr marL="0" lvl="1" indent="0" eaLnBrk="1" hangingPunct="1">
              <a:spcBef>
                <a:spcPts val="1200"/>
              </a:spcBef>
              <a:buFont typeface="Wingdings" pitchFamily="2" charset="2"/>
              <a:buNone/>
            </a:pPr>
            <a:r>
              <a:rPr lang="en-US" dirty="0"/>
              <a:t>Brian recorded $100,000 of receipts from a qualified domestic production activity. </a:t>
            </a:r>
          </a:p>
          <a:p>
            <a:pPr marL="0" lvl="1" indent="0" eaLnBrk="1" hangingPunct="1">
              <a:spcBef>
                <a:spcPts val="1200"/>
              </a:spcBef>
              <a:buFont typeface="Wingdings" pitchFamily="2" charset="2"/>
              <a:buNone/>
            </a:pPr>
            <a:r>
              <a:rPr lang="en-US" dirty="0"/>
              <a:t>Brian allocated $55,000 of expenses to the qualified domestic production activity including $12,000 of wages. </a:t>
            </a:r>
          </a:p>
          <a:p>
            <a:pPr marL="0" lvl="1" indent="0" eaLnBrk="1" hangingPunct="1">
              <a:spcBef>
                <a:spcPts val="1200"/>
              </a:spcBef>
              <a:buFont typeface="Wingdings" pitchFamily="2" charset="2"/>
              <a:buNone/>
            </a:pPr>
            <a:r>
              <a:rPr lang="en-US" dirty="0"/>
              <a:t>Brian had modified AGI of $47,000. </a:t>
            </a:r>
          </a:p>
          <a:p>
            <a:pPr eaLnBrk="1" hangingPunct="1">
              <a:buFont typeface="Wingdings" pitchFamily="2" charset="2"/>
              <a:buNone/>
            </a:pPr>
            <a:endParaRPr lang="en-US" dirty="0"/>
          </a:p>
          <a:p>
            <a:pPr eaLnBrk="1" hangingPunct="1">
              <a:buFont typeface="Wingdings" pitchFamily="2" charset="2"/>
              <a:buNone/>
            </a:pPr>
            <a:r>
              <a:rPr lang="en-US" dirty="0"/>
              <a:t>	What is Brian’s domestic production activities deduction?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a:t>DPAD Solution</a:t>
            </a:r>
          </a:p>
        </p:txBody>
      </p:sp>
      <p:sp>
        <p:nvSpPr>
          <p:cNvPr id="15363" name="Rectangle 3"/>
          <p:cNvSpPr>
            <a:spLocks noGrp="1" noChangeArrowheads="1"/>
          </p:cNvSpPr>
          <p:nvPr>
            <p:ph type="body" idx="1"/>
          </p:nvPr>
        </p:nvSpPr>
        <p:spPr/>
        <p:txBody>
          <a:bodyPr/>
          <a:lstStyle/>
          <a:p>
            <a:pPr eaLnBrk="1" hangingPunct="1">
              <a:lnSpc>
                <a:spcPct val="90000"/>
              </a:lnSpc>
            </a:pPr>
            <a:r>
              <a:rPr lang="en-US" sz="2100" b="1" dirty="0"/>
              <a:t>Calculate </a:t>
            </a:r>
            <a:r>
              <a:rPr lang="en-US" sz="2100" b="1" i="1" dirty="0"/>
              <a:t>QPAI:</a:t>
            </a:r>
          </a:p>
          <a:p>
            <a:pPr eaLnBrk="1" hangingPunct="1">
              <a:lnSpc>
                <a:spcPct val="90000"/>
              </a:lnSpc>
              <a:buFont typeface="Wingdings" pitchFamily="2" charset="2"/>
              <a:buNone/>
            </a:pPr>
            <a:r>
              <a:rPr lang="en-US" sz="2100" i="1" dirty="0"/>
              <a:t>		QDGR</a:t>
            </a:r>
            <a:r>
              <a:rPr lang="en-US" sz="2100" dirty="0"/>
              <a:t> (receipts)		$100,000</a:t>
            </a:r>
            <a:br>
              <a:rPr lang="en-US" sz="2100" dirty="0"/>
            </a:br>
            <a:r>
              <a:rPr lang="en-US" sz="2100" dirty="0"/>
              <a:t>	expenses			</a:t>
            </a:r>
            <a:r>
              <a:rPr lang="en-US" sz="2100" u="sng" dirty="0"/>
              <a:t>−  55,000</a:t>
            </a:r>
            <a:br>
              <a:rPr lang="en-US" sz="2100" dirty="0"/>
            </a:br>
            <a:r>
              <a:rPr lang="en-US" sz="2100" dirty="0"/>
              <a:t>	</a:t>
            </a:r>
            <a:r>
              <a:rPr lang="en-US" sz="2100" i="1" dirty="0"/>
              <a:t>QPAI </a:t>
            </a:r>
            <a:r>
              <a:rPr lang="en-US" sz="2100" dirty="0"/>
              <a:t>(qualifying income)	</a:t>
            </a:r>
            <a:r>
              <a:rPr lang="en-US" sz="2100" u="sng" dirty="0"/>
              <a:t>$  45,000</a:t>
            </a:r>
            <a:endParaRPr lang="en-US" sz="2100" b="1" u="sng" dirty="0"/>
          </a:p>
          <a:p>
            <a:pPr eaLnBrk="1" hangingPunct="1">
              <a:lnSpc>
                <a:spcPct val="90000"/>
              </a:lnSpc>
            </a:pPr>
            <a:r>
              <a:rPr lang="en-US" sz="2100" b="1" dirty="0"/>
              <a:t>QPAI cannot exceed modified AGI:</a:t>
            </a:r>
          </a:p>
          <a:p>
            <a:pPr eaLnBrk="1" hangingPunct="1">
              <a:lnSpc>
                <a:spcPct val="90000"/>
              </a:lnSpc>
              <a:buFont typeface="Wingdings" pitchFamily="2" charset="2"/>
              <a:buNone/>
            </a:pPr>
            <a:r>
              <a:rPr lang="en-US" sz="2100" dirty="0"/>
              <a:t>		Modified AGI is $47,000 so no limit</a:t>
            </a:r>
            <a:endParaRPr lang="en-US" sz="2100" b="1" i="1" dirty="0"/>
          </a:p>
          <a:p>
            <a:pPr eaLnBrk="1" hangingPunct="1">
              <a:lnSpc>
                <a:spcPct val="90000"/>
              </a:lnSpc>
            </a:pPr>
            <a:r>
              <a:rPr lang="en-US" sz="2100" b="1" dirty="0"/>
              <a:t>Calculate DPAD</a:t>
            </a:r>
          </a:p>
          <a:p>
            <a:pPr eaLnBrk="1" hangingPunct="1">
              <a:lnSpc>
                <a:spcPct val="90000"/>
              </a:lnSpc>
              <a:buFont typeface="Wingdings" pitchFamily="2" charset="2"/>
              <a:buNone/>
            </a:pPr>
            <a:r>
              <a:rPr lang="en-US" sz="2100" i="1" dirty="0"/>
              <a:t>		QPAI			</a:t>
            </a:r>
            <a:r>
              <a:rPr lang="en-US" sz="2100" dirty="0"/>
              <a:t>	$ 45,000</a:t>
            </a:r>
            <a:br>
              <a:rPr lang="en-US" sz="2100" dirty="0"/>
            </a:br>
            <a:r>
              <a:rPr lang="en-US" sz="2100" dirty="0"/>
              <a:t>	2010 percent			 </a:t>
            </a:r>
            <a:r>
              <a:rPr lang="en-US" sz="2100" u="sng" dirty="0"/>
              <a:t>×       9%</a:t>
            </a:r>
            <a:br>
              <a:rPr lang="en-US" sz="2100" dirty="0"/>
            </a:br>
            <a:r>
              <a:rPr lang="en-US" sz="2100" dirty="0"/>
              <a:t>	DPAD				</a:t>
            </a:r>
            <a:r>
              <a:rPr lang="en-US" sz="2100" u="sng" dirty="0"/>
              <a:t>$   4,050</a:t>
            </a:r>
            <a:endParaRPr lang="en-US" sz="2100" b="1" i="1" dirty="0"/>
          </a:p>
          <a:p>
            <a:pPr eaLnBrk="1" hangingPunct="1">
              <a:lnSpc>
                <a:spcPct val="90000"/>
              </a:lnSpc>
            </a:pPr>
            <a:r>
              <a:rPr lang="en-US" sz="2100" b="1" dirty="0"/>
              <a:t>Limit DPAD to 50% of wages</a:t>
            </a:r>
          </a:p>
          <a:p>
            <a:pPr eaLnBrk="1" hangingPunct="1">
              <a:lnSpc>
                <a:spcPct val="90000"/>
              </a:lnSpc>
              <a:buFont typeface="Wingdings" pitchFamily="2" charset="2"/>
              <a:buNone/>
            </a:pPr>
            <a:r>
              <a:rPr lang="en-US" sz="2100" dirty="0"/>
              <a:t>	50% of wages is $6,000 		       </a:t>
            </a:r>
            <a:r>
              <a:rPr lang="en-US" sz="2100" b="1" u="sng" dirty="0"/>
              <a:t>DPAD  = $4,050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500" dirty="0"/>
              <a:t>Business Expenses with Personal Benefits</a:t>
            </a:r>
          </a:p>
        </p:txBody>
      </p:sp>
      <p:sp>
        <p:nvSpPr>
          <p:cNvPr id="16387" name="Rectangle 3"/>
          <p:cNvSpPr>
            <a:spLocks noGrp="1" noChangeArrowheads="1"/>
          </p:cNvSpPr>
          <p:nvPr>
            <p:ph type="body" idx="1"/>
          </p:nvPr>
        </p:nvSpPr>
        <p:spPr/>
        <p:txBody>
          <a:bodyPr/>
          <a:lstStyle/>
          <a:p>
            <a:pPr eaLnBrk="1" hangingPunct="1">
              <a:lnSpc>
                <a:spcPct val="80000"/>
              </a:lnSpc>
            </a:pPr>
            <a:r>
              <a:rPr lang="en-US" sz="2600" dirty="0"/>
              <a:t>No deduction for purely personal expenditures</a:t>
            </a:r>
          </a:p>
          <a:p>
            <a:pPr marL="742950" lvl="1" indent="-285750" eaLnBrk="1" hangingPunct="1">
              <a:lnSpc>
                <a:spcPct val="80000"/>
              </a:lnSpc>
            </a:pPr>
            <a:r>
              <a:rPr lang="en-US" sz="2200" dirty="0"/>
              <a:t>unless otherwise allowable – e.g. charity, medical, etc.</a:t>
            </a:r>
          </a:p>
          <a:p>
            <a:pPr eaLnBrk="1" hangingPunct="1">
              <a:lnSpc>
                <a:spcPct val="80000"/>
              </a:lnSpc>
              <a:spcBef>
                <a:spcPts val="1800"/>
              </a:spcBef>
            </a:pPr>
            <a:r>
              <a:rPr lang="en-US" sz="2600" dirty="0"/>
              <a:t>Mixed motive?</a:t>
            </a:r>
          </a:p>
          <a:p>
            <a:pPr marL="742950" lvl="1" indent="-285750" eaLnBrk="1" hangingPunct="1">
              <a:lnSpc>
                <a:spcPct val="80000"/>
              </a:lnSpc>
              <a:spcBef>
                <a:spcPts val="1200"/>
              </a:spcBef>
            </a:pPr>
            <a:r>
              <a:rPr lang="en-US" sz="2200" dirty="0"/>
              <a:t>Primary motive for some expenditures (all or nothing)</a:t>
            </a:r>
          </a:p>
          <a:p>
            <a:pPr marL="1143000" lvl="2" indent="-228600" eaLnBrk="1" hangingPunct="1">
              <a:lnSpc>
                <a:spcPct val="80000"/>
              </a:lnSpc>
            </a:pPr>
            <a:r>
              <a:rPr lang="en-US" dirty="0"/>
              <a:t>Business travel (away from home overnight)</a:t>
            </a:r>
          </a:p>
          <a:p>
            <a:pPr marL="742950" lvl="1" indent="-285750" eaLnBrk="1" hangingPunct="1">
              <a:lnSpc>
                <a:spcPct val="80000"/>
              </a:lnSpc>
              <a:spcBef>
                <a:spcPts val="1200"/>
              </a:spcBef>
            </a:pPr>
            <a:r>
              <a:rPr lang="en-US" sz="2200" dirty="0"/>
              <a:t>Otherwise, allocate deduction to business portion.</a:t>
            </a:r>
          </a:p>
          <a:p>
            <a:pPr marL="1143000" lvl="2" indent="-228600" eaLnBrk="1" hangingPunct="1">
              <a:lnSpc>
                <a:spcPct val="80000"/>
              </a:lnSpc>
            </a:pPr>
            <a:r>
              <a:rPr lang="en-US" dirty="0"/>
              <a:t>Arbitrary percentage (50% meals and entertainment)</a:t>
            </a:r>
          </a:p>
          <a:p>
            <a:pPr marL="1143000" lvl="2" indent="-228600" eaLnBrk="1" hangingPunct="1">
              <a:lnSpc>
                <a:spcPct val="80000"/>
              </a:lnSpc>
            </a:pPr>
            <a:r>
              <a:rPr lang="en-US" dirty="0"/>
              <a:t>Basis for allocation (mileage or time)</a:t>
            </a:r>
          </a:p>
          <a:p>
            <a:pPr eaLnBrk="1" hangingPunct="1">
              <a:lnSpc>
                <a:spcPct val="80000"/>
              </a:lnSpc>
              <a:spcBef>
                <a:spcPts val="1800"/>
              </a:spcBef>
            </a:pPr>
            <a:r>
              <a:rPr lang="en-US" sz="2600" dirty="0"/>
              <a:t>Recordkeeping</a:t>
            </a:r>
          </a:p>
          <a:p>
            <a:pPr marL="742950" lvl="1" indent="-285750" eaLnBrk="1" hangingPunct="1">
              <a:lnSpc>
                <a:spcPct val="80000"/>
              </a:lnSpc>
              <a:spcBef>
                <a:spcPts val="1200"/>
              </a:spcBef>
            </a:pPr>
            <a:r>
              <a:rPr lang="en-US" sz="2200" dirty="0"/>
              <a:t>Document business purpose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t>Travel Example</a:t>
            </a:r>
          </a:p>
        </p:txBody>
      </p:sp>
      <p:sp>
        <p:nvSpPr>
          <p:cNvPr id="17411" name="Rectangle 3"/>
          <p:cNvSpPr>
            <a:spLocks noGrp="1" noChangeArrowheads="1"/>
          </p:cNvSpPr>
          <p:nvPr>
            <p:ph type="body" idx="1"/>
          </p:nvPr>
        </p:nvSpPr>
        <p:spPr/>
        <p:txBody>
          <a:bodyPr/>
          <a:lstStyle/>
          <a:p>
            <a:pPr marL="571500" indent="-571500" eaLnBrk="1" hangingPunct="1">
              <a:lnSpc>
                <a:spcPct val="90000"/>
              </a:lnSpc>
              <a:buFont typeface="Wingdings" pitchFamily="2" charset="2"/>
              <a:buNone/>
            </a:pPr>
            <a:r>
              <a:rPr lang="en-US" dirty="0"/>
              <a:t>	Ben paid the following to attend a business meeting in Chicago:</a:t>
            </a:r>
          </a:p>
          <a:p>
            <a:pPr marL="839788" lvl="1" indent="-495300" eaLnBrk="1" hangingPunct="1">
              <a:lnSpc>
                <a:spcPct val="90000"/>
              </a:lnSpc>
              <a:buFont typeface="Wingdings" pitchFamily="2" charset="2"/>
              <a:buNone/>
            </a:pPr>
            <a:r>
              <a:rPr lang="en-US" dirty="0"/>
              <a:t>	Airfare (first class) - $ 1,200</a:t>
            </a:r>
          </a:p>
          <a:p>
            <a:pPr marL="839788" lvl="1" indent="-495300" eaLnBrk="1" hangingPunct="1">
              <a:lnSpc>
                <a:spcPct val="90000"/>
              </a:lnSpc>
              <a:buFont typeface="Wingdings" pitchFamily="2" charset="2"/>
              <a:buNone/>
            </a:pPr>
            <a:r>
              <a:rPr lang="en-US" dirty="0"/>
              <a:t>	Hotel (three nights) - $ 750</a:t>
            </a:r>
          </a:p>
          <a:p>
            <a:pPr marL="839788" lvl="1" indent="-495300" eaLnBrk="1" hangingPunct="1">
              <a:lnSpc>
                <a:spcPct val="90000"/>
              </a:lnSpc>
              <a:buFont typeface="Wingdings" pitchFamily="2" charset="2"/>
              <a:buNone/>
            </a:pPr>
            <a:r>
              <a:rPr lang="en-US" dirty="0"/>
              <a:t>	Meals (three days) - $ 270</a:t>
            </a:r>
          </a:p>
          <a:p>
            <a:pPr marL="839788" lvl="1" indent="-495300" eaLnBrk="1" hangingPunct="1">
              <a:lnSpc>
                <a:spcPct val="90000"/>
              </a:lnSpc>
              <a:buFont typeface="Wingdings" pitchFamily="2" charset="2"/>
              <a:buNone/>
            </a:pPr>
            <a:endParaRPr lang="en-US" dirty="0"/>
          </a:p>
          <a:p>
            <a:pPr marL="839788" lvl="1" indent="-495300" eaLnBrk="1" hangingPunct="1">
              <a:lnSpc>
                <a:spcPct val="90000"/>
              </a:lnSpc>
              <a:buFont typeface="Wingdings" pitchFamily="2" charset="2"/>
              <a:buAutoNum type="arabicPeriod"/>
            </a:pPr>
            <a:r>
              <a:rPr lang="en-US" dirty="0"/>
              <a:t>What amounts are deductible if Ben spent two days in meetings (primarily business)?</a:t>
            </a:r>
          </a:p>
          <a:p>
            <a:pPr marL="839788" lvl="1" indent="-495300" eaLnBrk="1" hangingPunct="1">
              <a:lnSpc>
                <a:spcPct val="90000"/>
              </a:lnSpc>
              <a:buFont typeface="Wingdings" pitchFamily="2" charset="2"/>
              <a:buAutoNum type="arabicPeriod"/>
            </a:pPr>
            <a:r>
              <a:rPr lang="en-US" dirty="0"/>
              <a:t>What amounts are deductible if Ben spent one day in a meeting (primarily personal)?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dirty="0"/>
              <a:t>Travel Solution</a:t>
            </a:r>
          </a:p>
        </p:txBody>
      </p:sp>
      <p:sp>
        <p:nvSpPr>
          <p:cNvPr id="18435" name="Rectangle 3"/>
          <p:cNvSpPr>
            <a:spLocks noGrp="1" noChangeArrowheads="1"/>
          </p:cNvSpPr>
          <p:nvPr>
            <p:ph type="body" idx="1"/>
          </p:nvPr>
        </p:nvSpPr>
        <p:spPr/>
        <p:txBody>
          <a:bodyPr/>
          <a:lstStyle/>
          <a:p>
            <a:pPr eaLnBrk="1" hangingPunct="1">
              <a:buFont typeface="Wingdings" pitchFamily="2" charset="2"/>
              <a:buNone/>
            </a:pPr>
            <a:r>
              <a:rPr lang="en-US" dirty="0"/>
              <a:t>Ben can deduct the following amounts:</a:t>
            </a:r>
          </a:p>
          <a:p>
            <a:pPr eaLnBrk="1" hangingPunct="1">
              <a:buFont typeface="Wingdings" pitchFamily="2" charset="2"/>
              <a:buNone/>
            </a:pPr>
            <a:r>
              <a:rPr lang="en-US" dirty="0"/>
              <a:t>						   2 days      1 day</a:t>
            </a:r>
            <a:br>
              <a:rPr lang="en-US" dirty="0"/>
            </a:br>
            <a:r>
              <a:rPr lang="en-US" dirty="0"/>
              <a:t>					</a:t>
            </a:r>
            <a:r>
              <a:rPr lang="en-US" u="sng" dirty="0"/>
              <a:t>business</a:t>
            </a:r>
            <a:r>
              <a:rPr lang="en-US" dirty="0"/>
              <a:t>	</a:t>
            </a:r>
            <a:r>
              <a:rPr lang="en-US" u="sng" dirty="0"/>
              <a:t>personal</a:t>
            </a:r>
          </a:p>
          <a:p>
            <a:pPr lvl="1" eaLnBrk="1" hangingPunct="1">
              <a:buFont typeface="Wingdings" pitchFamily="2" charset="2"/>
              <a:buNone/>
            </a:pPr>
            <a:r>
              <a:rPr lang="en-US" dirty="0"/>
              <a:t>Air fare (all or none)		 $ 1,200	   $       0</a:t>
            </a:r>
          </a:p>
          <a:p>
            <a:pPr lvl="1" eaLnBrk="1" hangingPunct="1">
              <a:buFont typeface="Wingdings" pitchFamily="2" charset="2"/>
              <a:buNone/>
            </a:pPr>
            <a:r>
              <a:rPr lang="en-US" dirty="0"/>
              <a:t>Hotel ($250 per day)		       500	        250</a:t>
            </a:r>
          </a:p>
          <a:p>
            <a:pPr lvl="1" eaLnBrk="1" hangingPunct="1">
              <a:buFont typeface="Wingdings" pitchFamily="2" charset="2"/>
              <a:buNone/>
            </a:pPr>
            <a:r>
              <a:rPr lang="en-US" dirty="0"/>
              <a:t>Meals ($90 per day × 50%)	 </a:t>
            </a:r>
            <a:r>
              <a:rPr lang="en-US" u="sng" dirty="0"/>
              <a:t>        90</a:t>
            </a:r>
            <a:r>
              <a:rPr lang="en-US" dirty="0"/>
              <a:t>	   </a:t>
            </a:r>
            <a:r>
              <a:rPr lang="en-US" u="sng" dirty="0"/>
              <a:t>       45</a:t>
            </a:r>
          </a:p>
          <a:p>
            <a:pPr lvl="1" eaLnBrk="1" hangingPunct="1"/>
            <a:endParaRPr lang="en-US" dirty="0"/>
          </a:p>
          <a:p>
            <a:pPr lvl="1" eaLnBrk="1" hangingPunct="1">
              <a:buFont typeface="Wingdings" pitchFamily="2" charset="2"/>
              <a:buNone/>
            </a:pPr>
            <a:r>
              <a:rPr lang="en-US" dirty="0"/>
              <a:t>Total Travel Deduction	 </a:t>
            </a:r>
            <a:r>
              <a:rPr lang="en-US" u="sng" dirty="0"/>
              <a:t>$  1,790</a:t>
            </a:r>
            <a:r>
              <a:rPr lang="en-US" dirty="0"/>
              <a:t>	   </a:t>
            </a:r>
            <a:r>
              <a:rPr lang="en-US" u="sng" dirty="0"/>
              <a:t>$   295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3500" dirty="0"/>
              <a:t>Accounting for Taxable Income</a:t>
            </a:r>
          </a:p>
        </p:txBody>
      </p:sp>
      <p:sp>
        <p:nvSpPr>
          <p:cNvPr id="19459" name="Rectangle 3"/>
          <p:cNvSpPr>
            <a:spLocks noGrp="1" noChangeArrowheads="1"/>
          </p:cNvSpPr>
          <p:nvPr>
            <p:ph type="body" idx="1"/>
          </p:nvPr>
        </p:nvSpPr>
        <p:spPr/>
        <p:txBody>
          <a:bodyPr/>
          <a:lstStyle/>
          <a:p>
            <a:pPr eaLnBrk="1" hangingPunct="1"/>
            <a:r>
              <a:rPr lang="en-US" dirty="0"/>
              <a:t>We’ve learned to identify:</a:t>
            </a:r>
          </a:p>
          <a:p>
            <a:pPr marL="742950" lvl="1" indent="-285750" eaLnBrk="1" hangingPunct="1">
              <a:spcBef>
                <a:spcPts val="1200"/>
              </a:spcBef>
            </a:pPr>
            <a:r>
              <a:rPr lang="en-US" dirty="0"/>
              <a:t>Business gross income and</a:t>
            </a:r>
          </a:p>
          <a:p>
            <a:pPr marL="742950" lvl="1" indent="-285750" eaLnBrk="1" hangingPunct="1">
              <a:spcBef>
                <a:spcPts val="1200"/>
              </a:spcBef>
            </a:pPr>
            <a:r>
              <a:rPr lang="en-US" dirty="0"/>
              <a:t>Deductible expenses</a:t>
            </a:r>
          </a:p>
          <a:p>
            <a:pPr eaLnBrk="1" hangingPunct="1">
              <a:spcBef>
                <a:spcPts val="1800"/>
              </a:spcBef>
            </a:pPr>
            <a:r>
              <a:rPr lang="en-US" dirty="0"/>
              <a:t>Now we need to match income and deductions to a specific period</a:t>
            </a:r>
          </a:p>
          <a:p>
            <a:pPr marL="742950" lvl="1" indent="-285750" eaLnBrk="1" hangingPunct="1">
              <a:spcBef>
                <a:spcPts val="1200"/>
              </a:spcBef>
            </a:pPr>
            <a:r>
              <a:rPr lang="en-US" dirty="0"/>
              <a:t>Accounting methods match income and expense to a specific period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500" dirty="0"/>
              <a:t>Accounting Periods</a:t>
            </a:r>
          </a:p>
        </p:txBody>
      </p:sp>
      <p:sp>
        <p:nvSpPr>
          <p:cNvPr id="20483" name="Rectangle 3"/>
          <p:cNvSpPr>
            <a:spLocks noGrp="1" noChangeArrowheads="1"/>
          </p:cNvSpPr>
          <p:nvPr>
            <p:ph type="body" idx="1"/>
          </p:nvPr>
        </p:nvSpPr>
        <p:spPr/>
        <p:txBody>
          <a:bodyPr/>
          <a:lstStyle/>
          <a:p>
            <a:pPr eaLnBrk="1" hangingPunct="1">
              <a:lnSpc>
                <a:spcPct val="90000"/>
              </a:lnSpc>
            </a:pPr>
            <a:r>
              <a:rPr lang="en-US" dirty="0"/>
              <a:t>Annual period</a:t>
            </a:r>
          </a:p>
          <a:p>
            <a:pPr marL="742950" lvl="1" indent="-285750" eaLnBrk="1" hangingPunct="1">
              <a:lnSpc>
                <a:spcPct val="90000"/>
              </a:lnSpc>
              <a:spcBef>
                <a:spcPts val="1200"/>
              </a:spcBef>
            </a:pPr>
            <a:r>
              <a:rPr lang="en-US" dirty="0"/>
              <a:t>Full tax year is 12 months long</a:t>
            </a:r>
          </a:p>
          <a:p>
            <a:pPr marL="742950" lvl="1" indent="-285750" eaLnBrk="1" hangingPunct="1">
              <a:lnSpc>
                <a:spcPct val="90000"/>
              </a:lnSpc>
              <a:spcBef>
                <a:spcPts val="1200"/>
              </a:spcBef>
            </a:pPr>
            <a:r>
              <a:rPr lang="en-US" dirty="0"/>
              <a:t>Short tax year is &lt; 12 months</a:t>
            </a:r>
          </a:p>
          <a:p>
            <a:pPr eaLnBrk="1" hangingPunct="1">
              <a:lnSpc>
                <a:spcPct val="90000"/>
              </a:lnSpc>
            </a:pPr>
            <a:r>
              <a:rPr lang="en-US" dirty="0"/>
              <a:t>Year ends</a:t>
            </a:r>
          </a:p>
          <a:p>
            <a:pPr marL="742950" lvl="1" indent="-285750" eaLnBrk="1" hangingPunct="1">
              <a:lnSpc>
                <a:spcPct val="90000"/>
              </a:lnSpc>
              <a:spcBef>
                <a:spcPts val="1200"/>
              </a:spcBef>
            </a:pPr>
            <a:r>
              <a:rPr lang="en-US" dirty="0"/>
              <a:t>Calendar year ends 12/31</a:t>
            </a:r>
          </a:p>
          <a:p>
            <a:pPr marL="742950" lvl="1" indent="-285750" eaLnBrk="1" hangingPunct="1">
              <a:lnSpc>
                <a:spcPct val="90000"/>
              </a:lnSpc>
              <a:spcBef>
                <a:spcPts val="1200"/>
              </a:spcBef>
            </a:pPr>
            <a:r>
              <a:rPr lang="en-US" dirty="0"/>
              <a:t>Fiscal year end depends upon choice:</a:t>
            </a:r>
          </a:p>
          <a:p>
            <a:pPr marL="1143000" lvl="2" indent="-228600" eaLnBrk="1" hangingPunct="1">
              <a:lnSpc>
                <a:spcPct val="90000"/>
              </a:lnSpc>
              <a:spcBef>
                <a:spcPts val="1200"/>
              </a:spcBef>
            </a:pPr>
            <a:r>
              <a:rPr lang="en-US" dirty="0"/>
              <a:t>Last day of a month (not December)</a:t>
            </a:r>
          </a:p>
          <a:p>
            <a:pPr marL="1143000" lvl="2" indent="-228600" eaLnBrk="1" hangingPunct="1">
              <a:lnSpc>
                <a:spcPct val="90000"/>
              </a:lnSpc>
              <a:spcBef>
                <a:spcPts val="1200"/>
              </a:spcBef>
            </a:pPr>
            <a:r>
              <a:rPr lang="en-US" dirty="0"/>
              <a:t>52/53 week year end is the same day of a specific month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3500" dirty="0"/>
              <a:t>Choosing an Accounting Period</a:t>
            </a:r>
          </a:p>
        </p:txBody>
      </p:sp>
      <p:sp>
        <p:nvSpPr>
          <p:cNvPr id="21507" name="Rectangle 3"/>
          <p:cNvSpPr>
            <a:spLocks noGrp="1" noChangeArrowheads="1"/>
          </p:cNvSpPr>
          <p:nvPr>
            <p:ph type="body" idx="1"/>
          </p:nvPr>
        </p:nvSpPr>
        <p:spPr/>
        <p:txBody>
          <a:bodyPr/>
          <a:lstStyle/>
          <a:p>
            <a:pPr eaLnBrk="1" hangingPunct="1"/>
            <a:r>
              <a:rPr lang="en-US" dirty="0"/>
              <a:t>Proprietorships – same as proprietor</a:t>
            </a:r>
          </a:p>
          <a:p>
            <a:pPr eaLnBrk="1" hangingPunct="1">
              <a:spcBef>
                <a:spcPts val="1800"/>
              </a:spcBef>
            </a:pPr>
            <a:r>
              <a:rPr lang="en-US" dirty="0"/>
              <a:t>“C” corporations and individuals – choice made on first tax return and is consistent with book accounting period</a:t>
            </a:r>
          </a:p>
          <a:p>
            <a:pPr eaLnBrk="1" hangingPunct="1">
              <a:spcBef>
                <a:spcPts val="1800"/>
              </a:spcBef>
            </a:pPr>
            <a:r>
              <a:rPr lang="en-US" dirty="0"/>
              <a:t>Flow-thru entities – a “required” tax year</a:t>
            </a:r>
          </a:p>
          <a:p>
            <a:pPr marL="742950" lvl="1" indent="-285750" eaLnBrk="1" hangingPunct="1">
              <a:spcBef>
                <a:spcPts val="1200"/>
              </a:spcBef>
            </a:pPr>
            <a:r>
              <a:rPr lang="en-US" dirty="0"/>
              <a:t>Match to owners’ period (multiple owners for partnerships so this can be complicated)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Learning Objectives</a:t>
            </a:r>
          </a:p>
        </p:txBody>
      </p:sp>
      <p:sp>
        <p:nvSpPr>
          <p:cNvPr id="33795" name="Rectangle 3"/>
          <p:cNvSpPr>
            <a:spLocks noGrp="1" noChangeArrowheads="1"/>
          </p:cNvSpPr>
          <p:nvPr>
            <p:ph type="body" idx="1"/>
          </p:nvPr>
        </p:nvSpPr>
        <p:spPr/>
        <p:txBody>
          <a:bodyPr/>
          <a:lstStyle/>
          <a:p>
            <a:pPr marL="571500" indent="-571500" eaLnBrk="1" hangingPunct="1">
              <a:lnSpc>
                <a:spcPct val="80000"/>
              </a:lnSpc>
              <a:buFont typeface="+mj-lt"/>
              <a:buAutoNum type="arabicPeriod"/>
            </a:pPr>
            <a:r>
              <a:rPr lang="en-US" sz="2400" dirty="0"/>
              <a:t>Describe the general requirements for deducting business expenses and identify common business deductions. </a:t>
            </a:r>
          </a:p>
          <a:p>
            <a:pPr marL="571500" indent="-571500" eaLnBrk="1" hangingPunct="1">
              <a:lnSpc>
                <a:spcPct val="80000"/>
              </a:lnSpc>
              <a:buFont typeface="+mj-lt"/>
              <a:buAutoNum type="arabicPeriod"/>
            </a:pPr>
            <a:r>
              <a:rPr lang="en-US" sz="2400" dirty="0"/>
              <a:t>Apply the limitations on business deductions to distinguish between deductible and nondeductible business expenses. </a:t>
            </a:r>
          </a:p>
          <a:p>
            <a:pPr marL="571500" indent="-571500" eaLnBrk="1" hangingPunct="1">
              <a:lnSpc>
                <a:spcPct val="80000"/>
              </a:lnSpc>
              <a:buFont typeface="+mj-lt"/>
              <a:buAutoNum type="arabicPeriod"/>
            </a:pPr>
            <a:r>
              <a:rPr lang="en-US" sz="2400" dirty="0"/>
              <a:t>Identify and explain special business deductions specifically permitted under the tax laws.</a:t>
            </a:r>
          </a:p>
          <a:p>
            <a:pPr marL="571500" indent="-571500" eaLnBrk="1" hangingPunct="1">
              <a:lnSpc>
                <a:spcPct val="80000"/>
              </a:lnSpc>
              <a:buFont typeface="+mj-lt"/>
              <a:buAutoNum type="arabicPeriod"/>
            </a:pPr>
            <a:r>
              <a:rPr lang="en-US" sz="2400" dirty="0"/>
              <a:t>Explain the concept of an accounting period and describe accounting periods available to businesses. </a:t>
            </a:r>
          </a:p>
          <a:p>
            <a:pPr marL="571500" indent="-571500" eaLnBrk="1" hangingPunct="1">
              <a:lnSpc>
                <a:spcPct val="80000"/>
              </a:lnSpc>
              <a:buFont typeface="+mj-lt"/>
              <a:buAutoNum type="arabicPeriod"/>
            </a:pPr>
            <a:r>
              <a:rPr lang="en-US" sz="2400" dirty="0"/>
              <a:t>Identify and describe accounting methods available to businesses and apply cash and accrual methods to determine business income and expense deductions.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fade">
                                      <p:cBhvr>
                                        <p:cTn id="7" dur="20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fade">
                                      <p:cBhvr>
                                        <p:cTn id="12" dur="2000"/>
                                        <p:tgtEl>
                                          <p:spTgt spid="33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fade">
                                      <p:cBhvr>
                                        <p:cTn id="17" dur="2000"/>
                                        <p:tgtEl>
                                          <p:spTgt spid="337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3795">
                                            <p:txEl>
                                              <p:pRg st="3" end="3"/>
                                            </p:txEl>
                                          </p:spTgt>
                                        </p:tgtEl>
                                        <p:attrNameLst>
                                          <p:attrName>style.visibility</p:attrName>
                                        </p:attrNameLst>
                                      </p:cBhvr>
                                      <p:to>
                                        <p:strVal val="visible"/>
                                      </p:to>
                                    </p:set>
                                    <p:animEffect transition="in" filter="fade">
                                      <p:cBhvr>
                                        <p:cTn id="22" dur="2000"/>
                                        <p:tgtEl>
                                          <p:spTgt spid="337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3795">
                                            <p:txEl>
                                              <p:pRg st="4" end="4"/>
                                            </p:txEl>
                                          </p:spTgt>
                                        </p:tgtEl>
                                        <p:attrNameLst>
                                          <p:attrName>style.visibility</p:attrName>
                                        </p:attrNameLst>
                                      </p:cBhvr>
                                      <p:to>
                                        <p:strVal val="visible"/>
                                      </p:to>
                                    </p:set>
                                    <p:animEffect transition="in" filter="fade">
                                      <p:cBhvr>
                                        <p:cTn id="27" dur="20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a:t>Accounting Methods</a:t>
            </a:r>
          </a:p>
        </p:txBody>
      </p:sp>
      <p:sp>
        <p:nvSpPr>
          <p:cNvPr id="22531" name="Rectangle 3"/>
          <p:cNvSpPr>
            <a:spLocks noGrp="1" noChangeArrowheads="1"/>
          </p:cNvSpPr>
          <p:nvPr>
            <p:ph type="body" idx="1"/>
          </p:nvPr>
        </p:nvSpPr>
        <p:spPr/>
        <p:txBody>
          <a:bodyPr/>
          <a:lstStyle/>
          <a:p>
            <a:pPr eaLnBrk="1" hangingPunct="1"/>
            <a:r>
              <a:rPr lang="en-US" dirty="0"/>
              <a:t>Comparison of financial and tax methods</a:t>
            </a:r>
          </a:p>
          <a:p>
            <a:pPr marL="742950" lvl="1" indent="-285750" eaLnBrk="1" hangingPunct="1"/>
            <a:r>
              <a:rPr lang="en-US" dirty="0"/>
              <a:t>Financial accounting is “conservative” </a:t>
            </a:r>
          </a:p>
          <a:p>
            <a:pPr marL="1143000" lvl="2" indent="-228600" eaLnBrk="1" hangingPunct="1"/>
            <a:r>
              <a:rPr lang="en-US" dirty="0"/>
              <a:t>GAAP is slow to recognize income, but quick to recognize losses or expenses</a:t>
            </a:r>
          </a:p>
          <a:p>
            <a:pPr marL="1143000" lvl="2" indent="-228600" eaLnBrk="1" hangingPunct="1"/>
            <a:r>
              <a:rPr lang="en-US" dirty="0"/>
              <a:t>Objective is to avoid misleading investors &amp; creditors</a:t>
            </a:r>
          </a:p>
          <a:p>
            <a:pPr marL="742950" lvl="1" indent="-285750" eaLnBrk="1" hangingPunct="1"/>
            <a:r>
              <a:rPr lang="en-US" dirty="0"/>
              <a:t>Tax accounting is much less conservative</a:t>
            </a:r>
          </a:p>
          <a:p>
            <a:pPr marL="1143000" lvl="2" indent="-228600" eaLnBrk="1" hangingPunct="1"/>
            <a:r>
              <a:rPr lang="en-US" dirty="0"/>
              <a:t>Quick to recognize income but likely to defer deductions</a:t>
            </a:r>
          </a:p>
          <a:p>
            <a:pPr marL="1143000" lvl="2" indent="-228600" eaLnBrk="1" hangingPunct="1"/>
            <a:r>
              <a:rPr lang="en-US" dirty="0"/>
              <a:t>Objective of Congress is to maximize tax revenues</a:t>
            </a:r>
          </a:p>
          <a:p>
            <a:pPr marL="1143000" lvl="2" indent="-228600" eaLnBrk="1" hangingPunct="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a:t>Accounting Methods</a:t>
            </a:r>
          </a:p>
        </p:txBody>
      </p:sp>
      <p:sp>
        <p:nvSpPr>
          <p:cNvPr id="23555" name="Rectangle 3"/>
          <p:cNvSpPr>
            <a:spLocks noGrp="1" noChangeArrowheads="1"/>
          </p:cNvSpPr>
          <p:nvPr>
            <p:ph type="body" idx="1"/>
          </p:nvPr>
        </p:nvSpPr>
        <p:spPr/>
        <p:txBody>
          <a:bodyPr/>
          <a:lstStyle/>
          <a:p>
            <a:pPr eaLnBrk="1" hangingPunct="1"/>
            <a:r>
              <a:rPr lang="en-US" dirty="0"/>
              <a:t>Permissible “overall” methods:</a:t>
            </a:r>
          </a:p>
          <a:p>
            <a:pPr marL="742950" lvl="1" indent="-285750" eaLnBrk="1" hangingPunct="1">
              <a:spcBef>
                <a:spcPts val="1200"/>
              </a:spcBef>
            </a:pPr>
            <a:r>
              <a:rPr lang="en-US" b="1" dirty="0"/>
              <a:t>Cash</a:t>
            </a:r>
            <a:r>
              <a:rPr lang="en-US" dirty="0"/>
              <a:t> – recognize income when received</a:t>
            </a:r>
          </a:p>
          <a:p>
            <a:pPr marL="742950" lvl="1" indent="-285750" eaLnBrk="1" hangingPunct="1">
              <a:spcBef>
                <a:spcPts val="1200"/>
              </a:spcBef>
            </a:pPr>
            <a:r>
              <a:rPr lang="en-US" b="1" dirty="0"/>
              <a:t>Accrual</a:t>
            </a:r>
            <a:r>
              <a:rPr lang="en-US" dirty="0"/>
              <a:t> – recognize income when earned or received (whichever is first generally)</a:t>
            </a:r>
          </a:p>
          <a:p>
            <a:pPr marL="742950" lvl="1" indent="-285750" eaLnBrk="1" hangingPunct="1">
              <a:spcBef>
                <a:spcPts val="1200"/>
              </a:spcBef>
            </a:pPr>
            <a:r>
              <a:rPr lang="en-US" b="1" dirty="0"/>
              <a:t>Hybrid</a:t>
            </a:r>
            <a:r>
              <a:rPr lang="en-US" dirty="0"/>
              <a:t> – mix of accrual and cash depending upon accounts (e.g. sales on accrual)</a:t>
            </a:r>
          </a:p>
          <a:p>
            <a:pPr eaLnBrk="1" hangingPunct="1">
              <a:spcBef>
                <a:spcPts val="1800"/>
              </a:spcBef>
            </a:pPr>
            <a:r>
              <a:rPr lang="en-US" dirty="0"/>
              <a:t>Methods are adopted with first tax return</a:t>
            </a:r>
          </a:p>
          <a:p>
            <a:pPr eaLnBrk="1" hangingPunct="1">
              <a:spcBef>
                <a:spcPts val="1800"/>
              </a:spcBef>
            </a:pPr>
            <a:r>
              <a:rPr lang="en-US" dirty="0"/>
              <a:t>Large corporations must use accrual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a:t>Cash Method</a:t>
            </a:r>
          </a:p>
        </p:txBody>
      </p:sp>
      <p:sp>
        <p:nvSpPr>
          <p:cNvPr id="24579" name="Rectangle 3"/>
          <p:cNvSpPr>
            <a:spLocks noGrp="1" noChangeArrowheads="1"/>
          </p:cNvSpPr>
          <p:nvPr>
            <p:ph type="body" idx="1"/>
          </p:nvPr>
        </p:nvSpPr>
        <p:spPr/>
        <p:txBody>
          <a:bodyPr/>
          <a:lstStyle/>
          <a:p>
            <a:pPr eaLnBrk="1" hangingPunct="1"/>
            <a:r>
              <a:rPr lang="en-US" sz="2600" dirty="0"/>
              <a:t>Income recognized when actually or constructively received</a:t>
            </a:r>
          </a:p>
          <a:p>
            <a:pPr eaLnBrk="1" hangingPunct="1"/>
            <a:r>
              <a:rPr lang="en-US" sz="2600" dirty="0"/>
              <a:t>Expenses recognized when paid</a:t>
            </a:r>
          </a:p>
          <a:p>
            <a:pPr eaLnBrk="1" hangingPunct="1"/>
            <a:r>
              <a:rPr lang="en-US" sz="2600" dirty="0"/>
              <a:t>Pros and cons:</a:t>
            </a:r>
          </a:p>
          <a:p>
            <a:pPr marL="742950" lvl="1" indent="-285750" eaLnBrk="1" hangingPunct="1"/>
            <a:r>
              <a:rPr lang="en-US" sz="2200" dirty="0"/>
              <a:t>Flexible</a:t>
            </a:r>
          </a:p>
          <a:p>
            <a:pPr marL="742950" lvl="1" indent="-285750" eaLnBrk="1" hangingPunct="1"/>
            <a:r>
              <a:rPr lang="en-US" sz="2200" dirty="0"/>
              <a:t>Simple and relatively inexpensive</a:t>
            </a:r>
          </a:p>
          <a:p>
            <a:pPr marL="742950" lvl="1" indent="-285750" eaLnBrk="1" hangingPunct="1"/>
            <a:r>
              <a:rPr lang="en-US" sz="2200" dirty="0"/>
              <a:t>Not GAAP – poor matching of income and expense.</a:t>
            </a:r>
          </a:p>
          <a:p>
            <a:pPr marL="742950" lvl="1" indent="-285750" eaLnBrk="1" hangingPunct="1"/>
            <a:r>
              <a:rPr lang="en-US" sz="2200" dirty="0"/>
              <a:t>Not available for some business organizations (large C corporations typically)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a:t>Accrual Income</a:t>
            </a:r>
          </a:p>
        </p:txBody>
      </p:sp>
      <p:sp>
        <p:nvSpPr>
          <p:cNvPr id="25603" name="Rectangle 3"/>
          <p:cNvSpPr>
            <a:spLocks noGrp="1" noChangeArrowheads="1"/>
          </p:cNvSpPr>
          <p:nvPr>
            <p:ph type="body" idx="1"/>
          </p:nvPr>
        </p:nvSpPr>
        <p:spPr/>
        <p:txBody>
          <a:bodyPr/>
          <a:lstStyle/>
          <a:p>
            <a:pPr eaLnBrk="1" hangingPunct="1"/>
            <a:r>
              <a:rPr lang="en-US" sz="2600" dirty="0"/>
              <a:t>Income is recognized when earned </a:t>
            </a:r>
            <a:r>
              <a:rPr lang="en-US" sz="2600" u="sng" dirty="0"/>
              <a:t>or</a:t>
            </a:r>
            <a:r>
              <a:rPr lang="en-US" sz="2600" dirty="0"/>
              <a:t> received</a:t>
            </a:r>
          </a:p>
          <a:p>
            <a:pPr marL="742950" lvl="1" indent="-285750" eaLnBrk="1" hangingPunct="1">
              <a:spcBef>
                <a:spcPts val="1200"/>
              </a:spcBef>
            </a:pPr>
            <a:r>
              <a:rPr lang="en-US" sz="2200" dirty="0"/>
              <a:t>All-events test – </a:t>
            </a:r>
            <a:r>
              <a:rPr lang="en-US" sz="2400" dirty="0"/>
              <a:t>recognize income when all the events have occurred which fix the right to receive such income and </a:t>
            </a:r>
          </a:p>
          <a:p>
            <a:pPr marL="742950" lvl="1" indent="-285750" eaLnBrk="1" hangingPunct="1">
              <a:spcBef>
                <a:spcPts val="1200"/>
              </a:spcBef>
            </a:pPr>
            <a:r>
              <a:rPr lang="en-US" sz="2200" dirty="0"/>
              <a:t>the amount can be determined with reasonable accuracy</a:t>
            </a:r>
          </a:p>
          <a:p>
            <a:pPr eaLnBrk="1" hangingPunct="1">
              <a:spcBef>
                <a:spcPts val="1800"/>
              </a:spcBef>
            </a:pPr>
            <a:r>
              <a:rPr lang="en-US" sz="2600" dirty="0"/>
              <a:t>Earliest of these dates:</a:t>
            </a:r>
          </a:p>
          <a:p>
            <a:pPr marL="742950" lvl="1" indent="-285750" eaLnBrk="1" hangingPunct="1">
              <a:spcBef>
                <a:spcPts val="1200"/>
              </a:spcBef>
            </a:pPr>
            <a:r>
              <a:rPr lang="en-US" sz="2200" dirty="0"/>
              <a:t>Complete service or sale</a:t>
            </a:r>
          </a:p>
          <a:p>
            <a:pPr marL="742950" lvl="1" indent="-285750" eaLnBrk="1" hangingPunct="1">
              <a:spcBef>
                <a:spcPts val="1200"/>
              </a:spcBef>
            </a:pPr>
            <a:r>
              <a:rPr lang="en-US" sz="2200" dirty="0"/>
              <a:t>Payment is due</a:t>
            </a:r>
          </a:p>
          <a:p>
            <a:pPr marL="742950" lvl="1" indent="-285750" eaLnBrk="1" hangingPunct="1">
              <a:spcBef>
                <a:spcPts val="1200"/>
              </a:spcBef>
            </a:pPr>
            <a:r>
              <a:rPr lang="en-US" sz="2200" dirty="0"/>
              <a:t>Payment is received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a:t>Accrual Question</a:t>
            </a:r>
          </a:p>
        </p:txBody>
      </p:sp>
      <p:sp>
        <p:nvSpPr>
          <p:cNvPr id="149507" name="Rectangle 3"/>
          <p:cNvSpPr>
            <a:spLocks noGrp="1" noChangeArrowheads="1"/>
          </p:cNvSpPr>
          <p:nvPr>
            <p:ph type="body" idx="1"/>
          </p:nvPr>
        </p:nvSpPr>
        <p:spPr>
          <a:xfrm>
            <a:off x="304800" y="1752600"/>
            <a:ext cx="8839200" cy="4833938"/>
          </a:xfrm>
        </p:spPr>
        <p:txBody>
          <a:bodyPr/>
          <a:lstStyle/>
          <a:p>
            <a:pPr eaLnBrk="1" hangingPunct="1">
              <a:buFont typeface="Wingdings" pitchFamily="2" charset="2"/>
              <a:buNone/>
            </a:pPr>
            <a:r>
              <a:rPr lang="en-US" sz="2900" dirty="0"/>
              <a:t>	Ben provides consulting services and bills Ace for $12,000. Ace disputes the amount claiming that $8,000 is the proper amount.</a:t>
            </a:r>
            <a:endParaRPr lang="en-US" dirty="0"/>
          </a:p>
          <a:p>
            <a:pPr eaLnBrk="1" hangingPunct="1">
              <a:buFont typeface="Wingdings" pitchFamily="2" charset="2"/>
              <a:buNone/>
            </a:pPr>
            <a:r>
              <a:rPr lang="en-US" dirty="0"/>
              <a:t>	</a:t>
            </a:r>
          </a:p>
          <a:p>
            <a:pPr eaLnBrk="1" hangingPunct="1">
              <a:buFont typeface="Wingdings" pitchFamily="2" charset="2"/>
              <a:buNone/>
            </a:pPr>
            <a:r>
              <a:rPr lang="en-US" dirty="0"/>
              <a:t>	How much income should Ben recognize under the accrual method this year?</a:t>
            </a:r>
          </a:p>
          <a:p>
            <a:pPr lvl="1" eaLnBrk="1" hangingPunct="1">
              <a:buFont typeface="Wingdings" pitchFamily="2" charset="2"/>
              <a:buNone/>
            </a:pPr>
            <a:endParaRPr lang="en-US" dirty="0"/>
          </a:p>
          <a:p>
            <a:pPr lvl="1" eaLnBrk="1" hangingPunct="1">
              <a:buFont typeface="Wingdings" pitchFamily="2" charset="2"/>
              <a:buNone/>
            </a:pPr>
            <a:r>
              <a:rPr lang="en-US" dirty="0"/>
              <a:t>$ ________</a:t>
            </a:r>
            <a:endParaRPr lang="en-US" b="1" dirty="0">
              <a:solidFill>
                <a:srgbClr val="3333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9507">
                                            <p:txEl>
                                              <p:pRg st="1" end="1"/>
                                            </p:txEl>
                                          </p:spTgt>
                                        </p:tgtEl>
                                        <p:attrNameLst>
                                          <p:attrName>style.visibility</p:attrName>
                                        </p:attrNameLst>
                                      </p:cBhvr>
                                      <p:to>
                                        <p:strVal val="visible"/>
                                      </p:to>
                                    </p:set>
                                    <p:animEffect transition="in" filter="fade">
                                      <p:cBhvr>
                                        <p:cTn id="7" dur="2000"/>
                                        <p:tgtEl>
                                          <p:spTgt spid="14950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49507">
                                            <p:txEl>
                                              <p:pRg st="2" end="2"/>
                                            </p:txEl>
                                          </p:spTgt>
                                        </p:tgtEl>
                                        <p:attrNameLst>
                                          <p:attrName>style.visibility</p:attrName>
                                        </p:attrNameLst>
                                      </p:cBhvr>
                                      <p:to>
                                        <p:strVal val="visible"/>
                                      </p:to>
                                    </p:set>
                                    <p:animEffect transition="in" filter="fade">
                                      <p:cBhvr>
                                        <p:cTn id="12" dur="2000"/>
                                        <p:tgtEl>
                                          <p:spTgt spid="14950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49507">
                                            <p:txEl>
                                              <p:pRg st="0" end="0"/>
                                            </p:txEl>
                                          </p:spTgt>
                                        </p:tgtEl>
                                        <p:attrNameLst>
                                          <p:attrName>style.visibility</p:attrName>
                                        </p:attrNameLst>
                                      </p:cBhvr>
                                      <p:to>
                                        <p:strVal val="visible"/>
                                      </p:to>
                                    </p:set>
                                    <p:animEffect transition="in" filter="fade">
                                      <p:cBhvr>
                                        <p:cTn id="17" dur="2000"/>
                                        <p:tgtEl>
                                          <p:spTgt spid="14950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49507">
                                            <p:txEl>
                                              <p:pRg st="4" end="4"/>
                                            </p:txEl>
                                          </p:spTgt>
                                        </p:tgtEl>
                                        <p:attrNameLst>
                                          <p:attrName>style.visibility</p:attrName>
                                        </p:attrNameLst>
                                      </p:cBhvr>
                                      <p:to>
                                        <p:strVal val="visible"/>
                                      </p:to>
                                    </p:set>
                                    <p:animEffect transition="in" filter="fade">
                                      <p:cBhvr>
                                        <p:cTn id="22" dur="2000"/>
                                        <p:tgtEl>
                                          <p:spTgt spid="149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t>Accrual – Prepaid Income</a:t>
            </a:r>
          </a:p>
        </p:txBody>
      </p:sp>
      <p:sp>
        <p:nvSpPr>
          <p:cNvPr id="27651" name="Rectangle 3"/>
          <p:cNvSpPr>
            <a:spLocks noGrp="1" noChangeArrowheads="1"/>
          </p:cNvSpPr>
          <p:nvPr>
            <p:ph type="body" idx="1"/>
          </p:nvPr>
        </p:nvSpPr>
        <p:spPr/>
        <p:txBody>
          <a:bodyPr/>
          <a:lstStyle/>
          <a:p>
            <a:pPr eaLnBrk="1" hangingPunct="1"/>
            <a:r>
              <a:rPr lang="en-US" sz="2600" dirty="0"/>
              <a:t>Advance payments for services:</a:t>
            </a:r>
          </a:p>
          <a:p>
            <a:pPr marL="742950" lvl="1" indent="-285750" eaLnBrk="1" hangingPunct="1">
              <a:spcBef>
                <a:spcPts val="1200"/>
              </a:spcBef>
            </a:pPr>
            <a:r>
              <a:rPr lang="en-US" sz="2200" dirty="0"/>
              <a:t>Allowed to defer recognition for one year unless income is earned or recognized for financial records</a:t>
            </a:r>
          </a:p>
          <a:p>
            <a:pPr marL="742950" lvl="1" indent="-285750" eaLnBrk="1" hangingPunct="1">
              <a:spcBef>
                <a:spcPts val="1200"/>
              </a:spcBef>
            </a:pPr>
            <a:r>
              <a:rPr lang="en-US" sz="2200" dirty="0"/>
              <a:t>Not applicable to payments relating to rent or interest income</a:t>
            </a:r>
          </a:p>
          <a:p>
            <a:pPr eaLnBrk="1" hangingPunct="1"/>
            <a:r>
              <a:rPr lang="en-US" sz="2600" dirty="0"/>
              <a:t>Advance payments for goods:</a:t>
            </a:r>
          </a:p>
          <a:p>
            <a:pPr marL="742950" lvl="1" indent="-285750" eaLnBrk="1" hangingPunct="1">
              <a:spcBef>
                <a:spcPts val="1200"/>
              </a:spcBef>
            </a:pPr>
            <a:r>
              <a:rPr lang="en-US" sz="2200" dirty="0"/>
              <a:t>Elect one of two methods of recognition</a:t>
            </a:r>
          </a:p>
          <a:p>
            <a:pPr marL="742950" lvl="1" indent="-285750" eaLnBrk="1" hangingPunct="1">
              <a:spcBef>
                <a:spcPts val="1200"/>
              </a:spcBef>
            </a:pPr>
            <a:r>
              <a:rPr lang="en-US" sz="2200" dirty="0"/>
              <a:t>Full inclusion method – recognize prepayments as income</a:t>
            </a:r>
          </a:p>
          <a:p>
            <a:pPr marL="742950" lvl="1" indent="-285750" eaLnBrk="1" hangingPunct="1">
              <a:spcBef>
                <a:spcPts val="1200"/>
              </a:spcBef>
            </a:pPr>
            <a:r>
              <a:rPr lang="en-US" sz="2200" dirty="0"/>
              <a:t>Deferral method – include in period earned for tax or financial purposes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a:t>Advance Payment Example</a:t>
            </a:r>
          </a:p>
        </p:txBody>
      </p:sp>
      <p:sp>
        <p:nvSpPr>
          <p:cNvPr id="28675" name="Rectangle 3"/>
          <p:cNvSpPr>
            <a:spLocks noGrp="1" noChangeArrowheads="1"/>
          </p:cNvSpPr>
          <p:nvPr>
            <p:ph type="body" idx="1"/>
          </p:nvPr>
        </p:nvSpPr>
        <p:spPr/>
        <p:txBody>
          <a:bodyPr/>
          <a:lstStyle/>
          <a:p>
            <a:pPr eaLnBrk="1" hangingPunct="1">
              <a:buFont typeface="Wingdings" pitchFamily="2" charset="2"/>
              <a:buNone/>
            </a:pPr>
            <a:r>
              <a:rPr lang="en-US" sz="2900" dirty="0"/>
              <a:t>	Ben provides dancing lessons. On September 30</a:t>
            </a:r>
            <a:r>
              <a:rPr lang="en-US" sz="2900" baseline="30000" dirty="0"/>
              <a:t>th</a:t>
            </a:r>
            <a:r>
              <a:rPr lang="en-US" sz="2900" dirty="0"/>
              <a:t> of this year he received $2,400 full payment for a 2-year service contract.</a:t>
            </a:r>
            <a:endParaRPr lang="en-US" dirty="0"/>
          </a:p>
          <a:p>
            <a:pPr eaLnBrk="1" hangingPunct="1">
              <a:buFont typeface="Wingdings" pitchFamily="2" charset="2"/>
              <a:buNone/>
            </a:pPr>
            <a:endParaRPr lang="en-US" dirty="0"/>
          </a:p>
          <a:p>
            <a:pPr eaLnBrk="1" hangingPunct="1">
              <a:buFont typeface="Wingdings" pitchFamily="2" charset="2"/>
              <a:buNone/>
            </a:pPr>
            <a:r>
              <a:rPr lang="en-US" dirty="0"/>
              <a:t>	What amount of income must Ben recognize:</a:t>
            </a:r>
          </a:p>
          <a:p>
            <a:pPr eaLnBrk="1" hangingPunct="1">
              <a:buFont typeface="Wingdings" pitchFamily="2" charset="2"/>
              <a:buNone/>
            </a:pPr>
            <a:r>
              <a:rPr lang="en-US" dirty="0"/>
              <a:t>	(1)	if he is on the cash method?</a:t>
            </a:r>
          </a:p>
          <a:p>
            <a:pPr eaLnBrk="1" hangingPunct="1">
              <a:buFont typeface="Wingdings" pitchFamily="2" charset="2"/>
              <a:buNone/>
            </a:pPr>
            <a:r>
              <a:rPr lang="en-US" dirty="0"/>
              <a:t>	(2)	if he is on the accrual method?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dirty="0"/>
              <a:t>Advance Payment Solution</a:t>
            </a:r>
          </a:p>
        </p:txBody>
      </p:sp>
      <p:sp>
        <p:nvSpPr>
          <p:cNvPr id="155651" name="Rectangle 3"/>
          <p:cNvSpPr>
            <a:spLocks noGrp="1" noChangeArrowheads="1"/>
          </p:cNvSpPr>
          <p:nvPr>
            <p:ph type="body" idx="1"/>
          </p:nvPr>
        </p:nvSpPr>
        <p:spPr/>
        <p:txBody>
          <a:bodyPr/>
          <a:lstStyle/>
          <a:p>
            <a:pPr marL="571500" indent="-571500" eaLnBrk="1" hangingPunct="1">
              <a:buFont typeface="Wingdings" pitchFamily="2" charset="2"/>
              <a:buNone/>
            </a:pPr>
            <a:r>
              <a:rPr lang="en-US" sz="2600" dirty="0"/>
              <a:t>1.	If Ben uses the cash method, he must recognize income as received - $2,400 this year.</a:t>
            </a:r>
          </a:p>
          <a:p>
            <a:pPr marL="571500" indent="-571500" eaLnBrk="1" hangingPunct="1">
              <a:spcBef>
                <a:spcPts val="1800"/>
              </a:spcBef>
              <a:buFont typeface="Wingdings" pitchFamily="2" charset="2"/>
              <a:buNone/>
            </a:pPr>
            <a:r>
              <a:rPr lang="en-US" sz="2600" dirty="0"/>
              <a:t>2.	If Ben uses the accrual method, then he can elect to defer advances for services for a year.</a:t>
            </a:r>
          </a:p>
          <a:p>
            <a:pPr marL="571500" indent="-571500" eaLnBrk="1" hangingPunct="1">
              <a:spcBef>
                <a:spcPts val="1800"/>
              </a:spcBef>
              <a:buFont typeface="Wingdings" pitchFamily="2" charset="2"/>
              <a:buNone/>
            </a:pPr>
            <a:r>
              <a:rPr lang="en-US" sz="2600" b="1" dirty="0"/>
              <a:t>	</a:t>
            </a:r>
            <a:r>
              <a:rPr lang="en-US" sz="2600" dirty="0"/>
              <a:t>This year Ben would recognize $300 - the income earned from September 30 (3/24 × $2,400).</a:t>
            </a:r>
          </a:p>
          <a:p>
            <a:pPr marL="571500" indent="-571500" eaLnBrk="1" hangingPunct="1">
              <a:spcBef>
                <a:spcPts val="1800"/>
              </a:spcBef>
              <a:buFont typeface="Wingdings" pitchFamily="2" charset="2"/>
              <a:buNone/>
            </a:pPr>
            <a:r>
              <a:rPr lang="en-US" sz="2600" dirty="0"/>
              <a:t>	Next year Ben would recognize the remaining $2,100 - income can only be deferred one year.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Effect transition="in" filter="fade">
                                      <p:cBhvr>
                                        <p:cTn id="7" dur="2000"/>
                                        <p:tgtEl>
                                          <p:spTgt spid="155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55651">
                                            <p:txEl>
                                              <p:pRg st="1" end="1"/>
                                            </p:txEl>
                                          </p:spTgt>
                                        </p:tgtEl>
                                        <p:attrNameLst>
                                          <p:attrName>style.visibility</p:attrName>
                                        </p:attrNameLst>
                                      </p:cBhvr>
                                      <p:to>
                                        <p:strVal val="visible"/>
                                      </p:to>
                                    </p:set>
                                    <p:animEffect transition="in" filter="fade">
                                      <p:cBhvr>
                                        <p:cTn id="12" dur="2000"/>
                                        <p:tgtEl>
                                          <p:spTgt spid="155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55651">
                                            <p:txEl>
                                              <p:pRg st="2" end="2"/>
                                            </p:txEl>
                                          </p:spTgt>
                                        </p:tgtEl>
                                        <p:attrNameLst>
                                          <p:attrName>style.visibility</p:attrName>
                                        </p:attrNameLst>
                                      </p:cBhvr>
                                      <p:to>
                                        <p:strVal val="visible"/>
                                      </p:to>
                                    </p:set>
                                    <p:animEffect transition="in" filter="fade">
                                      <p:cBhvr>
                                        <p:cTn id="17" dur="2000"/>
                                        <p:tgtEl>
                                          <p:spTgt spid="155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55651">
                                            <p:txEl>
                                              <p:pRg st="3" end="3"/>
                                            </p:txEl>
                                          </p:spTgt>
                                        </p:tgtEl>
                                        <p:attrNameLst>
                                          <p:attrName>style.visibility</p:attrName>
                                        </p:attrNameLst>
                                      </p:cBhvr>
                                      <p:to>
                                        <p:strVal val="visible"/>
                                      </p:to>
                                    </p:set>
                                    <p:animEffect transition="in" filter="fade">
                                      <p:cBhvr>
                                        <p:cTn id="22" dur="2000"/>
                                        <p:tgtEl>
                                          <p:spTgt spid="155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dirty="0"/>
              <a:t>Inventories</a:t>
            </a:r>
          </a:p>
        </p:txBody>
      </p:sp>
      <p:sp>
        <p:nvSpPr>
          <p:cNvPr id="30723" name="Rectangle 3"/>
          <p:cNvSpPr>
            <a:spLocks noGrp="1" noChangeArrowheads="1"/>
          </p:cNvSpPr>
          <p:nvPr>
            <p:ph type="body" idx="1"/>
          </p:nvPr>
        </p:nvSpPr>
        <p:spPr/>
        <p:txBody>
          <a:bodyPr/>
          <a:lstStyle/>
          <a:p>
            <a:pPr eaLnBrk="1" hangingPunct="1">
              <a:lnSpc>
                <a:spcPct val="90000"/>
              </a:lnSpc>
            </a:pPr>
            <a:r>
              <a:rPr lang="en-US" sz="2800" dirty="0"/>
              <a:t>Inventories must be accounted for under the accrual method if sales of goods constitute a “material” income producing factor</a:t>
            </a:r>
          </a:p>
          <a:p>
            <a:pPr marL="742950" lvl="1" indent="-285750" eaLnBrk="1" hangingPunct="1">
              <a:lnSpc>
                <a:spcPct val="90000"/>
              </a:lnSpc>
              <a:spcBef>
                <a:spcPts val="1200"/>
              </a:spcBef>
            </a:pPr>
            <a:r>
              <a:rPr lang="en-US" sz="2400" dirty="0"/>
              <a:t>Purchases accrued with accounts payable</a:t>
            </a:r>
          </a:p>
          <a:p>
            <a:pPr marL="742950" lvl="1" indent="-285750" eaLnBrk="1" hangingPunct="1">
              <a:lnSpc>
                <a:spcPct val="90000"/>
              </a:lnSpc>
              <a:spcBef>
                <a:spcPts val="1200"/>
              </a:spcBef>
            </a:pPr>
            <a:r>
              <a:rPr lang="en-US" sz="2400" dirty="0"/>
              <a:t>Sales accrued with accounts receivable</a:t>
            </a:r>
          </a:p>
          <a:p>
            <a:pPr eaLnBrk="1" hangingPunct="1">
              <a:lnSpc>
                <a:spcPct val="90000"/>
              </a:lnSpc>
              <a:spcBef>
                <a:spcPts val="1800"/>
              </a:spcBef>
            </a:pPr>
            <a:r>
              <a:rPr lang="en-US" sz="2800" dirty="0"/>
              <a:t>Cash method taxpayers may use cash method for other (non-inventory) accounts</a:t>
            </a:r>
          </a:p>
          <a:p>
            <a:pPr marL="742950" lvl="1" indent="-285750" eaLnBrk="1" hangingPunct="1">
              <a:lnSpc>
                <a:spcPct val="90000"/>
              </a:lnSpc>
              <a:spcBef>
                <a:spcPts val="1200"/>
              </a:spcBef>
            </a:pPr>
            <a:r>
              <a:rPr lang="en-US" sz="2400" dirty="0"/>
              <a:t>Technique is called the “hybrid” method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dirty="0"/>
              <a:t>UNICAP</a:t>
            </a:r>
          </a:p>
        </p:txBody>
      </p:sp>
      <p:sp>
        <p:nvSpPr>
          <p:cNvPr id="31747" name="Rectangle 3"/>
          <p:cNvSpPr>
            <a:spLocks noGrp="1" noChangeArrowheads="1"/>
          </p:cNvSpPr>
          <p:nvPr>
            <p:ph type="body" idx="1"/>
          </p:nvPr>
        </p:nvSpPr>
        <p:spPr/>
        <p:txBody>
          <a:bodyPr/>
          <a:lstStyle/>
          <a:p>
            <a:pPr eaLnBrk="1" hangingPunct="1"/>
            <a:r>
              <a:rPr lang="en-US" sz="2800" dirty="0"/>
              <a:t>Inventory (purchased or produced) must be accounted for using tax version of “full absorption” rules</a:t>
            </a:r>
          </a:p>
          <a:p>
            <a:pPr eaLnBrk="1" hangingPunct="1"/>
            <a:r>
              <a:rPr lang="en-US" sz="2800" dirty="0"/>
              <a:t>Indirect costs are allocated to inventories (not expensed)</a:t>
            </a:r>
          </a:p>
          <a:p>
            <a:pPr eaLnBrk="1" hangingPunct="1"/>
            <a:r>
              <a:rPr lang="en-US" sz="2800" dirty="0"/>
              <a:t>Costs of selling, advertising, and research need not be capitalized</a:t>
            </a:r>
          </a:p>
          <a:p>
            <a:pPr eaLnBrk="1" hangingPunct="1"/>
            <a:r>
              <a:rPr lang="en-US" sz="2800" dirty="0"/>
              <a:t>Exception for “small” businesses (average annual gross receipts &lt; $10 million)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a:t>Business Income and Deductions</a:t>
            </a:r>
          </a:p>
        </p:txBody>
      </p:sp>
      <p:sp>
        <p:nvSpPr>
          <p:cNvPr id="5123" name="Rectangle 3"/>
          <p:cNvSpPr>
            <a:spLocks noGrp="1" noChangeArrowheads="1"/>
          </p:cNvSpPr>
          <p:nvPr>
            <p:ph type="body" idx="1"/>
          </p:nvPr>
        </p:nvSpPr>
        <p:spPr/>
        <p:txBody>
          <a:bodyPr/>
          <a:lstStyle/>
          <a:p>
            <a:pPr eaLnBrk="1" hangingPunct="1"/>
            <a:r>
              <a:rPr lang="en-US" sz="2600" dirty="0"/>
              <a:t>Schedule C – Trade or business income</a:t>
            </a:r>
          </a:p>
          <a:p>
            <a:pPr marL="742950" lvl="1" indent="-285750" eaLnBrk="1" hangingPunct="1"/>
            <a:r>
              <a:rPr lang="en-US" sz="2200" dirty="0"/>
              <a:t>Includes revenue from services and sales activities</a:t>
            </a:r>
          </a:p>
          <a:p>
            <a:pPr marL="742950" lvl="1" indent="-285750" eaLnBrk="1" hangingPunct="1"/>
            <a:r>
              <a:rPr lang="en-US" sz="2200" dirty="0"/>
              <a:t>Gross profit from sales − cost of goods is a return of capital</a:t>
            </a:r>
          </a:p>
          <a:p>
            <a:pPr marL="742950" lvl="1" indent="-285750" eaLnBrk="1" hangingPunct="1"/>
            <a:r>
              <a:rPr lang="en-US" sz="2200" dirty="0"/>
              <a:t>Business income does not include excluded and deferred income</a:t>
            </a:r>
          </a:p>
          <a:p>
            <a:pPr eaLnBrk="1" hangingPunct="1"/>
            <a:r>
              <a:rPr lang="en-US" sz="2600" dirty="0"/>
              <a:t>Deductions must be directly connected to business activity</a:t>
            </a:r>
          </a:p>
          <a:p>
            <a:pPr marL="742950" lvl="1" indent="-285750" eaLnBrk="1" hangingPunct="1"/>
            <a:r>
              <a:rPr lang="en-US" sz="2200" dirty="0"/>
              <a:t>Ordinary and necessary means conducive to profit generation</a:t>
            </a:r>
          </a:p>
          <a:p>
            <a:pPr marL="742950" lvl="1" indent="-285750" eaLnBrk="1" hangingPunct="1"/>
            <a:r>
              <a:rPr lang="en-US" sz="2200" dirty="0"/>
              <a:t>Reasonable in amount means not extravagant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a:t>Inventory Flow Assumptions</a:t>
            </a:r>
          </a:p>
        </p:txBody>
      </p:sp>
      <p:sp>
        <p:nvSpPr>
          <p:cNvPr id="32771" name="Rectangle 3"/>
          <p:cNvSpPr>
            <a:spLocks noGrp="1" noChangeArrowheads="1"/>
          </p:cNvSpPr>
          <p:nvPr>
            <p:ph type="body" idx="1"/>
          </p:nvPr>
        </p:nvSpPr>
        <p:spPr/>
        <p:txBody>
          <a:bodyPr/>
          <a:lstStyle/>
          <a:p>
            <a:pPr eaLnBrk="1" hangingPunct="1">
              <a:lnSpc>
                <a:spcPct val="90000"/>
              </a:lnSpc>
            </a:pPr>
            <a:r>
              <a:rPr lang="en-US" dirty="0"/>
              <a:t>First-in, First-out (FIFO)</a:t>
            </a:r>
          </a:p>
          <a:p>
            <a:pPr eaLnBrk="1" hangingPunct="1">
              <a:lnSpc>
                <a:spcPct val="90000"/>
              </a:lnSpc>
            </a:pPr>
            <a:endParaRPr lang="en-US" dirty="0"/>
          </a:p>
          <a:p>
            <a:pPr eaLnBrk="1" hangingPunct="1">
              <a:lnSpc>
                <a:spcPct val="90000"/>
              </a:lnSpc>
            </a:pPr>
            <a:r>
              <a:rPr lang="en-US" dirty="0"/>
              <a:t>Last-in, Last-out (LIFO)</a:t>
            </a:r>
          </a:p>
          <a:p>
            <a:pPr marL="742950" lvl="1" indent="-285750" eaLnBrk="1" hangingPunct="1">
              <a:lnSpc>
                <a:spcPct val="90000"/>
              </a:lnSpc>
            </a:pPr>
            <a:r>
              <a:rPr lang="en-US" dirty="0"/>
              <a:t>Same method for financial and tax records</a:t>
            </a:r>
          </a:p>
          <a:p>
            <a:pPr marL="742950" lvl="1" indent="-285750" eaLnBrk="1" hangingPunct="1">
              <a:lnSpc>
                <a:spcPct val="90000"/>
              </a:lnSpc>
            </a:pPr>
            <a:r>
              <a:rPr lang="en-US" dirty="0"/>
              <a:t>“Book-tax conformity” requirement</a:t>
            </a:r>
          </a:p>
          <a:p>
            <a:pPr marL="742950" lvl="1" indent="-285750" eaLnBrk="1" hangingPunct="1">
              <a:lnSpc>
                <a:spcPct val="90000"/>
              </a:lnSpc>
            </a:pPr>
            <a:r>
              <a:rPr lang="en-US" dirty="0"/>
              <a:t>Generates lowest taxable income in time of inflation</a:t>
            </a:r>
          </a:p>
          <a:p>
            <a:pPr marL="742950" lvl="1" indent="-285750" eaLnBrk="1" hangingPunct="1">
              <a:lnSpc>
                <a:spcPct val="90000"/>
              </a:lnSpc>
            </a:pPr>
            <a:endParaRPr lang="en-US" dirty="0"/>
          </a:p>
          <a:p>
            <a:pPr eaLnBrk="1" hangingPunct="1">
              <a:lnSpc>
                <a:spcPct val="90000"/>
              </a:lnSpc>
            </a:pPr>
            <a:r>
              <a:rPr lang="en-US" dirty="0"/>
              <a:t>Specific identification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dirty="0"/>
              <a:t>Accruing Business Expenses</a:t>
            </a:r>
          </a:p>
        </p:txBody>
      </p:sp>
      <p:sp>
        <p:nvSpPr>
          <p:cNvPr id="33795" name="Rectangle 3"/>
          <p:cNvSpPr>
            <a:spLocks noGrp="1" noChangeArrowheads="1"/>
          </p:cNvSpPr>
          <p:nvPr>
            <p:ph type="body" idx="1"/>
          </p:nvPr>
        </p:nvSpPr>
        <p:spPr/>
        <p:txBody>
          <a:bodyPr/>
          <a:lstStyle/>
          <a:p>
            <a:pPr marL="571500" indent="-571500" eaLnBrk="1" hangingPunct="1">
              <a:buFont typeface="Wingdings" pitchFamily="2" charset="2"/>
              <a:buNone/>
            </a:pPr>
            <a:r>
              <a:rPr lang="en-US" dirty="0"/>
              <a:t>1.	All-events test</a:t>
            </a:r>
          </a:p>
          <a:p>
            <a:pPr marL="952500" lvl="1" indent="-495300" eaLnBrk="1" hangingPunct="1"/>
            <a:r>
              <a:rPr lang="en-US" dirty="0"/>
              <a:t>All events have occurred to establish the liability to pay</a:t>
            </a:r>
          </a:p>
          <a:p>
            <a:pPr marL="952500" lvl="1" indent="-495300" eaLnBrk="1" hangingPunct="1"/>
            <a:r>
              <a:rPr lang="en-US" dirty="0"/>
              <a:t>The amount is determinable with reasonable accuracy</a:t>
            </a:r>
          </a:p>
          <a:p>
            <a:pPr marL="952500" lvl="1" indent="-495300" eaLnBrk="1" hangingPunct="1"/>
            <a:r>
              <a:rPr lang="en-US" dirty="0"/>
              <a:t>Reserves for future liabilities not allowed</a:t>
            </a:r>
          </a:p>
          <a:p>
            <a:pPr marL="952500" lvl="1" indent="-495300" eaLnBrk="1" hangingPunct="1">
              <a:buFont typeface="Wingdings" pitchFamily="2" charset="2"/>
              <a:buNone/>
            </a:pPr>
            <a:endParaRPr lang="en-US" dirty="0"/>
          </a:p>
          <a:p>
            <a:pPr marL="571500" indent="-571500" eaLnBrk="1" hangingPunct="1">
              <a:buFont typeface="Wingdings" pitchFamily="2" charset="2"/>
              <a:buNone/>
            </a:pPr>
            <a:r>
              <a:rPr lang="en-US" dirty="0"/>
              <a:t>2.	Economic performance has occurred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a:t>Economic Performance</a:t>
            </a:r>
          </a:p>
        </p:txBody>
      </p:sp>
      <p:sp>
        <p:nvSpPr>
          <p:cNvPr id="34819" name="Rectangle 3"/>
          <p:cNvSpPr>
            <a:spLocks noGrp="1" noChangeArrowheads="1"/>
          </p:cNvSpPr>
          <p:nvPr>
            <p:ph type="body" idx="1"/>
          </p:nvPr>
        </p:nvSpPr>
        <p:spPr/>
        <p:txBody>
          <a:bodyPr/>
          <a:lstStyle/>
          <a:p>
            <a:pPr eaLnBrk="1" hangingPunct="1"/>
            <a:r>
              <a:rPr lang="en-US" sz="2600" dirty="0"/>
              <a:t>Applies to accrual method taxpayers only</a:t>
            </a:r>
          </a:p>
          <a:p>
            <a:pPr eaLnBrk="1" hangingPunct="1"/>
            <a:r>
              <a:rPr lang="en-US" sz="2600" dirty="0"/>
              <a:t>Taxpayer provides goods or services:</a:t>
            </a:r>
          </a:p>
          <a:p>
            <a:pPr marL="742950" lvl="1" indent="-285750" eaLnBrk="1" hangingPunct="1"/>
            <a:r>
              <a:rPr lang="en-US" sz="2200" dirty="0"/>
              <a:t>Performance occurs as taxpayer provides goods or services</a:t>
            </a:r>
          </a:p>
          <a:p>
            <a:pPr eaLnBrk="1" hangingPunct="1">
              <a:spcBef>
                <a:spcPts val="1800"/>
              </a:spcBef>
            </a:pPr>
            <a:r>
              <a:rPr lang="en-US" sz="2600" dirty="0"/>
              <a:t>Taxpayer using property or goods:</a:t>
            </a:r>
          </a:p>
          <a:p>
            <a:pPr marL="742950" lvl="1" indent="-285750" eaLnBrk="1" hangingPunct="1"/>
            <a:r>
              <a:rPr lang="en-US" sz="2200" dirty="0"/>
              <a:t>Performance occurs as goods are provided or</a:t>
            </a:r>
          </a:p>
          <a:p>
            <a:pPr marL="742950" lvl="1" indent="-285750" eaLnBrk="1" hangingPunct="1"/>
            <a:r>
              <a:rPr lang="en-US" sz="2200" dirty="0"/>
              <a:t>economic performance is otherwise expected within 3 ½ months of payment</a:t>
            </a:r>
          </a:p>
          <a:p>
            <a:pPr eaLnBrk="1" hangingPunct="1">
              <a:spcBef>
                <a:spcPts val="1800"/>
              </a:spcBef>
            </a:pPr>
            <a:r>
              <a:rPr lang="en-US" sz="2600" dirty="0"/>
              <a:t>Payment liabilities are performed only when paid</a:t>
            </a:r>
          </a:p>
          <a:p>
            <a:pPr eaLnBrk="1" hangingPunct="1">
              <a:spcBef>
                <a:spcPts val="1800"/>
              </a:spcBef>
            </a:pPr>
            <a:r>
              <a:rPr lang="en-US" sz="2600" dirty="0"/>
              <a:t>Interest and rent occurs ratably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dirty="0"/>
              <a:t>Economic Performance Example</a:t>
            </a:r>
          </a:p>
        </p:txBody>
      </p:sp>
      <p:sp>
        <p:nvSpPr>
          <p:cNvPr id="35843" name="Rectangle 3"/>
          <p:cNvSpPr>
            <a:spLocks noGrp="1" noChangeArrowheads="1"/>
          </p:cNvSpPr>
          <p:nvPr>
            <p:ph type="body" idx="1"/>
          </p:nvPr>
        </p:nvSpPr>
        <p:spPr/>
        <p:txBody>
          <a:bodyPr/>
          <a:lstStyle/>
          <a:p>
            <a:pPr eaLnBrk="1" hangingPunct="1">
              <a:buFont typeface="Wingdings" pitchFamily="2" charset="2"/>
              <a:buNone/>
            </a:pPr>
            <a:r>
              <a:rPr lang="en-US" sz="2600" dirty="0"/>
              <a:t>	</a:t>
            </a:r>
            <a:r>
              <a:rPr lang="en-US" sz="2800" dirty="0"/>
              <a:t>Ben has signed a binding contract for Peter to provide Ben with repair services. Ben paid $1,500 to Peter and owes an additional $6,000 on the contract. The repairs will commence late next year. </a:t>
            </a:r>
          </a:p>
          <a:p>
            <a:pPr eaLnBrk="1" hangingPunct="1">
              <a:buFont typeface="Wingdings" pitchFamily="2" charset="2"/>
              <a:buNone/>
            </a:pPr>
            <a:r>
              <a:rPr lang="en-US" sz="2800" dirty="0"/>
              <a:t>	</a:t>
            </a:r>
          </a:p>
          <a:p>
            <a:pPr eaLnBrk="1" hangingPunct="1">
              <a:buFont typeface="Wingdings" pitchFamily="2" charset="2"/>
              <a:buNone/>
            </a:pPr>
            <a:r>
              <a:rPr lang="en-US" sz="2800" dirty="0"/>
              <a:t>	When can Ben claim the deduction if he uses the accrual method?</a:t>
            </a:r>
          </a:p>
          <a:p>
            <a:pPr eaLnBrk="1" hangingPunct="1">
              <a:buFont typeface="Wingdings" pitchFamily="2" charset="2"/>
              <a:buNone/>
            </a:pPr>
            <a:r>
              <a:rPr lang="en-US" sz="2600" dirty="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dirty="0"/>
              <a:t>Economic Performance Solution</a:t>
            </a:r>
          </a:p>
        </p:txBody>
      </p:sp>
      <p:sp>
        <p:nvSpPr>
          <p:cNvPr id="36867" name="Content Placeholder 2"/>
          <p:cNvSpPr>
            <a:spLocks noGrp="1"/>
          </p:cNvSpPr>
          <p:nvPr>
            <p:ph idx="1"/>
          </p:nvPr>
        </p:nvSpPr>
        <p:spPr/>
        <p:txBody>
          <a:bodyPr/>
          <a:lstStyle/>
          <a:p>
            <a:pPr>
              <a:buFont typeface="Wingdings" pitchFamily="2" charset="2"/>
              <a:buNone/>
            </a:pPr>
            <a:r>
              <a:rPr lang="en-US" dirty="0"/>
              <a:t>	</a:t>
            </a:r>
            <a:r>
              <a:rPr lang="en-US" sz="3200" dirty="0"/>
              <a:t>Although the all events test is satisfied, Ben can only deduct $7,500 </a:t>
            </a:r>
            <a:r>
              <a:rPr lang="en-US" sz="3200" u="sng" dirty="0"/>
              <a:t>next year</a:t>
            </a:r>
            <a:r>
              <a:rPr lang="en-US" sz="3200" dirty="0"/>
              <a:t> because that is when economic performance occurs (taxpayer liable for performing service).</a:t>
            </a:r>
          </a:p>
          <a:p>
            <a:pPr>
              <a:buFont typeface="Wingdings" pitchFamily="2" charset="2"/>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3"/>
          <p:cNvGrpSpPr>
            <a:grpSpLocks/>
          </p:cNvGrpSpPr>
          <p:nvPr/>
        </p:nvGrpSpPr>
        <p:grpSpPr bwMode="auto">
          <a:xfrm>
            <a:off x="228600" y="914400"/>
            <a:ext cx="8793163" cy="4889500"/>
            <a:chOff x="352" y="650"/>
            <a:chExt cx="4987" cy="2471"/>
          </a:xfrm>
        </p:grpSpPr>
        <p:sp>
          <p:nvSpPr>
            <p:cNvPr id="37891" name="Rectangle 4"/>
            <p:cNvSpPr>
              <a:spLocks noChangeArrowheads="1"/>
            </p:cNvSpPr>
            <p:nvPr/>
          </p:nvSpPr>
          <p:spPr bwMode="auto">
            <a:xfrm>
              <a:off x="2125" y="650"/>
              <a:ext cx="1541" cy="845"/>
            </a:xfrm>
            <a:prstGeom prst="rect">
              <a:avLst/>
            </a:prstGeom>
            <a:solidFill>
              <a:schemeClr val="hlink"/>
            </a:solidFill>
            <a:ln w="9525" algn="ctr">
              <a:solidFill>
                <a:schemeClr val="tx1"/>
              </a:solidFill>
              <a:miter lim="800000"/>
              <a:headEnd/>
              <a:tailEnd/>
            </a:ln>
          </p:spPr>
          <p:txBody>
            <a:bodyPr wrap="none" anchor="ctr"/>
            <a:lstStyle/>
            <a:p>
              <a:pPr algn="ctr"/>
              <a:r>
                <a:rPr lang="en-US" sz="2000" b="1" dirty="0">
                  <a:latin typeface="Verdana" pitchFamily="34" charset="0"/>
                  <a:cs typeface="Arial" charset="0"/>
                </a:rPr>
                <a:t>Liability </a:t>
              </a:r>
              <a:r>
                <a:rPr lang="en-US" sz="2000" b="1" dirty="0">
                  <a:solidFill>
                    <a:srgbClr val="FF0000"/>
                  </a:solidFill>
                  <a:latin typeface="Verdana" pitchFamily="34" charset="0"/>
                  <a:cs typeface="Arial" charset="0"/>
                </a:rPr>
                <a:t>and</a:t>
              </a:r>
              <a:r>
                <a:rPr lang="en-US" sz="2000" b="1" dirty="0">
                  <a:latin typeface="Verdana" pitchFamily="34" charset="0"/>
                  <a:cs typeface="Arial" charset="0"/>
                </a:rPr>
                <a:t> </a:t>
              </a:r>
              <a:br>
                <a:rPr lang="en-US" sz="2000" b="1" dirty="0">
                  <a:latin typeface="Verdana" pitchFamily="34" charset="0"/>
                  <a:cs typeface="Arial" charset="0"/>
                </a:rPr>
              </a:br>
              <a:r>
                <a:rPr lang="en-US" sz="2000" b="1" dirty="0">
                  <a:latin typeface="Verdana" pitchFamily="34" charset="0"/>
                  <a:cs typeface="Arial" charset="0"/>
                </a:rPr>
                <a:t>economic </a:t>
              </a:r>
              <a:br>
                <a:rPr lang="en-US" sz="2000" b="1" dirty="0">
                  <a:latin typeface="Verdana" pitchFamily="34" charset="0"/>
                  <a:cs typeface="Arial" charset="0"/>
                </a:rPr>
              </a:br>
              <a:r>
                <a:rPr lang="en-US" sz="2000" b="1" dirty="0">
                  <a:latin typeface="Verdana" pitchFamily="34" charset="0"/>
                  <a:cs typeface="Arial" charset="0"/>
                </a:rPr>
                <a:t>performance</a:t>
              </a:r>
              <a:endParaRPr lang="en-US" b="1" dirty="0">
                <a:latin typeface="Verdana" pitchFamily="34" charset="0"/>
                <a:cs typeface="Arial" charset="0"/>
              </a:endParaRPr>
            </a:p>
            <a:p>
              <a:pPr algn="ctr"/>
              <a:r>
                <a:rPr lang="en-US" b="1" dirty="0">
                  <a:latin typeface="Verdana" pitchFamily="34" charset="0"/>
                  <a:cs typeface="Arial" charset="0"/>
                </a:rPr>
                <a:t>(IRC §461)</a:t>
              </a:r>
            </a:p>
          </p:txBody>
        </p:sp>
        <p:sp>
          <p:nvSpPr>
            <p:cNvPr id="37892" name="Rectangle 5"/>
            <p:cNvSpPr>
              <a:spLocks noChangeArrowheads="1"/>
            </p:cNvSpPr>
            <p:nvPr/>
          </p:nvSpPr>
          <p:spPr bwMode="auto">
            <a:xfrm>
              <a:off x="352" y="2234"/>
              <a:ext cx="1129" cy="882"/>
            </a:xfrm>
            <a:prstGeom prst="rect">
              <a:avLst/>
            </a:prstGeom>
            <a:solidFill>
              <a:schemeClr val="accent2"/>
            </a:solidFill>
            <a:ln w="9525" algn="ctr">
              <a:solidFill>
                <a:schemeClr val="tx1"/>
              </a:solidFill>
              <a:miter lim="800000"/>
              <a:headEnd/>
              <a:tailEnd/>
            </a:ln>
          </p:spPr>
          <p:txBody>
            <a:bodyPr wrap="none" anchor="ctr"/>
            <a:lstStyle/>
            <a:p>
              <a:pPr algn="ctr"/>
              <a:r>
                <a:rPr lang="en-US" sz="2000" b="1" dirty="0">
                  <a:solidFill>
                    <a:schemeClr val="bg1"/>
                  </a:solidFill>
                  <a:latin typeface="Verdana" pitchFamily="34" charset="0"/>
                  <a:cs typeface="Arial" charset="0"/>
                </a:rPr>
                <a:t>Capitalize</a:t>
              </a:r>
            </a:p>
            <a:p>
              <a:pPr algn="ctr"/>
              <a:endParaRPr lang="en-US" sz="900" b="1" dirty="0">
                <a:solidFill>
                  <a:schemeClr val="bg1"/>
                </a:solidFill>
                <a:latin typeface="Verdana" pitchFamily="34" charset="0"/>
                <a:cs typeface="Arial" charset="0"/>
              </a:endParaRPr>
            </a:p>
            <a:p>
              <a:pPr algn="ctr"/>
              <a:r>
                <a:rPr lang="en-US" sz="1400" b="1" dirty="0">
                  <a:solidFill>
                    <a:schemeClr val="bg1"/>
                  </a:solidFill>
                  <a:latin typeface="Verdana" pitchFamily="34" charset="0"/>
                  <a:cs typeface="Arial" charset="0"/>
                </a:rPr>
                <a:t>(IRC </a:t>
              </a:r>
              <a:r>
                <a:rPr lang="en-US" sz="1400" b="1" dirty="0">
                  <a:solidFill>
                    <a:schemeClr val="bg1"/>
                  </a:solidFill>
                  <a:cs typeface="Arial" charset="0"/>
                </a:rPr>
                <a:t>§</a:t>
              </a:r>
              <a:r>
                <a:rPr lang="en-US" sz="1400" b="1" dirty="0">
                  <a:solidFill>
                    <a:schemeClr val="bg1"/>
                  </a:solidFill>
                  <a:latin typeface="Verdana" pitchFamily="34" charset="0"/>
                  <a:cs typeface="Arial" charset="0"/>
                </a:rPr>
                <a:t>263(a) </a:t>
              </a:r>
            </a:p>
            <a:p>
              <a:pPr algn="ctr"/>
              <a:r>
                <a:rPr lang="en-US" sz="1400" b="1" dirty="0">
                  <a:solidFill>
                    <a:schemeClr val="bg1"/>
                  </a:solidFill>
                  <a:latin typeface="Verdana" pitchFamily="34" charset="0"/>
                  <a:cs typeface="Arial" charset="0"/>
                </a:rPr>
                <a:t>or</a:t>
              </a:r>
              <a:r>
                <a:rPr lang="en-US" sz="1400" b="1" dirty="0">
                  <a:solidFill>
                    <a:schemeClr val="bg1"/>
                  </a:solidFill>
                  <a:cs typeface="Arial" charset="0"/>
                </a:rPr>
                <a:t> §</a:t>
              </a:r>
              <a:r>
                <a:rPr lang="en-US" sz="1400" b="1" dirty="0">
                  <a:solidFill>
                    <a:schemeClr val="bg1"/>
                  </a:solidFill>
                  <a:latin typeface="Verdana" pitchFamily="34" charset="0"/>
                  <a:cs typeface="Arial" charset="0"/>
                </a:rPr>
                <a:t>471)</a:t>
              </a:r>
            </a:p>
          </p:txBody>
        </p:sp>
        <p:sp>
          <p:nvSpPr>
            <p:cNvPr id="37893" name="Rectangle 6"/>
            <p:cNvSpPr>
              <a:spLocks noChangeArrowheads="1"/>
            </p:cNvSpPr>
            <p:nvPr/>
          </p:nvSpPr>
          <p:spPr bwMode="auto">
            <a:xfrm>
              <a:off x="2337" y="2231"/>
              <a:ext cx="1129" cy="890"/>
            </a:xfrm>
            <a:prstGeom prst="rect">
              <a:avLst/>
            </a:prstGeom>
            <a:solidFill>
              <a:schemeClr val="hlink"/>
            </a:solidFill>
            <a:ln w="9525" algn="ctr">
              <a:solidFill>
                <a:schemeClr val="tx1"/>
              </a:solidFill>
              <a:miter lim="800000"/>
              <a:headEnd/>
              <a:tailEnd/>
            </a:ln>
          </p:spPr>
          <p:txBody>
            <a:bodyPr wrap="none" anchor="ctr"/>
            <a:lstStyle/>
            <a:p>
              <a:pPr algn="ctr"/>
              <a:r>
                <a:rPr lang="en-US" sz="2000" b="1" dirty="0">
                  <a:latin typeface="Verdana" pitchFamily="34" charset="0"/>
                  <a:cs typeface="Arial" charset="0"/>
                </a:rPr>
                <a:t>Deduct</a:t>
              </a:r>
            </a:p>
            <a:p>
              <a:pPr algn="ctr"/>
              <a:endParaRPr lang="en-US" sz="900" b="1" dirty="0">
                <a:latin typeface="Verdana" pitchFamily="34" charset="0"/>
                <a:cs typeface="Arial" charset="0"/>
              </a:endParaRPr>
            </a:p>
            <a:p>
              <a:pPr algn="ctr"/>
              <a:r>
                <a:rPr lang="en-US" sz="1400" b="1" dirty="0">
                  <a:latin typeface="Verdana" pitchFamily="34" charset="0"/>
                  <a:cs typeface="Arial" charset="0"/>
                </a:rPr>
                <a:t>(IRC §162)</a:t>
              </a:r>
            </a:p>
          </p:txBody>
        </p:sp>
        <p:cxnSp>
          <p:nvCxnSpPr>
            <p:cNvPr id="37894" name="AutoShape 7"/>
            <p:cNvCxnSpPr>
              <a:cxnSpLocks noChangeShapeType="1"/>
              <a:stCxn id="37891" idx="2"/>
              <a:endCxn id="37892" idx="0"/>
            </p:cNvCxnSpPr>
            <p:nvPr/>
          </p:nvCxnSpPr>
          <p:spPr bwMode="auto">
            <a:xfrm rot="5400000">
              <a:off x="1537" y="875"/>
              <a:ext cx="739" cy="1979"/>
            </a:xfrm>
            <a:prstGeom prst="straightConnector1">
              <a:avLst/>
            </a:prstGeom>
            <a:noFill/>
            <a:ln w="9525">
              <a:solidFill>
                <a:schemeClr val="tx1"/>
              </a:solidFill>
              <a:round/>
              <a:headEnd/>
              <a:tailEnd type="triangle" w="med" len="med"/>
            </a:ln>
          </p:spPr>
        </p:cxnSp>
        <p:cxnSp>
          <p:nvCxnSpPr>
            <p:cNvPr id="37895" name="AutoShape 8"/>
            <p:cNvCxnSpPr>
              <a:cxnSpLocks noChangeShapeType="1"/>
              <a:stCxn id="37891" idx="2"/>
              <a:endCxn id="37893" idx="0"/>
            </p:cNvCxnSpPr>
            <p:nvPr/>
          </p:nvCxnSpPr>
          <p:spPr bwMode="auto">
            <a:xfrm rot="16200000" flipH="1">
              <a:off x="2531" y="1860"/>
              <a:ext cx="736" cy="6"/>
            </a:xfrm>
            <a:prstGeom prst="straightConnector1">
              <a:avLst/>
            </a:prstGeom>
            <a:noFill/>
            <a:ln w="9525">
              <a:solidFill>
                <a:schemeClr val="tx1"/>
              </a:solidFill>
              <a:round/>
              <a:headEnd/>
              <a:tailEnd type="triangle" w="med" len="med"/>
            </a:ln>
          </p:spPr>
        </p:cxnSp>
        <p:cxnSp>
          <p:nvCxnSpPr>
            <p:cNvPr id="37896" name="AutoShape 9"/>
            <p:cNvCxnSpPr>
              <a:cxnSpLocks noChangeShapeType="1"/>
              <a:stCxn id="37892" idx="3"/>
              <a:endCxn id="37893" idx="1"/>
            </p:cNvCxnSpPr>
            <p:nvPr/>
          </p:nvCxnSpPr>
          <p:spPr bwMode="auto">
            <a:xfrm>
              <a:off x="1481" y="2675"/>
              <a:ext cx="856" cy="1"/>
            </a:xfrm>
            <a:prstGeom prst="straightConnector1">
              <a:avLst/>
            </a:prstGeom>
            <a:noFill/>
            <a:ln w="9525">
              <a:solidFill>
                <a:schemeClr val="tx1"/>
              </a:solidFill>
              <a:prstDash val="dash"/>
              <a:round/>
              <a:headEnd/>
              <a:tailEnd type="triangle" w="med" len="med"/>
            </a:ln>
          </p:spPr>
        </p:cxnSp>
        <p:sp>
          <p:nvSpPr>
            <p:cNvPr id="37897" name="Text Box 10"/>
            <p:cNvSpPr txBox="1">
              <a:spLocks noChangeArrowheads="1"/>
            </p:cNvSpPr>
            <p:nvPr/>
          </p:nvSpPr>
          <p:spPr bwMode="auto">
            <a:xfrm>
              <a:off x="1443" y="2677"/>
              <a:ext cx="1018" cy="139"/>
            </a:xfrm>
            <a:prstGeom prst="rect">
              <a:avLst/>
            </a:prstGeom>
            <a:noFill/>
            <a:ln w="9525" algn="ctr">
              <a:noFill/>
              <a:miter lim="800000"/>
              <a:headEnd/>
              <a:tailEnd/>
            </a:ln>
          </p:spPr>
          <p:txBody>
            <a:bodyPr>
              <a:spAutoFit/>
            </a:bodyPr>
            <a:lstStyle/>
            <a:p>
              <a:r>
                <a:rPr lang="en-US" sz="1200" b="1" dirty="0">
                  <a:latin typeface="Verdana" pitchFamily="34" charset="0"/>
                  <a:cs typeface="Arial" charset="0"/>
                </a:rPr>
                <a:t>12-month rule</a:t>
              </a:r>
            </a:p>
          </p:txBody>
        </p:sp>
        <p:sp>
          <p:nvSpPr>
            <p:cNvPr id="37898" name="Rectangle 11"/>
            <p:cNvSpPr>
              <a:spLocks noChangeArrowheads="1"/>
            </p:cNvSpPr>
            <p:nvPr/>
          </p:nvSpPr>
          <p:spPr bwMode="auto">
            <a:xfrm>
              <a:off x="4201" y="2250"/>
              <a:ext cx="1138" cy="868"/>
            </a:xfrm>
            <a:prstGeom prst="rect">
              <a:avLst/>
            </a:prstGeom>
            <a:solidFill>
              <a:schemeClr val="hlink"/>
            </a:solidFill>
            <a:ln w="9525" algn="ctr">
              <a:solidFill>
                <a:schemeClr val="tx1"/>
              </a:solidFill>
              <a:miter lim="800000"/>
              <a:headEnd/>
              <a:tailEnd/>
            </a:ln>
          </p:spPr>
          <p:txBody>
            <a:bodyPr wrap="none" anchor="ctr"/>
            <a:lstStyle/>
            <a:p>
              <a:pPr algn="ctr"/>
              <a:endParaRPr lang="en-US" b="1" dirty="0">
                <a:latin typeface="Verdana" pitchFamily="34" charset="0"/>
                <a:cs typeface="Arial" charset="0"/>
              </a:endParaRPr>
            </a:p>
            <a:p>
              <a:pPr algn="ctr"/>
              <a:r>
                <a:rPr lang="en-US" sz="2000" b="1" dirty="0">
                  <a:latin typeface="Verdana" pitchFamily="34" charset="0"/>
                  <a:cs typeface="Arial" charset="0"/>
                </a:rPr>
                <a:t>Disallow</a:t>
              </a:r>
            </a:p>
            <a:p>
              <a:pPr algn="ctr"/>
              <a:endParaRPr lang="en-US" sz="900" b="1" dirty="0">
                <a:latin typeface="Verdana" pitchFamily="34" charset="0"/>
                <a:cs typeface="Arial" charset="0"/>
              </a:endParaRPr>
            </a:p>
            <a:p>
              <a:pPr algn="ctr"/>
              <a:r>
                <a:rPr lang="en-US" sz="1100" b="1" dirty="0">
                  <a:latin typeface="Verdana" pitchFamily="34" charset="0"/>
                  <a:cs typeface="Arial" charset="0"/>
                </a:rPr>
                <a:t>Meals &amp; Entertainment</a:t>
              </a:r>
            </a:p>
            <a:p>
              <a:pPr algn="ctr"/>
              <a:r>
                <a:rPr lang="en-US" sz="1100" b="1" dirty="0">
                  <a:latin typeface="Verdana" pitchFamily="34" charset="0"/>
                  <a:cs typeface="Arial" charset="0"/>
                </a:rPr>
                <a:t>Spousal Travel</a:t>
              </a:r>
            </a:p>
            <a:p>
              <a:pPr algn="ctr"/>
              <a:r>
                <a:rPr lang="en-US" sz="1100" b="1" dirty="0">
                  <a:latin typeface="Verdana" pitchFamily="34" charset="0"/>
                  <a:cs typeface="Arial" charset="0"/>
                </a:rPr>
                <a:t>Club Dues</a:t>
              </a:r>
            </a:p>
            <a:p>
              <a:pPr algn="ctr"/>
              <a:r>
                <a:rPr lang="en-US" sz="1100" b="1" dirty="0">
                  <a:latin typeface="Verdana" pitchFamily="34" charset="0"/>
                  <a:cs typeface="Arial" charset="0"/>
                </a:rPr>
                <a:t>Lobbying</a:t>
              </a:r>
            </a:p>
            <a:p>
              <a:pPr algn="ctr"/>
              <a:r>
                <a:rPr lang="en-US" sz="1100" b="1" dirty="0">
                  <a:latin typeface="Verdana" pitchFamily="34" charset="0"/>
                  <a:cs typeface="Arial" charset="0"/>
                </a:rPr>
                <a:t>Etc.</a:t>
              </a:r>
            </a:p>
            <a:p>
              <a:pPr algn="ctr"/>
              <a:endParaRPr lang="en-US" sz="1100" b="1" dirty="0">
                <a:latin typeface="Verdana" pitchFamily="34" charset="0"/>
                <a:cs typeface="Arial" charset="0"/>
              </a:endParaRPr>
            </a:p>
          </p:txBody>
        </p:sp>
        <p:cxnSp>
          <p:nvCxnSpPr>
            <p:cNvPr id="37899" name="AutoShape 12"/>
            <p:cNvCxnSpPr>
              <a:cxnSpLocks noChangeShapeType="1"/>
              <a:stCxn id="37891" idx="2"/>
              <a:endCxn id="37898" idx="0"/>
            </p:cNvCxnSpPr>
            <p:nvPr/>
          </p:nvCxnSpPr>
          <p:spPr bwMode="auto">
            <a:xfrm rot="16200000" flipH="1">
              <a:off x="3455" y="935"/>
              <a:ext cx="755" cy="1874"/>
            </a:xfrm>
            <a:prstGeom prst="straightConnector1">
              <a:avLst/>
            </a:prstGeom>
            <a:noFill/>
            <a:ln w="9525">
              <a:solidFill>
                <a:schemeClr val="tx1"/>
              </a:solidFill>
              <a:round/>
              <a:headEnd/>
              <a:tailEnd type="triangle" w="med" len="med"/>
            </a:ln>
          </p:spPr>
        </p:cxn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dirty="0"/>
              <a:t>Choosing or Changing an Accounting Method</a:t>
            </a:r>
          </a:p>
        </p:txBody>
      </p:sp>
      <p:sp>
        <p:nvSpPr>
          <p:cNvPr id="38915" name="Rectangle 3"/>
          <p:cNvSpPr>
            <a:spLocks noGrp="1" noChangeArrowheads="1"/>
          </p:cNvSpPr>
          <p:nvPr>
            <p:ph type="body" idx="1"/>
          </p:nvPr>
        </p:nvSpPr>
        <p:spPr/>
        <p:txBody>
          <a:bodyPr/>
          <a:lstStyle/>
          <a:p>
            <a:pPr eaLnBrk="1" hangingPunct="1"/>
            <a:r>
              <a:rPr lang="en-US" sz="2600" dirty="0"/>
              <a:t>Accounting methods are generally adopted by use</a:t>
            </a:r>
          </a:p>
          <a:p>
            <a:pPr marL="742950" lvl="1" indent="-285750" eaLnBrk="1" hangingPunct="1">
              <a:spcBef>
                <a:spcPts val="1200"/>
              </a:spcBef>
            </a:pPr>
            <a:r>
              <a:rPr lang="en-US" sz="2200" dirty="0"/>
              <a:t>A permissible method is adopted by using and reporting the method for one year</a:t>
            </a:r>
          </a:p>
          <a:p>
            <a:pPr marL="742950" lvl="1" indent="-285750" eaLnBrk="1" hangingPunct="1">
              <a:spcBef>
                <a:spcPts val="1200"/>
              </a:spcBef>
            </a:pPr>
            <a:r>
              <a:rPr lang="en-US" sz="2200" dirty="0"/>
              <a:t>An impermissible method is adopted by using and reporting the method for two years</a:t>
            </a:r>
          </a:p>
          <a:p>
            <a:pPr eaLnBrk="1" hangingPunct="1">
              <a:spcBef>
                <a:spcPts val="1800"/>
              </a:spcBef>
            </a:pPr>
            <a:r>
              <a:rPr lang="en-US" sz="2600" dirty="0"/>
              <a:t>Generally method changes require IRS permission</a:t>
            </a:r>
          </a:p>
          <a:p>
            <a:pPr marL="742950" lvl="1" indent="-285750" eaLnBrk="1" hangingPunct="1">
              <a:spcBef>
                <a:spcPts val="1200"/>
              </a:spcBef>
            </a:pPr>
            <a:r>
              <a:rPr lang="en-US" sz="2200" dirty="0"/>
              <a:t>Some changes are automatic</a:t>
            </a:r>
          </a:p>
          <a:p>
            <a:pPr marL="742950" lvl="1" indent="-285750" eaLnBrk="1" hangingPunct="1">
              <a:spcBef>
                <a:spcPts val="1200"/>
              </a:spcBef>
            </a:pPr>
            <a:r>
              <a:rPr lang="en-US" sz="2200" dirty="0"/>
              <a:t>Permission is necessary to correct the use of an impermissible method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Reasonableness Example</a:t>
            </a:r>
          </a:p>
        </p:txBody>
      </p:sp>
      <p:sp>
        <p:nvSpPr>
          <p:cNvPr id="614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dirty="0"/>
              <a:t>	Rick owns a business that employs his brother, Ben. Ben is paid $45,000 per year by Rick’s business. </a:t>
            </a:r>
          </a:p>
          <a:p>
            <a:pPr eaLnBrk="1" hangingPunct="1">
              <a:lnSpc>
                <a:spcPct val="90000"/>
              </a:lnSpc>
              <a:buFont typeface="Wingdings" pitchFamily="2" charset="2"/>
              <a:buNone/>
            </a:pPr>
            <a:r>
              <a:rPr lang="en-US" dirty="0"/>
              <a:t>	In comparison, other employees with Ben’s responsibilities are only paid $30,000 per year. </a:t>
            </a:r>
          </a:p>
          <a:p>
            <a:pPr eaLnBrk="1" hangingPunct="1">
              <a:lnSpc>
                <a:spcPct val="90000"/>
              </a:lnSpc>
              <a:buFont typeface="Wingdings" pitchFamily="2" charset="2"/>
              <a:buNone/>
            </a:pPr>
            <a:endParaRPr lang="en-US" dirty="0"/>
          </a:p>
          <a:p>
            <a:pPr eaLnBrk="1" hangingPunct="1">
              <a:lnSpc>
                <a:spcPct val="90000"/>
              </a:lnSpc>
              <a:buFont typeface="Wingdings" pitchFamily="2" charset="2"/>
              <a:buNone/>
            </a:pPr>
            <a:r>
              <a:rPr lang="en-US" dirty="0"/>
              <a:t>	What is Rick’s business deduction for employing Ben?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a:t>Reasonableness Solution</a:t>
            </a:r>
          </a:p>
        </p:txBody>
      </p:sp>
      <p:sp>
        <p:nvSpPr>
          <p:cNvPr id="132099" name="Rectangle 3"/>
          <p:cNvSpPr>
            <a:spLocks noGrp="1" noChangeArrowheads="1"/>
          </p:cNvSpPr>
          <p:nvPr>
            <p:ph type="body" idx="1"/>
          </p:nvPr>
        </p:nvSpPr>
        <p:spPr/>
        <p:txBody>
          <a:bodyPr/>
          <a:lstStyle/>
          <a:p>
            <a:pPr eaLnBrk="1" hangingPunct="1">
              <a:spcBef>
                <a:spcPts val="1800"/>
              </a:spcBef>
              <a:buFont typeface="Wingdings" pitchFamily="2" charset="2"/>
              <a:buNone/>
            </a:pPr>
            <a:r>
              <a:rPr lang="en-US" b="1" dirty="0"/>
              <a:t>	A reasonable amount</a:t>
            </a:r>
            <a:r>
              <a:rPr lang="en-US" dirty="0"/>
              <a:t> for compensating Ben is $30,000 rather than $45,000.</a:t>
            </a:r>
          </a:p>
          <a:p>
            <a:pPr eaLnBrk="1" hangingPunct="1">
              <a:spcBef>
                <a:spcPts val="1800"/>
              </a:spcBef>
              <a:buFont typeface="Wingdings" pitchFamily="2" charset="2"/>
              <a:buNone/>
            </a:pPr>
            <a:r>
              <a:rPr lang="en-US" b="1" dirty="0"/>
              <a:t>	</a:t>
            </a:r>
            <a:r>
              <a:rPr lang="en-US" dirty="0"/>
              <a:t>Hence, Rick can only deduct </a:t>
            </a:r>
            <a:r>
              <a:rPr lang="en-US" b="1" dirty="0"/>
              <a:t>$30,000</a:t>
            </a:r>
            <a:r>
              <a:rPr lang="en-US" dirty="0"/>
              <a:t>.</a:t>
            </a:r>
          </a:p>
          <a:p>
            <a:pPr eaLnBrk="1" hangingPunct="1">
              <a:spcBef>
                <a:spcPts val="1800"/>
              </a:spcBef>
              <a:buFont typeface="Wingdings" pitchFamily="2" charset="2"/>
              <a:buNone/>
            </a:pPr>
            <a:r>
              <a:rPr lang="en-US" b="1" dirty="0"/>
              <a:t>	</a:t>
            </a:r>
            <a:r>
              <a:rPr lang="en-US" dirty="0"/>
              <a:t>The extra $15,000 ($45,000 paid minus $30,000 deduction) is a gift from Rick to Ben.</a:t>
            </a:r>
          </a:p>
          <a:p>
            <a:pPr eaLnBrk="1" hangingPunct="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fade">
                                      <p:cBhvr>
                                        <p:cTn id="7" dur="2000"/>
                                        <p:tgtEl>
                                          <p:spTgt spid="132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32099">
                                            <p:txEl>
                                              <p:pRg st="1" end="1"/>
                                            </p:txEl>
                                          </p:spTgt>
                                        </p:tgtEl>
                                        <p:attrNameLst>
                                          <p:attrName>style.visibility</p:attrName>
                                        </p:attrNameLst>
                                      </p:cBhvr>
                                      <p:to>
                                        <p:strVal val="visible"/>
                                      </p:to>
                                    </p:set>
                                    <p:animEffect transition="in" filter="fade">
                                      <p:cBhvr>
                                        <p:cTn id="12" dur="2000"/>
                                        <p:tgtEl>
                                          <p:spTgt spid="132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32099">
                                            <p:txEl>
                                              <p:pRg st="2" end="2"/>
                                            </p:txEl>
                                          </p:spTgt>
                                        </p:tgtEl>
                                        <p:attrNameLst>
                                          <p:attrName>style.visibility</p:attrName>
                                        </p:attrNameLst>
                                      </p:cBhvr>
                                      <p:to>
                                        <p:strVal val="visible"/>
                                      </p:to>
                                    </p:set>
                                    <p:animEffect transition="in" filter="fade">
                                      <p:cBhvr>
                                        <p:cTn id="17" dur="2000"/>
                                        <p:tgtEl>
                                          <p:spTgt spid="132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500" dirty="0"/>
              <a:t>Statutory Limits on Business Expense Deductions</a:t>
            </a:r>
          </a:p>
        </p:txBody>
      </p:sp>
      <p:sp>
        <p:nvSpPr>
          <p:cNvPr id="8195" name="Rectangle 3"/>
          <p:cNvSpPr>
            <a:spLocks noGrp="1" noChangeArrowheads="1"/>
          </p:cNvSpPr>
          <p:nvPr>
            <p:ph type="body" idx="1"/>
          </p:nvPr>
        </p:nvSpPr>
        <p:spPr/>
        <p:txBody>
          <a:bodyPr/>
          <a:lstStyle/>
          <a:p>
            <a:pPr marL="571500" indent="-571500" eaLnBrk="1" hangingPunct="1">
              <a:lnSpc>
                <a:spcPct val="90000"/>
              </a:lnSpc>
              <a:buFont typeface="Wingdings" pitchFamily="2" charset="2"/>
              <a:buAutoNum type="arabicPeriod"/>
            </a:pPr>
            <a:r>
              <a:rPr lang="en-US" dirty="0"/>
              <a:t>Expenses against public policy</a:t>
            </a:r>
          </a:p>
          <a:p>
            <a:pPr marL="952500" lvl="1" indent="-495300" eaLnBrk="1" hangingPunct="1">
              <a:lnSpc>
                <a:spcPct val="90000"/>
              </a:lnSpc>
            </a:pPr>
            <a:r>
              <a:rPr lang="en-US" dirty="0"/>
              <a:t>No deduction for fines, bribes, lobby expenditures, or political contributions</a:t>
            </a:r>
          </a:p>
          <a:p>
            <a:pPr marL="571500" indent="-571500" eaLnBrk="1" hangingPunct="1">
              <a:lnSpc>
                <a:spcPct val="90000"/>
              </a:lnSpc>
              <a:buFont typeface="Wingdings" pitchFamily="2" charset="2"/>
              <a:buAutoNum type="arabicPeriod"/>
            </a:pPr>
            <a:r>
              <a:rPr lang="en-US" dirty="0"/>
              <a:t>Expenses relating to tax-exempt income</a:t>
            </a:r>
          </a:p>
          <a:p>
            <a:pPr marL="952500" lvl="1" indent="-495300" eaLnBrk="1" hangingPunct="1">
              <a:lnSpc>
                <a:spcPct val="90000"/>
              </a:lnSpc>
            </a:pPr>
            <a:r>
              <a:rPr lang="en-US" dirty="0"/>
              <a:t>Interest on loan where proceeds invested in municipal bonds</a:t>
            </a:r>
          </a:p>
          <a:p>
            <a:pPr marL="952500" lvl="1" indent="-495300" eaLnBrk="1" hangingPunct="1">
              <a:lnSpc>
                <a:spcPct val="90000"/>
              </a:lnSpc>
            </a:pPr>
            <a:r>
              <a:rPr lang="en-US" dirty="0"/>
              <a:t>Key man insurance premiums – no deduction if business is beneficiary of life insurance</a:t>
            </a:r>
          </a:p>
          <a:p>
            <a:pPr marL="571500" indent="-571500" eaLnBrk="1" hangingPunct="1">
              <a:lnSpc>
                <a:spcPct val="90000"/>
              </a:lnSpc>
              <a:buFont typeface="Wingdings" pitchFamily="2" charset="2"/>
              <a:buAutoNum type="arabicPeriod"/>
            </a:pPr>
            <a:r>
              <a:rPr lang="en-US" dirty="0"/>
              <a:t>Capital expenditures</a:t>
            </a:r>
          </a:p>
          <a:p>
            <a:pPr marL="571500" indent="-571500" eaLnBrk="1" hangingPunct="1">
              <a:lnSpc>
                <a:spcPct val="90000"/>
              </a:lnSpc>
              <a:buFont typeface="Wingdings" pitchFamily="2" charset="2"/>
              <a:buAutoNum type="arabicPeriod"/>
            </a:pPr>
            <a:r>
              <a:rPr lang="en-US" dirty="0"/>
              <a:t>Personal expenses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a:t>Capital Expenditures</a:t>
            </a:r>
          </a:p>
        </p:txBody>
      </p:sp>
      <p:sp>
        <p:nvSpPr>
          <p:cNvPr id="9219" name="Rectangle 3"/>
          <p:cNvSpPr>
            <a:spLocks noGrp="1" noChangeArrowheads="1"/>
          </p:cNvSpPr>
          <p:nvPr>
            <p:ph type="body" idx="1"/>
          </p:nvPr>
        </p:nvSpPr>
        <p:spPr/>
        <p:txBody>
          <a:bodyPr/>
          <a:lstStyle/>
          <a:p>
            <a:pPr eaLnBrk="1" hangingPunct="1">
              <a:buFont typeface="Wingdings" pitchFamily="2" charset="2"/>
              <a:buNone/>
            </a:pPr>
            <a:r>
              <a:rPr lang="en-US" dirty="0"/>
              <a:t>	Does the expenditure provide future benefit (beyond this year)?</a:t>
            </a:r>
          </a:p>
          <a:p>
            <a:pPr lvl="1" eaLnBrk="1" hangingPunct="1"/>
            <a:r>
              <a:rPr lang="en-US" dirty="0"/>
              <a:t>If so, capitalize rather than deduct.</a:t>
            </a:r>
          </a:p>
          <a:p>
            <a:pPr eaLnBrk="1" hangingPunct="1">
              <a:spcBef>
                <a:spcPts val="1800"/>
              </a:spcBef>
              <a:buFont typeface="Wingdings" pitchFamily="2" charset="2"/>
              <a:buNone/>
            </a:pPr>
            <a:r>
              <a:rPr lang="en-US" dirty="0"/>
              <a:t>	12-month rule for prepaid expenses:</a:t>
            </a:r>
          </a:p>
          <a:p>
            <a:pPr lvl="1" eaLnBrk="1" hangingPunct="1"/>
            <a:r>
              <a:rPr lang="en-US" dirty="0"/>
              <a:t>Deduct if benefit </a:t>
            </a:r>
            <a:r>
              <a:rPr lang="en-US" u="sng" dirty="0"/>
              <a:t>&lt;</a:t>
            </a:r>
            <a:r>
              <a:rPr lang="en-US" dirty="0"/>
              <a:t> 12 months </a:t>
            </a:r>
            <a:r>
              <a:rPr lang="en-US" i="1" dirty="0"/>
              <a:t>and</a:t>
            </a:r>
          </a:p>
          <a:p>
            <a:pPr lvl="1" eaLnBrk="1" hangingPunct="1">
              <a:buFont typeface="Wingdings" pitchFamily="2" charset="2"/>
              <a:buNone/>
            </a:pPr>
            <a:r>
              <a:rPr lang="en-US" dirty="0"/>
              <a:t>	Benefits do not extend beyond end of next tax year</a:t>
            </a:r>
          </a:p>
          <a:p>
            <a:pPr lvl="1" eaLnBrk="1" hangingPunct="1"/>
            <a:r>
              <a:rPr lang="en-US" dirty="0"/>
              <a:t>Does not apply to interest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a:t>12-Month Rule Example</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en-US" dirty="0"/>
              <a:t>	Ben, a cash basis taxpayer, makes the following payments on June 30 of this year:</a:t>
            </a:r>
          </a:p>
          <a:p>
            <a:pPr lvl="1" eaLnBrk="1" hangingPunct="1"/>
            <a:r>
              <a:rPr lang="en-US" dirty="0"/>
              <a:t>$10,000 for the next 10 months of utilities.</a:t>
            </a:r>
          </a:p>
          <a:p>
            <a:pPr lvl="1" eaLnBrk="1" hangingPunct="1"/>
            <a:r>
              <a:rPr lang="en-US" dirty="0"/>
              <a:t>$12,000 for insurance over the next 24 months.</a:t>
            </a:r>
          </a:p>
          <a:p>
            <a:pPr lvl="1" eaLnBrk="1" hangingPunct="1"/>
            <a:r>
              <a:rPr lang="en-US" dirty="0"/>
              <a:t>$9,600 for the next 8 months of interest on a business loan.</a:t>
            </a:r>
          </a:p>
          <a:p>
            <a:pPr lvl="1" eaLnBrk="1" hangingPunct="1">
              <a:buFont typeface="Wingdings" pitchFamily="2" charset="2"/>
              <a:buNone/>
            </a:pPr>
            <a:endParaRPr lang="en-US" dirty="0"/>
          </a:p>
          <a:p>
            <a:pPr lvl="1" eaLnBrk="1" hangingPunct="1">
              <a:buFont typeface="Wingdings" pitchFamily="2" charset="2"/>
              <a:buNone/>
            </a:pPr>
            <a:r>
              <a:rPr lang="en-US" dirty="0"/>
              <a:t>What amounts are deductible this year?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a:t>12-Month Rule Solution</a:t>
            </a:r>
          </a:p>
        </p:txBody>
      </p:sp>
      <p:sp>
        <p:nvSpPr>
          <p:cNvPr id="11267" name="Rectangle 3"/>
          <p:cNvSpPr>
            <a:spLocks noGrp="1" noChangeArrowheads="1"/>
          </p:cNvSpPr>
          <p:nvPr>
            <p:ph type="body" idx="1"/>
          </p:nvPr>
        </p:nvSpPr>
        <p:spPr/>
        <p:txBody>
          <a:bodyPr/>
          <a:lstStyle/>
          <a:p>
            <a:pPr eaLnBrk="1" hangingPunct="1">
              <a:buFont typeface="Wingdings" pitchFamily="2" charset="2"/>
              <a:buNone/>
            </a:pPr>
            <a:r>
              <a:rPr lang="en-US" sz="2600" dirty="0"/>
              <a:t>Ben can deduct all $10,000 for the utilities because:</a:t>
            </a:r>
          </a:p>
          <a:p>
            <a:pPr eaLnBrk="1" hangingPunct="1">
              <a:buFont typeface="Wingdings" pitchFamily="2" charset="2"/>
              <a:buNone/>
            </a:pPr>
            <a:r>
              <a:rPr lang="en-US" sz="2600" dirty="0"/>
              <a:t>	</a:t>
            </a:r>
            <a:r>
              <a:rPr lang="en-US" sz="2400" dirty="0"/>
              <a:t>the benefit is not more than 12 months and </a:t>
            </a:r>
          </a:p>
          <a:p>
            <a:pPr eaLnBrk="1" hangingPunct="1">
              <a:buFont typeface="Wingdings" pitchFamily="2" charset="2"/>
              <a:buNone/>
            </a:pPr>
            <a:r>
              <a:rPr lang="en-US" sz="2400" dirty="0"/>
              <a:t>	the benefit ends prior to the</a:t>
            </a:r>
            <a:r>
              <a:rPr lang="en-US" sz="2400" dirty="0">
                <a:solidFill>
                  <a:srgbClr val="FF0000"/>
                </a:solidFill>
              </a:rPr>
              <a:t> </a:t>
            </a:r>
            <a:r>
              <a:rPr lang="en-US" sz="2400" dirty="0"/>
              <a:t>end of next year.</a:t>
            </a:r>
          </a:p>
          <a:p>
            <a:pPr eaLnBrk="1" hangingPunct="1">
              <a:spcBef>
                <a:spcPts val="1800"/>
              </a:spcBef>
              <a:buFont typeface="Wingdings" pitchFamily="2" charset="2"/>
              <a:buNone/>
            </a:pPr>
            <a:r>
              <a:rPr lang="en-US" sz="2600" dirty="0"/>
              <a:t>Ben can deduct $3,000 for insurance because:</a:t>
            </a:r>
          </a:p>
          <a:p>
            <a:pPr eaLnBrk="1" hangingPunct="1">
              <a:buFont typeface="Wingdings" pitchFamily="2" charset="2"/>
              <a:buNone/>
            </a:pPr>
            <a:r>
              <a:rPr lang="en-US" sz="2600" dirty="0"/>
              <a:t>	</a:t>
            </a:r>
            <a:r>
              <a:rPr lang="en-US" sz="2400" dirty="0"/>
              <a:t>the payment is more than 12 months. Hence, Ben can only deduct 6 months ($500 per month).</a:t>
            </a:r>
          </a:p>
          <a:p>
            <a:pPr eaLnBrk="1" hangingPunct="1">
              <a:spcBef>
                <a:spcPts val="1800"/>
              </a:spcBef>
              <a:buFont typeface="Wingdings" pitchFamily="2" charset="2"/>
              <a:buNone/>
            </a:pPr>
            <a:r>
              <a:rPr lang="en-US" sz="2600" dirty="0"/>
              <a:t>Ben can deduct $7,200 for interest because:</a:t>
            </a:r>
          </a:p>
          <a:p>
            <a:pPr eaLnBrk="1" hangingPunct="1">
              <a:spcBef>
                <a:spcPts val="600"/>
              </a:spcBef>
              <a:buFont typeface="Wingdings" pitchFamily="2" charset="2"/>
              <a:buNone/>
            </a:pPr>
            <a:r>
              <a:rPr lang="en-US" sz="2600" dirty="0"/>
              <a:t>	</a:t>
            </a:r>
            <a:r>
              <a:rPr lang="en-US" sz="2400" dirty="0"/>
              <a:t>the 12-month rule does not apply to interest.</a:t>
            </a:r>
          </a:p>
        </p:txBody>
      </p:sp>
    </p:spTree>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2820</TotalTime>
  <Words>1544</Words>
  <Application>Microsoft Office PowerPoint</Application>
  <PresentationFormat>On-screen Show (4:3)</PresentationFormat>
  <Paragraphs>290</Paragraphs>
  <Slides>36</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Times New Roman</vt:lpstr>
      <vt:lpstr>Verdana</vt:lpstr>
      <vt:lpstr>Wingdings</vt:lpstr>
      <vt:lpstr>Network</vt:lpstr>
      <vt:lpstr>Chapter 1</vt:lpstr>
      <vt:lpstr>Learning Objectives</vt:lpstr>
      <vt:lpstr>Business Income and Deductions</vt:lpstr>
      <vt:lpstr>Reasonableness Example</vt:lpstr>
      <vt:lpstr>Reasonableness Solution</vt:lpstr>
      <vt:lpstr>Statutory Limits on Business Expense Deductions</vt:lpstr>
      <vt:lpstr>Capital Expenditures</vt:lpstr>
      <vt:lpstr>12-Month Rule Example</vt:lpstr>
      <vt:lpstr>12-Month Rule Solution</vt:lpstr>
      <vt:lpstr>Special Business Deductions</vt:lpstr>
      <vt:lpstr>Domestic Production Activities Deduction (DPAD)</vt:lpstr>
      <vt:lpstr>DPAD Example</vt:lpstr>
      <vt:lpstr>DPAD Solution</vt:lpstr>
      <vt:lpstr>Business Expenses with Personal Benefits</vt:lpstr>
      <vt:lpstr>Travel Example</vt:lpstr>
      <vt:lpstr>Travel Solution</vt:lpstr>
      <vt:lpstr>Accounting for Taxable Income</vt:lpstr>
      <vt:lpstr>Accounting Periods</vt:lpstr>
      <vt:lpstr>Choosing an Accounting Period</vt:lpstr>
      <vt:lpstr>Accounting Methods</vt:lpstr>
      <vt:lpstr>Accounting Methods</vt:lpstr>
      <vt:lpstr>Cash Method</vt:lpstr>
      <vt:lpstr>Accrual Income</vt:lpstr>
      <vt:lpstr>Accrual Question</vt:lpstr>
      <vt:lpstr>Accrual – Prepaid Income</vt:lpstr>
      <vt:lpstr>Advance Payment Example</vt:lpstr>
      <vt:lpstr>Advance Payment Solution</vt:lpstr>
      <vt:lpstr>Inventories</vt:lpstr>
      <vt:lpstr>UNICAP</vt:lpstr>
      <vt:lpstr>Inventory Flow Assumptions</vt:lpstr>
      <vt:lpstr>Accruing Business Expenses</vt:lpstr>
      <vt:lpstr>Economic Performance</vt:lpstr>
      <vt:lpstr>Economic Performance Example</vt:lpstr>
      <vt:lpstr>Economic Performance Solution</vt:lpstr>
      <vt:lpstr>PowerPoint Presentation</vt:lpstr>
      <vt:lpstr>Choosing or Changing an Accounting Method</vt:lpstr>
    </vt:vector>
  </TitlesOfParts>
  <Company>University of Texas at Austin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 slides</dc:title>
  <dc:subject>Spilker Text</dc:subject>
  <dc:creator>John Robinson</dc:creator>
  <cp:lastModifiedBy>Howard Godfrey</cp:lastModifiedBy>
  <cp:revision>70</cp:revision>
  <dcterms:created xsi:type="dcterms:W3CDTF">2006-11-06T16:51:59Z</dcterms:created>
  <dcterms:modified xsi:type="dcterms:W3CDTF">2016-12-19T01:18:29Z</dcterms:modified>
</cp:coreProperties>
</file>