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715" r:id="rId2"/>
    <p:sldId id="943" r:id="rId3"/>
    <p:sldId id="960" r:id="rId4"/>
    <p:sldId id="959" r:id="rId5"/>
    <p:sldId id="945" r:id="rId6"/>
    <p:sldId id="932" r:id="rId7"/>
    <p:sldId id="947" r:id="rId8"/>
    <p:sldId id="948" r:id="rId9"/>
    <p:sldId id="946" r:id="rId10"/>
    <p:sldId id="949" r:id="rId11"/>
    <p:sldId id="950" r:id="rId12"/>
    <p:sldId id="930" r:id="rId13"/>
    <p:sldId id="937" r:id="rId14"/>
    <p:sldId id="938" r:id="rId15"/>
    <p:sldId id="931" r:id="rId16"/>
    <p:sldId id="939" r:id="rId17"/>
    <p:sldId id="940" r:id="rId18"/>
    <p:sldId id="941" r:id="rId19"/>
    <p:sldId id="942" r:id="rId20"/>
    <p:sldId id="936" r:id="rId21"/>
    <p:sldId id="885" r:id="rId22"/>
    <p:sldId id="892" r:id="rId23"/>
    <p:sldId id="895" r:id="rId24"/>
    <p:sldId id="889" r:id="rId25"/>
    <p:sldId id="891" r:id="rId26"/>
    <p:sldId id="897" r:id="rId27"/>
    <p:sldId id="904" r:id="rId28"/>
    <p:sldId id="905" r:id="rId29"/>
    <p:sldId id="906" r:id="rId30"/>
    <p:sldId id="953" r:id="rId31"/>
    <p:sldId id="899" r:id="rId32"/>
    <p:sldId id="896" r:id="rId33"/>
    <p:sldId id="901" r:id="rId34"/>
    <p:sldId id="902" r:id="rId35"/>
    <p:sldId id="900" r:id="rId36"/>
    <p:sldId id="903" r:id="rId37"/>
    <p:sldId id="907" r:id="rId38"/>
    <p:sldId id="954" r:id="rId39"/>
    <p:sldId id="908" r:id="rId40"/>
    <p:sldId id="909" r:id="rId41"/>
    <p:sldId id="911" r:id="rId42"/>
    <p:sldId id="956" r:id="rId43"/>
    <p:sldId id="910" r:id="rId44"/>
    <p:sldId id="955" r:id="rId45"/>
    <p:sldId id="957" r:id="rId46"/>
    <p:sldId id="916" r:id="rId47"/>
    <p:sldId id="917" r:id="rId48"/>
    <p:sldId id="718" r:id="rId4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6" autoAdjust="0"/>
    <p:restoredTop sz="94632" autoAdjust="0"/>
  </p:normalViewPr>
  <p:slideViewPr>
    <p:cSldViewPr>
      <p:cViewPr varScale="1">
        <p:scale>
          <a:sx n="99" d="100"/>
          <a:sy n="99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20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45674" y="233277"/>
            <a:ext cx="3789830" cy="26637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Corporate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594973" y="233277"/>
            <a:ext cx="2181119" cy="308934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Accounting  6120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11364" y="8676956"/>
            <a:ext cx="2726791" cy="386167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Copyright 2016-Dr. Howard Godfrey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676956"/>
            <a:ext cx="2728363" cy="463401"/>
          </a:xfrm>
          <a:prstGeom prst="rect">
            <a:avLst/>
          </a:prstGeom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 Chapter 1. Page </a:t>
            </a:r>
            <a:fld id="{1060516F-48FB-4724-9FB6-A38E3A1403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4358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4647AE-B73A-4701-8330-EB9D22064961}" type="datetimeFigureOut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14924"/>
            <a:ext cx="5607691" cy="4183222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E0E1FAB-FE1A-4487-85DA-D86C4074A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27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4815" indent="-27396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0564" indent="-218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1419" indent="-218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2274" indent="-218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35725" indent="-218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89176" indent="-218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42627" indent="-218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96078" indent="-218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79E7E89-AE17-4997-9A29-E468254EE77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966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64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143" indent="-285439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757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461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166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1868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572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277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1981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26DFFCD-2678-4A14-9948-28734F885F48}" type="slidenum">
              <a:rPr lang="en-US" smtClean="0"/>
              <a:pPr eaLnBrk="1" hangingPunct="1">
                <a:defRPr/>
              </a:pPr>
              <a:t>20</a:t>
            </a:fld>
            <a:endParaRPr 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78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64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143" indent="-285439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757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461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166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1868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572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277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1981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26DFFCD-2678-4A14-9948-28734F885F48}" type="slidenum">
              <a:rPr lang="en-US" smtClean="0"/>
              <a:pPr eaLnBrk="1" hangingPunct="1">
                <a:defRPr/>
              </a:pPr>
              <a:t>30</a:t>
            </a:fld>
            <a:endParaRPr 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83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64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143" indent="-285439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757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461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166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1868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572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277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1981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26DFFCD-2678-4A14-9948-28734F885F48}" type="slidenum">
              <a:rPr lang="en-US" smtClean="0"/>
              <a:pPr eaLnBrk="1" hangingPunct="1">
                <a:defRPr/>
              </a:pPr>
              <a:t>38</a:t>
            </a:fld>
            <a:endParaRPr 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24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64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143" indent="-285439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757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461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166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1868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572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277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1981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26DFFCD-2678-4A14-9948-28734F885F48}" type="slidenum">
              <a:rPr lang="en-US" smtClean="0"/>
              <a:pPr eaLnBrk="1" hangingPunct="1">
                <a:defRPr/>
              </a:pPr>
              <a:t>45</a:t>
            </a:fld>
            <a:endParaRPr 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7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FB22B-4117-4493-9B9F-67F257E1DFF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77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FB22B-4117-4493-9B9F-67F257E1DFF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90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64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143" indent="-285439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757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461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166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1868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572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277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1981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26DFFCD-2678-4A14-9948-28734F885F48}" type="slidenum">
              <a:rPr lang="en-US" smtClean="0"/>
              <a:pPr eaLnBrk="1" hangingPunct="1">
                <a:defRPr/>
              </a:pPr>
              <a:t>6</a:t>
            </a:fld>
            <a:endParaRPr 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6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64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143" indent="-285439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757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461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166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1868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572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277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1981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26DFFCD-2678-4A14-9948-28734F885F48}" type="slidenum">
              <a:rPr lang="en-US" smtClean="0"/>
              <a:pPr eaLnBrk="1" hangingPunct="1">
                <a:defRPr/>
              </a:pPr>
              <a:t>12</a:t>
            </a:fld>
            <a:endParaRPr 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8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64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143" indent="-285439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757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461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166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1868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572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277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1981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26DFFCD-2678-4A14-9948-28734F885F48}" type="slidenum">
              <a:rPr lang="en-US" smtClean="0"/>
              <a:pPr eaLnBrk="1" hangingPunct="1">
                <a:defRPr/>
              </a:pPr>
              <a:t>13</a:t>
            </a:fld>
            <a:endParaRPr 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7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64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143" indent="-285439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757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461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166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1868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572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277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1981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26DFFCD-2678-4A14-9948-28734F885F48}" type="slidenum">
              <a:rPr lang="en-US" smtClean="0"/>
              <a:pPr eaLnBrk="1" hangingPunct="1">
                <a:defRPr/>
              </a:pPr>
              <a:t>15</a:t>
            </a:fld>
            <a:endParaRPr 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09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64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143" indent="-285439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757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461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166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1868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572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277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1981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26DFFCD-2678-4A14-9948-28734F885F48}" type="slidenum">
              <a:rPr lang="en-US" smtClean="0"/>
              <a:pPr eaLnBrk="1" hangingPunct="1">
                <a:defRPr/>
              </a:pPr>
              <a:t>16</a:t>
            </a:fld>
            <a:endParaRPr 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46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64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143" indent="-285439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757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461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166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1868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572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277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1981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26DFFCD-2678-4A14-9948-28734F885F48}" type="slidenum">
              <a:rPr lang="en-US" smtClean="0"/>
              <a:pPr eaLnBrk="1" hangingPunct="1">
                <a:defRPr/>
              </a:pPr>
              <a:t>17</a:t>
            </a:fld>
            <a:endParaRPr 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31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64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143" indent="-285439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757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461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166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1868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572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277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1981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26DFFCD-2678-4A14-9948-28734F885F48}" type="slidenum">
              <a:rPr lang="en-US" smtClean="0"/>
              <a:pPr eaLnBrk="1" hangingPunct="1">
                <a:defRPr/>
              </a:pPr>
              <a:t>18</a:t>
            </a:fld>
            <a:endParaRPr 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64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143" indent="-285439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757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461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166" indent="-228351" defTabSz="90864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1868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572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277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1981" indent="-228351" defTabSz="908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26DFFCD-2678-4A14-9948-28734F885F48}" type="slidenum">
              <a:rPr lang="en-US" smtClean="0"/>
              <a:pPr eaLnBrk="1" hangingPunct="1">
                <a:defRPr/>
              </a:pPr>
              <a:t>19</a:t>
            </a:fld>
            <a:endParaRPr 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6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BE50-0057-498A-8DFC-A16BAA43670B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48AB3-F51C-42E5-BC0C-D2DD829AB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99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1EA7-572F-4BB1-85DE-D4D9A4D2180B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C5BA1-29D2-459A-9E9C-844C4A081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12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5162-5295-41ED-9200-7921BA07056C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347B-CC6E-43CC-B82E-D6C6FBEE4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48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7676A-5C95-4C41-A6F9-F1036B1DD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4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66D8-4933-4B80-931C-8AB4FD71672C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AE250-E14D-4DEF-8D19-5388E9EEC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80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F7204-D4BE-4ABE-9693-B3391CAE13EA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B47EB-39EA-4A4B-8941-C0F28E0764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80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CBE8-8AE8-4664-8E9B-A349FDE27D28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3588-83DB-47D7-B0AE-F2CBB7C9E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98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B089-4A7A-41F5-9752-4688BBAB44B3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FC69C-CA01-4893-A934-20702166D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63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9FFA-DC10-4FC0-AE36-E714BB06F36A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93B0-6F76-48FF-8418-7C28263039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54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B7F89-52D8-4FFD-BC16-97790CB8063A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96EF-4872-4C55-95E1-11F1F6AEB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15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7C04-38E2-4B73-B781-D597F0F1EC1D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2C13E-CB47-4473-B87B-0B18081C8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79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874C-9DD7-4627-A3E5-56A844E78F89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110B-A8AB-4225-B93C-611CD607C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95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B87E97-F389-45A0-8D49-F3E2670AFD42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28FDB5F-A99C-4AE3-B4B4-5C470FBA4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gomes2@uncc.edu" TargetMode="External"/><Relationship Id="rId2" Type="http://schemas.openxmlformats.org/officeDocument/2006/relationships/hyperlink" Target="http://www.legionbrewing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4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477000"/>
          </a:xfrm>
          <a:extLst/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en-US" altLang="en-US" sz="8000" b="1" dirty="0"/>
              <a:t>Chapter-2-1D-Property-Cost-Recovery</a:t>
            </a:r>
            <a:br>
              <a:rPr lang="en-US" altLang="en-US" sz="5300" b="1" dirty="0"/>
            </a:br>
            <a:br>
              <a:rPr lang="en-US" altLang="en-US" sz="3600" u="sng" dirty="0"/>
            </a:br>
            <a:r>
              <a:rPr lang="en-US" altLang="en-US" sz="3600" dirty="0"/>
              <a:t> Howard Godfrey, Ph.D., CPA</a:t>
            </a:r>
            <a:br>
              <a:rPr lang="en-US" altLang="en-US" sz="3600" dirty="0"/>
            </a:br>
            <a:r>
              <a:rPr lang="en-US" altLang="en-US" sz="2800" dirty="0"/>
              <a:t>Professor of Accounting </a:t>
            </a:r>
            <a:br>
              <a:rPr lang="en-US" altLang="en-US" sz="3600" dirty="0"/>
            </a:br>
            <a:r>
              <a:rPr lang="en-US" altLang="en-US" sz="2800" dirty="0"/>
              <a:t>©Howard Godfrey-2017</a:t>
            </a:r>
            <a:br>
              <a:rPr lang="en-US" altLang="en-US" sz="3600" dirty="0"/>
            </a:br>
            <a:endParaRPr lang="en-US" alt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39" name="Group 59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640382"/>
        </p:xfrm>
        <a:graphic>
          <a:graphicData uri="http://schemas.openxmlformats.org/drawingml/2006/table">
            <a:tbl>
              <a:tblPr/>
              <a:tblGrid>
                <a:gridCol w="123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1646" name="Object 5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7764107"/>
              </p:ext>
            </p:extLst>
          </p:nvPr>
        </p:nvGraphicFramePr>
        <p:xfrm>
          <a:off x="541338" y="107950"/>
          <a:ext cx="7680325" cy="635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7" name="Worksheet" r:id="rId3" imgW="2047951" imgH="1695540" progId="Excel.Sheet.8">
                  <p:embed/>
                </p:oleObj>
              </mc:Choice>
              <mc:Fallback>
                <p:oleObj name="Worksheet" r:id="rId3" imgW="2047951" imgH="1695540" progId="Excel.Sheet.8">
                  <p:embed/>
                  <p:pic>
                    <p:nvPicPr>
                      <p:cNvPr id="111646" name="Object 5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07950"/>
                        <a:ext cx="7680325" cy="635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10451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/>
              <a:t>Teton bought a machine on July 22 at a cost of $510,000, which has a recovery period of 7 years. [Page 2-9] </a:t>
            </a:r>
          </a:p>
          <a:p>
            <a:pPr marL="741363" indent="-741363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/>
              <a:t>The company will NOT claim: </a:t>
            </a:r>
          </a:p>
          <a:p>
            <a:pPr marL="741363" indent="-741363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/>
              <a:t>(1) bonus depreciation [Pg. 2-22)] or </a:t>
            </a:r>
          </a:p>
          <a:p>
            <a:pPr marL="741363" indent="-741363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/>
              <a:t>(2) immediate expensing under </a:t>
            </a:r>
            <a:br>
              <a:rPr lang="en-US" sz="4000" b="1" dirty="0"/>
            </a:br>
            <a:r>
              <a:rPr lang="en-US" sz="4000" b="1" dirty="0"/>
              <a:t>Section 179 [Page 2-17].  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/>
              <a:t>Teton’s cost recovery deduction?</a:t>
            </a:r>
          </a:p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endParaRPr lang="en-US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02841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6172200"/>
          </a:xfrm>
        </p:spPr>
        <p:txBody>
          <a:bodyPr/>
          <a:lstStyle/>
          <a:p>
            <a:pPr marL="0" indent="0"/>
            <a:r>
              <a:rPr lang="en-US" sz="1800" b="1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/>
            <a:endParaRPr lang="en-US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385665"/>
              </p:ext>
            </p:extLst>
          </p:nvPr>
        </p:nvGraphicFramePr>
        <p:xfrm>
          <a:off x="-6242" y="76200"/>
          <a:ext cx="8889508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87" name="Worksheet" r:id="rId4" imgW="3229051" imgH="2295514" progId="Excel.Sheet.12">
                  <p:embed/>
                </p:oleObj>
              </mc:Choice>
              <mc:Fallback>
                <p:oleObj name="Worksheet" r:id="rId4" imgW="3229051" imgH="2295514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242" y="76200"/>
                        <a:ext cx="8889508" cy="632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665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6172200"/>
          </a:xfrm>
        </p:spPr>
        <p:txBody>
          <a:bodyPr/>
          <a:lstStyle/>
          <a:p>
            <a:pPr marL="0" indent="0"/>
            <a:r>
              <a:rPr lang="en-US" sz="1800" b="1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/>
            <a:endParaRPr lang="en-US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879175"/>
              </p:ext>
            </p:extLst>
          </p:nvPr>
        </p:nvGraphicFramePr>
        <p:xfrm>
          <a:off x="-6242" y="76200"/>
          <a:ext cx="8889508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1" name="Worksheet" r:id="rId4" imgW="3229051" imgH="2295514" progId="Excel.Sheet.12">
                  <p:embed/>
                </p:oleObj>
              </mc:Choice>
              <mc:Fallback>
                <p:oleObj name="Worksheet" r:id="rId4" imgW="3229051" imgH="2295514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242" y="76200"/>
                        <a:ext cx="8889508" cy="632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56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6477000"/>
          </a:xfrm>
        </p:spPr>
        <p:txBody>
          <a:bodyPr lIns="92075" tIns="46038" rIns="92075" bIns="46038"/>
          <a:lstStyle/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074682"/>
              </p:ext>
            </p:extLst>
          </p:nvPr>
        </p:nvGraphicFramePr>
        <p:xfrm>
          <a:off x="844550" y="228599"/>
          <a:ext cx="7156450" cy="6029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53" name="Worksheet" r:id="rId3" imgW="1571549" imgH="1323997" progId="Excel.Sheet.12">
                  <p:embed/>
                </p:oleObj>
              </mc:Choice>
              <mc:Fallback>
                <p:oleObj name="Worksheet" r:id="rId3" imgW="1571549" imgH="1323997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4550" y="228599"/>
                        <a:ext cx="7156450" cy="6029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2622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6172200"/>
          </a:xfrm>
        </p:spPr>
        <p:txBody>
          <a:bodyPr/>
          <a:lstStyle/>
          <a:p>
            <a:pPr marL="0" indent="0"/>
            <a:endParaRPr lang="en-US" sz="2800" dirty="0">
              <a:solidFill>
                <a:schemeClr val="tx1"/>
              </a:solidFill>
            </a:endParaRPr>
          </a:p>
          <a:p>
            <a:pPr marL="0" indent="0"/>
            <a:endParaRPr lang="en-US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78100"/>
              </p:ext>
            </p:extLst>
          </p:nvPr>
        </p:nvGraphicFramePr>
        <p:xfrm>
          <a:off x="142875" y="76200"/>
          <a:ext cx="8859838" cy="630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1" name="Worksheet" r:id="rId4" imgW="3933749" imgH="2800484" progId="Excel.Sheet.12">
                  <p:embed/>
                </p:oleObj>
              </mc:Choice>
              <mc:Fallback>
                <p:oleObj name="Worksheet" r:id="rId4" imgW="3933749" imgH="2800484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875" y="76200"/>
                        <a:ext cx="8859838" cy="6307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2082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6172200"/>
          </a:xfrm>
        </p:spPr>
        <p:txBody>
          <a:bodyPr/>
          <a:lstStyle/>
          <a:p>
            <a:pPr marL="0" indent="0"/>
            <a:endParaRPr lang="en-US" sz="2800" dirty="0">
              <a:solidFill>
                <a:schemeClr val="tx1"/>
              </a:solidFill>
            </a:endParaRPr>
          </a:p>
          <a:p>
            <a:pPr marL="0" indent="0"/>
            <a:endParaRPr lang="en-US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0137"/>
              </p:ext>
            </p:extLst>
          </p:nvPr>
        </p:nvGraphicFramePr>
        <p:xfrm>
          <a:off x="76200" y="76200"/>
          <a:ext cx="8815388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7" name="Worksheet" r:id="rId4" imgW="3733800" imgH="1600234" progId="Excel.Sheet.12">
                  <p:embed/>
                </p:oleObj>
              </mc:Choice>
              <mc:Fallback>
                <p:oleObj name="Worksheet" r:id="rId4" imgW="3733800" imgH="1600234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76200"/>
                        <a:ext cx="8815388" cy="377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667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6172200"/>
          </a:xfrm>
        </p:spPr>
        <p:txBody>
          <a:bodyPr/>
          <a:lstStyle/>
          <a:p>
            <a:pPr marL="0" indent="0"/>
            <a:endParaRPr lang="en-US" sz="2800" dirty="0">
              <a:solidFill>
                <a:schemeClr val="tx1"/>
              </a:solidFill>
            </a:endParaRPr>
          </a:p>
          <a:p>
            <a:pPr marL="0" indent="0"/>
            <a:endParaRPr lang="en-US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783013"/>
              </p:ext>
            </p:extLst>
          </p:nvPr>
        </p:nvGraphicFramePr>
        <p:xfrm>
          <a:off x="76200" y="76200"/>
          <a:ext cx="8815388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9" name="Worksheet" r:id="rId4" imgW="3733800" imgH="1981155" progId="Excel.Sheet.12">
                  <p:embed/>
                </p:oleObj>
              </mc:Choice>
              <mc:Fallback>
                <p:oleObj name="Worksheet" r:id="rId4" imgW="3733800" imgH="1981155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76200"/>
                        <a:ext cx="8815388" cy="467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989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6172200"/>
          </a:xfrm>
        </p:spPr>
        <p:txBody>
          <a:bodyPr/>
          <a:lstStyle/>
          <a:p>
            <a:pPr marL="0" indent="0"/>
            <a:endParaRPr lang="en-US" sz="2800" dirty="0">
              <a:solidFill>
                <a:schemeClr val="tx1"/>
              </a:solidFill>
            </a:endParaRPr>
          </a:p>
          <a:p>
            <a:pPr marL="0" indent="0"/>
            <a:endParaRPr lang="en-US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338897"/>
              </p:ext>
            </p:extLst>
          </p:nvPr>
        </p:nvGraphicFramePr>
        <p:xfrm>
          <a:off x="76200" y="76200"/>
          <a:ext cx="8815644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3" name="Worksheet" r:id="rId4" imgW="3733800" imgH="2743301" progId="Excel.Sheet.12">
                  <p:embed/>
                </p:oleObj>
              </mc:Choice>
              <mc:Fallback>
                <p:oleObj name="Worksheet" r:id="rId4" imgW="3733800" imgH="2743301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76200"/>
                        <a:ext cx="8815644" cy="647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2791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6172200"/>
          </a:xfrm>
        </p:spPr>
        <p:txBody>
          <a:bodyPr/>
          <a:lstStyle/>
          <a:p>
            <a:pPr marL="0" indent="0"/>
            <a:endParaRPr lang="en-US" sz="2800" dirty="0">
              <a:solidFill>
                <a:schemeClr val="tx1"/>
              </a:solidFill>
            </a:endParaRPr>
          </a:p>
          <a:p>
            <a:pPr marL="0" indent="0"/>
            <a:endParaRPr lang="en-US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6200" y="76200"/>
          <a:ext cx="8815644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0" name="Worksheet" r:id="rId4" imgW="3733800" imgH="2743301" progId="Excel.Sheet.12">
                  <p:embed/>
                </p:oleObj>
              </mc:Choice>
              <mc:Fallback>
                <p:oleObj name="Worksheet" r:id="rId4" imgW="3733800" imgH="2743301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76200"/>
                        <a:ext cx="8815644" cy="647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458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"/>
            <a:ext cx="8839200" cy="6400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b="1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460309"/>
              </p:ext>
            </p:extLst>
          </p:nvPr>
        </p:nvGraphicFramePr>
        <p:xfrm>
          <a:off x="390524" y="256261"/>
          <a:ext cx="6696075" cy="6152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6" name="Worksheet" r:id="rId3" imgW="2695651" imgH="2476444" progId="Excel.Sheet.12">
                  <p:embed/>
                </p:oleObj>
              </mc:Choice>
              <mc:Fallback>
                <p:oleObj name="Worksheet" r:id="rId3" imgW="2695651" imgH="2476444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524" y="256261"/>
                        <a:ext cx="6696075" cy="6152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4163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6172200"/>
          </a:xfrm>
        </p:spPr>
        <p:txBody>
          <a:bodyPr/>
          <a:lstStyle/>
          <a:p>
            <a:pPr marL="0" indent="0"/>
            <a:endParaRPr lang="en-US" sz="2800" dirty="0">
              <a:solidFill>
                <a:schemeClr val="tx1"/>
              </a:solidFill>
            </a:endParaRPr>
          </a:p>
          <a:p>
            <a:pPr marL="0" indent="0"/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66" y="1066800"/>
            <a:ext cx="8779353" cy="40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5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/>
              <a:t>Teton bought a used delivery truck </a:t>
            </a:r>
            <a:r>
              <a:rPr lang="en-US" b="1" dirty="0"/>
              <a:t>[weighing 8,000 pounds – Pg. 2-27 luxury auto rules not applicable] </a:t>
            </a:r>
            <a:r>
              <a:rPr lang="en-US" sz="4000" b="1" dirty="0"/>
              <a:t>on July 22 at a cost of $15,000, which has a recovery period of 5 years. (Page 2-9). </a:t>
            </a:r>
            <a:br>
              <a:rPr lang="en-US" sz="4000" b="1" dirty="0"/>
            </a:br>
            <a:r>
              <a:rPr lang="en-US" sz="4000" b="1" dirty="0"/>
              <a:t>The company will NOT claim: </a:t>
            </a:r>
            <a:br>
              <a:rPr lang="en-US" sz="4000" b="1" dirty="0"/>
            </a:br>
            <a:r>
              <a:rPr lang="en-US" sz="3600" b="1" dirty="0"/>
              <a:t>(1) bonus depreciation [pg. 2-22] or </a:t>
            </a:r>
            <a:br>
              <a:rPr lang="en-US" sz="3600" b="1" dirty="0"/>
            </a:br>
            <a:r>
              <a:rPr lang="en-US" sz="3600" b="1" dirty="0"/>
              <a:t>(2) immediate expensing </a:t>
            </a:r>
            <a:br>
              <a:rPr lang="en-US" sz="3600" b="1" dirty="0"/>
            </a:br>
            <a:r>
              <a:rPr lang="en-US" sz="3600" b="1" dirty="0"/>
              <a:t>under section 179 [Page 2-18].</a:t>
            </a:r>
            <a:r>
              <a:rPr lang="en-US" sz="4000" b="1" dirty="0"/>
              <a:t>  </a:t>
            </a:r>
            <a:br>
              <a:rPr lang="en-US" sz="4000" b="1" dirty="0"/>
            </a:br>
            <a:r>
              <a:rPr lang="en-US" sz="4000" b="1" dirty="0"/>
              <a:t>Teton’s cost recovery deduction?</a:t>
            </a:r>
            <a:endParaRPr lang="en-US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52835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880763"/>
              </p:ext>
            </p:extLst>
          </p:nvPr>
        </p:nvGraphicFramePr>
        <p:xfrm>
          <a:off x="228599" y="533400"/>
          <a:ext cx="8643013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35" name="Worksheet" r:id="rId3" imgW="2865141" imgH="1767789" progId="Excel.Sheet.12">
                  <p:embed/>
                </p:oleObj>
              </mc:Choice>
              <mc:Fallback>
                <p:oleObj name="Worksheet" r:id="rId3" imgW="2865141" imgH="17677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599" y="533400"/>
                        <a:ext cx="8643013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1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705423"/>
              </p:ext>
            </p:extLst>
          </p:nvPr>
        </p:nvGraphicFramePr>
        <p:xfrm>
          <a:off x="228600" y="685800"/>
          <a:ext cx="839607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59" name="Worksheet" r:id="rId3" imgW="2865141" imgH="1767789" progId="Excel.Sheet.12">
                  <p:embed/>
                </p:oleObj>
              </mc:Choice>
              <mc:Fallback>
                <p:oleObj name="Worksheet" r:id="rId3" imgW="2865141" imgH="17677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685800"/>
                        <a:ext cx="8396070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7047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buNone/>
            </a:pPr>
            <a:r>
              <a:rPr lang="en-US" sz="4000" b="1" dirty="0"/>
              <a:t>Teton Company bought  the used delivery truck in the preceding question on </a:t>
            </a:r>
            <a:r>
              <a:rPr lang="en-US" sz="4000" b="1" u="sng" dirty="0">
                <a:solidFill>
                  <a:srgbClr val="FF0000"/>
                </a:solidFill>
              </a:rPr>
              <a:t>December 22. </a:t>
            </a:r>
            <a:r>
              <a:rPr lang="en-US" sz="4000" b="1" dirty="0"/>
              <a:t>This was the only asset acquisition in the year. </a:t>
            </a:r>
            <a:br>
              <a:rPr lang="en-US" sz="4000" b="1" dirty="0"/>
            </a:br>
            <a:r>
              <a:rPr lang="en-US" sz="4000" b="1" dirty="0"/>
              <a:t>This means the asset(s) placed in service in the fourth quarter exceeds 40% of the cost of all assets placed in service in the year. The mid-quarter rules applies in this case. Teton’s cost recovery deduct.?  (Page 2-10+)</a:t>
            </a:r>
            <a:endParaRPr lang="en-US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60049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872399"/>
              </p:ext>
            </p:extLst>
          </p:nvPr>
        </p:nvGraphicFramePr>
        <p:xfrm>
          <a:off x="685800" y="381000"/>
          <a:ext cx="7664450" cy="535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2" name="Worksheet" r:id="rId3" imgW="2848051" imgH="1990837" progId="Excel.Sheet.12">
                  <p:embed/>
                </p:oleObj>
              </mc:Choice>
              <mc:Fallback>
                <p:oleObj name="Worksheet" r:id="rId3" imgW="2848051" imgH="19908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81000"/>
                        <a:ext cx="7664450" cy="535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514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565640"/>
              </p:ext>
            </p:extLst>
          </p:nvPr>
        </p:nvGraphicFramePr>
        <p:xfrm>
          <a:off x="685800" y="381000"/>
          <a:ext cx="7874000" cy="5434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6" name="Worksheet" r:id="rId3" imgW="2926018" imgH="2019279" progId="Excel.Sheet.12">
                  <p:embed/>
                </p:oleObj>
              </mc:Choice>
              <mc:Fallback>
                <p:oleObj name="Worksheet" r:id="rId3" imgW="2926018" imgH="20192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81000"/>
                        <a:ext cx="7874000" cy="5434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019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6324600"/>
          </a:xfrm>
        </p:spPr>
        <p:txBody>
          <a:bodyPr lIns="92075" tIns="46038" rIns="92075" bIns="46038"/>
          <a:lstStyle/>
          <a:p>
            <a:pPr algn="ctr">
              <a:buFont typeface="Arial" pitchFamily="34" charset="0"/>
              <a:buNone/>
            </a:pPr>
            <a:r>
              <a:rPr lang="en-US" altLang="en-US" sz="4400" b="1" u="sng">
                <a:solidFill>
                  <a:srgbClr val="FF0000"/>
                </a:solidFill>
              </a:rPr>
              <a:t> </a:t>
            </a:r>
            <a:endParaRPr lang="en-US" altLang="en-US" sz="3600" b="1"/>
          </a:p>
        </p:txBody>
      </p:sp>
      <p:graphicFrame>
        <p:nvGraphicFramePr>
          <p:cNvPr id="118787" name="Object 2"/>
          <p:cNvGraphicFramePr>
            <a:graphicFrameLocks noChangeAspect="1"/>
          </p:cNvGraphicFramePr>
          <p:nvPr/>
        </p:nvGraphicFramePr>
        <p:xfrm>
          <a:off x="842963" y="236538"/>
          <a:ext cx="7292975" cy="631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7" name="Worksheet" r:id="rId3" imgW="1981200" imgH="1800271" progId="Excel.Sheet.12">
                  <p:embed/>
                </p:oleObj>
              </mc:Choice>
              <mc:Fallback>
                <p:oleObj name="Worksheet" r:id="rId3" imgW="1981200" imgH="180027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236538"/>
                        <a:ext cx="7292975" cy="631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9854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897563"/>
          </a:xfrm>
        </p:spPr>
        <p:txBody>
          <a:bodyPr lIns="92075" tIns="46038" rIns="92075" bIns="46038"/>
          <a:lstStyle/>
          <a:p>
            <a:pPr algn="ctr">
              <a:buFont typeface="Arial" pitchFamily="34" charset="0"/>
              <a:buNone/>
            </a:pPr>
            <a:r>
              <a:rPr lang="en-US" altLang="en-US" sz="4000" b="1"/>
              <a:t> </a:t>
            </a:r>
          </a:p>
        </p:txBody>
      </p:sp>
      <p:graphicFrame>
        <p:nvGraphicFramePr>
          <p:cNvPr id="1198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838724"/>
              </p:ext>
            </p:extLst>
          </p:nvPr>
        </p:nvGraphicFramePr>
        <p:xfrm>
          <a:off x="762000" y="360363"/>
          <a:ext cx="7573963" cy="577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21" name="Worksheet" r:id="rId3" imgW="2124151" imgH="1628674" progId="Excel.Sheet.12">
                  <p:embed/>
                </p:oleObj>
              </mc:Choice>
              <mc:Fallback>
                <p:oleObj name="Worksheet" r:id="rId3" imgW="2124151" imgH="162867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0363"/>
                        <a:ext cx="7573963" cy="577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795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897563"/>
          </a:xfrm>
        </p:spPr>
        <p:txBody>
          <a:bodyPr lIns="92075" tIns="46038" rIns="92075" bIns="46038"/>
          <a:lstStyle/>
          <a:p>
            <a:pPr algn="ctr">
              <a:buFont typeface="Arial" pitchFamily="34" charset="0"/>
              <a:buNone/>
            </a:pPr>
            <a:r>
              <a:rPr lang="en-US" altLang="en-US" sz="4000" b="1"/>
              <a:t> </a:t>
            </a:r>
          </a:p>
        </p:txBody>
      </p:sp>
      <p:graphicFrame>
        <p:nvGraphicFramePr>
          <p:cNvPr id="1198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445234"/>
              </p:ext>
            </p:extLst>
          </p:nvPr>
        </p:nvGraphicFramePr>
        <p:xfrm>
          <a:off x="762000" y="360363"/>
          <a:ext cx="7573963" cy="577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45" name="Worksheet" r:id="rId3" imgW="2124151" imgH="1628674" progId="Excel.Sheet.12">
                  <p:embed/>
                </p:oleObj>
              </mc:Choice>
              <mc:Fallback>
                <p:oleObj name="Worksheet" r:id="rId3" imgW="2124151" imgH="162867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0363"/>
                        <a:ext cx="7573963" cy="577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8322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477000" cy="4572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MACC Mid-Year Social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90600"/>
            <a:ext cx="6324600" cy="4914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i="1" dirty="0"/>
              <a:t>Please join your fellow MACC students and faculty at Legion Brewing on Friday, on </a:t>
            </a:r>
            <a:r>
              <a:rPr lang="en-US" sz="1600" i="1"/>
              <a:t>January 20</a:t>
            </a:r>
            <a:r>
              <a:rPr lang="en-US" sz="1600" i="1" baseline="30000"/>
              <a:t>th</a:t>
            </a:r>
            <a:r>
              <a:rPr lang="en-US" sz="1600" i="1"/>
              <a:t> </a:t>
            </a:r>
            <a:r>
              <a:rPr lang="en-US" sz="1600" i="1" dirty="0"/>
              <a:t>from 4:00 pm-6:00pm. Legion is located in the Plaza </a:t>
            </a:r>
            <a:r>
              <a:rPr lang="en-US" sz="1600" i="1" dirty="0" err="1"/>
              <a:t>Midwood</a:t>
            </a:r>
            <a:r>
              <a:rPr lang="en-US" sz="1600" i="1" dirty="0"/>
              <a:t> area, features a great selection of craft beers, and is a great place to gather. Directions are at </a:t>
            </a:r>
            <a:r>
              <a:rPr lang="en-US" sz="1600" u="sng" dirty="0">
                <a:hlinkClick r:id="rId2"/>
              </a:rPr>
              <a:t>http://www.legionbrewing.com/</a:t>
            </a:r>
            <a:endParaRPr lang="en-US" sz="1600" u="sng" dirty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r>
              <a:rPr lang="en-US" sz="1600" i="1" dirty="0"/>
              <a:t>Why you should come:</a:t>
            </a:r>
            <a:endParaRPr lang="en-US" sz="1600" dirty="0"/>
          </a:p>
          <a:p>
            <a:pPr marL="0" indent="0">
              <a:buNone/>
            </a:pPr>
            <a:r>
              <a:rPr lang="en-US" sz="1400" i="1" dirty="0"/>
              <a:t>1. Classes just started! It’s only going to get busier</a:t>
            </a:r>
          </a:p>
          <a:p>
            <a:pPr marL="0" indent="0">
              <a:buNone/>
            </a:pPr>
            <a:r>
              <a:rPr lang="en-US" sz="1400" i="1" dirty="0"/>
              <a:t>2. You always need to have a little fun!</a:t>
            </a:r>
            <a:endParaRPr lang="en-US" sz="1400" dirty="0"/>
          </a:p>
          <a:p>
            <a:pPr marL="0" indent="0">
              <a:buNone/>
            </a:pPr>
            <a:r>
              <a:rPr lang="en-US" sz="1400" i="1" dirty="0"/>
              <a:t>3. It's a chance to check out one of Charlotte's coolest new venues.</a:t>
            </a:r>
          </a:p>
          <a:p>
            <a:pPr marL="0" indent="0">
              <a:buNone/>
            </a:pPr>
            <a:r>
              <a:rPr lang="en-US" sz="1400" i="1" dirty="0"/>
              <a:t>4. Brewery tours available for the curious.</a:t>
            </a:r>
            <a:endParaRPr lang="en-US" sz="1400" dirty="0"/>
          </a:p>
          <a:p>
            <a:pPr marL="0" indent="0">
              <a:buNone/>
            </a:pPr>
            <a:r>
              <a:rPr lang="en-US" sz="1400" i="1" dirty="0"/>
              <a:t>5. We'll be serving a selection of drinks and great food.</a:t>
            </a:r>
            <a:endParaRPr lang="en-US" sz="1400" dirty="0"/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600" i="1" dirty="0"/>
              <a:t>RSVP to </a:t>
            </a:r>
            <a:r>
              <a:rPr lang="en-US" sz="1600" i="1" dirty="0">
                <a:hlinkClick r:id="rId3"/>
              </a:rPr>
              <a:t>sgomes2@uncc.edu</a:t>
            </a:r>
            <a:r>
              <a:rPr lang="en-US" sz="1600" i="1" dirty="0"/>
              <a:t> let us know you are coming.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6400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4572000"/>
            <a:ext cx="6553200" cy="203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24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6172200"/>
          </a:xfrm>
        </p:spPr>
        <p:txBody>
          <a:bodyPr/>
          <a:lstStyle/>
          <a:p>
            <a:pPr marL="0" indent="0"/>
            <a:r>
              <a:rPr lang="en-US" sz="3600" b="1" dirty="0">
                <a:solidFill>
                  <a:schemeClr val="tx1"/>
                </a:solidFill>
              </a:rPr>
              <a:t>Mid-Quarter Convention</a:t>
            </a:r>
          </a:p>
          <a:p>
            <a:pPr marL="0" indent="0"/>
            <a:endParaRPr lang="en-US" sz="2300" b="1" dirty="0">
              <a:solidFill>
                <a:schemeClr val="tx1"/>
              </a:solidFill>
            </a:endParaRPr>
          </a:p>
          <a:p>
            <a:pPr marL="0" indent="0"/>
            <a:endParaRPr lang="en-US" sz="23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40" y="990600"/>
            <a:ext cx="8747920" cy="470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28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5400" b="1" dirty="0"/>
              <a:t>Witt Processing Corporation places $2,125,000 of Section 179 property in service for use in its business. </a:t>
            </a:r>
            <a:br>
              <a:rPr lang="en-US" sz="5400" b="1" dirty="0"/>
            </a:br>
            <a:r>
              <a:rPr lang="en-US" sz="5400" b="1" dirty="0"/>
              <a:t>What is the amount of Witt Processing's maximum Section 179 deduction for 2016?</a:t>
            </a:r>
            <a:endParaRPr lang="en-US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60882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666714"/>
              </p:ext>
            </p:extLst>
          </p:nvPr>
        </p:nvGraphicFramePr>
        <p:xfrm>
          <a:off x="219075" y="990600"/>
          <a:ext cx="8696325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28" name="Worksheet" r:id="rId3" imgW="3985335" imgH="2240280" progId="Excel.Sheet.12">
                  <p:embed/>
                </p:oleObj>
              </mc:Choice>
              <mc:Fallback>
                <p:oleObj name="Worksheet" r:id="rId3" imgW="3985335" imgH="2240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75" y="990600"/>
                        <a:ext cx="8696325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412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610569"/>
              </p:ext>
            </p:extLst>
          </p:nvPr>
        </p:nvGraphicFramePr>
        <p:xfrm>
          <a:off x="219075" y="990600"/>
          <a:ext cx="8689975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51" name="Worksheet" r:id="rId3" imgW="3981602" imgH="2343016" progId="Excel.Sheet.12">
                  <p:embed/>
                </p:oleObj>
              </mc:Choice>
              <mc:Fallback>
                <p:oleObj name="Worksheet" r:id="rId3" imgW="3981602" imgH="2343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75" y="990600"/>
                        <a:ext cx="8689975" cy="511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9560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47179"/>
              </p:ext>
            </p:extLst>
          </p:nvPr>
        </p:nvGraphicFramePr>
        <p:xfrm>
          <a:off x="219075" y="990600"/>
          <a:ext cx="8689975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5" name="Worksheet" r:id="rId3" imgW="3981602" imgH="2343016" progId="Excel.Sheet.12">
                  <p:embed/>
                </p:oleObj>
              </mc:Choice>
              <mc:Fallback>
                <p:oleObj name="Worksheet" r:id="rId3" imgW="3981602" imgH="2343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75" y="990600"/>
                        <a:ext cx="8689975" cy="511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595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5400" b="1" dirty="0"/>
              <a:t>Henry purchases $40,000 of equipment. </a:t>
            </a:r>
            <a:br>
              <a:rPr lang="en-US" sz="5400" b="1" dirty="0"/>
            </a:br>
            <a:r>
              <a:rPr lang="en-US" sz="5400" b="1" dirty="0"/>
              <a:t>The taxable income of the business is $20,000 [before sec. 179 deduction]. </a:t>
            </a:r>
            <a:br>
              <a:rPr lang="en-US" sz="5400" b="1" dirty="0"/>
            </a:br>
            <a:r>
              <a:rPr lang="en-US" sz="5400" b="1" dirty="0"/>
              <a:t>What is Henry's maximum Section 179 deduction for current year?</a:t>
            </a:r>
            <a:endParaRPr lang="en-US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22719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800" b="1" dirty="0"/>
              <a:t>Shirley paid $1,200,000 for an </a:t>
            </a:r>
            <a:r>
              <a:rPr lang="en-US" sz="4800" b="1" u="sng" dirty="0"/>
              <a:t>office building</a:t>
            </a:r>
            <a:r>
              <a:rPr lang="en-US" sz="4800" b="1" dirty="0"/>
              <a:t> on August 27, to use in her consulting business. </a:t>
            </a:r>
            <a:br>
              <a:rPr lang="en-US" sz="4800" b="1" dirty="0"/>
            </a:br>
            <a:r>
              <a:rPr lang="en-US" sz="4800" b="1" dirty="0"/>
              <a:t>She properly allocated $1000,000 to the building and $200,000 to the land. </a:t>
            </a:r>
            <a:br>
              <a:rPr lang="en-US" sz="4800" b="1" dirty="0"/>
            </a:br>
            <a:r>
              <a:rPr lang="en-US" sz="4800" b="1" dirty="0"/>
              <a:t>What is Shirley's depreciation deduction on the property in the second year of ownership?</a:t>
            </a:r>
            <a:endParaRPr lang="en-US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57572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4728"/>
              </p:ext>
            </p:extLst>
          </p:nvPr>
        </p:nvGraphicFramePr>
        <p:xfrm>
          <a:off x="190500" y="685800"/>
          <a:ext cx="8521700" cy="503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67" name="Worksheet" r:id="rId3" imgW="4210202" imgH="2486126" progId="Excel.Sheet.12">
                  <p:embed/>
                </p:oleObj>
              </mc:Choice>
              <mc:Fallback>
                <p:oleObj name="Worksheet" r:id="rId3" imgW="4210202" imgH="24861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" y="685800"/>
                        <a:ext cx="8521700" cy="503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245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6172200"/>
          </a:xfrm>
        </p:spPr>
        <p:txBody>
          <a:bodyPr/>
          <a:lstStyle/>
          <a:p>
            <a:pPr marL="0" indent="0"/>
            <a:endParaRPr lang="en-US" sz="2800" dirty="0">
              <a:solidFill>
                <a:schemeClr val="tx1"/>
              </a:solidFill>
            </a:endParaRPr>
          </a:p>
          <a:p>
            <a:pPr marL="0" indent="0"/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27" y="914400"/>
            <a:ext cx="860594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33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492992"/>
              </p:ext>
            </p:extLst>
          </p:nvPr>
        </p:nvGraphicFramePr>
        <p:xfrm>
          <a:off x="190500" y="685800"/>
          <a:ext cx="8348663" cy="503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91" name="Worksheet" r:id="rId3" imgW="4124249" imgH="2486126" progId="Excel.Sheet.12">
                  <p:embed/>
                </p:oleObj>
              </mc:Choice>
              <mc:Fallback>
                <p:oleObj name="Worksheet" r:id="rId3" imgW="4124249" imgH="24861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" y="685800"/>
                        <a:ext cx="8348663" cy="503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519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800" b="1" dirty="0"/>
              <a:t>Big Picture – Cost Recovery.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u="sng" dirty="0"/>
              <a:t>Buildings</a:t>
            </a:r>
            <a:r>
              <a:rPr lang="en-US" altLang="en-US" sz="4000" b="1" dirty="0"/>
              <a:t> (Realty) (long life)</a:t>
            </a:r>
            <a:br>
              <a:rPr lang="en-US" altLang="en-US" sz="4000" b="1" dirty="0"/>
            </a:br>
            <a:r>
              <a:rPr lang="en-US" altLang="en-US" sz="4000" b="1" dirty="0"/>
              <a:t>Straight line, life of 27.5 or 39 years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u="sng" dirty="0"/>
              <a:t>Equipment, </a:t>
            </a:r>
            <a:r>
              <a:rPr lang="en-US" altLang="en-US" sz="4000" b="1" dirty="0"/>
              <a:t>other personal property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dirty="0"/>
              <a:t>   DDB and other methods, various lives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u="sng" dirty="0"/>
              <a:t>Natural resources </a:t>
            </a:r>
            <a:r>
              <a:rPr lang="en-US" altLang="en-US" sz="4000" b="1" dirty="0"/>
              <a:t>(oil, coal, timber)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dirty="0"/>
              <a:t>   Deduct depletion based on cost of each ton of coal, etc.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u="sng" dirty="0"/>
              <a:t>Intangible assets </a:t>
            </a:r>
            <a:r>
              <a:rPr lang="en-US" altLang="en-US" sz="4000" b="1" dirty="0"/>
              <a:t>(patents, good will)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dirty="0"/>
              <a:t>   Amortize, often over 15 years</a:t>
            </a:r>
          </a:p>
        </p:txBody>
      </p:sp>
    </p:spTree>
    <p:extLst>
      <p:ext uri="{BB962C8B-B14F-4D97-AF65-F5344CB8AC3E}">
        <p14:creationId xmlns:p14="http://schemas.microsoft.com/office/powerpoint/2010/main" val="2498179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/>
              <a:t>Anderson bought an apartment building on March 27, 2016, at a cost of $2,000,000 (exclusive of the </a:t>
            </a:r>
            <a:br>
              <a:rPr lang="en-US" sz="4000" b="1" dirty="0"/>
            </a:br>
            <a:r>
              <a:rPr lang="en-US" sz="4000" b="1" dirty="0"/>
              <a:t>cost allocated to land). What is Anderson's cost recovery </a:t>
            </a:r>
            <a:br>
              <a:rPr lang="en-US" sz="4000" b="1" dirty="0"/>
            </a:br>
            <a:r>
              <a:rPr lang="en-US" sz="4000" b="1" dirty="0"/>
              <a:t>deduction on the building in 2016?</a:t>
            </a:r>
            <a:endParaRPr lang="en-US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92490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817195"/>
              </p:ext>
            </p:extLst>
          </p:nvPr>
        </p:nvGraphicFramePr>
        <p:xfrm>
          <a:off x="228600" y="228600"/>
          <a:ext cx="8737577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14" name="Worksheet" r:id="rId3" imgW="3905402" imgH="2486126" progId="Excel.Sheet.12">
                  <p:embed/>
                </p:oleObj>
              </mc:Choice>
              <mc:Fallback>
                <p:oleObj name="Worksheet" r:id="rId3" imgW="3905402" imgH="24861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28600"/>
                        <a:ext cx="8737577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722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766966"/>
              </p:ext>
            </p:extLst>
          </p:nvPr>
        </p:nvGraphicFramePr>
        <p:xfrm>
          <a:off x="228600" y="228600"/>
          <a:ext cx="8737577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4" name="Worksheet" r:id="rId3" imgW="3905402" imgH="2486126" progId="Excel.Sheet.12">
                  <p:embed/>
                </p:oleObj>
              </mc:Choice>
              <mc:Fallback>
                <p:oleObj name="Worksheet" r:id="rId3" imgW="3905402" imgH="2486126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28600"/>
                        <a:ext cx="8737577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451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800" b="1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237305"/>
              </p:ext>
            </p:extLst>
          </p:nvPr>
        </p:nvGraphicFramePr>
        <p:xfrm>
          <a:off x="239713" y="1066800"/>
          <a:ext cx="8208962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62" name="Worksheet" r:id="rId3" imgW="3733800" imgH="1847727" progId="Excel.Sheet.12">
                  <p:embed/>
                </p:oleObj>
              </mc:Choice>
              <mc:Fallback>
                <p:oleObj name="Worksheet" r:id="rId3" imgW="3733800" imgH="18477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713" y="1066800"/>
                        <a:ext cx="8208962" cy="406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42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800" b="1" dirty="0"/>
              <a:t>Pet Guard Co. bought and placed into service a company auto costing $60,000 in April, 2016. The auto </a:t>
            </a:r>
            <a:br>
              <a:rPr lang="en-US" sz="4800" b="1" dirty="0"/>
            </a:br>
            <a:r>
              <a:rPr lang="en-US" sz="4800" b="1" dirty="0"/>
              <a:t>is used 100% for business travel. What is the depreciation deduction for 2016 on the auto? (Use textbook)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endParaRPr lang="en-US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44841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6172200"/>
          </a:xfrm>
        </p:spPr>
        <p:txBody>
          <a:bodyPr/>
          <a:lstStyle/>
          <a:p>
            <a:pPr marL="0" indent="0"/>
            <a:endParaRPr lang="en-US" sz="2800" dirty="0">
              <a:solidFill>
                <a:schemeClr val="tx1"/>
              </a:solidFill>
            </a:endParaRPr>
          </a:p>
          <a:p>
            <a:pPr marL="0" indent="0"/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66" y="1066800"/>
            <a:ext cx="8779353" cy="40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068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/>
              <a:t> </a:t>
            </a:r>
            <a:endParaRPr lang="en-US" altLang="en-US" sz="2800">
              <a:hlinkClick r:id="rId3" action="ppaction://hlinksldjump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32722" y="609600"/>
            <a:ext cx="8671944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60810"/>
      </p:ext>
    </p:extLst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/>
              <a:t> </a:t>
            </a:r>
            <a:endParaRPr lang="en-US" altLang="en-US" sz="2800">
              <a:hlinkClick r:id="rId3" action="ppaction://hlinksldjump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" y="457200"/>
            <a:ext cx="8153400" cy="586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9600" b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23" y="914400"/>
            <a:ext cx="8269354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95334"/>
      </p:ext>
    </p:extLst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2150" y="2209800"/>
            <a:ext cx="7773988" cy="1371600"/>
          </a:xfrm>
        </p:spPr>
        <p:txBody>
          <a:bodyPr/>
          <a:lstStyle/>
          <a:p>
            <a:pPr eaLnBrk="1" hangingPunct="1"/>
            <a:r>
              <a:rPr lang="en-US" altLang="en-US" sz="8800" b="1">
                <a:solidFill>
                  <a:srgbClr val="FF0000"/>
                </a:solidFill>
              </a:rPr>
              <a:t>End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Asset Cost: $1,000, life is 5 years</a:t>
            </a:r>
          </a:p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What info do you need.</a:t>
            </a:r>
          </a:p>
          <a:p>
            <a:pPr marL="742950" indent="-7429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en-US" sz="4000" b="1" dirty="0"/>
              <a:t>Cost</a:t>
            </a:r>
          </a:p>
          <a:p>
            <a:pPr marL="742950" indent="-7429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en-US" sz="4000" b="1" dirty="0"/>
              <a:t>Life</a:t>
            </a:r>
          </a:p>
          <a:p>
            <a:pPr marL="742950" indent="-7429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en-US" sz="4000" b="1" dirty="0"/>
              <a:t>Salvage  $0</a:t>
            </a:r>
          </a:p>
          <a:p>
            <a:pPr marL="742950" indent="-7429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en-US" sz="4000" b="1" dirty="0"/>
              <a:t>Depreciation method</a:t>
            </a:r>
          </a:p>
          <a:p>
            <a:pPr marL="742950" indent="-7429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en-US" sz="4000" b="1" dirty="0"/>
              <a:t>Convention (compute for part-year)</a:t>
            </a:r>
            <a:br>
              <a:rPr lang="en-US" altLang="en-US" sz="4000" b="1" dirty="0"/>
            </a:br>
            <a:r>
              <a:rPr lang="en-US" altLang="en-US" sz="4000" b="1" dirty="0"/>
              <a:t> Mid-Year (1/2 Yr. of Deprec-1</a:t>
            </a:r>
            <a:r>
              <a:rPr lang="en-US" altLang="en-US" sz="4000" b="1" baseline="30000" dirty="0"/>
              <a:t>st</a:t>
            </a:r>
            <a:r>
              <a:rPr lang="en-US" altLang="en-US" sz="4000" b="1" dirty="0"/>
              <a:t> Yr.)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	Mid-Quarter (1/2 Qtr. of Dep-1</a:t>
            </a:r>
            <a:r>
              <a:rPr lang="en-US" altLang="en-US" sz="4000" b="1" baseline="30000" dirty="0"/>
              <a:t>st</a:t>
            </a:r>
            <a:r>
              <a:rPr lang="en-US" altLang="en-US" sz="4000" b="1" dirty="0"/>
              <a:t> Yr.)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	Mid-Month ( Real Estate )</a:t>
            </a:r>
          </a:p>
        </p:txBody>
      </p:sp>
    </p:spTree>
    <p:extLst>
      <p:ext uri="{BB962C8B-B14F-4D97-AF65-F5344CB8AC3E}">
        <p14:creationId xmlns:p14="http://schemas.microsoft.com/office/powerpoint/2010/main" val="699549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6172200"/>
          </a:xfrm>
        </p:spPr>
        <p:txBody>
          <a:bodyPr/>
          <a:lstStyle/>
          <a:p>
            <a:pPr marL="0" indent="0"/>
            <a:endParaRPr lang="en-US" sz="2800" dirty="0">
              <a:solidFill>
                <a:schemeClr val="tx1"/>
              </a:solidFill>
            </a:endParaRPr>
          </a:p>
          <a:p>
            <a:pPr marL="0" indent="0"/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181"/>
            <a:ext cx="9144000" cy="50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1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897563"/>
          </a:xfrm>
        </p:spPr>
        <p:txBody>
          <a:bodyPr lIns="92075" tIns="46038" rIns="92075" bIns="46038"/>
          <a:lstStyle/>
          <a:p>
            <a:pPr algn="ctr">
              <a:buFont typeface="Arial" pitchFamily="34" charset="0"/>
              <a:buNone/>
            </a:pPr>
            <a:r>
              <a:rPr lang="en-US" altLang="en-US" sz="4400" b="1" u="sng">
                <a:solidFill>
                  <a:srgbClr val="FF0000"/>
                </a:solidFill>
              </a:rPr>
              <a:t> </a:t>
            </a:r>
            <a:endParaRPr lang="en-US" altLang="en-US" sz="4000" b="1"/>
          </a:p>
        </p:txBody>
      </p:sp>
      <p:graphicFrame>
        <p:nvGraphicFramePr>
          <p:cNvPr id="11469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141077"/>
              </p:ext>
            </p:extLst>
          </p:nvPr>
        </p:nvGraphicFramePr>
        <p:xfrm>
          <a:off x="304800" y="228600"/>
          <a:ext cx="8504238" cy="65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91" name="Worksheet" r:id="rId3" imgW="2467051" imgH="1971776" progId="Excel.Sheet.12">
                  <p:embed/>
                </p:oleObj>
              </mc:Choice>
              <mc:Fallback>
                <p:oleObj name="Worksheet" r:id="rId3" imgW="2467051" imgH="1971776" progId="Excel.Sheet.12">
                  <p:embed/>
                  <p:pic>
                    <p:nvPicPr>
                      <p:cNvPr id="11469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8504238" cy="654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575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897563"/>
          </a:xfrm>
        </p:spPr>
        <p:txBody>
          <a:bodyPr lIns="92075" tIns="46038" rIns="92075" bIns="46038"/>
          <a:lstStyle/>
          <a:p>
            <a:pPr algn="ctr">
              <a:buFont typeface="Arial" pitchFamily="34" charset="0"/>
              <a:buNone/>
            </a:pPr>
            <a:r>
              <a:rPr lang="en-US" altLang="en-US" sz="4400" b="1" u="sng">
                <a:solidFill>
                  <a:srgbClr val="FF0000"/>
                </a:solidFill>
              </a:rPr>
              <a:t> </a:t>
            </a:r>
            <a:endParaRPr lang="en-US" altLang="en-US" sz="4000" b="1"/>
          </a:p>
        </p:txBody>
      </p:sp>
      <p:graphicFrame>
        <p:nvGraphicFramePr>
          <p:cNvPr id="11469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405772"/>
              </p:ext>
            </p:extLst>
          </p:nvPr>
        </p:nvGraphicFramePr>
        <p:xfrm>
          <a:off x="304800" y="228600"/>
          <a:ext cx="8143875" cy="65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5" name="Worksheet" r:id="rId3" imgW="2362200" imgH="1971776" progId="Excel.Sheet.12">
                  <p:embed/>
                </p:oleObj>
              </mc:Choice>
              <mc:Fallback>
                <p:oleObj name="Worksheet" r:id="rId3" imgW="2362200" imgH="1971776" progId="Excel.Sheet.12">
                  <p:embed/>
                  <p:pic>
                    <p:nvPicPr>
                      <p:cNvPr id="11469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8143875" cy="654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3171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6477000"/>
          </a:xfrm>
        </p:spPr>
        <p:txBody>
          <a:bodyPr lIns="92075" tIns="46038" rIns="92075" bIns="46038"/>
          <a:lstStyle/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dirty="0"/>
              <a:t> </a:t>
            </a:r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44" y="914400"/>
            <a:ext cx="875702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988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299</Words>
  <Application>Microsoft Office PowerPoint</Application>
  <PresentationFormat>On-screen Show (4:3)</PresentationFormat>
  <Paragraphs>84</Paragraphs>
  <Slides>48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Times New Roman</vt:lpstr>
      <vt:lpstr>Office Theme</vt:lpstr>
      <vt:lpstr>Worksheet</vt:lpstr>
      <vt:lpstr>Chapter-2-1D-Property-Cost-Recovery   Howard Godfrey, Ph.D., CPA Professor of Accounting  ©Howard Godfrey-2017 </vt:lpstr>
      <vt:lpstr>PowerPoint Presentation</vt:lpstr>
      <vt:lpstr>MACC Mid-Year Social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1-  Instructor PowerPoint Slides. Summer, 2008. Edited May 30, 2008. Copyright © 2008, Dr. Howard Godfrey</dc:title>
  <dc:creator>Howard</dc:creator>
  <cp:lastModifiedBy>hgodfrey@uncc.edu</cp:lastModifiedBy>
  <cp:revision>392</cp:revision>
  <cp:lastPrinted>2015-11-11T16:55:44Z</cp:lastPrinted>
  <dcterms:created xsi:type="dcterms:W3CDTF">2008-05-30T15:41:50Z</dcterms:created>
  <dcterms:modified xsi:type="dcterms:W3CDTF">2017-01-18T05:02:46Z</dcterms:modified>
</cp:coreProperties>
</file>