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41"/>
  </p:notesMasterIdLst>
  <p:sldIdLst>
    <p:sldId id="256" r:id="rId2"/>
    <p:sldId id="257" r:id="rId3"/>
    <p:sldId id="258" r:id="rId4"/>
    <p:sldId id="305" r:id="rId5"/>
    <p:sldId id="296" r:id="rId6"/>
    <p:sldId id="307" r:id="rId7"/>
    <p:sldId id="308" r:id="rId8"/>
    <p:sldId id="267" r:id="rId9"/>
    <p:sldId id="266" r:id="rId10"/>
    <p:sldId id="265" r:id="rId11"/>
    <p:sldId id="297" r:id="rId12"/>
    <p:sldId id="304" r:id="rId13"/>
    <p:sldId id="298" r:id="rId14"/>
    <p:sldId id="306" r:id="rId15"/>
    <p:sldId id="301" r:id="rId16"/>
    <p:sldId id="302" r:id="rId17"/>
    <p:sldId id="263" r:id="rId18"/>
    <p:sldId id="262" r:id="rId19"/>
    <p:sldId id="299" r:id="rId20"/>
    <p:sldId id="300" r:id="rId21"/>
    <p:sldId id="295" r:id="rId22"/>
    <p:sldId id="294" r:id="rId23"/>
    <p:sldId id="311" r:id="rId24"/>
    <p:sldId id="312" r:id="rId25"/>
    <p:sldId id="290" r:id="rId26"/>
    <p:sldId id="310" r:id="rId27"/>
    <p:sldId id="288" r:id="rId28"/>
    <p:sldId id="293" r:id="rId29"/>
    <p:sldId id="291" r:id="rId30"/>
    <p:sldId id="260" r:id="rId31"/>
    <p:sldId id="280" r:id="rId32"/>
    <p:sldId id="282" r:id="rId33"/>
    <p:sldId id="281" r:id="rId34"/>
    <p:sldId id="279" r:id="rId35"/>
    <p:sldId id="278" r:id="rId36"/>
    <p:sldId id="276" r:id="rId37"/>
    <p:sldId id="309" r:id="rId38"/>
    <p:sldId id="275" r:id="rId39"/>
    <p:sldId id="277" r:id="rId40"/>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sz="2400"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sz="2400"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sz="2400"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sz="2400"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2400"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2400"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2400"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2400"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55" autoAdjust="0"/>
    <p:restoredTop sz="81818" autoAdjust="0"/>
  </p:normalViewPr>
  <p:slideViewPr>
    <p:cSldViewPr>
      <p:cViewPr varScale="1">
        <p:scale>
          <a:sx n="63" d="100"/>
          <a:sy n="63" d="100"/>
        </p:scale>
        <p:origin x="118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latin typeface="Arial" charset="0"/>
                <a:cs typeface="Arial" charset="0"/>
              </a:defRPr>
            </a:lvl1pPr>
          </a:lstStyle>
          <a:p>
            <a:pPr>
              <a:defRPr/>
            </a:pPr>
            <a:endParaRPr lang="en-US" dirty="0"/>
          </a:p>
        </p:txBody>
      </p:sp>
      <p:sp>
        <p:nvSpPr>
          <p:cNvPr id="7270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latin typeface="Arial" charset="0"/>
                <a:cs typeface="Arial" charset="0"/>
              </a:defRPr>
            </a:lvl1pPr>
          </a:lstStyle>
          <a:p>
            <a:pPr>
              <a:defRPr/>
            </a:pPr>
            <a:fld id="{A2DB81B5-D359-4C76-AA2E-457601A2089E}" type="datetimeFigureOut">
              <a:rPr lang="en-US"/>
              <a:pPr>
                <a:defRPr/>
              </a:pPr>
              <a:t>12/18/2016</a:t>
            </a:fld>
            <a:endParaRPr lang="en-US" dirty="0"/>
          </a:p>
        </p:txBody>
      </p:sp>
      <p:sp>
        <p:nvSpPr>
          <p:cNvPr id="440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latin typeface="Arial" charset="0"/>
                <a:cs typeface="Arial" charset="0"/>
              </a:defRPr>
            </a:lvl1pPr>
          </a:lstStyle>
          <a:p>
            <a:pPr>
              <a:defRPr/>
            </a:pPr>
            <a:endParaRPr lang="en-US" dirty="0"/>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lvl1pPr>
          </a:lstStyle>
          <a:p>
            <a:fld id="{D0993641-7254-438D-9D79-4ADFC7ABBE88}" type="slidenum">
              <a:rPr lang="en-US" altLang="en-US"/>
              <a:pPr/>
              <a:t>‹#›</a:t>
            </a:fld>
            <a:endParaRPr lang="en-US" altLang="en-US" dirty="0"/>
          </a:p>
        </p:txBody>
      </p:sp>
    </p:spTree>
    <p:extLst>
      <p:ext uri="{BB962C8B-B14F-4D97-AF65-F5344CB8AC3E}">
        <p14:creationId xmlns:p14="http://schemas.microsoft.com/office/powerpoint/2010/main" val="191959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968519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 typeface="Wingdings" panose="05000000000000000000" pitchFamily="2" charset="2"/>
              <a:buNone/>
            </a:pPr>
            <a:endParaRPr lang="en-GB" altLang="en-US" dirty="0"/>
          </a:p>
        </p:txBody>
      </p:sp>
    </p:spTree>
    <p:extLst>
      <p:ext uri="{BB962C8B-B14F-4D97-AF65-F5344CB8AC3E}">
        <p14:creationId xmlns:p14="http://schemas.microsoft.com/office/powerpoint/2010/main" val="1654906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8"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i="1" dirty="0">
                <a:latin typeface="Times New Roman" pitchFamily="18" charset="0"/>
                <a:cs typeface="Arial" charset="0"/>
              </a:rPr>
              <a:t>McGraw-Hill Education</a:t>
            </a:r>
          </a:p>
        </p:txBody>
      </p:sp>
      <p:sp>
        <p:nvSpPr>
          <p:cNvPr id="39"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b="0" i="1" dirty="0">
                <a:latin typeface="Times New Roman" panose="02020603050405020304" pitchFamily="18" charset="0"/>
                <a:cs typeface="Times New Roman" panose="02020603050405020304" pitchFamily="18" charset="0"/>
              </a:rPr>
              <a:t>Copyright © 2017 McGraw-Hill Education. All rights reserved. No reproduction or distribution without the prior written consent of McGraw-Hill Education.</a:t>
            </a:r>
            <a:endParaRPr lang="en-US" sz="1050" b="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i="1" dirty="0">
                <a:latin typeface="Times New Roman" pitchFamily="18" charset="0"/>
                <a:cs typeface="Times New Roman" panose="02020603050405020304" pitchFamily="18" charset="0"/>
              </a:rPr>
              <a:t>.</a:t>
            </a:r>
          </a:p>
        </p:txBody>
      </p:sp>
      <p:sp>
        <p:nvSpPr>
          <p:cNvPr id="5120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5120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Tree>
    <p:extLst>
      <p:ext uri="{BB962C8B-B14F-4D97-AF65-F5344CB8AC3E}">
        <p14:creationId xmlns:p14="http://schemas.microsoft.com/office/powerpoint/2010/main" val="796831208"/>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48909A8B-DEF9-40AC-8DFB-1043D1317639}"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fld id="{353A734D-BA22-49D3-8C2C-0CA0033E695D}" type="slidenum">
              <a:rPr lang="en-US" altLang="en-US"/>
              <a:pPr/>
              <a:t>‹#›</a:t>
            </a:fld>
            <a:endParaRPr lang="en-US" altLang="en-US" dirty="0"/>
          </a:p>
        </p:txBody>
      </p:sp>
    </p:spTree>
    <p:extLst>
      <p:ext uri="{BB962C8B-B14F-4D97-AF65-F5344CB8AC3E}">
        <p14:creationId xmlns:p14="http://schemas.microsoft.com/office/powerpoint/2010/main" val="1346039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F360E394-AF00-47E8-8371-2F03E55974A0}"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fld id="{8BB6119B-599B-47E4-824B-79994E011A53}" type="slidenum">
              <a:rPr lang="en-US" altLang="en-US"/>
              <a:pPr/>
              <a:t>‹#›</a:t>
            </a:fld>
            <a:endParaRPr lang="en-US" altLang="en-US" dirty="0"/>
          </a:p>
        </p:txBody>
      </p:sp>
    </p:spTree>
    <p:extLst>
      <p:ext uri="{BB962C8B-B14F-4D97-AF65-F5344CB8AC3E}">
        <p14:creationId xmlns:p14="http://schemas.microsoft.com/office/powerpoint/2010/main" val="13048856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Text Placeholder 2"/>
          <p:cNvSpPr>
            <a:spLocks noGrp="1"/>
          </p:cNvSpPr>
          <p:nvPr>
            <p:ph type="body" sz="half" idx="1"/>
          </p:nvPr>
        </p:nvSpPr>
        <p:spPr>
          <a:xfrm>
            <a:off x="457200" y="1719263"/>
            <a:ext cx="40386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hart Placeholder 3"/>
          <p:cNvSpPr>
            <a:spLocks noGrp="1"/>
          </p:cNvSpPr>
          <p:nvPr>
            <p:ph type="chart" sz="half" idx="2"/>
          </p:nvPr>
        </p:nvSpPr>
        <p:spPr>
          <a:xfrm>
            <a:off x="4648200" y="1719263"/>
            <a:ext cx="4038600" cy="4411662"/>
          </a:xfrm>
        </p:spPr>
        <p:txBody>
          <a:bodyPr/>
          <a:lstStyle/>
          <a:p>
            <a:pPr lvl="0"/>
            <a:endParaRPr lang="en-US" noProof="0" dirty="0"/>
          </a:p>
        </p:txBody>
      </p:sp>
      <p:sp>
        <p:nvSpPr>
          <p:cNvPr id="5" name="Rectangle 5"/>
          <p:cNvSpPr>
            <a:spLocks noGrp="1" noChangeArrowheads="1"/>
          </p:cNvSpPr>
          <p:nvPr>
            <p:ph type="dt" sz="half" idx="10"/>
          </p:nvPr>
        </p:nvSpPr>
        <p:spPr>
          <a:ln/>
        </p:spPr>
        <p:txBody>
          <a:bodyPr/>
          <a:lstStyle>
            <a:lvl1pPr>
              <a:defRPr/>
            </a:lvl1pPr>
          </a:lstStyle>
          <a:p>
            <a:pPr>
              <a:defRPr/>
            </a:pPr>
            <a:fld id="{BBE490F7-F628-4535-A793-78B963C5D211}"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fld id="{AF021FB1-A784-45CA-95D2-174A8E512C50}" type="slidenum">
              <a:rPr lang="en-US" altLang="en-US"/>
              <a:pPr/>
              <a:t>‹#›</a:t>
            </a:fld>
            <a:endParaRPr lang="en-US" altLang="en-US" dirty="0"/>
          </a:p>
        </p:txBody>
      </p:sp>
    </p:spTree>
    <p:extLst>
      <p:ext uri="{BB962C8B-B14F-4D97-AF65-F5344CB8AC3E}">
        <p14:creationId xmlns:p14="http://schemas.microsoft.com/office/powerpoint/2010/main" val="756200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Chart Placeholder 2"/>
          <p:cNvSpPr>
            <a:spLocks noGrp="1"/>
          </p:cNvSpPr>
          <p:nvPr>
            <p:ph type="chart" idx="1"/>
          </p:nvPr>
        </p:nvSpPr>
        <p:spPr>
          <a:xfrm>
            <a:off x="457200" y="1719263"/>
            <a:ext cx="8229600" cy="4411662"/>
          </a:xfrm>
        </p:spPr>
        <p:txBody>
          <a:bodyPr/>
          <a:lstStyle/>
          <a:p>
            <a:pPr lvl="0"/>
            <a:endParaRPr lang="en-US" noProof="0" dirty="0"/>
          </a:p>
        </p:txBody>
      </p:sp>
      <p:sp>
        <p:nvSpPr>
          <p:cNvPr id="4" name="Rectangle 5"/>
          <p:cNvSpPr>
            <a:spLocks noGrp="1" noChangeArrowheads="1"/>
          </p:cNvSpPr>
          <p:nvPr>
            <p:ph type="dt" sz="half" idx="10"/>
          </p:nvPr>
        </p:nvSpPr>
        <p:spPr>
          <a:ln/>
        </p:spPr>
        <p:txBody>
          <a:bodyPr/>
          <a:lstStyle>
            <a:lvl1pPr>
              <a:defRPr/>
            </a:lvl1pPr>
          </a:lstStyle>
          <a:p>
            <a:pPr>
              <a:defRPr/>
            </a:pPr>
            <a:fld id="{A914A606-EEF4-4E5C-9D8C-A02CDC2EE7B5}"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fld id="{8CCF4B9B-E5E5-462B-A32D-2FA89CE22806}" type="slidenum">
              <a:rPr lang="en-US" altLang="en-US"/>
              <a:pPr/>
              <a:t>‹#›</a:t>
            </a:fld>
            <a:endParaRPr lang="en-US" altLang="en-US" dirty="0"/>
          </a:p>
        </p:txBody>
      </p:sp>
    </p:spTree>
    <p:extLst>
      <p:ext uri="{BB962C8B-B14F-4D97-AF65-F5344CB8AC3E}">
        <p14:creationId xmlns:p14="http://schemas.microsoft.com/office/powerpoint/2010/main" val="24326604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Text Placeholder 2"/>
          <p:cNvSpPr>
            <a:spLocks noGrp="1"/>
          </p:cNvSpPr>
          <p:nvPr>
            <p:ph type="body" sz="half" idx="1"/>
          </p:nvPr>
        </p:nvSpPr>
        <p:spPr>
          <a:xfrm>
            <a:off x="457200" y="1719263"/>
            <a:ext cx="8229600" cy="21288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 y="4000500"/>
            <a:ext cx="8229600" cy="21304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F8EA0F9A-3F98-4B57-9391-14869F280EA0}"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fld id="{49664A6F-AAD6-4410-AC0B-471F1FD43222}" type="slidenum">
              <a:rPr lang="en-US" altLang="en-US"/>
              <a:pPr/>
              <a:t>‹#›</a:t>
            </a:fld>
            <a:endParaRPr lang="en-US" altLang="en-US" dirty="0"/>
          </a:p>
        </p:txBody>
      </p:sp>
    </p:spTree>
    <p:extLst>
      <p:ext uri="{BB962C8B-B14F-4D97-AF65-F5344CB8AC3E}">
        <p14:creationId xmlns:p14="http://schemas.microsoft.com/office/powerpoint/2010/main" val="1848703631"/>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a:t>Click to edit Master title style</a:t>
            </a:r>
          </a:p>
        </p:txBody>
      </p:sp>
      <p:sp>
        <p:nvSpPr>
          <p:cNvPr id="3" name="Content Placeholder 2"/>
          <p:cNvSpPr>
            <a:spLocks noGrp="1"/>
          </p:cNvSpPr>
          <p:nvPr>
            <p:ph sz="half" idx="1"/>
          </p:nvPr>
        </p:nvSpPr>
        <p:spPr>
          <a:xfrm>
            <a:off x="457200" y="1719263"/>
            <a:ext cx="8229600" cy="21288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4000500"/>
            <a:ext cx="8229600" cy="21304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0EF7BB39-4A5B-48DE-A3FE-B0C7668B148C}"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fld id="{3D0373C9-C1ED-46CE-9E3D-869629447177}" type="slidenum">
              <a:rPr lang="en-US" altLang="en-US"/>
              <a:pPr/>
              <a:t>‹#›</a:t>
            </a:fld>
            <a:endParaRPr lang="en-US" altLang="en-US" dirty="0"/>
          </a:p>
        </p:txBody>
      </p:sp>
    </p:spTree>
    <p:extLst>
      <p:ext uri="{BB962C8B-B14F-4D97-AF65-F5344CB8AC3E}">
        <p14:creationId xmlns:p14="http://schemas.microsoft.com/office/powerpoint/2010/main" val="309770118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7A23B6E0-6444-4CC3-AC79-630F749A7D25}"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xfrm>
            <a:off x="6553200" y="6248400"/>
            <a:ext cx="2133600" cy="304800"/>
          </a:xfrm>
          <a:ln/>
        </p:spPr>
        <p:txBody>
          <a:bodyPr/>
          <a:lstStyle>
            <a:lvl1pPr>
              <a:defRPr/>
            </a:lvl1pPr>
          </a:lstStyle>
          <a:p>
            <a:fld id="{1FF7EC54-F3FC-412E-9320-2E2FFFBFF2AD}" type="slidenum">
              <a:rPr lang="en-US" altLang="en-US"/>
              <a:pPr/>
              <a:t>‹#›</a:t>
            </a:fld>
            <a:endParaRPr lang="en-US" altLang="en-US" dirty="0"/>
          </a:p>
        </p:txBody>
      </p:sp>
    </p:spTree>
    <p:extLst>
      <p:ext uri="{BB962C8B-B14F-4D97-AF65-F5344CB8AC3E}">
        <p14:creationId xmlns:p14="http://schemas.microsoft.com/office/powerpoint/2010/main" val="372738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C00A78AD-FD31-4D7A-B4F6-9C02B352E82F}" type="datetime1">
              <a:rPr lang="en-US"/>
              <a:pPr>
                <a:defRPr/>
              </a:pPr>
              <a:t>12/18/2016</a:t>
            </a:fld>
            <a:endParaRPr lang="en-US" alt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7"/>
          <p:cNvSpPr>
            <a:spLocks noGrp="1" noChangeArrowheads="1"/>
          </p:cNvSpPr>
          <p:nvPr>
            <p:ph type="sldNum" sz="quarter" idx="12"/>
          </p:nvPr>
        </p:nvSpPr>
        <p:spPr>
          <a:ln/>
        </p:spPr>
        <p:txBody>
          <a:bodyPr/>
          <a:lstStyle>
            <a:lvl1pPr>
              <a:defRPr/>
            </a:lvl1pPr>
          </a:lstStyle>
          <a:p>
            <a:fld id="{092024F6-40F1-45C4-8B97-7A57583CECE0}" type="slidenum">
              <a:rPr lang="en-US" altLang="en-US"/>
              <a:pPr/>
              <a:t>‹#›</a:t>
            </a:fld>
            <a:endParaRPr lang="en-US" altLang="en-US" dirty="0"/>
          </a:p>
        </p:txBody>
      </p:sp>
    </p:spTree>
    <p:extLst>
      <p:ext uri="{BB962C8B-B14F-4D97-AF65-F5344CB8AC3E}">
        <p14:creationId xmlns:p14="http://schemas.microsoft.com/office/powerpoint/2010/main" val="2791318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22434340-BBBF-4211-BD05-EC4F12266E87}"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fld id="{4A38B660-6200-458A-9E81-5A5C5B14C564}" type="slidenum">
              <a:rPr lang="en-US" altLang="en-US"/>
              <a:pPr/>
              <a:t>‹#›</a:t>
            </a:fld>
            <a:endParaRPr lang="en-US" altLang="en-US" dirty="0"/>
          </a:p>
        </p:txBody>
      </p:sp>
    </p:spTree>
    <p:extLst>
      <p:ext uri="{BB962C8B-B14F-4D97-AF65-F5344CB8AC3E}">
        <p14:creationId xmlns:p14="http://schemas.microsoft.com/office/powerpoint/2010/main" val="1885581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043A8442-BD9E-452B-871E-E430D2E08C61}" type="datetime1">
              <a:rPr lang="en-US"/>
              <a:pPr>
                <a:defRPr/>
              </a:pPr>
              <a:t>12/18/2016</a:t>
            </a:fld>
            <a:endParaRPr lang="en-US" alt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7"/>
          <p:cNvSpPr>
            <a:spLocks noGrp="1" noChangeArrowheads="1"/>
          </p:cNvSpPr>
          <p:nvPr>
            <p:ph type="sldNum" sz="quarter" idx="12"/>
          </p:nvPr>
        </p:nvSpPr>
        <p:spPr>
          <a:ln/>
        </p:spPr>
        <p:txBody>
          <a:bodyPr/>
          <a:lstStyle>
            <a:lvl1pPr>
              <a:defRPr/>
            </a:lvl1pPr>
          </a:lstStyle>
          <a:p>
            <a:fld id="{B1E93174-1D8F-4AA0-9D04-3C4190ACE9C8}" type="slidenum">
              <a:rPr lang="en-US" altLang="en-US"/>
              <a:pPr/>
              <a:t>‹#›</a:t>
            </a:fld>
            <a:endParaRPr lang="en-US" altLang="en-US" dirty="0"/>
          </a:p>
        </p:txBody>
      </p:sp>
    </p:spTree>
    <p:extLst>
      <p:ext uri="{BB962C8B-B14F-4D97-AF65-F5344CB8AC3E}">
        <p14:creationId xmlns:p14="http://schemas.microsoft.com/office/powerpoint/2010/main" val="392926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BD4437CF-C17E-42C6-821F-5FD3116FC582}" type="datetime1">
              <a:rPr lang="en-US"/>
              <a:pPr>
                <a:defRPr/>
              </a:pPr>
              <a:t>12/18/2016</a:t>
            </a:fld>
            <a:endParaRPr lang="en-US" alt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7"/>
          <p:cNvSpPr>
            <a:spLocks noGrp="1" noChangeArrowheads="1"/>
          </p:cNvSpPr>
          <p:nvPr>
            <p:ph type="sldNum" sz="quarter" idx="12"/>
          </p:nvPr>
        </p:nvSpPr>
        <p:spPr>
          <a:ln/>
        </p:spPr>
        <p:txBody>
          <a:bodyPr/>
          <a:lstStyle>
            <a:lvl1pPr>
              <a:defRPr/>
            </a:lvl1pPr>
          </a:lstStyle>
          <a:p>
            <a:fld id="{A9A0597E-F6B8-4DFC-8D3B-AB23D357E7F7}" type="slidenum">
              <a:rPr lang="en-US" altLang="en-US"/>
              <a:pPr/>
              <a:t>‹#›</a:t>
            </a:fld>
            <a:endParaRPr lang="en-US" altLang="en-US" dirty="0"/>
          </a:p>
        </p:txBody>
      </p:sp>
    </p:spTree>
    <p:extLst>
      <p:ext uri="{BB962C8B-B14F-4D97-AF65-F5344CB8AC3E}">
        <p14:creationId xmlns:p14="http://schemas.microsoft.com/office/powerpoint/2010/main" val="1780221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AB3FE57D-C7B7-440E-9865-531A716FA2E4}" type="datetime1">
              <a:rPr lang="en-US"/>
              <a:pPr>
                <a:defRPr/>
              </a:pPr>
              <a:t>12/18/2016</a:t>
            </a:fld>
            <a:endParaRPr lang="en-US" alt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7"/>
          <p:cNvSpPr>
            <a:spLocks noGrp="1" noChangeArrowheads="1"/>
          </p:cNvSpPr>
          <p:nvPr>
            <p:ph type="sldNum" sz="quarter" idx="12"/>
          </p:nvPr>
        </p:nvSpPr>
        <p:spPr>
          <a:ln/>
        </p:spPr>
        <p:txBody>
          <a:bodyPr/>
          <a:lstStyle>
            <a:lvl1pPr>
              <a:defRPr/>
            </a:lvl1pPr>
          </a:lstStyle>
          <a:p>
            <a:fld id="{BAEF15A8-BE47-469F-BCE6-33139D40201B}" type="slidenum">
              <a:rPr lang="en-US" altLang="en-US"/>
              <a:pPr/>
              <a:t>‹#›</a:t>
            </a:fld>
            <a:endParaRPr lang="en-US" altLang="en-US" dirty="0"/>
          </a:p>
        </p:txBody>
      </p:sp>
    </p:spTree>
    <p:extLst>
      <p:ext uri="{BB962C8B-B14F-4D97-AF65-F5344CB8AC3E}">
        <p14:creationId xmlns:p14="http://schemas.microsoft.com/office/powerpoint/2010/main" val="4240086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8EE160BD-59C2-4EF5-ACAC-E62278910FF4}"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fld id="{A39D26DC-D8E2-4AA3-BA54-FB9A63C6BBC9}" type="slidenum">
              <a:rPr lang="en-US" altLang="en-US"/>
              <a:pPr/>
              <a:t>‹#›</a:t>
            </a:fld>
            <a:endParaRPr lang="en-US" altLang="en-US" dirty="0"/>
          </a:p>
        </p:txBody>
      </p:sp>
    </p:spTree>
    <p:extLst>
      <p:ext uri="{BB962C8B-B14F-4D97-AF65-F5344CB8AC3E}">
        <p14:creationId xmlns:p14="http://schemas.microsoft.com/office/powerpoint/2010/main" val="4126609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C1A9BABC-62D5-42CE-A22B-EA0FC449DAC1}" type="datetime1">
              <a:rPr lang="en-US"/>
              <a:pPr>
                <a:defRPr/>
              </a:pPr>
              <a:t>12/18/2016</a:t>
            </a:fld>
            <a:endParaRPr lang="en-US" alt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7"/>
          <p:cNvSpPr>
            <a:spLocks noGrp="1" noChangeArrowheads="1"/>
          </p:cNvSpPr>
          <p:nvPr>
            <p:ph type="sldNum" sz="quarter" idx="12"/>
          </p:nvPr>
        </p:nvSpPr>
        <p:spPr>
          <a:ln/>
        </p:spPr>
        <p:txBody>
          <a:bodyPr/>
          <a:lstStyle>
            <a:lvl1pPr>
              <a:defRPr/>
            </a:lvl1pPr>
          </a:lstStyle>
          <a:p>
            <a:fld id="{0849C085-D0A7-4501-B8C0-42F543538C7B}" type="slidenum">
              <a:rPr lang="en-US" altLang="en-US"/>
              <a:pPr/>
              <a:t>‹#›</a:t>
            </a:fld>
            <a:endParaRPr lang="en-US" altLang="en-US" dirty="0"/>
          </a:p>
        </p:txBody>
      </p:sp>
    </p:spTree>
    <p:extLst>
      <p:ext uri="{BB962C8B-B14F-4D97-AF65-F5344CB8AC3E}">
        <p14:creationId xmlns:p14="http://schemas.microsoft.com/office/powerpoint/2010/main" val="2562173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018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0">
                <a:latin typeface="Arial" charset="0"/>
                <a:cs typeface="Arial" charset="0"/>
              </a:defRPr>
            </a:lvl1pPr>
          </a:lstStyle>
          <a:p>
            <a:pPr>
              <a:defRPr/>
            </a:pPr>
            <a:fld id="{D462EF1D-543C-40CC-B7D6-A05FF90DA731}" type="datetime1">
              <a:rPr lang="en-US"/>
              <a:pPr>
                <a:defRPr/>
              </a:pPr>
              <a:t>12/18/2016</a:t>
            </a:fld>
            <a:endParaRPr lang="en-US" altLang="en-US" dirty="0"/>
          </a:p>
        </p:txBody>
      </p:sp>
      <p:sp>
        <p:nvSpPr>
          <p:cNvPr id="5018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latin typeface="Arial" charset="0"/>
                <a:cs typeface="Arial" charset="0"/>
              </a:defRPr>
            </a:lvl1pPr>
          </a:lstStyle>
          <a:p>
            <a:pPr>
              <a:defRPr/>
            </a:pPr>
            <a:endParaRPr lang="en-US" altLang="en-US" dirty="0"/>
          </a:p>
        </p:txBody>
      </p:sp>
      <p:sp>
        <p:nvSpPr>
          <p:cNvPr id="50183"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0"/>
            </a:lvl1pPr>
          </a:lstStyle>
          <a:p>
            <a:fld id="{8D2E7159-0806-45C1-932E-705494AD2295}" type="slidenum">
              <a:rPr lang="en-US" altLang="en-US"/>
              <a:pPr/>
              <a:t>‹#›</a:t>
            </a:fld>
            <a:endParaRPr lang="en-US" altLang="en-US" dirty="0"/>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34"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35" name="Oval 11"/>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36" name="Oval 12"/>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37" name="Oval 13"/>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38" name="Oval 14"/>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39" name="Oval 15"/>
            <p:cNvSpPr>
              <a:spLocks noChangeArrowheads="1"/>
            </p:cNvSpPr>
            <p:nvPr/>
          </p:nvSpPr>
          <p:spPr bwMode="auto">
            <a:xfrm>
              <a:off x="5472" y="1072"/>
              <a:ext cx="73" cy="7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40" name="Oval 16"/>
            <p:cNvSpPr>
              <a:spLocks noChangeArrowheads="1"/>
            </p:cNvSpPr>
            <p:nvPr/>
          </p:nvSpPr>
          <p:spPr bwMode="auto">
            <a:xfrm>
              <a:off x="5136" y="1184"/>
              <a:ext cx="80"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41" name="Oval 17"/>
            <p:cNvSpPr>
              <a:spLocks noChangeArrowheads="1"/>
            </p:cNvSpPr>
            <p:nvPr/>
          </p:nvSpPr>
          <p:spPr bwMode="auto">
            <a:xfrm>
              <a:off x="5248" y="1184"/>
              <a:ext cx="79" cy="73"/>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42" name="Oval 18"/>
            <p:cNvSpPr>
              <a:spLocks noChangeArrowheads="1"/>
            </p:cNvSpPr>
            <p:nvPr/>
          </p:nvSpPr>
          <p:spPr bwMode="auto">
            <a:xfrm>
              <a:off x="5360" y="1184"/>
              <a:ext cx="76"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43" name="Oval 19"/>
            <p:cNvSpPr>
              <a:spLocks noChangeArrowheads="1"/>
            </p:cNvSpPr>
            <p:nvPr/>
          </p:nvSpPr>
          <p:spPr bwMode="auto">
            <a:xfrm>
              <a:off x="5472" y="1184"/>
              <a:ext cx="73" cy="7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44" name="Oval 20"/>
            <p:cNvSpPr>
              <a:spLocks noChangeArrowheads="1"/>
            </p:cNvSpPr>
            <p:nvPr/>
          </p:nvSpPr>
          <p:spPr bwMode="auto">
            <a:xfrm>
              <a:off x="5584" y="1184"/>
              <a:ext cx="80" cy="7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45"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46"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47" name="Oval 23"/>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48" name="Oval 24"/>
            <p:cNvSpPr>
              <a:spLocks noChangeArrowheads="1"/>
            </p:cNvSpPr>
            <p:nvPr/>
          </p:nvSpPr>
          <p:spPr bwMode="auto">
            <a:xfrm>
              <a:off x="5472" y="1296"/>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49"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50"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51" name="Oval 27"/>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52" name="Oval 28"/>
            <p:cNvSpPr>
              <a:spLocks noChangeArrowheads="1"/>
            </p:cNvSpPr>
            <p:nvPr/>
          </p:nvSpPr>
          <p:spPr bwMode="auto">
            <a:xfrm>
              <a:off x="5472" y="1408"/>
              <a:ext cx="73"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53"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54"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55"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56" name="Oval 32"/>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57" name="Oval 33"/>
            <p:cNvSpPr>
              <a:spLocks noChangeArrowheads="1"/>
            </p:cNvSpPr>
            <p:nvPr/>
          </p:nvSpPr>
          <p:spPr bwMode="auto">
            <a:xfrm>
              <a:off x="5472" y="1520"/>
              <a:ext cx="73"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58" name="Oval 34"/>
            <p:cNvSpPr>
              <a:spLocks noChangeArrowheads="1"/>
            </p:cNvSpPr>
            <p:nvPr/>
          </p:nvSpPr>
          <p:spPr bwMode="auto">
            <a:xfrm>
              <a:off x="5136" y="1632"/>
              <a:ext cx="80"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59" name="Oval 35"/>
            <p:cNvSpPr>
              <a:spLocks noChangeArrowheads="1"/>
            </p:cNvSpPr>
            <p:nvPr/>
          </p:nvSpPr>
          <p:spPr bwMode="auto">
            <a:xfrm>
              <a:off x="5248" y="1632"/>
              <a:ext cx="79" cy="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60" name="Oval 36"/>
            <p:cNvSpPr>
              <a:spLocks noChangeArrowheads="1"/>
            </p:cNvSpPr>
            <p:nvPr/>
          </p:nvSpPr>
          <p:spPr bwMode="auto">
            <a:xfrm>
              <a:off x="5360" y="1632"/>
              <a:ext cx="76"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61" name="Oval 37"/>
            <p:cNvSpPr>
              <a:spLocks noChangeArrowheads="1"/>
            </p:cNvSpPr>
            <p:nvPr/>
          </p:nvSpPr>
          <p:spPr bwMode="auto">
            <a:xfrm>
              <a:off x="5472" y="1632"/>
              <a:ext cx="73" cy="75"/>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62"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sp>
          <p:nvSpPr>
            <p:cNvPr id="1063" name="Oval 39"/>
            <p:cNvSpPr>
              <a:spLocks noChangeArrowheads="1"/>
            </p:cNvSpPr>
            <p:nvPr/>
          </p:nvSpPr>
          <p:spPr bwMode="auto">
            <a:xfrm>
              <a:off x="5472" y="1744"/>
              <a:ext cx="73"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sz="2400" b="1">
                  <a:solidFill>
                    <a:schemeClr val="tx1"/>
                  </a:solidFill>
                  <a:latin typeface="Arial" panose="020B0604020202020204" pitchFamily="34" charset="0"/>
                  <a:cs typeface="Arial" panose="020B0604020202020204" pitchFamily="34" charset="0"/>
                </a:defRPr>
              </a:lvl1pPr>
              <a:lvl2pPr marL="742950" indent="-285750" eaLnBrk="0" hangingPunct="0">
                <a:defRPr sz="2400" b="1">
                  <a:solidFill>
                    <a:schemeClr val="tx1"/>
                  </a:solidFill>
                  <a:latin typeface="Arial" panose="020B0604020202020204" pitchFamily="34" charset="0"/>
                  <a:cs typeface="Arial" panose="020B0604020202020204" pitchFamily="34" charset="0"/>
                </a:defRPr>
              </a:lvl2pPr>
              <a:lvl3pPr marL="1143000" indent="-228600" eaLnBrk="0" hangingPunct="0">
                <a:defRPr sz="2400" b="1">
                  <a:solidFill>
                    <a:schemeClr val="tx1"/>
                  </a:solidFill>
                  <a:latin typeface="Arial" panose="020B0604020202020204" pitchFamily="34" charset="0"/>
                  <a:cs typeface="Arial" panose="020B0604020202020204" pitchFamily="34" charset="0"/>
                </a:defRPr>
              </a:lvl3pPr>
              <a:lvl4pPr marL="1600200" indent="-228600" eaLnBrk="0" hangingPunct="0">
                <a:defRPr sz="2400" b="1">
                  <a:solidFill>
                    <a:schemeClr val="tx1"/>
                  </a:solidFill>
                  <a:latin typeface="Arial" panose="020B0604020202020204" pitchFamily="34" charset="0"/>
                  <a:cs typeface="Arial" panose="020B0604020202020204" pitchFamily="34" charset="0"/>
                </a:defRPr>
              </a:lvl4pPr>
              <a:lvl5pPr marL="2057400" indent="-228600" eaLnBrk="0" hangingPunct="0">
                <a:defRPr sz="2400"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b="1">
                  <a:solidFill>
                    <a:schemeClr val="tx1"/>
                  </a:solidFill>
                  <a:latin typeface="Arial" panose="020B0604020202020204" pitchFamily="34" charset="0"/>
                  <a:cs typeface="Arial" panose="020B0604020202020204" pitchFamily="34" charset="0"/>
                </a:defRPr>
              </a:lvl9pPr>
            </a:lstStyle>
            <a:p>
              <a:pPr eaLnBrk="1" hangingPunct="1">
                <a:defRPr/>
              </a:pPr>
              <a:endParaRPr lang="en-US" sz="1800" b="0" dirty="0"/>
            </a:p>
          </p:txBody>
        </p:sp>
      </p:grpSp>
      <p:sp>
        <p:nvSpPr>
          <p:cNvPr id="41" name="Rectangle 40"/>
          <p:cNvSpPr>
            <a:spLocks noChangeArrowheads="1"/>
          </p:cNvSpPr>
          <p:nvPr userDrawn="1"/>
        </p:nvSpPr>
        <p:spPr bwMode="auto">
          <a:xfrm>
            <a:off x="8181975" y="6248400"/>
            <a:ext cx="80962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p>
            <a:pPr algn="r" eaLnBrk="1" hangingPunct="1"/>
            <a:r>
              <a:rPr lang="en-US" sz="1000" dirty="0">
                <a:latin typeface="Times New Roman" charset="0"/>
              </a:rPr>
              <a:t>2-</a:t>
            </a:r>
            <a:fld id="{CA5FD27C-2572-DB4E-BFE4-966902513239}" type="slidenum">
              <a:rPr lang="en-US" sz="1000" smtClean="0">
                <a:latin typeface="Times New Roman" charset="0"/>
              </a:rPr>
              <a:pPr algn="r" eaLnBrk="1" hangingPunct="1"/>
              <a:t>‹#›</a:t>
            </a:fld>
            <a:endParaRPr lang="en-US" sz="1000" dirty="0">
              <a:latin typeface="Times New Roman" charset="0"/>
            </a:endParaRPr>
          </a:p>
        </p:txBody>
      </p:sp>
      <p:sp>
        <p:nvSpPr>
          <p:cNvPr id="44"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i="1" dirty="0">
                <a:latin typeface="Times New Roman" pitchFamily="18" charset="0"/>
                <a:cs typeface="Arial" charset="0"/>
              </a:rPr>
              <a:t>McGraw-Hill Education</a:t>
            </a:r>
          </a:p>
        </p:txBody>
      </p:sp>
      <p:sp>
        <p:nvSpPr>
          <p:cNvPr id="45"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b="0" i="1" dirty="0">
                <a:latin typeface="Times New Roman" panose="02020603050405020304" pitchFamily="18" charset="0"/>
                <a:cs typeface="Times New Roman" panose="02020603050405020304" pitchFamily="18" charset="0"/>
              </a:rPr>
              <a:t>Copyright © 2017 McGraw-Hill Education. All rights reserved. No reproduction or distribution without the prior written consent of McGraw-Hill Education.</a:t>
            </a:r>
            <a:endParaRPr lang="en-US" sz="1050" b="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i="1" dirty="0">
                <a:latin typeface="Times New Roman" pitchFamily="18" charset="0"/>
                <a:cs typeface="Times New Roman" panose="02020603050405020304" pitchFamily="18" charset="0"/>
              </a:rPr>
              <a:t>.</a:t>
            </a:r>
          </a:p>
        </p:txBody>
      </p:sp>
    </p:spTree>
  </p:cSld>
  <p:clrMap bg1="lt1" tx1="dk1" bg2="lt2" tx2="dk2" accent1="accent1" accent2="accent2" accent3="accent3" accent4="accent4" accent5="accent5" accent6="accent6" hlink="hlink" folHlink="folHlink"/>
  <p:sldLayoutIdLst>
    <p:sldLayoutId id="2147483891" r:id="rId1"/>
    <p:sldLayoutId id="2147483877" r:id="rId2"/>
    <p:sldLayoutId id="2147483878" r:id="rId3"/>
    <p:sldLayoutId id="2147483879" r:id="rId4"/>
    <p:sldLayoutId id="2147483880" r:id="rId5"/>
    <p:sldLayoutId id="2147483881" r:id="rId6"/>
    <p:sldLayoutId id="2147483882" r:id="rId7"/>
    <p:sldLayoutId id="2147483883" r:id="rId8"/>
    <p:sldLayoutId id="2147483884" r:id="rId9"/>
    <p:sldLayoutId id="2147483885" r:id="rId10"/>
    <p:sldLayoutId id="2147483886" r:id="rId11"/>
    <p:sldLayoutId id="2147483887" r:id="rId12"/>
    <p:sldLayoutId id="2147483888" r:id="rId13"/>
    <p:sldLayoutId id="2147483889" r:id="rId14"/>
    <p:sldLayoutId id="2147483890" r:id="rId15"/>
  </p:sldLayoutIdLst>
  <p:transition/>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733800" y="1600200"/>
            <a:ext cx="3363913" cy="1000125"/>
          </a:xfrm>
        </p:spPr>
        <p:txBody>
          <a:bodyPr/>
          <a:lstStyle/>
          <a:p>
            <a:pPr eaLnBrk="1" hangingPunct="1"/>
            <a:r>
              <a:rPr lang="en-US" altLang="en-US" dirty="0"/>
              <a:t>Chapter 2</a:t>
            </a:r>
          </a:p>
        </p:txBody>
      </p:sp>
      <p:sp>
        <p:nvSpPr>
          <p:cNvPr id="3075" name="Rectangle 3"/>
          <p:cNvSpPr>
            <a:spLocks noGrp="1" noChangeArrowheads="1"/>
          </p:cNvSpPr>
          <p:nvPr>
            <p:ph type="subTitle" idx="1"/>
          </p:nvPr>
        </p:nvSpPr>
        <p:spPr>
          <a:xfrm>
            <a:off x="1295400" y="3049588"/>
            <a:ext cx="5802313" cy="1065212"/>
          </a:xfrm>
        </p:spPr>
        <p:txBody>
          <a:bodyPr/>
          <a:lstStyle/>
          <a:p>
            <a:pPr eaLnBrk="1" hangingPunct="1">
              <a:lnSpc>
                <a:spcPct val="80000"/>
              </a:lnSpc>
            </a:pPr>
            <a:r>
              <a:rPr lang="en-US" altLang="en-US" dirty="0"/>
              <a:t>Property Acquisition and Cost Recovery </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457200" y="762000"/>
            <a:ext cx="3505200" cy="731838"/>
          </a:xfrm>
        </p:spPr>
        <p:txBody>
          <a:bodyPr/>
          <a:lstStyle/>
          <a:p>
            <a:r>
              <a:rPr lang="en-US" altLang="en-US" dirty="0"/>
              <a:t>Depreciation</a:t>
            </a:r>
          </a:p>
        </p:txBody>
      </p:sp>
      <p:sp>
        <p:nvSpPr>
          <p:cNvPr id="12292" name="Rectangle 3"/>
          <p:cNvSpPr>
            <a:spLocks noGrp="1" noChangeArrowheads="1"/>
          </p:cNvSpPr>
          <p:nvPr>
            <p:ph type="body" idx="1"/>
          </p:nvPr>
        </p:nvSpPr>
        <p:spPr>
          <a:xfrm>
            <a:off x="457200" y="1719263"/>
            <a:ext cx="8229600" cy="3995737"/>
          </a:xfrm>
        </p:spPr>
        <p:txBody>
          <a:bodyPr/>
          <a:lstStyle/>
          <a:p>
            <a:r>
              <a:rPr lang="en-US" altLang="en-US" sz="2600" dirty="0"/>
              <a:t>To compute MACRS depreciation for an asset, following are to be known</a:t>
            </a:r>
          </a:p>
          <a:p>
            <a:pPr lvl="1"/>
            <a:r>
              <a:rPr lang="en-US" altLang="en-US" sz="2800" dirty="0"/>
              <a:t>asset’s original cost, </a:t>
            </a:r>
          </a:p>
          <a:p>
            <a:pPr lvl="1"/>
            <a:r>
              <a:rPr lang="en-US" altLang="en-US" sz="2800" dirty="0"/>
              <a:t>applicable depreciation method, </a:t>
            </a:r>
          </a:p>
          <a:p>
            <a:pPr lvl="1"/>
            <a:r>
              <a:rPr lang="en-US" altLang="en-US" sz="2800" dirty="0"/>
              <a:t>asset’s recovery period (or depreciable “life”), </a:t>
            </a:r>
          </a:p>
          <a:p>
            <a:pPr lvl="1"/>
            <a:r>
              <a:rPr lang="en-US" altLang="en-US" sz="2800" dirty="0"/>
              <a:t>applicable depreciation convention (depreciation deductible in the year of acquisition and the year of disposition)</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457200" y="685800"/>
            <a:ext cx="3581400" cy="731838"/>
          </a:xfrm>
        </p:spPr>
        <p:txBody>
          <a:bodyPr/>
          <a:lstStyle/>
          <a:p>
            <a:r>
              <a:rPr lang="en-US" altLang="en-US" dirty="0"/>
              <a:t>Depreciation</a:t>
            </a:r>
          </a:p>
        </p:txBody>
      </p:sp>
      <p:sp>
        <p:nvSpPr>
          <p:cNvPr id="13316" name="Rectangle 3"/>
          <p:cNvSpPr>
            <a:spLocks noGrp="1" noChangeArrowheads="1"/>
          </p:cNvSpPr>
          <p:nvPr>
            <p:ph type="body" idx="1"/>
          </p:nvPr>
        </p:nvSpPr>
        <p:spPr>
          <a:xfrm>
            <a:off x="533400" y="1719263"/>
            <a:ext cx="8153400" cy="3386137"/>
          </a:xfrm>
        </p:spPr>
        <p:txBody>
          <a:bodyPr/>
          <a:lstStyle/>
          <a:p>
            <a:r>
              <a:rPr lang="en-US" altLang="en-US" dirty="0"/>
              <a:t>Personal Property Depreciation</a:t>
            </a:r>
          </a:p>
          <a:p>
            <a:pPr lvl="1"/>
            <a:r>
              <a:rPr lang="en-US" altLang="en-US" dirty="0"/>
              <a:t>Includes all tangible property such as computers, automobiles, furniture, machinery and equipment, other than real property </a:t>
            </a:r>
          </a:p>
          <a:p>
            <a:pPr lvl="1"/>
            <a:r>
              <a:rPr lang="en-US" altLang="en-US" dirty="0"/>
              <a:t>Personal property (not real property) and personal use property (used for personal purposes) not the same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457200" y="533400"/>
            <a:ext cx="3581400" cy="884238"/>
          </a:xfrm>
        </p:spPr>
        <p:txBody>
          <a:bodyPr/>
          <a:lstStyle/>
          <a:p>
            <a:r>
              <a:rPr lang="en-US" altLang="en-US" dirty="0"/>
              <a:t>Depreciation</a:t>
            </a:r>
          </a:p>
        </p:txBody>
      </p:sp>
      <p:sp>
        <p:nvSpPr>
          <p:cNvPr id="14340" name="Rectangle 3"/>
          <p:cNvSpPr>
            <a:spLocks noGrp="1" noChangeArrowheads="1"/>
          </p:cNvSpPr>
          <p:nvPr>
            <p:ph type="body" idx="1"/>
          </p:nvPr>
        </p:nvSpPr>
        <p:spPr>
          <a:xfrm>
            <a:off x="457200" y="1719263"/>
            <a:ext cx="8229600" cy="3462337"/>
          </a:xfrm>
        </p:spPr>
        <p:txBody>
          <a:bodyPr/>
          <a:lstStyle/>
          <a:p>
            <a:r>
              <a:rPr lang="en-US" altLang="en-US" dirty="0"/>
              <a:t>Depreciation Method</a:t>
            </a:r>
          </a:p>
          <a:p>
            <a:pPr lvl="1"/>
            <a:r>
              <a:rPr lang="en-US" altLang="en-US" dirty="0"/>
              <a:t>Three acceptable methods for depreciating personal property</a:t>
            </a:r>
          </a:p>
          <a:p>
            <a:pPr lvl="2"/>
            <a:r>
              <a:rPr lang="en-US" altLang="en-US" dirty="0"/>
              <a:t>200 percent (double) declining balance </a:t>
            </a:r>
          </a:p>
          <a:p>
            <a:pPr lvl="2"/>
            <a:r>
              <a:rPr lang="en-US" altLang="en-US" dirty="0"/>
              <a:t>150 percent declining balance</a:t>
            </a:r>
          </a:p>
          <a:p>
            <a:pPr lvl="2"/>
            <a:r>
              <a:rPr lang="en-US" altLang="en-US" dirty="0"/>
              <a:t>straight-line</a:t>
            </a:r>
            <a:r>
              <a:rPr lang="en-US" altLang="en-US" sz="2900" dirty="0"/>
              <a:t> </a:t>
            </a:r>
            <a:endParaRPr lang="en-US" altLang="en-US" dirty="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457200" y="609600"/>
            <a:ext cx="3276600" cy="808038"/>
          </a:xfrm>
        </p:spPr>
        <p:txBody>
          <a:bodyPr/>
          <a:lstStyle/>
          <a:p>
            <a:r>
              <a:rPr lang="en-US" altLang="en-US" dirty="0"/>
              <a:t>Depreciation</a:t>
            </a:r>
          </a:p>
        </p:txBody>
      </p:sp>
      <p:sp>
        <p:nvSpPr>
          <p:cNvPr id="15364" name="Rectangle 3"/>
          <p:cNvSpPr>
            <a:spLocks noGrp="1" noChangeArrowheads="1"/>
          </p:cNvSpPr>
          <p:nvPr>
            <p:ph type="body" idx="1"/>
          </p:nvPr>
        </p:nvSpPr>
        <p:spPr>
          <a:xfrm>
            <a:off x="457200" y="1719263"/>
            <a:ext cx="8229600" cy="3919537"/>
          </a:xfrm>
        </p:spPr>
        <p:txBody>
          <a:bodyPr/>
          <a:lstStyle/>
          <a:p>
            <a:r>
              <a:rPr lang="en-US" altLang="en-US" dirty="0"/>
              <a:t>Depreciation Recovery Period</a:t>
            </a:r>
          </a:p>
          <a:p>
            <a:pPr lvl="1"/>
            <a:r>
              <a:rPr lang="en-US" altLang="en-US" dirty="0"/>
              <a:t>For financial accounting purposes an assets recovery period (depreciable life) is based on its taxpayer-determined estimated useful life </a:t>
            </a:r>
          </a:p>
          <a:p>
            <a:pPr lvl="1"/>
            <a:r>
              <a:rPr lang="en-US" altLang="en-US" dirty="0"/>
              <a:t>For tax purposes, an assets recovery period is predetermined by IRS in the Rev. Proc. 87-56 which helps payers to categorize each of their assets based upon the property’s description</a:t>
            </a:r>
          </a:p>
          <a:p>
            <a:pPr lvl="1"/>
            <a:endParaRPr lang="en-US" altLang="en-US" u="sng"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457200" y="457200"/>
            <a:ext cx="3429000" cy="960438"/>
          </a:xfrm>
        </p:spPr>
        <p:txBody>
          <a:bodyPr/>
          <a:lstStyle/>
          <a:p>
            <a:r>
              <a:rPr lang="en-US" altLang="en-US" dirty="0"/>
              <a:t>Depreciation</a:t>
            </a:r>
          </a:p>
        </p:txBody>
      </p:sp>
      <p:sp>
        <p:nvSpPr>
          <p:cNvPr id="16388" name="Rectangle 3"/>
          <p:cNvSpPr>
            <a:spLocks noGrp="1" noChangeArrowheads="1"/>
          </p:cNvSpPr>
          <p:nvPr>
            <p:ph type="body" idx="1"/>
          </p:nvPr>
        </p:nvSpPr>
        <p:spPr>
          <a:xfrm>
            <a:off x="457200" y="1719263"/>
            <a:ext cx="8229600" cy="2776537"/>
          </a:xfrm>
        </p:spPr>
        <p:txBody>
          <a:bodyPr/>
          <a:lstStyle/>
          <a:p>
            <a:r>
              <a:rPr lang="en-US" altLang="en-US" dirty="0"/>
              <a:t>Once the business has determined the appropriate categories for its assets, it can use the Revenue Procedure to identify the recovery period for all assets in a particular category</a:t>
            </a:r>
          </a:p>
          <a:p>
            <a:endParaRPr lang="en-US" altLang="en-US" sz="2800" dirty="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9"/>
          <p:cNvSpPr>
            <a:spLocks noGrp="1" noChangeArrowheads="1"/>
          </p:cNvSpPr>
          <p:nvPr>
            <p:ph type="title"/>
          </p:nvPr>
        </p:nvSpPr>
        <p:spPr>
          <a:xfrm>
            <a:off x="457200" y="685800"/>
            <a:ext cx="3429000" cy="731838"/>
          </a:xfrm>
          <a:noFill/>
        </p:spPr>
        <p:txBody>
          <a:bodyPr/>
          <a:lstStyle/>
          <a:p>
            <a:r>
              <a:rPr lang="en-US" altLang="en-US" dirty="0"/>
              <a:t>Depreciation</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4028" y="1580561"/>
            <a:ext cx="7924800" cy="48202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457200" y="609600"/>
            <a:ext cx="3657600" cy="808038"/>
          </a:xfrm>
        </p:spPr>
        <p:txBody>
          <a:bodyPr/>
          <a:lstStyle/>
          <a:p>
            <a:r>
              <a:rPr lang="en-US" altLang="en-US" dirty="0"/>
              <a:t>Depreciation</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743200"/>
            <a:ext cx="8199783" cy="1676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457200" y="533400"/>
            <a:ext cx="3429000" cy="884238"/>
          </a:xfrm>
        </p:spPr>
        <p:txBody>
          <a:bodyPr/>
          <a:lstStyle/>
          <a:p>
            <a:r>
              <a:rPr lang="en-US" altLang="en-US" dirty="0"/>
              <a:t>Depreciation</a:t>
            </a:r>
          </a:p>
        </p:txBody>
      </p:sp>
      <p:sp>
        <p:nvSpPr>
          <p:cNvPr id="19460" name="Rectangle 3"/>
          <p:cNvSpPr>
            <a:spLocks noGrp="1" noChangeArrowheads="1"/>
          </p:cNvSpPr>
          <p:nvPr>
            <p:ph type="body" idx="1"/>
          </p:nvPr>
        </p:nvSpPr>
        <p:spPr>
          <a:xfrm>
            <a:off x="457200" y="1719263"/>
            <a:ext cx="8229600" cy="4071937"/>
          </a:xfrm>
        </p:spPr>
        <p:txBody>
          <a:bodyPr/>
          <a:lstStyle/>
          <a:p>
            <a:r>
              <a:rPr lang="en-US" altLang="en-US" dirty="0"/>
              <a:t>Depreciation Conventions</a:t>
            </a:r>
          </a:p>
          <a:p>
            <a:pPr lvl="1"/>
            <a:r>
              <a:rPr lang="en-US" altLang="en-US" dirty="0"/>
              <a:t>Half-year Convention</a:t>
            </a:r>
          </a:p>
          <a:p>
            <a:pPr lvl="2"/>
            <a:r>
              <a:rPr lang="en-US" altLang="en-US" dirty="0"/>
              <a:t>One-half year’s depreciation is allowed in first and last year of an asset’s life </a:t>
            </a:r>
          </a:p>
          <a:p>
            <a:pPr lvl="2"/>
            <a:r>
              <a:rPr lang="en-US" altLang="en-US" dirty="0"/>
              <a:t>An IRS depreciation tables automatically account for the half-year convention in year of purchase and disposition</a:t>
            </a:r>
          </a:p>
          <a:p>
            <a:pPr lvl="2"/>
            <a:r>
              <a:rPr lang="en-US" altLang="en-US" dirty="0"/>
              <a:t>If an asset is disposed of before it is fully depreciated, only one-half of the table’s applicable depreciation percentage is allowed in the year of disposition </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457200" y="609600"/>
            <a:ext cx="3657600" cy="808038"/>
          </a:xfrm>
        </p:spPr>
        <p:txBody>
          <a:bodyPr/>
          <a:lstStyle/>
          <a:p>
            <a:r>
              <a:rPr lang="en-US" altLang="en-US" dirty="0"/>
              <a:t>Depreciation</a:t>
            </a:r>
          </a:p>
        </p:txBody>
      </p:sp>
      <p:sp>
        <p:nvSpPr>
          <p:cNvPr id="20484" name="Rectangle 3"/>
          <p:cNvSpPr>
            <a:spLocks noGrp="1" noChangeArrowheads="1"/>
          </p:cNvSpPr>
          <p:nvPr>
            <p:ph type="body" idx="1"/>
          </p:nvPr>
        </p:nvSpPr>
        <p:spPr>
          <a:xfrm>
            <a:off x="228600" y="1676400"/>
            <a:ext cx="8686800" cy="4419600"/>
          </a:xfrm>
        </p:spPr>
        <p:txBody>
          <a:bodyPr/>
          <a:lstStyle/>
          <a:p>
            <a:pPr lvl="1"/>
            <a:r>
              <a:rPr lang="en-US" altLang="en-US" sz="3000" dirty="0"/>
              <a:t>Mid–Quarter Convention</a:t>
            </a:r>
          </a:p>
          <a:p>
            <a:pPr lvl="2"/>
            <a:r>
              <a:rPr lang="en-US" altLang="en-US" sz="2600" dirty="0"/>
              <a:t>Steps to determine whether the mid-quarter convention applies</a:t>
            </a:r>
            <a:r>
              <a:rPr lang="en-US" altLang="en-US" sz="2500" dirty="0"/>
              <a:t> </a:t>
            </a:r>
          </a:p>
          <a:p>
            <a:pPr lvl="3">
              <a:buFont typeface="Wingdings" panose="05000000000000000000" pitchFamily="2" charset="2"/>
              <a:buAutoNum type="arabicParenR"/>
            </a:pPr>
            <a:r>
              <a:rPr lang="en-US" altLang="en-US" sz="2300" dirty="0"/>
              <a:t>Sum of the total basis of tangible personal property that was placed in service during the year</a:t>
            </a:r>
          </a:p>
          <a:p>
            <a:pPr lvl="3">
              <a:buFont typeface="Wingdings" panose="05000000000000000000" pitchFamily="2" charset="2"/>
              <a:buAutoNum type="arabicParenR"/>
            </a:pPr>
            <a:r>
              <a:rPr lang="en-US" altLang="en-US" sz="2300" dirty="0"/>
              <a:t>Sum of the total basis of tangible personal property that was placed in service during the fourth quarter</a:t>
            </a:r>
          </a:p>
          <a:p>
            <a:pPr lvl="3">
              <a:buFont typeface="Wingdings" panose="05000000000000000000" pitchFamily="2" charset="2"/>
              <a:buAutoNum type="arabicParenR"/>
            </a:pPr>
            <a:r>
              <a:rPr lang="en-US" altLang="en-US" sz="2300" dirty="0"/>
              <a:t>Divide step (2) by step (1), if the quotient is more than 40%, then the business must use this method or else half–year convention is used</a:t>
            </a:r>
            <a:endParaRPr lang="en-US" altLang="en-US" sz="1900" u="sng" dirty="0"/>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381000" y="609600"/>
            <a:ext cx="3352800" cy="715963"/>
          </a:xfrm>
        </p:spPr>
        <p:txBody>
          <a:bodyPr/>
          <a:lstStyle/>
          <a:p>
            <a:r>
              <a:rPr lang="en-US" altLang="en-US" dirty="0"/>
              <a:t>Depreciation</a:t>
            </a:r>
          </a:p>
        </p:txBody>
      </p:sp>
      <p:sp>
        <p:nvSpPr>
          <p:cNvPr id="21508" name="Rectangle 3"/>
          <p:cNvSpPr>
            <a:spLocks noGrp="1" noChangeArrowheads="1"/>
          </p:cNvSpPr>
          <p:nvPr>
            <p:ph type="body" idx="1"/>
          </p:nvPr>
        </p:nvSpPr>
        <p:spPr>
          <a:xfrm>
            <a:off x="381000" y="1752600"/>
            <a:ext cx="8229600" cy="4648200"/>
          </a:xfrm>
        </p:spPr>
        <p:txBody>
          <a:bodyPr/>
          <a:lstStyle/>
          <a:p>
            <a:r>
              <a:rPr lang="en-US" altLang="en-US" sz="2600" dirty="0"/>
              <a:t>Calculating depreciation for personal property</a:t>
            </a:r>
            <a:r>
              <a:rPr lang="en-US" altLang="en-US" sz="2400" u="sng" dirty="0"/>
              <a:t> </a:t>
            </a:r>
          </a:p>
          <a:p>
            <a:pPr lvl="1"/>
            <a:r>
              <a:rPr lang="en-US" altLang="en-US" sz="2400" dirty="0"/>
              <a:t>Locate the applicable table provided in Rev. Proc. 87-57</a:t>
            </a:r>
          </a:p>
          <a:p>
            <a:pPr lvl="1"/>
            <a:r>
              <a:rPr lang="en-US" altLang="en-US" sz="2400" dirty="0"/>
              <a:t>Select the column that corresponds with the assets recovery period </a:t>
            </a:r>
          </a:p>
          <a:p>
            <a:pPr lvl="1"/>
            <a:r>
              <a:rPr lang="en-US" altLang="en-US" sz="2400" dirty="0"/>
              <a:t>Find the row identifying the year of the assets recovery period</a:t>
            </a:r>
          </a:p>
          <a:p>
            <a:r>
              <a:rPr lang="en-US" altLang="en-US" sz="2600" dirty="0"/>
              <a:t>Applying the half-year and mid–quarter convention</a:t>
            </a:r>
          </a:p>
          <a:p>
            <a:r>
              <a:rPr lang="en-US" altLang="en-US" sz="2600" dirty="0"/>
              <a:t>Half-year convention for year of disposition</a:t>
            </a:r>
          </a:p>
          <a:p>
            <a:r>
              <a:rPr lang="en-US" altLang="en-US" sz="2600" dirty="0"/>
              <a:t>Mid-quarter convention for year of disposition</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p:txBody>
          <a:bodyPr/>
          <a:lstStyle/>
          <a:p>
            <a:pPr eaLnBrk="1" hangingPunct="1"/>
            <a:r>
              <a:rPr lang="en-US" altLang="en-US" dirty="0"/>
              <a:t>Learning Objectives</a:t>
            </a:r>
          </a:p>
        </p:txBody>
      </p:sp>
      <p:sp>
        <p:nvSpPr>
          <p:cNvPr id="4102" name="Rectangle 3"/>
          <p:cNvSpPr>
            <a:spLocks noGrp="1" noChangeArrowheads="1"/>
          </p:cNvSpPr>
          <p:nvPr>
            <p:ph idx="1"/>
          </p:nvPr>
        </p:nvSpPr>
        <p:spPr>
          <a:xfrm>
            <a:off x="457200" y="1600200"/>
            <a:ext cx="8229600" cy="4530725"/>
          </a:xfrm>
        </p:spPr>
        <p:txBody>
          <a:bodyPr>
            <a:noAutofit/>
          </a:bodyPr>
          <a:lstStyle/>
          <a:p>
            <a:pPr marL="571500" indent="-571500">
              <a:lnSpc>
                <a:spcPct val="80000"/>
              </a:lnSpc>
              <a:buFont typeface="Wingdings" panose="05000000000000000000" pitchFamily="2" charset="2"/>
              <a:buAutoNum type="arabicPeriod"/>
              <a:defRPr/>
            </a:pPr>
            <a:r>
              <a:rPr lang="en-US" sz="2300" dirty="0"/>
              <a:t>Explain the concept of basis and adjusted basis and describe the cost recovery methods used under the tax law to recover the cost of personal property, real property, intangible assets, and natural resources.</a:t>
            </a:r>
          </a:p>
          <a:p>
            <a:pPr marL="571500" indent="-571500">
              <a:lnSpc>
                <a:spcPct val="80000"/>
              </a:lnSpc>
              <a:buFont typeface="Wingdings" panose="05000000000000000000" pitchFamily="2" charset="2"/>
              <a:buAutoNum type="arabicPeriod"/>
              <a:defRPr/>
            </a:pPr>
            <a:r>
              <a:rPr lang="en-US" sz="2300" dirty="0"/>
              <a:t>Determine the applicable cost recovery (depreciation) life, method, and convention for tangible personal and real property and calculate the deduction allowable under basic MACRS.</a:t>
            </a:r>
          </a:p>
          <a:p>
            <a:pPr marL="571500" indent="-571500" eaLnBrk="1" hangingPunct="1">
              <a:lnSpc>
                <a:spcPct val="80000"/>
              </a:lnSpc>
              <a:buFont typeface="Wingdings" panose="05000000000000000000" pitchFamily="2" charset="2"/>
              <a:buAutoNum type="arabicPeriod"/>
              <a:defRPr/>
            </a:pPr>
            <a:r>
              <a:rPr lang="en-US" sz="2300" dirty="0"/>
              <a:t>Explain the additional special cost recovery rules (§179, bonus, listed property) and calculate the deduction allowable under these rules.</a:t>
            </a:r>
          </a:p>
          <a:p>
            <a:pPr marL="571500" indent="-571500" eaLnBrk="1" hangingPunct="1">
              <a:lnSpc>
                <a:spcPct val="80000"/>
              </a:lnSpc>
              <a:buFont typeface="Wingdings" panose="05000000000000000000" pitchFamily="2" charset="2"/>
              <a:buAutoNum type="arabicPeriod"/>
              <a:defRPr/>
            </a:pPr>
            <a:r>
              <a:rPr lang="en-US" sz="2300" dirty="0"/>
              <a:t>Explain the rationale behind amortization, describe the four categories of amortizable intangible assets, and calculate amortization expense.</a:t>
            </a:r>
          </a:p>
          <a:p>
            <a:pPr marL="571500" indent="-571500" eaLnBrk="1" hangingPunct="1">
              <a:lnSpc>
                <a:spcPct val="80000"/>
              </a:lnSpc>
              <a:buFont typeface="Wingdings" panose="05000000000000000000" pitchFamily="2" charset="2"/>
              <a:buAutoNum type="arabicPeriod"/>
              <a:defRPr/>
            </a:pPr>
            <a:r>
              <a:rPr lang="en-US" sz="2300" dirty="0"/>
              <a:t>Explain cost recovery of natural resources and the allowable depletion methods.</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457200" y="502276"/>
            <a:ext cx="3352800" cy="884238"/>
          </a:xfrm>
        </p:spPr>
        <p:txBody>
          <a:bodyPr/>
          <a:lstStyle/>
          <a:p>
            <a:r>
              <a:rPr lang="en-US" altLang="en-US" dirty="0"/>
              <a:t>Depreciation </a:t>
            </a:r>
          </a:p>
        </p:txBody>
      </p:sp>
      <p:pic>
        <p:nvPicPr>
          <p:cNvPr id="2" name="Picture 1" descr="Screen Shot 2016-03-04 at 9.24.14 AM.png"/>
          <p:cNvPicPr>
            <a:picLocks noChangeAspect="1"/>
          </p:cNvPicPr>
          <p:nvPr/>
        </p:nvPicPr>
        <p:blipFill rotWithShape="1">
          <a:blip r:embed="rId2">
            <a:extLst>
              <a:ext uri="{28A0092B-C50C-407E-A947-70E740481C1C}">
                <a14:useLocalDpi xmlns:a14="http://schemas.microsoft.com/office/drawing/2010/main" val="0"/>
              </a:ext>
            </a:extLst>
          </a:blip>
          <a:srcRect t="1747"/>
          <a:stretch/>
        </p:blipFill>
        <p:spPr>
          <a:xfrm>
            <a:off x="1066800" y="1371600"/>
            <a:ext cx="6616700" cy="4999322"/>
          </a:xfrm>
          <a:prstGeom prst="rect">
            <a:avLst/>
          </a:prstGeom>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457200" y="609600"/>
            <a:ext cx="3505200" cy="808038"/>
          </a:xfrm>
        </p:spPr>
        <p:txBody>
          <a:bodyPr/>
          <a:lstStyle/>
          <a:p>
            <a:r>
              <a:rPr lang="en-US" altLang="en-US" dirty="0"/>
              <a:t>Depreciation</a:t>
            </a:r>
          </a:p>
        </p:txBody>
      </p:sp>
      <p:pic>
        <p:nvPicPr>
          <p:cNvPr id="2355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588" y="1847850"/>
            <a:ext cx="8124825" cy="417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a:xfrm>
            <a:off x="457200" y="609600"/>
            <a:ext cx="3505200" cy="808038"/>
          </a:xfrm>
        </p:spPr>
        <p:txBody>
          <a:bodyPr/>
          <a:lstStyle/>
          <a:p>
            <a:r>
              <a:rPr lang="en-US" altLang="en-US" dirty="0"/>
              <a:t>Depreciation</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286000"/>
            <a:ext cx="6801633"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a:xfrm>
            <a:off x="457200" y="0"/>
            <a:ext cx="7543800" cy="1295400"/>
          </a:xfrm>
          <a:noFill/>
        </p:spPr>
        <p:txBody>
          <a:bodyPr tIns="182880"/>
          <a:lstStyle/>
          <a:p>
            <a:r>
              <a:rPr lang="en-US" altLang="en-US" dirty="0"/>
              <a:t>Depreciation Example</a:t>
            </a:r>
          </a:p>
        </p:txBody>
      </p:sp>
      <p:sp>
        <p:nvSpPr>
          <p:cNvPr id="25604" name="Rectangle 3"/>
          <p:cNvSpPr>
            <a:spLocks noGrp="1" noChangeArrowheads="1"/>
          </p:cNvSpPr>
          <p:nvPr>
            <p:ph type="body" sz="half" idx="1"/>
          </p:nvPr>
        </p:nvSpPr>
        <p:spPr>
          <a:xfrm>
            <a:off x="457200" y="1219200"/>
            <a:ext cx="8229600" cy="990600"/>
          </a:xfrm>
        </p:spPr>
        <p:txBody>
          <a:bodyPr/>
          <a:lstStyle/>
          <a:p>
            <a:r>
              <a:rPr lang="en-US" altLang="en-US" sz="2600" dirty="0"/>
              <a:t>In 2016, Scrap-Happy purchased and placed in service the following assets:</a:t>
            </a:r>
          </a:p>
          <a:p>
            <a:pPr lvl="1"/>
            <a:endParaRPr lang="en-US" altLang="en-US" sz="2200" dirty="0"/>
          </a:p>
        </p:txBody>
      </p:sp>
      <p:graphicFrame>
        <p:nvGraphicFramePr>
          <p:cNvPr id="165892" name="Group 4"/>
          <p:cNvGraphicFramePr>
            <a:graphicFrameLocks noGrp="1"/>
          </p:cNvGraphicFramePr>
          <p:nvPr>
            <p:ph sz="half" idx="2"/>
          </p:nvPr>
        </p:nvGraphicFramePr>
        <p:xfrm>
          <a:off x="1219200" y="2133600"/>
          <a:ext cx="6237288" cy="1097010"/>
        </p:xfrm>
        <a:graphic>
          <a:graphicData uri="http://schemas.openxmlformats.org/drawingml/2006/table">
            <a:tbl>
              <a:tblPr/>
              <a:tblGrid>
                <a:gridCol w="1857375">
                  <a:extLst>
                    <a:ext uri="{9D8B030D-6E8A-4147-A177-3AD203B41FA5}">
                      <a16:colId xmlns:a16="http://schemas.microsoft.com/office/drawing/2014/main" val="20000"/>
                    </a:ext>
                  </a:extLst>
                </a:gridCol>
                <a:gridCol w="1636713">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65654">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1" i="0" u="none" strike="noStrike" cap="none" normalizeH="0" baseline="0" dirty="0">
                          <a:ln>
                            <a:noFill/>
                          </a:ln>
                          <a:solidFill>
                            <a:schemeClr val="tx1"/>
                          </a:solidFill>
                          <a:effectLst/>
                          <a:latin typeface="Arial" charset="0"/>
                        </a:rPr>
                        <a:t>Asset</a:t>
                      </a:r>
                    </a:p>
                  </a:txBody>
                  <a:tcPr marT="45675" marB="4567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1" i="0" u="none" strike="noStrike" cap="none" normalizeH="0" baseline="0" dirty="0">
                          <a:ln>
                            <a:noFill/>
                          </a:ln>
                          <a:solidFill>
                            <a:schemeClr val="tx1"/>
                          </a:solidFill>
                          <a:effectLst/>
                          <a:latin typeface="Arial" charset="0"/>
                        </a:rPr>
                        <a:t>Cost</a:t>
                      </a:r>
                    </a:p>
                  </a:txBody>
                  <a:tcPr marT="45675" marB="456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1" i="0" u="none" strike="noStrike" cap="none" normalizeH="0" baseline="0" dirty="0">
                          <a:ln>
                            <a:noFill/>
                          </a:ln>
                          <a:solidFill>
                            <a:schemeClr val="tx1"/>
                          </a:solidFill>
                          <a:effectLst/>
                          <a:latin typeface="Arial" charset="0"/>
                        </a:rPr>
                        <a:t>Date placed in service</a:t>
                      </a:r>
                    </a:p>
                  </a:txBody>
                  <a:tcPr marT="45675" marB="4567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54">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dirty="0">
                          <a:ln>
                            <a:noFill/>
                          </a:ln>
                          <a:solidFill>
                            <a:schemeClr val="tx1"/>
                          </a:solidFill>
                          <a:effectLst/>
                          <a:latin typeface="Arial" charset="0"/>
                        </a:rPr>
                        <a:t>Di-Cut Machine</a:t>
                      </a:r>
                    </a:p>
                  </a:txBody>
                  <a:tcPr marT="45675" marB="4567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dirty="0">
                          <a:ln>
                            <a:noFill/>
                          </a:ln>
                          <a:solidFill>
                            <a:schemeClr val="tx1"/>
                          </a:solidFill>
                          <a:effectLst/>
                          <a:latin typeface="Arial" charset="0"/>
                        </a:rPr>
                        <a:t>$3,500</a:t>
                      </a:r>
                    </a:p>
                  </a:txBody>
                  <a:tcPr marT="45675" marB="456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dirty="0">
                          <a:ln>
                            <a:noFill/>
                          </a:ln>
                          <a:solidFill>
                            <a:schemeClr val="tx1"/>
                          </a:solidFill>
                          <a:effectLst/>
                          <a:latin typeface="Arial" charset="0"/>
                        </a:rPr>
                        <a:t>February 2 (1</a:t>
                      </a:r>
                      <a:r>
                        <a:rPr kumimoji="0" lang="en-US" sz="1800" b="0" i="0" u="none" strike="noStrike" cap="none" normalizeH="0" baseline="30000" dirty="0">
                          <a:ln>
                            <a:noFill/>
                          </a:ln>
                          <a:solidFill>
                            <a:schemeClr val="tx1"/>
                          </a:solidFill>
                          <a:effectLst/>
                          <a:latin typeface="Arial" charset="0"/>
                        </a:rPr>
                        <a:t>st</a:t>
                      </a:r>
                      <a:r>
                        <a:rPr kumimoji="0" lang="en-US" sz="1800" b="0" i="0" u="none" strike="noStrike" cap="none" normalizeH="0" baseline="0" dirty="0">
                          <a:ln>
                            <a:noFill/>
                          </a:ln>
                          <a:solidFill>
                            <a:schemeClr val="tx1"/>
                          </a:solidFill>
                          <a:effectLst/>
                          <a:latin typeface="Arial" charset="0"/>
                        </a:rPr>
                        <a:t> Qtr.)</a:t>
                      </a:r>
                    </a:p>
                  </a:txBody>
                  <a:tcPr marT="45675" marB="4567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5654">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dirty="0">
                          <a:ln>
                            <a:noFill/>
                          </a:ln>
                          <a:solidFill>
                            <a:schemeClr val="tx1"/>
                          </a:solidFill>
                          <a:effectLst/>
                          <a:latin typeface="Arial" charset="0"/>
                        </a:rPr>
                        <a:t>Computer</a:t>
                      </a:r>
                    </a:p>
                  </a:txBody>
                  <a:tcPr marT="45675" marB="4567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dirty="0">
                          <a:ln>
                            <a:noFill/>
                          </a:ln>
                          <a:solidFill>
                            <a:schemeClr val="tx1"/>
                          </a:solidFill>
                          <a:effectLst/>
                          <a:latin typeface="Arial" charset="0"/>
                        </a:rPr>
                        <a:t>$1,200</a:t>
                      </a:r>
                    </a:p>
                  </a:txBody>
                  <a:tcPr marT="45675" marB="456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dirty="0">
                          <a:ln>
                            <a:noFill/>
                          </a:ln>
                          <a:solidFill>
                            <a:schemeClr val="tx1"/>
                          </a:solidFill>
                          <a:effectLst/>
                          <a:latin typeface="Arial" charset="0"/>
                        </a:rPr>
                        <a:t>October 25 (4</a:t>
                      </a:r>
                      <a:r>
                        <a:rPr kumimoji="0" lang="en-US" sz="1800" b="0" i="0" u="none" strike="noStrike" cap="none" normalizeH="0" baseline="30000" dirty="0">
                          <a:ln>
                            <a:noFill/>
                          </a:ln>
                          <a:solidFill>
                            <a:schemeClr val="tx1"/>
                          </a:solidFill>
                          <a:effectLst/>
                          <a:latin typeface="Arial" charset="0"/>
                        </a:rPr>
                        <a:t>th</a:t>
                      </a:r>
                      <a:r>
                        <a:rPr kumimoji="0" lang="en-US" sz="1800" b="0" i="0" u="none" strike="noStrike" cap="none" normalizeH="0" baseline="0" dirty="0">
                          <a:ln>
                            <a:noFill/>
                          </a:ln>
                          <a:solidFill>
                            <a:schemeClr val="tx1"/>
                          </a:solidFill>
                          <a:effectLst/>
                          <a:latin typeface="Arial" charset="0"/>
                        </a:rPr>
                        <a:t> Qtr.)</a:t>
                      </a:r>
                    </a:p>
                  </a:txBody>
                  <a:tcPr marT="45675" marB="4567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65910" name="Rectangle 22"/>
          <p:cNvSpPr>
            <a:spLocks noChangeArrowheads="1"/>
          </p:cNvSpPr>
          <p:nvPr/>
        </p:nvSpPr>
        <p:spPr bwMode="auto">
          <a:xfrm>
            <a:off x="304800" y="3352800"/>
            <a:ext cx="8610600" cy="282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eaLnBrk="1" hangingPunct="1">
              <a:buSzPct val="150000"/>
              <a:buFontTx/>
              <a:buChar char="•"/>
            </a:pPr>
            <a:r>
              <a:rPr lang="en-US" altLang="en-US" sz="2600" b="0" dirty="0"/>
              <a:t> What is the recovery period for each of the assets?</a:t>
            </a:r>
          </a:p>
          <a:p>
            <a:pPr lvl="1" eaLnBrk="1" hangingPunct="1"/>
            <a:r>
              <a:rPr lang="en-US" altLang="en-US" sz="1800" b="0" dirty="0"/>
              <a:t> </a:t>
            </a:r>
            <a:r>
              <a:rPr lang="en-US" altLang="en-US" sz="2000" b="0" dirty="0"/>
              <a:t>Computer = 5 years</a:t>
            </a:r>
          </a:p>
          <a:p>
            <a:pPr lvl="1" eaLnBrk="1" hangingPunct="1"/>
            <a:r>
              <a:rPr lang="en-US" altLang="en-US" sz="2000" b="0" dirty="0"/>
              <a:t> Di-Cut Machine = 7 years</a:t>
            </a:r>
            <a:endParaRPr lang="en-US" altLang="en-US" b="0" dirty="0"/>
          </a:p>
          <a:p>
            <a:pPr eaLnBrk="1" hangingPunct="1"/>
            <a:r>
              <a:rPr lang="en-US" altLang="en-US" sz="2600" b="0" dirty="0"/>
              <a:t> Which convention should Scrap-Happy use to determine depreciation for 2016?</a:t>
            </a:r>
          </a:p>
          <a:p>
            <a:pPr lvl="1" eaLnBrk="1" hangingPunct="1"/>
            <a:r>
              <a:rPr lang="en-US" altLang="en-US" sz="2000" b="0" dirty="0"/>
              <a:t> Answer: Half-year</a:t>
            </a:r>
          </a:p>
          <a:p>
            <a:pPr lvl="2" eaLnBrk="1" hangingPunct="1"/>
            <a:r>
              <a:rPr lang="en-US" altLang="en-US" sz="2000" b="0" dirty="0">
                <a:sym typeface="Wingdings" panose="05000000000000000000" pitchFamily="2" charset="2"/>
              </a:rPr>
              <a:t>  $1,200 4</a:t>
            </a:r>
            <a:r>
              <a:rPr lang="en-US" altLang="en-US" sz="2000" b="0" baseline="30000" dirty="0">
                <a:sym typeface="Wingdings" panose="05000000000000000000" pitchFamily="2" charset="2"/>
              </a:rPr>
              <a:t>th</a:t>
            </a:r>
            <a:r>
              <a:rPr lang="en-US" altLang="en-US" sz="2000" b="0" dirty="0">
                <a:sym typeface="Wingdings" panose="05000000000000000000" pitchFamily="2" charset="2"/>
              </a:rPr>
              <a:t> qtr. assets/$4,700 total assets = 25.53% &lt; 40%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5910">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5910">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65910">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59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457200" y="-51955"/>
            <a:ext cx="7543800" cy="1295400"/>
          </a:xfrm>
        </p:spPr>
        <p:txBody>
          <a:bodyPr/>
          <a:lstStyle/>
          <a:p>
            <a:br>
              <a:rPr lang="en-US" altLang="en-US" sz="2400" dirty="0"/>
            </a:br>
            <a:r>
              <a:rPr lang="en-US" altLang="en-US" dirty="0"/>
              <a:t>Depreciation Example</a:t>
            </a:r>
          </a:p>
        </p:txBody>
      </p:sp>
      <p:sp>
        <p:nvSpPr>
          <p:cNvPr id="167939" name="Rectangle 3"/>
          <p:cNvSpPr>
            <a:spLocks noGrp="1" noChangeArrowheads="1"/>
          </p:cNvSpPr>
          <p:nvPr>
            <p:ph type="body" sz="half" idx="2"/>
          </p:nvPr>
        </p:nvSpPr>
        <p:spPr>
          <a:xfrm>
            <a:off x="381000" y="3093027"/>
            <a:ext cx="8229600" cy="3505200"/>
          </a:xfrm>
        </p:spPr>
        <p:txBody>
          <a:bodyPr/>
          <a:lstStyle/>
          <a:p>
            <a:r>
              <a:rPr lang="en-US" altLang="en-US" sz="2500" dirty="0"/>
              <a:t>What convention should be used in computing depreciation for the year?</a:t>
            </a:r>
          </a:p>
          <a:p>
            <a:pPr lvl="1"/>
            <a:r>
              <a:rPr lang="en-US" altLang="en-US" sz="2000" dirty="0"/>
              <a:t>Answer: Mid-quarter</a:t>
            </a:r>
          </a:p>
          <a:p>
            <a:pPr lvl="2"/>
            <a:r>
              <a:rPr lang="en-US" altLang="en-US" sz="1900" dirty="0">
                <a:sym typeface="Wingdings" panose="05000000000000000000" pitchFamily="2" charset="2"/>
              </a:rPr>
              <a:t>  $3,500 </a:t>
            </a:r>
            <a:r>
              <a:rPr lang="en-US" altLang="en-US" sz="1600" dirty="0">
                <a:sym typeface="Wingdings" panose="05000000000000000000" pitchFamily="2" charset="2"/>
              </a:rPr>
              <a:t>4th qtr. assets</a:t>
            </a:r>
            <a:r>
              <a:rPr lang="en-US" altLang="en-US" sz="1900" dirty="0">
                <a:sym typeface="Wingdings" panose="05000000000000000000" pitchFamily="2" charset="2"/>
              </a:rPr>
              <a:t>/$4,700 </a:t>
            </a:r>
            <a:r>
              <a:rPr lang="en-US" altLang="en-US" sz="1600" dirty="0">
                <a:sym typeface="Wingdings" panose="05000000000000000000" pitchFamily="2" charset="2"/>
              </a:rPr>
              <a:t>total assets</a:t>
            </a:r>
            <a:r>
              <a:rPr lang="en-US" altLang="en-US" sz="1900" dirty="0">
                <a:sym typeface="Wingdings" panose="05000000000000000000" pitchFamily="2" charset="2"/>
              </a:rPr>
              <a:t> = 74.46% &gt; 40%</a:t>
            </a:r>
            <a:endParaRPr lang="en-US" altLang="en-US" sz="1900" dirty="0"/>
          </a:p>
          <a:p>
            <a:r>
              <a:rPr lang="en-US" altLang="en-US" sz="2500" dirty="0"/>
              <a:t>How much depreciation can they take for each of the assets in 2016?</a:t>
            </a:r>
          </a:p>
          <a:p>
            <a:pPr lvl="1"/>
            <a:r>
              <a:rPr lang="en-US" altLang="en-US" sz="2000" dirty="0"/>
              <a:t> Computer: $1,200 × 35%* = $420</a:t>
            </a:r>
          </a:p>
          <a:p>
            <a:pPr lvl="1"/>
            <a:r>
              <a:rPr lang="en-US" altLang="en-US" sz="2000" dirty="0"/>
              <a:t> Di-Cut Machine: 3,500 × 3.57%* = $125</a:t>
            </a:r>
          </a:p>
          <a:p>
            <a:pPr lvl="1">
              <a:buFont typeface="Wingdings" panose="05000000000000000000" pitchFamily="2" charset="2"/>
              <a:buNone/>
            </a:pPr>
            <a:r>
              <a:rPr lang="en-US" altLang="en-US" sz="1600" dirty="0"/>
              <a:t>*See respective mid-quarter MACRS tables for rates </a:t>
            </a:r>
          </a:p>
          <a:p>
            <a:endParaRPr lang="en-US" altLang="en-US" sz="1600" dirty="0"/>
          </a:p>
        </p:txBody>
      </p:sp>
      <p:graphicFrame>
        <p:nvGraphicFramePr>
          <p:cNvPr id="167940" name="Group 4"/>
          <p:cNvGraphicFramePr>
            <a:graphicFrameLocks noGrp="1"/>
          </p:cNvGraphicFramePr>
          <p:nvPr>
            <p:ph sz="half" idx="1"/>
            <p:extLst>
              <p:ext uri="{D42A27DB-BD31-4B8C-83A1-F6EECF244321}">
                <p14:modId xmlns:p14="http://schemas.microsoft.com/office/powerpoint/2010/main" val="3783144213"/>
              </p:ext>
            </p:extLst>
          </p:nvPr>
        </p:nvGraphicFramePr>
        <p:xfrm>
          <a:off x="304800" y="2015836"/>
          <a:ext cx="8382000" cy="1097010"/>
        </p:xfrm>
        <a:graphic>
          <a:graphicData uri="http://schemas.openxmlformats.org/drawingml/2006/table">
            <a:tbl>
              <a:tblPr/>
              <a:tblGrid>
                <a:gridCol w="1862138">
                  <a:extLst>
                    <a:ext uri="{9D8B030D-6E8A-4147-A177-3AD203B41FA5}">
                      <a16:colId xmlns:a16="http://schemas.microsoft.com/office/drawing/2014/main" val="20000"/>
                    </a:ext>
                  </a:extLst>
                </a:gridCol>
                <a:gridCol w="1552575">
                  <a:extLst>
                    <a:ext uri="{9D8B030D-6E8A-4147-A177-3AD203B41FA5}">
                      <a16:colId xmlns:a16="http://schemas.microsoft.com/office/drawing/2014/main" val="20001"/>
                    </a:ext>
                  </a:extLst>
                </a:gridCol>
                <a:gridCol w="2949575">
                  <a:extLst>
                    <a:ext uri="{9D8B030D-6E8A-4147-A177-3AD203B41FA5}">
                      <a16:colId xmlns:a16="http://schemas.microsoft.com/office/drawing/2014/main" val="20002"/>
                    </a:ext>
                  </a:extLst>
                </a:gridCol>
                <a:gridCol w="2017712">
                  <a:extLst>
                    <a:ext uri="{9D8B030D-6E8A-4147-A177-3AD203B41FA5}">
                      <a16:colId xmlns:a16="http://schemas.microsoft.com/office/drawing/2014/main" val="20003"/>
                    </a:ext>
                  </a:extLst>
                </a:gridCol>
              </a:tblGrid>
              <a:tr h="365654">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1" i="0" u="none" strike="noStrike" cap="none" normalizeH="0" baseline="0" dirty="0">
                          <a:ln>
                            <a:noFill/>
                          </a:ln>
                          <a:solidFill>
                            <a:schemeClr val="tx1"/>
                          </a:solidFill>
                          <a:effectLst/>
                          <a:latin typeface="Arial" charset="0"/>
                        </a:rPr>
                        <a:t>Asset</a:t>
                      </a:r>
                    </a:p>
                  </a:txBody>
                  <a:tcPr marT="45675" marB="4567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1" i="0" u="none" strike="noStrike" cap="none" normalizeH="0" baseline="0" dirty="0">
                          <a:ln>
                            <a:noFill/>
                          </a:ln>
                          <a:solidFill>
                            <a:schemeClr val="tx1"/>
                          </a:solidFill>
                          <a:effectLst/>
                          <a:latin typeface="Arial" charset="0"/>
                        </a:rPr>
                        <a:t>Cost</a:t>
                      </a:r>
                    </a:p>
                  </a:txBody>
                  <a:tcPr marT="45675" marB="456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1" i="0" u="none" strike="noStrike" cap="none" normalizeH="0" baseline="0" dirty="0">
                          <a:ln>
                            <a:noFill/>
                          </a:ln>
                          <a:solidFill>
                            <a:schemeClr val="tx1"/>
                          </a:solidFill>
                          <a:effectLst/>
                          <a:latin typeface="Arial" charset="0"/>
                        </a:rPr>
                        <a:t>Date placed in service</a:t>
                      </a:r>
                    </a:p>
                  </a:txBody>
                  <a:tcPr marT="45675" marB="456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1" i="0" u="none" strike="noStrike" cap="none" normalizeH="0" baseline="0" dirty="0">
                          <a:ln>
                            <a:noFill/>
                          </a:ln>
                          <a:solidFill>
                            <a:schemeClr val="tx1"/>
                          </a:solidFill>
                          <a:effectLst/>
                          <a:latin typeface="Arial" charset="0"/>
                        </a:rPr>
                        <a:t>Recovery Period</a:t>
                      </a:r>
                    </a:p>
                  </a:txBody>
                  <a:tcPr marT="45675" marB="4567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65654">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dirty="0">
                          <a:ln>
                            <a:noFill/>
                          </a:ln>
                          <a:solidFill>
                            <a:schemeClr val="tx1"/>
                          </a:solidFill>
                          <a:effectLst/>
                          <a:latin typeface="Arial" charset="0"/>
                        </a:rPr>
                        <a:t>Computer</a:t>
                      </a:r>
                    </a:p>
                  </a:txBody>
                  <a:tcPr marT="45675" marB="4567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dirty="0">
                          <a:ln>
                            <a:noFill/>
                          </a:ln>
                          <a:solidFill>
                            <a:schemeClr val="tx1"/>
                          </a:solidFill>
                          <a:effectLst/>
                          <a:latin typeface="Arial" charset="0"/>
                        </a:rPr>
                        <a:t>$1,200</a:t>
                      </a:r>
                    </a:p>
                  </a:txBody>
                  <a:tcPr marT="45675" marB="456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dirty="0">
                          <a:ln>
                            <a:noFill/>
                          </a:ln>
                          <a:solidFill>
                            <a:schemeClr val="tx1"/>
                          </a:solidFill>
                          <a:effectLst/>
                          <a:latin typeface="Arial" charset="0"/>
                        </a:rPr>
                        <a:t>February 2 (1</a:t>
                      </a:r>
                      <a:r>
                        <a:rPr kumimoji="0" lang="en-US" sz="1800" b="0" i="0" u="none" strike="noStrike" cap="none" normalizeH="0" baseline="30000" dirty="0">
                          <a:ln>
                            <a:noFill/>
                          </a:ln>
                          <a:solidFill>
                            <a:schemeClr val="tx1"/>
                          </a:solidFill>
                          <a:effectLst/>
                          <a:latin typeface="Arial" charset="0"/>
                        </a:rPr>
                        <a:t>st</a:t>
                      </a:r>
                      <a:r>
                        <a:rPr kumimoji="0" lang="en-US" sz="1800" b="0" i="0" u="none" strike="noStrike" cap="none" normalizeH="0" baseline="0" dirty="0">
                          <a:ln>
                            <a:noFill/>
                          </a:ln>
                          <a:solidFill>
                            <a:schemeClr val="tx1"/>
                          </a:solidFill>
                          <a:effectLst/>
                          <a:latin typeface="Arial" charset="0"/>
                        </a:rPr>
                        <a:t> Qtr.)</a:t>
                      </a:r>
                    </a:p>
                  </a:txBody>
                  <a:tcPr marT="45675" marB="456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dirty="0">
                          <a:ln>
                            <a:noFill/>
                          </a:ln>
                          <a:solidFill>
                            <a:schemeClr val="tx1"/>
                          </a:solidFill>
                          <a:effectLst/>
                          <a:latin typeface="Arial" charset="0"/>
                        </a:rPr>
                        <a:t>5 Years</a:t>
                      </a:r>
                    </a:p>
                  </a:txBody>
                  <a:tcPr marT="45675" marB="4567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5654">
                <a:tc>
                  <a:txBody>
                    <a:bodyPr/>
                    <a:lstStyle/>
                    <a:p>
                      <a:pPr marL="0" marR="0" lvl="0" indent="0" algn="l"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dirty="0">
                          <a:ln>
                            <a:noFill/>
                          </a:ln>
                          <a:solidFill>
                            <a:schemeClr val="tx1"/>
                          </a:solidFill>
                          <a:effectLst/>
                          <a:latin typeface="Arial" charset="0"/>
                        </a:rPr>
                        <a:t>Di-Cut Machine</a:t>
                      </a:r>
                    </a:p>
                  </a:txBody>
                  <a:tcPr marT="45675" marB="4567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dirty="0">
                          <a:ln>
                            <a:noFill/>
                          </a:ln>
                          <a:solidFill>
                            <a:schemeClr val="tx1"/>
                          </a:solidFill>
                          <a:effectLst/>
                          <a:latin typeface="Arial" charset="0"/>
                        </a:rPr>
                        <a:t>$3,500</a:t>
                      </a:r>
                    </a:p>
                  </a:txBody>
                  <a:tcPr marT="45675" marB="456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dirty="0">
                          <a:ln>
                            <a:noFill/>
                          </a:ln>
                          <a:solidFill>
                            <a:schemeClr val="tx1"/>
                          </a:solidFill>
                          <a:effectLst/>
                          <a:latin typeface="Arial" charset="0"/>
                        </a:rPr>
                        <a:t>October 25 (4</a:t>
                      </a:r>
                      <a:r>
                        <a:rPr kumimoji="0" lang="en-US" sz="1800" b="0" i="0" u="none" strike="noStrike" cap="none" normalizeH="0" baseline="30000" dirty="0">
                          <a:ln>
                            <a:noFill/>
                          </a:ln>
                          <a:solidFill>
                            <a:schemeClr val="tx1"/>
                          </a:solidFill>
                          <a:effectLst/>
                          <a:latin typeface="Arial" charset="0"/>
                        </a:rPr>
                        <a:t>th</a:t>
                      </a:r>
                      <a:r>
                        <a:rPr kumimoji="0" lang="en-US" sz="1800" b="0" i="0" u="none" strike="noStrike" cap="none" normalizeH="0" baseline="0" dirty="0">
                          <a:ln>
                            <a:noFill/>
                          </a:ln>
                          <a:solidFill>
                            <a:schemeClr val="tx1"/>
                          </a:solidFill>
                          <a:effectLst/>
                          <a:latin typeface="Arial" charset="0"/>
                        </a:rPr>
                        <a:t> Qtr.)</a:t>
                      </a:r>
                    </a:p>
                  </a:txBody>
                  <a:tcPr marT="45675" marB="456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tx2"/>
                        </a:buClr>
                        <a:buSzPct val="70000"/>
                        <a:buFont typeface="Wingdings" pitchFamily="2" charset="2"/>
                        <a:buNone/>
                        <a:tabLst/>
                      </a:pPr>
                      <a:r>
                        <a:rPr kumimoji="0" lang="en-US" sz="1800" b="0" i="0" u="none" strike="noStrike" cap="none" normalizeH="0" baseline="0" dirty="0">
                          <a:ln>
                            <a:noFill/>
                          </a:ln>
                          <a:solidFill>
                            <a:schemeClr val="tx1"/>
                          </a:solidFill>
                          <a:effectLst/>
                          <a:latin typeface="Arial" charset="0"/>
                        </a:rPr>
                        <a:t>7 Years</a:t>
                      </a:r>
                      <a:endParaRPr kumimoji="0" lang="en-US" sz="2600" b="0" i="0" u="none" strike="noStrike" cap="none" normalizeH="0" baseline="0" dirty="0">
                        <a:ln>
                          <a:noFill/>
                        </a:ln>
                        <a:solidFill>
                          <a:schemeClr val="tx1"/>
                        </a:solidFill>
                        <a:effectLst/>
                        <a:latin typeface="Arial" charset="0"/>
                      </a:endParaRPr>
                    </a:p>
                  </a:txBody>
                  <a:tcPr marT="45675" marB="4567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6651" name="Rectangle 26"/>
          <p:cNvSpPr>
            <a:spLocks noChangeArrowheads="1"/>
          </p:cNvSpPr>
          <p:nvPr/>
        </p:nvSpPr>
        <p:spPr bwMode="auto">
          <a:xfrm>
            <a:off x="228600" y="1219200"/>
            <a:ext cx="8534400" cy="769441"/>
          </a:xfrm>
          <a:prstGeom prst="rect">
            <a:avLst/>
          </a:prstGeom>
          <a:solidFill>
            <a:schemeClr val="bg1"/>
          </a:solidFill>
          <a:ln>
            <a:noFill/>
          </a:ln>
          <a:extLst/>
        </p:spPr>
        <p:txBody>
          <a:bodyPr wrap="square">
            <a:spAutoFit/>
          </a:bodyPr>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marL="457200" indent="-406400" eaLnBrk="1" hangingPunct="1"/>
            <a:r>
              <a:rPr lang="en-US" altLang="en-US" sz="2200" b="0" dirty="0"/>
              <a:t>Now assume all the same facts, except that the computer was purchased in February and the machine in October, as shown: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793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7939">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67939">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79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457200" y="609600"/>
            <a:ext cx="3200400" cy="808038"/>
          </a:xfrm>
        </p:spPr>
        <p:txBody>
          <a:bodyPr/>
          <a:lstStyle/>
          <a:p>
            <a:r>
              <a:rPr lang="en-US" altLang="en-US" dirty="0"/>
              <a:t>Depreciation</a:t>
            </a:r>
          </a:p>
        </p:txBody>
      </p:sp>
      <p:sp>
        <p:nvSpPr>
          <p:cNvPr id="27652" name="Rectangle 3"/>
          <p:cNvSpPr>
            <a:spLocks noGrp="1" noChangeArrowheads="1"/>
          </p:cNvSpPr>
          <p:nvPr>
            <p:ph type="body" idx="1"/>
          </p:nvPr>
        </p:nvSpPr>
        <p:spPr/>
        <p:txBody>
          <a:bodyPr/>
          <a:lstStyle/>
          <a:p>
            <a:r>
              <a:rPr lang="en-US" altLang="en-US" dirty="0"/>
              <a:t>Real Property</a:t>
            </a:r>
          </a:p>
          <a:p>
            <a:pPr lvl="1"/>
            <a:r>
              <a:rPr lang="en-US" altLang="en-US" dirty="0"/>
              <a:t>It uses mid–month convention and depreciated using straight line method</a:t>
            </a:r>
            <a:endParaRPr lang="en-US" altLang="en-US" sz="2400"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429000"/>
            <a:ext cx="8441113" cy="198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p:nvPr>
        </p:nvSpPr>
        <p:spPr>
          <a:xfrm>
            <a:off x="457200" y="152400"/>
            <a:ext cx="7543800" cy="1295400"/>
          </a:xfrm>
        </p:spPr>
        <p:txBody>
          <a:bodyPr/>
          <a:lstStyle/>
          <a:p>
            <a:r>
              <a:rPr lang="en-US" altLang="en-US" sz="2400" dirty="0"/>
              <a:t>REAL PROPERTY:</a:t>
            </a:r>
            <a:br>
              <a:rPr lang="en-US" altLang="en-US" sz="2400" dirty="0"/>
            </a:br>
            <a:r>
              <a:rPr lang="en-US" altLang="en-US" dirty="0"/>
              <a:t>Depreciation Example</a:t>
            </a:r>
          </a:p>
        </p:txBody>
      </p:sp>
      <p:sp>
        <p:nvSpPr>
          <p:cNvPr id="164867" name="Rectangle 3"/>
          <p:cNvSpPr>
            <a:spLocks noGrp="1" noChangeArrowheads="1"/>
          </p:cNvSpPr>
          <p:nvPr>
            <p:ph type="body" idx="1"/>
          </p:nvPr>
        </p:nvSpPr>
        <p:spPr>
          <a:xfrm>
            <a:off x="304800" y="1524000"/>
            <a:ext cx="8382000" cy="5029200"/>
          </a:xfrm>
        </p:spPr>
        <p:txBody>
          <a:bodyPr/>
          <a:lstStyle/>
          <a:p>
            <a:r>
              <a:rPr lang="en-US" altLang="en-US" dirty="0"/>
              <a:t>On July 12, Scrap-Happy purchases and places in service a warehouse and the land it resides on for $170,000 ($120,000 is allocated to the building and $50,000 to the land). </a:t>
            </a:r>
          </a:p>
          <a:p>
            <a:r>
              <a:rPr lang="en-US" altLang="en-US" dirty="0"/>
              <a:t>What is the amount of depreciation on the property for the first year?</a:t>
            </a:r>
          </a:p>
          <a:p>
            <a:pPr lvl="1"/>
            <a:r>
              <a:rPr lang="en-US" altLang="en-US" dirty="0"/>
              <a:t>Answer: $120,000 × 1.177% = </a:t>
            </a:r>
            <a:r>
              <a:rPr lang="en-US" altLang="en-US" b="1" dirty="0"/>
              <a:t>$1,412</a:t>
            </a:r>
          </a:p>
          <a:p>
            <a:pPr lvl="2"/>
            <a:r>
              <a:rPr lang="en-US" altLang="en-US" sz="2100" dirty="0"/>
              <a:t>1.177% is the rate given in the nonresidential real property MACRS table under the column for the 7</a:t>
            </a:r>
            <a:r>
              <a:rPr lang="en-US" altLang="en-US" sz="2100" baseline="30000" dirty="0"/>
              <a:t>th</a:t>
            </a:r>
            <a:r>
              <a:rPr lang="en-US" altLang="en-US" sz="2100" dirty="0"/>
              <a:t> month*</a:t>
            </a:r>
          </a:p>
          <a:p>
            <a:pPr lvl="1"/>
            <a:r>
              <a:rPr lang="en-US" altLang="en-US" dirty="0"/>
              <a:t>Land is not included in the calculation because it is not depreciable</a:t>
            </a:r>
          </a:p>
          <a:p>
            <a:pPr lvl="1">
              <a:buFont typeface="Wingdings" panose="05000000000000000000" pitchFamily="2" charset="2"/>
              <a:buNone/>
            </a:pPr>
            <a:endParaRPr lang="en-US" altLang="en-US" sz="7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486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486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48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p:nvPr>
        </p:nvSpPr>
        <p:spPr>
          <a:xfrm>
            <a:off x="533400" y="914400"/>
            <a:ext cx="3352800" cy="731838"/>
          </a:xfrm>
        </p:spPr>
        <p:txBody>
          <a:bodyPr/>
          <a:lstStyle/>
          <a:p>
            <a:r>
              <a:rPr lang="en-US" altLang="en-US" dirty="0"/>
              <a:t>Depreciation</a:t>
            </a:r>
          </a:p>
        </p:txBody>
      </p:sp>
      <p:sp>
        <p:nvSpPr>
          <p:cNvPr id="29700" name="Rectangle 3"/>
          <p:cNvSpPr>
            <a:spLocks noGrp="1" noChangeArrowheads="1"/>
          </p:cNvSpPr>
          <p:nvPr>
            <p:ph type="body" idx="1"/>
          </p:nvPr>
        </p:nvSpPr>
        <p:spPr>
          <a:xfrm>
            <a:off x="457200" y="1752600"/>
            <a:ext cx="8229600" cy="4148138"/>
          </a:xfrm>
        </p:spPr>
        <p:txBody>
          <a:bodyPr/>
          <a:lstStyle/>
          <a:p>
            <a:r>
              <a:rPr lang="en-US" altLang="en-US" dirty="0"/>
              <a:t>Immediate Expensing</a:t>
            </a:r>
          </a:p>
          <a:p>
            <a:pPr lvl="1"/>
            <a:r>
              <a:rPr lang="en-US" altLang="en-US" dirty="0"/>
              <a:t>This incentive is commonly referred as §179 expense or immediate expensing election</a:t>
            </a:r>
          </a:p>
          <a:p>
            <a:pPr lvl="1"/>
            <a:r>
              <a:rPr lang="en-US" altLang="en-US" dirty="0"/>
              <a:t>Limits on immediate expensing</a:t>
            </a:r>
          </a:p>
          <a:p>
            <a:pPr lvl="1"/>
            <a:r>
              <a:rPr lang="en-US" altLang="en-US" dirty="0"/>
              <a:t>Choosing the assets to immediately expense</a:t>
            </a:r>
          </a:p>
          <a:p>
            <a:r>
              <a:rPr lang="en-US" altLang="en-US" dirty="0"/>
              <a:t>Bonus Depreciation</a:t>
            </a:r>
          </a:p>
          <a:p>
            <a:pPr lvl="1"/>
            <a:r>
              <a:rPr lang="en-US" altLang="en-US" dirty="0"/>
              <a:t>To stimulate the economy, policy makers occasionally implement bonus depreciation</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p:nvPr>
        </p:nvSpPr>
        <p:spPr>
          <a:xfrm>
            <a:off x="457200" y="533400"/>
            <a:ext cx="3200400" cy="884238"/>
          </a:xfrm>
        </p:spPr>
        <p:txBody>
          <a:bodyPr/>
          <a:lstStyle/>
          <a:p>
            <a:r>
              <a:rPr lang="en-US" altLang="en-US" dirty="0"/>
              <a:t>Depreciation</a:t>
            </a:r>
          </a:p>
        </p:txBody>
      </p:sp>
      <p:sp>
        <p:nvSpPr>
          <p:cNvPr id="30724" name="Rectangle 3"/>
          <p:cNvSpPr>
            <a:spLocks noGrp="1" noChangeArrowheads="1"/>
          </p:cNvSpPr>
          <p:nvPr>
            <p:ph type="body" idx="1"/>
          </p:nvPr>
        </p:nvSpPr>
        <p:spPr>
          <a:xfrm>
            <a:off x="228600" y="1524000"/>
            <a:ext cx="8610600" cy="4953000"/>
          </a:xfrm>
        </p:spPr>
        <p:txBody>
          <a:bodyPr/>
          <a:lstStyle/>
          <a:p>
            <a:pPr>
              <a:lnSpc>
                <a:spcPct val="80000"/>
              </a:lnSpc>
            </a:pPr>
            <a:r>
              <a:rPr lang="en-US" altLang="en-US" dirty="0"/>
              <a:t>Listed Property</a:t>
            </a:r>
            <a:r>
              <a:rPr lang="en-US" altLang="en-US" sz="2000" dirty="0"/>
              <a:t> </a:t>
            </a:r>
          </a:p>
          <a:p>
            <a:pPr lvl="1">
              <a:lnSpc>
                <a:spcPct val="80000"/>
              </a:lnSpc>
            </a:pPr>
            <a:r>
              <a:rPr lang="en-US" altLang="en-US" dirty="0"/>
              <a:t>Business can use the following steps to determine its current depreciation expense for the asset</a:t>
            </a:r>
          </a:p>
          <a:p>
            <a:pPr lvl="2">
              <a:lnSpc>
                <a:spcPct val="80000"/>
              </a:lnSpc>
              <a:buFont typeface="Wingdings" panose="05000000000000000000" pitchFamily="2" charset="2"/>
              <a:buAutoNum type="arabicParenR"/>
            </a:pPr>
            <a:r>
              <a:rPr lang="en-US" altLang="en-US" sz="2200" dirty="0"/>
              <a:t>Compute depreciation for the year if it drops to 50% or below using the straight-line method</a:t>
            </a:r>
          </a:p>
          <a:p>
            <a:pPr lvl="2">
              <a:lnSpc>
                <a:spcPct val="80000"/>
              </a:lnSpc>
              <a:buFont typeface="Wingdings" panose="05000000000000000000" pitchFamily="2" charset="2"/>
              <a:buAutoNum type="arabicParenR"/>
            </a:pPr>
            <a:r>
              <a:rPr lang="en-US" altLang="en-US" sz="2200" dirty="0"/>
              <a:t>Compute amount to be deducted if straight line method is used over ADS recovery period for all prior years (limited to business – use percentage) </a:t>
            </a:r>
          </a:p>
          <a:p>
            <a:pPr lvl="2">
              <a:lnSpc>
                <a:spcPct val="80000"/>
              </a:lnSpc>
              <a:buFont typeface="Wingdings" panose="05000000000000000000" pitchFamily="2" charset="2"/>
              <a:buAutoNum type="arabicParenR"/>
            </a:pPr>
            <a:r>
              <a:rPr lang="en-US" altLang="en-US" sz="2200" dirty="0"/>
              <a:t>Compute the amount of depreciation, taxpayer actually deducted on the assets for all prior years</a:t>
            </a:r>
          </a:p>
          <a:p>
            <a:pPr lvl="2">
              <a:lnSpc>
                <a:spcPct val="80000"/>
              </a:lnSpc>
              <a:buFont typeface="Wingdings" panose="05000000000000000000" pitchFamily="2" charset="2"/>
              <a:buAutoNum type="arabicParenR"/>
            </a:pPr>
            <a:r>
              <a:rPr lang="en-US" altLang="en-US" sz="2200" dirty="0"/>
              <a:t>Subtract amount of step 2 from step 3, which is prior year accelerated depreciation in excess of straight line depreciation </a:t>
            </a:r>
          </a:p>
          <a:p>
            <a:pPr lvl="2">
              <a:lnSpc>
                <a:spcPct val="80000"/>
              </a:lnSpc>
              <a:buFont typeface="Wingdings" panose="05000000000000000000" pitchFamily="2" charset="2"/>
              <a:buAutoNum type="arabicParenR"/>
            </a:pPr>
            <a:r>
              <a:rPr lang="en-US" altLang="en-US" sz="2200" dirty="0"/>
              <a:t>Subtract amount of step 4 from step 1 which is business’s allowable depreciation expense on the asset for that year </a:t>
            </a:r>
            <a:endParaRPr lang="en-US" altLang="en-US" sz="2200" u="sng" dirty="0"/>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p:nvPr>
        </p:nvSpPr>
        <p:spPr>
          <a:xfrm>
            <a:off x="457200" y="685800"/>
            <a:ext cx="3352800" cy="731838"/>
          </a:xfrm>
        </p:spPr>
        <p:txBody>
          <a:bodyPr/>
          <a:lstStyle/>
          <a:p>
            <a:r>
              <a:rPr lang="en-US" altLang="en-US" dirty="0"/>
              <a:t>Depreciation</a:t>
            </a:r>
            <a:endParaRPr lang="en-US" altLang="en-US" sz="3500" dirty="0"/>
          </a:p>
        </p:txBody>
      </p:sp>
      <p:sp>
        <p:nvSpPr>
          <p:cNvPr id="31748" name="Rectangle 3"/>
          <p:cNvSpPr>
            <a:spLocks noGrp="1" noChangeArrowheads="1"/>
          </p:cNvSpPr>
          <p:nvPr>
            <p:ph type="body" idx="1"/>
          </p:nvPr>
        </p:nvSpPr>
        <p:spPr>
          <a:xfrm>
            <a:off x="228600" y="1676400"/>
            <a:ext cx="8458200" cy="4681538"/>
          </a:xfrm>
        </p:spPr>
        <p:txBody>
          <a:bodyPr/>
          <a:lstStyle/>
          <a:p>
            <a:r>
              <a:rPr lang="en-US" altLang="en-US" dirty="0"/>
              <a:t>Luxury Automobiles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0" y="2286000"/>
            <a:ext cx="8191500" cy="282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685800"/>
            <a:ext cx="3962400" cy="731838"/>
          </a:xfrm>
        </p:spPr>
        <p:txBody>
          <a:bodyPr/>
          <a:lstStyle/>
          <a:p>
            <a:r>
              <a:rPr lang="en-US" altLang="en-US" dirty="0"/>
              <a:t>Cost Recovery</a:t>
            </a:r>
          </a:p>
        </p:txBody>
      </p:sp>
      <p:sp>
        <p:nvSpPr>
          <p:cNvPr id="5124" name="Rectangle 3"/>
          <p:cNvSpPr>
            <a:spLocks noGrp="1" noChangeArrowheads="1"/>
          </p:cNvSpPr>
          <p:nvPr>
            <p:ph type="body" idx="1"/>
          </p:nvPr>
        </p:nvSpPr>
        <p:spPr>
          <a:xfrm>
            <a:off x="457200" y="1828800"/>
            <a:ext cx="8229600" cy="4648200"/>
          </a:xfrm>
        </p:spPr>
        <p:txBody>
          <a:bodyPr/>
          <a:lstStyle/>
          <a:p>
            <a:pPr>
              <a:lnSpc>
                <a:spcPct val="90000"/>
              </a:lnSpc>
            </a:pPr>
            <a:r>
              <a:rPr lang="en-US" altLang="en-US" dirty="0"/>
              <a:t>Businesses must capitalize the cost of assets with a useful life of more than one year on the balance sheet rather than expense the cost immediately</a:t>
            </a:r>
          </a:p>
          <a:p>
            <a:pPr>
              <a:lnSpc>
                <a:spcPct val="90000"/>
              </a:lnSpc>
            </a:pPr>
            <a:r>
              <a:rPr lang="en-US" altLang="en-US" dirty="0"/>
              <a:t>Also known as depreciation, amortization, or depletion – depending upon the underlying nature of asset</a:t>
            </a:r>
          </a:p>
          <a:p>
            <a:pPr>
              <a:lnSpc>
                <a:spcPct val="90000"/>
              </a:lnSpc>
            </a:pPr>
            <a:r>
              <a:rPr lang="en-US" altLang="en-US" dirty="0"/>
              <a:t>Business use these methods to recover cost of assets due to wear, tear and obsolescence of assets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a:xfrm>
            <a:off x="457200" y="533400"/>
            <a:ext cx="3429000" cy="884238"/>
          </a:xfrm>
        </p:spPr>
        <p:txBody>
          <a:bodyPr/>
          <a:lstStyle/>
          <a:p>
            <a:r>
              <a:rPr lang="en-US" altLang="en-US" dirty="0"/>
              <a:t>Amortization</a:t>
            </a:r>
          </a:p>
        </p:txBody>
      </p:sp>
      <p:sp>
        <p:nvSpPr>
          <p:cNvPr id="33796" name="Rectangle 3"/>
          <p:cNvSpPr>
            <a:spLocks noGrp="1" noChangeArrowheads="1"/>
          </p:cNvSpPr>
          <p:nvPr>
            <p:ph type="body" idx="1"/>
          </p:nvPr>
        </p:nvSpPr>
        <p:spPr>
          <a:xfrm>
            <a:off x="304800" y="1524000"/>
            <a:ext cx="8534400" cy="4800600"/>
          </a:xfrm>
        </p:spPr>
        <p:txBody>
          <a:bodyPr/>
          <a:lstStyle/>
          <a:p>
            <a:pPr>
              <a:lnSpc>
                <a:spcPct val="80000"/>
              </a:lnSpc>
            </a:pPr>
            <a:r>
              <a:rPr lang="en-US" altLang="en-US" sz="2800" dirty="0"/>
              <a:t>For intangible assets businesses recover cost of the asset through amortization</a:t>
            </a:r>
          </a:p>
          <a:p>
            <a:pPr>
              <a:lnSpc>
                <a:spcPct val="80000"/>
              </a:lnSpc>
            </a:pPr>
            <a:r>
              <a:rPr lang="en-US" altLang="en-US" sz="2800" dirty="0"/>
              <a:t>Intangible assets in the form of capitalized expenditures, such as capitalized research and experimentation (R&amp;E) costs or covenants do not have physical characteristics</a:t>
            </a:r>
          </a:p>
          <a:p>
            <a:pPr>
              <a:lnSpc>
                <a:spcPct val="80000"/>
              </a:lnSpc>
            </a:pPr>
            <a:r>
              <a:rPr lang="en-US" altLang="en-US" sz="2800" dirty="0"/>
              <a:t>Intangible assets has one of the following characteristics</a:t>
            </a:r>
          </a:p>
          <a:p>
            <a:pPr lvl="1">
              <a:lnSpc>
                <a:spcPct val="80000"/>
              </a:lnSpc>
            </a:pPr>
            <a:r>
              <a:rPr lang="en-US" altLang="en-US" sz="2300" dirty="0"/>
              <a:t>Section 197 Intangibles</a:t>
            </a:r>
          </a:p>
          <a:p>
            <a:pPr lvl="1">
              <a:lnSpc>
                <a:spcPct val="80000"/>
              </a:lnSpc>
            </a:pPr>
            <a:r>
              <a:rPr lang="en-US" altLang="en-US" sz="2300" dirty="0"/>
              <a:t>Start-up expenditures and organizational costs</a:t>
            </a:r>
          </a:p>
          <a:p>
            <a:pPr lvl="1">
              <a:lnSpc>
                <a:spcPct val="80000"/>
              </a:lnSpc>
            </a:pPr>
            <a:r>
              <a:rPr lang="en-US" altLang="en-US" sz="2300" dirty="0"/>
              <a:t>Research and experimentation costs</a:t>
            </a:r>
          </a:p>
          <a:p>
            <a:pPr lvl="1">
              <a:lnSpc>
                <a:spcPct val="80000"/>
              </a:lnSpc>
            </a:pPr>
            <a:r>
              <a:rPr lang="en-US" altLang="en-US" sz="2300" dirty="0"/>
              <a:t>Patents and Copyrights </a:t>
            </a:r>
            <a:endParaRPr lang="en-US" altLang="en-US" sz="2200" dirty="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a:xfrm>
            <a:off x="457200" y="609600"/>
            <a:ext cx="3352800" cy="808038"/>
          </a:xfrm>
        </p:spPr>
        <p:txBody>
          <a:bodyPr/>
          <a:lstStyle/>
          <a:p>
            <a:r>
              <a:rPr lang="en-US" altLang="en-US" dirty="0"/>
              <a:t>Amortization</a:t>
            </a:r>
          </a:p>
        </p:txBody>
      </p:sp>
      <p:sp>
        <p:nvSpPr>
          <p:cNvPr id="34820" name="Rectangle 3"/>
          <p:cNvSpPr>
            <a:spLocks noGrp="1" noChangeArrowheads="1"/>
          </p:cNvSpPr>
          <p:nvPr>
            <p:ph type="body" idx="1"/>
          </p:nvPr>
        </p:nvSpPr>
        <p:spPr>
          <a:xfrm>
            <a:off x="457200" y="1719263"/>
            <a:ext cx="8229600" cy="3767137"/>
          </a:xfrm>
        </p:spPr>
        <p:txBody>
          <a:bodyPr/>
          <a:lstStyle/>
          <a:p>
            <a:r>
              <a:rPr lang="en-US" altLang="en-US" dirty="0"/>
              <a:t>Section 197 intangibles</a:t>
            </a:r>
            <a:endParaRPr lang="en-US" altLang="en-US" u="sng" dirty="0"/>
          </a:p>
          <a:p>
            <a:pPr lvl="1"/>
            <a:r>
              <a:rPr lang="en-US" altLang="en-US" dirty="0"/>
              <a:t>According to §197, these assets have a recovery period of 180 months (15 years), regardless of their actual life</a:t>
            </a:r>
          </a:p>
          <a:p>
            <a:pPr lvl="1"/>
            <a:r>
              <a:rPr lang="en-US" altLang="en-US" dirty="0"/>
              <a:t>Uses full month convention allows taxpayers to deduct an entire month’s worth of amortization for the month of purchase and all subsequent months in the year</a:t>
            </a:r>
            <a:endParaRPr lang="en-US" altLang="en-US" sz="2500" u="sng" dirty="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457200" y="609600"/>
            <a:ext cx="3505200" cy="808038"/>
          </a:xfrm>
        </p:spPr>
        <p:txBody>
          <a:bodyPr/>
          <a:lstStyle/>
          <a:p>
            <a:r>
              <a:rPr lang="en-US" altLang="en-US" dirty="0"/>
              <a:t>Amortization</a:t>
            </a:r>
          </a:p>
        </p:txBody>
      </p:sp>
      <p:sp>
        <p:nvSpPr>
          <p:cNvPr id="35844" name="Rectangle 3"/>
          <p:cNvSpPr>
            <a:spLocks noGrp="1" noChangeArrowheads="1"/>
          </p:cNvSpPr>
          <p:nvPr>
            <p:ph type="body" idx="1"/>
          </p:nvPr>
        </p:nvSpPr>
        <p:spPr>
          <a:xfrm>
            <a:off x="457200" y="1719263"/>
            <a:ext cx="8229600" cy="4071937"/>
          </a:xfrm>
        </p:spPr>
        <p:txBody>
          <a:bodyPr/>
          <a:lstStyle/>
          <a:p>
            <a:r>
              <a:rPr lang="en-US" altLang="en-US" dirty="0"/>
              <a:t>Organizational Expenditures and Start-up Costs</a:t>
            </a:r>
          </a:p>
          <a:p>
            <a:pPr lvl="1"/>
            <a:r>
              <a:rPr lang="en-US" altLang="en-US" dirty="0"/>
              <a:t>Organizational expenditures include expenditures to form and organize a business in the form of a corporation or a partnership and are incurred prior to the starting business</a:t>
            </a:r>
          </a:p>
          <a:p>
            <a:pPr lvl="1"/>
            <a:r>
              <a:rPr lang="en-US" altLang="en-US" dirty="0"/>
              <a:t>Start-up costs are costs businesses incur to, start up a business 			 </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457200" y="609600"/>
            <a:ext cx="3429000" cy="808038"/>
          </a:xfrm>
        </p:spPr>
        <p:txBody>
          <a:bodyPr/>
          <a:lstStyle/>
          <a:p>
            <a:r>
              <a:rPr lang="en-US" altLang="en-US" dirty="0"/>
              <a:t>Amortization</a:t>
            </a:r>
          </a:p>
        </p:txBody>
      </p:sp>
      <p:sp>
        <p:nvSpPr>
          <p:cNvPr id="36868" name="Rectangle 3"/>
          <p:cNvSpPr>
            <a:spLocks noGrp="1" noChangeArrowheads="1"/>
          </p:cNvSpPr>
          <p:nvPr>
            <p:ph type="body" idx="1"/>
          </p:nvPr>
        </p:nvSpPr>
        <p:spPr>
          <a:xfrm>
            <a:off x="304800" y="1719263"/>
            <a:ext cx="8610600" cy="4605337"/>
          </a:xfrm>
        </p:spPr>
        <p:txBody>
          <a:bodyPr/>
          <a:lstStyle/>
          <a:p>
            <a:r>
              <a:rPr lang="en-US" altLang="en-US" dirty="0"/>
              <a:t>Research and Experimentation Expenditures</a:t>
            </a:r>
          </a:p>
          <a:p>
            <a:pPr lvl="1"/>
            <a:r>
              <a:rPr lang="en-US" altLang="en-US" dirty="0"/>
              <a:t>To stay competitive, businesses often invest in activities which will generate innovative products or significantly improve their current products or processes</a:t>
            </a:r>
          </a:p>
          <a:p>
            <a:pPr lvl="1"/>
            <a:r>
              <a:rPr lang="en-US" altLang="en-US" dirty="0"/>
              <a:t>Businesses may immediately expense these costs or they may elect to capitalize and amortize these costs using the straight-line method over a period of not less than 60 months, beginning in the month benefits are first derived from the research</a:t>
            </a:r>
            <a:endParaRPr lang="en-US" altLang="en-US" sz="2500" dirty="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a:xfrm>
            <a:off x="457200" y="685800"/>
            <a:ext cx="3352800" cy="731838"/>
          </a:xfrm>
        </p:spPr>
        <p:txBody>
          <a:bodyPr/>
          <a:lstStyle/>
          <a:p>
            <a:r>
              <a:rPr lang="en-US" altLang="en-US" dirty="0"/>
              <a:t>Amortization</a:t>
            </a:r>
          </a:p>
        </p:txBody>
      </p:sp>
      <p:sp>
        <p:nvSpPr>
          <p:cNvPr id="37892" name="Rectangle 3"/>
          <p:cNvSpPr>
            <a:spLocks noGrp="1" noChangeArrowheads="1"/>
          </p:cNvSpPr>
          <p:nvPr>
            <p:ph type="body" idx="1"/>
          </p:nvPr>
        </p:nvSpPr>
        <p:spPr>
          <a:xfrm>
            <a:off x="457200" y="1719263"/>
            <a:ext cx="8229600" cy="4910137"/>
          </a:xfrm>
        </p:spPr>
        <p:txBody>
          <a:bodyPr/>
          <a:lstStyle/>
          <a:p>
            <a:pPr>
              <a:lnSpc>
                <a:spcPct val="90000"/>
              </a:lnSpc>
            </a:pPr>
            <a:r>
              <a:rPr lang="en-US" altLang="en-US" dirty="0"/>
              <a:t>Patents and Copyrights</a:t>
            </a:r>
          </a:p>
          <a:p>
            <a:pPr lvl="1">
              <a:lnSpc>
                <a:spcPct val="90000"/>
              </a:lnSpc>
            </a:pPr>
            <a:r>
              <a:rPr lang="en-US" altLang="en-US" dirty="0"/>
              <a:t>It depends on the way how business directly purchases the patent or copyright or whether itself creates the intangibles</a:t>
            </a:r>
          </a:p>
          <a:p>
            <a:pPr lvl="1">
              <a:lnSpc>
                <a:spcPct val="90000"/>
              </a:lnSpc>
            </a:pPr>
            <a:r>
              <a:rPr lang="en-US" altLang="en-US" dirty="0"/>
              <a:t>Businesses directly purchasing patents or copyrights amortize the cost over the remaining life of the patents or copyrights</a:t>
            </a:r>
          </a:p>
          <a:p>
            <a:pPr lvl="1">
              <a:lnSpc>
                <a:spcPct val="90000"/>
              </a:lnSpc>
            </a:pPr>
            <a:r>
              <a:rPr lang="en-US" altLang="en-US" dirty="0"/>
              <a:t>Businesses receiving “self-created” patents or copyrights amortize the cost or basis of the self-created intangible assets over the shorter of the legal life or remaining useful life</a:t>
            </a:r>
            <a:endParaRPr lang="en-US" altLang="en-US" sz="2900"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a:xfrm>
            <a:off x="457200" y="182563"/>
            <a:ext cx="3505200" cy="808037"/>
          </a:xfrm>
        </p:spPr>
        <p:txBody>
          <a:bodyPr/>
          <a:lstStyle/>
          <a:p>
            <a:r>
              <a:rPr lang="en-US" altLang="en-US" dirty="0"/>
              <a:t>Amortization</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295400"/>
            <a:ext cx="6886575" cy="5057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a:xfrm>
            <a:off x="457200" y="685800"/>
            <a:ext cx="2971800" cy="731838"/>
          </a:xfrm>
        </p:spPr>
        <p:txBody>
          <a:bodyPr/>
          <a:lstStyle/>
          <a:p>
            <a:r>
              <a:rPr lang="en-US" altLang="en-US" dirty="0"/>
              <a:t>Depletion	</a:t>
            </a:r>
          </a:p>
        </p:txBody>
      </p:sp>
      <p:sp>
        <p:nvSpPr>
          <p:cNvPr id="39940" name="Rectangle 3"/>
          <p:cNvSpPr>
            <a:spLocks noGrp="1" noChangeArrowheads="1"/>
          </p:cNvSpPr>
          <p:nvPr>
            <p:ph type="body" idx="1"/>
          </p:nvPr>
        </p:nvSpPr>
        <p:spPr>
          <a:xfrm>
            <a:off x="457200" y="1719263"/>
            <a:ext cx="8229600" cy="4529137"/>
          </a:xfrm>
        </p:spPr>
        <p:txBody>
          <a:bodyPr/>
          <a:lstStyle/>
          <a:p>
            <a:pPr>
              <a:lnSpc>
                <a:spcPct val="90000"/>
              </a:lnSpc>
            </a:pPr>
            <a:r>
              <a:rPr lang="en-US" altLang="en-US" sz="2900" dirty="0"/>
              <a:t>A method used to recover their capital investment in natural resources</a:t>
            </a:r>
          </a:p>
          <a:p>
            <a:pPr>
              <a:lnSpc>
                <a:spcPct val="90000"/>
              </a:lnSpc>
            </a:pPr>
            <a:r>
              <a:rPr lang="en-US" altLang="en-US" sz="2900" dirty="0"/>
              <a:t>Businesses compute annual depletion expense under both the cost and percentage depletion methods and they deduct the larger of the two</a:t>
            </a:r>
          </a:p>
          <a:p>
            <a:pPr>
              <a:lnSpc>
                <a:spcPct val="90000"/>
              </a:lnSpc>
            </a:pPr>
            <a:r>
              <a:rPr lang="en-US" altLang="en-US" sz="2900" dirty="0"/>
              <a:t>Taxpayers must estimate or determine the number of units or reserves that remain at the beginning of the year and allocate a pro rata share of that basis to each unit that is extracted during the year</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p:txBody>
          <a:bodyPr/>
          <a:lstStyle/>
          <a:p>
            <a:br>
              <a:rPr lang="en-US" altLang="en-US" dirty="0"/>
            </a:br>
            <a:r>
              <a:rPr lang="en-US" altLang="en-US" dirty="0"/>
              <a:t>Cost Depletion Example</a:t>
            </a:r>
          </a:p>
        </p:txBody>
      </p:sp>
      <p:sp>
        <p:nvSpPr>
          <p:cNvPr id="163843" name="Rectangle 3"/>
          <p:cNvSpPr>
            <a:spLocks noGrp="1" noChangeArrowheads="1"/>
          </p:cNvSpPr>
          <p:nvPr>
            <p:ph type="body" idx="1"/>
          </p:nvPr>
        </p:nvSpPr>
        <p:spPr>
          <a:xfrm>
            <a:off x="457200" y="1600200"/>
            <a:ext cx="8229600" cy="4605338"/>
          </a:xfrm>
        </p:spPr>
        <p:txBody>
          <a:bodyPr/>
          <a:lstStyle/>
          <a:p>
            <a:pPr>
              <a:lnSpc>
                <a:spcPct val="80000"/>
              </a:lnSpc>
            </a:pPr>
            <a:r>
              <a:rPr lang="en-US" altLang="en-US" sz="2600" dirty="0"/>
              <a:t>Scrap-Happy purchases a tract of forest land which they plan to use to harvest trees for the production of scrapbook paper. It is estimated that the tract contains 30,000 board feet of timber. The original cost of the property is $75,000, of which $60,000 is allocated to the timber and $15,000 to the land. </a:t>
            </a:r>
          </a:p>
          <a:p>
            <a:pPr>
              <a:lnSpc>
                <a:spcPct val="80000"/>
              </a:lnSpc>
            </a:pPr>
            <a:r>
              <a:rPr lang="en-US" altLang="en-US" sz="2600" dirty="0"/>
              <a:t>What is the cost depletion per board foot?</a:t>
            </a:r>
          </a:p>
          <a:p>
            <a:pPr lvl="1">
              <a:lnSpc>
                <a:spcPct val="80000"/>
              </a:lnSpc>
            </a:pPr>
            <a:r>
              <a:rPr lang="en-US" altLang="en-US" sz="2200" dirty="0"/>
              <a:t>Answer: $60,000 basis/30,000 ft = $2/ft</a:t>
            </a:r>
          </a:p>
          <a:p>
            <a:pPr>
              <a:lnSpc>
                <a:spcPct val="80000"/>
              </a:lnSpc>
            </a:pPr>
            <a:r>
              <a:rPr lang="en-US" altLang="en-US" sz="2600" dirty="0"/>
              <a:t>If the company uses 10,000 board feet during the first year, how much will they expense under the cost depletion method? </a:t>
            </a:r>
          </a:p>
          <a:p>
            <a:pPr lvl="1">
              <a:lnSpc>
                <a:spcPct val="80000"/>
              </a:lnSpc>
            </a:pPr>
            <a:r>
              <a:rPr lang="en-US" altLang="en-US" sz="2200" dirty="0"/>
              <a:t>Answer: 10,000 ft × $2/ft = $20,000</a:t>
            </a:r>
          </a:p>
          <a:p>
            <a:pPr lvl="1">
              <a:lnSpc>
                <a:spcPct val="80000"/>
              </a:lnSpc>
              <a:buFont typeface="Wingdings" panose="05000000000000000000" pitchFamily="2" charset="2"/>
              <a:buNone/>
            </a:pPr>
            <a:r>
              <a:rPr lang="en-US" altLang="en-US" sz="2200" dirty="0"/>
              <a:t>OR $60,000 basis × 33.33% resource used = $20,000</a:t>
            </a:r>
          </a:p>
          <a:p>
            <a:pPr lvl="1">
              <a:lnSpc>
                <a:spcPct val="80000"/>
              </a:lnSpc>
              <a:buFont typeface="Wingdings" panose="05000000000000000000" pitchFamily="2" charset="2"/>
              <a:buNone/>
            </a:pPr>
            <a:endParaRPr lang="en-US" altLang="en-US" sz="22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3843">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6384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38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a:xfrm>
            <a:off x="457200" y="609600"/>
            <a:ext cx="3048000" cy="808038"/>
          </a:xfrm>
        </p:spPr>
        <p:txBody>
          <a:bodyPr/>
          <a:lstStyle/>
          <a:p>
            <a:r>
              <a:rPr lang="en-US" altLang="en-US" dirty="0"/>
              <a:t>Depletion </a:t>
            </a:r>
          </a:p>
        </p:txBody>
      </p:sp>
      <p:sp>
        <p:nvSpPr>
          <p:cNvPr id="41988" name="Rectangle 3"/>
          <p:cNvSpPr>
            <a:spLocks noGrp="1" noChangeArrowheads="1"/>
          </p:cNvSpPr>
          <p:nvPr>
            <p:ph type="body" idx="1"/>
          </p:nvPr>
        </p:nvSpPr>
        <p:spPr/>
        <p:txBody>
          <a:bodyPr/>
          <a:lstStyle/>
          <a:p>
            <a:r>
              <a:rPr lang="en-US" altLang="en-US" sz="2900" dirty="0"/>
              <a:t>Once entire cost is recovered, businesses are not allowed to use cost depletion to determine depletion expense</a:t>
            </a:r>
          </a:p>
          <a:p>
            <a:r>
              <a:rPr lang="en-US" altLang="en-US" sz="2900" dirty="0"/>
              <a:t>The amount of percentage depletion for a natural resource business activity is determined by multiplying the gross income from the resource extraction activity by a fixed percentage based on the type of natural resource as indicated in Exhibit 10-14</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xfrm>
            <a:off x="457200" y="685800"/>
            <a:ext cx="2743200" cy="731838"/>
          </a:xfrm>
        </p:spPr>
        <p:txBody>
          <a:bodyPr/>
          <a:lstStyle/>
          <a:p>
            <a:r>
              <a:rPr lang="en-US" altLang="en-US" dirty="0"/>
              <a:t>Depletion </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286000"/>
            <a:ext cx="6953956" cy="2438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body" idx="1"/>
          </p:nvPr>
        </p:nvSpPr>
        <p:spPr>
          <a:xfrm>
            <a:off x="457200" y="1719263"/>
            <a:ext cx="8229600" cy="4300537"/>
          </a:xfrm>
        </p:spPr>
        <p:txBody>
          <a:bodyPr/>
          <a:lstStyle/>
          <a:p>
            <a:pPr marL="762000" indent="-762000">
              <a:lnSpc>
                <a:spcPct val="90000"/>
              </a:lnSpc>
            </a:pPr>
            <a:r>
              <a:rPr lang="en-US" altLang="en-US" dirty="0"/>
              <a:t>Different methods to recover the costs of assets</a:t>
            </a:r>
            <a:r>
              <a:rPr lang="en-US" altLang="en-US" sz="2500" dirty="0"/>
              <a:t> </a:t>
            </a:r>
          </a:p>
          <a:p>
            <a:pPr marL="1004888" lvl="1" indent="-660400">
              <a:lnSpc>
                <a:spcPct val="90000"/>
              </a:lnSpc>
            </a:pPr>
            <a:r>
              <a:rPr lang="en-US" altLang="en-US" dirty="0"/>
              <a:t>Depreciation </a:t>
            </a:r>
            <a:r>
              <a:rPr lang="en-US" altLang="en-US" sz="2400" dirty="0"/>
              <a:t>–</a:t>
            </a:r>
            <a:r>
              <a:rPr lang="en-US" altLang="en-US" dirty="0"/>
              <a:t> Deducting the cost of tangible personal and real property (other than land) over a specific period of time </a:t>
            </a:r>
          </a:p>
          <a:p>
            <a:pPr marL="1004888" lvl="1" indent="-660400">
              <a:lnSpc>
                <a:spcPct val="90000"/>
              </a:lnSpc>
            </a:pPr>
            <a:r>
              <a:rPr lang="en-US" altLang="en-US" dirty="0"/>
              <a:t>Amortization </a:t>
            </a:r>
            <a:r>
              <a:rPr lang="en-US" altLang="en-US" sz="2400" dirty="0"/>
              <a:t>–</a:t>
            </a:r>
            <a:r>
              <a:rPr lang="en-US" altLang="en-US" dirty="0"/>
              <a:t> Deducting the cost of intangible property over a specific period of time </a:t>
            </a:r>
          </a:p>
          <a:p>
            <a:pPr marL="1004888" lvl="1" indent="-660400">
              <a:lnSpc>
                <a:spcPct val="90000"/>
              </a:lnSpc>
            </a:pPr>
            <a:r>
              <a:rPr lang="en-US" altLang="en-US" dirty="0"/>
              <a:t>Depletion </a:t>
            </a:r>
            <a:r>
              <a:rPr lang="en-US" altLang="en-US" sz="2400" dirty="0"/>
              <a:t>–</a:t>
            </a:r>
            <a:r>
              <a:rPr lang="en-US" altLang="en-US" dirty="0"/>
              <a:t> Deducting the cost of natural resources over time </a:t>
            </a:r>
          </a:p>
        </p:txBody>
      </p:sp>
      <p:sp>
        <p:nvSpPr>
          <p:cNvPr id="6148" name="Rectangle 4"/>
          <p:cNvSpPr>
            <a:spLocks noChangeArrowheads="1"/>
          </p:cNvSpPr>
          <p:nvPr/>
        </p:nvSpPr>
        <p:spPr bwMode="auto">
          <a:xfrm>
            <a:off x="609600" y="685800"/>
            <a:ext cx="3962400"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tx2"/>
              </a:buClr>
              <a:buSzPct val="70000"/>
              <a:buFont typeface="Wingdings" panose="05000000000000000000" pitchFamily="2" charset="2"/>
              <a:buChar char="l"/>
              <a:defRPr sz="3000">
                <a:solidFill>
                  <a:schemeClr val="tx1"/>
                </a:solidFill>
                <a:latin typeface="Arial" panose="020B0604020202020204" pitchFamily="34" charset="0"/>
              </a:defRPr>
            </a:lvl1pPr>
            <a:lvl2pPr marL="742950" indent="-285750">
              <a:spcBef>
                <a:spcPct val="20000"/>
              </a:spcBef>
              <a:buClr>
                <a:schemeClr val="accent2"/>
              </a:buClr>
              <a:buSzPct val="70000"/>
              <a:buFont typeface="Wingdings" panose="05000000000000000000" pitchFamily="2" charset="2"/>
              <a:buChar char="l"/>
              <a:defRPr sz="2600">
                <a:solidFill>
                  <a:schemeClr val="tx1"/>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l"/>
              <a:defRPr sz="2300">
                <a:solidFill>
                  <a:schemeClr val="tx1"/>
                </a:solidFill>
                <a:latin typeface="Arial" panose="020B0604020202020204" pitchFamily="34" charset="0"/>
              </a:defRPr>
            </a:lvl3pPr>
            <a:lvl4pPr marL="1600200" indent="-228600">
              <a:spcBef>
                <a:spcPct val="20000"/>
              </a:spcBef>
              <a:buClr>
                <a:schemeClr val="tx2"/>
              </a:buClr>
              <a:buSzPct val="75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80000"/>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r>
              <a:rPr lang="en-US" altLang="en-US" sz="3900" dirty="0">
                <a:solidFill>
                  <a:schemeClr val="tx2"/>
                </a:solidFill>
              </a:rPr>
              <a:t>Cost Recovery</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381000" y="762000"/>
            <a:ext cx="4114800" cy="838200"/>
          </a:xfrm>
        </p:spPr>
        <p:txBody>
          <a:bodyPr/>
          <a:lstStyle/>
          <a:p>
            <a:r>
              <a:rPr lang="en-US" altLang="en-US" dirty="0"/>
              <a:t>Cost Recovery</a:t>
            </a:r>
          </a:p>
        </p:txBody>
      </p:sp>
      <p:sp>
        <p:nvSpPr>
          <p:cNvPr id="7172" name="Rectangle 3"/>
          <p:cNvSpPr>
            <a:spLocks noGrp="1" noChangeArrowheads="1"/>
          </p:cNvSpPr>
          <p:nvPr>
            <p:ph type="body" idx="1"/>
          </p:nvPr>
        </p:nvSpPr>
        <p:spPr>
          <a:xfrm>
            <a:off x="457200" y="1719263"/>
            <a:ext cx="8229600" cy="4300537"/>
          </a:xfrm>
        </p:spPr>
        <p:txBody>
          <a:bodyPr/>
          <a:lstStyle/>
          <a:p>
            <a:r>
              <a:rPr lang="en-US" altLang="en-US" dirty="0"/>
              <a:t>Basis for Cost Recovery</a:t>
            </a:r>
            <a:r>
              <a:rPr lang="en-US" altLang="en-US" sz="2800" dirty="0"/>
              <a:t> – </a:t>
            </a:r>
          </a:p>
          <a:p>
            <a:pPr lvl="1"/>
            <a:r>
              <a:rPr lang="en-US" altLang="en-US" dirty="0"/>
              <a:t>Once the use of purchased assets is started, recouping the cost of assets also starts</a:t>
            </a:r>
          </a:p>
          <a:p>
            <a:pPr lvl="1"/>
            <a:r>
              <a:rPr lang="en-US" altLang="en-US" dirty="0"/>
              <a:t>Cost basis reduces when cost is recovered through Cost Recovery Deductions which is called Assets Adjusted Basis or Tax Basis</a:t>
            </a:r>
          </a:p>
          <a:p>
            <a:pPr lvl="1"/>
            <a:r>
              <a:rPr lang="en-US" altLang="en-US" dirty="0"/>
              <a:t>Assets Adjusted Basis = Assets Initial Cost or Historical basis minus Accumulated Depreciation (Amortization or Depletion)</a:t>
            </a:r>
            <a:endParaRPr lang="en-US" altLang="en-US" sz="2100"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457200" y="0"/>
            <a:ext cx="7543800" cy="1295400"/>
          </a:xfrm>
        </p:spPr>
        <p:txBody>
          <a:bodyPr/>
          <a:lstStyle/>
          <a:p>
            <a:r>
              <a:rPr lang="en-US" altLang="en-US" dirty="0"/>
              <a:t>Basis Example</a:t>
            </a:r>
          </a:p>
        </p:txBody>
      </p:sp>
      <p:sp>
        <p:nvSpPr>
          <p:cNvPr id="8196" name="Rectangle 3"/>
          <p:cNvSpPr>
            <a:spLocks noGrp="1" noChangeArrowheads="1"/>
          </p:cNvSpPr>
          <p:nvPr>
            <p:ph type="body" idx="1"/>
          </p:nvPr>
        </p:nvSpPr>
        <p:spPr>
          <a:xfrm>
            <a:off x="457200" y="1371600"/>
            <a:ext cx="8229600" cy="5105400"/>
          </a:xfrm>
        </p:spPr>
        <p:txBody>
          <a:bodyPr/>
          <a:lstStyle/>
          <a:p>
            <a:pPr>
              <a:lnSpc>
                <a:spcPct val="80000"/>
              </a:lnSpc>
            </a:pPr>
            <a:r>
              <a:rPr lang="en-US" altLang="en-US" sz="2800" dirty="0"/>
              <a:t>Scrap-Happy Inc., a scrapbooking retail chain, purchased an old office building for $175,000 for use in expanding its current operations. An additional $15,000 was spent painting and remodeling the building in preparation for its opening. </a:t>
            </a:r>
          </a:p>
          <a:p>
            <a:pPr>
              <a:lnSpc>
                <a:spcPct val="80000"/>
              </a:lnSpc>
            </a:pPr>
            <a:r>
              <a:rPr lang="en-US" altLang="en-US" sz="2800" dirty="0"/>
              <a:t>Two years later, a Scrap-Happy employee discovered that several leaks in the roof were causing serious water damage to the store’s inventory; the company spent $50,000 to re-roof the building.</a:t>
            </a:r>
          </a:p>
          <a:p>
            <a:pPr>
              <a:lnSpc>
                <a:spcPct val="80000"/>
              </a:lnSpc>
            </a:pPr>
            <a:r>
              <a:rPr lang="en-US" altLang="en-US" sz="2800" dirty="0"/>
              <a:t>Every six months, Scrap-Happy pays $500 to have the carpet professionally cleaned.   </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457200" y="0"/>
            <a:ext cx="7543800" cy="1295400"/>
          </a:xfrm>
        </p:spPr>
        <p:txBody>
          <a:bodyPr/>
          <a:lstStyle/>
          <a:p>
            <a:r>
              <a:rPr lang="en-US" altLang="en-US" dirty="0"/>
              <a:t>Basis Example (cont.)</a:t>
            </a:r>
          </a:p>
        </p:txBody>
      </p:sp>
      <p:sp>
        <p:nvSpPr>
          <p:cNvPr id="162819" name="Rectangle 3"/>
          <p:cNvSpPr>
            <a:spLocks noGrp="1" noChangeArrowheads="1"/>
          </p:cNvSpPr>
          <p:nvPr>
            <p:ph type="body" idx="1"/>
          </p:nvPr>
        </p:nvSpPr>
        <p:spPr>
          <a:xfrm>
            <a:off x="304800" y="1524000"/>
            <a:ext cx="8458200" cy="4411663"/>
          </a:xfrm>
        </p:spPr>
        <p:txBody>
          <a:bodyPr/>
          <a:lstStyle/>
          <a:p>
            <a:pPr>
              <a:lnSpc>
                <a:spcPct val="90000"/>
              </a:lnSpc>
            </a:pPr>
            <a:r>
              <a:rPr lang="en-US" altLang="en-US" dirty="0"/>
              <a:t>What is the original basis of the building?</a:t>
            </a:r>
          </a:p>
          <a:p>
            <a:pPr lvl="1">
              <a:lnSpc>
                <a:spcPct val="90000"/>
              </a:lnSpc>
            </a:pPr>
            <a:r>
              <a:rPr lang="en-US" altLang="en-US" sz="2400" dirty="0"/>
              <a:t>$175,000 initial cost </a:t>
            </a:r>
          </a:p>
          <a:p>
            <a:pPr lvl="1">
              <a:lnSpc>
                <a:spcPct val="90000"/>
              </a:lnSpc>
              <a:buFont typeface="Wingdings" panose="05000000000000000000" pitchFamily="2" charset="2"/>
              <a:buNone/>
            </a:pPr>
            <a:r>
              <a:rPr lang="en-US" altLang="en-US" sz="2400" dirty="0"/>
              <a:t> + </a:t>
            </a:r>
            <a:r>
              <a:rPr lang="en-US" altLang="en-US" sz="2400" u="sng" dirty="0"/>
              <a:t>$15,000</a:t>
            </a:r>
            <a:r>
              <a:rPr lang="en-US" altLang="en-US" sz="2400" dirty="0"/>
              <a:t> painting and remodeling</a:t>
            </a:r>
          </a:p>
          <a:p>
            <a:pPr lvl="1">
              <a:lnSpc>
                <a:spcPct val="90000"/>
              </a:lnSpc>
              <a:buFont typeface="Wingdings" panose="05000000000000000000" pitchFamily="2" charset="2"/>
              <a:buNone/>
            </a:pPr>
            <a:r>
              <a:rPr lang="en-US" altLang="en-US" sz="2400" dirty="0"/>
              <a:t>   $190,000 Original Basis</a:t>
            </a:r>
          </a:p>
          <a:p>
            <a:pPr>
              <a:lnSpc>
                <a:spcPct val="90000"/>
              </a:lnSpc>
            </a:pPr>
            <a:r>
              <a:rPr lang="en-US" altLang="en-US" dirty="0"/>
              <a:t>What effects do the other two transactions have on the original basis?</a:t>
            </a:r>
          </a:p>
          <a:p>
            <a:pPr lvl="1">
              <a:lnSpc>
                <a:spcPct val="90000"/>
              </a:lnSpc>
            </a:pPr>
            <a:r>
              <a:rPr lang="en-US" altLang="en-US" sz="2400" dirty="0"/>
              <a:t>$50,000 re-roofing expense: </a:t>
            </a:r>
            <a:r>
              <a:rPr lang="en-US" altLang="en-US" sz="2400" b="1" dirty="0"/>
              <a:t>Added to basis</a:t>
            </a:r>
            <a:r>
              <a:rPr lang="en-US" altLang="en-US" sz="2400" dirty="0"/>
              <a:t> (results in a restoration of a major component of the building) </a:t>
            </a:r>
          </a:p>
          <a:p>
            <a:pPr lvl="1">
              <a:lnSpc>
                <a:spcPct val="90000"/>
              </a:lnSpc>
            </a:pPr>
            <a:r>
              <a:rPr lang="en-US" altLang="en-US" sz="2400" dirty="0"/>
              <a:t>$500 biannual carpet cleaning: </a:t>
            </a:r>
            <a:r>
              <a:rPr lang="en-US" altLang="en-US" sz="2400" b="1" dirty="0"/>
              <a:t>No effect on basis</a:t>
            </a:r>
            <a:r>
              <a:rPr lang="en-US" altLang="en-US" sz="2400" dirty="0"/>
              <a:t> (Expensed immediately </a:t>
            </a:r>
            <a:r>
              <a:rPr lang="en-US" altLang="en-US" sz="2400" dirty="0">
                <a:sym typeface="Wingdings" panose="05000000000000000000" pitchFamily="2" charset="2"/>
              </a:rPr>
              <a:t> </a:t>
            </a:r>
            <a:r>
              <a:rPr lang="en-US" altLang="en-US" sz="2400" dirty="0"/>
              <a:t>routine maintenance)</a:t>
            </a:r>
          </a:p>
          <a:p>
            <a:pPr lvl="1">
              <a:lnSpc>
                <a:spcPct val="90000"/>
              </a:lnSpc>
              <a:buFont typeface="Wingdings" panose="05000000000000000000" pitchFamily="2" charset="2"/>
              <a:buNone/>
            </a:pPr>
            <a:endParaRPr lang="en-US" alt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281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2819">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2819">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62819">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6281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304800" y="762000"/>
            <a:ext cx="4267200" cy="762000"/>
          </a:xfrm>
        </p:spPr>
        <p:txBody>
          <a:bodyPr/>
          <a:lstStyle/>
          <a:p>
            <a:r>
              <a:rPr lang="en-US" altLang="en-US" dirty="0"/>
              <a:t>Cost Recovery</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674" y="2133600"/>
            <a:ext cx="8064602" cy="2971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457200" y="762000"/>
            <a:ext cx="3657600" cy="808038"/>
          </a:xfrm>
        </p:spPr>
        <p:txBody>
          <a:bodyPr/>
          <a:lstStyle/>
          <a:p>
            <a:r>
              <a:rPr lang="en-US" altLang="en-US" dirty="0"/>
              <a:t>Depreciation </a:t>
            </a:r>
          </a:p>
        </p:txBody>
      </p:sp>
      <p:sp>
        <p:nvSpPr>
          <p:cNvPr id="11268" name="Rectangle 3"/>
          <p:cNvSpPr>
            <a:spLocks noGrp="1" noChangeArrowheads="1"/>
          </p:cNvSpPr>
          <p:nvPr>
            <p:ph type="body" idx="1"/>
          </p:nvPr>
        </p:nvSpPr>
        <p:spPr>
          <a:xfrm>
            <a:off x="457200" y="1719263"/>
            <a:ext cx="8229600" cy="4681537"/>
          </a:xfrm>
        </p:spPr>
        <p:txBody>
          <a:bodyPr/>
          <a:lstStyle/>
          <a:p>
            <a:r>
              <a:rPr lang="en-US" altLang="en-US" sz="2500" dirty="0"/>
              <a:t>Before 1981, tax depreciation methods closely resembled financial accounting methods which required businesses to determine “Salvage Values” and “Useful Lives” </a:t>
            </a:r>
          </a:p>
          <a:p>
            <a:r>
              <a:rPr lang="en-US" altLang="en-US" sz="2500" dirty="0"/>
              <a:t>In 1981, ACRS – Accelerated Cost Recovery System was introduced to depreciate assets over predetermined, fixed recovery periods</a:t>
            </a:r>
          </a:p>
          <a:p>
            <a:r>
              <a:rPr lang="en-US" altLang="en-US" sz="2500" dirty="0"/>
              <a:t>Today, businesses calculate their tax depreciation using the MACRS – Modified Accelerated Cost Recovery System – which is pronounced “makers” by tax accountants </a:t>
            </a:r>
          </a:p>
        </p:txBody>
      </p:sp>
    </p:spTree>
  </p:cSld>
  <p:clrMapOvr>
    <a:masterClrMapping/>
  </p:clrMapOvr>
  <p:transition/>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4498</TotalTime>
  <Words>2009</Words>
  <Application>Microsoft Office PowerPoint</Application>
  <PresentationFormat>On-screen Show (4:3)</PresentationFormat>
  <Paragraphs>191</Paragraphs>
  <Slides>39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39</vt:i4>
      </vt:variant>
    </vt:vector>
  </HeadingPairs>
  <TitlesOfParts>
    <vt:vector size="44" baseType="lpstr">
      <vt:lpstr>Arial</vt:lpstr>
      <vt:lpstr>Calibri</vt:lpstr>
      <vt:lpstr>Times New Roman</vt:lpstr>
      <vt:lpstr>Wingdings</vt:lpstr>
      <vt:lpstr>Network</vt:lpstr>
      <vt:lpstr>Chapter 2</vt:lpstr>
      <vt:lpstr>Learning Objectives</vt:lpstr>
      <vt:lpstr>Cost Recovery</vt:lpstr>
      <vt:lpstr>PowerPoint Presentation</vt:lpstr>
      <vt:lpstr>Cost Recovery</vt:lpstr>
      <vt:lpstr>Basis Example</vt:lpstr>
      <vt:lpstr>Basis Example (cont.)</vt:lpstr>
      <vt:lpstr>Cost Recovery</vt:lpstr>
      <vt:lpstr>Depreciation </vt:lpstr>
      <vt:lpstr>Depreciation</vt:lpstr>
      <vt:lpstr>Depreciation</vt:lpstr>
      <vt:lpstr>Depreciation</vt:lpstr>
      <vt:lpstr>Depreciation</vt:lpstr>
      <vt:lpstr>Depreciation</vt:lpstr>
      <vt:lpstr>Depreciation</vt:lpstr>
      <vt:lpstr>Depreciation</vt:lpstr>
      <vt:lpstr>Depreciation</vt:lpstr>
      <vt:lpstr>Depreciation</vt:lpstr>
      <vt:lpstr>Depreciation</vt:lpstr>
      <vt:lpstr>Depreciation </vt:lpstr>
      <vt:lpstr>Depreciation</vt:lpstr>
      <vt:lpstr>Depreciation</vt:lpstr>
      <vt:lpstr>Depreciation Example</vt:lpstr>
      <vt:lpstr> Depreciation Example</vt:lpstr>
      <vt:lpstr>Depreciation</vt:lpstr>
      <vt:lpstr>REAL PROPERTY: Depreciation Example</vt:lpstr>
      <vt:lpstr>Depreciation</vt:lpstr>
      <vt:lpstr>Depreciation</vt:lpstr>
      <vt:lpstr>Depreciation</vt:lpstr>
      <vt:lpstr>Amortization</vt:lpstr>
      <vt:lpstr>Amortization</vt:lpstr>
      <vt:lpstr>Amortization</vt:lpstr>
      <vt:lpstr>Amortization</vt:lpstr>
      <vt:lpstr>Amortization</vt:lpstr>
      <vt:lpstr>Amortization</vt:lpstr>
      <vt:lpstr>Depletion </vt:lpstr>
      <vt:lpstr> Cost Depletion Example</vt:lpstr>
      <vt:lpstr>Depletion </vt:lpstr>
      <vt:lpstr>Depletion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Matthew</dc:creator>
  <cp:lastModifiedBy>Howard Godfrey</cp:lastModifiedBy>
  <cp:revision>1028</cp:revision>
  <dcterms:created xsi:type="dcterms:W3CDTF">2006-11-06T16:51:59Z</dcterms:created>
  <dcterms:modified xsi:type="dcterms:W3CDTF">2016-12-19T01:20:38Z</dcterms:modified>
</cp:coreProperties>
</file>