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4"/>
  </p:notesMasterIdLst>
  <p:sldIdLst>
    <p:sldId id="256" r:id="rId2"/>
    <p:sldId id="257" r:id="rId3"/>
    <p:sldId id="258" r:id="rId4"/>
    <p:sldId id="324" r:id="rId5"/>
    <p:sldId id="325" r:id="rId6"/>
    <p:sldId id="326" r:id="rId7"/>
    <p:sldId id="286" r:id="rId8"/>
    <p:sldId id="320" r:id="rId9"/>
    <p:sldId id="283" r:id="rId10"/>
    <p:sldId id="321" r:id="rId11"/>
    <p:sldId id="287" r:id="rId12"/>
    <p:sldId id="293" r:id="rId13"/>
    <p:sldId id="290" r:id="rId14"/>
    <p:sldId id="292" r:id="rId15"/>
    <p:sldId id="291" r:id="rId16"/>
    <p:sldId id="289" r:id="rId17"/>
    <p:sldId id="296" r:id="rId18"/>
    <p:sldId id="298" r:id="rId19"/>
    <p:sldId id="288" r:id="rId20"/>
    <p:sldId id="297" r:id="rId21"/>
    <p:sldId id="294" r:id="rId22"/>
    <p:sldId id="295" r:id="rId23"/>
    <p:sldId id="299" r:id="rId24"/>
    <p:sldId id="322" r:id="rId25"/>
    <p:sldId id="300" r:id="rId26"/>
    <p:sldId id="301" r:id="rId27"/>
    <p:sldId id="303" r:id="rId28"/>
    <p:sldId id="302" r:id="rId29"/>
    <p:sldId id="305" r:id="rId30"/>
    <p:sldId id="306" r:id="rId31"/>
    <p:sldId id="323" r:id="rId32"/>
    <p:sldId id="304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5" r:id="rId41"/>
    <p:sldId id="316" r:id="rId42"/>
    <p:sldId id="318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6789" autoAdjust="0"/>
  </p:normalViewPr>
  <p:slideViewPr>
    <p:cSldViewPr>
      <p:cViewPr varScale="1">
        <p:scale>
          <a:sx n="58" d="100"/>
          <a:sy n="58" d="100"/>
        </p:scale>
        <p:origin x="160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593F3A9-3405-493A-965A-74AA8825A3CC}" type="datetimeFigureOut">
              <a:rPr lang="en-US"/>
              <a:pPr>
                <a:defRPr/>
              </a:pPr>
              <a:t>12/18/2016</a:t>
            </a:fld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2E75A7A5-BAC6-42E4-81FA-02FB7B2714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52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044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06248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39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2017 McGraw-Hill Education. All rights reserved. No reproduction or distribution without the prior written consent of McGraw-Hill Education.</a:t>
            </a:r>
            <a:endParaRPr lang="en-US" sz="105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FFF7F-CC8C-4EB6-9402-B51DA56169A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41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529096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76F48-2F1C-4247-92BB-34D0AA1C4F3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E011C-01C6-42C0-8882-81FED16F67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93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D0B5-A89C-43B3-BDC0-05F8E9CCEE4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AD700-0458-4EE0-ADE9-2A2A9DED711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8824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5F112-3D9B-4148-AD30-2C231A955AA1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5CBD7-8E21-4903-BA48-2A6B8C05A16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389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9021-A670-49E7-89B0-3DBF300DD2E2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62727-3822-4B36-B35F-52C70AA30BB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398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F898F-E0E4-415C-A6E0-679D9CE356D3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D2892-3C22-4079-ACA1-F38B4B914D7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1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7E74-3399-48A3-807A-3A9CB6BD680E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4B8ED-A236-477E-B298-6BE812788F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98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A2F2-190B-4195-81B6-28341B7A1BA1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7131E5-60D6-430E-BD63-4AC76AD94FB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167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384C4-7C66-4231-BC71-BFF1A3E03C89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AD085-293C-487D-92D8-5566A1F96D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05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F5CC5-8270-4ADF-BC51-19E2FEC24947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412C4-5FDB-4CE2-B96D-E06CE805C65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732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E3768-7D5E-4B23-AEC4-8F9C0ECDFB71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D6155-BA9A-49B9-9F1B-560C1EED7B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08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A107-FD0D-40D3-B52C-0FF4FD10EE44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2849E6-6254-4F0C-B217-8505D0A2FE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806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EB3F2-3823-4FEE-A31F-1909EAA08F55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690403-223E-4015-8037-4A5BFF1522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57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8306B-93A3-42AB-9B18-B97036A01D22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/>
            </a:lvl1pPr>
          </a:lstStyle>
          <a:p>
            <a:fld id="{4B46E465-B571-4C59-A939-D9E0DAD49274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1800" b="0" dirty="0"/>
            </a:p>
          </p:txBody>
        </p:sp>
      </p:grpSp>
      <p:sp>
        <p:nvSpPr>
          <p:cNvPr id="40" name="Rectangle 40"/>
          <p:cNvSpPr>
            <a:spLocks noChangeArrowheads="1"/>
          </p:cNvSpPr>
          <p:nvPr userDrawn="1"/>
        </p:nvSpPr>
        <p:spPr bwMode="auto">
          <a:xfrm>
            <a:off x="8229600" y="6229350"/>
            <a:ext cx="809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r" eaLnBrk="1" hangingPunct="1"/>
            <a:r>
              <a:rPr lang="en-US" sz="1000" b="0" dirty="0">
                <a:latin typeface="Times New Roman" charset="0"/>
              </a:rPr>
              <a:t>3-</a:t>
            </a:r>
            <a:fld id="{CA5FD27C-2572-DB4E-BFE4-966902513239}" type="slidenum">
              <a:rPr lang="en-US" sz="1000" b="0" smtClean="0">
                <a:latin typeface="Times New Roman" charset="0"/>
              </a:rPr>
              <a:pPr algn="r" eaLnBrk="1" hangingPunct="1"/>
              <a:t>‹#›</a:t>
            </a:fld>
            <a:endParaRPr lang="en-US" sz="1000" b="0" dirty="0">
              <a:latin typeface="Times New Roman" charset="0"/>
            </a:endParaRPr>
          </a:p>
        </p:txBody>
      </p:sp>
      <p:sp>
        <p:nvSpPr>
          <p:cNvPr id="41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42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2017 McGraw-Hill Education. All rights reserved. No reproduction or distribution without the prior written consent of McGraw-Hill Education.</a:t>
            </a:r>
            <a:endParaRPr lang="en-US" sz="105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400" y="1600200"/>
            <a:ext cx="3135313" cy="1000125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Chapter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049588"/>
            <a:ext cx="4125913" cy="684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Property Dispositions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Scrap-Happy sells the computer in the previous example (adjusted tax basis = $576) for $400. What is the realized gain or (loss) on the sale?</a:t>
            </a:r>
          </a:p>
          <a:p>
            <a:pPr lvl="1" eaLnBrk="1" hangingPunct="1"/>
            <a:r>
              <a:rPr lang="en-US" altLang="en-US" dirty="0"/>
              <a:t>Answer:  $400  	Amount realized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		    	 </a:t>
            </a:r>
            <a:r>
              <a:rPr lang="en-US" altLang="en-US" u="sng" dirty="0"/>
              <a:t>  (576) </a:t>
            </a:r>
            <a:r>
              <a:rPr lang="en-US" altLang="en-US" dirty="0"/>
              <a:t>	Adjusted basis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/>
              <a:t>		   	 ($176) 	(Loss) realized</a:t>
            </a:r>
          </a:p>
          <a:p>
            <a:endParaRPr lang="en-US" alt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3352800" cy="7318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462213"/>
            <a:ext cx="80486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3200400" cy="8080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038350"/>
            <a:ext cx="801052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3352800" cy="7318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386137"/>
          </a:xfrm>
        </p:spPr>
        <p:txBody>
          <a:bodyPr/>
          <a:lstStyle/>
          <a:p>
            <a:r>
              <a:rPr lang="en-US" altLang="en-US" dirty="0"/>
              <a:t>Recognized Gain or Loss on Disposition</a:t>
            </a:r>
          </a:p>
          <a:p>
            <a:pPr lvl="1"/>
            <a:r>
              <a:rPr lang="en-US" altLang="en-US" dirty="0"/>
              <a:t>Gains (losses) that increase (decrease) taxpayers’ gross income</a:t>
            </a:r>
          </a:p>
          <a:p>
            <a:pPr lvl="1"/>
            <a:r>
              <a:rPr lang="en-US" altLang="en-US" dirty="0"/>
              <a:t>Taxpayers must immediately recognize the vast majority of realized gains and losses, they may be allowed to permanently exclude the gains from taxable income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6629400" cy="731838"/>
          </a:xfrm>
        </p:spPr>
        <p:txBody>
          <a:bodyPr/>
          <a:lstStyle/>
          <a:p>
            <a:r>
              <a:rPr lang="en-US" altLang="en-US" dirty="0"/>
              <a:t>Character of Gain or Loss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2000250"/>
            <a:ext cx="8086725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00800" cy="884238"/>
          </a:xfrm>
        </p:spPr>
        <p:txBody>
          <a:bodyPr/>
          <a:lstStyle/>
          <a:p>
            <a:r>
              <a:rPr lang="en-US" altLang="en-US" dirty="0"/>
              <a:t>Character of Gain or Loss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10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Ordinary Assets</a:t>
            </a:r>
            <a:r>
              <a:rPr lang="en-US" altLang="en-US" sz="26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Assets created or used in a taxpayer’s trade or business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Business assets held for less than a year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 – Inventory, Accounts Receivable, Machinery and Equipment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taxpayers sell ordinary assets at a gain, they recognize an ordinary gain that is taxed at ordinary rates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taxpayers sell ordinary assets at a loss, they deduct the loss against other ordinary income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6324600" cy="808038"/>
          </a:xfrm>
        </p:spPr>
        <p:txBody>
          <a:bodyPr/>
          <a:lstStyle/>
          <a:p>
            <a:r>
              <a:rPr lang="en-US" altLang="en-US" dirty="0"/>
              <a:t>Character of Gain or Loss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462337"/>
          </a:xfrm>
        </p:spPr>
        <p:txBody>
          <a:bodyPr/>
          <a:lstStyle/>
          <a:p>
            <a:r>
              <a:rPr lang="en-US" altLang="en-US" dirty="0"/>
              <a:t>Capital Assets </a:t>
            </a:r>
          </a:p>
          <a:p>
            <a:pPr lvl="1"/>
            <a:r>
              <a:rPr lang="en-US" altLang="en-US" dirty="0"/>
              <a:t>Assets held for investment, for the production of income, or for personal use</a:t>
            </a:r>
          </a:p>
          <a:p>
            <a:pPr lvl="1"/>
            <a:r>
              <a:rPr lang="en-US" altLang="en-US" dirty="0"/>
              <a:t>Qualification as capital asset depends on the purpose for which taxpayers uses the assets</a:t>
            </a:r>
          </a:p>
          <a:p>
            <a:pPr lvl="1"/>
            <a:r>
              <a:rPr lang="en-US" altLang="en-US" dirty="0"/>
              <a:t>Both individual and corporate taxpayers prefer capital gains to ordinary income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324600" cy="731838"/>
          </a:xfrm>
        </p:spPr>
        <p:txBody>
          <a:bodyPr/>
          <a:lstStyle/>
          <a:p>
            <a:r>
              <a:rPr lang="en-US" altLang="en-US" dirty="0"/>
              <a:t>Character of Gain or Loss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019800" cy="502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6781800" cy="655638"/>
          </a:xfrm>
        </p:spPr>
        <p:txBody>
          <a:bodyPr/>
          <a:lstStyle/>
          <a:p>
            <a:r>
              <a:rPr lang="en-US" altLang="en-US" dirty="0"/>
              <a:t>Character of Gain or Loss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148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§1231 Assets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Depreciable assets and land used in a trade or business held for more than one year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the taxpayer recognizes a net §1231 gain, the net gain is treated as a long-term capital gain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the taxpayer recognizes a net §1231 loss, the net loss is treated as an ordinary loss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§1231 gains on individual depreciable assets may be recharacterized as ordinary income under the depreciation recapture rules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943600" cy="731838"/>
          </a:xfrm>
        </p:spPr>
        <p:txBody>
          <a:bodyPr/>
          <a:lstStyle/>
          <a:p>
            <a:r>
              <a:rPr lang="en-US" altLang="en-US" dirty="0"/>
              <a:t>Depreciation Recapture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r>
              <a:rPr lang="en-US" altLang="en-US" sz="2600" dirty="0"/>
              <a:t>Potentially applies to gains (not losses) on the sale of depreciable or amortizable business property</a:t>
            </a:r>
          </a:p>
          <a:p>
            <a:r>
              <a:rPr lang="en-US" altLang="en-US" sz="2600" dirty="0"/>
              <a:t>When applied, it recharacterizes the gain on the sale of a §1231 asset</a:t>
            </a:r>
          </a:p>
          <a:p>
            <a:r>
              <a:rPr lang="en-US" altLang="en-US" sz="2600" dirty="0"/>
              <a:t>Does not affect §1231 losses</a:t>
            </a:r>
          </a:p>
          <a:p>
            <a:r>
              <a:rPr lang="en-US" altLang="en-US" sz="2600" dirty="0"/>
              <a:t>Computation depends on the type of §1231 assets the taxpayer is selling (personal or real property)</a:t>
            </a:r>
          </a:p>
          <a:p>
            <a:r>
              <a:rPr lang="en-US" altLang="en-US" sz="2600" dirty="0"/>
              <a:t>Changes only the character but not the amount of gain that taxpayers recognize when they sell a depreciable asset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5105400" cy="808038"/>
          </a:xfrm>
        </p:spPr>
        <p:txBody>
          <a:bodyPr/>
          <a:lstStyle/>
          <a:p>
            <a:pPr eaLnBrk="1" hangingPunct="1"/>
            <a:r>
              <a:rPr lang="en-US" altLang="en-US" dirty="0"/>
              <a:t>Learning Objectives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Calculate the amount of gain or loss recognized on the disposition of assets used in a trade or business.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Describe the general character types of gain or loss recognized on property dispositions.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Explain the rationale for and calculate depreciation recapture.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Describe the tax treatment of unrecaptured §1250 gains and determine the character of gains on property sold to related persons.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Describe the tax treatment of §1231 gains or losses, including the §1231 netting process.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Explain common exceptions to the general rule that realized gains and losses are recognized currently.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5867400" cy="808038"/>
          </a:xfrm>
        </p:spPr>
        <p:txBody>
          <a:bodyPr/>
          <a:lstStyle/>
          <a:p>
            <a:r>
              <a:rPr lang="en-US" altLang="en-US" dirty="0"/>
              <a:t>Depreciation Recapture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057400"/>
            <a:ext cx="79629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791200" cy="731838"/>
          </a:xfrm>
        </p:spPr>
        <p:txBody>
          <a:bodyPr/>
          <a:lstStyle/>
          <a:p>
            <a:r>
              <a:rPr lang="en-US" altLang="en-US" dirty="0"/>
              <a:t>Depreciation Recapture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52937"/>
          </a:xfrm>
        </p:spPr>
        <p:txBody>
          <a:bodyPr/>
          <a:lstStyle/>
          <a:p>
            <a:r>
              <a:rPr lang="en-US" altLang="en-US" dirty="0"/>
              <a:t>§1245 Property</a:t>
            </a:r>
          </a:p>
          <a:p>
            <a:pPr lvl="1"/>
            <a:r>
              <a:rPr lang="en-US" altLang="en-US" dirty="0"/>
              <a:t>Personal property and amortizable intangible assets are §1245 assets</a:t>
            </a:r>
          </a:p>
          <a:p>
            <a:pPr lvl="1"/>
            <a:r>
              <a:rPr lang="en-US" altLang="en-US" dirty="0"/>
              <a:t>The lesser of </a:t>
            </a:r>
          </a:p>
          <a:p>
            <a:pPr lvl="2"/>
            <a:r>
              <a:rPr lang="en-US" altLang="en-US" dirty="0"/>
              <a:t>gain recognized or</a:t>
            </a:r>
          </a:p>
          <a:p>
            <a:pPr lvl="2"/>
            <a:r>
              <a:rPr lang="en-US" altLang="en-US" dirty="0"/>
              <a:t>accumulated depreciation is recaptured (characterized) as ordinary income under §1245</a:t>
            </a:r>
          </a:p>
          <a:p>
            <a:pPr lvl="1"/>
            <a:r>
              <a:rPr lang="en-US" altLang="en-US" dirty="0"/>
              <a:t>Any remaining gain is §1231 gain</a:t>
            </a:r>
          </a:p>
          <a:p>
            <a:pPr lvl="1"/>
            <a:r>
              <a:rPr lang="en-US" altLang="en-US" dirty="0"/>
              <a:t>There is no depreciation recapture on assets sold at a loss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867400" cy="731838"/>
          </a:xfrm>
        </p:spPr>
        <p:txBody>
          <a:bodyPr/>
          <a:lstStyle/>
          <a:p>
            <a:r>
              <a:rPr lang="en-US" altLang="en-US" dirty="0"/>
              <a:t>Depreciation Recapture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690937"/>
          </a:xfrm>
        </p:spPr>
        <p:txBody>
          <a:bodyPr/>
          <a:lstStyle/>
          <a:p>
            <a:r>
              <a:rPr lang="en-US" altLang="en-US" sz="2600" dirty="0"/>
              <a:t>When taxpayers sell or dispose of §1245 property, they encounter one of the following three scenarios of gain or loss</a:t>
            </a:r>
          </a:p>
          <a:p>
            <a:pPr lvl="1"/>
            <a:r>
              <a:rPr lang="en-US" altLang="en-US" sz="2400" dirty="0"/>
              <a:t>recognize a gain created solely through depreciation deductions</a:t>
            </a:r>
          </a:p>
          <a:p>
            <a:pPr lvl="1"/>
            <a:r>
              <a:rPr lang="en-US" altLang="en-US" sz="2400" dirty="0"/>
              <a:t>recognize a gain created through both depreciation deductions and actual asset appreciation</a:t>
            </a:r>
          </a:p>
          <a:p>
            <a:pPr lvl="1"/>
            <a:r>
              <a:rPr lang="en-US" altLang="en-US" sz="2400" dirty="0"/>
              <a:t>recognize a loss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5867400" cy="731838"/>
          </a:xfrm>
        </p:spPr>
        <p:txBody>
          <a:bodyPr/>
          <a:lstStyle/>
          <a:p>
            <a:r>
              <a:rPr lang="en-US" altLang="en-US" dirty="0"/>
              <a:t>Depreciation Recapture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0" y="1447800"/>
            <a:ext cx="779542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§1231 ASSETS:</a:t>
            </a:r>
            <a:br>
              <a:rPr lang="en-US" altLang="en-US" sz="3000" dirty="0"/>
            </a:br>
            <a:r>
              <a:rPr lang="en-US" altLang="en-US" dirty="0"/>
              <a:t>§1245 Recapture Example	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Scrap-Happy sells a machine with an adjusted basis of $6,000 for $10,000. Depreciation taken on the machine amounts to $2,500. What amount of gain is recaptured as ordinary and what amount is §1231 gain?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2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Answer:    $10,000     Selling price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/>
              <a:t>		             </a:t>
            </a:r>
            <a:r>
              <a:rPr lang="en-US" altLang="en-US" sz="1800" u="sng" dirty="0"/>
              <a:t>–  6,000</a:t>
            </a:r>
            <a:r>
              <a:rPr lang="en-US" altLang="en-US" sz="1800" dirty="0"/>
              <a:t>	   Adjusted basis</a:t>
            </a:r>
            <a:endParaRPr lang="en-US" altLang="en-US" sz="1800" u="sng" dirty="0"/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/>
              <a:t>		 $4,000	   Gain realized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Depreciation recapture = Lesser of: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/>
              <a:t>Depreciation taken: </a:t>
            </a:r>
            <a:r>
              <a:rPr lang="en-US" altLang="en-US" sz="1700" b="1" dirty="0"/>
              <a:t>$2,500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/>
              <a:t>Gain realized: $4,000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Depreciation recapture (ordinary income) = $2,500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§1231 gain (capital gain) = $4,000       Gain realized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/>
              <a:t>				         </a:t>
            </a:r>
            <a:r>
              <a:rPr lang="en-US" altLang="en-US" sz="1800" u="sng" dirty="0"/>
              <a:t>–  2,500</a:t>
            </a:r>
            <a:r>
              <a:rPr lang="en-US" altLang="en-US" sz="1800" dirty="0"/>
              <a:t>       Depreciation recapture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/>
              <a:t>				           $1,500       §1231 gain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867400" cy="731838"/>
          </a:xfrm>
        </p:spPr>
        <p:txBody>
          <a:bodyPr/>
          <a:lstStyle/>
          <a:p>
            <a:r>
              <a:rPr lang="en-US" altLang="en-US" dirty="0"/>
              <a:t>Depreciation Recapture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05337"/>
          </a:xfrm>
        </p:spPr>
        <p:txBody>
          <a:bodyPr/>
          <a:lstStyle/>
          <a:p>
            <a:r>
              <a:rPr lang="en-US" altLang="en-US" dirty="0"/>
              <a:t>§1250 Depreciation Recapture for Real Property</a:t>
            </a:r>
          </a:p>
          <a:p>
            <a:pPr lvl="1"/>
            <a:r>
              <a:rPr lang="en-US" altLang="en-US" sz="2400" dirty="0"/>
              <a:t>Depreciable real property (an office building or a warehouse), sold at a gain is subject to recapture called §1250 depreciation recapture</a:t>
            </a:r>
          </a:p>
          <a:p>
            <a:pPr lvl="1"/>
            <a:r>
              <a:rPr lang="en-US" altLang="en-US" sz="2400" dirty="0"/>
              <a:t>A modified version of the recapture rules called §291 depreciation recapture applies to corporations but not to other types of taxpayers</a:t>
            </a:r>
          </a:p>
          <a:p>
            <a:pPr lvl="2"/>
            <a:r>
              <a:rPr lang="en-US" altLang="en-US" sz="2100" dirty="0"/>
              <a:t>§291, corporations selling depreciable real property recapture as ordinary income 20 percent of the lesser of the recognized gain or the accumulated depreciation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391400" cy="1265238"/>
          </a:xfrm>
        </p:spPr>
        <p:txBody>
          <a:bodyPr/>
          <a:lstStyle/>
          <a:p>
            <a:r>
              <a:rPr lang="en-US" altLang="en-US" sz="3800" dirty="0"/>
              <a:t>Other Provisions Affecting The Rate at which Gains are Taxed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Unrecaptured §1250 Gain for Individuals</a:t>
            </a:r>
          </a:p>
          <a:p>
            <a:pPr lvl="1"/>
            <a:r>
              <a:rPr lang="en-US" altLang="en-US" dirty="0"/>
              <a:t>Depreciable real property sold at a gain is §1250 property, but is generally no longer subject to §1250 recapture</a:t>
            </a:r>
          </a:p>
          <a:p>
            <a:pPr lvl="1"/>
            <a:r>
              <a:rPr lang="en-US" altLang="en-US" dirty="0"/>
              <a:t>The gain that would be §1245 recapture if the asset were §1245 property is called unrecaptured §1250 gain</a:t>
            </a:r>
          </a:p>
          <a:p>
            <a:pPr lvl="1"/>
            <a:r>
              <a:rPr lang="en-US" altLang="en-US" dirty="0"/>
              <a:t>Unrecaptured §1250 gain is §1231 gain that, if ultimately characterized as a long-term capital gain, is taxed at a maximum rate of 25 percent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8153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Characterizing Gains on the Sale of Depreciable Property to Related Persons (§1239)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500" dirty="0"/>
              <a:t>All gain recognized from selling property i.e., a depreciable asset to a related-person buyer is ordinary income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500" dirty="0"/>
              <a:t>Seller is required to recognize ordinary income for depreciation deductions the buyer will receive in the future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500" dirty="0"/>
              <a:t>The tax laws are designed to provide symmetry between the character of deductions an asset generates and the character of income the asset generates when it is sold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391400" cy="1265238"/>
          </a:xfrm>
          <a:noFill/>
        </p:spPr>
        <p:txBody>
          <a:bodyPr/>
          <a:lstStyle/>
          <a:p>
            <a:r>
              <a:rPr lang="en-US" altLang="en-US" sz="3800" dirty="0"/>
              <a:t>Other Provisions Affecting The Rate at which Gains are Taxed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lvl="1"/>
            <a:r>
              <a:rPr lang="en-US" altLang="en-US" sz="2500" dirty="0"/>
              <a:t>Includes an individual and his or her controlled (more than 50 percent owned) corporation or partnership or a taxpayer and any trust in which the taxpayer (or spouse) is a beneficiary</a:t>
            </a:r>
          </a:p>
          <a:p>
            <a:pPr lvl="1"/>
            <a:r>
              <a:rPr lang="en-US" altLang="en-US" sz="2500" dirty="0"/>
              <a:t>Also includes two corporations that are members of the same controlled group, a corporation and a partnership if the same person owns more than 50 percent of both entities, two S corporations controlled by the same person, and an S corporation and a C corporation controlled by the same person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391400" cy="1265238"/>
          </a:xfrm>
          <a:noFill/>
        </p:spPr>
        <p:txBody>
          <a:bodyPr/>
          <a:lstStyle/>
          <a:p>
            <a:r>
              <a:rPr lang="en-US" altLang="en-US" sz="3800" dirty="0"/>
              <a:t>Other Provisions Affecting The Rate at which Gains are Taxed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1265238"/>
          </a:xfrm>
        </p:spPr>
        <p:txBody>
          <a:bodyPr/>
          <a:lstStyle/>
          <a:p>
            <a:r>
              <a:rPr lang="en-US" altLang="en-US" dirty="0"/>
              <a:t>Calculating Net §1231 Gains or Losses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r>
              <a:rPr lang="en-US" altLang="en-US" dirty="0"/>
              <a:t>Taxpayer could benefit from this strategy in three ways</a:t>
            </a:r>
          </a:p>
          <a:p>
            <a:pPr lvl="1"/>
            <a:r>
              <a:rPr lang="en-US" altLang="en-US" dirty="0"/>
              <a:t>accelerating losses into year 1 </a:t>
            </a:r>
          </a:p>
          <a:p>
            <a:pPr lvl="1"/>
            <a:r>
              <a:rPr lang="en-US" altLang="en-US" dirty="0"/>
              <a:t>deferring gains until year 2</a:t>
            </a:r>
          </a:p>
          <a:p>
            <a:pPr lvl="1"/>
            <a:r>
              <a:rPr lang="en-US" altLang="en-US" dirty="0"/>
              <a:t>characterizing the gains and losses due to the §1231 netting process</a:t>
            </a:r>
          </a:p>
          <a:p>
            <a:r>
              <a:rPr lang="en-US" altLang="en-US" dirty="0"/>
              <a:t>§1231 Look-Back Rule</a:t>
            </a:r>
          </a:p>
          <a:p>
            <a:pPr lvl="1"/>
            <a:r>
              <a:rPr lang="en-US" altLang="en-US" dirty="0"/>
              <a:t>A nondepreciation recapture rule</a:t>
            </a:r>
          </a:p>
          <a:p>
            <a:pPr lvl="1"/>
            <a:r>
              <a:rPr lang="en-US" altLang="en-US" dirty="0"/>
              <a:t>Affects the character but not the amount of gains on which a taxpayer is taxed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429000" cy="7318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305800" cy="4452937"/>
          </a:xfrm>
        </p:spPr>
        <p:txBody>
          <a:bodyPr/>
          <a:lstStyle/>
          <a:p>
            <a:r>
              <a:rPr lang="en-US" altLang="en-US" dirty="0"/>
              <a:t>Amount Realized </a:t>
            </a:r>
          </a:p>
          <a:p>
            <a:pPr lvl="1"/>
            <a:r>
              <a:rPr lang="en-US" altLang="en-US" dirty="0"/>
              <a:t>Amount realized by a taxpayer from the sale or other disposition of an asset is everything of value received from the buyer less any selling costs</a:t>
            </a:r>
          </a:p>
          <a:p>
            <a:pPr lvl="1"/>
            <a:r>
              <a:rPr lang="en-US" altLang="en-US" dirty="0"/>
              <a:t>Taxpayers typically receive cash when they sell property, they may also accept marketable securities, notes receivable, similar assets, or any combination of these items as payment</a:t>
            </a: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2">
            <a:lum bright="-20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7391400" cy="58578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43800" cy="1189038"/>
          </a:xfrm>
        </p:spPr>
        <p:txBody>
          <a:bodyPr/>
          <a:lstStyle/>
          <a:p>
            <a:r>
              <a:rPr lang="en-US" altLang="en-US" dirty="0"/>
              <a:t>Calculating Net §1231 Gains or Losses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166937"/>
          </a:xfrm>
        </p:spPr>
        <p:txBody>
          <a:bodyPr/>
          <a:lstStyle/>
          <a:p>
            <a:pPr lvl="1"/>
            <a:r>
              <a:rPr lang="en-US" altLang="en-US" dirty="0"/>
              <a:t>Gains and losses from individual asset dispositions are annually netted together</a:t>
            </a:r>
          </a:p>
          <a:p>
            <a:pPr lvl="1"/>
            <a:r>
              <a:rPr lang="en-US" altLang="en-US" dirty="0"/>
              <a:t>Net §1231 gains may be recharacterized as ordinary income under the §1231 look-back rule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858000" y="1828800"/>
            <a:ext cx="2133600" cy="3962400"/>
          </a:xfrm>
        </p:spPr>
        <p:txBody>
          <a:bodyPr vert="horz" anchor="t"/>
          <a:lstStyle/>
          <a:p>
            <a:r>
              <a:rPr lang="en-US" altLang="en-US" sz="2800" dirty="0"/>
              <a:t>Calculating Net §1231 Gains or Losses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5715000" cy="604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1265238"/>
          </a:xfrm>
        </p:spPr>
        <p:txBody>
          <a:bodyPr anchor="ctr"/>
          <a:lstStyle/>
          <a:p>
            <a:r>
              <a:rPr lang="en-US" altLang="en-US" sz="3200" dirty="0"/>
              <a:t>Calculating Net §1231 Gains or Losses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1371600"/>
            <a:ext cx="6952911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467600" cy="1189037"/>
          </a:xfrm>
        </p:spPr>
        <p:txBody>
          <a:bodyPr/>
          <a:lstStyle/>
          <a:p>
            <a:r>
              <a:rPr lang="en-US" altLang="en-US" dirty="0"/>
              <a:t>Calculating Net §1231 Gains or Losses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905000"/>
            <a:ext cx="803910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239000" cy="808038"/>
          </a:xfrm>
        </p:spPr>
        <p:txBody>
          <a:bodyPr/>
          <a:lstStyle/>
          <a:p>
            <a:r>
              <a:rPr lang="en-US" altLang="en-US" dirty="0"/>
              <a:t>Nonrecognition Transactions 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Like-Kind Exchanges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an exchange to qualify as a like-kind exchange for tax purposes, the transaction must meet the following three criteria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The property is exchanged “solely for like-kind” property.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Both the property given up and the property received in the exchange by the taxpayer are either “used in a trade or business” or are “held for investment,” by the taxpayer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The “exchange” must meet certain time restrictions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152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Definition of Like-Kind Property</a:t>
            </a:r>
          </a:p>
          <a:p>
            <a:pPr lvl="1"/>
            <a:r>
              <a:rPr lang="en-US" altLang="en-US" dirty="0"/>
              <a:t>Real Property </a:t>
            </a:r>
          </a:p>
          <a:p>
            <a:pPr lvl="2"/>
            <a:r>
              <a:rPr lang="en-US" altLang="en-US" dirty="0"/>
              <a:t>Used in a trade or business or held for investment is considered “like- kind” with other real property used in a trade or business or held for investment</a:t>
            </a:r>
          </a:p>
          <a:p>
            <a:pPr lvl="1"/>
            <a:r>
              <a:rPr lang="en-US" altLang="en-US" dirty="0"/>
              <a:t>Personal Property</a:t>
            </a:r>
          </a:p>
          <a:p>
            <a:pPr lvl="2"/>
            <a:r>
              <a:rPr lang="en-US" altLang="en-US" dirty="0"/>
              <a:t>Considered “like-kind” if it has the same general use and is used in a business or held for investment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152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910138"/>
          </a:xfrm>
        </p:spPr>
        <p:txBody>
          <a:bodyPr/>
          <a:lstStyle/>
          <a:p>
            <a:pPr lvl="1"/>
            <a:r>
              <a:rPr lang="en-US" altLang="en-US" dirty="0"/>
              <a:t>Property Ineligible for Like-Kind Treatment</a:t>
            </a:r>
          </a:p>
          <a:p>
            <a:pPr lvl="2"/>
            <a:r>
              <a:rPr lang="en-US" altLang="en-US" dirty="0"/>
              <a:t>Includes inventory, most financial instruments, partnerships interests, domestic property exchanged for property used in a foreign country and all property used in a foreign country</a:t>
            </a:r>
          </a:p>
          <a:p>
            <a:r>
              <a:rPr lang="en-US" altLang="en-US" sz="2800" dirty="0"/>
              <a:t>Property Use</a:t>
            </a:r>
          </a:p>
          <a:p>
            <a:r>
              <a:rPr lang="en-US" altLang="en-US" sz="2800" dirty="0"/>
              <a:t>Timing Requirements for a Like-Kind Exchange</a:t>
            </a:r>
          </a:p>
          <a:p>
            <a:pPr lvl="1"/>
            <a:r>
              <a:rPr lang="en-US" altLang="en-US" dirty="0"/>
              <a:t>Like-kind property exchanges may involve intermediaries</a:t>
            </a:r>
          </a:p>
          <a:p>
            <a:pPr lvl="1"/>
            <a:r>
              <a:rPr lang="en-US" altLang="en-US" dirty="0"/>
              <a:t>Taxpayers must identify replacement “like-kind” property within 45 days of giving up their property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152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300" dirty="0"/>
              <a:t>“Like-kind” property must be received within 180 days of when the taxpayer transfers property in a “like-kind” exchange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02" y="2971800"/>
            <a:ext cx="7832408" cy="339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2390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r>
              <a:rPr lang="en-US" altLang="en-US" dirty="0"/>
              <a:t>Tax Consequences When Like-Kind Property Is Exchanged Solely for Like-Kind Property</a:t>
            </a:r>
          </a:p>
          <a:p>
            <a:r>
              <a:rPr lang="en-US" altLang="en-US" dirty="0"/>
              <a:t>Tax Consequences of Transfers Involving Like-Kind and Non-Like-Kind Property (Boot)</a:t>
            </a:r>
          </a:p>
          <a:p>
            <a:pPr lvl="1"/>
            <a:r>
              <a:rPr lang="en-US" altLang="en-US" dirty="0"/>
              <a:t>Non-like-kind property is known as boot</a:t>
            </a:r>
          </a:p>
          <a:p>
            <a:pPr lvl="1"/>
            <a:r>
              <a:rPr lang="en-US" altLang="en-US" dirty="0"/>
              <a:t>When boot is given as part of a like-kind transaction:</a:t>
            </a:r>
          </a:p>
          <a:p>
            <a:pPr lvl="2"/>
            <a:r>
              <a:rPr lang="en-US" altLang="en-US" dirty="0"/>
              <a:t>The asset received is recorded in two parts: property received in exchange for like-kind property and property received in a sale (bought by the boot)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914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767137"/>
          </a:xfrm>
        </p:spPr>
        <p:txBody>
          <a:bodyPr/>
          <a:lstStyle/>
          <a:p>
            <a:pPr lvl="1"/>
            <a:r>
              <a:rPr lang="en-US" altLang="en-US" dirty="0"/>
              <a:t>When boot is received:</a:t>
            </a:r>
          </a:p>
          <a:p>
            <a:pPr lvl="2"/>
            <a:r>
              <a:rPr lang="en-US" altLang="en-US" dirty="0"/>
              <a:t>Boot received usually creates recognized gain</a:t>
            </a:r>
          </a:p>
          <a:p>
            <a:pPr lvl="2"/>
            <a:r>
              <a:rPr lang="en-US" altLang="en-US" dirty="0"/>
              <a:t>Gain recognized is lesser of gain realized or boot received</a:t>
            </a:r>
          </a:p>
          <a:p>
            <a:pPr lvl="1"/>
            <a:r>
              <a:rPr lang="en-US" altLang="en-US" dirty="0"/>
              <a:t>Adjusted basis of like-kind property received: </a:t>
            </a:r>
          </a:p>
          <a:p>
            <a:pPr lvl="2"/>
            <a:endParaRPr lang="en-US" altLang="en-US" dirty="0"/>
          </a:p>
          <a:p>
            <a:pPr lvl="2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The basis of boot received is the fair market value of the boot</a:t>
            </a:r>
          </a:p>
        </p:txBody>
      </p:sp>
      <p:pic>
        <p:nvPicPr>
          <p:cNvPr id="4506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5400675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Determination of Adjusted Basis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An asset’s initial adjusted basis depends on how the asset was acquired. Generally, purchased asset’s initial basis is its initial cost.</a:t>
            </a:r>
          </a:p>
          <a:p>
            <a:pPr>
              <a:defRPr/>
            </a:pPr>
            <a:r>
              <a:rPr lang="en-US" dirty="0"/>
              <a:t>Gifts </a:t>
            </a:r>
          </a:p>
          <a:p>
            <a:pPr lvl="2">
              <a:defRPr/>
            </a:pPr>
            <a:r>
              <a:rPr lang="en-US" dirty="0"/>
              <a:t>If, at date of gift, FMV &gt; donor’s basis, then donee’s basis is a carryover basis</a:t>
            </a:r>
          </a:p>
          <a:p>
            <a:pPr lvl="2">
              <a:defRPr/>
            </a:pPr>
            <a:r>
              <a:rPr lang="en-US" dirty="0"/>
              <a:t>If, at date of gift, FMV &lt; donor’s basis, then done uses a carryover basis if the asset is later sold for a gain. If asset is later sold for a loss, the done uses the FMV as of the date of gift for the basis.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2390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500" dirty="0"/>
              <a:t>Reporting Like-Kind Exchanges</a:t>
            </a:r>
          </a:p>
          <a:p>
            <a:pPr lvl="1">
              <a:lnSpc>
                <a:spcPct val="90000"/>
              </a:lnSpc>
            </a:pPr>
            <a:r>
              <a:rPr lang="en-US" altLang="en-US" sz="2900" dirty="0"/>
              <a:t>Involuntary Conversions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Gain is deferred when appreciated property is involuntarily converted in an accident or natural disaster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Basis of property directly converted is carried over from the old property to the new property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In an indirect conversion, gain recognized is the lesser of: Gain realized, or Amount of reimbursement the taxpayer does not reinvested in qualified property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Qualified replacement property must be of a similar or related use to the original property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1628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Installment Sales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Sale of property where the seller receives the sale proceeds in more than one period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Must recognize a portion of gain on each installment payment received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Inventory, marketable securities, and depreciation recapture cannot be accounted for under installment sale rules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Does not apply to losses</a:t>
            </a:r>
          </a:p>
        </p:txBody>
      </p:sp>
      <p:pic>
        <p:nvPicPr>
          <p:cNvPr id="4710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0"/>
            <a:ext cx="437038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91400" cy="731838"/>
          </a:xfrm>
        </p:spPr>
        <p:txBody>
          <a:bodyPr/>
          <a:lstStyle/>
          <a:p>
            <a:r>
              <a:rPr lang="en-US" altLang="en-US" dirty="0"/>
              <a:t>Nonrecognition Transactions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86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Gains Ineligible for Installment Reporting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Other Nonrecognition Provisions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Related-person Loss Disallowance Rules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Tax laws essentially treat related persons as though they are the same taxpayer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Related persons are defined in §267 and include certain family members, related corporations, and other entities (partnerships)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Losses on sales to related persons are not deductible by the seller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Related person may deduct the previously disallowed loss to the extent of the gain on the sale to the unrelated third person</a:t>
            </a:r>
            <a:endParaRPr lang="en-US" altLang="en-US" sz="2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Determination of Adjusted Basis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Inherited property</a:t>
            </a:r>
          </a:p>
          <a:p>
            <a:pPr lvl="1"/>
            <a:r>
              <a:rPr lang="en-US" altLang="en-US" dirty="0"/>
              <a:t>The heir’s basis in property passing from a decent to the heir is the FMV on the date of the decedent’s death.</a:t>
            </a:r>
          </a:p>
          <a:p>
            <a:pPr lvl="1"/>
            <a:r>
              <a:rPr lang="en-US" altLang="en-US" dirty="0"/>
              <a:t>An alternative valuation date (6-months after date of death) may be used to determine the basis to the heirs if elected by the estate.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Determination of Adjusted Basis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Property converted from personal use to business use</a:t>
            </a:r>
          </a:p>
          <a:p>
            <a:pPr lvl="1"/>
            <a:r>
              <a:rPr lang="en-US" altLang="en-US" dirty="0"/>
              <a:t>Basis depends on whether the property appreciated or declined in value during the time the property was used personally</a:t>
            </a:r>
          </a:p>
          <a:p>
            <a:pPr lvl="2"/>
            <a:r>
              <a:rPr lang="en-US" altLang="en-US" dirty="0"/>
              <a:t>Appreciated: taxpayer uses the basis </a:t>
            </a:r>
          </a:p>
          <a:p>
            <a:pPr lvl="2"/>
            <a:r>
              <a:rPr lang="en-US" altLang="en-US" dirty="0"/>
              <a:t>Declined in value: taxpayer uses FMV at the date of conversion for calculating loss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505200" cy="7318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r>
              <a:rPr lang="en-US" altLang="en-US" dirty="0"/>
              <a:t>The adjusted basis for determining gain or loss on the sale of an asset:</a:t>
            </a:r>
          </a:p>
          <a:p>
            <a:pPr lvl="1"/>
            <a:r>
              <a:rPr lang="en-US" altLang="en-US" dirty="0"/>
              <a:t>Initial basis reduced by depreciation or other types of cost recovery deductions allowed (or allowable) on the property</a:t>
            </a:r>
          </a:p>
          <a:p>
            <a:pPr lvl="1">
              <a:buFont typeface="Wingdings" pitchFamily="2" charset="2"/>
              <a:buNone/>
            </a:pPr>
            <a:endParaRPr lang="en-US" altLang="en-US" dirty="0"/>
          </a:p>
        </p:txBody>
      </p:sp>
      <p:pic>
        <p:nvPicPr>
          <p:cNvPr id="122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51350"/>
            <a:ext cx="84137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Adjusted Basis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Scrap-Happy owns a computer (5-yr MACRS recovery period), which it purchased 2 years ago for $1,200. For financial statement purposes, the computer is depreciates over 3 years using the half-year convention and straight-line method, with no salvage value. What is the adjusted book and tax bases for the computer (after 2 years of depreciation)?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Answer:             </a:t>
            </a:r>
            <a:r>
              <a:rPr lang="en-US" altLang="en-US" sz="2400" u="sng" dirty="0"/>
              <a:t>Book</a:t>
            </a:r>
            <a:r>
              <a:rPr lang="en-US" altLang="en-US" sz="2400" dirty="0"/>
              <a:t>		              </a:t>
            </a:r>
            <a:r>
              <a:rPr lang="en-US" altLang="en-US" sz="2400" u="sng" dirty="0"/>
              <a:t>Tax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 dirty="0"/>
              <a:t>Cost Basis:    </a:t>
            </a:r>
            <a:r>
              <a:rPr lang="en-US" altLang="en-US" sz="2400" dirty="0"/>
              <a:t>	$1,200   		$1,200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 dirty="0"/>
              <a:t>Yr 1 Dep. (HY):</a:t>
            </a:r>
            <a:r>
              <a:rPr lang="en-US" altLang="en-US" sz="2400" dirty="0"/>
              <a:t>	   (200)		   (240)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 dirty="0"/>
              <a:t>Yr 2 Dep.:</a:t>
            </a:r>
            <a:r>
              <a:rPr lang="en-US" altLang="en-US" sz="2400" dirty="0"/>
              <a:t>		</a:t>
            </a:r>
            <a:r>
              <a:rPr lang="en-US" altLang="en-US" sz="2400" u="sng" dirty="0"/>
              <a:t>   (400)</a:t>
            </a:r>
            <a:r>
              <a:rPr lang="en-US" altLang="en-US" sz="2400" dirty="0"/>
              <a:t>		</a:t>
            </a:r>
            <a:r>
              <a:rPr lang="en-US" altLang="en-US" sz="2400" u="sng" dirty="0"/>
              <a:t>   (384)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 dirty="0"/>
              <a:t>Adjusted Basis:</a:t>
            </a:r>
            <a:r>
              <a:rPr lang="en-US" altLang="en-US" sz="2400" dirty="0"/>
              <a:t>	   $600		   $576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352800" cy="731838"/>
          </a:xfrm>
        </p:spPr>
        <p:txBody>
          <a:bodyPr/>
          <a:lstStyle/>
          <a:p>
            <a:r>
              <a:rPr lang="en-US" altLang="en-US" dirty="0"/>
              <a:t>Dispositions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233737"/>
          </a:xfrm>
        </p:spPr>
        <p:txBody>
          <a:bodyPr/>
          <a:lstStyle/>
          <a:p>
            <a:r>
              <a:rPr lang="en-US" altLang="en-US" dirty="0"/>
              <a:t>Realized Gain or Loss on Disposition</a:t>
            </a:r>
          </a:p>
          <a:p>
            <a:pPr lvl="1"/>
            <a:r>
              <a:rPr lang="en-US" altLang="en-US" dirty="0"/>
              <a:t>The amount of gain or loss taxpayers realize on a sale or other disposition of assets is simply the amount they realize minus their adjusted basis in the disposed assets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lum bright="-20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7086600" cy="381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4904</TotalTime>
  <Words>2067</Words>
  <Application>Microsoft Office PowerPoint</Application>
  <PresentationFormat>On-screen Show (4:3)</PresentationFormat>
  <Paragraphs>198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Network</vt:lpstr>
      <vt:lpstr>Chapter 3</vt:lpstr>
      <vt:lpstr>Learning Objectives</vt:lpstr>
      <vt:lpstr>Dispositions</vt:lpstr>
      <vt:lpstr>Determination of Adjusted Basis</vt:lpstr>
      <vt:lpstr>Determination of Adjusted Basis</vt:lpstr>
      <vt:lpstr>Determination of Adjusted Basis</vt:lpstr>
      <vt:lpstr>Dispositions</vt:lpstr>
      <vt:lpstr>Example: Adjusted Basis</vt:lpstr>
      <vt:lpstr>Dispositions</vt:lpstr>
      <vt:lpstr>Example</vt:lpstr>
      <vt:lpstr>Dispositions</vt:lpstr>
      <vt:lpstr>Dispositions</vt:lpstr>
      <vt:lpstr>Dispositions</vt:lpstr>
      <vt:lpstr>Character of Gain or Loss</vt:lpstr>
      <vt:lpstr>Character of Gain or Loss</vt:lpstr>
      <vt:lpstr>Character of Gain or Loss</vt:lpstr>
      <vt:lpstr>Character of Gain or Loss</vt:lpstr>
      <vt:lpstr>Character of Gain or Loss</vt:lpstr>
      <vt:lpstr>Depreciation Recapture </vt:lpstr>
      <vt:lpstr>Depreciation Recapture</vt:lpstr>
      <vt:lpstr>Depreciation Recapture</vt:lpstr>
      <vt:lpstr>Depreciation Recapture</vt:lpstr>
      <vt:lpstr>Depreciation Recapture</vt:lpstr>
      <vt:lpstr>§1231 ASSETS: §1245 Recapture Example </vt:lpstr>
      <vt:lpstr>Depreciation Recapture</vt:lpstr>
      <vt:lpstr>Other Provisions Affecting The Rate at which Gains are Taxed</vt:lpstr>
      <vt:lpstr>Other Provisions Affecting The Rate at which Gains are Taxed</vt:lpstr>
      <vt:lpstr>Other Provisions Affecting The Rate at which Gains are Taxed</vt:lpstr>
      <vt:lpstr>Calculating Net §1231 Gains or Losses</vt:lpstr>
      <vt:lpstr>Calculating Net §1231 Gains or Losses</vt:lpstr>
      <vt:lpstr>Calculating Net §1231 Gains or Losses</vt:lpstr>
      <vt:lpstr>Calculating Net §1231 Gains or Losses</vt:lpstr>
      <vt:lpstr>Calculating Net §1231 Gains or Losses</vt:lpstr>
      <vt:lpstr>Nonrecognition Transactions </vt:lpstr>
      <vt:lpstr>Nonrecognition Transactions</vt:lpstr>
      <vt:lpstr>Nonrecognition Transactions</vt:lpstr>
      <vt:lpstr>Nonrecognition Transactions</vt:lpstr>
      <vt:lpstr>Nonrecognition Transactions</vt:lpstr>
      <vt:lpstr>Nonrecognition Transactions</vt:lpstr>
      <vt:lpstr>Nonrecognition Transactions</vt:lpstr>
      <vt:lpstr>Nonrecognition Transactions</vt:lpstr>
      <vt:lpstr>Nonrecognition Transactions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</dc:creator>
  <cp:lastModifiedBy>Howard Godfrey</cp:lastModifiedBy>
  <cp:revision>1274</cp:revision>
  <dcterms:created xsi:type="dcterms:W3CDTF">2006-11-06T16:51:59Z</dcterms:created>
  <dcterms:modified xsi:type="dcterms:W3CDTF">2016-12-19T01:22:29Z</dcterms:modified>
</cp:coreProperties>
</file>