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9"/>
  </p:notesMasterIdLst>
  <p:handoutMasterIdLst>
    <p:handoutMasterId r:id="rId30"/>
  </p:handoutMasterIdLst>
  <p:sldIdLst>
    <p:sldId id="256" r:id="rId2"/>
    <p:sldId id="257" r:id="rId3"/>
    <p:sldId id="259" r:id="rId4"/>
    <p:sldId id="260" r:id="rId5"/>
    <p:sldId id="321" r:id="rId6"/>
    <p:sldId id="305" r:id="rId7"/>
    <p:sldId id="356" r:id="rId8"/>
    <p:sldId id="258" r:id="rId9"/>
    <p:sldId id="262" r:id="rId10"/>
    <p:sldId id="334" r:id="rId11"/>
    <p:sldId id="335" r:id="rId12"/>
    <p:sldId id="264" r:id="rId13"/>
    <p:sldId id="348" r:id="rId14"/>
    <p:sldId id="306" r:id="rId15"/>
    <p:sldId id="357" r:id="rId16"/>
    <p:sldId id="327" r:id="rId17"/>
    <p:sldId id="328" r:id="rId18"/>
    <p:sldId id="329" r:id="rId19"/>
    <p:sldId id="353" r:id="rId20"/>
    <p:sldId id="330" r:id="rId21"/>
    <p:sldId id="354" r:id="rId22"/>
    <p:sldId id="333" r:id="rId23"/>
    <p:sldId id="350" r:id="rId24"/>
    <p:sldId id="355" r:id="rId25"/>
    <p:sldId id="349" r:id="rId26"/>
    <p:sldId id="352" r:id="rId27"/>
    <p:sldId id="351" r:id="rId28"/>
  </p:sldIdLst>
  <p:sldSz cx="9144000" cy="6858000" type="screen4x3"/>
  <p:notesSz cx="6858000" cy="9144000"/>
  <p:custDataLst>
    <p:tags r:id="rId31"/>
  </p:custDataLst>
  <p:defaultTex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99331" autoAdjust="0"/>
  </p:normalViewPr>
  <p:slideViewPr>
    <p:cSldViewPr>
      <p:cViewPr varScale="1">
        <p:scale>
          <a:sx n="69" d="100"/>
          <a:sy n="69" d="100"/>
        </p:scale>
        <p:origin x="151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en-US" dirty="0"/>
          </a:p>
        </p:txBody>
      </p:sp>
      <p:sp>
        <p:nvSpPr>
          <p:cNvPr id="952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FC933365-A8AF-4E08-B87C-41446A8BF702}" type="datetimeFigureOut">
              <a:rPr lang="en-US"/>
              <a:pPr>
                <a:defRPr/>
              </a:pPr>
              <a:t>12/18/2016</a:t>
            </a:fld>
            <a:endParaRPr lang="en-US" dirty="0"/>
          </a:p>
        </p:txBody>
      </p:sp>
      <p:sp>
        <p:nvSpPr>
          <p:cNvPr id="952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en-US" dirty="0"/>
          </a:p>
        </p:txBody>
      </p:sp>
      <p:sp>
        <p:nvSpPr>
          <p:cNvPr id="952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8EB7F12-C880-423C-9D30-07271948860F}" type="slidenum">
              <a:rPr lang="en-US" altLang="en-US"/>
              <a:pPr>
                <a:defRPr/>
              </a:pPr>
              <a:t>‹#›</a:t>
            </a:fld>
            <a:endParaRPr lang="en-US" altLang="en-US" dirty="0"/>
          </a:p>
        </p:txBody>
      </p:sp>
    </p:spTree>
    <p:extLst>
      <p:ext uri="{BB962C8B-B14F-4D97-AF65-F5344CB8AC3E}">
        <p14:creationId xmlns:p14="http://schemas.microsoft.com/office/powerpoint/2010/main" val="369230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cs typeface="Arial" charset="0"/>
              </a:defRPr>
            </a:lvl1pPr>
          </a:lstStyle>
          <a:p>
            <a:pPr>
              <a:defRPr/>
            </a:pPr>
            <a:endParaRPr lang="en-US" dirty="0"/>
          </a:p>
        </p:txBody>
      </p:sp>
      <p:sp>
        <p:nvSpPr>
          <p:cNvPr id="727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cs typeface="Arial" charset="0"/>
              </a:defRPr>
            </a:lvl1pPr>
          </a:lstStyle>
          <a:p>
            <a:pPr>
              <a:defRPr/>
            </a:pPr>
            <a:fld id="{903149FB-1F89-4932-8329-529315223487}" type="datetimeFigureOut">
              <a:rPr lang="en-US"/>
              <a:pPr>
                <a:defRPr/>
              </a:pPr>
              <a:t>12/18/2016</a:t>
            </a:fld>
            <a:endParaRPr lang="en-US" dirty="0"/>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cs typeface="Arial" charset="0"/>
              </a:defRPr>
            </a:lvl1pPr>
          </a:lstStyle>
          <a:p>
            <a:pPr>
              <a:defRPr/>
            </a:pPr>
            <a:endParaRPr lang="en-US" dirty="0"/>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339080C-CA66-4418-B2D1-3E80F0BDF35B}" type="slidenum">
              <a:rPr lang="en-US" altLang="en-US"/>
              <a:pPr>
                <a:defRPr/>
              </a:pPr>
              <a:t>‹#›</a:t>
            </a:fld>
            <a:endParaRPr lang="en-US" altLang="en-US" dirty="0"/>
          </a:p>
        </p:txBody>
      </p:sp>
    </p:spTree>
    <p:extLst>
      <p:ext uri="{BB962C8B-B14F-4D97-AF65-F5344CB8AC3E}">
        <p14:creationId xmlns:p14="http://schemas.microsoft.com/office/powerpoint/2010/main" val="4748514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2820508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241EE51-5CDB-40B2-B840-CE9FA369D366}" type="slidenum">
              <a:rPr lang="en-US" altLang="en-US">
                <a:latin typeface="Arial" charset="0"/>
              </a:rPr>
              <a:pPr>
                <a:spcBef>
                  <a:spcPct val="0"/>
                </a:spcBef>
              </a:pPr>
              <a:t>10</a:t>
            </a:fld>
            <a:endParaRPr lang="en-US" altLang="en-US" dirty="0">
              <a:latin typeface="Arial" charset="0"/>
            </a:endParaRPr>
          </a:p>
        </p:txBody>
      </p:sp>
    </p:spTree>
    <p:extLst>
      <p:ext uri="{BB962C8B-B14F-4D97-AF65-F5344CB8AC3E}">
        <p14:creationId xmlns:p14="http://schemas.microsoft.com/office/powerpoint/2010/main" val="4083881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E184087-60B3-4C27-9F43-098926E09460}" type="slidenum">
              <a:rPr lang="en-US" altLang="en-US">
                <a:latin typeface="Arial" charset="0"/>
              </a:rPr>
              <a:pPr>
                <a:spcBef>
                  <a:spcPct val="0"/>
                </a:spcBef>
              </a:pPr>
              <a:t>11</a:t>
            </a:fld>
            <a:endParaRPr lang="en-US" altLang="en-US" dirty="0">
              <a:latin typeface="Arial" charset="0"/>
            </a:endParaRPr>
          </a:p>
        </p:txBody>
      </p:sp>
    </p:spTree>
    <p:extLst>
      <p:ext uri="{BB962C8B-B14F-4D97-AF65-F5344CB8AC3E}">
        <p14:creationId xmlns:p14="http://schemas.microsoft.com/office/powerpoint/2010/main" val="601171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80DD60F0-9BA7-42FF-985A-84D1F51D30BE}" type="slidenum">
              <a:rPr lang="en-US" altLang="en-US">
                <a:latin typeface="Arial" charset="0"/>
              </a:rPr>
              <a:pPr>
                <a:spcBef>
                  <a:spcPct val="0"/>
                </a:spcBef>
              </a:pPr>
              <a:t>12</a:t>
            </a:fld>
            <a:endParaRPr lang="en-US" altLang="en-US" dirty="0">
              <a:latin typeface="Arial" charset="0"/>
            </a:endParaRPr>
          </a:p>
        </p:txBody>
      </p:sp>
    </p:spTree>
    <p:extLst>
      <p:ext uri="{BB962C8B-B14F-4D97-AF65-F5344CB8AC3E}">
        <p14:creationId xmlns:p14="http://schemas.microsoft.com/office/powerpoint/2010/main" val="3567819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403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E2821C00-9810-4926-BDEC-61C1E8370267}" type="slidenum">
              <a:rPr lang="en-US" altLang="en-US" b="0">
                <a:latin typeface="Arial" charset="0"/>
              </a:rPr>
              <a:pPr algn="r" eaLnBrk="1" hangingPunct="1">
                <a:spcBef>
                  <a:spcPct val="0"/>
                </a:spcBef>
              </a:pPr>
              <a:t>13</a:t>
            </a:fld>
            <a:endParaRPr lang="en-US" altLang="en-US" b="0" dirty="0">
              <a:latin typeface="Arial" charset="0"/>
            </a:endParaRPr>
          </a:p>
        </p:txBody>
      </p:sp>
    </p:spTree>
    <p:extLst>
      <p:ext uri="{BB962C8B-B14F-4D97-AF65-F5344CB8AC3E}">
        <p14:creationId xmlns:p14="http://schemas.microsoft.com/office/powerpoint/2010/main" val="2300966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C3491A4-6F90-4C51-A13E-ACD9168CC312}" type="slidenum">
              <a:rPr lang="en-US" altLang="en-US">
                <a:latin typeface="Arial" charset="0"/>
              </a:rPr>
              <a:pPr>
                <a:spcBef>
                  <a:spcPct val="0"/>
                </a:spcBef>
              </a:pPr>
              <a:t>14</a:t>
            </a:fld>
            <a:endParaRPr lang="en-US" altLang="en-US" dirty="0">
              <a:latin typeface="Arial" charset="0"/>
            </a:endParaRPr>
          </a:p>
        </p:txBody>
      </p:sp>
    </p:spTree>
    <p:extLst>
      <p:ext uri="{BB962C8B-B14F-4D97-AF65-F5344CB8AC3E}">
        <p14:creationId xmlns:p14="http://schemas.microsoft.com/office/powerpoint/2010/main" val="199492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D3CC569-EBC1-456F-89E4-E2FB2D21EC2C}" type="slidenum">
              <a:rPr lang="en-US" altLang="en-US">
                <a:latin typeface="Arial" charset="0"/>
              </a:rPr>
              <a:pPr>
                <a:spcBef>
                  <a:spcPct val="0"/>
                </a:spcBef>
              </a:pPr>
              <a:t>15</a:t>
            </a:fld>
            <a:endParaRPr lang="en-US" altLang="en-US" dirty="0">
              <a:latin typeface="Arial" charset="0"/>
            </a:endParaRPr>
          </a:p>
        </p:txBody>
      </p:sp>
    </p:spTree>
    <p:extLst>
      <p:ext uri="{BB962C8B-B14F-4D97-AF65-F5344CB8AC3E}">
        <p14:creationId xmlns:p14="http://schemas.microsoft.com/office/powerpoint/2010/main" val="2184451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B33143B-583A-4749-9CEE-14A5525D9B00}" type="slidenum">
              <a:rPr lang="en-US" altLang="en-US">
                <a:latin typeface="Arial" charset="0"/>
              </a:rPr>
              <a:pPr>
                <a:spcBef>
                  <a:spcPct val="0"/>
                </a:spcBef>
              </a:pPr>
              <a:t>16</a:t>
            </a:fld>
            <a:endParaRPr lang="en-US" altLang="en-US" dirty="0">
              <a:latin typeface="Arial" charset="0"/>
            </a:endParaRPr>
          </a:p>
        </p:txBody>
      </p:sp>
    </p:spTree>
    <p:extLst>
      <p:ext uri="{BB962C8B-B14F-4D97-AF65-F5344CB8AC3E}">
        <p14:creationId xmlns:p14="http://schemas.microsoft.com/office/powerpoint/2010/main" val="2448196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1039BA62-1C92-4A7E-B882-78DD10150430}" type="slidenum">
              <a:rPr lang="en-US" altLang="en-US">
                <a:latin typeface="Arial" charset="0"/>
              </a:rPr>
              <a:pPr>
                <a:spcBef>
                  <a:spcPct val="0"/>
                </a:spcBef>
              </a:pPr>
              <a:t>17</a:t>
            </a:fld>
            <a:endParaRPr lang="en-US" altLang="en-US" dirty="0">
              <a:latin typeface="Arial" charset="0"/>
            </a:endParaRPr>
          </a:p>
        </p:txBody>
      </p:sp>
    </p:spTree>
    <p:extLst>
      <p:ext uri="{BB962C8B-B14F-4D97-AF65-F5344CB8AC3E}">
        <p14:creationId xmlns:p14="http://schemas.microsoft.com/office/powerpoint/2010/main" val="4029973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79EEA12-7EC4-498B-914F-046F3F0370F6}" type="slidenum">
              <a:rPr lang="en-US" altLang="en-US">
                <a:latin typeface="Arial" charset="0"/>
              </a:rPr>
              <a:pPr>
                <a:spcBef>
                  <a:spcPct val="0"/>
                </a:spcBef>
              </a:pPr>
              <a:t>18</a:t>
            </a:fld>
            <a:endParaRPr lang="en-US" altLang="en-US" dirty="0">
              <a:latin typeface="Arial" charset="0"/>
            </a:endParaRPr>
          </a:p>
        </p:txBody>
      </p:sp>
    </p:spTree>
    <p:extLst>
      <p:ext uri="{BB962C8B-B14F-4D97-AF65-F5344CB8AC3E}">
        <p14:creationId xmlns:p14="http://schemas.microsoft.com/office/powerpoint/2010/main" val="3950515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018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EC28B9E8-1DE3-40CC-9754-1EEBAFCFF5B6}" type="slidenum">
              <a:rPr lang="en-US" altLang="en-US" b="0">
                <a:latin typeface="Arial" charset="0"/>
              </a:rPr>
              <a:pPr algn="r" eaLnBrk="1" hangingPunct="1">
                <a:spcBef>
                  <a:spcPct val="0"/>
                </a:spcBef>
              </a:pPr>
              <a:t>19</a:t>
            </a:fld>
            <a:endParaRPr lang="en-US" altLang="en-US" b="0" dirty="0">
              <a:latin typeface="Arial" charset="0"/>
            </a:endParaRPr>
          </a:p>
        </p:txBody>
      </p:sp>
    </p:spTree>
    <p:extLst>
      <p:ext uri="{BB962C8B-B14F-4D97-AF65-F5344CB8AC3E}">
        <p14:creationId xmlns:p14="http://schemas.microsoft.com/office/powerpoint/2010/main" val="96213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5107359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75701A6-DFC5-491E-AAFE-12D674E65E7F}" type="slidenum">
              <a:rPr lang="en-US" altLang="en-US">
                <a:latin typeface="Arial" charset="0"/>
              </a:rPr>
              <a:pPr>
                <a:spcBef>
                  <a:spcPct val="0"/>
                </a:spcBef>
              </a:pPr>
              <a:t>20</a:t>
            </a:fld>
            <a:endParaRPr lang="en-US" altLang="en-US" dirty="0">
              <a:latin typeface="Arial" charset="0"/>
            </a:endParaRPr>
          </a:p>
        </p:txBody>
      </p:sp>
    </p:spTree>
    <p:extLst>
      <p:ext uri="{BB962C8B-B14F-4D97-AF65-F5344CB8AC3E}">
        <p14:creationId xmlns:p14="http://schemas.microsoft.com/office/powerpoint/2010/main" val="2210343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222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EA43570-D0E1-4B9F-84EA-6F138EFE203E}" type="slidenum">
              <a:rPr lang="en-US" altLang="en-US" b="0">
                <a:latin typeface="Arial" charset="0"/>
              </a:rPr>
              <a:pPr algn="r" eaLnBrk="1" hangingPunct="1">
                <a:spcBef>
                  <a:spcPct val="0"/>
                </a:spcBef>
              </a:pPr>
              <a:t>21</a:t>
            </a:fld>
            <a:endParaRPr lang="en-US" altLang="en-US" b="0" dirty="0">
              <a:latin typeface="Arial" charset="0"/>
            </a:endParaRPr>
          </a:p>
        </p:txBody>
      </p:sp>
    </p:spTree>
    <p:extLst>
      <p:ext uri="{BB962C8B-B14F-4D97-AF65-F5344CB8AC3E}">
        <p14:creationId xmlns:p14="http://schemas.microsoft.com/office/powerpoint/2010/main" val="11501401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52A30AD2-0423-4CEC-8525-F6366D6F3AA6}" type="slidenum">
              <a:rPr lang="en-US" altLang="en-US">
                <a:latin typeface="Arial" charset="0"/>
              </a:rPr>
              <a:pPr>
                <a:spcBef>
                  <a:spcPct val="0"/>
                </a:spcBef>
              </a:pPr>
              <a:t>22</a:t>
            </a:fld>
            <a:endParaRPr lang="en-US" altLang="en-US" dirty="0">
              <a:latin typeface="Arial" charset="0"/>
            </a:endParaRPr>
          </a:p>
        </p:txBody>
      </p:sp>
    </p:spTree>
    <p:extLst>
      <p:ext uri="{BB962C8B-B14F-4D97-AF65-F5344CB8AC3E}">
        <p14:creationId xmlns:p14="http://schemas.microsoft.com/office/powerpoint/2010/main" val="705273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427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CE0C9F8A-26B4-4F8F-84A4-6F01811DCC1B}" type="slidenum">
              <a:rPr lang="en-US" altLang="en-US" b="0">
                <a:latin typeface="Arial" charset="0"/>
              </a:rPr>
              <a:pPr algn="r" eaLnBrk="1" hangingPunct="1">
                <a:spcBef>
                  <a:spcPct val="0"/>
                </a:spcBef>
              </a:pPr>
              <a:t>23</a:t>
            </a:fld>
            <a:endParaRPr lang="en-US" altLang="en-US" b="0" dirty="0">
              <a:latin typeface="Arial" charset="0"/>
            </a:endParaRPr>
          </a:p>
        </p:txBody>
      </p:sp>
    </p:spTree>
    <p:extLst>
      <p:ext uri="{BB962C8B-B14F-4D97-AF65-F5344CB8AC3E}">
        <p14:creationId xmlns:p14="http://schemas.microsoft.com/office/powerpoint/2010/main" val="9074742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530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BF31D432-BD0E-49AF-BB11-A366DE28348D}" type="slidenum">
              <a:rPr lang="en-US" altLang="en-US" b="0">
                <a:latin typeface="Arial" charset="0"/>
              </a:rPr>
              <a:pPr algn="r" eaLnBrk="1" hangingPunct="1">
                <a:spcBef>
                  <a:spcPct val="0"/>
                </a:spcBef>
              </a:pPr>
              <a:t>24</a:t>
            </a:fld>
            <a:endParaRPr lang="en-US" altLang="en-US" b="0" dirty="0">
              <a:latin typeface="Arial" charset="0"/>
            </a:endParaRPr>
          </a:p>
        </p:txBody>
      </p:sp>
    </p:spTree>
    <p:extLst>
      <p:ext uri="{BB962C8B-B14F-4D97-AF65-F5344CB8AC3E}">
        <p14:creationId xmlns:p14="http://schemas.microsoft.com/office/powerpoint/2010/main" val="11347774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632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A3BE33F5-12DB-480D-A9B1-C6D7DFD1CFDF}" type="slidenum">
              <a:rPr lang="en-US" altLang="en-US" b="0">
                <a:latin typeface="Arial" charset="0"/>
              </a:rPr>
              <a:pPr algn="r" eaLnBrk="1" hangingPunct="1">
                <a:spcBef>
                  <a:spcPct val="0"/>
                </a:spcBef>
              </a:pPr>
              <a:t>25</a:t>
            </a:fld>
            <a:endParaRPr lang="en-US" altLang="en-US" b="0" dirty="0">
              <a:latin typeface="Arial" charset="0"/>
            </a:endParaRPr>
          </a:p>
        </p:txBody>
      </p:sp>
    </p:spTree>
    <p:extLst>
      <p:ext uri="{BB962C8B-B14F-4D97-AF65-F5344CB8AC3E}">
        <p14:creationId xmlns:p14="http://schemas.microsoft.com/office/powerpoint/2010/main" val="18775291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734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34449C55-8541-407C-909E-60BB00EF1B4B}" type="slidenum">
              <a:rPr lang="en-US" altLang="en-US" b="0">
                <a:latin typeface="Arial" charset="0"/>
              </a:rPr>
              <a:pPr algn="r" eaLnBrk="1" hangingPunct="1">
                <a:spcBef>
                  <a:spcPct val="0"/>
                </a:spcBef>
              </a:pPr>
              <a:t>26</a:t>
            </a:fld>
            <a:endParaRPr lang="en-US" altLang="en-US" b="0" dirty="0">
              <a:latin typeface="Arial" charset="0"/>
            </a:endParaRPr>
          </a:p>
        </p:txBody>
      </p:sp>
    </p:spTree>
    <p:extLst>
      <p:ext uri="{BB962C8B-B14F-4D97-AF65-F5344CB8AC3E}">
        <p14:creationId xmlns:p14="http://schemas.microsoft.com/office/powerpoint/2010/main" val="3901872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5837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BB37A385-823D-4B30-800C-5B5B7A3FB474}" type="slidenum">
              <a:rPr lang="en-US" altLang="en-US" b="0">
                <a:latin typeface="Arial" charset="0"/>
              </a:rPr>
              <a:pPr algn="r" eaLnBrk="1" hangingPunct="1">
                <a:spcBef>
                  <a:spcPct val="0"/>
                </a:spcBef>
              </a:pPr>
              <a:t>27</a:t>
            </a:fld>
            <a:endParaRPr lang="en-US" altLang="en-US" b="0" dirty="0">
              <a:latin typeface="Arial" charset="0"/>
            </a:endParaRPr>
          </a:p>
        </p:txBody>
      </p:sp>
    </p:spTree>
    <p:extLst>
      <p:ext uri="{BB962C8B-B14F-4D97-AF65-F5344CB8AC3E}">
        <p14:creationId xmlns:p14="http://schemas.microsoft.com/office/powerpoint/2010/main" val="3440528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1547632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A3FAE285-7E90-4DC4-A11E-7F63E4AAB726}" type="slidenum">
              <a:rPr lang="en-US" altLang="en-US">
                <a:latin typeface="Arial" charset="0"/>
              </a:rPr>
              <a:pPr>
                <a:spcBef>
                  <a:spcPct val="0"/>
                </a:spcBef>
              </a:pPr>
              <a:t>4</a:t>
            </a:fld>
            <a:endParaRPr lang="en-US" altLang="en-US" dirty="0">
              <a:latin typeface="Arial" charset="0"/>
            </a:endParaRPr>
          </a:p>
        </p:txBody>
      </p:sp>
    </p:spTree>
    <p:extLst>
      <p:ext uri="{BB962C8B-B14F-4D97-AF65-F5344CB8AC3E}">
        <p14:creationId xmlns:p14="http://schemas.microsoft.com/office/powerpoint/2010/main" val="436808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88CBC89F-7134-48D8-9828-783D07A9F184}" type="slidenum">
              <a:rPr lang="en-US" altLang="en-US">
                <a:latin typeface="Arial" charset="0"/>
              </a:rPr>
              <a:pPr>
                <a:spcBef>
                  <a:spcPct val="0"/>
                </a:spcBef>
              </a:pPr>
              <a:t>5</a:t>
            </a:fld>
            <a:endParaRPr lang="en-US" altLang="en-US" dirty="0">
              <a:latin typeface="Arial" charset="0"/>
            </a:endParaRPr>
          </a:p>
        </p:txBody>
      </p:sp>
    </p:spTree>
    <p:extLst>
      <p:ext uri="{BB962C8B-B14F-4D97-AF65-F5344CB8AC3E}">
        <p14:creationId xmlns:p14="http://schemas.microsoft.com/office/powerpoint/2010/main" val="2022739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71B1442-1EDE-4E66-BF9B-2E6A879CCD03}" type="slidenum">
              <a:rPr lang="en-US" altLang="en-US">
                <a:latin typeface="Arial" charset="0"/>
              </a:rPr>
              <a:pPr>
                <a:spcBef>
                  <a:spcPct val="0"/>
                </a:spcBef>
              </a:pPr>
              <a:t>6</a:t>
            </a:fld>
            <a:endParaRPr lang="en-US" altLang="en-US" dirty="0">
              <a:latin typeface="Arial" charset="0"/>
            </a:endParaRPr>
          </a:p>
        </p:txBody>
      </p:sp>
    </p:spTree>
    <p:extLst>
      <p:ext uri="{BB962C8B-B14F-4D97-AF65-F5344CB8AC3E}">
        <p14:creationId xmlns:p14="http://schemas.microsoft.com/office/powerpoint/2010/main" val="226962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214E28D-DD4C-46BB-A2AB-E0A27774C04F}" type="slidenum">
              <a:rPr lang="en-US" altLang="en-US">
                <a:latin typeface="Arial" charset="0"/>
              </a:rPr>
              <a:pPr>
                <a:spcBef>
                  <a:spcPct val="0"/>
                </a:spcBef>
              </a:pPr>
              <a:t>7</a:t>
            </a:fld>
            <a:endParaRPr lang="en-US" altLang="en-US" dirty="0">
              <a:latin typeface="Arial" charset="0"/>
            </a:endParaRPr>
          </a:p>
        </p:txBody>
      </p:sp>
    </p:spTree>
    <p:extLst>
      <p:ext uri="{BB962C8B-B14F-4D97-AF65-F5344CB8AC3E}">
        <p14:creationId xmlns:p14="http://schemas.microsoft.com/office/powerpoint/2010/main" val="2616423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33C824B-B801-4344-9023-28FFBD71531D}" type="slidenum">
              <a:rPr lang="en-US" altLang="en-US">
                <a:latin typeface="Arial" charset="0"/>
              </a:rPr>
              <a:pPr>
                <a:spcBef>
                  <a:spcPct val="0"/>
                </a:spcBef>
              </a:pPr>
              <a:t>8</a:t>
            </a:fld>
            <a:endParaRPr lang="en-US" altLang="en-US" dirty="0">
              <a:latin typeface="Arial" charset="0"/>
            </a:endParaRPr>
          </a:p>
        </p:txBody>
      </p:sp>
    </p:spTree>
    <p:extLst>
      <p:ext uri="{BB962C8B-B14F-4D97-AF65-F5344CB8AC3E}">
        <p14:creationId xmlns:p14="http://schemas.microsoft.com/office/powerpoint/2010/main" val="471127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FB01843A-AF11-44B1-84E5-C620DB4F3C94}" type="slidenum">
              <a:rPr lang="en-US" altLang="en-US">
                <a:latin typeface="Arial" charset="0"/>
              </a:rPr>
              <a:pPr>
                <a:spcBef>
                  <a:spcPct val="0"/>
                </a:spcBef>
              </a:pPr>
              <a:t>9</a:t>
            </a:fld>
            <a:endParaRPr lang="en-US" altLang="en-US" dirty="0">
              <a:latin typeface="Arial" charset="0"/>
            </a:endParaRPr>
          </a:p>
        </p:txBody>
      </p:sp>
    </p:spTree>
    <p:extLst>
      <p:ext uri="{BB962C8B-B14F-4D97-AF65-F5344CB8AC3E}">
        <p14:creationId xmlns:p14="http://schemas.microsoft.com/office/powerpoint/2010/main" val="143045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dirty="0"/>
              <a:t>Click to edit Master subtitle style</a:t>
            </a:r>
          </a:p>
        </p:txBody>
      </p:sp>
    </p:spTree>
    <p:extLst>
      <p:ext uri="{BB962C8B-B14F-4D97-AF65-F5344CB8AC3E}">
        <p14:creationId xmlns:p14="http://schemas.microsoft.com/office/powerpoint/2010/main" val="199451650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31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7105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Tree>
    <p:extLst>
      <p:ext uri="{BB962C8B-B14F-4D97-AF65-F5344CB8AC3E}">
        <p14:creationId xmlns:p14="http://schemas.microsoft.com/office/powerpoint/2010/main" val="218335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411662"/>
          </a:xfrm>
        </p:spPr>
        <p:txBody>
          <a:bodyPr/>
          <a:lstStyle/>
          <a:p>
            <a:pPr lvl="0"/>
            <a:endParaRPr lang="en-US" noProof="0" dirty="0"/>
          </a:p>
        </p:txBody>
      </p:sp>
    </p:spTree>
    <p:extLst>
      <p:ext uri="{BB962C8B-B14F-4D97-AF65-F5344CB8AC3E}">
        <p14:creationId xmlns:p14="http://schemas.microsoft.com/office/powerpoint/2010/main" val="310706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310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53421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2309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0413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7493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948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22433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55448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9" name="Group 8"/>
          <p:cNvGrpSpPr>
            <a:grpSpLocks/>
          </p:cNvGrpSpPr>
          <p:nvPr/>
        </p:nvGrpSpPr>
        <p:grpSpPr bwMode="auto">
          <a:xfrm>
            <a:off x="8153400" y="152400"/>
            <a:ext cx="792163" cy="1295400"/>
            <a:chOff x="5136" y="960"/>
            <a:chExt cx="528" cy="864"/>
          </a:xfrm>
        </p:grpSpPr>
        <p:sp>
          <p:nvSpPr>
            <p:cNvPr id="1031"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2"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3"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4"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5"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6"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7"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8"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39"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0"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1"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2"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3"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4"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5"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6"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7"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8"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49"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0"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1"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2"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3"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4"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5"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6"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7"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8"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59"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60"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sp>
          <p:nvSpPr>
            <p:cNvPr id="1061"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defRPr/>
              </a:pPr>
              <a:endParaRPr lang="en-US" altLang="en-US" sz="1800" b="0" dirty="0"/>
            </a:p>
          </p:txBody>
        </p:sp>
      </p:grpSp>
      <p:sp>
        <p:nvSpPr>
          <p:cNvPr id="46" name="Text Box 21"/>
          <p:cNvSpPr txBox="1">
            <a:spLocks noChangeArrowheads="1"/>
          </p:cNvSpPr>
          <p:nvPr userDrawn="1"/>
        </p:nvSpPr>
        <p:spPr bwMode="auto">
          <a:xfrm>
            <a:off x="8305800" y="6172200"/>
            <a:ext cx="838200" cy="304800"/>
          </a:xfrm>
          <a:prstGeom prst="rect">
            <a:avLst/>
          </a:prstGeom>
          <a:noFill/>
          <a:ln w="9525">
            <a:noFill/>
            <a:miter lim="800000"/>
            <a:headEnd/>
            <a:tailEnd/>
          </a:ln>
          <a:effectLst/>
        </p:spPr>
        <p:txBody>
          <a:bodyPr>
            <a:spAutoFit/>
          </a:bodyPr>
          <a:lstStyle>
            <a:lvl1pPr>
              <a:defRPr sz="2400" b="1">
                <a:solidFill>
                  <a:schemeClr val="tx1"/>
                </a:solidFill>
                <a:latin typeface="Arial" charset="0"/>
                <a:cs typeface="Arial" charset="0"/>
              </a:defRPr>
            </a:lvl1pPr>
            <a:lvl2pPr marL="742950" indent="-285750">
              <a:defRPr sz="2400" b="1">
                <a:solidFill>
                  <a:schemeClr val="tx1"/>
                </a:solidFill>
                <a:latin typeface="Arial" charset="0"/>
                <a:cs typeface="Arial" charset="0"/>
              </a:defRPr>
            </a:lvl2pPr>
            <a:lvl3pPr marL="1143000" indent="-228600">
              <a:defRPr sz="2400" b="1">
                <a:solidFill>
                  <a:schemeClr val="tx1"/>
                </a:solidFill>
                <a:latin typeface="Arial" charset="0"/>
                <a:cs typeface="Arial" charset="0"/>
              </a:defRPr>
            </a:lvl3pPr>
            <a:lvl4pPr marL="1600200" indent="-228600">
              <a:defRPr sz="2400" b="1">
                <a:solidFill>
                  <a:schemeClr val="tx1"/>
                </a:solidFill>
                <a:latin typeface="Arial" charset="0"/>
                <a:cs typeface="Arial" charset="0"/>
              </a:defRPr>
            </a:lvl4pPr>
            <a:lvl5pPr marL="2057400" indent="-22860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eaLnBrk="1" hangingPunct="1">
              <a:spcBef>
                <a:spcPct val="50000"/>
              </a:spcBef>
              <a:defRPr/>
            </a:pPr>
            <a:r>
              <a:rPr lang="en-US" altLang="en-US" sz="1400" b="0" dirty="0">
                <a:latin typeface="Times New Roman" pitchFamily="18" charset="0"/>
                <a:ea typeface="宋体" pitchFamily="2" charset="-122"/>
              </a:rPr>
              <a:t>4-</a:t>
            </a:r>
            <a:fld id="{D8EBD528-189B-425C-BC5D-1E7E83428B8E}" type="slidenum">
              <a:rPr lang="en-US" altLang="en-US" sz="1400" b="0" smtClean="0">
                <a:latin typeface="Times New Roman" pitchFamily="18" charset="0"/>
                <a:ea typeface="宋体" pitchFamily="2" charset="-122"/>
              </a:rPr>
              <a:pPr eaLnBrk="1" hangingPunct="1">
                <a:spcBef>
                  <a:spcPct val="50000"/>
                </a:spcBef>
                <a:defRPr/>
              </a:pPr>
              <a:t>‹#›</a:t>
            </a:fld>
            <a:endParaRPr lang="en-US" altLang="en-US" sz="1400" b="0" dirty="0">
              <a:latin typeface="Times New Roman" pitchFamily="18" charset="0"/>
              <a:ea typeface="宋体" pitchFamily="2" charset="-122"/>
            </a:endParaRPr>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861"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2400" y="1828800"/>
            <a:ext cx="3135313" cy="771525"/>
          </a:xfrm>
        </p:spPr>
        <p:txBody>
          <a:bodyPr/>
          <a:lstStyle/>
          <a:p>
            <a:pPr eaLnBrk="1" hangingPunct="1"/>
            <a:r>
              <a:rPr lang="en-US" altLang="en-US" sz="4400" dirty="0"/>
              <a:t>Chapter 4</a:t>
            </a:r>
          </a:p>
        </p:txBody>
      </p:sp>
      <p:sp>
        <p:nvSpPr>
          <p:cNvPr id="3075" name="Rectangle 3"/>
          <p:cNvSpPr>
            <a:spLocks noGrp="1" noChangeArrowheads="1"/>
          </p:cNvSpPr>
          <p:nvPr>
            <p:ph type="subTitle" idx="1"/>
          </p:nvPr>
        </p:nvSpPr>
        <p:spPr>
          <a:xfrm>
            <a:off x="3657600" y="3049588"/>
            <a:ext cx="3440113" cy="684212"/>
          </a:xfrm>
        </p:spPr>
        <p:txBody>
          <a:bodyPr/>
          <a:lstStyle/>
          <a:p>
            <a:pPr eaLnBrk="1" hangingPunct="1"/>
            <a:r>
              <a:rPr lang="en-US" altLang="en-US" dirty="0"/>
              <a:t>Entities Overview</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381000"/>
            <a:ext cx="5715000" cy="808038"/>
          </a:xfrm>
        </p:spPr>
        <p:txBody>
          <a:bodyPr/>
          <a:lstStyle/>
          <a:p>
            <a:pPr eaLnBrk="1" hangingPunct="1"/>
            <a:r>
              <a:rPr lang="en-GB" altLang="en-US" dirty="0"/>
              <a:t>Double Tax Example</a:t>
            </a:r>
            <a:endParaRPr lang="en-US" altLang="en-US" dirty="0"/>
          </a:p>
        </p:txBody>
      </p:sp>
      <p:sp>
        <p:nvSpPr>
          <p:cNvPr id="22532" name="Rectangle 3"/>
          <p:cNvSpPr>
            <a:spLocks noGrp="1" noChangeArrowheads="1"/>
          </p:cNvSpPr>
          <p:nvPr>
            <p:ph type="body" idx="1"/>
          </p:nvPr>
        </p:nvSpPr>
        <p:spPr>
          <a:xfrm>
            <a:off x="457200" y="1221830"/>
            <a:ext cx="8229600" cy="4376738"/>
          </a:xfrm>
        </p:spPr>
        <p:txBody>
          <a:bodyPr/>
          <a:lstStyle/>
          <a:p>
            <a:pPr indent="-119063">
              <a:buFont typeface="Wingdings" pitchFamily="2" charset="2"/>
              <a:buNone/>
              <a:defRPr/>
            </a:pPr>
            <a:r>
              <a:rPr lang="en-US" sz="2800" dirty="0"/>
              <a:t> </a:t>
            </a:r>
            <a:r>
              <a:rPr lang="en-US" sz="2400" dirty="0"/>
              <a:t>Assume that Nicole did some income projections to help her determine the taxable form of her business. She makes the following assumptions:</a:t>
            </a:r>
          </a:p>
          <a:p>
            <a:pPr lvl="1">
              <a:defRPr/>
            </a:pPr>
            <a:r>
              <a:rPr lang="en-US" sz="2400" dirty="0">
                <a:ea typeface="+mn-ea"/>
                <a:cs typeface="+mn-cs"/>
              </a:rPr>
              <a:t>CCS earns taxable income of $350,000.</a:t>
            </a:r>
          </a:p>
          <a:p>
            <a:pPr lvl="1">
              <a:defRPr/>
            </a:pPr>
            <a:r>
              <a:rPr lang="en-US" sz="2400" dirty="0">
                <a:ea typeface="+mn-ea"/>
                <a:cs typeface="+mn-cs"/>
              </a:rPr>
              <a:t>CCS will pay out all of its after-tax earnings annually as a dividend.</a:t>
            </a:r>
          </a:p>
          <a:p>
            <a:pPr lvl="1">
              <a:defRPr/>
            </a:pPr>
            <a:r>
              <a:rPr lang="en-US" sz="2400" dirty="0">
                <a:ea typeface="+mn-ea"/>
                <a:cs typeface="+mn-cs"/>
              </a:rPr>
              <a:t>Her ordinary marginal tax rate is 33 percent and her dividend tax rate is 18.8 (including 3.8% net investment income tax).</a:t>
            </a:r>
          </a:p>
          <a:p>
            <a:pPr>
              <a:buFont typeface="Wingdings" pitchFamily="2" charset="2"/>
              <a:buNone/>
              <a:defRPr/>
            </a:pPr>
            <a:r>
              <a:rPr lang="en-US" sz="2800" dirty="0"/>
              <a:t>	</a:t>
            </a:r>
            <a:r>
              <a:rPr lang="en-US" sz="2400" dirty="0"/>
              <a:t>Given these assumptions, if Nicole organizes CCS as a corporation, what would be the overall tax rate on CCS’s income (corporate-level tax + shareholder-level tax)/taxable income)?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990600"/>
            <a:ext cx="5715000" cy="808038"/>
          </a:xfrm>
        </p:spPr>
        <p:txBody>
          <a:bodyPr/>
          <a:lstStyle/>
          <a:p>
            <a:pPr eaLnBrk="1" hangingPunct="1"/>
            <a:r>
              <a:rPr lang="en-GB" altLang="en-US" dirty="0"/>
              <a:t>Double Tax Example</a:t>
            </a:r>
            <a:br>
              <a:rPr lang="en-GB" altLang="en-US" dirty="0"/>
            </a:br>
            <a:r>
              <a:rPr lang="en-GB" altLang="en-US" dirty="0"/>
              <a:t>Solution</a:t>
            </a:r>
            <a:endParaRPr lang="en-US" altLang="en-US" dirty="0"/>
          </a:p>
        </p:txBody>
      </p:sp>
      <p:sp>
        <p:nvSpPr>
          <p:cNvPr id="13315" name="Rectangle 3"/>
          <p:cNvSpPr>
            <a:spLocks noGrp="1" noChangeArrowheads="1"/>
          </p:cNvSpPr>
          <p:nvPr>
            <p:ph type="body" idx="1"/>
          </p:nvPr>
        </p:nvSpPr>
        <p:spPr>
          <a:xfrm>
            <a:off x="457200" y="1524000"/>
            <a:ext cx="8229600" cy="4376738"/>
          </a:xfrm>
        </p:spPr>
        <p:txBody>
          <a:bodyPr/>
          <a:lstStyle/>
          <a:p>
            <a:pPr>
              <a:buFont typeface="Wingdings" pitchFamily="2" charset="2"/>
              <a:buNone/>
            </a:pPr>
            <a:r>
              <a:rPr lang="en-US" altLang="en-US" sz="2800" dirty="0"/>
              <a:t>  </a:t>
            </a:r>
            <a:endParaRPr lang="en-US" altLang="en-US" sz="2400" dirty="0"/>
          </a:p>
        </p:txBody>
      </p:sp>
      <p:pic>
        <p:nvPicPr>
          <p:cNvPr id="133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7471064"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533400"/>
            <a:ext cx="6705600" cy="884238"/>
          </a:xfrm>
        </p:spPr>
        <p:txBody>
          <a:bodyPr/>
          <a:lstStyle/>
          <a:p>
            <a:pPr eaLnBrk="1" hangingPunct="1"/>
            <a:r>
              <a:rPr lang="en-GB" altLang="en-US" dirty="0"/>
              <a:t>Entity Tax Characteristics</a:t>
            </a:r>
            <a:endParaRPr lang="en-US" altLang="en-US" dirty="0"/>
          </a:p>
        </p:txBody>
      </p:sp>
      <p:sp>
        <p:nvSpPr>
          <p:cNvPr id="14339" name="Rectangle 3"/>
          <p:cNvSpPr>
            <a:spLocks noGrp="1" noChangeArrowheads="1"/>
          </p:cNvSpPr>
          <p:nvPr>
            <p:ph type="body" idx="1"/>
          </p:nvPr>
        </p:nvSpPr>
        <p:spPr>
          <a:xfrm>
            <a:off x="228600" y="1676400"/>
            <a:ext cx="8382000" cy="4572000"/>
          </a:xfrm>
        </p:spPr>
        <p:txBody>
          <a:bodyPr/>
          <a:lstStyle/>
          <a:p>
            <a:pPr marL="847725" lvl="1" indent="-228600" eaLnBrk="1" hangingPunct="1"/>
            <a:r>
              <a:rPr lang="en-US" altLang="en-US" sz="2800" dirty="0"/>
              <a:t>After-Tax Earnings Distributed</a:t>
            </a:r>
          </a:p>
          <a:p>
            <a:pPr marL="1143000" lvl="2" indent="-228600" eaLnBrk="1" hangingPunct="1"/>
            <a:r>
              <a:rPr lang="en-US" altLang="en-US" sz="2400" dirty="0"/>
              <a:t>Corporate Shareholders</a:t>
            </a:r>
          </a:p>
          <a:p>
            <a:pPr marL="1600200" lvl="3" indent="-228600" eaLnBrk="1" hangingPunct="1"/>
            <a:r>
              <a:rPr lang="en-US" altLang="en-US" sz="2400" dirty="0"/>
              <a:t>Dividends are subject to corporate ordinary rates</a:t>
            </a:r>
          </a:p>
          <a:p>
            <a:pPr marL="1600200" lvl="3" indent="-228600" eaLnBrk="1" hangingPunct="1"/>
            <a:r>
              <a:rPr lang="en-US" altLang="en-US" sz="2400" dirty="0"/>
              <a:t>Corporations receiving dividends are potentially subject to third level of tax</a:t>
            </a:r>
          </a:p>
          <a:p>
            <a:pPr marL="1600200" lvl="3" indent="-228600" eaLnBrk="1" hangingPunct="1"/>
            <a:r>
              <a:rPr lang="en-US" altLang="en-US" sz="2400" dirty="0"/>
              <a:t>Dividend received deduction (DRD) can be claimed for dividends</a:t>
            </a:r>
          </a:p>
          <a:p>
            <a:pPr marL="1600200" lvl="3" indent="-228600" eaLnBrk="1" hangingPunct="1"/>
            <a:r>
              <a:rPr lang="en-US" altLang="en-US" sz="2400" dirty="0"/>
              <a:t>DRD percentage is 70, 80, or 100% depending on the extent of recipient corporation’s ownership in the dividend-paying corporation</a:t>
            </a:r>
          </a:p>
          <a:p>
            <a:pPr marL="1143000" lvl="2" indent="-228600" eaLnBrk="1" hangingPunct="1">
              <a:buFont typeface="Wingdings" pitchFamily="2" charset="2"/>
              <a:buNone/>
            </a:pPr>
            <a:endParaRPr lang="en-US" altLang="en-US" sz="28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533400"/>
            <a:ext cx="6705600" cy="884238"/>
          </a:xfrm>
        </p:spPr>
        <p:txBody>
          <a:bodyPr/>
          <a:lstStyle/>
          <a:p>
            <a:pPr eaLnBrk="1" hangingPunct="1"/>
            <a:r>
              <a:rPr lang="en-GB" altLang="en-US" dirty="0"/>
              <a:t>Entity Tax Characteristics</a:t>
            </a:r>
            <a:endParaRPr lang="en-US" altLang="en-US" dirty="0"/>
          </a:p>
        </p:txBody>
      </p:sp>
      <p:sp>
        <p:nvSpPr>
          <p:cNvPr id="15363" name="Rectangle 3"/>
          <p:cNvSpPr>
            <a:spLocks noGrp="1" noChangeArrowheads="1"/>
          </p:cNvSpPr>
          <p:nvPr>
            <p:ph type="body" idx="4294967295"/>
          </p:nvPr>
        </p:nvSpPr>
        <p:spPr>
          <a:xfrm>
            <a:off x="381000" y="1676400"/>
            <a:ext cx="8229600" cy="4343400"/>
          </a:xfrm>
        </p:spPr>
        <p:txBody>
          <a:bodyPr/>
          <a:lstStyle/>
          <a:p>
            <a:pPr marL="847725" lvl="1" indent="-228600" eaLnBrk="1" hangingPunct="1"/>
            <a:r>
              <a:rPr lang="en-US" altLang="en-US" sz="2800" dirty="0"/>
              <a:t>After-Tax Earnings Distributed</a:t>
            </a:r>
          </a:p>
          <a:p>
            <a:pPr marL="1143000" lvl="2" indent="-228600" eaLnBrk="1" hangingPunct="1"/>
            <a:r>
              <a:rPr lang="en-GB" altLang="en-US" sz="2400" dirty="0"/>
              <a:t>Institutional Shareholders</a:t>
            </a:r>
          </a:p>
          <a:p>
            <a:pPr marL="1600200" lvl="3" indent="-228600" eaLnBrk="1" hangingPunct="1"/>
            <a:r>
              <a:rPr lang="en-US" altLang="en-US" sz="2400" dirty="0"/>
              <a:t>Do not pay shareholder-level tax on dividends</a:t>
            </a:r>
          </a:p>
          <a:p>
            <a:pPr marL="1143000" lvl="2" indent="-228600" eaLnBrk="1" hangingPunct="1"/>
            <a:r>
              <a:rPr lang="en-GB" altLang="en-US" sz="2400" dirty="0"/>
              <a:t>Tax- Exempt and Foreign Shareholders</a:t>
            </a:r>
          </a:p>
          <a:p>
            <a:pPr marL="1600200" lvl="3" indent="-228600" eaLnBrk="1" hangingPunct="1"/>
            <a:r>
              <a:rPr lang="en-GB" altLang="en-US" sz="2400" dirty="0"/>
              <a:t>Organizations like churches and universities are exempt from tax on investment income including dividend income</a:t>
            </a:r>
            <a:endParaRPr lang="en-US" altLang="en-US" sz="24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381000"/>
            <a:ext cx="6324600" cy="731838"/>
          </a:xfrm>
        </p:spPr>
        <p:txBody>
          <a:bodyPr/>
          <a:lstStyle/>
          <a:p>
            <a:pPr eaLnBrk="1" hangingPunct="1"/>
            <a:r>
              <a:rPr lang="en-GB" altLang="en-US" dirty="0"/>
              <a:t>Entity Tax Characteristics</a:t>
            </a:r>
            <a:endParaRPr lang="en-US" altLang="en-US" dirty="0"/>
          </a:p>
        </p:txBody>
      </p:sp>
      <p:sp>
        <p:nvSpPr>
          <p:cNvPr id="15363" name="Rectangle 3"/>
          <p:cNvSpPr>
            <a:spLocks noGrp="1" noChangeArrowheads="1"/>
          </p:cNvSpPr>
          <p:nvPr>
            <p:ph type="body" idx="4294967295"/>
          </p:nvPr>
        </p:nvSpPr>
        <p:spPr>
          <a:xfrm>
            <a:off x="228600" y="1295400"/>
            <a:ext cx="8534400" cy="4953000"/>
          </a:xfrm>
        </p:spPr>
        <p:txBody>
          <a:bodyPr/>
          <a:lstStyle/>
          <a:p>
            <a:pPr marL="914400" lvl="1" indent="-457200" eaLnBrk="1" hangingPunct="1">
              <a:lnSpc>
                <a:spcPct val="90000"/>
              </a:lnSpc>
              <a:defRPr/>
            </a:pPr>
            <a:r>
              <a:rPr lang="en-US" sz="2800" dirty="0"/>
              <a:t>Some or all After-Tax Earnings Retained</a:t>
            </a:r>
          </a:p>
          <a:p>
            <a:pPr marL="1143000" lvl="2" indent="-228600" eaLnBrk="1" hangingPunct="1">
              <a:lnSpc>
                <a:spcPct val="90000"/>
              </a:lnSpc>
              <a:defRPr/>
            </a:pPr>
            <a:r>
              <a:rPr lang="en-US" sz="2400" dirty="0"/>
              <a:t>Individual shareholders</a:t>
            </a:r>
          </a:p>
          <a:p>
            <a:pPr marL="1600200" lvl="3" indent="-228600" eaLnBrk="1" hangingPunct="1">
              <a:lnSpc>
                <a:spcPct val="90000"/>
              </a:lnSpc>
              <a:defRPr/>
            </a:pPr>
            <a:r>
              <a:rPr lang="en-US" sz="2400" dirty="0"/>
              <a:t>Share value (capital gains) increases when after-tax earnings are retained</a:t>
            </a:r>
          </a:p>
          <a:p>
            <a:pPr marL="1600200" lvl="3" indent="-228600" eaLnBrk="1" hangingPunct="1">
              <a:lnSpc>
                <a:spcPct val="90000"/>
              </a:lnSpc>
              <a:defRPr/>
            </a:pPr>
            <a:r>
              <a:rPr lang="en-US" sz="2400" dirty="0"/>
              <a:t>Capital gains are taxed at 0, 15, or 20 percent rate depending on taxpayer’s income level</a:t>
            </a:r>
          </a:p>
          <a:p>
            <a:pPr marL="1917700" lvl="4" indent="-228600" eaLnBrk="1" hangingPunct="1">
              <a:lnSpc>
                <a:spcPct val="90000"/>
              </a:lnSpc>
              <a:defRPr/>
            </a:pPr>
            <a:r>
              <a:rPr lang="en-US" sz="2400" dirty="0"/>
              <a:t>May also pay 3.8 percent on net investment income, depending on income level</a:t>
            </a:r>
          </a:p>
          <a:p>
            <a:pPr marL="1600200" lvl="3" indent="-228600" eaLnBrk="1" hangingPunct="1">
              <a:lnSpc>
                <a:spcPct val="90000"/>
              </a:lnSpc>
              <a:defRPr/>
            </a:pPr>
            <a:r>
              <a:rPr lang="en-US" sz="2400" dirty="0"/>
              <a:t>Taxes on capital gains must be discounted to reflect their present value</a:t>
            </a:r>
          </a:p>
          <a:p>
            <a:pPr marL="1306512" lvl="2" indent="-228600" eaLnBrk="1" hangingPunct="1">
              <a:lnSpc>
                <a:spcPct val="90000"/>
              </a:lnSpc>
              <a:defRPr/>
            </a:pPr>
            <a:r>
              <a:rPr lang="en-US" sz="2400" dirty="0"/>
              <a:t>Personal holding company tax and accumulated earnings taxes prevent corporations from unnecessarily retaining earnings</a:t>
            </a:r>
          </a:p>
          <a:p>
            <a:pPr marL="1600200" lvl="3" indent="-228600" eaLnBrk="1" hangingPunct="1">
              <a:lnSpc>
                <a:spcPct val="90000"/>
              </a:lnSpc>
              <a:defRPr/>
            </a:pPr>
            <a:endParaRPr lang="en-US" sz="2400" dirty="0"/>
          </a:p>
          <a:p>
            <a:pPr marL="1600200" lvl="3" indent="-228600" eaLnBrk="1" hangingPunct="1">
              <a:lnSpc>
                <a:spcPct val="90000"/>
              </a:lnSpc>
              <a:buFont typeface="Wingdings" pitchFamily="2" charset="2"/>
              <a:buNone/>
              <a:defRPr/>
            </a:pPr>
            <a:endParaRPr lang="en-GB" sz="24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457200" y="381000"/>
            <a:ext cx="6324600" cy="731838"/>
          </a:xfrm>
        </p:spPr>
        <p:txBody>
          <a:bodyPr/>
          <a:lstStyle/>
          <a:p>
            <a:pPr eaLnBrk="1" hangingPunct="1"/>
            <a:r>
              <a:rPr lang="en-GB" altLang="en-US" dirty="0"/>
              <a:t>Entity Tax Characteristics</a:t>
            </a:r>
            <a:endParaRPr lang="en-US" altLang="en-US" dirty="0"/>
          </a:p>
        </p:txBody>
      </p:sp>
      <p:sp>
        <p:nvSpPr>
          <p:cNvPr id="17411" name="Rectangle 3"/>
          <p:cNvSpPr>
            <a:spLocks noGrp="1" noChangeArrowheads="1"/>
          </p:cNvSpPr>
          <p:nvPr>
            <p:ph type="body" idx="4294967295"/>
          </p:nvPr>
        </p:nvSpPr>
        <p:spPr>
          <a:xfrm>
            <a:off x="228600" y="1524000"/>
            <a:ext cx="8229600" cy="3995738"/>
          </a:xfrm>
        </p:spPr>
        <p:txBody>
          <a:bodyPr/>
          <a:lstStyle/>
          <a:p>
            <a:pPr marL="914400" lvl="1" indent="-457200" eaLnBrk="1" hangingPunct="1">
              <a:lnSpc>
                <a:spcPct val="90000"/>
              </a:lnSpc>
              <a:defRPr/>
            </a:pPr>
            <a:r>
              <a:rPr lang="en-US" altLang="en-US" sz="2800" dirty="0"/>
              <a:t>Mitigating the Double Tax </a:t>
            </a:r>
          </a:p>
          <a:p>
            <a:pPr marL="1143000" lvl="2" indent="-228600">
              <a:lnSpc>
                <a:spcPct val="90000"/>
              </a:lnSpc>
              <a:defRPr/>
            </a:pPr>
            <a:r>
              <a:rPr lang="en-US" altLang="en-US" sz="2800" dirty="0"/>
              <a:t>Strategies for reducing the corporate-level tax</a:t>
            </a:r>
          </a:p>
          <a:p>
            <a:pPr marL="1436688" lvl="3" indent="-228600">
              <a:lnSpc>
                <a:spcPct val="90000"/>
              </a:lnSpc>
              <a:defRPr/>
            </a:pPr>
            <a:r>
              <a:rPr lang="en-US" altLang="en-US" sz="2400" dirty="0"/>
              <a:t>Paying salaries to shareholders</a:t>
            </a:r>
          </a:p>
          <a:p>
            <a:pPr marL="1436688" lvl="3" indent="-228600">
              <a:lnSpc>
                <a:spcPct val="90000"/>
              </a:lnSpc>
              <a:defRPr/>
            </a:pPr>
            <a:r>
              <a:rPr lang="en-US" altLang="en-US" sz="2400" dirty="0"/>
              <a:t>Paying fringe benefits to shareholders</a:t>
            </a:r>
          </a:p>
          <a:p>
            <a:pPr marL="1436688" lvl="3" indent="-228600">
              <a:lnSpc>
                <a:spcPct val="90000"/>
              </a:lnSpc>
              <a:defRPr/>
            </a:pPr>
            <a:r>
              <a:rPr lang="en-US" altLang="en-US" sz="2400" dirty="0"/>
              <a:t>Leasing property to shareholders</a:t>
            </a:r>
          </a:p>
          <a:p>
            <a:pPr marL="1436688" lvl="3" indent="-228600">
              <a:lnSpc>
                <a:spcPct val="90000"/>
              </a:lnSpc>
              <a:defRPr/>
            </a:pPr>
            <a:r>
              <a:rPr lang="en-US" altLang="en-US" sz="2400" dirty="0"/>
              <a:t>Pay interest on loans to shareholders</a:t>
            </a:r>
          </a:p>
          <a:p>
            <a:pPr marL="1143000" lvl="2" indent="-228600">
              <a:lnSpc>
                <a:spcPct val="90000"/>
              </a:lnSpc>
              <a:defRPr/>
            </a:pPr>
            <a:r>
              <a:rPr lang="en-US" altLang="en-US" sz="2800" dirty="0"/>
              <a:t>Strategies for reducing the shareholder-level tax</a:t>
            </a:r>
          </a:p>
          <a:p>
            <a:pPr marL="1436688" lvl="3" indent="-228600">
              <a:lnSpc>
                <a:spcPct val="90000"/>
              </a:lnSpc>
              <a:defRPr/>
            </a:pPr>
            <a:r>
              <a:rPr lang="en-US" altLang="en-US" sz="2400" dirty="0"/>
              <a:t>Retain earnings</a:t>
            </a:r>
          </a:p>
          <a:p>
            <a:pPr marL="1436688" lvl="3" indent="-228600">
              <a:lnSpc>
                <a:spcPct val="90000"/>
              </a:lnSpc>
              <a:defRPr/>
            </a:pPr>
            <a:r>
              <a:rPr lang="en-US" altLang="en-US" sz="2400" dirty="0"/>
              <a:t>Hold stock before selling</a:t>
            </a:r>
          </a:p>
          <a:p>
            <a:pPr marL="1600200" lvl="3" indent="-228600" eaLnBrk="1" hangingPunct="1">
              <a:lnSpc>
                <a:spcPct val="90000"/>
              </a:lnSpc>
              <a:defRPr/>
            </a:pPr>
            <a:endParaRPr lang="en-US" altLang="en-US" sz="2400" dirty="0"/>
          </a:p>
          <a:p>
            <a:pPr marL="1600200" lvl="3" indent="-228600" eaLnBrk="1" hangingPunct="1">
              <a:lnSpc>
                <a:spcPct val="90000"/>
              </a:lnSpc>
              <a:buFont typeface="Wingdings" pitchFamily="2" charset="2"/>
              <a:buNone/>
              <a:defRPr/>
            </a:pPr>
            <a:endParaRPr lang="en-GB" altLang="en-US" sz="24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685800"/>
            <a:ext cx="6477000" cy="731838"/>
          </a:xfrm>
        </p:spPr>
        <p:txBody>
          <a:bodyPr/>
          <a:lstStyle/>
          <a:p>
            <a:r>
              <a:rPr lang="en-GB" altLang="en-US" dirty="0"/>
              <a:t>Entity Tax Characteristics</a:t>
            </a:r>
            <a:endParaRPr lang="en-US" altLang="en-US" dirty="0"/>
          </a:p>
        </p:txBody>
      </p:sp>
      <p:sp>
        <p:nvSpPr>
          <p:cNvPr id="18435" name="Rectangle 3"/>
          <p:cNvSpPr>
            <a:spLocks noGrp="1" noChangeArrowheads="1"/>
          </p:cNvSpPr>
          <p:nvPr>
            <p:ph type="body" idx="1"/>
          </p:nvPr>
        </p:nvSpPr>
        <p:spPr>
          <a:xfrm>
            <a:off x="457200" y="1600200"/>
            <a:ext cx="8229600" cy="4605338"/>
          </a:xfrm>
        </p:spPr>
        <p:txBody>
          <a:bodyPr/>
          <a:lstStyle/>
          <a:p>
            <a:r>
              <a:rPr lang="en-US" altLang="en-US" dirty="0"/>
              <a:t>Deductibility of Entity Losses</a:t>
            </a:r>
          </a:p>
          <a:p>
            <a:pPr lvl="1"/>
            <a:r>
              <a:rPr lang="en-US" altLang="en-US" dirty="0"/>
              <a:t>C corporations with NOL for the year can carry back the loss to offset taxable income reported in the two preceding years and carry it forward for up to 20 years</a:t>
            </a:r>
          </a:p>
          <a:p>
            <a:pPr lvl="1"/>
            <a:r>
              <a:rPr lang="en-US" altLang="en-US" dirty="0"/>
              <a:t>Losses from C corporations are not available to offset their shareholders’ personal income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685800"/>
            <a:ext cx="6400800" cy="731838"/>
          </a:xfrm>
        </p:spPr>
        <p:txBody>
          <a:bodyPr/>
          <a:lstStyle/>
          <a:p>
            <a:r>
              <a:rPr lang="en-GB" altLang="en-US" dirty="0"/>
              <a:t>Entity Tax Characteristics</a:t>
            </a:r>
            <a:endParaRPr lang="en-US" altLang="en-US" dirty="0"/>
          </a:p>
        </p:txBody>
      </p:sp>
      <p:sp>
        <p:nvSpPr>
          <p:cNvPr id="19459" name="Rectangle 3"/>
          <p:cNvSpPr>
            <a:spLocks noGrp="1" noChangeArrowheads="1"/>
          </p:cNvSpPr>
          <p:nvPr>
            <p:ph type="body" idx="1"/>
          </p:nvPr>
        </p:nvSpPr>
        <p:spPr>
          <a:xfrm>
            <a:off x="304800" y="1600200"/>
            <a:ext cx="8610600" cy="3878263"/>
          </a:xfrm>
        </p:spPr>
        <p:txBody>
          <a:bodyPr/>
          <a:lstStyle/>
          <a:p>
            <a:r>
              <a:rPr lang="en-US" altLang="en-US" dirty="0"/>
              <a:t>Deductibility of Entity Losses</a:t>
            </a:r>
          </a:p>
          <a:p>
            <a:pPr lvl="1"/>
            <a:r>
              <a:rPr lang="en-US" altLang="en-US" dirty="0"/>
              <a:t>Losses generated by flow-through entities are generally available to offset the owners’ personal income, subject to certain restrictions</a:t>
            </a:r>
          </a:p>
          <a:p>
            <a:pPr lvl="1"/>
            <a:r>
              <a:rPr lang="en-US" altLang="en-US" dirty="0"/>
              <a:t>Ability to deduct flow-through losses against other sources of income can be a significant issue for owners of new businesses as they tend to report losses early on as they get established</a:t>
            </a:r>
          </a:p>
          <a:p>
            <a:pPr lvl="1">
              <a:buFont typeface="Wingdings" pitchFamily="2" charset="2"/>
              <a:buNone/>
            </a:pPr>
            <a:endParaRPr lang="en-US" alt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dirty="0"/>
              <a:t>Entity Loss Example 1</a:t>
            </a:r>
            <a:endParaRPr lang="en-US" altLang="en-US" dirty="0"/>
          </a:p>
        </p:txBody>
      </p:sp>
      <p:sp>
        <p:nvSpPr>
          <p:cNvPr id="20483" name="Rectangle 3"/>
          <p:cNvSpPr>
            <a:spLocks noGrp="1" noChangeArrowheads="1"/>
          </p:cNvSpPr>
          <p:nvPr>
            <p:ph idx="1"/>
          </p:nvPr>
        </p:nvSpPr>
        <p:spPr/>
        <p:txBody>
          <a:bodyPr/>
          <a:lstStyle/>
          <a:p>
            <a:pPr marL="0" indent="0">
              <a:buNone/>
            </a:pPr>
            <a:r>
              <a:rPr lang="en-US" altLang="en-US" sz="2500" dirty="0"/>
              <a:t>Assume that Nicole will organize CCS as a C corporation and that in spite of her best efforts as CEO of the company, CCS reports a tax loss of $50,000 in its first year of operation (year 1). Also, recall Nicole’s marginal tax rate is 35 percent and assume she will have ordinary taxable income of $200,000 from her husband’s salary in year 1. How much tax will CCS pay in year 1 and how much tax will Nicole (and her husband) pay on the $200,000 of other taxable income if CCS is organized as a C corporation?</a:t>
            </a:r>
          </a:p>
          <a:p>
            <a:pPr marL="0" indent="0">
              <a:buNone/>
            </a:pPr>
            <a:endParaRPr lang="en-US" altLang="en-US" sz="25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altLang="en-US" sz="3500" dirty="0"/>
              <a:t>Entity Loss </a:t>
            </a:r>
            <a:br>
              <a:rPr lang="en-GB" altLang="en-US" sz="3500" dirty="0"/>
            </a:br>
            <a:r>
              <a:rPr lang="en-GB" altLang="en-US" sz="3500" dirty="0"/>
              <a:t>Example 1 Solution</a:t>
            </a:r>
            <a:endParaRPr lang="en-US" altLang="en-US" sz="3500" dirty="0"/>
          </a:p>
        </p:txBody>
      </p:sp>
      <p:sp>
        <p:nvSpPr>
          <p:cNvPr id="21507" name="Rectangle 3"/>
          <p:cNvSpPr>
            <a:spLocks noGrp="1" noChangeArrowheads="1"/>
          </p:cNvSpPr>
          <p:nvPr>
            <p:ph idx="1"/>
          </p:nvPr>
        </p:nvSpPr>
        <p:spPr/>
        <p:txBody>
          <a:bodyPr/>
          <a:lstStyle/>
          <a:p>
            <a:pPr marL="0" indent="0">
              <a:buNone/>
            </a:pPr>
            <a:r>
              <a:rPr lang="en-US" altLang="en-US" sz="2900" b="1" dirty="0"/>
              <a:t>Answer: </a:t>
            </a:r>
            <a:r>
              <a:rPr lang="en-US" altLang="en-US" sz="2900" dirty="0"/>
              <a:t>CCS will pay $0 in taxes because it reports a loss for tax purposes. Because Nicole may not use the CCS loss to offset her other income, she must pay $70,000 in taxes ($200,000 × 35%).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09600"/>
            <a:ext cx="5105400" cy="808038"/>
          </a:xfrm>
        </p:spPr>
        <p:txBody>
          <a:bodyPr/>
          <a:lstStyle/>
          <a:p>
            <a:pPr eaLnBrk="1" hangingPunct="1"/>
            <a:r>
              <a:rPr lang="en-US" altLang="en-US" dirty="0"/>
              <a:t>Learning Objectives</a:t>
            </a:r>
          </a:p>
        </p:txBody>
      </p:sp>
      <p:sp>
        <p:nvSpPr>
          <p:cNvPr id="4099" name="Rectangle 3"/>
          <p:cNvSpPr>
            <a:spLocks noGrp="1" noChangeArrowheads="1"/>
          </p:cNvSpPr>
          <p:nvPr>
            <p:ph type="body" idx="1"/>
          </p:nvPr>
        </p:nvSpPr>
        <p:spPr>
          <a:xfrm>
            <a:off x="457200" y="1719263"/>
            <a:ext cx="8229600" cy="3233737"/>
          </a:xfrm>
        </p:spPr>
        <p:txBody>
          <a:bodyPr/>
          <a:lstStyle/>
          <a:p>
            <a:pPr marL="571500" indent="-571500" eaLnBrk="1" hangingPunct="1">
              <a:buFont typeface="Wingdings" pitchFamily="2" charset="2"/>
              <a:buAutoNum type="arabicPeriod"/>
            </a:pPr>
            <a:r>
              <a:rPr lang="en-US" altLang="en-US" dirty="0"/>
              <a:t>Discuss the legal and nontax characteristics of different types of legal entities.</a:t>
            </a:r>
          </a:p>
          <a:p>
            <a:pPr marL="571500" indent="-571500" eaLnBrk="1" hangingPunct="1">
              <a:buFont typeface="Wingdings" pitchFamily="2" charset="2"/>
              <a:buAutoNum type="arabicPeriod"/>
            </a:pPr>
            <a:r>
              <a:rPr lang="en-US" altLang="en-US" dirty="0"/>
              <a:t>Describe the different types of entities for tax purposes.</a:t>
            </a:r>
          </a:p>
          <a:p>
            <a:pPr marL="571500" indent="-571500" eaLnBrk="1" hangingPunct="1">
              <a:buFont typeface="Wingdings" pitchFamily="2" charset="2"/>
              <a:buAutoNum type="arabicPeriod"/>
            </a:pPr>
            <a:r>
              <a:rPr lang="en-US" altLang="en-US" dirty="0"/>
              <a:t>Identify fundamental differences in tax characteristics across entity types.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ltLang="en-US" dirty="0"/>
              <a:t>Entity Loss Example 2</a:t>
            </a:r>
            <a:endParaRPr lang="en-US" altLang="en-US" dirty="0"/>
          </a:p>
        </p:txBody>
      </p:sp>
      <p:sp>
        <p:nvSpPr>
          <p:cNvPr id="22531" name="Rectangle 3"/>
          <p:cNvSpPr>
            <a:spLocks noGrp="1" noChangeArrowheads="1"/>
          </p:cNvSpPr>
          <p:nvPr>
            <p:ph idx="1"/>
          </p:nvPr>
        </p:nvSpPr>
        <p:spPr/>
        <p:txBody>
          <a:bodyPr/>
          <a:lstStyle/>
          <a:p>
            <a:pPr marL="0" indent="0">
              <a:buNone/>
            </a:pPr>
            <a:r>
              <a:rPr lang="en-US" altLang="en-US" dirty="0"/>
              <a:t>Suppose CCS is organized as an S corporation and Nicole’s basis in CCS before the year 1 loss is $100,000. How much tax will CCS pay in year 1, and how much tax will Nicole (and her husband) pay on the $200,000 of other income?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altLang="en-US" sz="3500" dirty="0"/>
              <a:t>Entity Loss </a:t>
            </a:r>
            <a:br>
              <a:rPr lang="en-GB" altLang="en-US" sz="3500" dirty="0"/>
            </a:br>
            <a:r>
              <a:rPr lang="en-GB" altLang="en-US" sz="3500" dirty="0"/>
              <a:t>Example 2 Solution</a:t>
            </a:r>
            <a:endParaRPr lang="en-US" altLang="en-US" sz="3500" dirty="0"/>
          </a:p>
        </p:txBody>
      </p:sp>
      <p:sp>
        <p:nvSpPr>
          <p:cNvPr id="23555" name="Rectangle 3"/>
          <p:cNvSpPr>
            <a:spLocks noGrp="1" noChangeArrowheads="1"/>
          </p:cNvSpPr>
          <p:nvPr>
            <p:ph idx="1"/>
          </p:nvPr>
        </p:nvSpPr>
        <p:spPr>
          <a:xfrm>
            <a:off x="457200" y="1828799"/>
            <a:ext cx="8229600" cy="4302125"/>
          </a:xfrm>
        </p:spPr>
        <p:txBody>
          <a:bodyPr/>
          <a:lstStyle/>
          <a:p>
            <a:pPr marL="0" indent="0">
              <a:buNone/>
            </a:pPr>
            <a:r>
              <a:rPr lang="en-US" altLang="en-US" b="1" dirty="0"/>
              <a:t>Answer: </a:t>
            </a:r>
            <a:r>
              <a:rPr lang="en-US" altLang="en-US" dirty="0"/>
              <a:t>CCS pays $0 taxes (S corporations are not taxpaying entities) and Nicole pays $52,500 in taxes.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85800"/>
            <a:ext cx="6400800" cy="731838"/>
          </a:xfrm>
        </p:spPr>
        <p:txBody>
          <a:bodyPr/>
          <a:lstStyle/>
          <a:p>
            <a:r>
              <a:rPr lang="en-GB" altLang="en-US" sz="3500" dirty="0"/>
              <a:t>Entity Loss </a:t>
            </a:r>
            <a:br>
              <a:rPr lang="en-GB" altLang="en-US" sz="3500" dirty="0"/>
            </a:br>
            <a:r>
              <a:rPr lang="en-GB" altLang="en-US" sz="3500" dirty="0"/>
              <a:t>Examples 1 and 2 Summary</a:t>
            </a:r>
            <a:endParaRPr lang="en-US" altLang="en-US" sz="3500" dirty="0"/>
          </a:p>
        </p:txBody>
      </p:sp>
      <p:pic>
        <p:nvPicPr>
          <p:cNvPr id="2457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05000"/>
            <a:ext cx="8805172"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457200" y="685800"/>
            <a:ext cx="6400800" cy="731838"/>
          </a:xfrm>
        </p:spPr>
        <p:txBody>
          <a:bodyPr/>
          <a:lstStyle/>
          <a:p>
            <a:r>
              <a:rPr lang="en-GB" altLang="en-US" dirty="0"/>
              <a:t>Entity Loss Example 3</a:t>
            </a:r>
            <a:endParaRPr lang="en-US" altLang="en-US" dirty="0"/>
          </a:p>
        </p:txBody>
      </p:sp>
      <p:sp>
        <p:nvSpPr>
          <p:cNvPr id="25603" name="Text Box 6"/>
          <p:cNvSpPr txBox="1">
            <a:spLocks noChangeArrowheads="1"/>
          </p:cNvSpPr>
          <p:nvPr/>
        </p:nvSpPr>
        <p:spPr bwMode="auto">
          <a:xfrm>
            <a:off x="304800" y="1752600"/>
            <a:ext cx="8382000" cy="310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800" b="0" dirty="0"/>
              <a:t>Suppose CCS is organized as an S corporation and Nicole’s basis before the $50,000 year 1 loss is $100,000. Further, assume that Nicole does not participate in CCS’s business activities; that is, assume she is a passive investor in the business entity. How much tax will Nicole (and her husband) pay on the $200,000 of other income?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57200" y="685800"/>
            <a:ext cx="6400800" cy="731838"/>
          </a:xfrm>
        </p:spPr>
        <p:txBody>
          <a:bodyPr/>
          <a:lstStyle/>
          <a:p>
            <a:r>
              <a:rPr lang="en-GB" altLang="en-US" sz="3500" dirty="0"/>
              <a:t>Entity Loss </a:t>
            </a:r>
            <a:br>
              <a:rPr lang="en-GB" altLang="en-US" sz="3500" dirty="0"/>
            </a:br>
            <a:r>
              <a:rPr lang="en-GB" altLang="en-US" sz="3500" dirty="0"/>
              <a:t>Example 3 Solution</a:t>
            </a:r>
            <a:endParaRPr lang="en-US" altLang="en-US" sz="3500" dirty="0"/>
          </a:p>
        </p:txBody>
      </p:sp>
      <p:sp>
        <p:nvSpPr>
          <p:cNvPr id="26627" name="Text Box 6"/>
          <p:cNvSpPr txBox="1">
            <a:spLocks noChangeArrowheads="1"/>
          </p:cNvSpPr>
          <p:nvPr/>
        </p:nvSpPr>
        <p:spPr bwMode="auto">
          <a:xfrm>
            <a:off x="304800" y="1752600"/>
            <a:ext cx="8382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2800" dirty="0"/>
              <a:t>Answer: </a:t>
            </a:r>
            <a:r>
              <a:rPr lang="en-US" altLang="en-US" sz="2800" b="0" dirty="0"/>
              <a:t>$70,000. Because Nicole is a passive investor, she is not allowed to deduct the loss allocated to her this year. She must carry it over and use it in future years (this assumes neither Nicole nor her husband have income from other investments in which they are passive investors).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7200" y="685800"/>
            <a:ext cx="6400800" cy="731838"/>
          </a:xfrm>
        </p:spPr>
        <p:txBody>
          <a:bodyPr/>
          <a:lstStyle/>
          <a:p>
            <a:r>
              <a:rPr lang="en-GB" altLang="en-US" dirty="0"/>
              <a:t>Entity Tax Characteristics</a:t>
            </a:r>
            <a:endParaRPr lang="en-US" altLang="en-US" dirty="0"/>
          </a:p>
        </p:txBody>
      </p:sp>
      <p:sp>
        <p:nvSpPr>
          <p:cNvPr id="27651" name="Rectangle 3"/>
          <p:cNvSpPr>
            <a:spLocks noGrp="1" noChangeArrowheads="1"/>
          </p:cNvSpPr>
          <p:nvPr>
            <p:ph type="body" idx="4294967295"/>
          </p:nvPr>
        </p:nvSpPr>
        <p:spPr/>
        <p:txBody>
          <a:bodyPr/>
          <a:lstStyle/>
          <a:p>
            <a:pPr>
              <a:lnSpc>
                <a:spcPct val="90000"/>
              </a:lnSpc>
            </a:pPr>
            <a:r>
              <a:rPr lang="en-US" altLang="en-US" dirty="0"/>
              <a:t>Other differences between entities (See Exhibit 15-3)</a:t>
            </a:r>
          </a:p>
          <a:p>
            <a:pPr lvl="1">
              <a:lnSpc>
                <a:spcPct val="90000"/>
              </a:lnSpc>
            </a:pPr>
            <a:r>
              <a:rPr lang="en-US" altLang="en-US" dirty="0"/>
              <a:t>Owner limitations (see Ch. 22)</a:t>
            </a:r>
          </a:p>
          <a:p>
            <a:pPr lvl="1">
              <a:lnSpc>
                <a:spcPct val="90000"/>
              </a:lnSpc>
            </a:pPr>
            <a:r>
              <a:rPr lang="en-US" altLang="en-US" dirty="0"/>
              <a:t>Owner contributions of appreciated property to entity (see Chs. 19, 20, and 22)</a:t>
            </a:r>
          </a:p>
          <a:p>
            <a:pPr lvl="1">
              <a:lnSpc>
                <a:spcPct val="90000"/>
              </a:lnSpc>
            </a:pPr>
            <a:r>
              <a:rPr lang="en-US" altLang="en-US" dirty="0"/>
              <a:t>Accounting periods (see Chs. 8, 20, and 22)</a:t>
            </a:r>
          </a:p>
          <a:p>
            <a:pPr lvl="1">
              <a:lnSpc>
                <a:spcPct val="90000"/>
              </a:lnSpc>
            </a:pPr>
            <a:r>
              <a:rPr lang="en-US" altLang="en-US" dirty="0"/>
              <a:t>Overall accounting method (see Chs. 8, 16, 20, and 22)</a:t>
            </a:r>
          </a:p>
          <a:p>
            <a:pPr lvl="1">
              <a:lnSpc>
                <a:spcPct val="90000"/>
              </a:lnSpc>
            </a:pPr>
            <a:r>
              <a:rPr lang="en-US" altLang="en-US" dirty="0"/>
              <a:t>Allocation of income or loss items to owners (see Chs. 20 and 22)</a:t>
            </a:r>
          </a:p>
          <a:p>
            <a:pPr lvl="1">
              <a:lnSpc>
                <a:spcPct val="90000"/>
              </a:lnSpc>
            </a:pPr>
            <a:endParaRPr lang="en-US" altLang="en-US" dirty="0"/>
          </a:p>
          <a:p>
            <a:pPr lvl="1">
              <a:lnSpc>
                <a:spcPct val="90000"/>
              </a:lnSpc>
            </a:pPr>
            <a:endParaRPr lang="en-US" alt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457200" y="685800"/>
            <a:ext cx="6400800" cy="731838"/>
          </a:xfrm>
        </p:spPr>
        <p:txBody>
          <a:bodyPr/>
          <a:lstStyle/>
          <a:p>
            <a:r>
              <a:rPr lang="en-GB" altLang="en-US" dirty="0"/>
              <a:t>Entity Tax Characteristics</a:t>
            </a:r>
            <a:endParaRPr lang="en-US" altLang="en-US" dirty="0"/>
          </a:p>
        </p:txBody>
      </p:sp>
      <p:sp>
        <p:nvSpPr>
          <p:cNvPr id="28675" name="Rectangle 3"/>
          <p:cNvSpPr>
            <a:spLocks noGrp="1" noChangeArrowheads="1"/>
          </p:cNvSpPr>
          <p:nvPr>
            <p:ph type="body" idx="4294967295"/>
          </p:nvPr>
        </p:nvSpPr>
        <p:spPr/>
        <p:txBody>
          <a:bodyPr/>
          <a:lstStyle/>
          <a:p>
            <a:pPr>
              <a:lnSpc>
                <a:spcPct val="90000"/>
              </a:lnSpc>
            </a:pPr>
            <a:r>
              <a:rPr lang="en-US" altLang="en-US" dirty="0"/>
              <a:t>Other differences between entities (See Exhibit 15-3)</a:t>
            </a:r>
          </a:p>
          <a:p>
            <a:pPr lvl="1">
              <a:lnSpc>
                <a:spcPct val="90000"/>
              </a:lnSpc>
            </a:pPr>
            <a:r>
              <a:rPr lang="en-US" altLang="en-US" dirty="0"/>
              <a:t>FICA and self-employment tax (see Chs. 20 and 22)</a:t>
            </a:r>
          </a:p>
          <a:p>
            <a:pPr lvl="2">
              <a:lnSpc>
                <a:spcPct val="90000"/>
              </a:lnSpc>
            </a:pPr>
            <a:r>
              <a:rPr lang="en-US" altLang="en-US" dirty="0"/>
              <a:t>.9% additional Medicare tax</a:t>
            </a:r>
          </a:p>
          <a:p>
            <a:pPr lvl="1">
              <a:lnSpc>
                <a:spcPct val="90000"/>
              </a:lnSpc>
            </a:pPr>
            <a:r>
              <a:rPr lang="en-US" altLang="en-US" dirty="0"/>
              <a:t>Share of flow-through entity debt included in basis of owner’s equity interest (see Chs. 20 and 22)</a:t>
            </a:r>
          </a:p>
          <a:p>
            <a:pPr lvl="1">
              <a:lnSpc>
                <a:spcPct val="90000"/>
              </a:lnSpc>
            </a:pPr>
            <a:r>
              <a:rPr lang="en-US" altLang="en-US" dirty="0"/>
              <a:t>Nonliquidating distributions of noncash property (see Chs. 18, 21, and 22)</a:t>
            </a:r>
          </a:p>
          <a:p>
            <a:pPr lvl="1">
              <a:lnSpc>
                <a:spcPct val="90000"/>
              </a:lnSpc>
            </a:pPr>
            <a:r>
              <a:rPr lang="en-US" altLang="en-US" dirty="0"/>
              <a:t>Liquidating entity (see Chs. 19, 21, and 22)</a:t>
            </a:r>
          </a:p>
          <a:p>
            <a:pPr lvl="1">
              <a:lnSpc>
                <a:spcPct val="90000"/>
              </a:lnSpc>
            </a:pPr>
            <a:endParaRPr lang="en-US" alt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457200" y="685800"/>
            <a:ext cx="6400800" cy="731838"/>
          </a:xfrm>
        </p:spPr>
        <p:txBody>
          <a:bodyPr/>
          <a:lstStyle/>
          <a:p>
            <a:r>
              <a:rPr lang="en-GB" altLang="en-US" dirty="0"/>
              <a:t>Entity Tax Characteristics</a:t>
            </a:r>
            <a:endParaRPr lang="en-US" altLang="en-US" dirty="0"/>
          </a:p>
        </p:txBody>
      </p:sp>
      <p:sp>
        <p:nvSpPr>
          <p:cNvPr id="29699" name="Rectangle 3"/>
          <p:cNvSpPr>
            <a:spLocks noGrp="1" noChangeArrowheads="1"/>
          </p:cNvSpPr>
          <p:nvPr>
            <p:ph type="body" idx="4294967295"/>
          </p:nvPr>
        </p:nvSpPr>
        <p:spPr/>
        <p:txBody>
          <a:bodyPr/>
          <a:lstStyle/>
          <a:p>
            <a:pPr>
              <a:lnSpc>
                <a:spcPct val="90000"/>
              </a:lnSpc>
            </a:pPr>
            <a:r>
              <a:rPr lang="en-US" altLang="en-US" dirty="0"/>
              <a:t>Converting to Other Entity Types</a:t>
            </a:r>
          </a:p>
          <a:p>
            <a:pPr lvl="1" eaLnBrk="1" hangingPunct="1"/>
            <a:r>
              <a:rPr lang="en-US" altLang="en-US" dirty="0"/>
              <a:t>C corporations</a:t>
            </a:r>
          </a:p>
          <a:p>
            <a:pPr lvl="2" eaLnBrk="1" hangingPunct="1"/>
            <a:r>
              <a:rPr lang="en-US" altLang="en-US" dirty="0"/>
              <a:t>Make election to S corporation</a:t>
            </a:r>
          </a:p>
          <a:p>
            <a:pPr lvl="3" eaLnBrk="1" hangingPunct="1"/>
            <a:r>
              <a:rPr lang="en-US" altLang="en-US" dirty="0"/>
              <a:t>May not qualify to make S election</a:t>
            </a:r>
          </a:p>
          <a:p>
            <a:pPr lvl="2" eaLnBrk="1" hangingPunct="1"/>
            <a:r>
              <a:rPr lang="en-US" altLang="en-US" dirty="0"/>
              <a:t>May liquidate and form as entity taxed as a partnership but tax cost of liquidation prohibitive</a:t>
            </a:r>
          </a:p>
          <a:p>
            <a:pPr lvl="1" eaLnBrk="1" hangingPunct="1"/>
            <a:r>
              <a:rPr lang="en-US" altLang="en-US" dirty="0"/>
              <a:t>Entities taxed as partnerships or sole proprietorships</a:t>
            </a:r>
          </a:p>
          <a:p>
            <a:pPr lvl="2" eaLnBrk="1" hangingPunct="1"/>
            <a:r>
              <a:rPr lang="en-US" altLang="en-US" dirty="0"/>
              <a:t>Generally tax free to form as a corporation</a:t>
            </a:r>
          </a:p>
          <a:p>
            <a:pPr lvl="2" eaLnBrk="1" hangingPunct="1"/>
            <a:r>
              <a:rPr lang="en-US" altLang="en-US" dirty="0"/>
              <a:t>Very common in advance of IPO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7315200" cy="1189038"/>
          </a:xfrm>
        </p:spPr>
        <p:txBody>
          <a:bodyPr/>
          <a:lstStyle/>
          <a:p>
            <a:pPr eaLnBrk="1" hangingPunct="1"/>
            <a:r>
              <a:rPr lang="en-US" altLang="en-US" dirty="0"/>
              <a:t>Entity Legal Classification and Nontax Characteristics</a:t>
            </a:r>
          </a:p>
        </p:txBody>
      </p:sp>
      <p:sp>
        <p:nvSpPr>
          <p:cNvPr id="5123" name="Rectangle 3"/>
          <p:cNvSpPr>
            <a:spLocks noGrp="1" noChangeArrowheads="1"/>
          </p:cNvSpPr>
          <p:nvPr>
            <p:ph type="body" idx="1"/>
          </p:nvPr>
        </p:nvSpPr>
        <p:spPr>
          <a:xfrm>
            <a:off x="457200" y="1600200"/>
            <a:ext cx="8229600" cy="4800600"/>
          </a:xfrm>
        </p:spPr>
        <p:txBody>
          <a:bodyPr/>
          <a:lstStyle/>
          <a:p>
            <a:pPr marL="571500" indent="-571500" eaLnBrk="1" hangingPunct="1">
              <a:lnSpc>
                <a:spcPct val="90000"/>
              </a:lnSpc>
            </a:pPr>
            <a:r>
              <a:rPr lang="en-US" altLang="zh-HK" dirty="0">
                <a:ea typeface="新細明體" charset="-120"/>
              </a:rPr>
              <a:t>Legal Classification</a:t>
            </a:r>
          </a:p>
          <a:p>
            <a:pPr marL="839788" lvl="1" indent="-495300" eaLnBrk="1" hangingPunct="1">
              <a:lnSpc>
                <a:spcPct val="90000"/>
              </a:lnSpc>
            </a:pPr>
            <a:r>
              <a:rPr lang="en-US" altLang="zh-HK" dirty="0">
                <a:ea typeface="新細明體" charset="-120"/>
              </a:rPr>
              <a:t>Corporation, limited liability company (LLC), general partnership (GP), limited partnership (LP), sole proprietorship</a:t>
            </a:r>
          </a:p>
          <a:p>
            <a:pPr marL="839788" lvl="1" indent="-495300" eaLnBrk="1" hangingPunct="1">
              <a:lnSpc>
                <a:spcPct val="90000"/>
              </a:lnSpc>
            </a:pPr>
            <a:r>
              <a:rPr lang="en-US" altLang="en-US" dirty="0"/>
              <a:t>Business owners legally form</a:t>
            </a:r>
          </a:p>
          <a:p>
            <a:pPr marL="1352550" lvl="2" indent="-438150" eaLnBrk="1" hangingPunct="1">
              <a:lnSpc>
                <a:spcPct val="90000"/>
              </a:lnSpc>
            </a:pPr>
            <a:r>
              <a:rPr lang="en-US" altLang="en-US" sz="2100" dirty="0"/>
              <a:t>Corporation </a:t>
            </a:r>
            <a:r>
              <a:rPr lang="en-US" altLang="en-US" sz="2000" dirty="0"/>
              <a:t>–</a:t>
            </a:r>
            <a:r>
              <a:rPr lang="en-US" altLang="en-US" sz="2100" dirty="0"/>
              <a:t> file articles of incorporation</a:t>
            </a:r>
          </a:p>
          <a:p>
            <a:pPr marL="1352550" lvl="2" indent="-438150" eaLnBrk="1" hangingPunct="1">
              <a:lnSpc>
                <a:spcPct val="90000"/>
              </a:lnSpc>
            </a:pPr>
            <a:r>
              <a:rPr lang="en-US" altLang="en-US" sz="2100" dirty="0"/>
              <a:t>LLC </a:t>
            </a:r>
            <a:r>
              <a:rPr lang="en-US" altLang="en-US" sz="2000" dirty="0"/>
              <a:t>–</a:t>
            </a:r>
            <a:r>
              <a:rPr lang="en-US" altLang="en-US" sz="2100" dirty="0"/>
              <a:t> file articles of organization</a:t>
            </a:r>
          </a:p>
          <a:p>
            <a:pPr marL="1352550" lvl="2" indent="-438150" eaLnBrk="1" hangingPunct="1">
              <a:lnSpc>
                <a:spcPct val="90000"/>
              </a:lnSpc>
            </a:pPr>
            <a:r>
              <a:rPr lang="en-US" altLang="en-US" sz="2100" dirty="0"/>
              <a:t>GP </a:t>
            </a:r>
            <a:r>
              <a:rPr lang="en-US" altLang="en-US" sz="2000" dirty="0"/>
              <a:t>–</a:t>
            </a:r>
            <a:r>
              <a:rPr lang="en-US" altLang="en-US" sz="2100" dirty="0"/>
              <a:t> written agreement called partnership agreement</a:t>
            </a:r>
          </a:p>
          <a:p>
            <a:pPr marL="1352550" lvl="2" indent="-438150" eaLnBrk="1" hangingPunct="1">
              <a:lnSpc>
                <a:spcPct val="90000"/>
              </a:lnSpc>
            </a:pPr>
            <a:r>
              <a:rPr lang="en-US" altLang="en-US" sz="2100" dirty="0"/>
              <a:t>LP </a:t>
            </a:r>
            <a:r>
              <a:rPr lang="en-US" altLang="en-US" sz="2000" dirty="0"/>
              <a:t>–</a:t>
            </a:r>
            <a:r>
              <a:rPr lang="en-US" altLang="en-US" sz="2100" dirty="0"/>
              <a:t> written agreement and file a certificate of limited partnership</a:t>
            </a:r>
          </a:p>
          <a:p>
            <a:pPr marL="839788" lvl="1" indent="-495300" eaLnBrk="1" hangingPunct="1">
              <a:lnSpc>
                <a:spcPct val="90000"/>
              </a:lnSpc>
            </a:pPr>
            <a:r>
              <a:rPr lang="en-US" altLang="en-US" dirty="0"/>
              <a:t>Sole proprietors are not required to formally organize their business with the state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152400"/>
            <a:ext cx="7086600" cy="1295400"/>
          </a:xfrm>
        </p:spPr>
        <p:txBody>
          <a:bodyPr/>
          <a:lstStyle/>
          <a:p>
            <a:pPr eaLnBrk="1" hangingPunct="1"/>
            <a:r>
              <a:rPr lang="en-US" altLang="en-US" dirty="0"/>
              <a:t>Entity Legal Classification and Nontax Characteristics</a:t>
            </a:r>
          </a:p>
        </p:txBody>
      </p:sp>
      <p:sp>
        <p:nvSpPr>
          <p:cNvPr id="6147" name="Rectangle 3"/>
          <p:cNvSpPr>
            <a:spLocks noGrp="1" noChangeArrowheads="1"/>
          </p:cNvSpPr>
          <p:nvPr>
            <p:ph type="body" idx="1"/>
          </p:nvPr>
        </p:nvSpPr>
        <p:spPr>
          <a:xfrm>
            <a:off x="457200" y="1600200"/>
            <a:ext cx="7924800" cy="4114800"/>
          </a:xfrm>
        </p:spPr>
        <p:txBody>
          <a:bodyPr/>
          <a:lstStyle/>
          <a:p>
            <a:r>
              <a:rPr lang="en-GB" altLang="en-US" dirty="0"/>
              <a:t>Nontax Characteristics</a:t>
            </a:r>
            <a:endParaRPr lang="en-GB" altLang="zh-HK" dirty="0">
              <a:ea typeface="新細明體" charset="-120"/>
            </a:endParaRPr>
          </a:p>
          <a:p>
            <a:pPr marL="742950" lvl="1" indent="-285750"/>
            <a:r>
              <a:rPr lang="en-GB" altLang="zh-HK" dirty="0">
                <a:ea typeface="新細明體" charset="-120"/>
              </a:rPr>
              <a:t>Responsibility for Liabilities</a:t>
            </a:r>
            <a:r>
              <a:rPr lang="en-GB" altLang="zh-HK" sz="2100" dirty="0">
                <a:ea typeface="新細明體" charset="-120"/>
              </a:rPr>
              <a:t> </a:t>
            </a:r>
          </a:p>
          <a:p>
            <a:pPr marL="1143000" lvl="2" indent="-228600"/>
            <a:r>
              <a:rPr lang="en-US" altLang="zh-HK" dirty="0">
                <a:ea typeface="新細明體" charset="-120"/>
              </a:rPr>
              <a:t>Corporations and LLCs are solely responsible </a:t>
            </a:r>
          </a:p>
          <a:p>
            <a:pPr marL="1143000" lvl="2" indent="-228600"/>
            <a:r>
              <a:rPr lang="en-US" altLang="zh-HK" dirty="0">
                <a:ea typeface="新細明體" charset="-120"/>
              </a:rPr>
              <a:t>Partnerships </a:t>
            </a:r>
            <a:r>
              <a:rPr lang="en-US" altLang="en-US" dirty="0"/>
              <a:t>– </a:t>
            </a:r>
            <a:r>
              <a:rPr lang="en-US" altLang="zh-HK" dirty="0">
                <a:ea typeface="新細明體" charset="-120"/>
              </a:rPr>
              <a:t>GPs are ultimately responsible and LPs are not responsible</a:t>
            </a:r>
          </a:p>
          <a:p>
            <a:pPr marL="1143000" lvl="2" indent="-228600"/>
            <a:r>
              <a:rPr lang="en-US" altLang="zh-HK" dirty="0">
                <a:ea typeface="新細明體" charset="-120"/>
              </a:rPr>
              <a:t>Sole proprietorships </a:t>
            </a:r>
            <a:r>
              <a:rPr lang="en-US" altLang="en-US" dirty="0"/>
              <a:t>–</a:t>
            </a:r>
            <a:r>
              <a:rPr lang="en-US" altLang="zh-HK" dirty="0">
                <a:ea typeface="新細明體" charset="-120"/>
              </a:rPr>
              <a:t> Individual owners are responsible (unless single member LLC)</a:t>
            </a:r>
          </a:p>
          <a:p>
            <a:pPr marL="742950" lvl="1" indent="-285750"/>
            <a:r>
              <a:rPr lang="en-US" altLang="zh-HK" dirty="0">
                <a:ea typeface="新細明體" charset="-120"/>
              </a:rPr>
              <a:t>Rights, Responsibilities, and Legal Arrangement among Owners</a:t>
            </a:r>
            <a:endParaRPr lang="en-GB" altLang="zh-HK" dirty="0">
              <a:ea typeface="新細明體" charset="-12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7010400" cy="1265238"/>
          </a:xfrm>
        </p:spPr>
        <p:txBody>
          <a:bodyPr/>
          <a:lstStyle/>
          <a:p>
            <a:r>
              <a:rPr lang="en-US" altLang="en-US" dirty="0"/>
              <a:t>Entity Legal Classification and Nontax Characteristics</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800" y="1831975"/>
            <a:ext cx="8051800" cy="395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457200" y="1600200"/>
            <a:ext cx="8229600" cy="4724400"/>
          </a:xfrm>
        </p:spPr>
        <p:txBody>
          <a:bodyPr/>
          <a:lstStyle/>
          <a:p>
            <a:r>
              <a:rPr lang="en-GB" altLang="zh-HK" sz="2600" dirty="0">
                <a:ea typeface="新細明體" charset="-120"/>
              </a:rPr>
              <a:t>Business entities classification for tax purposes </a:t>
            </a:r>
            <a:endParaRPr lang="en-GB" altLang="zh-HK" sz="1800" dirty="0">
              <a:ea typeface="新細明體" charset="-120"/>
            </a:endParaRPr>
          </a:p>
          <a:p>
            <a:pPr marL="742950" lvl="1" indent="-285750"/>
            <a:r>
              <a:rPr lang="en-GB" altLang="zh-HK" sz="2200" dirty="0">
                <a:ea typeface="新細明體" charset="-120"/>
              </a:rPr>
              <a:t>Check the box regulations</a:t>
            </a:r>
          </a:p>
          <a:p>
            <a:pPr marL="742950" lvl="1" indent="-285750"/>
            <a:r>
              <a:rPr lang="en-GB" altLang="zh-HK" sz="2200" dirty="0">
                <a:ea typeface="新細明體" charset="-120"/>
              </a:rPr>
              <a:t>Taxpaying entities </a:t>
            </a:r>
          </a:p>
          <a:p>
            <a:pPr marL="742950" lvl="1" indent="-285750"/>
            <a:r>
              <a:rPr lang="en-GB" altLang="zh-HK" sz="2200" dirty="0">
                <a:ea typeface="新細明體" charset="-120"/>
              </a:rPr>
              <a:t>Flow-through entities</a:t>
            </a:r>
          </a:p>
          <a:p>
            <a:r>
              <a:rPr lang="en-US" altLang="zh-HK" sz="2600" dirty="0">
                <a:ea typeface="新細明體" charset="-120"/>
              </a:rPr>
              <a:t>Corporations are C corporations unless shareholders make a valid S election</a:t>
            </a:r>
          </a:p>
          <a:p>
            <a:r>
              <a:rPr lang="en-US" altLang="zh-HK" sz="2600" dirty="0">
                <a:ea typeface="新細明體" charset="-120"/>
              </a:rPr>
              <a:t>Unincorporated entities </a:t>
            </a:r>
          </a:p>
          <a:p>
            <a:pPr marL="742950" lvl="1" indent="-285750"/>
            <a:r>
              <a:rPr lang="en-US" altLang="zh-HK" sz="2200" dirty="0">
                <a:ea typeface="新細明體" charset="-120"/>
              </a:rPr>
              <a:t>taxed as partnerships if they have more than one owner</a:t>
            </a:r>
          </a:p>
          <a:p>
            <a:pPr marL="742950" lvl="1" indent="-285750"/>
            <a:r>
              <a:rPr lang="en-US" altLang="zh-HK" sz="2200" dirty="0">
                <a:ea typeface="新細明體" charset="-120"/>
              </a:rPr>
              <a:t>taxed as sole proprietorships if owned by an individual or as disregarded entities if held by some other entity</a:t>
            </a:r>
          </a:p>
          <a:p>
            <a:pPr marL="742950" lvl="1" indent="-285750"/>
            <a:r>
              <a:rPr lang="en-US" altLang="zh-HK" sz="2200" dirty="0">
                <a:ea typeface="新細明體" charset="-120"/>
              </a:rPr>
              <a:t>may elect to be taxed as C corporations</a:t>
            </a:r>
            <a:endParaRPr lang="en-GB" altLang="zh-HK" sz="2200" dirty="0">
              <a:ea typeface="新細明體" charset="-120"/>
            </a:endParaRPr>
          </a:p>
        </p:txBody>
      </p:sp>
      <p:sp>
        <p:nvSpPr>
          <p:cNvPr id="8195" name="Rectangle 2"/>
          <p:cNvSpPr>
            <a:spLocks noChangeArrowheads="1"/>
          </p:cNvSpPr>
          <p:nvPr/>
        </p:nvSpPr>
        <p:spPr bwMode="auto">
          <a:xfrm>
            <a:off x="457200" y="609600"/>
            <a:ext cx="6019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GB" altLang="en-US" sz="3900" dirty="0">
                <a:solidFill>
                  <a:schemeClr val="tx2"/>
                </a:solidFill>
              </a:rPr>
              <a:t>Entity Tax Classification</a:t>
            </a:r>
            <a:endParaRPr lang="en-US" altLang="en-US" sz="3900" dirty="0">
              <a:solidFill>
                <a:schemeClr val="tx2"/>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4294967295"/>
          </p:nvPr>
        </p:nvSpPr>
        <p:spPr>
          <a:xfrm>
            <a:off x="457200" y="1014413"/>
            <a:ext cx="8229600" cy="5233987"/>
          </a:xfrm>
        </p:spPr>
        <p:txBody>
          <a:bodyPr/>
          <a:lstStyle/>
          <a:p>
            <a:r>
              <a:rPr lang="en-GB" altLang="zh-HK" sz="2600" dirty="0">
                <a:ea typeface="新細明體" charset="-120"/>
              </a:rPr>
              <a:t>Check the box regulations summary</a:t>
            </a:r>
            <a:endParaRPr lang="en-GB" altLang="zh-HK" sz="1800" dirty="0">
              <a:ea typeface="新細明體" charset="-120"/>
            </a:endParaRPr>
          </a:p>
        </p:txBody>
      </p:sp>
      <p:sp>
        <p:nvSpPr>
          <p:cNvPr id="9219" name="Rectangle 2"/>
          <p:cNvSpPr>
            <a:spLocks noChangeArrowheads="1"/>
          </p:cNvSpPr>
          <p:nvPr/>
        </p:nvSpPr>
        <p:spPr bwMode="auto">
          <a:xfrm>
            <a:off x="457200" y="204788"/>
            <a:ext cx="60198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GB" altLang="en-US" sz="3900" dirty="0">
                <a:solidFill>
                  <a:schemeClr val="tx2"/>
                </a:solidFill>
              </a:rPr>
              <a:t>Entity Tax Classification</a:t>
            </a:r>
            <a:endParaRPr lang="en-US" altLang="en-US" sz="3900" dirty="0">
              <a:solidFill>
                <a:schemeClr val="tx2"/>
              </a:solidFill>
            </a:endParaRPr>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458310"/>
            <a:ext cx="5943600" cy="4909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600200"/>
            <a:ext cx="8229600" cy="4757738"/>
          </a:xfrm>
        </p:spPr>
        <p:txBody>
          <a:bodyPr/>
          <a:lstStyle/>
          <a:p>
            <a:pPr>
              <a:lnSpc>
                <a:spcPct val="90000"/>
              </a:lnSpc>
            </a:pPr>
            <a:r>
              <a:rPr lang="en-US" altLang="en-US" sz="2800" dirty="0"/>
              <a:t>Double Taxation</a:t>
            </a:r>
          </a:p>
          <a:p>
            <a:pPr marL="742950" lvl="1" indent="-285750">
              <a:lnSpc>
                <a:spcPct val="90000"/>
              </a:lnSpc>
            </a:pPr>
            <a:r>
              <a:rPr lang="en-US" altLang="en-US" sz="2400" dirty="0"/>
              <a:t>Income generated by flow-through entities is taxed only once while income of C corporations is taxed twice</a:t>
            </a:r>
          </a:p>
          <a:p>
            <a:pPr marL="742950" lvl="1" indent="-285750">
              <a:lnSpc>
                <a:spcPct val="90000"/>
              </a:lnSpc>
            </a:pPr>
            <a:r>
              <a:rPr lang="en-US" altLang="en-US" sz="2400" dirty="0"/>
              <a:t>Flow-through entity owners pay tax on their share of income as if they had earned it themselves</a:t>
            </a:r>
          </a:p>
          <a:p>
            <a:pPr marL="742950" lvl="1" indent="-285750">
              <a:lnSpc>
                <a:spcPct val="90000"/>
              </a:lnSpc>
            </a:pPr>
            <a:r>
              <a:rPr lang="en-US" altLang="en-US" sz="2400" dirty="0"/>
              <a:t>Corporations pay first level of tax on their taxable income at the corporate marginal tax rate</a:t>
            </a:r>
          </a:p>
          <a:p>
            <a:pPr marL="742950" lvl="1" indent="-285750">
              <a:lnSpc>
                <a:spcPct val="90000"/>
              </a:lnSpc>
            </a:pPr>
            <a:r>
              <a:rPr lang="en-US" altLang="en-US" sz="2400" dirty="0"/>
              <a:t>Current marginal tax rate </a:t>
            </a:r>
          </a:p>
          <a:p>
            <a:pPr marL="1143000" lvl="2" indent="-228600">
              <a:lnSpc>
                <a:spcPct val="90000"/>
              </a:lnSpc>
            </a:pPr>
            <a:r>
              <a:rPr lang="en-US" altLang="en-US" dirty="0"/>
              <a:t>Lowest – 15 percent and highest – 39 percent</a:t>
            </a:r>
          </a:p>
          <a:p>
            <a:pPr marL="1143000" lvl="2" indent="-228600">
              <a:lnSpc>
                <a:spcPct val="90000"/>
              </a:lnSpc>
            </a:pPr>
            <a:r>
              <a:rPr lang="en-US" altLang="en-US" dirty="0"/>
              <a:t>Most profitable corporations – 35 percent</a:t>
            </a:r>
            <a:r>
              <a:rPr lang="en-US" altLang="en-US" sz="1600" dirty="0"/>
              <a:t> </a:t>
            </a:r>
          </a:p>
          <a:p>
            <a:pPr marL="742950" lvl="1" indent="-285750">
              <a:lnSpc>
                <a:spcPct val="90000"/>
              </a:lnSpc>
            </a:pPr>
            <a:r>
              <a:rPr lang="en-US" altLang="en-US" sz="2400" dirty="0"/>
              <a:t>Shareholders are subject to double taxation when second level of tax is paid </a:t>
            </a:r>
          </a:p>
        </p:txBody>
      </p:sp>
      <p:sp>
        <p:nvSpPr>
          <p:cNvPr id="10243" name="Rectangle 2"/>
          <p:cNvSpPr>
            <a:spLocks noChangeArrowheads="1"/>
          </p:cNvSpPr>
          <p:nvPr/>
        </p:nvSpPr>
        <p:spPr bwMode="auto">
          <a:xfrm>
            <a:off x="457200" y="609600"/>
            <a:ext cx="64770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GB" altLang="en-US" sz="3900" dirty="0">
                <a:solidFill>
                  <a:schemeClr val="tx2"/>
                </a:solidFill>
              </a:rPr>
              <a:t>Entity Tax Characteristics</a:t>
            </a:r>
            <a:endParaRPr lang="en-US" altLang="en-US" sz="3900" dirty="0">
              <a:solidFill>
                <a:schemeClr val="tx2"/>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609600"/>
            <a:ext cx="6324600" cy="808038"/>
          </a:xfrm>
        </p:spPr>
        <p:txBody>
          <a:bodyPr/>
          <a:lstStyle/>
          <a:p>
            <a:pPr eaLnBrk="1" hangingPunct="1"/>
            <a:r>
              <a:rPr lang="en-GB" altLang="en-US" dirty="0"/>
              <a:t>Entity Tax Characteristics</a:t>
            </a:r>
            <a:endParaRPr lang="en-US" altLang="en-US" dirty="0"/>
          </a:p>
        </p:txBody>
      </p:sp>
      <p:sp>
        <p:nvSpPr>
          <p:cNvPr id="10246" name="Rectangle 3"/>
          <p:cNvSpPr>
            <a:spLocks noGrp="1" noChangeArrowheads="1"/>
          </p:cNvSpPr>
          <p:nvPr>
            <p:ph type="body" idx="1"/>
          </p:nvPr>
        </p:nvSpPr>
        <p:spPr>
          <a:xfrm>
            <a:off x="152400" y="1676400"/>
            <a:ext cx="8229600" cy="4529138"/>
          </a:xfrm>
        </p:spPr>
        <p:txBody>
          <a:bodyPr/>
          <a:lstStyle/>
          <a:p>
            <a:pPr lvl="1" eaLnBrk="1" hangingPunct="1">
              <a:defRPr/>
            </a:pPr>
            <a:r>
              <a:rPr lang="en-US" sz="2800" dirty="0">
                <a:ea typeface="+mn-ea"/>
                <a:cs typeface="+mn-cs"/>
              </a:rPr>
              <a:t>After-Tax Earnings Distributed</a:t>
            </a:r>
          </a:p>
          <a:p>
            <a:pPr marL="1143000" lvl="2" indent="-228600" eaLnBrk="1" hangingPunct="1">
              <a:defRPr/>
            </a:pPr>
            <a:r>
              <a:rPr lang="en-US" sz="2400" dirty="0"/>
              <a:t>Individual Shareholders</a:t>
            </a:r>
          </a:p>
          <a:p>
            <a:pPr marL="1600200" lvl="3" indent="-228600" eaLnBrk="1" hangingPunct="1">
              <a:defRPr/>
            </a:pPr>
            <a:r>
              <a:rPr lang="en-US" sz="2400" dirty="0"/>
              <a:t>Pay second tax at 0, 15, or 20 percent depending on taxpayers income level</a:t>
            </a:r>
          </a:p>
          <a:p>
            <a:pPr marL="1917700" lvl="4" indent="-228600" eaLnBrk="1" hangingPunct="1">
              <a:defRPr/>
            </a:pPr>
            <a:r>
              <a:rPr lang="en-US" sz="2400" dirty="0"/>
              <a:t>May also pay 3.8 net investment income tax, depending on income level</a:t>
            </a:r>
          </a:p>
          <a:p>
            <a:pPr marL="1600200" lvl="3" indent="-228600" eaLnBrk="1" hangingPunct="1">
              <a:defRPr/>
            </a:pPr>
            <a:r>
              <a:rPr lang="en-US" sz="2400" dirty="0"/>
              <a:t>Individual shareholders’ </a:t>
            </a:r>
            <a:r>
              <a:rPr lang="en-US" sz="2400" u="sng" dirty="0"/>
              <a:t>overall</a:t>
            </a:r>
            <a:r>
              <a:rPr lang="en-US" sz="2400" dirty="0"/>
              <a:t> tax rates will be higher with a corporation when the corporation’s marginal tax rate is expected to be greater than or equal to the shareholders’ marginal tax rates</a:t>
            </a:r>
          </a:p>
          <a:p>
            <a:pPr marL="1143000" lvl="2" indent="-228600" eaLnBrk="1" hangingPunct="1">
              <a:buFont typeface="Wingdings" pitchFamily="2" charset="2"/>
              <a:buNone/>
              <a:defRPr/>
            </a:pPr>
            <a:endParaRPr lang="en-US" sz="2400" dirty="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2&quot; unique_id=&quot;11952&quot;&gt;&lt;object type=&quot;3&quot; unique_id=&quot;11953&quot;&gt;&lt;property id=&quot;20148&quot; value=&quot;5&quot;/&gt;&lt;property id=&quot;20300&quot; value=&quot;Slide 1 - &amp;quot;Chapter 15&amp;quot;&quot;/&gt;&lt;property id=&quot;20307&quot; value=&quot;256&quot;/&gt;&lt;/object&gt;&lt;object type=&quot;3&quot; unique_id=&quot;11954&quot;&gt;&lt;property id=&quot;20148&quot; value=&quot;5&quot;/&gt;&lt;property id=&quot;20300&quot; value=&quot;Slide 2 - &amp;quot;Learning Objectives&amp;quot;&quot;/&gt;&lt;property id=&quot;20307&quot; value=&quot;257&quot;/&gt;&lt;/object&gt;&lt;object type=&quot;3&quot; unique_id=&quot;11955&quot;&gt;&lt;property id=&quot;20148&quot; value=&quot;5&quot;/&gt;&lt;property id=&quot;20300&quot; value=&quot;Slide 3 - &amp;quot;Entity Legal Classification and Nontax Characteristics&amp;quot;&quot;/&gt;&lt;property id=&quot;20307&quot; value=&quot;259&quot;/&gt;&lt;/object&gt;&lt;object type=&quot;3&quot; unique_id=&quot;11956&quot;&gt;&lt;property id=&quot;20148&quot; value=&quot;5&quot;/&gt;&lt;property id=&quot;20300&quot; value=&quot;Slide 4 - &amp;quot;Entity Legal Classification and Nontax Characteristics&amp;quot;&quot;/&gt;&lt;property id=&quot;20307&quot; value=&quot;260&quot;/&gt;&lt;/object&gt;&lt;object type=&quot;3&quot; unique_id=&quot;11957&quot;&gt;&lt;property id=&quot;20148&quot; value=&quot;5&quot;/&gt;&lt;property id=&quot;20300&quot; value=&quot;Slide 5 - &amp;quot;Entity Legal Classification and Nontax Characteristics&amp;quot;&quot;/&gt;&lt;property id=&quot;20307&quot; value=&quot;321&quot;/&gt;&lt;/object&gt;&lt;object type=&quot;3&quot; unique_id=&quot;11958&quot;&gt;&lt;property id=&quot;20148&quot; value=&quot;5&quot;/&gt;&lt;property id=&quot;20300&quot; value=&quot;Slide 6&quot;/&gt;&lt;property id=&quot;20307&quot; value=&quot;305&quot;/&gt;&lt;/object&gt;&lt;object type=&quot;3&quot; unique_id=&quot;11959&quot;&gt;&lt;property id=&quot;20148&quot; value=&quot;5&quot;/&gt;&lt;property id=&quot;20300&quot; value=&quot;Slide 7&quot;/&gt;&lt;property id=&quot;20307&quot; value=&quot;258&quot;/&gt;&lt;/object&gt;&lt;object type=&quot;3&quot; unique_id=&quot;11960&quot;&gt;&lt;property id=&quot;20148&quot; value=&quot;5&quot;/&gt;&lt;property id=&quot;20300&quot; value=&quot;Slide 8 - &amp;quot;Entity Tax Characteristics&amp;quot;&quot;/&gt;&lt;property id=&quot;20307&quot; value=&quot;262&quot;/&gt;&lt;/object&gt;&lt;object type=&quot;3&quot; unique_id=&quot;11961&quot;&gt;&lt;property id=&quot;20148&quot; value=&quot;5&quot;/&gt;&lt;property id=&quot;20300&quot; value=&quot;Slide 9 - &amp;quot;Double Tax Example&amp;quot;&quot;/&gt;&lt;property id=&quot;20307&quot; value=&quot;334&quot;/&gt;&lt;/object&gt;&lt;object type=&quot;3&quot; unique_id=&quot;11962&quot;&gt;&lt;property id=&quot;20148&quot; value=&quot;5&quot;/&gt;&lt;property id=&quot;20300&quot; value=&quot;Slide 10 - &amp;quot;Double Tax Example&amp;#x0D;&amp;#x0A;Solution&amp;quot;&quot;/&gt;&lt;property id=&quot;20307&quot; value=&quot;335&quot;/&gt;&lt;/object&gt;&lt;object type=&quot;3&quot; unique_id=&quot;11963&quot;&gt;&lt;property id=&quot;20148&quot; value=&quot;5&quot;/&gt;&lt;property id=&quot;20300&quot; value=&quot;Slide 11 - &amp;quot;Entity Tax Characteristics&amp;quot;&quot;/&gt;&lt;property id=&quot;20307&quot; value=&quot;264&quot;/&gt;&lt;/object&gt;&lt;object type=&quot;3&quot; unique_id=&quot;11964&quot;&gt;&lt;property id=&quot;20148&quot; value=&quot;5&quot;/&gt;&lt;property id=&quot;20300&quot; value=&quot;Slide 12 - &amp;quot;Entity Tax Characteristics&amp;quot;&quot;/&gt;&lt;property id=&quot;20307&quot; value=&quot;348&quot;/&gt;&lt;/object&gt;&lt;object type=&quot;3&quot; unique_id=&quot;11965&quot;&gt;&lt;property id=&quot;20148&quot; value=&quot;5&quot;/&gt;&lt;property id=&quot;20300&quot; value=&quot;Slide 13 - &amp;quot;Entity Tax Characteristics&amp;quot;&quot;/&gt;&lt;property id=&quot;20307&quot; value=&quot;306&quot;/&gt;&lt;/object&gt;&lt;object type=&quot;3&quot; unique_id=&quot;11966&quot;&gt;&lt;property id=&quot;20148&quot; value=&quot;5&quot;/&gt;&lt;property id=&quot;20300&quot; value=&quot;Slide 14 - &amp;quot;Entity Tax Characteristics&amp;quot;&quot;/&gt;&lt;property id=&quot;20307&quot; value=&quot;327&quot;/&gt;&lt;/object&gt;&lt;object type=&quot;3&quot; unique_id=&quot;11967&quot;&gt;&lt;property id=&quot;20148&quot; value=&quot;5&quot;/&gt;&lt;property id=&quot;20300&quot; value=&quot;Slide 15 - &amp;quot;Entity Tax Characteristics&amp;quot;&quot;/&gt;&lt;property id=&quot;20307&quot; value=&quot;328&quot;/&gt;&lt;/object&gt;&lt;object type=&quot;3&quot; unique_id=&quot;11968&quot;&gt;&lt;property id=&quot;20148&quot; value=&quot;5&quot;/&gt;&lt;property id=&quot;20300&quot; value=&quot;Slide 16 - &amp;quot;Entity Loss Example 1&amp;quot;&quot;/&gt;&lt;property id=&quot;20307&quot; value=&quot;329&quot;/&gt;&lt;/object&gt;&lt;object type=&quot;3&quot; unique_id=&quot;11969&quot;&gt;&lt;property id=&quot;20148&quot; value=&quot;5&quot;/&gt;&lt;property id=&quot;20300&quot; value=&quot;Slide 17 - &amp;quot;Entity Loss &amp;#x0D;&amp;#x0A;Example 1 Solution&amp;quot;&quot;/&gt;&lt;property id=&quot;20307&quot; value=&quot;353&quot;/&gt;&lt;/object&gt;&lt;object type=&quot;3&quot; unique_id=&quot;11970&quot;&gt;&lt;property id=&quot;20148&quot; value=&quot;5&quot;/&gt;&lt;property id=&quot;20300&quot; value=&quot;Slide 18 - &amp;quot;Entity Loss Example 2&amp;quot;&quot;/&gt;&lt;property id=&quot;20307&quot; value=&quot;330&quot;/&gt;&lt;/object&gt;&lt;object type=&quot;3&quot; unique_id=&quot;11971&quot;&gt;&lt;property id=&quot;20148&quot; value=&quot;5&quot;/&gt;&lt;property id=&quot;20300&quot; value=&quot;Slide 19 - &amp;quot;Entity Loss &amp;#x0D;&amp;#x0A;Example 2 Solution&amp;quot;&quot;/&gt;&lt;property id=&quot;20307&quot; value=&quot;354&quot;/&gt;&lt;/object&gt;&lt;object type=&quot;3&quot; unique_id=&quot;11972&quot;&gt;&lt;property id=&quot;20148&quot; value=&quot;5&quot;/&gt;&lt;property id=&quot;20300&quot; value=&quot;Slide 20 - &amp;quot;Entity Loss &amp;#x0D;&amp;#x0A;Examples 1 and 2 Summary&amp;quot;&quot;/&gt;&lt;property id=&quot;20307&quot; value=&quot;333&quot;/&gt;&lt;/object&gt;&lt;object type=&quot;3&quot; unique_id=&quot;11973&quot;&gt;&lt;property id=&quot;20148&quot; value=&quot;5&quot;/&gt;&lt;property id=&quot;20300&quot; value=&quot;Slide 21 - &amp;quot;Entity Loss Example 3&amp;quot;&quot;/&gt;&lt;property id=&quot;20307&quot; value=&quot;350&quot;/&gt;&lt;/object&gt;&lt;object type=&quot;3&quot; unique_id=&quot;11974&quot;&gt;&lt;property id=&quot;20148&quot; value=&quot;5&quot;/&gt;&lt;property id=&quot;20300&quot; value=&quot;Slide 22 - &amp;quot;Entity Loss &amp;#x0D;&amp;#x0A;Example 3 Solution&amp;quot;&quot;/&gt;&lt;property id=&quot;20307&quot; value=&quot;355&quot;/&gt;&lt;/object&gt;&lt;object type=&quot;3&quot; unique_id=&quot;11975&quot;&gt;&lt;property id=&quot;20148&quot; value=&quot;5&quot;/&gt;&lt;property id=&quot;20300&quot; value=&quot;Slide 23 - &amp;quot;Entity Tax Characteristics&amp;quot;&quot;/&gt;&lt;property id=&quot;20307&quot; value=&quot;349&quot;/&gt;&lt;/object&gt;&lt;object type=&quot;3&quot; unique_id=&quot;11976&quot;&gt;&lt;property id=&quot;20148&quot; value=&quot;5&quot;/&gt;&lt;property id=&quot;20300&quot; value=&quot;Slide 24 - &amp;quot;Entity Tax Characteristics&amp;quot;&quot;/&gt;&lt;property id=&quot;20307&quot; value=&quot;352&quot;/&gt;&lt;/object&gt;&lt;object type=&quot;3&quot; unique_id=&quot;11977&quot;&gt;&lt;property id=&quot;20148&quot; value=&quot;5&quot;/&gt;&lt;property id=&quot;20300&quot; value=&quot;Slide 25 - &amp;quot;Entity Tax Characteristics&amp;quot;&quot;/&gt;&lt;property id=&quot;20307&quot; value=&quot;351&quot;/&gt;&lt;/object&gt;&lt;/object&gt;&lt;object type=&quot;8&quot; unique_id=&quot;12004&quot;&gt;&lt;/object&gt;&lt;/object&gt;&lt;/database&gt;"/>
  <p:tag name="SECTOMILLISECCONVERTED" val="1"/>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4468</TotalTime>
  <Words>1428</Words>
  <Application>Microsoft Office PowerPoint</Application>
  <PresentationFormat>On-screen Show (4:3)</PresentationFormat>
  <Paragraphs>157</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宋体</vt:lpstr>
      <vt:lpstr>Arial</vt:lpstr>
      <vt:lpstr>Calibri</vt:lpstr>
      <vt:lpstr>新細明體</vt:lpstr>
      <vt:lpstr>Times New Roman</vt:lpstr>
      <vt:lpstr>Wingdings</vt:lpstr>
      <vt:lpstr>Network</vt:lpstr>
      <vt:lpstr>Chapter 4</vt:lpstr>
      <vt:lpstr>Learning Objectives</vt:lpstr>
      <vt:lpstr>Entity Legal Classification and Nontax Characteristics</vt:lpstr>
      <vt:lpstr>Entity Legal Classification and Nontax Characteristics</vt:lpstr>
      <vt:lpstr>Entity Legal Classification and Nontax Characteristics</vt:lpstr>
      <vt:lpstr>PowerPoint Presentation</vt:lpstr>
      <vt:lpstr>PowerPoint Presentation</vt:lpstr>
      <vt:lpstr>PowerPoint Presentation</vt:lpstr>
      <vt:lpstr>Entity Tax Characteristics</vt:lpstr>
      <vt:lpstr>Double Tax Example</vt:lpstr>
      <vt:lpstr>Double Tax Example Solution</vt:lpstr>
      <vt:lpstr>Entity Tax Characteristics</vt:lpstr>
      <vt:lpstr>Entity Tax Characteristics</vt:lpstr>
      <vt:lpstr>Entity Tax Characteristics</vt:lpstr>
      <vt:lpstr>Entity Tax Characteristics</vt:lpstr>
      <vt:lpstr>Entity Tax Characteristics</vt:lpstr>
      <vt:lpstr>Entity Tax Characteristics</vt:lpstr>
      <vt:lpstr>Entity Loss Example 1</vt:lpstr>
      <vt:lpstr>Entity Loss  Example 1 Solution</vt:lpstr>
      <vt:lpstr>Entity Loss Example 2</vt:lpstr>
      <vt:lpstr>Entity Loss  Example 2 Solution</vt:lpstr>
      <vt:lpstr>Entity Loss  Examples 1 and 2 Summary</vt:lpstr>
      <vt:lpstr>Entity Loss Example 3</vt:lpstr>
      <vt:lpstr>Entity Loss  Example 3 Solution</vt:lpstr>
      <vt:lpstr>Entity Tax Characteristics</vt:lpstr>
      <vt:lpstr>Entity Tax Characteristics</vt:lpstr>
      <vt:lpstr>Entity Tax Characteristics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dc:creator>
  <cp:lastModifiedBy>Howard Godfrey</cp:lastModifiedBy>
  <cp:revision>651</cp:revision>
  <dcterms:created xsi:type="dcterms:W3CDTF">2006-11-06T16:51:59Z</dcterms:created>
  <dcterms:modified xsi:type="dcterms:W3CDTF">2016-12-19T01:36:15Z</dcterms:modified>
</cp:coreProperties>
</file>