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48"/>
  </p:notesMasterIdLst>
  <p:sldIdLst>
    <p:sldId id="330" r:id="rId2"/>
    <p:sldId id="295" r:id="rId3"/>
    <p:sldId id="297" r:id="rId4"/>
    <p:sldId id="260" r:id="rId5"/>
    <p:sldId id="298" r:id="rId6"/>
    <p:sldId id="261" r:id="rId7"/>
    <p:sldId id="284" r:id="rId8"/>
    <p:sldId id="305" r:id="rId9"/>
    <p:sldId id="306" r:id="rId10"/>
    <p:sldId id="307" r:id="rId11"/>
    <p:sldId id="285" r:id="rId12"/>
    <p:sldId id="262" r:id="rId13"/>
    <p:sldId id="300" r:id="rId14"/>
    <p:sldId id="301" r:id="rId15"/>
    <p:sldId id="302" r:id="rId16"/>
    <p:sldId id="303" r:id="rId17"/>
    <p:sldId id="304" r:id="rId18"/>
    <p:sldId id="299" r:id="rId19"/>
    <p:sldId id="326" r:id="rId20"/>
    <p:sldId id="327" r:id="rId21"/>
    <p:sldId id="328" r:id="rId22"/>
    <p:sldId id="329" r:id="rId23"/>
    <p:sldId id="263" r:id="rId24"/>
    <p:sldId id="309" r:id="rId25"/>
    <p:sldId id="310" r:id="rId26"/>
    <p:sldId id="311" r:id="rId27"/>
    <p:sldId id="264" r:id="rId28"/>
    <p:sldId id="312" r:id="rId29"/>
    <p:sldId id="313" r:id="rId30"/>
    <p:sldId id="276" r:id="rId31"/>
    <p:sldId id="288" r:id="rId32"/>
    <p:sldId id="277" r:id="rId33"/>
    <p:sldId id="292" r:id="rId34"/>
    <p:sldId id="293" r:id="rId35"/>
    <p:sldId id="314" r:id="rId36"/>
    <p:sldId id="315" r:id="rId37"/>
    <p:sldId id="316" r:id="rId38"/>
    <p:sldId id="317" r:id="rId39"/>
    <p:sldId id="320" r:id="rId40"/>
    <p:sldId id="319" r:id="rId41"/>
    <p:sldId id="318" r:id="rId42"/>
    <p:sldId id="321" r:id="rId43"/>
    <p:sldId id="323" r:id="rId44"/>
    <p:sldId id="322" r:id="rId45"/>
    <p:sldId id="324" r:id="rId46"/>
    <p:sldId id="325"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utslay, Edmund" initials="O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588" autoAdjust="0"/>
  </p:normalViewPr>
  <p:slideViewPr>
    <p:cSldViewPr>
      <p:cViewPr varScale="1">
        <p:scale>
          <a:sx n="58" d="100"/>
          <a:sy n="58" d="100"/>
        </p:scale>
        <p:origin x="141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FF21F1D-32E9-43F4-ADB9-6310559B6BDE}" type="slidenum">
              <a:rPr lang="en-US"/>
              <a:pPr>
                <a:defRPr/>
              </a:pPr>
              <a:t>‹#›</a:t>
            </a:fld>
            <a:endParaRPr lang="en-US" dirty="0"/>
          </a:p>
        </p:txBody>
      </p:sp>
    </p:spTree>
    <p:extLst>
      <p:ext uri="{BB962C8B-B14F-4D97-AF65-F5344CB8AC3E}">
        <p14:creationId xmlns:p14="http://schemas.microsoft.com/office/powerpoint/2010/main" val="675220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555374-D6F1-41AA-99E5-4BF9FA2C6BC9}" type="slidenum">
              <a:rPr lang="en-US" smtClean="0"/>
              <a:pPr eaLnBrk="1" hangingPunct="1"/>
              <a:t>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Wingdings" pitchFamily="2" charset="2"/>
              <a:buNone/>
            </a:pP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lang="en-US" sz="3900" b="1" dirty="0">
              <a:solidFill>
                <a:schemeClr val="tx2"/>
              </a:solidFill>
            </a:endParaRPr>
          </a:p>
        </p:txBody>
      </p:sp>
      <p:sp>
        <p:nvSpPr>
          <p:cNvPr id="3" name="Rectangle 3"/>
          <p:cNvSpPr>
            <a:spLocks noGrp="1"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tx2"/>
              </a:buClr>
              <a:buSzPct val="70000"/>
              <a:buFont typeface="Wingdings" pitchFamily="2" charset="2"/>
              <a:buChar char="l"/>
            </a:pPr>
            <a:endParaRPr lang="en-US" sz="3000" dirty="0"/>
          </a:p>
        </p:txBody>
      </p:sp>
    </p:spTree>
    <p:extLst>
      <p:ext uri="{BB962C8B-B14F-4D97-AF65-F5344CB8AC3E}">
        <p14:creationId xmlns:p14="http://schemas.microsoft.com/office/powerpoint/2010/main" val="315807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18A872F-5FD2-44F2-AF21-6F6FD7C044F4}" type="datetime1">
              <a:rPr lang="en-US" altLang="en-US" smtClean="0"/>
              <a:t>12/18/2016</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61513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5E2B456-BCE4-4498-BA7B-D2452B6642CE}" type="datetime1">
              <a:rPr lang="en-US" altLang="en-US" smtClean="0"/>
              <a:t>12/18/2016</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00698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1713CDA3-12A7-4B33-BD7F-B1A2CE381E59}" type="datetime1">
              <a:rPr lang="en-US" altLang="en-US" smtClean="0"/>
              <a:t>12/18/2016</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757958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0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120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9" name="Rectangle 5"/>
          <p:cNvSpPr>
            <a:spLocks noGrp="1" noChangeArrowheads="1"/>
          </p:cNvSpPr>
          <p:nvPr>
            <p:ph type="dt" sz="half" idx="10"/>
          </p:nvPr>
        </p:nvSpPr>
        <p:spPr/>
        <p:txBody>
          <a:bodyPr/>
          <a:lstStyle>
            <a:lvl1pPr>
              <a:defRPr/>
            </a:lvl1pPr>
          </a:lstStyle>
          <a:p>
            <a:pPr>
              <a:defRPr/>
            </a:pPr>
            <a:fld id="{7940E668-BB8F-4AFA-8F19-95D9A7157F58}" type="datetime1">
              <a:rPr lang="en-US" smtClean="0"/>
              <a:t>12/18/2016</a:t>
            </a:fld>
            <a:endParaRPr lang="en-US" altLang="en-US" dirty="0"/>
          </a:p>
        </p:txBody>
      </p:sp>
      <p:sp>
        <p:nvSpPr>
          <p:cNvPr id="40" name="Rectangle 6"/>
          <p:cNvSpPr>
            <a:spLocks noGrp="1" noChangeArrowheads="1"/>
          </p:cNvSpPr>
          <p:nvPr>
            <p:ph type="ftr" sz="quarter" idx="11"/>
          </p:nvPr>
        </p:nvSpPr>
        <p:spPr/>
        <p:txBody>
          <a:bodyPr/>
          <a:lstStyle>
            <a:lvl1pPr>
              <a:defRPr/>
            </a:lvl1pPr>
          </a:lstStyle>
          <a:p>
            <a:pPr>
              <a:defRPr/>
            </a:pPr>
            <a:endParaRPr lang="en-US" altLang="en-US" dirty="0"/>
          </a:p>
        </p:txBody>
      </p:sp>
      <p:sp>
        <p:nvSpPr>
          <p:cNvPr id="41" name="Rectangle 7"/>
          <p:cNvSpPr>
            <a:spLocks noGrp="1" noChangeArrowheads="1"/>
          </p:cNvSpPr>
          <p:nvPr>
            <p:ph type="sldNum" sz="quarter" idx="12"/>
          </p:nvPr>
        </p:nvSpPr>
        <p:spPr/>
        <p:txBody>
          <a:bodyPr/>
          <a:lstStyle>
            <a:lvl1pPr>
              <a:defRPr/>
            </a:lvl1pPr>
          </a:lstStyle>
          <a:p>
            <a:pPr>
              <a:defRPr/>
            </a:pPr>
            <a:fld id="{6B50EFC6-9F45-4098-9A11-02963558DF18}" type="slidenum">
              <a:rPr lang="en-US" altLang="en-US"/>
              <a:pPr>
                <a:defRPr/>
              </a:pPr>
              <a:t>‹#›</a:t>
            </a:fld>
            <a:endParaRPr lang="en-US" altLang="en-US" dirty="0"/>
          </a:p>
        </p:txBody>
      </p:sp>
      <p:sp>
        <p:nvSpPr>
          <p:cNvPr id="43" name="Rectangle 10"/>
          <p:cNvSpPr>
            <a:spLocks noChangeArrowheads="1"/>
          </p:cNvSpPr>
          <p:nvPr userDrawn="1"/>
        </p:nvSpPr>
        <p:spPr bwMode="auto">
          <a:xfrm>
            <a:off x="152400" y="6553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200" b="1" i="1" dirty="0">
                <a:latin typeface="Times New Roman" pitchFamily="18" charset="0"/>
              </a:rPr>
              <a:t>McGraw-Hill Education</a:t>
            </a:r>
          </a:p>
        </p:txBody>
      </p:sp>
      <p:sp>
        <p:nvSpPr>
          <p:cNvPr id="44" name="Rectangle 11"/>
          <p:cNvSpPr>
            <a:spLocks noChangeArrowheads="1"/>
          </p:cNvSpPr>
          <p:nvPr userDrawn="1"/>
        </p:nvSpPr>
        <p:spPr bwMode="auto">
          <a:xfrm>
            <a:off x="2438400" y="64008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IN" sz="1050" i="1" dirty="0">
                <a:latin typeface="Times New Roman" panose="02020603050405020304" pitchFamily="18" charset="0"/>
                <a:cs typeface="Times New Roman" panose="02020603050405020304" pitchFamily="18" charset="0"/>
              </a:rPr>
              <a:t>Copyright © 2017 McGraw-Hill Education. All rights reserved. No reproduction or distribution without the prior written consent of McGraw-Hill Education.</a:t>
            </a:r>
            <a:endParaRPr lang="en-US" sz="1050" i="1" dirty="0">
              <a:latin typeface="Times New Roman" panose="02020603050405020304" pitchFamily="18" charset="0"/>
              <a:cs typeface="Times New Roman" panose="02020603050405020304" pitchFamily="18" charset="0"/>
            </a:endParaRPr>
          </a:p>
          <a:p>
            <a:pPr algn="r">
              <a:spcBef>
                <a:spcPct val="50000"/>
              </a:spcBef>
              <a:defRPr/>
            </a:pPr>
            <a:r>
              <a:rPr lang="en-US" altLang="en-US" sz="800" b="1" i="1" dirty="0">
                <a:latin typeface="Times New Roman" pitchFamily="18" charset="0"/>
                <a:cs typeface="Times New Roman" panose="02020603050405020304" pitchFamily="18" charset="0"/>
              </a:rPr>
              <a:t>.</a:t>
            </a:r>
          </a:p>
        </p:txBody>
      </p:sp>
    </p:spTree>
    <p:extLst>
      <p:ext uri="{BB962C8B-B14F-4D97-AF65-F5344CB8AC3E}">
        <p14:creationId xmlns:p14="http://schemas.microsoft.com/office/powerpoint/2010/main" val="4678358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lang="en-US" sz="3900" b="1" dirty="0">
              <a:solidFill>
                <a:schemeClr val="tx2"/>
              </a:solidFill>
            </a:endParaRPr>
          </a:p>
        </p:txBody>
      </p:sp>
      <p:sp>
        <p:nvSpPr>
          <p:cNvPr id="3" name="Rectangle 3"/>
          <p:cNvSpPr>
            <a:spLocks noGrp="1"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tx2"/>
              </a:buClr>
              <a:buSzPct val="70000"/>
              <a:buFont typeface="Wingdings" pitchFamily="2" charset="2"/>
              <a:buChar char="l"/>
            </a:pPr>
            <a:endParaRPr lang="en-US" sz="3000" dirty="0"/>
          </a:p>
        </p:txBody>
      </p:sp>
    </p:spTree>
    <p:extLst>
      <p:ext uri="{BB962C8B-B14F-4D97-AF65-F5344CB8AC3E}">
        <p14:creationId xmlns:p14="http://schemas.microsoft.com/office/powerpoint/2010/main" val="20445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D95878E-305A-44BA-B0E7-03F841E41CC9}" type="datetime1">
              <a:rPr lang="en-US" altLang="en-US" smtClean="0"/>
              <a:t>12/18/2016</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90875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C68E689-B80D-4E59-A767-750B6C7A55B5}" type="datetime1">
              <a:rPr lang="en-US" altLang="en-US" smtClean="0"/>
              <a:t>12/18/2016</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323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2A9DA4B3-E90C-473E-89B2-0CEBFD4EE046}" type="datetime1">
              <a:rPr lang="en-US" altLang="en-US" smtClean="0"/>
              <a:t>12/18/2016</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43134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DAD938BF-417A-4C87-B065-AF031B5800C9}" type="datetime1">
              <a:rPr lang="en-US" altLang="en-US" smtClean="0"/>
              <a:t>12/18/2016</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93627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DDED4AE5-5639-41EE-8EB2-0B6CCC33596C}" type="datetime1">
              <a:rPr lang="en-US" altLang="en-US" smtClean="0"/>
              <a:t>12/18/2016</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1960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BC9ADF7-2AF5-4819-BCE9-33ACCDC479AC}" type="datetime1">
              <a:rPr lang="en-US" altLang="en-US" smtClean="0"/>
              <a:t>12/18/2016</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11432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E942D6-22A4-4F9F-ACA0-2C72CCBD3C59}" type="datetime1">
              <a:rPr lang="en-US" altLang="en-US" smtClean="0"/>
              <a:t>12/18/2016</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53771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6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fld id="{88F56D50-6480-40EB-8390-107C73F8880C}" type="datetime1">
              <a:rPr lang="en-US" altLang="en-US" smtClean="0"/>
              <a:t>12/18/2016</a:t>
            </a:fld>
            <a:endParaRPr lang="en-US" altLang="en-US" dirty="0"/>
          </a:p>
        </p:txBody>
      </p:sp>
      <p:sp>
        <p:nvSpPr>
          <p:cNvPr id="6247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cs typeface="+mn-cs"/>
              </a:defRPr>
            </a:lvl1pPr>
          </a:lstStyle>
          <a:p>
            <a:pPr>
              <a:defRPr/>
            </a:pPr>
            <a:endParaRPr lang="en-US" altLang="en-US" dirty="0"/>
          </a:p>
        </p:txBody>
      </p:sp>
      <p:sp>
        <p:nvSpPr>
          <p:cNvPr id="6247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cs typeface="+mn-cs"/>
              </a:defRPr>
            </a:lvl1pPr>
          </a:lstStyle>
          <a:p>
            <a:pPr>
              <a:defRPr/>
            </a:pPr>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5" name="Oval 11"/>
            <p:cNvSpPr>
              <a:spLocks noChangeArrowheads="1"/>
            </p:cNvSpPr>
            <p:nvPr/>
          </p:nvSpPr>
          <p:spPr bwMode="auto">
            <a:xfrm>
              <a:off x="5360" y="960"/>
              <a:ext cx="78"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6" name="Oval 12"/>
            <p:cNvSpPr>
              <a:spLocks noChangeArrowheads="1"/>
            </p:cNvSpPr>
            <p:nvPr/>
          </p:nvSpPr>
          <p:spPr bwMode="auto">
            <a:xfrm>
              <a:off x="5136" y="1072"/>
              <a:ext cx="80"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7" name="Oval 13"/>
            <p:cNvSpPr>
              <a:spLocks noChangeArrowheads="1"/>
            </p:cNvSpPr>
            <p:nvPr/>
          </p:nvSpPr>
          <p:spPr bwMode="auto">
            <a:xfrm>
              <a:off x="5248" y="1072"/>
              <a:ext cx="79"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8" name="Oval 14"/>
            <p:cNvSpPr>
              <a:spLocks noChangeArrowheads="1"/>
            </p:cNvSpPr>
            <p:nvPr/>
          </p:nvSpPr>
          <p:spPr bwMode="auto">
            <a:xfrm>
              <a:off x="5360" y="1072"/>
              <a:ext cx="78"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9" name="Oval 15"/>
            <p:cNvSpPr>
              <a:spLocks noChangeArrowheads="1"/>
            </p:cNvSpPr>
            <p:nvPr/>
          </p:nvSpPr>
          <p:spPr bwMode="auto">
            <a:xfrm>
              <a:off x="5472" y="1072"/>
              <a:ext cx="78" cy="7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0" name="Oval 16"/>
            <p:cNvSpPr>
              <a:spLocks noChangeArrowheads="1"/>
            </p:cNvSpPr>
            <p:nvPr/>
          </p:nvSpPr>
          <p:spPr bwMode="auto">
            <a:xfrm>
              <a:off x="5136" y="1184"/>
              <a:ext cx="80"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1" name="Oval 17"/>
            <p:cNvSpPr>
              <a:spLocks noChangeArrowheads="1"/>
            </p:cNvSpPr>
            <p:nvPr/>
          </p:nvSpPr>
          <p:spPr bwMode="auto">
            <a:xfrm>
              <a:off x="5248" y="1184"/>
              <a:ext cx="79"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2" name="Oval 18"/>
            <p:cNvSpPr>
              <a:spLocks noChangeArrowheads="1"/>
            </p:cNvSpPr>
            <p:nvPr/>
          </p:nvSpPr>
          <p:spPr bwMode="auto">
            <a:xfrm>
              <a:off x="5360" y="1184"/>
              <a:ext cx="78" cy="7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3" name="Oval 19"/>
            <p:cNvSpPr>
              <a:spLocks noChangeArrowheads="1"/>
            </p:cNvSpPr>
            <p:nvPr/>
          </p:nvSpPr>
          <p:spPr bwMode="auto">
            <a:xfrm>
              <a:off x="5472" y="1184"/>
              <a:ext cx="78" cy="7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4" name="Oval 20"/>
            <p:cNvSpPr>
              <a:spLocks noChangeArrowheads="1"/>
            </p:cNvSpPr>
            <p:nvPr/>
          </p:nvSpPr>
          <p:spPr bwMode="auto">
            <a:xfrm>
              <a:off x="5584" y="1184"/>
              <a:ext cx="80" cy="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7" name="Oval 23"/>
            <p:cNvSpPr>
              <a:spLocks noChangeArrowheads="1"/>
            </p:cNvSpPr>
            <p:nvPr/>
          </p:nvSpPr>
          <p:spPr bwMode="auto">
            <a:xfrm>
              <a:off x="5360" y="1296"/>
              <a:ext cx="78"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8" name="Oval 24"/>
            <p:cNvSpPr>
              <a:spLocks noChangeArrowheads="1"/>
            </p:cNvSpPr>
            <p:nvPr/>
          </p:nvSpPr>
          <p:spPr bwMode="auto">
            <a:xfrm>
              <a:off x="5472" y="1296"/>
              <a:ext cx="78"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1" name="Oval 27"/>
            <p:cNvSpPr>
              <a:spLocks noChangeArrowheads="1"/>
            </p:cNvSpPr>
            <p:nvPr/>
          </p:nvSpPr>
          <p:spPr bwMode="auto">
            <a:xfrm>
              <a:off x="5360" y="1408"/>
              <a:ext cx="78"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2" name="Oval 28"/>
            <p:cNvSpPr>
              <a:spLocks noChangeArrowheads="1"/>
            </p:cNvSpPr>
            <p:nvPr/>
          </p:nvSpPr>
          <p:spPr bwMode="auto">
            <a:xfrm>
              <a:off x="5472" y="1408"/>
              <a:ext cx="78"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6" name="Oval 32"/>
            <p:cNvSpPr>
              <a:spLocks noChangeArrowheads="1"/>
            </p:cNvSpPr>
            <p:nvPr/>
          </p:nvSpPr>
          <p:spPr bwMode="auto">
            <a:xfrm>
              <a:off x="5360" y="1520"/>
              <a:ext cx="78"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7" name="Oval 33"/>
            <p:cNvSpPr>
              <a:spLocks noChangeArrowheads="1"/>
            </p:cNvSpPr>
            <p:nvPr/>
          </p:nvSpPr>
          <p:spPr bwMode="auto">
            <a:xfrm>
              <a:off x="5472" y="1520"/>
              <a:ext cx="78"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8" name="Oval 34"/>
            <p:cNvSpPr>
              <a:spLocks noChangeArrowheads="1"/>
            </p:cNvSpPr>
            <p:nvPr/>
          </p:nvSpPr>
          <p:spPr bwMode="auto">
            <a:xfrm>
              <a:off x="5136" y="1632"/>
              <a:ext cx="80" cy="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9" name="Oval 35"/>
            <p:cNvSpPr>
              <a:spLocks noChangeArrowheads="1"/>
            </p:cNvSpPr>
            <p:nvPr/>
          </p:nvSpPr>
          <p:spPr bwMode="auto">
            <a:xfrm>
              <a:off x="5248" y="1632"/>
              <a:ext cx="79" cy="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60" name="Oval 36"/>
            <p:cNvSpPr>
              <a:spLocks noChangeArrowheads="1"/>
            </p:cNvSpPr>
            <p:nvPr/>
          </p:nvSpPr>
          <p:spPr bwMode="auto">
            <a:xfrm>
              <a:off x="5360" y="1632"/>
              <a:ext cx="78" cy="7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61" name="Oval 37"/>
            <p:cNvSpPr>
              <a:spLocks noChangeArrowheads="1"/>
            </p:cNvSpPr>
            <p:nvPr/>
          </p:nvSpPr>
          <p:spPr bwMode="auto">
            <a:xfrm>
              <a:off x="5472" y="1632"/>
              <a:ext cx="78" cy="7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63" name="Oval 39"/>
            <p:cNvSpPr>
              <a:spLocks noChangeArrowheads="1"/>
            </p:cNvSpPr>
            <p:nvPr/>
          </p:nvSpPr>
          <p:spPr bwMode="auto">
            <a:xfrm>
              <a:off x="5472" y="1744"/>
              <a:ext cx="78"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40" name="Rectangle 10"/>
          <p:cNvSpPr>
            <a:spLocks noChangeArrowheads="1"/>
          </p:cNvSpPr>
          <p:nvPr userDrawn="1"/>
        </p:nvSpPr>
        <p:spPr bwMode="auto">
          <a:xfrm>
            <a:off x="152400" y="6553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200" b="1" i="1" dirty="0">
                <a:latin typeface="Times New Roman" pitchFamily="18" charset="0"/>
              </a:rPr>
              <a:t>McGraw-Hill Education</a:t>
            </a:r>
          </a:p>
        </p:txBody>
      </p:sp>
      <p:sp>
        <p:nvSpPr>
          <p:cNvPr id="41" name="Rectangle 11"/>
          <p:cNvSpPr>
            <a:spLocks noChangeArrowheads="1"/>
          </p:cNvSpPr>
          <p:nvPr userDrawn="1"/>
        </p:nvSpPr>
        <p:spPr bwMode="auto">
          <a:xfrm>
            <a:off x="2438400" y="64008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IN" sz="1050" i="1" dirty="0">
                <a:latin typeface="Times New Roman" panose="02020603050405020304" pitchFamily="18" charset="0"/>
                <a:cs typeface="Times New Roman" panose="02020603050405020304" pitchFamily="18" charset="0"/>
              </a:rPr>
              <a:t>Copyright © 2017 McGraw-Hill Education. All rights reserved. No reproduction or distribution without the prior written consent of McGraw-Hill Education.</a:t>
            </a:r>
            <a:endParaRPr lang="en-US" sz="1050" i="1" dirty="0">
              <a:latin typeface="Times New Roman" panose="02020603050405020304" pitchFamily="18" charset="0"/>
              <a:cs typeface="Times New Roman" panose="02020603050405020304" pitchFamily="18" charset="0"/>
            </a:endParaRPr>
          </a:p>
          <a:p>
            <a:pPr algn="r">
              <a:spcBef>
                <a:spcPct val="50000"/>
              </a:spcBef>
              <a:defRPr/>
            </a:pPr>
            <a:r>
              <a:rPr lang="en-US" altLang="en-US" sz="800" b="1" i="1" dirty="0">
                <a:latin typeface="Times New Roman" pitchFamily="18" charset="0"/>
                <a:cs typeface="Times New Roman" panose="02020603050405020304" pitchFamily="18" charset="0"/>
              </a:rPr>
              <a:t>.</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50" r:id="rId13"/>
  </p:sldLayoutIdLst>
  <p:hf sldNum="0"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62400" y="1600200"/>
            <a:ext cx="3135313" cy="1000125"/>
          </a:xfrm>
        </p:spPr>
        <p:txBody>
          <a:bodyPr/>
          <a:lstStyle/>
          <a:p>
            <a:pPr eaLnBrk="1" hangingPunct="1"/>
            <a:r>
              <a:rPr lang="en-US" sz="4400" dirty="0"/>
              <a:t>Chapter 5</a:t>
            </a:r>
          </a:p>
        </p:txBody>
      </p:sp>
      <p:sp>
        <p:nvSpPr>
          <p:cNvPr id="5123" name="Rectangle 3"/>
          <p:cNvSpPr>
            <a:spLocks noGrp="1" noChangeArrowheads="1"/>
          </p:cNvSpPr>
          <p:nvPr>
            <p:ph type="subTitle" idx="1"/>
          </p:nvPr>
        </p:nvSpPr>
        <p:spPr>
          <a:xfrm>
            <a:off x="1828800" y="3049588"/>
            <a:ext cx="5268913" cy="989012"/>
          </a:xfrm>
        </p:spPr>
        <p:txBody>
          <a:bodyPr/>
          <a:lstStyle/>
          <a:p>
            <a:pPr eaLnBrk="1" hangingPunct="1">
              <a:lnSpc>
                <a:spcPct val="80000"/>
              </a:lnSpc>
            </a:pPr>
            <a:r>
              <a:rPr lang="en-US" dirty="0"/>
              <a:t>Corporate Operations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br>
              <a:rPr lang="en-US" sz="3500" dirty="0"/>
            </a:br>
            <a:r>
              <a:rPr lang="en-US" sz="3500" dirty="0"/>
              <a:t>Dividends Book-Tax Difference Example Solution</a:t>
            </a:r>
          </a:p>
        </p:txBody>
      </p:sp>
      <p:sp>
        <p:nvSpPr>
          <p:cNvPr id="14339" name="Rectangle 5"/>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18C0ACBB-5078-4FB4-8296-B42142D15CF0}" type="slidenum">
              <a:rPr lang="en-US" sz="1200" smtClean="0">
                <a:latin typeface="Times New Roman" pitchFamily="18" charset="0"/>
              </a:rPr>
              <a:pPr algn="r"/>
              <a:t>10</a:t>
            </a:fld>
            <a:endParaRPr lang="en-US" sz="1200" dirty="0">
              <a:latin typeface="Times New Roman" pitchFamily="18" charset="0"/>
            </a:endParaRPr>
          </a:p>
        </p:txBody>
      </p:sp>
      <p:pic>
        <p:nvPicPr>
          <p:cNvPr id="2" name="Picture 1" descr="Screen Shot 2016-03-04 at 10.53.19 AM.png"/>
          <p:cNvPicPr>
            <a:picLocks noChangeAspect="1"/>
          </p:cNvPicPr>
          <p:nvPr/>
        </p:nvPicPr>
        <p:blipFill rotWithShape="1">
          <a:blip r:embed="rId3">
            <a:extLst>
              <a:ext uri="{28A0092B-C50C-407E-A947-70E740481C1C}">
                <a14:useLocalDpi xmlns:a14="http://schemas.microsoft.com/office/drawing/2010/main" val="0"/>
              </a:ext>
            </a:extLst>
          </a:blip>
          <a:srcRect b="35803"/>
          <a:stretch/>
        </p:blipFill>
        <p:spPr>
          <a:xfrm>
            <a:off x="304800" y="1981200"/>
            <a:ext cx="8553084" cy="2819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orient="vert"/>
          </p:nvPr>
        </p:nvSpPr>
        <p:spPr>
          <a:xfrm>
            <a:off x="6858000" y="228600"/>
            <a:ext cx="2286000" cy="6008687"/>
          </a:xfrm>
        </p:spPr>
        <p:txBody>
          <a:bodyPr vert="horz" anchor="ctr"/>
          <a:lstStyle/>
          <a:p>
            <a:pPr eaLnBrk="1" hangingPunct="1"/>
            <a:r>
              <a:rPr lang="en-US" sz="2800" dirty="0"/>
              <a:t>Stock Option-Related Book-Tax Differences</a:t>
            </a:r>
            <a:br>
              <a:rPr lang="en-US" sz="2800" dirty="0"/>
            </a:br>
            <a:endParaRPr lang="en-US" sz="2800" dirty="0"/>
          </a:p>
        </p:txBody>
      </p:sp>
      <p:sp>
        <p:nvSpPr>
          <p:cNvPr id="15363" name="Rectangle 8"/>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E47AB82B-752A-4FFD-9EEC-E743FAF10D92}" type="slidenum">
              <a:rPr lang="en-US" sz="1200" smtClean="0">
                <a:latin typeface="Times New Roman" pitchFamily="18" charset="0"/>
              </a:rPr>
              <a:pPr algn="r"/>
              <a:t>11</a:t>
            </a:fld>
            <a:endParaRPr lang="en-US" sz="1200" dirty="0">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1950"/>
            <a:ext cx="6430252" cy="582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Stock Option Example 1</a:t>
            </a:r>
          </a:p>
        </p:txBody>
      </p:sp>
      <p:sp>
        <p:nvSpPr>
          <p:cNvPr id="16387" name="Rectangle 3"/>
          <p:cNvSpPr>
            <a:spLocks noGrp="1" noChangeArrowheads="1"/>
          </p:cNvSpPr>
          <p:nvPr>
            <p:ph type="body" idx="1"/>
          </p:nvPr>
        </p:nvSpPr>
        <p:spPr/>
        <p:txBody>
          <a:bodyPr/>
          <a:lstStyle/>
          <a:p>
            <a:pPr marL="0" indent="0" eaLnBrk="1" hangingPunct="1">
              <a:buFont typeface="Wingdings" pitchFamily="2" charset="2"/>
              <a:buNone/>
            </a:pPr>
            <a:r>
              <a:rPr lang="en-US" sz="2400" dirty="0"/>
              <a:t>On January 1, 2016, PCC granted 20,000 nonqualified options with an estimated $5 value per option ($100,000 total value). Each option entitled the owner to purchase one share of PCC stock for $15 a share (the per share price of PCC stock on January 1, 2016, when the options were granted). The options vested at the end of the day on December 31, 2016 (employees could not exercise options in 2016). </a:t>
            </a:r>
          </a:p>
          <a:p>
            <a:pPr marL="0" indent="0" eaLnBrk="1" hangingPunct="1">
              <a:buFont typeface="Wingdings" pitchFamily="2" charset="2"/>
              <a:buNone/>
            </a:pPr>
            <a:endParaRPr lang="en-US" sz="1000" dirty="0"/>
          </a:p>
          <a:p>
            <a:pPr marL="0" indent="0" eaLnBrk="1" hangingPunct="1">
              <a:buFont typeface="Wingdings" pitchFamily="2" charset="2"/>
              <a:buNone/>
            </a:pPr>
            <a:r>
              <a:rPr lang="en-US" sz="2400" dirty="0"/>
              <a:t>What is PCC’s book-tax difference associated with the nonqualified options in 2016? Is the difference favorable or unfavorable? Is it permanent or temporary?</a:t>
            </a:r>
          </a:p>
        </p:txBody>
      </p:sp>
      <p:sp>
        <p:nvSpPr>
          <p:cNvPr id="16388"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931C457E-79B9-435B-A168-F703346DAFE0}" type="slidenum">
              <a:rPr lang="en-US" sz="1200" smtClean="0">
                <a:latin typeface="Times New Roman" pitchFamily="18" charset="0"/>
              </a:rPr>
              <a:pPr algn="r"/>
              <a:t>12</a:t>
            </a:fld>
            <a:endParaRPr lang="en-US" sz="1200" dirty="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122238"/>
            <a:ext cx="7620000" cy="1295400"/>
          </a:xfrm>
        </p:spPr>
        <p:txBody>
          <a:bodyPr/>
          <a:lstStyle/>
          <a:p>
            <a:pPr eaLnBrk="1" hangingPunct="1"/>
            <a:r>
              <a:rPr lang="en-US" dirty="0"/>
              <a:t>Stock Option Example 1 Solution</a:t>
            </a:r>
          </a:p>
        </p:txBody>
      </p:sp>
      <p:sp>
        <p:nvSpPr>
          <p:cNvPr id="17411" name="Rectangle 3"/>
          <p:cNvSpPr>
            <a:spLocks noGrp="1" noChangeArrowheads="1"/>
          </p:cNvSpPr>
          <p:nvPr>
            <p:ph type="body" idx="1"/>
          </p:nvPr>
        </p:nvSpPr>
        <p:spPr/>
        <p:txBody>
          <a:bodyPr/>
          <a:lstStyle/>
          <a:p>
            <a:pPr marL="0" indent="0" eaLnBrk="1" hangingPunct="1">
              <a:buFont typeface="Wingdings" pitchFamily="2" charset="2"/>
              <a:buNone/>
            </a:pPr>
            <a:r>
              <a:rPr lang="en-US" sz="2800" b="1" dirty="0"/>
              <a:t>Answer: </a:t>
            </a:r>
            <a:r>
              <a:rPr lang="en-US" sz="2800" dirty="0"/>
              <a:t>$100,000 unfavorable, temporary book-tax difference. PCC amortizes the compensation expense ratably over the vesting period (2016). PCC expenses $100,000 for book purposes in 2016 and reports a $0 compensation deduction for tax purposes (the options were not exercised).</a:t>
            </a:r>
          </a:p>
        </p:txBody>
      </p:sp>
      <p:sp>
        <p:nvSpPr>
          <p:cNvPr id="17412"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EEC2E930-4D3C-4837-923D-8C93792123E5}" type="slidenum">
              <a:rPr lang="en-US" sz="1200" smtClean="0">
                <a:latin typeface="Times New Roman" pitchFamily="18" charset="0"/>
              </a:rPr>
              <a:pPr algn="r"/>
              <a:t>13</a:t>
            </a:fld>
            <a:endParaRPr lang="en-US" sz="1200" dirty="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22238"/>
            <a:ext cx="7620000" cy="1295400"/>
          </a:xfrm>
        </p:spPr>
        <p:txBody>
          <a:bodyPr/>
          <a:lstStyle/>
          <a:p>
            <a:pPr eaLnBrk="1" hangingPunct="1"/>
            <a:r>
              <a:rPr lang="en-US" dirty="0"/>
              <a:t>Stock Option Example 2</a:t>
            </a:r>
          </a:p>
        </p:txBody>
      </p:sp>
      <p:sp>
        <p:nvSpPr>
          <p:cNvPr id="18435" name="Rectangle 3"/>
          <p:cNvSpPr>
            <a:spLocks noGrp="1" noChangeArrowheads="1"/>
          </p:cNvSpPr>
          <p:nvPr>
            <p:ph type="body" idx="1"/>
          </p:nvPr>
        </p:nvSpPr>
        <p:spPr/>
        <p:txBody>
          <a:bodyPr/>
          <a:lstStyle/>
          <a:p>
            <a:pPr marL="0" indent="0" eaLnBrk="1" hangingPunct="1">
              <a:buFont typeface="Wingdings" pitchFamily="2" charset="2"/>
              <a:buNone/>
            </a:pPr>
            <a:r>
              <a:rPr lang="en-US" sz="2800" dirty="0"/>
              <a:t>Assume the same facts in Example 1 and that on March 1, 2017, employees exercised all 20,000 options at a time when the PCC stock was trading at $20 per share. </a:t>
            </a:r>
          </a:p>
          <a:p>
            <a:pPr marL="0" indent="0" eaLnBrk="1" hangingPunct="1">
              <a:buFont typeface="Wingdings" pitchFamily="2" charset="2"/>
              <a:buNone/>
            </a:pPr>
            <a:endParaRPr lang="en-US" sz="2000" dirty="0"/>
          </a:p>
          <a:p>
            <a:pPr marL="0" indent="0" eaLnBrk="1" hangingPunct="1">
              <a:buFont typeface="Wingdings" pitchFamily="2" charset="2"/>
              <a:buNone/>
            </a:pPr>
            <a:r>
              <a:rPr lang="en-US" sz="2800" dirty="0"/>
              <a:t>What is PCC’s book-tax difference associated with the stock options in 2017? Is it a permanent difference or a temporary difference? Is it favorable or unfavorable?</a:t>
            </a:r>
          </a:p>
        </p:txBody>
      </p:sp>
      <p:sp>
        <p:nvSpPr>
          <p:cNvPr id="18436"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288FF8F9-36C5-4B09-824A-AB82D9F6B6FC}" type="slidenum">
              <a:rPr lang="en-US" sz="1200" smtClean="0">
                <a:latin typeface="Times New Roman" pitchFamily="18" charset="0"/>
              </a:rPr>
              <a:pPr algn="r"/>
              <a:t>14</a:t>
            </a:fld>
            <a:endParaRPr lang="en-US" sz="1200" dirty="0">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22238"/>
            <a:ext cx="7620000" cy="1295400"/>
          </a:xfrm>
        </p:spPr>
        <p:txBody>
          <a:bodyPr/>
          <a:lstStyle/>
          <a:p>
            <a:pPr eaLnBrk="1" hangingPunct="1"/>
            <a:r>
              <a:rPr lang="en-US" dirty="0"/>
              <a:t>Stock Option Example 2 Solution</a:t>
            </a:r>
          </a:p>
        </p:txBody>
      </p:sp>
      <p:sp>
        <p:nvSpPr>
          <p:cNvPr id="19459" name="Rectangle 3"/>
          <p:cNvSpPr>
            <a:spLocks noGrp="1" noChangeArrowheads="1"/>
          </p:cNvSpPr>
          <p:nvPr>
            <p:ph type="body" idx="1"/>
          </p:nvPr>
        </p:nvSpPr>
        <p:spPr/>
        <p:txBody>
          <a:bodyPr/>
          <a:lstStyle/>
          <a:p>
            <a:pPr marL="0" indent="0" eaLnBrk="1" hangingPunct="1">
              <a:buFont typeface="Wingdings" pitchFamily="2" charset="2"/>
              <a:buNone/>
            </a:pPr>
            <a:r>
              <a:rPr lang="en-US" sz="2800" b="1" dirty="0"/>
              <a:t>Answer: </a:t>
            </a:r>
            <a:r>
              <a:rPr lang="en-US" sz="2800" dirty="0"/>
              <a:t>$100,000 favorable, temporary book-tax difference in 2017. The favorable book-tax difference is a complete reversal of the unfavorable book-tax difference in 2016. The 2016 and 2017 book-tax differences completely offset each other because the estimated value of $5 per option is equal to the bargain element ($20 FMV minus $15 exercise price per share).</a:t>
            </a:r>
          </a:p>
        </p:txBody>
      </p:sp>
      <p:sp>
        <p:nvSpPr>
          <p:cNvPr id="19460"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998D54E1-B768-4450-B6B8-7112FB7444F4}" type="slidenum">
              <a:rPr lang="en-US" sz="1200" smtClean="0">
                <a:latin typeface="Times New Roman" pitchFamily="18" charset="0"/>
              </a:rPr>
              <a:pPr algn="r"/>
              <a:t>15</a:t>
            </a:fld>
            <a:endParaRPr lang="en-US" sz="1200" dirty="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22238"/>
            <a:ext cx="7620000" cy="1295400"/>
          </a:xfrm>
        </p:spPr>
        <p:txBody>
          <a:bodyPr/>
          <a:lstStyle/>
          <a:p>
            <a:pPr eaLnBrk="1" hangingPunct="1"/>
            <a:r>
              <a:rPr lang="en-US" dirty="0"/>
              <a:t>Stock Option Example 3</a:t>
            </a:r>
          </a:p>
        </p:txBody>
      </p:sp>
      <p:sp>
        <p:nvSpPr>
          <p:cNvPr id="20483" name="Rectangle 3"/>
          <p:cNvSpPr>
            <a:spLocks noGrp="1" noChangeArrowheads="1"/>
          </p:cNvSpPr>
          <p:nvPr>
            <p:ph type="body" idx="1"/>
          </p:nvPr>
        </p:nvSpPr>
        <p:spPr/>
        <p:txBody>
          <a:bodyPr/>
          <a:lstStyle/>
          <a:p>
            <a:pPr marL="0" indent="0" eaLnBrk="1" hangingPunct="1">
              <a:buFont typeface="Wingdings" pitchFamily="2" charset="2"/>
              <a:buNone/>
            </a:pPr>
            <a:r>
              <a:rPr lang="en-US" sz="2800" dirty="0"/>
              <a:t>Assume that on March 1, 2017, employees exercised all 20,000 options at a time when the</a:t>
            </a:r>
          </a:p>
          <a:p>
            <a:pPr marL="0" indent="0" eaLnBrk="1" hangingPunct="1">
              <a:buFont typeface="Wingdings" pitchFamily="2" charset="2"/>
              <a:buNone/>
            </a:pPr>
            <a:r>
              <a:rPr lang="en-US" sz="2800" dirty="0"/>
              <a:t>PCC stock was trading at $24 per share. What is PCC’s book-tax difference associated with the stock options in 2017? Is it a permanent difference or a temporary difference? Is it favorable or unfavorable?</a:t>
            </a:r>
          </a:p>
        </p:txBody>
      </p:sp>
      <p:sp>
        <p:nvSpPr>
          <p:cNvPr id="20484"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1ACFFAF8-1363-4DAE-889E-B49C97F51FFE}" type="slidenum">
              <a:rPr lang="en-US" sz="1200" smtClean="0">
                <a:latin typeface="Times New Roman" pitchFamily="18" charset="0"/>
              </a:rPr>
              <a:pPr algn="r"/>
              <a:t>16</a:t>
            </a:fld>
            <a:endParaRPr lang="en-US" sz="1200" dirty="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122238"/>
            <a:ext cx="7620000" cy="1295400"/>
          </a:xfrm>
        </p:spPr>
        <p:txBody>
          <a:bodyPr/>
          <a:lstStyle/>
          <a:p>
            <a:pPr eaLnBrk="1" hangingPunct="1"/>
            <a:r>
              <a:rPr lang="en-US" dirty="0"/>
              <a:t>Stock Option Example 3 Solution</a:t>
            </a:r>
          </a:p>
        </p:txBody>
      </p:sp>
      <p:sp>
        <p:nvSpPr>
          <p:cNvPr id="21507" name="Rectangle 3"/>
          <p:cNvSpPr>
            <a:spLocks noGrp="1" noChangeArrowheads="1"/>
          </p:cNvSpPr>
          <p:nvPr>
            <p:ph type="body" idx="1"/>
          </p:nvPr>
        </p:nvSpPr>
        <p:spPr>
          <a:xfrm>
            <a:off x="457200" y="1719263"/>
            <a:ext cx="8458200" cy="4411662"/>
          </a:xfrm>
        </p:spPr>
        <p:txBody>
          <a:bodyPr/>
          <a:lstStyle/>
          <a:p>
            <a:pPr marL="0" indent="0" eaLnBrk="1" hangingPunct="1">
              <a:buFont typeface="Wingdings" pitchFamily="2" charset="2"/>
              <a:buNone/>
            </a:pPr>
            <a:r>
              <a:rPr lang="en-US" sz="2800" b="1" dirty="0"/>
              <a:t>Answer: </a:t>
            </a:r>
            <a:r>
              <a:rPr lang="en-US" sz="2800" dirty="0"/>
              <a:t>$180,000 favorable book-tax difference in 2017. The $180,000 difference consists of a $100,000 favorable, temporary difference (the reversal of the prior year unfavorable, temporary difference) and an $80,000 permanent, favorable difference. The permanent difference is the bargain element on the 20,000 options in excess of the estimated value of the options for book purposes [($24 − $20) × 20,000 options].</a:t>
            </a:r>
          </a:p>
        </p:txBody>
      </p:sp>
      <p:sp>
        <p:nvSpPr>
          <p:cNvPr id="21508"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CD11894E-39ED-4423-B9B9-AB9F37118DDC}" type="slidenum">
              <a:rPr lang="en-US" sz="1200" smtClean="0">
                <a:latin typeface="Times New Roman" pitchFamily="18" charset="0"/>
              </a:rPr>
              <a:pPr algn="r"/>
              <a:t>17</a:t>
            </a:fld>
            <a:endParaRPr lang="en-US" sz="1200" dirty="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Net Capital Losses</a:t>
            </a:r>
          </a:p>
        </p:txBody>
      </p:sp>
      <p:sp>
        <p:nvSpPr>
          <p:cNvPr id="22531" name="Rectangle 3"/>
          <p:cNvSpPr>
            <a:spLocks noGrp="1" noChangeArrowheads="1"/>
          </p:cNvSpPr>
          <p:nvPr>
            <p:ph type="body" idx="1"/>
          </p:nvPr>
        </p:nvSpPr>
        <p:spPr/>
        <p:txBody>
          <a:bodyPr/>
          <a:lstStyle/>
          <a:p>
            <a:pPr eaLnBrk="1" hangingPunct="1">
              <a:lnSpc>
                <a:spcPct val="90000"/>
              </a:lnSpc>
            </a:pPr>
            <a:r>
              <a:rPr lang="en-US" dirty="0"/>
              <a:t>No current deduction for net capital losses (capital losses in excess of capital gains)</a:t>
            </a:r>
          </a:p>
          <a:p>
            <a:pPr eaLnBrk="1" hangingPunct="1">
              <a:lnSpc>
                <a:spcPct val="90000"/>
              </a:lnSpc>
            </a:pPr>
            <a:r>
              <a:rPr lang="en-US" dirty="0"/>
              <a:t>Carry back net capital losses three years and carry forward five years.</a:t>
            </a:r>
          </a:p>
          <a:p>
            <a:pPr lvl="1" eaLnBrk="1" hangingPunct="1">
              <a:lnSpc>
                <a:spcPct val="90000"/>
              </a:lnSpc>
            </a:pPr>
            <a:r>
              <a:rPr lang="en-US" dirty="0"/>
              <a:t>Use carryover amounts on FIFO basis</a:t>
            </a:r>
          </a:p>
          <a:p>
            <a:pPr eaLnBrk="1" hangingPunct="1">
              <a:lnSpc>
                <a:spcPct val="90000"/>
              </a:lnSpc>
            </a:pPr>
            <a:r>
              <a:rPr lang="en-US" dirty="0"/>
              <a:t>Unfavorable, temporary book-tax difference in year of net capital loss</a:t>
            </a:r>
          </a:p>
          <a:p>
            <a:pPr eaLnBrk="1" hangingPunct="1">
              <a:lnSpc>
                <a:spcPct val="90000"/>
              </a:lnSpc>
            </a:pPr>
            <a:r>
              <a:rPr lang="en-US" dirty="0"/>
              <a:t>Favorable, temporary book-tax difference in year carryback or carryover is utilized</a:t>
            </a:r>
          </a:p>
        </p:txBody>
      </p:sp>
      <p:sp>
        <p:nvSpPr>
          <p:cNvPr id="22532"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5B3386B2-9248-4B2D-A2DF-78EB057CC082}" type="slidenum">
              <a:rPr lang="en-US" sz="1200" smtClean="0">
                <a:latin typeface="Times New Roman" pitchFamily="18" charset="0"/>
              </a:rPr>
              <a:pPr algn="r"/>
              <a:t>18</a:t>
            </a:fld>
            <a:endParaRPr lang="en-US" sz="1200" dirty="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dirty="0"/>
              <a:t>Net Operating Loss Deduction</a:t>
            </a:r>
          </a:p>
        </p:txBody>
      </p:sp>
      <p:sp>
        <p:nvSpPr>
          <p:cNvPr id="23555" name="Rectangle 3"/>
          <p:cNvSpPr>
            <a:spLocks noGrp="1" noChangeArrowheads="1"/>
          </p:cNvSpPr>
          <p:nvPr>
            <p:ph type="body" idx="4294967295"/>
          </p:nvPr>
        </p:nvSpPr>
        <p:spPr/>
        <p:txBody>
          <a:bodyPr/>
          <a:lstStyle/>
          <a:p>
            <a:pPr eaLnBrk="1" hangingPunct="1">
              <a:lnSpc>
                <a:spcPct val="90000"/>
              </a:lnSpc>
              <a:defRPr/>
            </a:pPr>
            <a:r>
              <a:rPr lang="en-US" dirty="0"/>
              <a:t>No current benefit from current year loss (NOL)</a:t>
            </a:r>
          </a:p>
          <a:p>
            <a:pPr eaLnBrk="1" hangingPunct="1">
              <a:lnSpc>
                <a:spcPct val="90000"/>
              </a:lnSpc>
              <a:defRPr/>
            </a:pPr>
            <a:endParaRPr lang="en-US" dirty="0"/>
          </a:p>
          <a:p>
            <a:pPr eaLnBrk="1" hangingPunct="1">
              <a:lnSpc>
                <a:spcPct val="90000"/>
              </a:lnSpc>
              <a:defRPr/>
            </a:pPr>
            <a:r>
              <a:rPr lang="en-US" dirty="0"/>
              <a:t>Carry NOL back two years and forward 20 to offset taxable income in those years</a:t>
            </a:r>
          </a:p>
          <a:p>
            <a:pPr marL="0" indent="0" eaLnBrk="1" hangingPunct="1">
              <a:lnSpc>
                <a:spcPct val="90000"/>
              </a:lnSpc>
              <a:buFont typeface="Wingdings" pitchFamily="2" charset="2"/>
              <a:buNone/>
              <a:defRPr/>
            </a:pPr>
            <a:endParaRPr lang="en-US" dirty="0"/>
          </a:p>
          <a:p>
            <a:pPr eaLnBrk="1" hangingPunct="1">
              <a:lnSpc>
                <a:spcPct val="90000"/>
              </a:lnSpc>
              <a:defRPr/>
            </a:pPr>
            <a:r>
              <a:rPr lang="en-US" dirty="0"/>
              <a:t>May elect to forgo carry back</a:t>
            </a:r>
          </a:p>
          <a:p>
            <a:pPr lvl="1" eaLnBrk="1" hangingPunct="1">
              <a:lnSpc>
                <a:spcPct val="90000"/>
              </a:lnSpc>
              <a:defRPr/>
            </a:pPr>
            <a:r>
              <a:rPr lang="en-US" dirty="0"/>
              <a:t>Why would a corporation do this?</a:t>
            </a:r>
          </a:p>
        </p:txBody>
      </p:sp>
      <p:sp>
        <p:nvSpPr>
          <p:cNvPr id="23556"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60E134B4-2CE2-4A48-841C-F8DC8B000C0F}" type="slidenum">
              <a:rPr lang="en-US" sz="1200" smtClean="0">
                <a:latin typeface="Times New Roman" pitchFamily="18" charset="0"/>
              </a:rPr>
              <a:pPr algn="r"/>
              <a:t>19</a:t>
            </a:fld>
            <a:endParaRPr lang="en-US" sz="1200" dirty="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685800"/>
            <a:ext cx="4953000" cy="731838"/>
          </a:xfrm>
        </p:spPr>
        <p:txBody>
          <a:bodyPr/>
          <a:lstStyle/>
          <a:p>
            <a:pPr eaLnBrk="1" hangingPunct="1"/>
            <a:r>
              <a:rPr lang="en-US" dirty="0"/>
              <a:t>Learning Objectives</a:t>
            </a:r>
          </a:p>
        </p:txBody>
      </p:sp>
      <p:sp>
        <p:nvSpPr>
          <p:cNvPr id="6147" name="Rectangle 3"/>
          <p:cNvSpPr>
            <a:spLocks noGrp="1" noChangeArrowheads="1"/>
          </p:cNvSpPr>
          <p:nvPr>
            <p:ph type="body" idx="4294967295"/>
          </p:nvPr>
        </p:nvSpPr>
        <p:spPr>
          <a:xfrm>
            <a:off x="304800" y="1676400"/>
            <a:ext cx="8458200" cy="4800600"/>
          </a:xfrm>
        </p:spPr>
        <p:txBody>
          <a:bodyPr/>
          <a:lstStyle/>
          <a:p>
            <a:pPr marL="571500" indent="-571500" eaLnBrk="1" hangingPunct="1">
              <a:buFont typeface="Wingdings" pitchFamily="2" charset="2"/>
              <a:buAutoNum type="arabicPeriod"/>
            </a:pPr>
            <a:r>
              <a:rPr lang="en-US" sz="2400" dirty="0"/>
              <a:t>Describe the corporate income tax formula, compare and contrast the corporate to the individual tax formula, and discuss tax considerations relating to corporations’ accounting periods and accounting methods.</a:t>
            </a:r>
          </a:p>
          <a:p>
            <a:pPr marL="571500" indent="-571500" eaLnBrk="1" hangingPunct="1">
              <a:buFont typeface="Wingdings" pitchFamily="2" charset="2"/>
              <a:buAutoNum type="arabicPeriod"/>
            </a:pPr>
            <a:r>
              <a:rPr lang="en-US" sz="2400" dirty="0"/>
              <a:t>Identify common book-tax differences, distinguish between permanent and temporary differences, and compute a corporation’s taxable income and regular tax liability.</a:t>
            </a:r>
          </a:p>
          <a:p>
            <a:pPr marL="571500" indent="-571500" eaLnBrk="1" hangingPunct="1">
              <a:buFont typeface="Wingdings" pitchFamily="2" charset="2"/>
              <a:buAutoNum type="arabicPeriod"/>
            </a:pPr>
            <a:r>
              <a:rPr lang="en-US" sz="2400" dirty="0"/>
              <a:t>Describe a corporation’s tax return reporting and estimated tax payment obligations.</a:t>
            </a:r>
          </a:p>
          <a:p>
            <a:pPr marL="571500" indent="-571500" eaLnBrk="1" hangingPunct="1">
              <a:buFont typeface="Wingdings" pitchFamily="2" charset="2"/>
              <a:buAutoNum type="arabicPeriod"/>
            </a:pPr>
            <a:r>
              <a:rPr lang="en-US" sz="2400" dirty="0"/>
              <a:t>Calculate a corporation’s alternative minimum tax liability.</a:t>
            </a:r>
          </a:p>
        </p:txBody>
      </p:sp>
      <p:sp>
        <p:nvSpPr>
          <p:cNvPr id="6148" name="Rectangle 6"/>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64E8E9C6-2441-4830-BC01-FB6CDC623FD7}" type="slidenum">
              <a:rPr lang="en-US" sz="1200" smtClean="0">
                <a:latin typeface="Times New Roman" pitchFamily="18" charset="0"/>
              </a:rPr>
              <a:pPr algn="r"/>
              <a:t>2</a:t>
            </a:fld>
            <a:endParaRPr lang="en-US" sz="1200" dirty="0">
              <a:latin typeface="Times New Roman"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dirty="0"/>
              <a:t>Net Operating Loss Deduction</a:t>
            </a:r>
          </a:p>
        </p:txBody>
      </p:sp>
      <p:sp>
        <p:nvSpPr>
          <p:cNvPr id="24579" name="Rectangle 3"/>
          <p:cNvSpPr>
            <a:spLocks noGrp="1" noChangeArrowheads="1"/>
          </p:cNvSpPr>
          <p:nvPr>
            <p:ph type="body" idx="4294967295"/>
          </p:nvPr>
        </p:nvSpPr>
        <p:spPr/>
        <p:txBody>
          <a:bodyPr/>
          <a:lstStyle/>
          <a:p>
            <a:pPr eaLnBrk="1" hangingPunct="1">
              <a:lnSpc>
                <a:spcPct val="90000"/>
              </a:lnSpc>
            </a:pPr>
            <a:r>
              <a:rPr lang="en-US" sz="3200" dirty="0"/>
              <a:t>To compute NOL for year no deduction for </a:t>
            </a:r>
          </a:p>
          <a:p>
            <a:pPr lvl="1" eaLnBrk="1" hangingPunct="1">
              <a:lnSpc>
                <a:spcPct val="90000"/>
              </a:lnSpc>
            </a:pPr>
            <a:r>
              <a:rPr lang="en-US" sz="2800" dirty="0"/>
              <a:t>NOL carrybacks or carryovers from other years</a:t>
            </a:r>
          </a:p>
          <a:p>
            <a:pPr lvl="1" eaLnBrk="1" hangingPunct="1">
              <a:lnSpc>
                <a:spcPct val="90000"/>
              </a:lnSpc>
            </a:pPr>
            <a:r>
              <a:rPr lang="en-US" sz="2800" dirty="0"/>
              <a:t>Capital loss carrybacks (carryovers are allowed)</a:t>
            </a:r>
          </a:p>
        </p:txBody>
      </p:sp>
      <p:sp>
        <p:nvSpPr>
          <p:cNvPr id="24580"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AE0003D7-7F0C-4704-A33F-025528E036A2}" type="slidenum">
              <a:rPr lang="en-US" sz="1200" smtClean="0">
                <a:latin typeface="Times New Roman" pitchFamily="18" charset="0"/>
              </a:rPr>
              <a:pPr algn="r"/>
              <a:t>20</a:t>
            </a:fld>
            <a:endParaRPr lang="en-US" sz="1200" dirty="0">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dirty="0"/>
              <a:t>NOL Example</a:t>
            </a:r>
          </a:p>
        </p:txBody>
      </p:sp>
      <p:sp>
        <p:nvSpPr>
          <p:cNvPr id="25603" name="Rectangle 3"/>
          <p:cNvSpPr>
            <a:spLocks noGrp="1" noChangeArrowheads="1"/>
          </p:cNvSpPr>
          <p:nvPr>
            <p:ph type="body" idx="4294967295"/>
          </p:nvPr>
        </p:nvSpPr>
        <p:spPr/>
        <p:txBody>
          <a:bodyPr/>
          <a:lstStyle/>
          <a:p>
            <a:pPr eaLnBrk="1" hangingPunct="1"/>
            <a:r>
              <a:rPr lang="en-US" dirty="0"/>
              <a:t>XYZ Inc. has a net operating loss of $20,000 for the 2016 tax year. XYZ reported the following taxable income from 2013 through 2015:</a:t>
            </a:r>
          </a:p>
          <a:p>
            <a:pPr lvl="1" eaLnBrk="1" hangingPunct="1"/>
            <a:r>
              <a:rPr lang="en-US" dirty="0"/>
              <a:t>2013: $10,000</a:t>
            </a:r>
          </a:p>
          <a:p>
            <a:pPr lvl="1" eaLnBrk="1" hangingPunct="1"/>
            <a:r>
              <a:rPr lang="en-US" dirty="0"/>
              <a:t>2014: $17,000</a:t>
            </a:r>
          </a:p>
          <a:p>
            <a:pPr lvl="1" eaLnBrk="1" hangingPunct="1"/>
            <a:r>
              <a:rPr lang="en-US" dirty="0"/>
              <a:t>2015: $8,000</a:t>
            </a:r>
          </a:p>
          <a:p>
            <a:pPr eaLnBrk="1" hangingPunct="1"/>
            <a:r>
              <a:rPr lang="en-US" dirty="0"/>
              <a:t>What options does XYZ have with respect to the current year NOL?</a:t>
            </a:r>
          </a:p>
        </p:txBody>
      </p:sp>
      <p:sp>
        <p:nvSpPr>
          <p:cNvPr id="25604"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81F71D6C-098F-4ADE-BACD-CA5D4E02155D}" type="slidenum">
              <a:rPr lang="en-US" sz="1200" smtClean="0">
                <a:latin typeface="Times New Roman" pitchFamily="18" charset="0"/>
              </a:rPr>
              <a:pPr algn="r"/>
              <a:t>21</a:t>
            </a:fld>
            <a:endParaRPr lang="en-US" sz="1200" dirty="0">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dirty="0"/>
              <a:t>NOL Example Solution</a:t>
            </a:r>
          </a:p>
        </p:txBody>
      </p:sp>
      <p:sp>
        <p:nvSpPr>
          <p:cNvPr id="26627" name="Rectangle 3"/>
          <p:cNvSpPr>
            <a:spLocks noGrp="1" noChangeArrowheads="1"/>
          </p:cNvSpPr>
          <p:nvPr>
            <p:ph type="body" idx="4294967295"/>
          </p:nvPr>
        </p:nvSpPr>
        <p:spPr/>
        <p:txBody>
          <a:bodyPr/>
          <a:lstStyle/>
          <a:p>
            <a:pPr eaLnBrk="1" hangingPunct="1"/>
            <a:r>
              <a:rPr lang="en-US" sz="2800" dirty="0"/>
              <a:t>Could carry back $17,000 to 2014, then $3,000 to 2015.</a:t>
            </a:r>
          </a:p>
          <a:p>
            <a:pPr lvl="1" eaLnBrk="1" hangingPunct="1"/>
            <a:r>
              <a:rPr lang="en-US" sz="2400" dirty="0"/>
              <a:t>Immediate refund (file Form 1139)</a:t>
            </a:r>
          </a:p>
          <a:p>
            <a:pPr eaLnBrk="1" hangingPunct="1"/>
            <a:endParaRPr lang="en-US" sz="2800" dirty="0"/>
          </a:p>
          <a:p>
            <a:pPr eaLnBrk="1" hangingPunct="1"/>
            <a:r>
              <a:rPr lang="en-US" sz="2800" dirty="0"/>
              <a:t>Or, could forgo carryback and carry loss forward 20 years</a:t>
            </a:r>
          </a:p>
        </p:txBody>
      </p:sp>
      <p:sp>
        <p:nvSpPr>
          <p:cNvPr id="26628"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FA2F7D78-69B9-4982-964D-9665CB2EFF68}" type="slidenum">
              <a:rPr lang="en-US" sz="1200" smtClean="0">
                <a:latin typeface="Times New Roman" pitchFamily="18" charset="0"/>
              </a:rPr>
              <a:pPr algn="r"/>
              <a:t>22</a:t>
            </a:fld>
            <a:endParaRPr lang="en-US" sz="1200" dirty="0">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Charitable Contributions</a:t>
            </a:r>
          </a:p>
        </p:txBody>
      </p:sp>
      <p:sp>
        <p:nvSpPr>
          <p:cNvPr id="27651" name="Rectangle 3"/>
          <p:cNvSpPr>
            <a:spLocks noGrp="1" noChangeArrowheads="1"/>
          </p:cNvSpPr>
          <p:nvPr>
            <p:ph type="body" idx="1"/>
          </p:nvPr>
        </p:nvSpPr>
        <p:spPr>
          <a:xfrm>
            <a:off x="533400" y="1752600"/>
            <a:ext cx="8229600" cy="4267200"/>
          </a:xfrm>
        </p:spPr>
        <p:txBody>
          <a:bodyPr/>
          <a:lstStyle/>
          <a:p>
            <a:pPr eaLnBrk="1" hangingPunct="1">
              <a:lnSpc>
                <a:spcPct val="90000"/>
              </a:lnSpc>
            </a:pPr>
            <a:r>
              <a:rPr lang="en-US" sz="3200" dirty="0"/>
              <a:t>Amount of deduction</a:t>
            </a:r>
          </a:p>
          <a:p>
            <a:pPr lvl="1" eaLnBrk="1" hangingPunct="1">
              <a:lnSpc>
                <a:spcPct val="90000"/>
              </a:lnSpc>
            </a:pPr>
            <a:r>
              <a:rPr lang="en-US" sz="2800" dirty="0"/>
              <a:t>Capital gain property</a:t>
            </a:r>
          </a:p>
          <a:p>
            <a:pPr lvl="2" eaLnBrk="1" hangingPunct="1">
              <a:lnSpc>
                <a:spcPct val="90000"/>
              </a:lnSpc>
            </a:pPr>
            <a:r>
              <a:rPr lang="en-US" sz="2400" dirty="0"/>
              <a:t>Generally fair market value</a:t>
            </a:r>
          </a:p>
          <a:p>
            <a:pPr lvl="1" eaLnBrk="1" hangingPunct="1">
              <a:lnSpc>
                <a:spcPct val="90000"/>
              </a:lnSpc>
            </a:pPr>
            <a:r>
              <a:rPr lang="en-US" sz="2800" dirty="0"/>
              <a:t>Ordinary income property</a:t>
            </a:r>
          </a:p>
          <a:p>
            <a:pPr lvl="2" eaLnBrk="1" hangingPunct="1">
              <a:lnSpc>
                <a:spcPct val="90000"/>
              </a:lnSpc>
            </a:pPr>
            <a:r>
              <a:rPr lang="en-US" sz="2400" dirty="0"/>
              <a:t>Generally adjusted basis</a:t>
            </a:r>
          </a:p>
          <a:p>
            <a:pPr eaLnBrk="1" hangingPunct="1">
              <a:lnSpc>
                <a:spcPct val="90000"/>
              </a:lnSpc>
            </a:pPr>
            <a:r>
              <a:rPr lang="en-US" sz="3200" dirty="0"/>
              <a:t>Accrual method corporation</a:t>
            </a:r>
          </a:p>
          <a:p>
            <a:pPr lvl="1" eaLnBrk="1" hangingPunct="1">
              <a:lnSpc>
                <a:spcPct val="90000"/>
              </a:lnSpc>
            </a:pPr>
            <a:r>
              <a:rPr lang="en-US" sz="2800" dirty="0"/>
              <a:t>Deduct when accrue if </a:t>
            </a:r>
          </a:p>
          <a:p>
            <a:pPr lvl="2" eaLnBrk="1" hangingPunct="1">
              <a:lnSpc>
                <a:spcPct val="90000"/>
              </a:lnSpc>
            </a:pPr>
            <a:r>
              <a:rPr lang="en-US" sz="2400" dirty="0"/>
              <a:t>Approved by board of directors before year end</a:t>
            </a:r>
          </a:p>
          <a:p>
            <a:pPr lvl="2" eaLnBrk="1" hangingPunct="1">
              <a:lnSpc>
                <a:spcPct val="90000"/>
              </a:lnSpc>
            </a:pPr>
            <a:r>
              <a:rPr lang="en-US" sz="2400" dirty="0"/>
              <a:t>Paid within 3 ½ months after end of year (beginning in 2016)</a:t>
            </a:r>
          </a:p>
        </p:txBody>
      </p:sp>
      <p:sp>
        <p:nvSpPr>
          <p:cNvPr id="27652"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417D05F5-1FBA-45B2-A816-5823732E3D12}" type="slidenum">
              <a:rPr lang="en-US" sz="1200" smtClean="0">
                <a:latin typeface="Times New Roman" pitchFamily="18" charset="0"/>
              </a:rPr>
              <a:pPr algn="r"/>
              <a:t>23</a:t>
            </a:fld>
            <a:endParaRPr lang="en-US" sz="1200" dirty="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Charitable Contributions</a:t>
            </a:r>
          </a:p>
        </p:txBody>
      </p:sp>
      <p:sp>
        <p:nvSpPr>
          <p:cNvPr id="28675" name="Rectangle 3"/>
          <p:cNvSpPr>
            <a:spLocks noGrp="1" noChangeArrowheads="1"/>
          </p:cNvSpPr>
          <p:nvPr>
            <p:ph type="body" idx="1"/>
          </p:nvPr>
        </p:nvSpPr>
        <p:spPr>
          <a:xfrm>
            <a:off x="381000" y="1752600"/>
            <a:ext cx="8229600" cy="3886200"/>
          </a:xfrm>
        </p:spPr>
        <p:txBody>
          <a:bodyPr/>
          <a:lstStyle/>
          <a:p>
            <a:pPr eaLnBrk="1" hangingPunct="1">
              <a:lnSpc>
                <a:spcPct val="90000"/>
              </a:lnSpc>
            </a:pPr>
            <a:r>
              <a:rPr lang="en-US" dirty="0"/>
              <a:t>Deduction limited to 10% of taxable income </a:t>
            </a:r>
            <a:r>
              <a:rPr lang="en-US" i="1" dirty="0"/>
              <a:t>before</a:t>
            </a:r>
            <a:r>
              <a:rPr lang="en-US" dirty="0"/>
              <a:t> deducting</a:t>
            </a:r>
          </a:p>
          <a:p>
            <a:pPr lvl="1" eaLnBrk="1" hangingPunct="1">
              <a:lnSpc>
                <a:spcPct val="90000"/>
              </a:lnSpc>
            </a:pPr>
            <a:r>
              <a:rPr lang="en-US" dirty="0"/>
              <a:t>Any charitable contribution deduction</a:t>
            </a:r>
          </a:p>
          <a:p>
            <a:pPr lvl="1" eaLnBrk="1" hangingPunct="1">
              <a:lnSpc>
                <a:spcPct val="90000"/>
              </a:lnSpc>
            </a:pPr>
            <a:r>
              <a:rPr lang="en-US" dirty="0"/>
              <a:t>The dividends received deduction (DRD)</a:t>
            </a:r>
          </a:p>
          <a:p>
            <a:pPr lvl="1" eaLnBrk="1" hangingPunct="1">
              <a:lnSpc>
                <a:spcPct val="90000"/>
              </a:lnSpc>
            </a:pPr>
            <a:r>
              <a:rPr lang="en-US" dirty="0"/>
              <a:t>NOL carrybacks</a:t>
            </a:r>
          </a:p>
          <a:p>
            <a:pPr lvl="1" eaLnBrk="1" hangingPunct="1">
              <a:lnSpc>
                <a:spcPct val="90000"/>
              </a:lnSpc>
            </a:pPr>
            <a:r>
              <a:rPr lang="en-US" dirty="0"/>
              <a:t>Domestic production activities deduction (DPAD)</a:t>
            </a:r>
          </a:p>
          <a:p>
            <a:pPr lvl="1" eaLnBrk="1" hangingPunct="1">
              <a:lnSpc>
                <a:spcPct val="90000"/>
              </a:lnSpc>
            </a:pPr>
            <a:r>
              <a:rPr lang="en-US" dirty="0"/>
              <a:t>Capital loss carrybacks </a:t>
            </a:r>
          </a:p>
          <a:p>
            <a:pPr eaLnBrk="1" hangingPunct="1">
              <a:lnSpc>
                <a:spcPct val="90000"/>
              </a:lnSpc>
            </a:pPr>
            <a:r>
              <a:rPr lang="en-US" dirty="0"/>
              <a:t>Carry forward excess contributions for five years</a:t>
            </a:r>
          </a:p>
          <a:p>
            <a:pPr lvl="1" eaLnBrk="1" hangingPunct="1">
              <a:lnSpc>
                <a:spcPct val="90000"/>
              </a:lnSpc>
              <a:buFont typeface="Wingdings" pitchFamily="2" charset="2"/>
              <a:buNone/>
            </a:pPr>
            <a:endParaRPr lang="en-US" dirty="0"/>
          </a:p>
        </p:txBody>
      </p:sp>
      <p:sp>
        <p:nvSpPr>
          <p:cNvPr id="28676"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0A01E06F-2294-4BD3-ABB6-BBA2F81E9B6C}" type="slidenum">
              <a:rPr lang="en-US" sz="1200" smtClean="0">
                <a:latin typeface="Times New Roman" pitchFamily="18" charset="0"/>
              </a:rPr>
              <a:pPr algn="r"/>
              <a:t>24</a:t>
            </a:fld>
            <a:endParaRPr lang="en-US" sz="1200" dirty="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t>Charitable Contribution Example</a:t>
            </a:r>
          </a:p>
        </p:txBody>
      </p:sp>
      <p:sp>
        <p:nvSpPr>
          <p:cNvPr id="29699" name="Rectangle 3"/>
          <p:cNvSpPr>
            <a:spLocks noGrp="1" noChangeArrowheads="1"/>
          </p:cNvSpPr>
          <p:nvPr>
            <p:ph type="body" idx="1"/>
          </p:nvPr>
        </p:nvSpPr>
        <p:spPr>
          <a:xfrm>
            <a:off x="609600" y="1752600"/>
            <a:ext cx="7772400" cy="3886200"/>
          </a:xfrm>
        </p:spPr>
        <p:txBody>
          <a:bodyPr/>
          <a:lstStyle/>
          <a:p>
            <a:pPr marL="0" indent="0" eaLnBrk="1" hangingPunct="1">
              <a:buFont typeface="Wingdings" pitchFamily="2" charset="2"/>
              <a:buNone/>
            </a:pPr>
            <a:r>
              <a:rPr lang="en-US" sz="2800" dirty="0"/>
              <a:t>In 2016, PCC donated a total of $700,000 of cash to the American Red Cross. PCC’s taxable income before the charitable contribution deduction, NOL carryover ($24,000), DRD ($21,000), and DPAD ($465,000) was $6,287,000. What is PCC’s charitable contribution deduction for the year? What is its charitable contribution carryover to next year, if any?</a:t>
            </a:r>
          </a:p>
        </p:txBody>
      </p:sp>
      <p:sp>
        <p:nvSpPr>
          <p:cNvPr id="29700"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92B8EC7C-9D5F-479F-8BA3-F737AB5E77D2}" type="slidenum">
              <a:rPr lang="en-US" sz="1200" smtClean="0">
                <a:latin typeface="Times New Roman" pitchFamily="18" charset="0"/>
              </a:rPr>
              <a:pPr algn="r"/>
              <a:t>25</a:t>
            </a:fld>
            <a:endParaRPr lang="en-US" sz="1200" dirty="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Charitable Contribution Example Solution</a:t>
            </a:r>
          </a:p>
        </p:txBody>
      </p:sp>
      <p:sp>
        <p:nvSpPr>
          <p:cNvPr id="30723" name="Rectangle 5"/>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B23C1B08-C0BB-4599-81AF-D6CB7F1E6292}" type="slidenum">
              <a:rPr lang="en-US" sz="1200" smtClean="0">
                <a:latin typeface="Times New Roman" pitchFamily="18" charset="0"/>
              </a:rPr>
              <a:pPr algn="r"/>
              <a:t>26</a:t>
            </a:fld>
            <a:endParaRPr lang="en-US" sz="1200" dirty="0">
              <a:latin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9" y="1543050"/>
            <a:ext cx="7319962" cy="483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500" dirty="0"/>
              <a:t>Dividends Received Deduction</a:t>
            </a:r>
          </a:p>
        </p:txBody>
      </p:sp>
      <p:sp>
        <p:nvSpPr>
          <p:cNvPr id="31747" name="Rectangle 3"/>
          <p:cNvSpPr>
            <a:spLocks noGrp="1" noChangeArrowheads="1"/>
          </p:cNvSpPr>
          <p:nvPr>
            <p:ph type="body" idx="1"/>
          </p:nvPr>
        </p:nvSpPr>
        <p:spPr/>
        <p:txBody>
          <a:bodyPr/>
          <a:lstStyle/>
          <a:p>
            <a:pPr eaLnBrk="1" hangingPunct="1">
              <a:lnSpc>
                <a:spcPct val="90000"/>
              </a:lnSpc>
            </a:pPr>
            <a:r>
              <a:rPr lang="en-US" sz="2400" dirty="0"/>
              <a:t>Deduction to mitigate more than two levels of tax</a:t>
            </a:r>
          </a:p>
          <a:p>
            <a:pPr lvl="1" eaLnBrk="1" hangingPunct="1">
              <a:lnSpc>
                <a:spcPct val="90000"/>
              </a:lnSpc>
            </a:pPr>
            <a:r>
              <a:rPr lang="en-US" sz="2400" dirty="0"/>
              <a:t>Own less than 20%: 70% DRD</a:t>
            </a:r>
          </a:p>
          <a:p>
            <a:pPr lvl="1" eaLnBrk="1" hangingPunct="1">
              <a:lnSpc>
                <a:spcPct val="90000"/>
              </a:lnSpc>
            </a:pPr>
            <a:r>
              <a:rPr lang="en-US" sz="2400" dirty="0"/>
              <a:t>Own at least 20% but less than 80%: 80% DRD</a:t>
            </a:r>
          </a:p>
          <a:p>
            <a:pPr lvl="1" eaLnBrk="1" hangingPunct="1">
              <a:lnSpc>
                <a:spcPct val="90000"/>
              </a:lnSpc>
            </a:pPr>
            <a:r>
              <a:rPr lang="en-US" sz="2400" dirty="0"/>
              <a:t>Own 80% or more: 100% DRD</a:t>
            </a:r>
          </a:p>
          <a:p>
            <a:pPr eaLnBrk="1" hangingPunct="1">
              <a:lnSpc>
                <a:spcPct val="90000"/>
              </a:lnSpc>
            </a:pPr>
            <a:r>
              <a:rPr lang="en-US" sz="2400" dirty="0"/>
              <a:t>Limitation: Deduction is limited to the lesser of </a:t>
            </a:r>
          </a:p>
          <a:p>
            <a:pPr lvl="1" eaLnBrk="1" hangingPunct="1">
              <a:lnSpc>
                <a:spcPct val="90000"/>
              </a:lnSpc>
            </a:pPr>
            <a:r>
              <a:rPr lang="en-US" sz="2400" dirty="0"/>
              <a:t>(1) Dividend × DRD % or </a:t>
            </a:r>
          </a:p>
          <a:p>
            <a:pPr lvl="1" eaLnBrk="1" hangingPunct="1">
              <a:lnSpc>
                <a:spcPct val="90000"/>
              </a:lnSpc>
            </a:pPr>
            <a:r>
              <a:rPr lang="en-US" sz="2400" dirty="0"/>
              <a:t>(2) DRD modified taxable income × DRD %</a:t>
            </a:r>
          </a:p>
          <a:p>
            <a:pPr lvl="2" eaLnBrk="1" hangingPunct="1">
              <a:lnSpc>
                <a:spcPct val="90000"/>
              </a:lnSpc>
            </a:pPr>
            <a:r>
              <a:rPr lang="en-US" sz="2000" dirty="0"/>
              <a:t>Modified taxable income = taxable income before DRD, any NOL, DPAD, and capital loss carrybacks</a:t>
            </a:r>
          </a:p>
          <a:p>
            <a:pPr lvl="2" eaLnBrk="1" hangingPunct="1">
              <a:lnSpc>
                <a:spcPct val="90000"/>
              </a:lnSpc>
            </a:pPr>
            <a:r>
              <a:rPr lang="en-US" sz="2000" dirty="0"/>
              <a:t>If full DRD extends or creates NOL, this limit does not apply</a:t>
            </a:r>
          </a:p>
          <a:p>
            <a:pPr eaLnBrk="1" hangingPunct="1">
              <a:lnSpc>
                <a:spcPct val="90000"/>
              </a:lnSpc>
            </a:pPr>
            <a:r>
              <a:rPr lang="en-US" sz="2400" dirty="0"/>
              <a:t>Creates favorable, permanent book-tax difference</a:t>
            </a:r>
          </a:p>
          <a:p>
            <a:pPr lvl="1" eaLnBrk="1" hangingPunct="1">
              <a:lnSpc>
                <a:spcPct val="90000"/>
              </a:lnSpc>
              <a:buFont typeface="Wingdings" pitchFamily="2" charset="2"/>
              <a:buNone/>
            </a:pPr>
            <a:r>
              <a:rPr lang="en-US" sz="2400" dirty="0"/>
              <a:t>			</a:t>
            </a:r>
          </a:p>
        </p:txBody>
      </p:sp>
      <p:sp>
        <p:nvSpPr>
          <p:cNvPr id="31748"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DDE7BFBB-5F80-4308-A65A-B1DB48B887CC}" type="slidenum">
              <a:rPr lang="en-US" sz="1200" smtClean="0">
                <a:latin typeface="Times New Roman" pitchFamily="18" charset="0"/>
              </a:rPr>
              <a:pPr algn="r"/>
              <a:t>27</a:t>
            </a:fld>
            <a:endParaRPr lang="en-US" sz="1200" dirty="0">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t>Dividends Received Deduction Example</a:t>
            </a:r>
          </a:p>
        </p:txBody>
      </p:sp>
      <p:sp>
        <p:nvSpPr>
          <p:cNvPr id="32771"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84DABAF0-DAFA-49E6-9CFB-E6BD171E6CD0}" type="slidenum">
              <a:rPr lang="en-US" sz="1200" smtClean="0">
                <a:latin typeface="Times New Roman" pitchFamily="18" charset="0"/>
              </a:rPr>
              <a:pPr algn="r"/>
              <a:t>28</a:t>
            </a:fld>
            <a:endParaRPr lang="en-US" sz="1200" dirty="0">
              <a:latin typeface="Times New Roman" pitchFamily="18" charset="0"/>
            </a:endParaRPr>
          </a:p>
        </p:txBody>
      </p:sp>
      <p:pic>
        <p:nvPicPr>
          <p:cNvPr id="2" name="Picture 1" descr="Screen Shot 2016-03-04 at 10.59.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676400"/>
            <a:ext cx="8229601" cy="469702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Regular Tax Liability</a:t>
            </a:r>
          </a:p>
        </p:txBody>
      </p:sp>
      <p:sp>
        <p:nvSpPr>
          <p:cNvPr id="33795" name="Rectangle 3"/>
          <p:cNvSpPr>
            <a:spLocks noGrp="1" noChangeArrowheads="1"/>
          </p:cNvSpPr>
          <p:nvPr>
            <p:ph type="body" idx="1"/>
          </p:nvPr>
        </p:nvSpPr>
        <p:spPr/>
        <p:txBody>
          <a:bodyPr/>
          <a:lstStyle/>
          <a:p>
            <a:pPr eaLnBrk="1" hangingPunct="1"/>
            <a:r>
              <a:rPr lang="en-US" dirty="0"/>
              <a:t>Marginal tax rates range from 15% to 39%. </a:t>
            </a:r>
          </a:p>
          <a:p>
            <a:pPr lvl="1" eaLnBrk="1" hangingPunct="1"/>
            <a:r>
              <a:rPr lang="en-US" dirty="0"/>
              <a:t>Larger corporations generally pay flat 34% or 35% rate</a:t>
            </a:r>
          </a:p>
          <a:p>
            <a:pPr eaLnBrk="1" hangingPunct="1"/>
            <a:r>
              <a:rPr lang="en-US" dirty="0"/>
              <a:t>Controlled groups</a:t>
            </a:r>
          </a:p>
          <a:p>
            <a:pPr lvl="1" eaLnBrk="1" hangingPunct="1"/>
            <a:r>
              <a:rPr lang="en-US" dirty="0"/>
              <a:t>Group of corporations treated as one for determining certain tax benefits</a:t>
            </a:r>
          </a:p>
          <a:p>
            <a:pPr lvl="1" eaLnBrk="1" hangingPunct="1"/>
            <a:r>
              <a:rPr lang="en-US" dirty="0"/>
              <a:t>Parent-Subsidiary</a:t>
            </a:r>
          </a:p>
          <a:p>
            <a:pPr lvl="1" eaLnBrk="1" hangingPunct="1"/>
            <a:r>
              <a:rPr lang="en-US" dirty="0"/>
              <a:t>Brother-Sister</a:t>
            </a:r>
          </a:p>
          <a:p>
            <a:pPr lvl="1" eaLnBrk="1" hangingPunct="1"/>
            <a:r>
              <a:rPr lang="en-US" dirty="0"/>
              <a:t>Combined </a:t>
            </a:r>
          </a:p>
        </p:txBody>
      </p:sp>
      <p:sp>
        <p:nvSpPr>
          <p:cNvPr id="33796"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B2C936C4-E7F7-485D-8EC0-5F3D46F0AF29}" type="slidenum">
              <a:rPr lang="en-US" sz="1200" smtClean="0">
                <a:latin typeface="Times New Roman" pitchFamily="18" charset="0"/>
              </a:rPr>
              <a:pPr algn="r"/>
              <a:t>29</a:t>
            </a:fld>
            <a:endParaRPr lang="en-US" sz="1200" dirty="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500" dirty="0"/>
              <a:t>Corporate Taxable Income Formula</a:t>
            </a:r>
          </a:p>
        </p:txBody>
      </p:sp>
      <p:sp>
        <p:nvSpPr>
          <p:cNvPr id="7171" name="Rectangle 3"/>
          <p:cNvSpPr>
            <a:spLocks noGrp="1" noChangeArrowheads="1"/>
          </p:cNvSpPr>
          <p:nvPr>
            <p:ph type="body" idx="1"/>
          </p:nvPr>
        </p:nvSpPr>
        <p:spPr>
          <a:xfrm>
            <a:off x="457200" y="1719263"/>
            <a:ext cx="7696200" cy="4411662"/>
          </a:xfrm>
        </p:spPr>
        <p:txBody>
          <a:bodyPr/>
          <a:lstStyle/>
          <a:p>
            <a:pPr eaLnBrk="1" hangingPunct="1">
              <a:buFont typeface="Wingdings" pitchFamily="2" charset="2"/>
              <a:buNone/>
            </a:pPr>
            <a:endParaRPr lang="en-US" dirty="0"/>
          </a:p>
          <a:p>
            <a:pPr eaLnBrk="1" hangingPunct="1">
              <a:buFont typeface="Wingdings" pitchFamily="2" charset="2"/>
              <a:buNone/>
            </a:pPr>
            <a:endParaRPr lang="en-US" dirty="0"/>
          </a:p>
        </p:txBody>
      </p:sp>
      <p:sp>
        <p:nvSpPr>
          <p:cNvPr id="7172" name="Rectangle 5"/>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4748DE74-97AD-49D9-85E7-E738512FD259}" type="slidenum">
              <a:rPr lang="en-US" sz="1200" smtClean="0">
                <a:latin typeface="Times New Roman" pitchFamily="18" charset="0"/>
              </a:rPr>
              <a:pPr algn="r"/>
              <a:t>3</a:t>
            </a:fld>
            <a:endParaRPr lang="en-US" sz="1200" dirty="0">
              <a:latin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600200"/>
            <a:ext cx="7429500" cy="491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a:t>Compliance</a:t>
            </a:r>
          </a:p>
        </p:txBody>
      </p:sp>
      <p:sp>
        <p:nvSpPr>
          <p:cNvPr id="34819" name="Rectangle 3"/>
          <p:cNvSpPr>
            <a:spLocks noGrp="1" noChangeArrowheads="1"/>
          </p:cNvSpPr>
          <p:nvPr>
            <p:ph type="body" idx="1"/>
          </p:nvPr>
        </p:nvSpPr>
        <p:spPr/>
        <p:txBody>
          <a:bodyPr/>
          <a:lstStyle/>
          <a:p>
            <a:pPr eaLnBrk="1" hangingPunct="1"/>
            <a:r>
              <a:rPr lang="en-US" sz="2600" dirty="0"/>
              <a:t>Corporations report taxable income on Form 1120. </a:t>
            </a:r>
          </a:p>
          <a:p>
            <a:pPr lvl="1" eaLnBrk="1" hangingPunct="1"/>
            <a:r>
              <a:rPr lang="en-US" sz="2200" dirty="0"/>
              <a:t>Small corporations complete Schedule M-1</a:t>
            </a:r>
          </a:p>
          <a:p>
            <a:pPr lvl="1" eaLnBrk="1" hangingPunct="1"/>
            <a:r>
              <a:rPr lang="en-US" sz="2200" dirty="0"/>
              <a:t>Large corporations complete Schedule M-3</a:t>
            </a:r>
          </a:p>
          <a:p>
            <a:pPr lvl="1" eaLnBrk="1" hangingPunct="1"/>
            <a:r>
              <a:rPr lang="en-US" sz="2200" dirty="0"/>
              <a:t>Book-tax differences referred to as M adjustments</a:t>
            </a:r>
          </a:p>
          <a:p>
            <a:pPr eaLnBrk="1" hangingPunct="1"/>
            <a:r>
              <a:rPr lang="en-US" sz="2600" dirty="0"/>
              <a:t>Corporate returns are due 3½ months after the close of the tax year (June 30 year-end exception).</a:t>
            </a:r>
          </a:p>
          <a:p>
            <a:pPr lvl="1" eaLnBrk="1" hangingPunct="1"/>
            <a:r>
              <a:rPr lang="en-US" sz="2200" dirty="0"/>
              <a:t>Automatic six month extension for filing (10/15 for calendar year)</a:t>
            </a:r>
          </a:p>
          <a:p>
            <a:pPr eaLnBrk="1" hangingPunct="1"/>
            <a:r>
              <a:rPr lang="en-US" sz="2600" dirty="0"/>
              <a:t>Consolidated tax returns</a:t>
            </a:r>
          </a:p>
          <a:p>
            <a:pPr lvl="1" eaLnBrk="1" hangingPunct="1"/>
            <a:r>
              <a:rPr lang="en-US" sz="2200" dirty="0"/>
              <a:t>Affiliated groups essentially treated as one corporation</a:t>
            </a:r>
          </a:p>
        </p:txBody>
      </p:sp>
      <p:sp>
        <p:nvSpPr>
          <p:cNvPr id="34820"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697952F6-5831-452F-B406-701BE862BF42}" type="slidenum">
              <a:rPr lang="en-US" sz="1200" smtClean="0">
                <a:latin typeface="Times New Roman" pitchFamily="18" charset="0"/>
              </a:rPr>
              <a:pPr algn="r"/>
              <a:t>30</a:t>
            </a:fld>
            <a:endParaRPr lang="en-US" sz="1200" dirty="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a:t>Form 1120</a:t>
            </a:r>
            <a:br>
              <a:rPr lang="en-US" dirty="0"/>
            </a:br>
            <a:r>
              <a:rPr lang="en-US" dirty="0"/>
              <a:t>Schedule M-1</a:t>
            </a:r>
          </a:p>
        </p:txBody>
      </p:sp>
      <p:sp>
        <p:nvSpPr>
          <p:cNvPr id="35843" name="Rectangle 7"/>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5098F167-F1A0-43FA-AA12-054CEC4C7FC0}" type="slidenum">
              <a:rPr lang="en-US" sz="1200" smtClean="0">
                <a:latin typeface="Times New Roman" pitchFamily="18" charset="0"/>
              </a:rPr>
              <a:pPr algn="r"/>
              <a:t>31</a:t>
            </a:fld>
            <a:endParaRPr lang="en-US" sz="1200" dirty="0">
              <a:latin typeface="Times New Roman" pitchFamily="18" charset="0"/>
            </a:endParaRPr>
          </a:p>
        </p:txBody>
      </p:sp>
      <p:pic>
        <p:nvPicPr>
          <p:cNvPr id="358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63813"/>
            <a:ext cx="822960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t>Estimated Payments</a:t>
            </a:r>
          </a:p>
        </p:txBody>
      </p:sp>
      <p:sp>
        <p:nvSpPr>
          <p:cNvPr id="36867" name="Rectangle 3"/>
          <p:cNvSpPr>
            <a:spLocks noGrp="1" noChangeArrowheads="1"/>
          </p:cNvSpPr>
          <p:nvPr>
            <p:ph type="body" idx="1"/>
          </p:nvPr>
        </p:nvSpPr>
        <p:spPr/>
        <p:txBody>
          <a:bodyPr/>
          <a:lstStyle/>
          <a:p>
            <a:pPr eaLnBrk="1" hangingPunct="1">
              <a:lnSpc>
                <a:spcPct val="90000"/>
              </a:lnSpc>
            </a:pPr>
            <a:r>
              <a:rPr lang="en-US" sz="2600" dirty="0"/>
              <a:t>Corporations with a federal income tax liability of $500 or more are required to pay their estimated income tax in four monthly installments. </a:t>
            </a:r>
          </a:p>
          <a:p>
            <a:pPr lvl="1" eaLnBrk="1" hangingPunct="1">
              <a:lnSpc>
                <a:spcPct val="90000"/>
              </a:lnSpc>
            </a:pPr>
            <a:r>
              <a:rPr lang="en-US" sz="2200" dirty="0"/>
              <a:t>Installments due on the 15</a:t>
            </a:r>
            <a:r>
              <a:rPr lang="en-US" sz="2200" baseline="30000" dirty="0"/>
              <a:t>th</a:t>
            </a:r>
            <a:r>
              <a:rPr lang="en-US" sz="2200" dirty="0"/>
              <a:t> day of:</a:t>
            </a:r>
          </a:p>
          <a:p>
            <a:pPr lvl="2" eaLnBrk="1" hangingPunct="1">
              <a:lnSpc>
                <a:spcPct val="90000"/>
              </a:lnSpc>
            </a:pPr>
            <a:r>
              <a:rPr lang="en-US" sz="2100" dirty="0"/>
              <a:t>4</a:t>
            </a:r>
            <a:r>
              <a:rPr lang="en-US" sz="2100" baseline="30000" dirty="0"/>
              <a:t>th</a:t>
            </a:r>
            <a:r>
              <a:rPr lang="en-US" sz="2100" dirty="0"/>
              <a:t> month (25% of required annual payment)</a:t>
            </a:r>
          </a:p>
          <a:p>
            <a:pPr lvl="2" eaLnBrk="1" hangingPunct="1">
              <a:lnSpc>
                <a:spcPct val="90000"/>
              </a:lnSpc>
            </a:pPr>
            <a:r>
              <a:rPr lang="en-US" sz="2100" dirty="0"/>
              <a:t>6</a:t>
            </a:r>
            <a:r>
              <a:rPr lang="en-US" sz="2100" baseline="30000" dirty="0"/>
              <a:t>th</a:t>
            </a:r>
            <a:r>
              <a:rPr lang="en-US" sz="2100" dirty="0"/>
              <a:t> month (50% of required annual payment)</a:t>
            </a:r>
          </a:p>
          <a:p>
            <a:pPr lvl="2" eaLnBrk="1" hangingPunct="1">
              <a:lnSpc>
                <a:spcPct val="90000"/>
              </a:lnSpc>
            </a:pPr>
            <a:r>
              <a:rPr lang="en-US" sz="2100" dirty="0"/>
              <a:t>9</a:t>
            </a:r>
            <a:r>
              <a:rPr lang="en-US" sz="2100" baseline="30000" dirty="0"/>
              <a:t>th</a:t>
            </a:r>
            <a:r>
              <a:rPr lang="en-US" sz="2100" dirty="0"/>
              <a:t> month (75% of required annual payment)</a:t>
            </a:r>
          </a:p>
          <a:p>
            <a:pPr lvl="2" eaLnBrk="1" hangingPunct="1">
              <a:lnSpc>
                <a:spcPct val="90000"/>
              </a:lnSpc>
            </a:pPr>
            <a:r>
              <a:rPr lang="en-US" sz="2100" dirty="0"/>
              <a:t>12</a:t>
            </a:r>
            <a:r>
              <a:rPr lang="en-US" sz="2100" baseline="30000" dirty="0"/>
              <a:t>th</a:t>
            </a:r>
            <a:r>
              <a:rPr lang="en-US" sz="2100" dirty="0"/>
              <a:t> month (100% of required annual payment)</a:t>
            </a:r>
          </a:p>
          <a:p>
            <a:pPr lvl="2" eaLnBrk="1" hangingPunct="1">
              <a:lnSpc>
                <a:spcPct val="90000"/>
              </a:lnSpc>
            </a:pPr>
            <a:endParaRPr lang="en-US" sz="2100" dirty="0"/>
          </a:p>
          <a:p>
            <a:pPr eaLnBrk="1" hangingPunct="1">
              <a:lnSpc>
                <a:spcPct val="90000"/>
              </a:lnSpc>
            </a:pPr>
            <a:r>
              <a:rPr lang="en-US" sz="2600" dirty="0"/>
              <a:t>Corporations may owe a penalty for underpayment</a:t>
            </a:r>
          </a:p>
          <a:p>
            <a:pPr lvl="1" eaLnBrk="1" hangingPunct="1">
              <a:lnSpc>
                <a:spcPct val="90000"/>
              </a:lnSpc>
            </a:pPr>
            <a:r>
              <a:rPr lang="en-US" sz="2200" dirty="0"/>
              <a:t>Payments based on required annual payment</a:t>
            </a:r>
          </a:p>
        </p:txBody>
      </p:sp>
      <p:sp>
        <p:nvSpPr>
          <p:cNvPr id="36868"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3056C288-BCD8-45C1-9591-73F418C0FB47}" type="slidenum">
              <a:rPr lang="en-US" sz="1200" smtClean="0">
                <a:latin typeface="Times New Roman" pitchFamily="18" charset="0"/>
              </a:rPr>
              <a:pPr algn="r"/>
              <a:t>32</a:t>
            </a:fld>
            <a:endParaRPr lang="en-US" sz="1200" dirty="0">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a:t>Estimated Payments</a:t>
            </a:r>
          </a:p>
        </p:txBody>
      </p:sp>
      <p:sp>
        <p:nvSpPr>
          <p:cNvPr id="37891" name="Rectangle 3"/>
          <p:cNvSpPr>
            <a:spLocks noGrp="1" noChangeArrowheads="1"/>
          </p:cNvSpPr>
          <p:nvPr>
            <p:ph type="body" idx="1"/>
          </p:nvPr>
        </p:nvSpPr>
        <p:spPr/>
        <p:txBody>
          <a:bodyPr/>
          <a:lstStyle/>
          <a:p>
            <a:pPr eaLnBrk="1" hangingPunct="1">
              <a:lnSpc>
                <a:spcPct val="90000"/>
              </a:lnSpc>
            </a:pPr>
            <a:r>
              <a:rPr lang="en-US" dirty="0"/>
              <a:t>Required annual payment</a:t>
            </a:r>
          </a:p>
          <a:p>
            <a:pPr lvl="1" eaLnBrk="1" hangingPunct="1">
              <a:lnSpc>
                <a:spcPct val="90000"/>
              </a:lnSpc>
            </a:pPr>
            <a:r>
              <a:rPr lang="en-US" dirty="0"/>
              <a:t>100% of tax liability on prior year return</a:t>
            </a:r>
          </a:p>
          <a:p>
            <a:pPr lvl="2" eaLnBrk="1" hangingPunct="1">
              <a:lnSpc>
                <a:spcPct val="90000"/>
              </a:lnSpc>
            </a:pPr>
            <a:r>
              <a:rPr lang="en-US" dirty="0"/>
              <a:t>Doesn’t apply if no liability in prior year</a:t>
            </a:r>
          </a:p>
          <a:p>
            <a:pPr lvl="1" eaLnBrk="1" hangingPunct="1">
              <a:lnSpc>
                <a:spcPct val="90000"/>
              </a:lnSpc>
            </a:pPr>
            <a:r>
              <a:rPr lang="en-US" dirty="0"/>
              <a:t>100% of current year tax liability</a:t>
            </a:r>
          </a:p>
          <a:p>
            <a:pPr lvl="1" eaLnBrk="1" hangingPunct="1">
              <a:lnSpc>
                <a:spcPct val="90000"/>
              </a:lnSpc>
            </a:pPr>
            <a:r>
              <a:rPr lang="en-US" dirty="0"/>
              <a:t>100% of estimated current year tax liability using annualized method</a:t>
            </a:r>
          </a:p>
          <a:p>
            <a:pPr eaLnBrk="1" hangingPunct="1">
              <a:lnSpc>
                <a:spcPct val="90000"/>
              </a:lnSpc>
            </a:pPr>
            <a:r>
              <a:rPr lang="en-US" dirty="0"/>
              <a:t>Rules for large corporations</a:t>
            </a:r>
          </a:p>
          <a:p>
            <a:pPr lvl="1" eaLnBrk="1" hangingPunct="1">
              <a:lnSpc>
                <a:spcPct val="90000"/>
              </a:lnSpc>
            </a:pPr>
            <a:r>
              <a:rPr lang="en-US" dirty="0"/>
              <a:t>$1,000,000 of taxable income in prior three years</a:t>
            </a:r>
          </a:p>
          <a:p>
            <a:pPr lvl="1" eaLnBrk="1" hangingPunct="1">
              <a:lnSpc>
                <a:spcPct val="90000"/>
              </a:lnSpc>
            </a:pPr>
            <a:r>
              <a:rPr lang="en-US" dirty="0"/>
              <a:t>May use prior year liability for first quarter payment only</a:t>
            </a:r>
          </a:p>
          <a:p>
            <a:pPr lvl="1" eaLnBrk="1" hangingPunct="1">
              <a:lnSpc>
                <a:spcPct val="90000"/>
              </a:lnSpc>
            </a:pPr>
            <a:endParaRPr lang="en-US" dirty="0"/>
          </a:p>
          <a:p>
            <a:pPr lvl="1" eaLnBrk="1" hangingPunct="1">
              <a:lnSpc>
                <a:spcPct val="90000"/>
              </a:lnSpc>
            </a:pPr>
            <a:endParaRPr lang="en-US" dirty="0"/>
          </a:p>
        </p:txBody>
      </p:sp>
      <p:sp>
        <p:nvSpPr>
          <p:cNvPr id="37892"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0504176B-02D3-420A-A2E1-801733C3B9C8}" type="slidenum">
              <a:rPr lang="en-US" sz="1200" smtClean="0">
                <a:latin typeface="Times New Roman" pitchFamily="18" charset="0"/>
              </a:rPr>
              <a:pPr algn="r"/>
              <a:t>33</a:t>
            </a:fld>
            <a:endParaRPr lang="en-US" sz="1200" dirty="0">
              <a:latin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Estimated Payments</a:t>
            </a:r>
          </a:p>
        </p:txBody>
      </p:sp>
      <p:sp>
        <p:nvSpPr>
          <p:cNvPr id="38915" name="Rectangle 3"/>
          <p:cNvSpPr>
            <a:spLocks noGrp="1" noChangeArrowheads="1"/>
          </p:cNvSpPr>
          <p:nvPr>
            <p:ph type="body" idx="1"/>
          </p:nvPr>
        </p:nvSpPr>
        <p:spPr/>
        <p:txBody>
          <a:bodyPr/>
          <a:lstStyle/>
          <a:p>
            <a:pPr lvl="1" eaLnBrk="1" hangingPunct="1">
              <a:buFont typeface="Wingdings" pitchFamily="2" charset="2"/>
              <a:buNone/>
            </a:pPr>
            <a:endParaRPr lang="en-US" dirty="0"/>
          </a:p>
          <a:p>
            <a:pPr lvl="1" eaLnBrk="1" hangingPunct="1"/>
            <a:endParaRPr lang="en-US" dirty="0"/>
          </a:p>
        </p:txBody>
      </p:sp>
      <p:sp>
        <p:nvSpPr>
          <p:cNvPr id="38917" name="Rectangle 6"/>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DECE57C1-294D-470F-A5C1-1140AE222FBC}" type="slidenum">
              <a:rPr lang="en-US" sz="1200" smtClean="0">
                <a:latin typeface="Times New Roman" pitchFamily="18" charset="0"/>
              </a:rPr>
              <a:pPr algn="r"/>
              <a:t>34</a:t>
            </a:fld>
            <a:endParaRPr lang="en-US" sz="1200" dirty="0">
              <a:latin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2095500"/>
            <a:ext cx="79724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t>Estimated Payments</a:t>
            </a:r>
          </a:p>
        </p:txBody>
      </p:sp>
      <p:sp>
        <p:nvSpPr>
          <p:cNvPr id="39939" name="Rectangle 3"/>
          <p:cNvSpPr>
            <a:spLocks noGrp="1" noChangeArrowheads="1"/>
          </p:cNvSpPr>
          <p:nvPr>
            <p:ph type="body" idx="1"/>
          </p:nvPr>
        </p:nvSpPr>
        <p:spPr/>
        <p:txBody>
          <a:bodyPr/>
          <a:lstStyle/>
          <a:p>
            <a:pPr lvl="1" eaLnBrk="1" hangingPunct="1">
              <a:buFont typeface="Wingdings" pitchFamily="2" charset="2"/>
              <a:buNone/>
            </a:pPr>
            <a:endParaRPr lang="en-US" dirty="0"/>
          </a:p>
          <a:p>
            <a:pPr lvl="1" eaLnBrk="1" hangingPunct="1"/>
            <a:endParaRPr lang="en-US" dirty="0"/>
          </a:p>
        </p:txBody>
      </p:sp>
      <p:sp>
        <p:nvSpPr>
          <p:cNvPr id="39940" name="Rectangle 6"/>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5C3EB9A4-607E-40C3-B5C1-954163CB8D37}" type="slidenum">
              <a:rPr lang="en-US" sz="1200" smtClean="0">
                <a:latin typeface="Times New Roman" pitchFamily="18" charset="0"/>
              </a:rPr>
              <a:pPr algn="r"/>
              <a:t>35</a:t>
            </a:fld>
            <a:endParaRPr lang="en-US" sz="1200" dirty="0">
              <a:latin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12921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t>Alternative Minimum Tax</a:t>
            </a:r>
          </a:p>
        </p:txBody>
      </p:sp>
      <p:sp>
        <p:nvSpPr>
          <p:cNvPr id="40963" name="Rectangle 3"/>
          <p:cNvSpPr>
            <a:spLocks noGrp="1" noChangeArrowheads="1"/>
          </p:cNvSpPr>
          <p:nvPr>
            <p:ph type="body" idx="1"/>
          </p:nvPr>
        </p:nvSpPr>
        <p:spPr/>
        <p:txBody>
          <a:bodyPr/>
          <a:lstStyle/>
          <a:p>
            <a:pPr eaLnBrk="1" hangingPunct="1"/>
            <a:r>
              <a:rPr lang="en-US" dirty="0"/>
              <a:t>Tax paid in addition to regular tax liability</a:t>
            </a:r>
          </a:p>
          <a:p>
            <a:pPr eaLnBrk="1" hangingPunct="1"/>
            <a:r>
              <a:rPr lang="en-US" dirty="0"/>
              <a:t>Does not apply to small corporations</a:t>
            </a:r>
          </a:p>
          <a:p>
            <a:pPr lvl="1" eaLnBrk="1" hangingPunct="1"/>
            <a:r>
              <a:rPr lang="en-US" dirty="0"/>
              <a:t>Average annual gross receipts &lt; $7.5 million for three years prior to current taxable year</a:t>
            </a:r>
          </a:p>
          <a:p>
            <a:pPr lvl="1" eaLnBrk="1" hangingPunct="1"/>
            <a:r>
              <a:rPr lang="en-US" dirty="0"/>
              <a:t>Once fail small corporation test, subject to AMT for all subsequent years</a:t>
            </a:r>
          </a:p>
          <a:p>
            <a:pPr lvl="1" eaLnBrk="1" hangingPunct="1"/>
            <a:endParaRPr lang="en-US" dirty="0"/>
          </a:p>
        </p:txBody>
      </p:sp>
      <p:sp>
        <p:nvSpPr>
          <p:cNvPr id="40964" name="Rectangle 5"/>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498DD222-0423-44C8-9A97-10086501D649}" type="slidenum">
              <a:rPr lang="en-US" sz="1200" smtClean="0">
                <a:latin typeface="Times New Roman" pitchFamily="18" charset="0"/>
              </a:rPr>
              <a:pPr algn="r"/>
              <a:t>36</a:t>
            </a:fld>
            <a:endParaRPr lang="en-US" sz="1200" dirty="0">
              <a:latin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a:t>Alternative Minimum Tax</a:t>
            </a:r>
          </a:p>
        </p:txBody>
      </p:sp>
      <p:sp>
        <p:nvSpPr>
          <p:cNvPr id="41987" name="Rectangle 5"/>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D356F2FA-3BCF-492B-8E2B-18FD8B2EC9E9}" type="slidenum">
              <a:rPr lang="en-US" sz="1200" smtClean="0">
                <a:latin typeface="Times New Roman" pitchFamily="18" charset="0"/>
              </a:rPr>
              <a:pPr algn="r"/>
              <a:t>37</a:t>
            </a:fld>
            <a:endParaRPr lang="en-US" sz="1200" dirty="0">
              <a:latin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248400" cy="474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a:t>Alternative Minimum Tax</a:t>
            </a:r>
          </a:p>
        </p:txBody>
      </p:sp>
      <p:sp>
        <p:nvSpPr>
          <p:cNvPr id="43011" name="Rectangle 7"/>
          <p:cNvSpPr>
            <a:spLocks noGrp="1" noChangeArrowheads="1"/>
          </p:cNvSpPr>
          <p:nvPr>
            <p:ph type="body" idx="1"/>
          </p:nvPr>
        </p:nvSpPr>
        <p:spPr/>
        <p:txBody>
          <a:bodyPr/>
          <a:lstStyle/>
          <a:p>
            <a:pPr eaLnBrk="1" hangingPunct="1"/>
            <a:r>
              <a:rPr lang="en-US" dirty="0"/>
              <a:t>Preference items</a:t>
            </a:r>
          </a:p>
          <a:p>
            <a:pPr lvl="1" eaLnBrk="1" hangingPunct="1"/>
            <a:r>
              <a:rPr lang="en-US" dirty="0"/>
              <a:t>Added to taxable income to determine AMTI</a:t>
            </a:r>
          </a:p>
          <a:p>
            <a:pPr lvl="1" eaLnBrk="1" hangingPunct="1"/>
            <a:r>
              <a:rPr lang="en-US" dirty="0"/>
              <a:t>Tax exempt interest income from private activity bond (issued in years other than 2009 or 2010)</a:t>
            </a:r>
          </a:p>
          <a:p>
            <a:pPr lvl="1" eaLnBrk="1" hangingPunct="1"/>
            <a:r>
              <a:rPr lang="en-US" dirty="0"/>
              <a:t>Percentage depletion in excess of cost basis</a:t>
            </a:r>
          </a:p>
          <a:p>
            <a:pPr lvl="1" eaLnBrk="1" hangingPunct="1"/>
            <a:r>
              <a:rPr lang="en-US" dirty="0"/>
              <a:t>Others</a:t>
            </a:r>
          </a:p>
          <a:p>
            <a:pPr eaLnBrk="1" hangingPunct="1">
              <a:buFont typeface="Wingdings" pitchFamily="2" charset="2"/>
              <a:buNone/>
            </a:pPr>
            <a:endParaRPr lang="en-US" dirty="0"/>
          </a:p>
        </p:txBody>
      </p:sp>
      <p:sp>
        <p:nvSpPr>
          <p:cNvPr id="43012" name="Rectangle 8"/>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03E6CB5E-8022-4AB9-9748-3FA02F3AFFB0}" type="slidenum">
              <a:rPr lang="en-US" sz="1200" smtClean="0">
                <a:latin typeface="Times New Roman" pitchFamily="18" charset="0"/>
              </a:rPr>
              <a:pPr algn="r"/>
              <a:t>38</a:t>
            </a:fld>
            <a:endParaRPr lang="en-US" sz="1200" dirty="0">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a:t>Alternative Minimum Tax</a:t>
            </a:r>
          </a:p>
        </p:txBody>
      </p:sp>
      <p:sp>
        <p:nvSpPr>
          <p:cNvPr id="44035" name="Rectangle 3"/>
          <p:cNvSpPr>
            <a:spLocks noGrp="1" noChangeArrowheads="1"/>
          </p:cNvSpPr>
          <p:nvPr>
            <p:ph type="body" idx="1"/>
          </p:nvPr>
        </p:nvSpPr>
        <p:spPr/>
        <p:txBody>
          <a:bodyPr/>
          <a:lstStyle/>
          <a:p>
            <a:pPr eaLnBrk="1" hangingPunct="1">
              <a:lnSpc>
                <a:spcPct val="90000"/>
              </a:lnSpc>
            </a:pPr>
            <a:r>
              <a:rPr lang="en-US" sz="2800" dirty="0"/>
              <a:t>Adjustments</a:t>
            </a:r>
          </a:p>
          <a:p>
            <a:pPr lvl="1" eaLnBrk="1" hangingPunct="1">
              <a:lnSpc>
                <a:spcPct val="90000"/>
              </a:lnSpc>
            </a:pPr>
            <a:r>
              <a:rPr lang="en-US" sz="2400" dirty="0"/>
              <a:t>Depreciation</a:t>
            </a:r>
          </a:p>
          <a:p>
            <a:pPr lvl="1" eaLnBrk="1" hangingPunct="1">
              <a:lnSpc>
                <a:spcPct val="90000"/>
              </a:lnSpc>
            </a:pPr>
            <a:r>
              <a:rPr lang="en-US" sz="2400" dirty="0"/>
              <a:t>Gain or loss on disposition of depreciable assets</a:t>
            </a:r>
          </a:p>
          <a:p>
            <a:pPr lvl="1" eaLnBrk="1" hangingPunct="1">
              <a:lnSpc>
                <a:spcPct val="90000"/>
              </a:lnSpc>
            </a:pPr>
            <a:r>
              <a:rPr lang="en-US" sz="2400" dirty="0"/>
              <a:t>Adjusted current earnings adjustment (ACE)</a:t>
            </a:r>
          </a:p>
          <a:p>
            <a:pPr lvl="2" eaLnBrk="1" hangingPunct="1">
              <a:lnSpc>
                <a:spcPct val="90000"/>
              </a:lnSpc>
            </a:pPr>
            <a:r>
              <a:rPr lang="en-US" sz="2000" dirty="0"/>
              <a:t>75% of difference between AMTI and adjusted current earnings (or 75% of net amount of modifications)</a:t>
            </a:r>
          </a:p>
          <a:p>
            <a:pPr lvl="2" eaLnBrk="1" hangingPunct="1">
              <a:lnSpc>
                <a:spcPct val="90000"/>
              </a:lnSpc>
            </a:pPr>
            <a:r>
              <a:rPr lang="en-US" sz="2000" dirty="0"/>
              <a:t>Adjusted current earnings determined by making modifications to AMTI</a:t>
            </a:r>
          </a:p>
          <a:p>
            <a:pPr lvl="2" eaLnBrk="1" hangingPunct="1">
              <a:lnSpc>
                <a:spcPct val="90000"/>
              </a:lnSpc>
            </a:pPr>
            <a:r>
              <a:rPr lang="en-US" sz="2000" dirty="0"/>
              <a:t>Adjustment can be positive or negative in a given year</a:t>
            </a:r>
          </a:p>
          <a:p>
            <a:pPr lvl="3" eaLnBrk="1" hangingPunct="1">
              <a:lnSpc>
                <a:spcPct val="90000"/>
              </a:lnSpc>
            </a:pPr>
            <a:r>
              <a:rPr lang="en-US" dirty="0"/>
              <a:t>Negative adjustment limited to cumulative positive prior adjustments</a:t>
            </a:r>
          </a:p>
          <a:p>
            <a:pPr lvl="3" eaLnBrk="1" hangingPunct="1">
              <a:lnSpc>
                <a:spcPct val="90000"/>
              </a:lnSpc>
              <a:buFont typeface="Wingdings" pitchFamily="2" charset="2"/>
              <a:buNone/>
            </a:pPr>
            <a:endParaRPr lang="en-US" dirty="0"/>
          </a:p>
        </p:txBody>
      </p:sp>
      <p:sp>
        <p:nvSpPr>
          <p:cNvPr id="44036"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546C4761-A982-44E8-A690-DFC2054FDD67}" type="slidenum">
              <a:rPr lang="en-US" sz="1200" smtClean="0">
                <a:latin typeface="Times New Roman" pitchFamily="18" charset="0"/>
              </a:rPr>
              <a:pPr algn="r"/>
              <a:t>39</a:t>
            </a:fld>
            <a:endParaRPr lang="en-US" sz="1200" dirty="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Book-Tax Adjustments</a:t>
            </a:r>
          </a:p>
        </p:txBody>
      </p:sp>
      <p:sp>
        <p:nvSpPr>
          <p:cNvPr id="8195" name="Rectangle 3"/>
          <p:cNvSpPr>
            <a:spLocks noGrp="1" noChangeArrowheads="1"/>
          </p:cNvSpPr>
          <p:nvPr>
            <p:ph type="body" idx="1"/>
          </p:nvPr>
        </p:nvSpPr>
        <p:spPr/>
        <p:txBody>
          <a:bodyPr/>
          <a:lstStyle/>
          <a:p>
            <a:pPr eaLnBrk="1" hangingPunct="1"/>
            <a:r>
              <a:rPr lang="en-US" dirty="0"/>
              <a:t>Financial income typically is the starting point for computing taxable income</a:t>
            </a:r>
          </a:p>
          <a:p>
            <a:pPr lvl="1" eaLnBrk="1" hangingPunct="1"/>
            <a:r>
              <a:rPr lang="en-US" dirty="0"/>
              <a:t>Reconcile to taxable income</a:t>
            </a:r>
          </a:p>
          <a:p>
            <a:pPr lvl="1" eaLnBrk="1" hangingPunct="1"/>
            <a:r>
              <a:rPr lang="en-US" dirty="0"/>
              <a:t>Book-tax adjustments for differences between financial accounting rules</a:t>
            </a:r>
          </a:p>
          <a:p>
            <a:pPr lvl="1" eaLnBrk="1" hangingPunct="1"/>
            <a:r>
              <a:rPr lang="en-US" dirty="0"/>
              <a:t>Companies preparing financial statements with tax accounting methods won’t have book-tax differences </a:t>
            </a:r>
          </a:p>
        </p:txBody>
      </p:sp>
      <p:sp>
        <p:nvSpPr>
          <p:cNvPr id="8196"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DA28736F-E2A6-41CA-98EA-D2AD5E1F4368}" type="slidenum">
              <a:rPr lang="en-US" sz="1200" smtClean="0">
                <a:latin typeface="Times New Roman" pitchFamily="18" charset="0"/>
              </a:rPr>
              <a:pPr algn="r"/>
              <a:t>4</a:t>
            </a:fld>
            <a:endParaRPr lang="en-US" sz="1200" dirty="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t>Alternative Minimum Tax</a:t>
            </a:r>
          </a:p>
        </p:txBody>
      </p:sp>
      <p:sp>
        <p:nvSpPr>
          <p:cNvPr id="45059"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268A0D0B-9DD1-4FCF-AE31-9E17DA4788B2}" type="slidenum">
              <a:rPr lang="en-US" sz="1200" smtClean="0">
                <a:latin typeface="Times New Roman" pitchFamily="18" charset="0"/>
              </a:rPr>
              <a:pPr algn="r"/>
              <a:t>40</a:t>
            </a:fld>
            <a:endParaRPr lang="en-US" sz="1200" dirty="0">
              <a:latin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981200"/>
            <a:ext cx="872490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a:t>Adjusted Current Earnings Example</a:t>
            </a:r>
          </a:p>
        </p:txBody>
      </p:sp>
      <p:sp>
        <p:nvSpPr>
          <p:cNvPr id="46083" name="Rectangle 4"/>
          <p:cNvSpPr>
            <a:spLocks noGrp="1" noChangeArrowheads="1"/>
          </p:cNvSpPr>
          <p:nvPr>
            <p:ph type="body" idx="1"/>
          </p:nvPr>
        </p:nvSpPr>
        <p:spPr/>
        <p:txBody>
          <a:bodyPr/>
          <a:lstStyle/>
          <a:p>
            <a:pPr marL="0" indent="0" eaLnBrk="1" hangingPunct="1">
              <a:buFont typeface="Wingdings" pitchFamily="2" charset="2"/>
              <a:buNone/>
            </a:pPr>
            <a:r>
              <a:rPr lang="en-US" sz="2600" dirty="0"/>
              <a:t>Assume PCC did not receive any dividends and that it received $12,000 in interest from a San Diego bond that is </a:t>
            </a:r>
            <a:r>
              <a:rPr lang="en-US" sz="2600" i="1" dirty="0"/>
              <a:t>not </a:t>
            </a:r>
            <a:r>
              <a:rPr lang="en-US" sz="2600" dirty="0"/>
              <a:t>a private activity bond and the bond was not issued in 2009 or 2010. Further, assume that PCC reported $5,000 of organizational expenses this year and it reported $20,000 of gain this year from an installment sale it executed two years ago. Assuming PCC’s cumulative ACE adjustment as of the beginning of the year is $100,000, what is its current year ACE adjustment under these circumstances?</a:t>
            </a:r>
          </a:p>
        </p:txBody>
      </p:sp>
      <p:sp>
        <p:nvSpPr>
          <p:cNvPr id="46084" name="Rectangle 5"/>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1140A7A2-2BAC-4EAA-ADA6-F5C2A70E490C}" type="slidenum">
              <a:rPr lang="en-US" sz="1200" smtClean="0">
                <a:latin typeface="Times New Roman" pitchFamily="18" charset="0"/>
              </a:rPr>
              <a:pPr algn="r"/>
              <a:t>41</a:t>
            </a:fld>
            <a:endParaRPr lang="en-US" sz="1200" dirty="0">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Adjusted Current Earnings Example Solution</a:t>
            </a:r>
          </a:p>
        </p:txBody>
      </p:sp>
      <p:sp>
        <p:nvSpPr>
          <p:cNvPr id="47107" name="Rectangle 5"/>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32F7C363-F87C-43BE-84C5-ECB4590E998C}" type="slidenum">
              <a:rPr lang="en-US" sz="1200" smtClean="0">
                <a:latin typeface="Times New Roman" pitchFamily="18" charset="0"/>
              </a:rPr>
              <a:pPr algn="r"/>
              <a:t>42</a:t>
            </a:fld>
            <a:endParaRPr lang="en-US" sz="1200" dirty="0">
              <a:latin typeface="Times New Roman"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752600"/>
            <a:ext cx="88292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a:t>AMT Exemption</a:t>
            </a:r>
          </a:p>
        </p:txBody>
      </p:sp>
      <p:sp>
        <p:nvSpPr>
          <p:cNvPr id="48131" name="Rectangle 3"/>
          <p:cNvSpPr>
            <a:spLocks noGrp="1" noChangeArrowheads="1"/>
          </p:cNvSpPr>
          <p:nvPr>
            <p:ph type="body" idx="1"/>
          </p:nvPr>
        </p:nvSpPr>
        <p:spPr/>
        <p:txBody>
          <a:bodyPr/>
          <a:lstStyle/>
          <a:p>
            <a:pPr eaLnBrk="1" hangingPunct="1"/>
            <a:r>
              <a:rPr lang="en-US" dirty="0"/>
              <a:t>Full exemption is $40,000</a:t>
            </a:r>
          </a:p>
          <a:p>
            <a:pPr lvl="1" eaLnBrk="1" hangingPunct="1"/>
            <a:r>
              <a:rPr lang="en-US" dirty="0"/>
              <a:t>Phased out by 25% of AMTI in excess of $150,000</a:t>
            </a:r>
          </a:p>
          <a:p>
            <a:pPr lvl="1" eaLnBrk="1" hangingPunct="1"/>
            <a:r>
              <a:rPr lang="en-US" dirty="0"/>
              <a:t>Fully phased out when AMTI reaches $310,000</a:t>
            </a:r>
          </a:p>
        </p:txBody>
      </p:sp>
      <p:sp>
        <p:nvSpPr>
          <p:cNvPr id="48132"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593B4D35-2C8B-41C9-BBAC-42601A69BC3D}" type="slidenum">
              <a:rPr lang="en-US" sz="1200" smtClean="0">
                <a:latin typeface="Times New Roman" pitchFamily="18" charset="0"/>
              </a:rPr>
              <a:pPr algn="r"/>
              <a:t>43</a:t>
            </a:fld>
            <a:endParaRPr lang="en-US" sz="1200" dirty="0">
              <a:latin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t>Alternative Minimum Tax</a:t>
            </a:r>
          </a:p>
        </p:txBody>
      </p:sp>
      <p:sp>
        <p:nvSpPr>
          <p:cNvPr id="49155" name="Rectangle 4"/>
          <p:cNvSpPr>
            <a:spLocks noGrp="1" noChangeArrowheads="1"/>
          </p:cNvSpPr>
          <p:nvPr>
            <p:ph type="body" idx="1"/>
          </p:nvPr>
        </p:nvSpPr>
        <p:spPr/>
        <p:txBody>
          <a:bodyPr/>
          <a:lstStyle/>
          <a:p>
            <a:pPr eaLnBrk="1" hangingPunct="1"/>
            <a:r>
              <a:rPr lang="en-US" dirty="0"/>
              <a:t>AMTI </a:t>
            </a:r>
            <a:r>
              <a:rPr lang="en-US" dirty="0">
                <a:cs typeface="Arial" charset="0"/>
              </a:rPr>
              <a:t>× 20% = Tentative minimum tax</a:t>
            </a:r>
          </a:p>
          <a:p>
            <a:pPr eaLnBrk="1" hangingPunct="1"/>
            <a:r>
              <a:rPr lang="en-US" dirty="0">
                <a:cs typeface="Arial" charset="0"/>
              </a:rPr>
              <a:t>AMT = Tentative minimum tax minus regular tax liability</a:t>
            </a:r>
          </a:p>
          <a:p>
            <a:pPr eaLnBrk="1" hangingPunct="1"/>
            <a:r>
              <a:rPr lang="en-US" dirty="0">
                <a:cs typeface="Arial" charset="0"/>
              </a:rPr>
              <a:t>Minimum tax credit</a:t>
            </a:r>
          </a:p>
          <a:p>
            <a:pPr lvl="1" eaLnBrk="1" hangingPunct="1"/>
            <a:r>
              <a:rPr lang="en-US" dirty="0">
                <a:cs typeface="Arial" charset="0"/>
              </a:rPr>
              <a:t>Amount of AMT creates credit</a:t>
            </a:r>
          </a:p>
          <a:p>
            <a:pPr lvl="1" eaLnBrk="1" hangingPunct="1"/>
            <a:r>
              <a:rPr lang="en-US" dirty="0">
                <a:cs typeface="Arial" charset="0"/>
              </a:rPr>
              <a:t>Carry forward indefinitely</a:t>
            </a:r>
          </a:p>
          <a:p>
            <a:pPr lvl="1" eaLnBrk="1" hangingPunct="1"/>
            <a:r>
              <a:rPr lang="en-US" dirty="0">
                <a:cs typeface="Arial" charset="0"/>
              </a:rPr>
              <a:t>When regular tax &gt; Tentative minimum tax, credit can offset regular tax down to tentative minimum tax amount</a:t>
            </a:r>
          </a:p>
        </p:txBody>
      </p:sp>
      <p:sp>
        <p:nvSpPr>
          <p:cNvPr id="49156" name="Rectangle 5"/>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30619A5A-6473-413C-958F-E7451BF2A239}" type="slidenum">
              <a:rPr lang="en-US" sz="1200" smtClean="0">
                <a:latin typeface="Times New Roman" pitchFamily="18" charset="0"/>
              </a:rPr>
              <a:pPr algn="r"/>
              <a:t>44</a:t>
            </a:fld>
            <a:endParaRPr lang="en-US" sz="1200" dirty="0">
              <a:latin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a:t>Minimum Tax Credit Example</a:t>
            </a:r>
          </a:p>
        </p:txBody>
      </p:sp>
      <p:sp>
        <p:nvSpPr>
          <p:cNvPr id="50179" name="Rectangle 3"/>
          <p:cNvSpPr>
            <a:spLocks noGrp="1" noChangeArrowheads="1"/>
          </p:cNvSpPr>
          <p:nvPr>
            <p:ph type="body" idx="1"/>
          </p:nvPr>
        </p:nvSpPr>
        <p:spPr/>
        <p:txBody>
          <a:bodyPr/>
          <a:lstStyle/>
          <a:p>
            <a:pPr marL="0" indent="0" eaLnBrk="1" hangingPunct="1">
              <a:lnSpc>
                <a:spcPct val="90000"/>
              </a:lnSpc>
              <a:buFont typeface="Wingdings" pitchFamily="2" charset="2"/>
              <a:buNone/>
            </a:pPr>
            <a:r>
              <a:rPr lang="en-US" sz="2800" dirty="0"/>
              <a:t>Assume that in year 1, PCC has a TMT of $1,152,690 and a regular tax liability of $1,000,000. PCC would owe $152,690 of AMT and $1,000,000 of regular tax. It would also generate a $152,690 minimum tax credit. Further, assume that in year 2 PCC reports a tentative minimum tax of $900,000 and a regular tax liability of $1,000,000. What is PCC’s tax liability after applying the minimum tax credit?</a:t>
            </a:r>
          </a:p>
        </p:txBody>
      </p:sp>
      <p:sp>
        <p:nvSpPr>
          <p:cNvPr id="50180"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7261E47C-7ED0-4D3B-917D-B20072DD9D3A}" type="slidenum">
              <a:rPr lang="en-US" sz="1200" smtClean="0">
                <a:latin typeface="Times New Roman" pitchFamily="18" charset="0"/>
              </a:rPr>
              <a:pPr algn="r"/>
              <a:t>45</a:t>
            </a:fld>
            <a:endParaRPr lang="en-US" sz="1200" dirty="0">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a:t>Minimum Tax Credit Example Solution</a:t>
            </a:r>
          </a:p>
        </p:txBody>
      </p:sp>
      <p:sp>
        <p:nvSpPr>
          <p:cNvPr id="51203" name="Rectangle 5"/>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9579BEF4-5316-42B7-A210-2C1EA561D008}" type="slidenum">
              <a:rPr lang="en-US" sz="1200" smtClean="0">
                <a:latin typeface="Times New Roman" pitchFamily="18" charset="0"/>
              </a:rPr>
              <a:pPr algn="r"/>
              <a:t>46</a:t>
            </a:fld>
            <a:endParaRPr lang="en-US" sz="1200" dirty="0">
              <a:latin typeface="Times New Roman" pitchFamily="18" charset="0"/>
            </a:endParaRPr>
          </a:p>
        </p:txBody>
      </p:sp>
      <p:pic>
        <p:nvPicPr>
          <p:cNvPr id="2" name="Picture 1" descr="Screen Shot 2016-03-04 at 11.05.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133600"/>
            <a:ext cx="8684846" cy="3200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Book-Tax Adjustments</a:t>
            </a:r>
          </a:p>
        </p:txBody>
      </p:sp>
      <p:sp>
        <p:nvSpPr>
          <p:cNvPr id="9219" name="Rectangle 3"/>
          <p:cNvSpPr>
            <a:spLocks noGrp="1" noChangeArrowheads="1"/>
          </p:cNvSpPr>
          <p:nvPr>
            <p:ph type="body" idx="1"/>
          </p:nvPr>
        </p:nvSpPr>
        <p:spPr/>
        <p:txBody>
          <a:bodyPr/>
          <a:lstStyle/>
          <a:p>
            <a:pPr eaLnBrk="1" hangingPunct="1"/>
            <a:r>
              <a:rPr lang="en-US" dirty="0"/>
              <a:t>Unfavorable Adjustments: </a:t>
            </a:r>
          </a:p>
          <a:p>
            <a:pPr lvl="1" eaLnBrk="1" hangingPunct="1"/>
            <a:r>
              <a:rPr lang="en-US" dirty="0"/>
              <a:t>Add back to book income to compute taxable income</a:t>
            </a:r>
          </a:p>
          <a:p>
            <a:pPr eaLnBrk="1" hangingPunct="1"/>
            <a:r>
              <a:rPr lang="en-US" dirty="0"/>
              <a:t>Favorable Adjustments:</a:t>
            </a:r>
            <a:r>
              <a:rPr lang="en-US" b="1" dirty="0"/>
              <a:t> </a:t>
            </a:r>
          </a:p>
          <a:p>
            <a:pPr lvl="1" eaLnBrk="1" hangingPunct="1"/>
            <a:r>
              <a:rPr lang="en-US" dirty="0"/>
              <a:t>Subtract from book income to compute taxable income</a:t>
            </a:r>
          </a:p>
          <a:p>
            <a:pPr eaLnBrk="1" hangingPunct="1"/>
            <a:r>
              <a:rPr lang="en-US" dirty="0"/>
              <a:t>Permanent differences</a:t>
            </a:r>
          </a:p>
          <a:p>
            <a:pPr eaLnBrk="1" hangingPunct="1"/>
            <a:r>
              <a:rPr lang="en-US" dirty="0"/>
              <a:t>Temporary differences</a:t>
            </a:r>
            <a:endParaRPr lang="en-US" b="1" dirty="0"/>
          </a:p>
        </p:txBody>
      </p:sp>
      <p:sp>
        <p:nvSpPr>
          <p:cNvPr id="9220"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650B4C1B-4946-4CEE-8753-F5C0637DE823}" type="slidenum">
              <a:rPr lang="en-US" sz="1200" smtClean="0">
                <a:latin typeface="Times New Roman" pitchFamily="18" charset="0"/>
              </a:rPr>
              <a:pPr algn="r"/>
              <a:t>5</a:t>
            </a:fld>
            <a:endParaRPr lang="en-US" sz="1200" dirty="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Common Permanent </a:t>
            </a:r>
            <a:br>
              <a:rPr lang="en-US" dirty="0"/>
            </a:br>
            <a:r>
              <a:rPr lang="en-US" dirty="0"/>
              <a:t>Book-Tax Differences</a:t>
            </a:r>
          </a:p>
        </p:txBody>
      </p:sp>
      <p:sp>
        <p:nvSpPr>
          <p:cNvPr id="10243" name="Rectangle 3"/>
          <p:cNvSpPr>
            <a:spLocks noGrp="1" noChangeArrowheads="1"/>
          </p:cNvSpPr>
          <p:nvPr>
            <p:ph idx="1"/>
          </p:nvPr>
        </p:nvSpPr>
        <p:spPr/>
        <p:txBody>
          <a:bodyPr/>
          <a:lstStyle/>
          <a:p>
            <a:pPr eaLnBrk="1" hangingPunct="1"/>
            <a:r>
              <a:rPr lang="en-US" sz="2400" dirty="0"/>
              <a:t>Interest income from municipal bonds (Fav)</a:t>
            </a:r>
          </a:p>
          <a:p>
            <a:pPr eaLnBrk="1" hangingPunct="1"/>
            <a:r>
              <a:rPr lang="en-US" sz="2400" dirty="0"/>
              <a:t>Death benefit from life insurance on key employees (Fav)</a:t>
            </a:r>
          </a:p>
          <a:p>
            <a:pPr eaLnBrk="1" hangingPunct="1"/>
            <a:r>
              <a:rPr lang="en-US" sz="2400" dirty="0"/>
              <a:t>Life insurance premiums (UnFav)</a:t>
            </a:r>
          </a:p>
          <a:p>
            <a:pPr eaLnBrk="1" hangingPunct="1"/>
            <a:r>
              <a:rPr lang="en-US" sz="2400" dirty="0"/>
              <a:t>Half of meals and entertainment expense (UnFav)</a:t>
            </a:r>
          </a:p>
          <a:p>
            <a:pPr eaLnBrk="1" hangingPunct="1"/>
            <a:r>
              <a:rPr lang="en-US" sz="2400" dirty="0"/>
              <a:t>Fines and penalties and political contributions (UnFav)</a:t>
            </a:r>
          </a:p>
          <a:p>
            <a:pPr eaLnBrk="1" hangingPunct="1"/>
            <a:r>
              <a:rPr lang="en-US" sz="2400" dirty="0"/>
              <a:t>Excess compensation to executives (UnFav)</a:t>
            </a:r>
          </a:p>
          <a:p>
            <a:pPr eaLnBrk="1" hangingPunct="1"/>
            <a:r>
              <a:rPr lang="en-US" sz="2400" dirty="0"/>
              <a:t>Federal income taxes (UnFav)</a:t>
            </a:r>
          </a:p>
          <a:p>
            <a:pPr eaLnBrk="1" hangingPunct="1"/>
            <a:r>
              <a:rPr lang="en-US" sz="2400" dirty="0"/>
              <a:t>Dividends received deduction (Fav)</a:t>
            </a:r>
          </a:p>
          <a:p>
            <a:pPr eaLnBrk="1" hangingPunct="1"/>
            <a:r>
              <a:rPr lang="en-US" sz="2400" dirty="0"/>
              <a:t>Domestic manufacturing deduction (Fav)</a:t>
            </a:r>
          </a:p>
          <a:p>
            <a:pPr eaLnBrk="1" hangingPunct="1">
              <a:buFont typeface="Wingdings" pitchFamily="2" charset="2"/>
              <a:buNone/>
            </a:pPr>
            <a:endParaRPr lang="en-US" sz="3200" dirty="0"/>
          </a:p>
        </p:txBody>
      </p:sp>
      <p:sp>
        <p:nvSpPr>
          <p:cNvPr id="10244"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E557CD41-0B90-4127-9883-732B259D0F8C}" type="slidenum">
              <a:rPr lang="en-US" sz="1200" smtClean="0">
                <a:latin typeface="Times New Roman" pitchFamily="18" charset="0"/>
              </a:rPr>
              <a:pPr algn="r"/>
              <a:t>6</a:t>
            </a:fld>
            <a:endParaRPr lang="en-US" sz="1200" dirty="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Common Temporary</a:t>
            </a:r>
            <a:br>
              <a:rPr lang="en-US" dirty="0"/>
            </a:br>
            <a:r>
              <a:rPr lang="en-US" dirty="0"/>
              <a:t>Book-Tax Differences</a:t>
            </a:r>
          </a:p>
        </p:txBody>
      </p:sp>
      <p:sp>
        <p:nvSpPr>
          <p:cNvPr id="11267" name="Rectangle 3"/>
          <p:cNvSpPr>
            <a:spLocks noGrp="1" noChangeArrowheads="1"/>
          </p:cNvSpPr>
          <p:nvPr>
            <p:ph idx="1"/>
          </p:nvPr>
        </p:nvSpPr>
        <p:spPr/>
        <p:txBody>
          <a:bodyPr/>
          <a:lstStyle/>
          <a:p>
            <a:pPr eaLnBrk="1" hangingPunct="1">
              <a:lnSpc>
                <a:spcPct val="80000"/>
              </a:lnSpc>
            </a:pPr>
            <a:r>
              <a:rPr lang="en-US" sz="2400" dirty="0"/>
              <a:t>Dividends</a:t>
            </a:r>
          </a:p>
          <a:p>
            <a:pPr eaLnBrk="1" hangingPunct="1">
              <a:lnSpc>
                <a:spcPct val="80000"/>
              </a:lnSpc>
            </a:pPr>
            <a:r>
              <a:rPr lang="en-US" sz="2400" dirty="0"/>
              <a:t>Depreciation</a:t>
            </a:r>
          </a:p>
          <a:p>
            <a:pPr eaLnBrk="1" hangingPunct="1">
              <a:lnSpc>
                <a:spcPct val="80000"/>
              </a:lnSpc>
            </a:pPr>
            <a:r>
              <a:rPr lang="en-US" sz="2400" dirty="0"/>
              <a:t>Gain/loss on sale of depreciable asset</a:t>
            </a:r>
          </a:p>
          <a:p>
            <a:pPr eaLnBrk="1" hangingPunct="1">
              <a:lnSpc>
                <a:spcPct val="80000"/>
              </a:lnSpc>
            </a:pPr>
            <a:r>
              <a:rPr lang="en-US" sz="2400" dirty="0"/>
              <a:t>Bad debt expense</a:t>
            </a:r>
          </a:p>
          <a:p>
            <a:pPr eaLnBrk="1" hangingPunct="1">
              <a:lnSpc>
                <a:spcPct val="80000"/>
              </a:lnSpc>
            </a:pPr>
            <a:r>
              <a:rPr lang="en-US" sz="2400" dirty="0">
                <a:cs typeface="Arial" charset="0"/>
              </a:rPr>
              <a:t>§</a:t>
            </a:r>
            <a:r>
              <a:rPr lang="en-US" sz="2400" dirty="0"/>
              <a:t>263A uniform inventory capitalization costs</a:t>
            </a:r>
          </a:p>
          <a:p>
            <a:pPr eaLnBrk="1" hangingPunct="1">
              <a:lnSpc>
                <a:spcPct val="80000"/>
              </a:lnSpc>
            </a:pPr>
            <a:r>
              <a:rPr lang="en-US" sz="2400" dirty="0"/>
              <a:t>Organizational or start-up costs	</a:t>
            </a:r>
          </a:p>
          <a:p>
            <a:pPr eaLnBrk="1" hangingPunct="1">
              <a:lnSpc>
                <a:spcPct val="80000"/>
              </a:lnSpc>
            </a:pPr>
            <a:r>
              <a:rPr lang="en-US" sz="2400" dirty="0"/>
              <a:t>Unearned rent revenue</a:t>
            </a:r>
          </a:p>
          <a:p>
            <a:pPr eaLnBrk="1" hangingPunct="1">
              <a:lnSpc>
                <a:spcPct val="80000"/>
              </a:lnSpc>
            </a:pPr>
            <a:r>
              <a:rPr lang="en-US" sz="2400" dirty="0"/>
              <a:t>Deferred compensation</a:t>
            </a:r>
          </a:p>
          <a:p>
            <a:pPr eaLnBrk="1" hangingPunct="1">
              <a:lnSpc>
                <a:spcPct val="80000"/>
              </a:lnSpc>
            </a:pPr>
            <a:r>
              <a:rPr lang="en-US" sz="2400" dirty="0"/>
              <a:t>Stock options</a:t>
            </a:r>
          </a:p>
          <a:p>
            <a:pPr eaLnBrk="1" hangingPunct="1">
              <a:lnSpc>
                <a:spcPct val="80000"/>
              </a:lnSpc>
            </a:pPr>
            <a:r>
              <a:rPr lang="en-US" sz="2400" dirty="0"/>
              <a:t>Net capital loss</a:t>
            </a:r>
          </a:p>
          <a:p>
            <a:pPr lvl="1" eaLnBrk="1" hangingPunct="1">
              <a:lnSpc>
                <a:spcPct val="80000"/>
              </a:lnSpc>
            </a:pPr>
            <a:r>
              <a:rPr lang="en-US" sz="2400" dirty="0"/>
              <a:t>Carry back three years and forward five years</a:t>
            </a:r>
          </a:p>
          <a:p>
            <a:pPr eaLnBrk="1" hangingPunct="1">
              <a:lnSpc>
                <a:spcPct val="80000"/>
              </a:lnSpc>
            </a:pPr>
            <a:r>
              <a:rPr lang="en-US" sz="2400" dirty="0"/>
              <a:t>Net operating loss carryover</a:t>
            </a:r>
          </a:p>
          <a:p>
            <a:pPr eaLnBrk="1" hangingPunct="1">
              <a:lnSpc>
                <a:spcPct val="80000"/>
              </a:lnSpc>
            </a:pPr>
            <a:r>
              <a:rPr lang="en-US" sz="2400" dirty="0"/>
              <a:t>Goodwill acquired in an asset acquisition</a:t>
            </a:r>
          </a:p>
          <a:p>
            <a:pPr eaLnBrk="1" hangingPunct="1">
              <a:lnSpc>
                <a:spcPct val="80000"/>
              </a:lnSpc>
              <a:buFont typeface="Wingdings" pitchFamily="2" charset="2"/>
              <a:buNone/>
            </a:pPr>
            <a:endParaRPr lang="en-US" sz="2400" dirty="0"/>
          </a:p>
        </p:txBody>
      </p:sp>
      <p:sp>
        <p:nvSpPr>
          <p:cNvPr id="11268"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EAFCE439-CD76-418A-9AB8-97BDFA5A7AC8}" type="slidenum">
              <a:rPr lang="en-US" sz="1200" smtClean="0">
                <a:latin typeface="Times New Roman" pitchFamily="18" charset="0"/>
              </a:rPr>
              <a:pPr algn="r"/>
              <a:t>7</a:t>
            </a:fld>
            <a:endParaRPr lang="en-US" sz="1200" dirty="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br>
              <a:rPr lang="en-US" sz="3500" dirty="0"/>
            </a:br>
            <a:r>
              <a:rPr lang="en-US" sz="3500" dirty="0"/>
              <a:t>Book-Tax Differences from Dividends</a:t>
            </a:r>
          </a:p>
        </p:txBody>
      </p:sp>
      <p:sp>
        <p:nvSpPr>
          <p:cNvPr id="12291" name="Rectangle 3"/>
          <p:cNvSpPr>
            <a:spLocks noGrp="1" noChangeArrowheads="1"/>
          </p:cNvSpPr>
          <p:nvPr>
            <p:ph type="body" idx="1"/>
          </p:nvPr>
        </p:nvSpPr>
        <p:spPr/>
        <p:txBody>
          <a:bodyPr/>
          <a:lstStyle/>
          <a:p>
            <a:pPr eaLnBrk="1" hangingPunct="1"/>
            <a:r>
              <a:rPr lang="en-US" dirty="0"/>
              <a:t>Dividends</a:t>
            </a:r>
          </a:p>
          <a:p>
            <a:pPr lvl="1" eaLnBrk="1" hangingPunct="1"/>
            <a:r>
              <a:rPr lang="en-US" dirty="0"/>
              <a:t>Included in gross income for tax purposes</a:t>
            </a:r>
          </a:p>
          <a:p>
            <a:pPr lvl="1" eaLnBrk="1" hangingPunct="1"/>
            <a:r>
              <a:rPr lang="en-US" dirty="0"/>
              <a:t>Under the general rule, income included in financial income depends on ownership</a:t>
            </a:r>
          </a:p>
          <a:p>
            <a:pPr lvl="2" eaLnBrk="1" hangingPunct="1"/>
            <a:r>
              <a:rPr lang="en-US" dirty="0"/>
              <a:t>If ownership &lt; 20%, no book tax difference</a:t>
            </a:r>
          </a:p>
          <a:p>
            <a:pPr lvl="2" eaLnBrk="1" hangingPunct="1"/>
            <a:r>
              <a:rPr lang="en-US" dirty="0"/>
              <a:t>If ownership is at least 20% but not more than 50%, the receiving corporation does not include the dividend in book income but includes a pro-rata share of the distributing corporation’s income in its income</a:t>
            </a:r>
          </a:p>
          <a:p>
            <a:pPr lvl="2" eaLnBrk="1" hangingPunct="1"/>
            <a:r>
              <a:rPr lang="en-US" dirty="0"/>
              <a:t>If ownership &gt; 50%, consolidated financial reporting</a:t>
            </a:r>
          </a:p>
        </p:txBody>
      </p:sp>
      <p:sp>
        <p:nvSpPr>
          <p:cNvPr id="12292"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C08AB617-B0EB-4C39-9D74-858E7C7EAAE1}" type="slidenum">
              <a:rPr lang="en-US" sz="1200" smtClean="0">
                <a:latin typeface="Times New Roman" pitchFamily="18" charset="0"/>
              </a:rPr>
              <a:pPr algn="r"/>
              <a:t>8</a:t>
            </a:fld>
            <a:endParaRPr lang="en-US" sz="1200" dirty="0">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br>
              <a:rPr lang="en-US" sz="3500" dirty="0"/>
            </a:br>
            <a:r>
              <a:rPr lang="en-US" sz="3500" dirty="0"/>
              <a:t>Dividends Book-Tax Difference Example</a:t>
            </a:r>
          </a:p>
        </p:txBody>
      </p:sp>
      <p:sp>
        <p:nvSpPr>
          <p:cNvPr id="13315" name="Rectangle 3"/>
          <p:cNvSpPr>
            <a:spLocks noGrp="1" noChangeArrowheads="1"/>
          </p:cNvSpPr>
          <p:nvPr>
            <p:ph type="body" idx="1"/>
          </p:nvPr>
        </p:nvSpPr>
        <p:spPr>
          <a:xfrm>
            <a:off x="609600" y="1719263"/>
            <a:ext cx="8077200" cy="4411662"/>
          </a:xfrm>
        </p:spPr>
        <p:txBody>
          <a:bodyPr/>
          <a:lstStyle/>
          <a:p>
            <a:pPr marL="0" indent="0" eaLnBrk="1" hangingPunct="1">
              <a:buFont typeface="Wingdings" pitchFamily="2" charset="2"/>
              <a:buNone/>
            </a:pPr>
            <a:r>
              <a:rPr lang="en-US" sz="2800" dirty="0"/>
              <a:t>Assume that PCC owned 30 percent of the stock of BCS corporation. During 2016, BCS distributed a $40,000 dividend to PCC. BCS reported $100,000 of net income for 2016. Based on this information, what is PCC’s 2016 book-tax difference relating to the dividend and its investment in BCS (ignore the dividends received deduction)? Is the difference favorable or unfavorable?</a:t>
            </a:r>
          </a:p>
        </p:txBody>
      </p:sp>
      <p:sp>
        <p:nvSpPr>
          <p:cNvPr id="13316" name="Rectangle 4"/>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1200" dirty="0">
                <a:latin typeface="Times New Roman" pitchFamily="18" charset="0"/>
              </a:rPr>
              <a:t>5-</a:t>
            </a:r>
            <a:fld id="{C30B3400-D972-4DD7-B807-A8972FF50EFF}" type="slidenum">
              <a:rPr lang="en-US" sz="1200" smtClean="0">
                <a:latin typeface="Times New Roman" pitchFamily="18" charset="0"/>
              </a:rPr>
              <a:pPr algn="r"/>
              <a:t>9</a:t>
            </a:fld>
            <a:endParaRPr lang="en-US" sz="1200" dirty="0">
              <a:latin typeface="Times New Roman" pitchFamily="18" charset="0"/>
            </a:endParaRP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1262</TotalTime>
  <Words>2078</Words>
  <Application>Microsoft Office PowerPoint</Application>
  <PresentationFormat>On-screen Show (4:3)</PresentationFormat>
  <Paragraphs>258</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Times New Roman</vt:lpstr>
      <vt:lpstr>Wingdings</vt:lpstr>
      <vt:lpstr>Network</vt:lpstr>
      <vt:lpstr>Chapter 5</vt:lpstr>
      <vt:lpstr>Learning Objectives</vt:lpstr>
      <vt:lpstr>Corporate Taxable Income Formula</vt:lpstr>
      <vt:lpstr>Book-Tax Adjustments</vt:lpstr>
      <vt:lpstr>Book-Tax Adjustments</vt:lpstr>
      <vt:lpstr>Common Permanent  Book-Tax Differences</vt:lpstr>
      <vt:lpstr>Common Temporary Book-Tax Differences</vt:lpstr>
      <vt:lpstr> Book-Tax Differences from Dividends</vt:lpstr>
      <vt:lpstr> Dividends Book-Tax Difference Example</vt:lpstr>
      <vt:lpstr> Dividends Book-Tax Difference Example Solution</vt:lpstr>
      <vt:lpstr>Stock Option-Related Book-Tax Differences </vt:lpstr>
      <vt:lpstr>Stock Option Example 1</vt:lpstr>
      <vt:lpstr>Stock Option Example 1 Solution</vt:lpstr>
      <vt:lpstr>Stock Option Example 2</vt:lpstr>
      <vt:lpstr>Stock Option Example 2 Solution</vt:lpstr>
      <vt:lpstr>Stock Option Example 3</vt:lpstr>
      <vt:lpstr>Stock Option Example 3 Solution</vt:lpstr>
      <vt:lpstr>Net Capital Losses</vt:lpstr>
      <vt:lpstr>Net Operating Loss Deduction</vt:lpstr>
      <vt:lpstr>Net Operating Loss Deduction</vt:lpstr>
      <vt:lpstr>NOL Example</vt:lpstr>
      <vt:lpstr>NOL Example Solution</vt:lpstr>
      <vt:lpstr>Charitable Contributions</vt:lpstr>
      <vt:lpstr>Charitable Contributions</vt:lpstr>
      <vt:lpstr>Charitable Contribution Example</vt:lpstr>
      <vt:lpstr>Charitable Contribution Example Solution</vt:lpstr>
      <vt:lpstr>Dividends Received Deduction</vt:lpstr>
      <vt:lpstr>Dividends Received Deduction Example</vt:lpstr>
      <vt:lpstr>Regular Tax Liability</vt:lpstr>
      <vt:lpstr>Compliance</vt:lpstr>
      <vt:lpstr>Form 1120 Schedule M-1</vt:lpstr>
      <vt:lpstr>Estimated Payments</vt:lpstr>
      <vt:lpstr>Estimated Payments</vt:lpstr>
      <vt:lpstr>Estimated Payments</vt:lpstr>
      <vt:lpstr>Estimated Payments</vt:lpstr>
      <vt:lpstr>Alternative Minimum Tax</vt:lpstr>
      <vt:lpstr>Alternative Minimum Tax</vt:lpstr>
      <vt:lpstr>Alternative Minimum Tax</vt:lpstr>
      <vt:lpstr>Alternative Minimum Tax</vt:lpstr>
      <vt:lpstr>Alternative Minimum Tax</vt:lpstr>
      <vt:lpstr>Adjusted Current Earnings Example</vt:lpstr>
      <vt:lpstr>Adjusted Current Earnings Example Solution</vt:lpstr>
      <vt:lpstr>AMT Exemption</vt:lpstr>
      <vt:lpstr>Alternative Minimum Tax</vt:lpstr>
      <vt:lpstr>Minimum Tax Credit Example</vt:lpstr>
      <vt:lpstr>Minimum Tax Credit Example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dc:creator>
  <cp:lastModifiedBy>Howard Godfrey</cp:lastModifiedBy>
  <cp:revision>79</cp:revision>
  <dcterms:created xsi:type="dcterms:W3CDTF">2006-11-06T16:51:59Z</dcterms:created>
  <dcterms:modified xsi:type="dcterms:W3CDTF">2016-12-19T01:28:39Z</dcterms:modified>
</cp:coreProperties>
</file>