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32"/>
  </p:notesMasterIdLst>
  <p:sldIdLst>
    <p:sldId id="256" r:id="rId2"/>
    <p:sldId id="257" r:id="rId3"/>
    <p:sldId id="263" r:id="rId4"/>
    <p:sldId id="262" r:id="rId5"/>
    <p:sldId id="301" r:id="rId6"/>
    <p:sldId id="261" r:id="rId7"/>
    <p:sldId id="260" r:id="rId8"/>
    <p:sldId id="266" r:id="rId9"/>
    <p:sldId id="264" r:id="rId10"/>
    <p:sldId id="267" r:id="rId11"/>
    <p:sldId id="270" r:id="rId12"/>
    <p:sldId id="289" r:id="rId13"/>
    <p:sldId id="290" r:id="rId14"/>
    <p:sldId id="271" r:id="rId15"/>
    <p:sldId id="272" r:id="rId16"/>
    <p:sldId id="291" r:id="rId17"/>
    <p:sldId id="292" r:id="rId18"/>
    <p:sldId id="274" r:id="rId19"/>
    <p:sldId id="278" r:id="rId20"/>
    <p:sldId id="280" r:id="rId21"/>
    <p:sldId id="281" r:id="rId22"/>
    <p:sldId id="283" r:id="rId23"/>
    <p:sldId id="284" r:id="rId24"/>
    <p:sldId id="295" r:id="rId25"/>
    <p:sldId id="302" r:id="rId26"/>
    <p:sldId id="304" r:id="rId27"/>
    <p:sldId id="297" r:id="rId28"/>
    <p:sldId id="298" r:id="rId29"/>
    <p:sldId id="299" r:id="rId30"/>
    <p:sldId id="287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83" autoAdjust="0"/>
    <p:restoredTop sz="99781" autoAdjust="0"/>
  </p:normalViewPr>
  <p:slideViewPr>
    <p:cSldViewPr>
      <p:cViewPr varScale="1">
        <p:scale>
          <a:sx n="69" d="100"/>
          <a:sy n="69" d="100"/>
        </p:scale>
        <p:origin x="147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6FF002C0-3487-4340-A517-BF8CA4860706}" type="datetimeFigureOut">
              <a:rPr lang="en-US"/>
              <a:pPr>
                <a:defRPr/>
              </a:pPr>
              <a:t>12/18/2016</a:t>
            </a:fld>
            <a:endParaRPr lang="en-US" dirty="0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27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30533377-30BE-4076-BC1B-7D94ECBA29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8363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48736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725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8699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70413" cy="3429000"/>
          </a:xfrm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9611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70413" cy="3429000"/>
          </a:xfrm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3692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6315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3140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70413" cy="3429000"/>
          </a:xfrm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0264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70413" cy="3429000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1141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6927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635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>
              <a:buFont typeface="Wingdings" pitchFamily="2" charset="2"/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540521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98060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40981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19538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15633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68825" cy="3427413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67090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68825" cy="3427413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03061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68825" cy="3427413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80470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68825" cy="3427413"/>
          </a:xfrm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18674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44409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68825" cy="3427413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2389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57808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4265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7115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1705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738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8740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2265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42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9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E00EE-222D-4711-88ED-A1645A94BC84}" type="datetime1">
              <a:rPr lang="en-US"/>
              <a:pPr>
                <a:defRPr/>
              </a:pPr>
              <a:t>12/18/2016</a:t>
            </a:fld>
            <a:endParaRPr lang="en-US" altLang="en-US" dirty="0"/>
          </a:p>
        </p:txBody>
      </p:sp>
      <p:sp>
        <p:nvSpPr>
          <p:cNvPr id="40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1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>
                <a:cs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3" name="Rectangle 10"/>
          <p:cNvSpPr>
            <a:spLocks noChangeArrowheads="1"/>
          </p:cNvSpPr>
          <p:nvPr userDrawn="1"/>
        </p:nvSpPr>
        <p:spPr bwMode="auto">
          <a:xfrm>
            <a:off x="152400" y="6553200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1200" i="1" dirty="0">
                <a:latin typeface="Times New Roman" pitchFamily="18" charset="0"/>
              </a:rPr>
              <a:t>McGraw-Hill Education</a:t>
            </a:r>
          </a:p>
        </p:txBody>
      </p:sp>
      <p:sp>
        <p:nvSpPr>
          <p:cNvPr id="44" name="Rectangle 11"/>
          <p:cNvSpPr>
            <a:spLocks noChangeArrowheads="1"/>
          </p:cNvSpPr>
          <p:nvPr userDrawn="1"/>
        </p:nvSpPr>
        <p:spPr bwMode="auto">
          <a:xfrm>
            <a:off x="2438400" y="6400800"/>
            <a:ext cx="670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en-IN" sz="105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Copyright © 2017 McGraw-Hill Education. All rights reserved. No reproduction or distribution without the prior written consent of McGraw-Hill Education.</a:t>
            </a:r>
            <a:endParaRPr lang="en-US" sz="1050" b="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Bef>
                <a:spcPct val="50000"/>
              </a:spcBef>
              <a:defRPr/>
            </a:pPr>
            <a:r>
              <a:rPr lang="en-US" altLang="en-US" sz="800" i="1" dirty="0">
                <a:latin typeface="Times New Roman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E0CF4A-699F-4B89-828D-D0B6565D40D7}" type="datetime1">
              <a:rPr lang="en-US"/>
              <a:pPr>
                <a:defRPr/>
              </a:pPr>
              <a:t>12/18/2016</a:t>
            </a:fld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AF8775-4F09-49CA-8216-A3B26AA1EC6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5CF31-9B37-4914-87C2-A34A0B1D3B99}" type="datetime1">
              <a:rPr lang="en-US"/>
              <a:pPr>
                <a:defRPr/>
              </a:pPr>
              <a:t>12/18/2016</a:t>
            </a:fld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7CA58-7592-4785-9FE7-4B86A58C9C2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91347-B7A5-4AE4-A950-22295181A3FA}" type="datetime1">
              <a:rPr lang="en-US"/>
              <a:pPr>
                <a:defRPr/>
              </a:pPr>
              <a:t>12/18/2016</a:t>
            </a:fld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9A61F9-015D-4F2C-A6AC-34D16D873F6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701728-313B-4B5B-9B9A-E580BD9B6C7E}" type="datetime1">
              <a:rPr lang="en-US"/>
              <a:pPr>
                <a:defRPr/>
              </a:pPr>
              <a:t>12/18/2016</a:t>
            </a:fld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2EC28F-2898-4578-9FF7-B5B23C977F9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939C8-E6CC-47BA-96A4-0CC001E45DBA}" type="datetime1">
              <a:rPr lang="en-US"/>
              <a:pPr>
                <a:defRPr/>
              </a:pPr>
              <a:t>12/18/2016</a:t>
            </a:fld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508FA-963D-4284-BC9E-57DE9B93B48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DACE0-57EB-402E-9513-DA5DA48F2C2F}" type="datetime1">
              <a:rPr lang="en-US"/>
              <a:pPr>
                <a:defRPr/>
              </a:pPr>
              <a:t>12/18/2016</a:t>
            </a:fld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3A96F-8302-4893-B5D5-5FC129AC5AE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A6A54-0EF3-46DF-9CA4-5713398DC8CA}" type="datetime1">
              <a:rPr lang="en-US"/>
              <a:pPr>
                <a:defRPr/>
              </a:pPr>
              <a:t>12/18/2016</a:t>
            </a:fld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0F1AE-A1EE-427A-95A0-859ABAC05EE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2BADD4-E1C7-4245-BBA2-5561567B42E8}" type="datetime1">
              <a:rPr lang="en-US"/>
              <a:pPr>
                <a:defRPr/>
              </a:pPr>
              <a:t>12/18/2016</a:t>
            </a:fld>
            <a:endParaRPr lang="en-US" alt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72ADF-AB72-48DA-AD5D-04F419C0650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52C0F-9E5C-4B7E-B8D6-E51F08246F87}" type="datetime1">
              <a:rPr lang="en-US"/>
              <a:pPr>
                <a:defRPr/>
              </a:pPr>
              <a:t>12/18/2016</a:t>
            </a:fld>
            <a:endParaRPr lang="en-US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0D4B6B-B26E-41F0-8138-49EB789999F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753525-8100-47E6-A669-A0A1C92E881C}" type="datetime1">
              <a:rPr lang="en-US"/>
              <a:pPr>
                <a:defRPr/>
              </a:pPr>
              <a:t>12/18/2016</a:t>
            </a:fld>
            <a:endParaRPr lang="en-US" alt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EA4EB-6F9F-4B52-AF34-81B876FAB20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2A8AD-5310-4041-B966-0FF359A5C16A}" type="datetime1">
              <a:rPr lang="en-US"/>
              <a:pPr>
                <a:defRPr/>
              </a:pPr>
              <a:t>12/18/2016</a:t>
            </a:fld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AA251-34FE-4195-AD90-262A1341C16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AC9896-AB9C-46BC-A764-67DD36105D2B}" type="datetime1">
              <a:rPr lang="en-US"/>
              <a:pPr>
                <a:defRPr/>
              </a:pPr>
              <a:t>12/18/2016</a:t>
            </a:fld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C171F8-38D0-43E4-8C90-540470737D9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/>
            </a:lvl1pPr>
          </a:lstStyle>
          <a:p>
            <a:pPr>
              <a:defRPr/>
            </a:pPr>
            <a:fld id="{BB1035EA-08D5-4656-840B-441F584BB495}" type="datetime1">
              <a:rPr lang="en-US"/>
              <a:pPr>
                <a:defRPr/>
              </a:pPr>
              <a:t>12/18/2016</a:t>
            </a:fld>
            <a:endParaRPr lang="en-US" altLang="en-US" dirty="0"/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0" dirty="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>
                <a:cs typeface="+mn-cs"/>
              </a:defRPr>
            </a:lvl1pPr>
          </a:lstStyle>
          <a:p>
            <a:pPr>
              <a:defRPr/>
            </a:pPr>
            <a:fld id="{07218A50-59FA-46E6-A909-4A514816184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 b="0" dirty="0"/>
            </a:p>
          </p:txBody>
        </p:sp>
      </p:grpSp>
      <p:sp>
        <p:nvSpPr>
          <p:cNvPr id="40" name="Rectangle 39"/>
          <p:cNvSpPr>
            <a:spLocks noChangeArrowheads="1"/>
          </p:cNvSpPr>
          <p:nvPr userDrawn="1"/>
        </p:nvSpPr>
        <p:spPr bwMode="auto">
          <a:xfrm>
            <a:off x="8229600" y="6172200"/>
            <a:ext cx="8096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algn="r" eaLnBrk="1" hangingPunct="1"/>
            <a:r>
              <a:rPr lang="en-US" sz="1000" dirty="0">
                <a:latin typeface="Times New Roman" charset="0"/>
              </a:rPr>
              <a:t>7-</a:t>
            </a:r>
            <a:fld id="{CA5FD27C-2572-DB4E-BFE4-966902513239}" type="slidenum">
              <a:rPr lang="en-US" sz="1000" smtClean="0">
                <a:latin typeface="Times New Roman" charset="0"/>
              </a:rPr>
              <a:pPr algn="r" eaLnBrk="1" hangingPunct="1"/>
              <a:t>‹#›</a:t>
            </a:fld>
            <a:endParaRPr lang="en-US" sz="1000" dirty="0">
              <a:latin typeface="Times New Roman" charset="0"/>
            </a:endParaRPr>
          </a:p>
        </p:txBody>
      </p:sp>
      <p:sp>
        <p:nvSpPr>
          <p:cNvPr id="43" name="Rectangle 10"/>
          <p:cNvSpPr>
            <a:spLocks noChangeArrowheads="1"/>
          </p:cNvSpPr>
          <p:nvPr userDrawn="1"/>
        </p:nvSpPr>
        <p:spPr bwMode="auto">
          <a:xfrm>
            <a:off x="152400" y="6553200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1200" i="1" dirty="0">
                <a:latin typeface="Times New Roman" pitchFamily="18" charset="0"/>
              </a:rPr>
              <a:t>McGraw-Hill Education</a:t>
            </a:r>
          </a:p>
        </p:txBody>
      </p:sp>
      <p:sp>
        <p:nvSpPr>
          <p:cNvPr id="44" name="Rectangle 11"/>
          <p:cNvSpPr>
            <a:spLocks noChangeArrowheads="1"/>
          </p:cNvSpPr>
          <p:nvPr userDrawn="1"/>
        </p:nvSpPr>
        <p:spPr bwMode="auto">
          <a:xfrm>
            <a:off x="2438400" y="6400800"/>
            <a:ext cx="670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en-IN" sz="105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Copyright © 2017 McGraw-Hill Education. All rights reserved. No reproduction or distribution without the prior written consent of McGraw-Hill Education.</a:t>
            </a:r>
            <a:endParaRPr lang="en-US" sz="1050" b="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Bef>
                <a:spcPct val="50000"/>
              </a:spcBef>
              <a:defRPr/>
            </a:pPr>
            <a:r>
              <a:rPr lang="en-US" altLang="en-US" sz="800" i="1" dirty="0">
                <a:latin typeface="Times New Roman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  <p:sldLayoutId id="2147483734" r:id="rId13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62400" y="1600200"/>
            <a:ext cx="3135313" cy="1000125"/>
          </a:xfrm>
        </p:spPr>
        <p:txBody>
          <a:bodyPr/>
          <a:lstStyle/>
          <a:p>
            <a:pPr eaLnBrk="1" hangingPunct="1"/>
            <a:r>
              <a:rPr lang="en-US" sz="4400" dirty="0"/>
              <a:t>Chapter 7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049588"/>
            <a:ext cx="6792913" cy="9128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/>
              <a:t>Corporate Taxation: Nonliquidating Distributions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6-03-06 at 7.21.55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990600"/>
            <a:ext cx="8089900" cy="54102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Determining the Dividend</a:t>
            </a: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Ordering of E&amp;P Distributions</a:t>
            </a:r>
          </a:p>
          <a:p>
            <a:endParaRPr lang="en-US" sz="800" dirty="0"/>
          </a:p>
          <a:p>
            <a:pPr lvl="1"/>
            <a:r>
              <a:rPr lang="en-US" sz="2400" dirty="0"/>
              <a:t>Positive Current E&amp;P and Positive Accumulated E&amp;P</a:t>
            </a:r>
          </a:p>
          <a:p>
            <a:pPr lvl="1"/>
            <a:endParaRPr lang="en-US" sz="800" dirty="0"/>
          </a:p>
          <a:p>
            <a:pPr lvl="1"/>
            <a:r>
              <a:rPr lang="en-US" sz="2400" dirty="0"/>
              <a:t>Positive current E&amp;P, negative accumulated E&amp;P</a:t>
            </a:r>
          </a:p>
          <a:p>
            <a:pPr lvl="1"/>
            <a:endParaRPr lang="en-US" sz="800" dirty="0"/>
          </a:p>
          <a:p>
            <a:pPr lvl="1"/>
            <a:r>
              <a:rPr lang="en-US" sz="2400" dirty="0"/>
              <a:t>Negative current E&amp;P, positive accumulated E&amp;P</a:t>
            </a:r>
          </a:p>
          <a:p>
            <a:pPr lvl="1"/>
            <a:endParaRPr lang="en-US" sz="800" dirty="0"/>
          </a:p>
          <a:p>
            <a:pPr lvl="1"/>
            <a:r>
              <a:rPr lang="en-US" sz="2400" dirty="0"/>
              <a:t>Negative current E&amp;P, negative accumulated E&amp;P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52400" y="182563"/>
            <a:ext cx="8001000" cy="96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/>
            <a:endParaRPr lang="en-US" sz="26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Determining the Dividend</a:t>
            </a:r>
            <a:endParaRPr lang="en-US" dirty="0"/>
          </a:p>
        </p:txBody>
      </p:sp>
      <p:sp>
        <p:nvSpPr>
          <p:cNvPr id="138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>
                <a:sym typeface="Symbol" pitchFamily="18" charset="2"/>
              </a:rPr>
              <a:t>Example 1</a:t>
            </a:r>
          </a:p>
          <a:p>
            <a:endParaRPr lang="en-US" sz="1000" dirty="0">
              <a:sym typeface="Symbol" pitchFamily="18" charset="2"/>
            </a:endParaRPr>
          </a:p>
          <a:p>
            <a:pPr lvl="1"/>
            <a:r>
              <a:rPr lang="en-US" sz="2400" dirty="0">
                <a:sym typeface="Symbol" pitchFamily="18" charset="2"/>
              </a:rPr>
              <a:t>Current E&amp;P = $1,000,000</a:t>
            </a:r>
          </a:p>
          <a:p>
            <a:pPr lvl="1"/>
            <a:endParaRPr lang="en-US" sz="900" dirty="0">
              <a:sym typeface="Symbol" pitchFamily="18" charset="2"/>
            </a:endParaRPr>
          </a:p>
          <a:p>
            <a:pPr lvl="1"/>
            <a:r>
              <a:rPr lang="en-US" sz="2400" dirty="0">
                <a:sym typeface="Symbol" pitchFamily="18" charset="2"/>
              </a:rPr>
              <a:t>Accumulated E&amp;P = ($500,000)</a:t>
            </a:r>
          </a:p>
          <a:p>
            <a:pPr lvl="1"/>
            <a:endParaRPr lang="en-US" sz="900" dirty="0">
              <a:sym typeface="Symbol" pitchFamily="18" charset="2"/>
            </a:endParaRPr>
          </a:p>
          <a:p>
            <a:pPr lvl="1"/>
            <a:r>
              <a:rPr lang="en-US" sz="2400" dirty="0">
                <a:sym typeface="Symbol" pitchFamily="18" charset="2"/>
              </a:rPr>
              <a:t>The corporation distributes $1,000,000 on July 1.</a:t>
            </a:r>
          </a:p>
          <a:p>
            <a:pPr lvl="1"/>
            <a:endParaRPr lang="en-US" sz="900" dirty="0">
              <a:sym typeface="Symbol" pitchFamily="18" charset="2"/>
            </a:endParaRPr>
          </a:p>
          <a:p>
            <a:pPr lvl="1"/>
            <a:r>
              <a:rPr lang="en-US" sz="2400" dirty="0">
                <a:sym typeface="Symbol" pitchFamily="18" charset="2"/>
              </a:rPr>
              <a:t>The entire distribution is deemed to come from current E&amp;P and is a dividend to the shareholders.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8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8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Determining the Dividend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>
                <a:sym typeface="Symbol" pitchFamily="18" charset="2"/>
              </a:rPr>
              <a:t>Example 2</a:t>
            </a:r>
          </a:p>
          <a:p>
            <a:pPr lvl="1"/>
            <a:endParaRPr lang="en-US" sz="1000" dirty="0">
              <a:sym typeface="Symbol" pitchFamily="18" charset="2"/>
            </a:endParaRPr>
          </a:p>
          <a:p>
            <a:pPr lvl="1"/>
            <a:r>
              <a:rPr lang="en-US" sz="2400" dirty="0">
                <a:sym typeface="Symbol" pitchFamily="18" charset="2"/>
              </a:rPr>
              <a:t>Current E&amp;P = ($1,000,000)</a:t>
            </a:r>
          </a:p>
          <a:p>
            <a:pPr lvl="1"/>
            <a:endParaRPr lang="en-US" sz="800" dirty="0">
              <a:sym typeface="Symbol" pitchFamily="18" charset="2"/>
            </a:endParaRPr>
          </a:p>
          <a:p>
            <a:pPr lvl="1"/>
            <a:r>
              <a:rPr lang="en-US" sz="2400" dirty="0">
                <a:sym typeface="Symbol" pitchFamily="18" charset="2"/>
              </a:rPr>
              <a:t>Accumulated E&amp;P = $1,000,000</a:t>
            </a:r>
          </a:p>
          <a:p>
            <a:pPr lvl="1"/>
            <a:endParaRPr lang="en-US" sz="800" dirty="0">
              <a:sym typeface="Symbol" pitchFamily="18" charset="2"/>
            </a:endParaRPr>
          </a:p>
          <a:p>
            <a:pPr lvl="1"/>
            <a:r>
              <a:rPr lang="en-US" sz="2400" dirty="0">
                <a:sym typeface="Symbol" pitchFamily="18" charset="2"/>
              </a:rPr>
              <a:t>The corporation distributes $1,000,000 on July 1.</a:t>
            </a:r>
          </a:p>
          <a:p>
            <a:pPr lvl="2"/>
            <a:endParaRPr lang="en-US" sz="800" dirty="0">
              <a:sym typeface="Symbol" pitchFamily="18" charset="2"/>
            </a:endParaRPr>
          </a:p>
          <a:p>
            <a:pPr lvl="1">
              <a:buNone/>
            </a:pPr>
            <a:r>
              <a:rPr lang="en-US" dirty="0">
                <a:sym typeface="Symbol" pitchFamily="18" charset="2"/>
              </a:rPr>
              <a:t>	Current </a:t>
            </a:r>
            <a:r>
              <a:rPr lang="en-US" sz="2400" dirty="0">
                <a:sym typeface="Symbol" pitchFamily="18" charset="2"/>
              </a:rPr>
              <a:t>E&amp;P is apportioned on a per day basis</a:t>
            </a:r>
          </a:p>
          <a:p>
            <a:pPr lvl="1">
              <a:buFont typeface="Wingdings" pitchFamily="2" charset="2"/>
              <a:buNone/>
            </a:pPr>
            <a:r>
              <a:rPr lang="en-US" sz="2400" dirty="0">
                <a:sym typeface="Symbol" pitchFamily="18" charset="2"/>
              </a:rPr>
              <a:t>	AE&amp;P as of July 1 = $1M − ½($1M) = $500,000</a:t>
            </a:r>
          </a:p>
          <a:p>
            <a:pPr lvl="1">
              <a:buFont typeface="Wingdings" pitchFamily="2" charset="2"/>
              <a:buNone/>
            </a:pPr>
            <a:endParaRPr lang="en-US" sz="800" dirty="0">
              <a:sym typeface="Symbol" pitchFamily="18" charset="2"/>
            </a:endParaRPr>
          </a:p>
          <a:p>
            <a:pPr lvl="1"/>
            <a:r>
              <a:rPr lang="en-US" sz="2400" dirty="0">
                <a:sym typeface="Symbol" pitchFamily="18" charset="2"/>
              </a:rPr>
              <a:t>$500,000 is a treated as a dividend.</a:t>
            </a:r>
          </a:p>
          <a:p>
            <a:pPr lvl="1"/>
            <a:endParaRPr lang="en-US" sz="800" dirty="0">
              <a:sym typeface="Symbol" pitchFamily="18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0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0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Determining the Dividend</a:t>
            </a:r>
            <a:endParaRPr lang="en-US" dirty="0"/>
          </a:p>
        </p:txBody>
      </p:sp>
      <p:sp>
        <p:nvSpPr>
          <p:cNvPr id="17411" name="AutoShape 3"/>
          <p:cNvSpPr>
            <a:spLocks noGrp="1" noChangeAspec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Distributions of Noncash Property to Shareholders</a:t>
            </a:r>
          </a:p>
        </p:txBody>
      </p:sp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3" cstate="print">
            <a:lum bright="-20000" contrast="34000"/>
          </a:blip>
          <a:srcRect/>
          <a:stretch>
            <a:fillRect/>
          </a:stretch>
        </p:blipFill>
        <p:spPr bwMode="auto">
          <a:xfrm>
            <a:off x="609600" y="3140075"/>
            <a:ext cx="8001000" cy="173672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Determining the Dividend</a:t>
            </a:r>
            <a:endParaRPr 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400" dirty="0"/>
              <a:t>Tax Consequences to a Corporation Paying Noncash Property as a Dividend</a:t>
            </a:r>
          </a:p>
          <a:p>
            <a:pPr lvl="1"/>
            <a:endParaRPr lang="en-US" sz="800" dirty="0"/>
          </a:p>
          <a:p>
            <a:pPr lvl="2"/>
            <a:r>
              <a:rPr lang="en-US" sz="2000" dirty="0"/>
              <a:t>The corporation recognizes gains (but not losses) on the distribution of noncash property as a dividend</a:t>
            </a:r>
          </a:p>
          <a:p>
            <a:pPr lvl="2"/>
            <a:endParaRPr lang="en-US" sz="800" dirty="0"/>
          </a:p>
          <a:p>
            <a:pPr lvl="2"/>
            <a:r>
              <a:rPr lang="en-US" sz="2000" dirty="0"/>
              <a:t>Gain is recognized to the extent of fair market value in excess of tax basis in the property</a:t>
            </a:r>
          </a:p>
          <a:p>
            <a:pPr lvl="2"/>
            <a:endParaRPr lang="en-US" sz="800" dirty="0"/>
          </a:p>
          <a:p>
            <a:pPr lvl="1"/>
            <a:r>
              <a:rPr lang="en-US" sz="2400" dirty="0"/>
              <a:t>Liabilities</a:t>
            </a:r>
          </a:p>
          <a:p>
            <a:pPr lvl="1"/>
            <a:endParaRPr lang="en-US" sz="800" dirty="0"/>
          </a:p>
          <a:p>
            <a:pPr lvl="2"/>
            <a:r>
              <a:rPr lang="en-US" sz="2000" dirty="0"/>
              <a:t>If the property’s fair market value is less than liabilities assumed by the shareholder, the fair market value is deemed to be the liability</a:t>
            </a:r>
          </a:p>
          <a:p>
            <a:pPr lvl="2"/>
            <a:endParaRPr lang="en-US" sz="800" dirty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Determining the Dividend</a:t>
            </a:r>
            <a:endParaRPr lang="en-US" dirty="0"/>
          </a:p>
        </p:txBody>
      </p:sp>
      <p:sp>
        <p:nvSpPr>
          <p:cNvPr id="142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>
                <a:sym typeface="Symbol" pitchFamily="18" charset="2"/>
              </a:rPr>
              <a:t>Example 3</a:t>
            </a:r>
          </a:p>
          <a:p>
            <a:pPr lvl="1"/>
            <a:endParaRPr lang="en-US" sz="800" dirty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r>
              <a:rPr lang="en-US" sz="2100" dirty="0">
                <a:sym typeface="Symbol" pitchFamily="18" charset="2"/>
              </a:rPr>
              <a:t>	</a:t>
            </a:r>
            <a:r>
              <a:rPr lang="en-US" sz="2400" dirty="0">
                <a:sym typeface="Symbol" pitchFamily="18" charset="2"/>
              </a:rPr>
              <a:t>Cher Holder receives a property distribution from Sunny Corporation with a fair value of $200. Cher assumes a $100 mortgage attached to the property. Sunny’s basis in the property distributed is $100.</a:t>
            </a:r>
          </a:p>
          <a:p>
            <a:pPr>
              <a:buFont typeface="Wingdings" pitchFamily="2" charset="2"/>
              <a:buNone/>
            </a:pPr>
            <a:endParaRPr lang="en-US" sz="800" dirty="0">
              <a:sym typeface="Symbol" pitchFamily="18" charset="2"/>
            </a:endParaRPr>
          </a:p>
          <a:p>
            <a:pPr lvl="1">
              <a:spcBef>
                <a:spcPts val="1800"/>
              </a:spcBef>
            </a:pPr>
            <a:r>
              <a:rPr lang="en-US" sz="2400" dirty="0">
                <a:sym typeface="Symbol" pitchFamily="18" charset="2"/>
              </a:rPr>
              <a:t>Sunny Corporation reports a gain of $100 on the distribution ($200 − $100).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2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2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Determining the Dividend</a:t>
            </a:r>
            <a:endParaRPr lang="en-US" dirty="0"/>
          </a:p>
        </p:txBody>
      </p:sp>
      <p:sp>
        <p:nvSpPr>
          <p:cNvPr id="14438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sz="2800" dirty="0">
                <a:sym typeface="Symbol" pitchFamily="18" charset="2"/>
              </a:rPr>
              <a:t>Example 4</a:t>
            </a:r>
          </a:p>
          <a:p>
            <a:pPr lvl="1">
              <a:lnSpc>
                <a:spcPct val="90000"/>
              </a:lnSpc>
            </a:pPr>
            <a:endParaRPr lang="en-US" sz="900" dirty="0">
              <a:sym typeface="Symbol" pitchFamily="18" charset="2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500" dirty="0">
                <a:sym typeface="Symbol" pitchFamily="18" charset="2"/>
              </a:rPr>
              <a:t>	</a:t>
            </a:r>
            <a:r>
              <a:rPr lang="en-US" sz="2400" dirty="0">
                <a:sym typeface="Symbol" pitchFamily="18" charset="2"/>
              </a:rPr>
              <a:t>Cher Holder receives a property distribution from Sunny Corporation with a fair value of $200. Cher assumes a $300 mortgage attached to the property. Sunny’s basis in the property distributed is $100.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800" dirty="0">
              <a:sym typeface="Symbol" pitchFamily="18" charset="2"/>
            </a:endParaRPr>
          </a:p>
          <a:p>
            <a:pPr lvl="1">
              <a:lnSpc>
                <a:spcPct val="90000"/>
              </a:lnSpc>
            </a:pPr>
            <a:r>
              <a:rPr lang="en-US" sz="2400" dirty="0">
                <a:sym typeface="Symbol" pitchFamily="18" charset="2"/>
              </a:rPr>
              <a:t>Sunny Corporation reports a gain of $200 on the distribution ($300 − $100).</a:t>
            </a:r>
          </a:p>
          <a:p>
            <a:pPr lvl="1">
              <a:lnSpc>
                <a:spcPct val="90000"/>
              </a:lnSpc>
            </a:pPr>
            <a:endParaRPr lang="en-US" sz="800" dirty="0">
              <a:sym typeface="Symbol" pitchFamily="18" charset="2"/>
            </a:endParaRPr>
          </a:p>
          <a:p>
            <a:pPr lvl="1">
              <a:lnSpc>
                <a:spcPct val="90000"/>
              </a:lnSpc>
            </a:pPr>
            <a:r>
              <a:rPr lang="en-US" sz="2400" dirty="0">
                <a:sym typeface="Symbol" pitchFamily="18" charset="2"/>
              </a:rPr>
              <a:t>The property’s FMV is deemed to be the amount of the liability assumed because it exceeds the property’s fair market value</a:t>
            </a:r>
            <a:r>
              <a:rPr lang="en-US" sz="2700" dirty="0">
                <a:sym typeface="Symbol" pitchFamily="18" charset="2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4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4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4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4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Determining the Dividend</a:t>
            </a: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400" dirty="0"/>
              <a:t>Noncash Property Distributions affect E&amp;P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277" y="2743200"/>
            <a:ext cx="7934325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Stock Dividends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 stock dividend increases the number of shares outstanding</a:t>
            </a:r>
          </a:p>
          <a:p>
            <a:r>
              <a:rPr lang="en-US" sz="2800" dirty="0"/>
              <a:t>Stock dividends can also take the form of a stock split (e.g., 2-for-1 stock split)</a:t>
            </a:r>
          </a:p>
          <a:p>
            <a:r>
              <a:rPr lang="en-US" sz="2800" dirty="0"/>
              <a:t>Stock dividends are nontaxable to shareholders if two conditions are met:</a:t>
            </a:r>
          </a:p>
          <a:p>
            <a:pPr lvl="1"/>
            <a:r>
              <a:rPr lang="en-US" sz="2400" dirty="0"/>
              <a:t>Made with respect to common stock and</a:t>
            </a:r>
          </a:p>
          <a:p>
            <a:pPr lvl="1"/>
            <a:r>
              <a:rPr lang="en-US" sz="2400" dirty="0"/>
              <a:t>Pro rata (proportionate interests maintained)</a:t>
            </a:r>
            <a:endParaRPr lang="en-US" sz="2800" dirty="0"/>
          </a:p>
          <a:p>
            <a:endParaRPr lang="en-US" sz="800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Learning Objectives</a:t>
            </a:r>
          </a:p>
        </p:txBody>
      </p:sp>
      <p:sp>
        <p:nvSpPr>
          <p:cNvPr id="41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8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ea typeface="Arial"/>
                <a:cs typeface="Arial"/>
              </a:rPr>
              <a:t>Explain the framework that applies to the taxation of property distributions from a corporation to a shareholder.</a:t>
            </a:r>
          </a:p>
          <a:p>
            <a:pPr marL="457200" indent="-457200">
              <a:lnSpc>
                <a:spcPct val="8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ea typeface="Arial"/>
                <a:cs typeface="Arial"/>
              </a:rPr>
              <a:t>Compute a corporation's earnings and profits and a shareholder's dividend income. </a:t>
            </a:r>
          </a:p>
          <a:p>
            <a:pPr marL="457200" indent="-457200">
              <a:lnSpc>
                <a:spcPct val="8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ea typeface="Arial"/>
                <a:cs typeface="Arial"/>
              </a:rPr>
              <a:t>Identify when a corporation may be deemed to have paid a "constructive dividend" to a shareholder.</a:t>
            </a:r>
          </a:p>
          <a:p>
            <a:pPr marL="457200" indent="-457200">
              <a:lnSpc>
                <a:spcPct val="8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Explain the taxation of stock dividends.</a:t>
            </a:r>
          </a:p>
          <a:p>
            <a:pPr marL="457200" indent="-457200">
              <a:lnSpc>
                <a:spcPct val="8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ea typeface="Arial"/>
                <a:cs typeface="Arial"/>
              </a:rPr>
              <a:t>Comprehend the tax consequences of stock redemptions.</a:t>
            </a:r>
          </a:p>
          <a:p>
            <a:pPr marL="457200" indent="-457200">
              <a:lnSpc>
                <a:spcPct val="8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ea typeface="Arial"/>
                <a:cs typeface="Arial"/>
              </a:rPr>
              <a:t>Describe the tax consequences of a partial liquidation to the corporation and its shareholders.</a:t>
            </a:r>
            <a:endParaRPr lang="en-US" sz="2400" dirty="0">
              <a:solidFill>
                <a:srgbClr val="000000"/>
              </a:solidFill>
            </a:endParaRP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 startAt="4"/>
            </a:pPr>
            <a:endParaRPr lang="en-US" sz="900" dirty="0"/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 startAt="4"/>
            </a:pPr>
            <a:endParaRPr lang="en-US" sz="2800" dirty="0"/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 startAt="4"/>
            </a:pPr>
            <a:endParaRPr lang="en-US" sz="2800" dirty="0"/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endParaRPr lang="en-US" sz="2800" dirty="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Stock Dividends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400" dirty="0"/>
              <a:t>Non-pro rata stock dividends usually are taxable as dividends</a:t>
            </a:r>
            <a:endParaRPr lang="en-US" sz="800" dirty="0"/>
          </a:p>
          <a:p>
            <a:pPr lvl="2"/>
            <a:endParaRPr lang="en-US" sz="2000" dirty="0"/>
          </a:p>
        </p:txBody>
      </p:sp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3" cstate="print">
            <a:lum bright="-20000" contrast="34000"/>
          </a:blip>
          <a:srcRect/>
          <a:stretch>
            <a:fillRect/>
          </a:stretch>
        </p:blipFill>
        <p:spPr bwMode="auto">
          <a:xfrm>
            <a:off x="457200" y="3657600"/>
            <a:ext cx="8305800" cy="10668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Stock Redemptions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Form of a Stock Redemption</a:t>
            </a:r>
          </a:p>
          <a:p>
            <a:pPr lvl="1"/>
            <a:r>
              <a:rPr lang="en-US" sz="2400" dirty="0"/>
              <a:t>A redemption occurs when a corporation acquires its stock from a shareholder in exchange for property</a:t>
            </a:r>
          </a:p>
          <a:p>
            <a:pPr lvl="1">
              <a:spcBef>
                <a:spcPts val="1200"/>
              </a:spcBef>
            </a:pPr>
            <a:r>
              <a:rPr lang="en-US" sz="2400" dirty="0"/>
              <a:t>A redemption results in either a dividend or a sale of the redeemed shares</a:t>
            </a:r>
          </a:p>
          <a:p>
            <a:pPr lvl="2">
              <a:spcBef>
                <a:spcPts val="1200"/>
              </a:spcBef>
            </a:pPr>
            <a:r>
              <a:rPr lang="en-US" sz="2100" dirty="0"/>
              <a:t>Individuals prefer exchange treatment because of the preferential tax rates for capital gains</a:t>
            </a:r>
          </a:p>
          <a:p>
            <a:pPr lvl="2">
              <a:spcBef>
                <a:spcPts val="1200"/>
              </a:spcBef>
            </a:pPr>
            <a:r>
              <a:rPr lang="en-US" sz="2100" dirty="0"/>
              <a:t>Corporate shareholders prefer dividend treatment because of the dividends received deduction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Stock Redemptions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800" dirty="0"/>
              <a:t>Three types of redemptions are treated as exchanges:</a:t>
            </a:r>
          </a:p>
          <a:p>
            <a:pPr lvl="2">
              <a:spcBef>
                <a:spcPts val="1800"/>
              </a:spcBef>
            </a:pPr>
            <a:r>
              <a:rPr lang="en-US" sz="2400" dirty="0"/>
              <a:t>Redemptions that are Substantially Disproportionate are treated as sales</a:t>
            </a:r>
          </a:p>
          <a:p>
            <a:pPr lvl="2">
              <a:spcBef>
                <a:spcPts val="1800"/>
              </a:spcBef>
            </a:pPr>
            <a:r>
              <a:rPr lang="en-US" sz="2400" dirty="0"/>
              <a:t>Redemptions in Complete Redemption of all of the Stock of the Corporation Owned by the Shareholder</a:t>
            </a:r>
          </a:p>
          <a:p>
            <a:pPr lvl="2">
              <a:spcBef>
                <a:spcPts val="1800"/>
              </a:spcBef>
            </a:pPr>
            <a:r>
              <a:rPr lang="en-US" sz="2400" dirty="0"/>
              <a:t>Redemptions that are not Essentially Equivalent to a Dividend</a:t>
            </a:r>
          </a:p>
          <a:p>
            <a:pPr lvl="1"/>
            <a:endParaRPr lang="en-US" sz="2400" dirty="0"/>
          </a:p>
          <a:p>
            <a:pPr lvl="3"/>
            <a:endParaRPr lang="en-US" dirty="0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Stock Redemptions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400" dirty="0"/>
              <a:t>Stock ownership tests are required for treatment as substantially disproportionate:</a:t>
            </a:r>
          </a:p>
          <a:p>
            <a:pPr lvl="2">
              <a:spcBef>
                <a:spcPts val="1200"/>
              </a:spcBef>
            </a:pPr>
            <a:r>
              <a:rPr lang="en-US" sz="2100" dirty="0"/>
              <a:t>Shareholder does not control the corporation after the exchange (less than 50 percent of voting power)</a:t>
            </a:r>
          </a:p>
          <a:p>
            <a:pPr lvl="2">
              <a:spcBef>
                <a:spcPts val="1200"/>
              </a:spcBef>
            </a:pPr>
            <a:r>
              <a:rPr lang="en-US" sz="2000" dirty="0"/>
              <a:t>Shareholder’s percentage of voting stock and aggregate value is less than 80 percent of the percentage before the redemption</a:t>
            </a:r>
          </a:p>
          <a:p>
            <a:pPr lvl="2">
              <a:spcBef>
                <a:spcPts val="1200"/>
              </a:spcBef>
            </a:pPr>
            <a:r>
              <a:rPr lang="en-US" sz="2000" dirty="0"/>
              <a:t>Constructive ownership rules must be considered:</a:t>
            </a:r>
          </a:p>
          <a:p>
            <a:pPr lvl="3"/>
            <a:r>
              <a:rPr lang="en-US" dirty="0"/>
              <a:t>Family attribution</a:t>
            </a:r>
          </a:p>
          <a:p>
            <a:pPr lvl="3"/>
            <a:r>
              <a:rPr lang="en-US" dirty="0"/>
              <a:t>Attribution from entities to owners or beneficiaries</a:t>
            </a:r>
          </a:p>
          <a:p>
            <a:pPr lvl="3"/>
            <a:r>
              <a:rPr lang="en-US" dirty="0"/>
              <a:t>Attribution from owners or beneficiaries to entities</a:t>
            </a:r>
          </a:p>
          <a:p>
            <a:pPr lvl="3"/>
            <a:r>
              <a:rPr lang="en-US" dirty="0"/>
              <a:t>Option attribution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Stock Redemptions</a:t>
            </a:r>
          </a:p>
        </p:txBody>
      </p:sp>
      <p:sp>
        <p:nvSpPr>
          <p:cNvPr id="27651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>
                <a:sym typeface="Symbol" pitchFamily="18" charset="2"/>
              </a:rPr>
              <a:t>Example 5</a:t>
            </a:r>
          </a:p>
          <a:p>
            <a:pPr>
              <a:buNone/>
            </a:pPr>
            <a:r>
              <a:rPr lang="en-US" sz="2100" dirty="0">
                <a:sym typeface="Symbol" pitchFamily="18" charset="2"/>
              </a:rPr>
              <a:t>	</a:t>
            </a:r>
            <a:r>
              <a:rPr lang="en-US" sz="2400" dirty="0">
                <a:sym typeface="Symbol" pitchFamily="18" charset="2"/>
              </a:rPr>
              <a:t>Tom owns 60 of the corporation’s 100 shares of voting common stock. </a:t>
            </a:r>
          </a:p>
          <a:p>
            <a:pPr>
              <a:buNone/>
            </a:pPr>
            <a:endParaRPr lang="en-US" sz="2400" dirty="0">
              <a:sym typeface="Symbol" pitchFamily="18" charset="2"/>
            </a:endParaRPr>
          </a:p>
          <a:p>
            <a:pPr marL="731520">
              <a:buNone/>
            </a:pPr>
            <a:r>
              <a:rPr lang="en-US" sz="2400" dirty="0">
                <a:sym typeface="Symbol" pitchFamily="18" charset="2"/>
              </a:rPr>
              <a:t>1.	What percentage ownership test(s) must be met for the Tom to receive exchange treatment?</a:t>
            </a:r>
          </a:p>
          <a:p>
            <a:pPr marL="731520">
              <a:buNone/>
            </a:pPr>
            <a:endParaRPr lang="en-US" sz="2400" dirty="0">
              <a:sym typeface="Symbol" pitchFamily="18" charset="2"/>
            </a:endParaRPr>
          </a:p>
          <a:p>
            <a:pPr marL="731520">
              <a:buNone/>
            </a:pPr>
            <a:r>
              <a:rPr lang="en-US" sz="2400" dirty="0">
                <a:sym typeface="Symbol" pitchFamily="18" charset="2"/>
              </a:rPr>
              <a:t>2. How many shares of stock must the corporation redeem to have Tom treat the redemption as an exchange?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Stock Redemptions</a:t>
            </a:r>
          </a:p>
        </p:txBody>
      </p:sp>
      <p:sp>
        <p:nvSpPr>
          <p:cNvPr id="27651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>
                <a:sym typeface="Symbol" pitchFamily="18" charset="2"/>
              </a:rPr>
              <a:t>Example 5 Solution Part 1:</a:t>
            </a:r>
          </a:p>
          <a:p>
            <a:pPr marL="457200" indent="-365760">
              <a:spcBef>
                <a:spcPts val="1800"/>
              </a:spcBef>
              <a:buNone/>
            </a:pPr>
            <a:r>
              <a:rPr lang="en-US" sz="2400" dirty="0">
                <a:sym typeface="Symbol" pitchFamily="18" charset="2"/>
              </a:rPr>
              <a:t>Two tests must be met:</a:t>
            </a:r>
          </a:p>
          <a:p>
            <a:pPr marL="457200" indent="-365760">
              <a:spcBef>
                <a:spcPts val="1800"/>
              </a:spcBef>
              <a:buNone/>
            </a:pPr>
            <a:r>
              <a:rPr lang="en-US" sz="2400" dirty="0">
                <a:sym typeface="Symbol" pitchFamily="18" charset="2"/>
              </a:rPr>
              <a:t>	First, after the redemption Tom must own less than 50% of the outstanding shares. </a:t>
            </a:r>
          </a:p>
          <a:p>
            <a:pPr marL="457200" indent="-365760">
              <a:spcBef>
                <a:spcPts val="1800"/>
              </a:spcBef>
              <a:buNone/>
            </a:pPr>
            <a:r>
              <a:rPr lang="en-US" sz="2400" dirty="0">
                <a:sym typeface="Symbol" pitchFamily="18" charset="2"/>
              </a:rPr>
              <a:t>	Second, Tom’s percentage ownership after the redemption must be less than 80 percent of his percentage ownership before the redemption. </a:t>
            </a:r>
          </a:p>
          <a:p>
            <a:pPr marL="457200" indent="-365760">
              <a:spcBef>
                <a:spcPts val="1800"/>
              </a:spcBef>
              <a:buNone/>
            </a:pPr>
            <a:r>
              <a:rPr lang="en-US" sz="2400" dirty="0">
                <a:sym typeface="Symbol" pitchFamily="18" charset="2"/>
              </a:rPr>
              <a:t>	In this case, Tom ’s 60 percent ownership must drop to less than 48% (80% × 60% = 48%).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Stock Redemptions</a:t>
            </a:r>
          </a:p>
        </p:txBody>
      </p:sp>
      <p:sp>
        <p:nvSpPr>
          <p:cNvPr id="27651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>
                <a:sym typeface="Symbol" pitchFamily="18" charset="2"/>
              </a:rPr>
              <a:t>Example 5 Solution Part 2:</a:t>
            </a:r>
          </a:p>
          <a:p>
            <a:pPr marL="457200" indent="0">
              <a:spcBef>
                <a:spcPts val="1800"/>
              </a:spcBef>
              <a:buNone/>
            </a:pPr>
            <a:r>
              <a:rPr lang="en-US" sz="2000" dirty="0">
                <a:sym typeface="Symbol" pitchFamily="18" charset="2"/>
              </a:rPr>
              <a:t>To determine the minimum number of shares to be redeemed, solve the following inequality where x=number of redeemed shares: </a:t>
            </a:r>
          </a:p>
          <a:p>
            <a:pPr marL="457200" indent="0">
              <a:spcBef>
                <a:spcPts val="1800"/>
              </a:spcBef>
              <a:buNone/>
            </a:pPr>
            <a:endParaRPr lang="en-US" sz="2000" dirty="0">
              <a:sym typeface="Symbol" pitchFamily="18" charset="2"/>
            </a:endParaRPr>
          </a:p>
          <a:p>
            <a:pPr marL="457200" indent="0">
              <a:spcBef>
                <a:spcPts val="1800"/>
              </a:spcBef>
              <a:buNone/>
            </a:pPr>
            <a:r>
              <a:rPr lang="en-US" sz="2000" dirty="0">
                <a:sym typeface="Symbol" pitchFamily="18" charset="2"/>
              </a:rPr>
              <a:t>This reduces to the following expression:</a:t>
            </a:r>
          </a:p>
          <a:p>
            <a:pPr marL="457200" indent="0">
              <a:spcBef>
                <a:spcPts val="1800"/>
              </a:spcBef>
              <a:buNone/>
            </a:pPr>
            <a:endParaRPr lang="en-US" sz="2000" dirty="0">
              <a:sym typeface="Symbol" pitchFamily="18" charset="2"/>
            </a:endParaRPr>
          </a:p>
          <a:p>
            <a:pPr marL="457200" indent="0">
              <a:spcBef>
                <a:spcPts val="1800"/>
              </a:spcBef>
              <a:buNone/>
            </a:pPr>
            <a:endParaRPr lang="en-US" sz="2000" dirty="0">
              <a:sym typeface="Symbol" pitchFamily="18" charset="2"/>
            </a:endParaRPr>
          </a:p>
          <a:p>
            <a:pPr marL="457200" indent="0">
              <a:spcBef>
                <a:spcPts val="1800"/>
              </a:spcBef>
              <a:buNone/>
            </a:pPr>
            <a:r>
              <a:rPr lang="en-US" sz="2000" dirty="0">
                <a:sym typeface="Symbol" pitchFamily="18" charset="2"/>
              </a:rPr>
              <a:t>Hence, by redeeming 24 of Tom’s shares his ownership interest in the corporation will drop to 47.4% ([60-24] / [100 − 24] = 36/76).</a:t>
            </a:r>
          </a:p>
          <a:p>
            <a:pPr marL="457200" indent="0">
              <a:spcBef>
                <a:spcPts val="1800"/>
              </a:spcBef>
              <a:buNone/>
            </a:pPr>
            <a:endParaRPr lang="en-US" sz="2000" dirty="0">
              <a:sym typeface="Symbol" pitchFamily="18" charset="2"/>
            </a:endParaRPr>
          </a:p>
          <a:p>
            <a:pPr marL="457200" indent="0">
              <a:spcBef>
                <a:spcPts val="1800"/>
              </a:spcBef>
              <a:buNone/>
            </a:pPr>
            <a:endParaRPr lang="en-US" sz="2000" dirty="0">
              <a:sym typeface="Symbol" pitchFamily="18" charset="2"/>
            </a:endParaRPr>
          </a:p>
          <a:p>
            <a:pPr marL="457200" indent="-365760">
              <a:spcBef>
                <a:spcPts val="1800"/>
              </a:spcBef>
              <a:buNone/>
            </a:pPr>
            <a:endParaRPr lang="en-US" sz="2000" dirty="0">
              <a:sym typeface="Symbol" pitchFamily="18" charset="2"/>
            </a:endParaRPr>
          </a:p>
          <a:p>
            <a:pPr marL="457200" indent="-365760">
              <a:spcBef>
                <a:spcPts val="1800"/>
              </a:spcBef>
              <a:buNone/>
            </a:pPr>
            <a:r>
              <a:rPr lang="en-US" sz="2000" dirty="0">
                <a:sym typeface="Symbol" pitchFamily="18" charset="2"/>
              </a:rPr>
              <a:t>	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066800" y="3200400"/>
            <a:ext cx="3130985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0" dirty="0"/>
              <a:t> (60 – x) / (100 – x)  &lt;  .48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219200" y="4343400"/>
            <a:ext cx="1959992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0" dirty="0"/>
              <a:t>.52x  &gt;  12 and  </a:t>
            </a:r>
            <a:br>
              <a:rPr lang="en-US" sz="2000" b="0" dirty="0"/>
            </a:br>
            <a:r>
              <a:rPr lang="en-US" sz="2000" b="0" dirty="0"/>
              <a:t> x  &gt;  24 shares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/>
      <p:bldP spid="7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Stock Redemptions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sym typeface="Symbol" pitchFamily="18" charset="2"/>
              </a:rPr>
              <a:t>If the redemption is treated as an </a:t>
            </a:r>
            <a:r>
              <a:rPr lang="en-US" sz="2800" b="1" i="1" dirty="0">
                <a:sym typeface="Symbol" pitchFamily="18" charset="2"/>
              </a:rPr>
              <a:t>exchange </a:t>
            </a:r>
            <a:r>
              <a:rPr lang="en-US" sz="2800" dirty="0">
                <a:sym typeface="Symbol" pitchFamily="18" charset="2"/>
              </a:rPr>
              <a:t>the shareholder tax consequences are:</a:t>
            </a:r>
          </a:p>
          <a:p>
            <a:endParaRPr lang="en-US" sz="800" dirty="0">
              <a:sym typeface="Symbol" pitchFamily="18" charset="2"/>
            </a:endParaRPr>
          </a:p>
          <a:p>
            <a:pPr lvl="1"/>
            <a:r>
              <a:rPr lang="en-US" sz="2400" b="1" i="1" dirty="0">
                <a:sym typeface="Symbol" pitchFamily="18" charset="2"/>
              </a:rPr>
              <a:t>Gain</a:t>
            </a:r>
            <a:r>
              <a:rPr lang="en-US" sz="2400" dirty="0">
                <a:sym typeface="Symbol" pitchFamily="18" charset="2"/>
              </a:rPr>
              <a:t> is always </a:t>
            </a:r>
            <a:r>
              <a:rPr lang="en-US" sz="2400" b="1" i="1" dirty="0">
                <a:sym typeface="Symbol" pitchFamily="18" charset="2"/>
              </a:rPr>
              <a:t>recognized</a:t>
            </a:r>
          </a:p>
          <a:p>
            <a:pPr lvl="1"/>
            <a:endParaRPr lang="en-US" sz="800" b="1" i="1" dirty="0">
              <a:sym typeface="Symbol" pitchFamily="18" charset="2"/>
            </a:endParaRPr>
          </a:p>
          <a:p>
            <a:pPr lvl="1"/>
            <a:r>
              <a:rPr lang="en-US" sz="2400" b="1" i="1" dirty="0">
                <a:sym typeface="Symbol" pitchFamily="18" charset="2"/>
              </a:rPr>
              <a:t>Loss </a:t>
            </a:r>
            <a:r>
              <a:rPr lang="en-US" sz="2400" dirty="0">
                <a:sym typeface="Symbol" pitchFamily="18" charset="2"/>
              </a:rPr>
              <a:t>is recognized </a:t>
            </a:r>
            <a:r>
              <a:rPr lang="en-US" sz="2400" u="sng" dirty="0">
                <a:sym typeface="Symbol" pitchFamily="18" charset="2"/>
              </a:rPr>
              <a:t>unless</a:t>
            </a:r>
            <a:r>
              <a:rPr lang="en-US" sz="2400" dirty="0">
                <a:sym typeface="Symbol" pitchFamily="18" charset="2"/>
              </a:rPr>
              <a:t> the shareholder is a </a:t>
            </a:r>
            <a:r>
              <a:rPr lang="en-US" sz="2400" b="1" i="1" dirty="0">
                <a:sym typeface="Symbol" pitchFamily="18" charset="2"/>
              </a:rPr>
              <a:t>related person</a:t>
            </a:r>
            <a:r>
              <a:rPr lang="en-US" sz="2400" dirty="0">
                <a:sym typeface="Symbol" pitchFamily="18" charset="2"/>
              </a:rPr>
              <a:t> to the corporation </a:t>
            </a:r>
          </a:p>
          <a:p>
            <a:pPr lvl="2">
              <a:spcBef>
                <a:spcPts val="1800"/>
              </a:spcBef>
            </a:pPr>
            <a:r>
              <a:rPr lang="en-US" sz="2000" dirty="0">
                <a:sym typeface="Symbol" pitchFamily="18" charset="2"/>
              </a:rPr>
              <a:t>The redeemed shareholder may be related if they owns more than 50% of the stock’s </a:t>
            </a:r>
            <a:r>
              <a:rPr lang="en-US" sz="2000" b="1" i="1" dirty="0">
                <a:sym typeface="Symbol" pitchFamily="18" charset="2"/>
              </a:rPr>
              <a:t>value</a:t>
            </a:r>
            <a:endParaRPr lang="en-US" sz="2000" dirty="0">
              <a:sym typeface="Symbol" pitchFamily="18" charset="2"/>
            </a:endParaRPr>
          </a:p>
          <a:p>
            <a:pPr lvl="2">
              <a:spcBef>
                <a:spcPts val="1800"/>
              </a:spcBef>
            </a:pPr>
            <a:r>
              <a:rPr lang="en-US" sz="2000" dirty="0">
                <a:sym typeface="Symbol" pitchFamily="18" charset="2"/>
              </a:rPr>
              <a:t>Note that ownership is determined using the §267(c) attribution rules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Stock Redemptions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Tax Consequences to the Distributing Corporation</a:t>
            </a:r>
          </a:p>
          <a:p>
            <a:endParaRPr lang="en-US" sz="800" dirty="0"/>
          </a:p>
          <a:p>
            <a:pPr lvl="1">
              <a:spcBef>
                <a:spcPts val="1200"/>
              </a:spcBef>
            </a:pPr>
            <a:r>
              <a:rPr lang="en-US" sz="2400" dirty="0"/>
              <a:t>Current E&amp;P is reduced dividend distributions (cash and fair market value of other property adjusted for gain recognized and liabilities distributed)</a:t>
            </a:r>
          </a:p>
          <a:p>
            <a:pPr lvl="1">
              <a:spcBef>
                <a:spcPts val="1200"/>
              </a:spcBef>
            </a:pPr>
            <a:r>
              <a:rPr lang="en-US" sz="2400" dirty="0"/>
              <a:t>For an exchange, current and accumulated E&amp;P is reduced by the percentage of stock redeemed (limited to the fair market value of the property distributed)</a:t>
            </a:r>
          </a:p>
          <a:p>
            <a:pPr lvl="1">
              <a:spcBef>
                <a:spcPts val="1200"/>
              </a:spcBef>
            </a:pPr>
            <a:r>
              <a:rPr lang="en-US" sz="2400" dirty="0"/>
              <a:t>Current E&amp;P is reduced by dividends before reducing its current E&amp;P for redemptions treated as exchanges</a:t>
            </a:r>
          </a:p>
          <a:p>
            <a:pPr lvl="1"/>
            <a:endParaRPr lang="en-US" sz="2400" dirty="0"/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Stock Redemptions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en-US" sz="2400" b="1" dirty="0">
                <a:sym typeface="Symbol" pitchFamily="18" charset="2"/>
              </a:rPr>
              <a:t>Example 6</a:t>
            </a:r>
          </a:p>
          <a:p>
            <a:pPr marL="365760" lvl="1" indent="0">
              <a:spcBef>
                <a:spcPts val="1200"/>
              </a:spcBef>
              <a:buFont typeface="Wingdings" pitchFamily="2" charset="2"/>
              <a:buNone/>
            </a:pPr>
            <a:r>
              <a:rPr lang="en-US" sz="2000" dirty="0">
                <a:cs typeface="Times New Roman" pitchFamily="18" charset="0"/>
                <a:sym typeface="Symbol" pitchFamily="18" charset="2"/>
              </a:rPr>
              <a:t>Acme Inc. has AE&amp;P at 1/1/15 of $100,000 and CE&amp;P for 2015 is $75,000. Acme redeems all of Bill’s stock on July 1 for $60,000. The stock redeemed represents 25% of Acme stock. On December 31, Acme pays its remaining shareholders dividends of $25,000. Bill treats the redemption as an exchange.</a:t>
            </a:r>
          </a:p>
          <a:p>
            <a:pPr marL="365760" lvl="1" indent="0">
              <a:spcBef>
                <a:spcPts val="1200"/>
              </a:spcBef>
              <a:buFont typeface="Wingdings" pitchFamily="2" charset="2"/>
              <a:buNone/>
            </a:pPr>
            <a:r>
              <a:rPr lang="en-US" sz="2000" dirty="0">
                <a:cs typeface="Times New Roman" pitchFamily="18" charset="0"/>
                <a:sym typeface="Symbol" pitchFamily="18" charset="2"/>
              </a:rPr>
              <a:t>What is the effect on Acme’s AE&amp;P and CE&amp;P?</a:t>
            </a:r>
          </a:p>
          <a:p>
            <a:pPr marL="731520" lvl="1" indent="0">
              <a:spcBef>
                <a:spcPts val="1200"/>
              </a:spcBef>
              <a:buFont typeface="Wingdings" pitchFamily="2" charset="2"/>
              <a:buNone/>
            </a:pPr>
            <a:r>
              <a:rPr lang="en-US" sz="2000" dirty="0">
                <a:cs typeface="Times New Roman" pitchFamily="18" charset="0"/>
                <a:sym typeface="Symbol" pitchFamily="18" charset="2"/>
              </a:rPr>
              <a:t>1. CE&amp;P after the dividends is $50,000 ($75,000 − $25,000)</a:t>
            </a:r>
          </a:p>
          <a:p>
            <a:pPr marL="731520" lvl="1" indent="0">
              <a:spcBef>
                <a:spcPts val="1200"/>
              </a:spcBef>
              <a:buNone/>
            </a:pPr>
            <a:r>
              <a:rPr lang="en-US" sz="2000" dirty="0">
                <a:cs typeface="Times New Roman" pitchFamily="18" charset="0"/>
                <a:sym typeface="Symbol" pitchFamily="18" charset="2"/>
              </a:rPr>
              <a:t>2. AE&amp;P at 7/01/14 is $100,000 + ½($50,000) = $125,000</a:t>
            </a:r>
          </a:p>
          <a:p>
            <a:pPr marL="731520" lvl="1" indent="0">
              <a:spcBef>
                <a:spcPts val="1200"/>
              </a:spcBef>
              <a:buNone/>
            </a:pPr>
            <a:r>
              <a:rPr lang="en-US" sz="2000" dirty="0">
                <a:sym typeface="Symbol" pitchFamily="18" charset="2"/>
              </a:rPr>
              <a:t>3. Acme reduces AE&amp;P to the lesser of:</a:t>
            </a:r>
            <a:br>
              <a:rPr lang="en-US" sz="2000" dirty="0">
                <a:sym typeface="Symbol" pitchFamily="18" charset="2"/>
              </a:rPr>
            </a:br>
            <a:r>
              <a:rPr lang="en-US" sz="2000" dirty="0">
                <a:sym typeface="Symbol" pitchFamily="18" charset="2"/>
              </a:rPr>
              <a:t>	 </a:t>
            </a:r>
            <a:r>
              <a:rPr lang="en-US" sz="2000" dirty="0">
                <a:cs typeface="Times New Roman" pitchFamily="18" charset="0"/>
                <a:sym typeface="Symbol" pitchFamily="18" charset="2"/>
              </a:rPr>
              <a:t>25% × $125,000 = $31,250 or </a:t>
            </a:r>
            <a:br>
              <a:rPr lang="en-US" sz="2000" dirty="0">
                <a:cs typeface="Times New Roman" pitchFamily="18" charset="0"/>
                <a:sym typeface="Symbol" pitchFamily="18" charset="2"/>
              </a:rPr>
            </a:br>
            <a:r>
              <a:rPr lang="en-US" sz="2000" dirty="0">
                <a:cs typeface="Times New Roman" pitchFamily="18" charset="0"/>
                <a:sym typeface="Symbol" pitchFamily="18" charset="2"/>
              </a:rPr>
              <a:t>	$60,000 (fair value of the distribution)</a:t>
            </a:r>
            <a:endParaRPr lang="en-US" sz="1800" dirty="0"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Framework for Property Distributions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Distributions to shareholders will be taxed in one of the following ways:</a:t>
            </a:r>
          </a:p>
          <a:p>
            <a:pPr lvl="1">
              <a:spcBef>
                <a:spcPts val="1200"/>
              </a:spcBef>
            </a:pPr>
            <a:r>
              <a:rPr lang="en-US" sz="2400" dirty="0"/>
              <a:t>Taxed as income (albeit at a lower tax rate)</a:t>
            </a:r>
          </a:p>
          <a:p>
            <a:pPr lvl="1">
              <a:spcBef>
                <a:spcPts val="1200"/>
              </a:spcBef>
            </a:pPr>
            <a:r>
              <a:rPr lang="en-US" sz="2400" dirty="0"/>
              <a:t>Return of capital</a:t>
            </a:r>
          </a:p>
          <a:p>
            <a:pPr lvl="1">
              <a:spcBef>
                <a:spcPts val="1200"/>
              </a:spcBef>
            </a:pPr>
            <a:r>
              <a:rPr lang="en-US" sz="2400" dirty="0"/>
              <a:t>Capital gains</a:t>
            </a:r>
          </a:p>
          <a:p>
            <a:pPr lvl="1">
              <a:spcBef>
                <a:spcPts val="1200"/>
              </a:spcBef>
            </a:pPr>
            <a:endParaRPr lang="en-US" sz="2400" dirty="0"/>
          </a:p>
          <a:p>
            <a:r>
              <a:rPr lang="en-US" sz="2800" dirty="0"/>
              <a:t>When distributions from corporations are taxed to shareholders, this creates double taxation of corporate income</a:t>
            </a:r>
          </a:p>
          <a:p>
            <a:pPr lvl="1">
              <a:spcBef>
                <a:spcPts val="1200"/>
              </a:spcBef>
            </a:pPr>
            <a:endParaRPr lang="en-US" sz="2400" dirty="0"/>
          </a:p>
          <a:p>
            <a:pPr lvl="1">
              <a:spcBef>
                <a:spcPts val="1200"/>
              </a:spcBef>
            </a:pPr>
            <a:endParaRPr lang="en-US" sz="2400" dirty="0"/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Partial Liquidations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en-US" sz="2400" dirty="0"/>
              <a:t>Corporations can contract either by:</a:t>
            </a:r>
          </a:p>
          <a:p>
            <a:pPr lvl="2">
              <a:lnSpc>
                <a:spcPct val="90000"/>
              </a:lnSpc>
            </a:pPr>
            <a:r>
              <a:rPr lang="en-US" sz="2100" dirty="0"/>
              <a:t>Distributing stock of a subsidiary to shareholders </a:t>
            </a:r>
          </a:p>
          <a:p>
            <a:pPr lvl="2">
              <a:lnSpc>
                <a:spcPct val="90000"/>
              </a:lnSpc>
            </a:pPr>
            <a:r>
              <a:rPr lang="en-US" sz="2100" dirty="0"/>
              <a:t>Selling a business and distributing the proceeds to shareholders in partial liquidation</a:t>
            </a:r>
          </a:p>
          <a:p>
            <a:pPr lvl="2">
              <a:lnSpc>
                <a:spcPct val="90000"/>
              </a:lnSpc>
            </a:pPr>
            <a:endParaRPr lang="en-US" sz="21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Distributions may require the shareholders to exchange some shares of stock or may be pro rata to all the shareholders without an actual exchange of stock</a:t>
            </a:r>
          </a:p>
          <a:p>
            <a:pPr lvl="2"/>
            <a:r>
              <a:rPr lang="en-US" sz="2100" dirty="0"/>
              <a:t>Noncorporate shareholders receive exchange treatment</a:t>
            </a:r>
          </a:p>
          <a:p>
            <a:pPr lvl="2"/>
            <a:r>
              <a:rPr lang="en-US" sz="2100" dirty="0"/>
              <a:t>Corporate shareholders determine their tax consequences using the change-in-stock ownership rules that apply to stock redemptions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Framework for Property Distributions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0"/>
              </a:spcBef>
            </a:pPr>
            <a:r>
              <a:rPr lang="en-US" sz="2400" dirty="0"/>
              <a:t>Some payments to shareholders are deductible by the corporation</a:t>
            </a:r>
          </a:p>
          <a:p>
            <a:pPr lvl="1">
              <a:spcBef>
                <a:spcPts val="1800"/>
              </a:spcBef>
            </a:pPr>
            <a:r>
              <a:rPr lang="en-US" sz="2400" dirty="0"/>
              <a:t>Examples are payments for services (salary), interest, and rent</a:t>
            </a:r>
          </a:p>
          <a:p>
            <a:pPr>
              <a:spcBef>
                <a:spcPts val="3000"/>
              </a:spcBef>
            </a:pPr>
            <a:r>
              <a:rPr lang="en-US" sz="2400" dirty="0"/>
              <a:t>To be deductible, payments to shareholders must be reasonable in amount</a:t>
            </a:r>
          </a:p>
          <a:p>
            <a:pPr lvl="1">
              <a:spcBef>
                <a:spcPts val="1800"/>
              </a:spcBef>
            </a:pPr>
            <a:r>
              <a:rPr lang="en-US" sz="2400" dirty="0"/>
              <a:t>Unreasonable payments (e.g., excessive salary) are taxed as “constructive” dividends to shareholders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Constructive Dividends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Examples of constructive dividends</a:t>
            </a:r>
          </a:p>
          <a:p>
            <a:endParaRPr lang="en-US" sz="800" dirty="0"/>
          </a:p>
          <a:p>
            <a:pPr lvl="1"/>
            <a:r>
              <a:rPr lang="en-US" sz="2400" dirty="0"/>
              <a:t>Unreasonable compensation</a:t>
            </a:r>
          </a:p>
          <a:p>
            <a:pPr lvl="1"/>
            <a:endParaRPr lang="en-US" sz="800" dirty="0"/>
          </a:p>
          <a:p>
            <a:pPr lvl="1"/>
            <a:r>
              <a:rPr lang="en-US" sz="2400" dirty="0"/>
              <a:t>Shareholder use of corporate assets without an arm’s-length payment</a:t>
            </a:r>
          </a:p>
          <a:p>
            <a:pPr lvl="1"/>
            <a:endParaRPr lang="en-US" sz="800" dirty="0"/>
          </a:p>
          <a:p>
            <a:pPr lvl="1"/>
            <a:r>
              <a:rPr lang="en-US" sz="2400" dirty="0"/>
              <a:t>Interest paid to shareholder at excessive interest rates</a:t>
            </a:r>
          </a:p>
          <a:p>
            <a:pPr lvl="1"/>
            <a:endParaRPr lang="en-US" sz="800" dirty="0"/>
          </a:p>
          <a:p>
            <a:pPr lvl="1"/>
            <a:r>
              <a:rPr lang="en-US" sz="2400" dirty="0"/>
              <a:t>Payments made by the corporation on behalf of a shareholder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7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7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77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77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Computing Earnings and Profits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Overview of distributions:</a:t>
            </a:r>
          </a:p>
          <a:p>
            <a:pPr lvl="1">
              <a:spcBef>
                <a:spcPts val="1800"/>
              </a:spcBef>
            </a:pPr>
            <a:r>
              <a:rPr lang="en-US" sz="2400" dirty="0"/>
              <a:t>Dividend distributions are included in the shareholder’s gross income</a:t>
            </a:r>
          </a:p>
          <a:p>
            <a:pPr lvl="1">
              <a:spcBef>
                <a:spcPts val="1800"/>
              </a:spcBef>
            </a:pPr>
            <a:r>
              <a:rPr lang="en-US" sz="2400" dirty="0"/>
              <a:t>Non-dividend distributions are a return of capital (reduce the shareholder’s tax basis in the corporation’s stock)</a:t>
            </a:r>
          </a:p>
          <a:p>
            <a:pPr lvl="1">
              <a:spcBef>
                <a:spcPts val="1800"/>
              </a:spcBef>
            </a:pPr>
            <a:r>
              <a:rPr lang="en-US" sz="2400" dirty="0"/>
              <a:t>Non-dividend distributions in excess of the shareholder’s stock tax basis constitute a gain from sale or exchange of the stock</a:t>
            </a:r>
          </a:p>
          <a:p>
            <a:pPr lvl="2"/>
            <a:endParaRPr lang="en-US" sz="2000" dirty="0"/>
          </a:p>
          <a:p>
            <a:pPr lvl="2"/>
            <a:endParaRPr lang="en-US" sz="2000" dirty="0"/>
          </a:p>
        </p:txBody>
      </p:sp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152400" y="182563"/>
            <a:ext cx="8001000" cy="96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/>
            <a:endParaRPr lang="en-US" sz="26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Determining the Dividend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 “dividend” for tax purposes is:</a:t>
            </a:r>
          </a:p>
          <a:p>
            <a:endParaRPr lang="en-US" sz="800" dirty="0"/>
          </a:p>
          <a:p>
            <a:pPr lvl="1"/>
            <a:r>
              <a:rPr lang="en-US" sz="2400" dirty="0"/>
              <a:t>any distribution of property made by a corporation to its shareholders out of its earnings and profits (E&amp;P)</a:t>
            </a:r>
          </a:p>
          <a:p>
            <a:pPr lvl="1"/>
            <a:endParaRPr lang="en-US" sz="800" dirty="0"/>
          </a:p>
          <a:p>
            <a:pPr lvl="1"/>
            <a:r>
              <a:rPr lang="en-US" sz="2400" dirty="0"/>
              <a:t>Two separate E&amp;P accounts to be maintained</a:t>
            </a:r>
            <a:r>
              <a:rPr lang="en-US" dirty="0"/>
              <a:t> </a:t>
            </a:r>
          </a:p>
          <a:p>
            <a:pPr lvl="2"/>
            <a:r>
              <a:rPr lang="en-US" sz="2400" dirty="0"/>
              <a:t>Current earnings and profits (CE&amp;P)</a:t>
            </a:r>
          </a:p>
          <a:p>
            <a:pPr lvl="2"/>
            <a:r>
              <a:rPr lang="en-US" sz="2400" dirty="0"/>
              <a:t>Accumulated earnings and profits (AE&amp;P)</a:t>
            </a:r>
          </a:p>
          <a:p>
            <a:pPr lvl="2"/>
            <a:endParaRPr lang="en-US" sz="800" dirty="0"/>
          </a:p>
          <a:p>
            <a:pPr lvl="1"/>
            <a:r>
              <a:rPr lang="en-US" sz="2400" dirty="0"/>
              <a:t>Undistributed current E&amp;P is added to the balance of accumulated E&amp;P on the first day of the next tax year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52400" y="381000"/>
            <a:ext cx="8001000" cy="96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/>
            <a:br>
              <a:rPr lang="en-US" sz="2600" dirty="0">
                <a:solidFill>
                  <a:schemeClr val="tx2"/>
                </a:solidFill>
              </a:rPr>
            </a:br>
            <a:br>
              <a:rPr lang="en-US" sz="2600" dirty="0">
                <a:solidFill>
                  <a:schemeClr val="tx2"/>
                </a:solidFill>
              </a:rPr>
            </a:br>
            <a:endParaRPr lang="en-US" sz="2600" dirty="0">
              <a:solidFill>
                <a:schemeClr val="tx2"/>
              </a:solidFill>
            </a:endParaRPr>
          </a:p>
          <a:p>
            <a:pPr eaLnBrk="0" hangingPunct="0"/>
            <a:endParaRPr lang="en-US" sz="2600" dirty="0">
              <a:solidFill>
                <a:schemeClr val="tx2"/>
              </a:solidFill>
            </a:endParaRPr>
          </a:p>
          <a:p>
            <a:pPr eaLnBrk="0" hangingPunct="0"/>
            <a:endParaRPr lang="en-US" sz="2600" dirty="0">
              <a:solidFill>
                <a:schemeClr val="tx2"/>
              </a:solidFill>
            </a:endParaRPr>
          </a:p>
          <a:p>
            <a:pPr eaLnBrk="0" hangingPunct="0"/>
            <a:endParaRPr lang="en-US" sz="2600" dirty="0">
              <a:solidFill>
                <a:schemeClr val="tx2"/>
              </a:solidFill>
            </a:endParaRPr>
          </a:p>
          <a:p>
            <a:pPr eaLnBrk="0" hangingPunct="0"/>
            <a:endParaRPr lang="en-US" sz="2600" dirty="0">
              <a:solidFill>
                <a:schemeClr val="tx2"/>
              </a:solidFill>
            </a:endParaRPr>
          </a:p>
          <a:p>
            <a:pPr eaLnBrk="0" hangingPunct="0"/>
            <a:endParaRPr lang="en-US" sz="2600" dirty="0">
              <a:solidFill>
                <a:schemeClr val="tx2"/>
              </a:solidFill>
            </a:endParaRPr>
          </a:p>
          <a:p>
            <a:pPr eaLnBrk="0" hangingPunct="0"/>
            <a:endParaRPr lang="en-US" sz="2600" dirty="0">
              <a:solidFill>
                <a:schemeClr val="tx2"/>
              </a:solidFill>
            </a:endParaRPr>
          </a:p>
          <a:p>
            <a:pPr eaLnBrk="0" hangingPunct="0"/>
            <a:endParaRPr lang="en-US" sz="26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19263"/>
            <a:ext cx="8534400" cy="4605337"/>
          </a:xfrm>
        </p:spPr>
        <p:txBody>
          <a:bodyPr/>
          <a:lstStyle/>
          <a:p>
            <a:pPr lvl="1"/>
            <a:r>
              <a:rPr lang="en-US" sz="2400" dirty="0"/>
              <a:t>Computing Earnings and Profits begins with taxable income</a:t>
            </a:r>
          </a:p>
          <a:p>
            <a:pPr lvl="1"/>
            <a:r>
              <a:rPr lang="en-US" sz="2400" dirty="0"/>
              <a:t>Taxable income is adjusted as follows:</a:t>
            </a:r>
          </a:p>
          <a:p>
            <a:pPr lvl="1"/>
            <a:endParaRPr lang="en-US" sz="800" dirty="0"/>
          </a:p>
          <a:p>
            <a:pPr lvl="2"/>
            <a:r>
              <a:rPr lang="en-US" sz="2000" dirty="0"/>
              <a:t>Income that is excluded from taxable income</a:t>
            </a:r>
          </a:p>
          <a:p>
            <a:pPr lvl="2"/>
            <a:endParaRPr lang="en-US" sz="800" dirty="0"/>
          </a:p>
          <a:p>
            <a:pPr lvl="2"/>
            <a:r>
              <a:rPr lang="en-US" sz="2000" dirty="0"/>
              <a:t>Disallowed deductions that do not require an economic outflow</a:t>
            </a:r>
          </a:p>
          <a:p>
            <a:pPr lvl="2"/>
            <a:endParaRPr lang="en-US" sz="800" dirty="0"/>
          </a:p>
          <a:p>
            <a:pPr lvl="2"/>
            <a:r>
              <a:rPr lang="en-US" sz="2000" dirty="0"/>
              <a:t>Deduction of expenses that require an economic outflow but are not deducted for computing taxable income</a:t>
            </a:r>
          </a:p>
          <a:p>
            <a:pPr lvl="2"/>
            <a:endParaRPr lang="en-US" sz="800" dirty="0"/>
          </a:p>
          <a:p>
            <a:pPr lvl="2"/>
            <a:r>
              <a:rPr lang="en-US" sz="2000" dirty="0"/>
              <a:t>Adjustment of timing for deductions or income because of accounting methods required for E&amp;P computation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z="4000" dirty="0"/>
              <a:t>Determining the Dividend</a:t>
            </a:r>
            <a:endParaRPr lang="en-US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1752600"/>
            <a:ext cx="8001000" cy="415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7274</TotalTime>
  <Words>1305</Words>
  <Application>Microsoft Office PowerPoint</Application>
  <PresentationFormat>On-screen Show (4:3)</PresentationFormat>
  <Paragraphs>210</Paragraphs>
  <Slides>30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Calibri</vt:lpstr>
      <vt:lpstr>Symbol</vt:lpstr>
      <vt:lpstr>Times New Roman</vt:lpstr>
      <vt:lpstr>Wingdings</vt:lpstr>
      <vt:lpstr>Network</vt:lpstr>
      <vt:lpstr>Chapter 7</vt:lpstr>
      <vt:lpstr>Learning Objectives</vt:lpstr>
      <vt:lpstr>Framework for Property Distributions</vt:lpstr>
      <vt:lpstr>Framework for Property Distributions</vt:lpstr>
      <vt:lpstr>Constructive Dividends</vt:lpstr>
      <vt:lpstr>Computing Earnings and Profits</vt:lpstr>
      <vt:lpstr>Determining the Dividend</vt:lpstr>
      <vt:lpstr>Determining the Dividend</vt:lpstr>
      <vt:lpstr>PowerPoint Presentation</vt:lpstr>
      <vt:lpstr>PowerPoint Presentation</vt:lpstr>
      <vt:lpstr>Determining the Dividend</vt:lpstr>
      <vt:lpstr>Determining the Dividend</vt:lpstr>
      <vt:lpstr>Determining the Dividend</vt:lpstr>
      <vt:lpstr>Determining the Dividend</vt:lpstr>
      <vt:lpstr>Determining the Dividend</vt:lpstr>
      <vt:lpstr>Determining the Dividend</vt:lpstr>
      <vt:lpstr>Determining the Dividend</vt:lpstr>
      <vt:lpstr>Determining the Dividend</vt:lpstr>
      <vt:lpstr>Stock Dividends</vt:lpstr>
      <vt:lpstr>Stock Dividends</vt:lpstr>
      <vt:lpstr>Stock Redemptions</vt:lpstr>
      <vt:lpstr>Stock Redemptions</vt:lpstr>
      <vt:lpstr>Stock Redemptions</vt:lpstr>
      <vt:lpstr>Stock Redemptions</vt:lpstr>
      <vt:lpstr>Stock Redemptions</vt:lpstr>
      <vt:lpstr>Stock Redemptions</vt:lpstr>
      <vt:lpstr>Stock Redemptions</vt:lpstr>
      <vt:lpstr>Stock Redemptions</vt:lpstr>
      <vt:lpstr>Stock Redemptions</vt:lpstr>
      <vt:lpstr>Partial Liquidations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18 slides</dc:title>
  <dc:subject>Spilker text</dc:subject>
  <dc:creator>John Robinson</dc:creator>
  <cp:lastModifiedBy>Howard Godfrey</cp:lastModifiedBy>
  <cp:revision>1485</cp:revision>
  <dcterms:created xsi:type="dcterms:W3CDTF">2006-11-06T16:51:59Z</dcterms:created>
  <dcterms:modified xsi:type="dcterms:W3CDTF">2016-12-19T01:34:08Z</dcterms:modified>
</cp:coreProperties>
</file>