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35"/>
  </p:notesMasterIdLst>
  <p:sldIdLst>
    <p:sldId id="256" r:id="rId2"/>
    <p:sldId id="257" r:id="rId3"/>
    <p:sldId id="261" r:id="rId4"/>
    <p:sldId id="338" r:id="rId5"/>
    <p:sldId id="264" r:id="rId6"/>
    <p:sldId id="306" r:id="rId7"/>
    <p:sldId id="273" r:id="rId8"/>
    <p:sldId id="308" r:id="rId9"/>
    <p:sldId id="328" r:id="rId10"/>
    <p:sldId id="286" r:id="rId11"/>
    <p:sldId id="287" r:id="rId12"/>
    <p:sldId id="304" r:id="rId13"/>
    <p:sldId id="349" r:id="rId14"/>
    <p:sldId id="289" r:id="rId15"/>
    <p:sldId id="290" r:id="rId16"/>
    <p:sldId id="339" r:id="rId17"/>
    <p:sldId id="291" r:id="rId18"/>
    <p:sldId id="340" r:id="rId19"/>
    <p:sldId id="311" r:id="rId20"/>
    <p:sldId id="341" r:id="rId21"/>
    <p:sldId id="295" r:id="rId22"/>
    <p:sldId id="342" r:id="rId23"/>
    <p:sldId id="343" r:id="rId24"/>
    <p:sldId id="344" r:id="rId25"/>
    <p:sldId id="345" r:id="rId26"/>
    <p:sldId id="329" r:id="rId27"/>
    <p:sldId id="330" r:id="rId28"/>
    <p:sldId id="331" r:id="rId29"/>
    <p:sldId id="332" r:id="rId30"/>
    <p:sldId id="333" r:id="rId31"/>
    <p:sldId id="293" r:id="rId32"/>
    <p:sldId id="350" r:id="rId33"/>
    <p:sldId id="316" r:id="rId3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66" autoAdjust="0"/>
    <p:restoredTop sz="99279" autoAdjust="0"/>
  </p:normalViewPr>
  <p:slideViewPr>
    <p:cSldViewPr>
      <p:cViewPr varScale="1">
        <p:scale>
          <a:sx n="69" d="100"/>
          <a:sy n="69" d="100"/>
        </p:scale>
        <p:origin x="147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vl1pPr>
          </a:lstStyle>
          <a:p>
            <a:pPr>
              <a:defRPr/>
            </a:pPr>
            <a:endParaRPr lang="en-US" dirty="0"/>
          </a:p>
        </p:txBody>
      </p:sp>
      <p:sp>
        <p:nvSpPr>
          <p:cNvPr id="727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30A9AFF8-150B-4F38-9206-F91D7CED2655}" type="datetimeFigureOut">
              <a:rPr lang="en-US"/>
              <a:pPr>
                <a:defRPr/>
              </a:pPr>
              <a:t>12/18/2016</a:t>
            </a:fld>
            <a:endParaRPr lang="en-US" dirty="0"/>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vl1pPr>
          </a:lstStyle>
          <a:p>
            <a:pPr>
              <a:defRPr/>
            </a:pPr>
            <a:endParaRPr lang="en-US" dirty="0"/>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8D439C3-0885-46CF-8565-DD69556148A4}" type="slidenum">
              <a:rPr lang="en-US"/>
              <a:pPr>
                <a:defRPr/>
              </a:pPr>
              <a:t>‹#›</a:t>
            </a:fld>
            <a:endParaRPr lang="en-US" dirty="0"/>
          </a:p>
        </p:txBody>
      </p:sp>
    </p:spTree>
    <p:extLst>
      <p:ext uri="{BB962C8B-B14F-4D97-AF65-F5344CB8AC3E}">
        <p14:creationId xmlns:p14="http://schemas.microsoft.com/office/powerpoint/2010/main" val="39125446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3975221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42045614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958025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000169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9529682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8224771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691499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144588" y="685800"/>
            <a:ext cx="4570412" cy="3429000"/>
          </a:xfrm>
          <a:ln/>
        </p:spPr>
      </p:sp>
      <p:sp>
        <p:nvSpPr>
          <p:cNvPr id="66563" name="Rectangle 3"/>
          <p:cNvSpPr>
            <a:spLocks noGrp="1" noChangeArrowheads="1"/>
          </p:cNvSpPr>
          <p:nvPr>
            <p:ph type="body" idx="1"/>
          </p:nvPr>
        </p:nvSpPr>
        <p:spPr>
          <a:xfrm>
            <a:off x="914400" y="4343400"/>
            <a:ext cx="5029200" cy="4114800"/>
          </a:xfrm>
          <a:noFill/>
          <a:ln/>
        </p:spPr>
        <p:txBody>
          <a:bodyPr/>
          <a:lstStyle/>
          <a:p>
            <a:endParaRPr lang="en-US" dirty="0"/>
          </a:p>
        </p:txBody>
      </p:sp>
    </p:spTree>
    <p:extLst>
      <p:ext uri="{BB962C8B-B14F-4D97-AF65-F5344CB8AC3E}">
        <p14:creationId xmlns:p14="http://schemas.microsoft.com/office/powerpoint/2010/main" val="1028182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744829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144588" y="685800"/>
            <a:ext cx="4570412" cy="3429000"/>
          </a:xfrm>
          <a:ln/>
        </p:spPr>
      </p:sp>
      <p:sp>
        <p:nvSpPr>
          <p:cNvPr id="68611" name="Rectangle 3"/>
          <p:cNvSpPr>
            <a:spLocks noGrp="1" noChangeArrowheads="1"/>
          </p:cNvSpPr>
          <p:nvPr>
            <p:ph type="body" idx="1"/>
          </p:nvPr>
        </p:nvSpPr>
        <p:spPr>
          <a:xfrm>
            <a:off x="914400" y="4343400"/>
            <a:ext cx="5029200" cy="4114800"/>
          </a:xfrm>
          <a:noFill/>
          <a:ln/>
        </p:spPr>
        <p:txBody>
          <a:bodyPr/>
          <a:lstStyle/>
          <a:p>
            <a:endParaRPr lang="en-US" dirty="0"/>
          </a:p>
        </p:txBody>
      </p:sp>
    </p:spTree>
    <p:extLst>
      <p:ext uri="{BB962C8B-B14F-4D97-AF65-F5344CB8AC3E}">
        <p14:creationId xmlns:p14="http://schemas.microsoft.com/office/powerpoint/2010/main" val="23358176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4067103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marL="228600" indent="-228600" eaLnBrk="1" hangingPunct="1">
              <a:buFont typeface="Wingdings" pitchFamily="2" charset="2"/>
              <a:buNone/>
            </a:pPr>
            <a:endParaRPr lang="en-GB" dirty="0"/>
          </a:p>
        </p:txBody>
      </p:sp>
    </p:spTree>
    <p:extLst>
      <p:ext uri="{BB962C8B-B14F-4D97-AF65-F5344CB8AC3E}">
        <p14:creationId xmlns:p14="http://schemas.microsoft.com/office/powerpoint/2010/main" val="34735725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1144588" y="685800"/>
            <a:ext cx="4570412" cy="3429000"/>
          </a:xfrm>
          <a:ln/>
        </p:spPr>
      </p:sp>
      <p:sp>
        <p:nvSpPr>
          <p:cNvPr id="70659" name="Rectangle 3"/>
          <p:cNvSpPr>
            <a:spLocks noGrp="1" noChangeArrowheads="1"/>
          </p:cNvSpPr>
          <p:nvPr>
            <p:ph type="body" idx="1"/>
          </p:nvPr>
        </p:nvSpPr>
        <p:spPr>
          <a:xfrm>
            <a:off x="914400" y="4343400"/>
            <a:ext cx="5029200" cy="4114800"/>
          </a:xfrm>
          <a:noFill/>
          <a:ln/>
        </p:spPr>
        <p:txBody>
          <a:bodyPr/>
          <a:lstStyle/>
          <a:p>
            <a:endParaRPr lang="en-US" dirty="0"/>
          </a:p>
        </p:txBody>
      </p:sp>
    </p:spTree>
    <p:extLst>
      <p:ext uri="{BB962C8B-B14F-4D97-AF65-F5344CB8AC3E}">
        <p14:creationId xmlns:p14="http://schemas.microsoft.com/office/powerpoint/2010/main" val="24338019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7770909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xfrm>
            <a:off x="1144588" y="685800"/>
            <a:ext cx="4570412" cy="3429000"/>
          </a:xfrm>
          <a:ln/>
        </p:spPr>
      </p:sp>
      <p:sp>
        <p:nvSpPr>
          <p:cNvPr id="73731" name="Rectangle 3"/>
          <p:cNvSpPr>
            <a:spLocks noGrp="1" noChangeArrowheads="1"/>
          </p:cNvSpPr>
          <p:nvPr>
            <p:ph type="body" idx="1"/>
          </p:nvPr>
        </p:nvSpPr>
        <p:spPr>
          <a:xfrm>
            <a:off x="914400" y="4343400"/>
            <a:ext cx="5029200" cy="4114800"/>
          </a:xfrm>
          <a:noFill/>
          <a:ln/>
        </p:spPr>
        <p:txBody>
          <a:bodyPr/>
          <a:lstStyle/>
          <a:p>
            <a:endParaRPr lang="en-US" dirty="0"/>
          </a:p>
        </p:txBody>
      </p:sp>
    </p:spTree>
    <p:extLst>
      <p:ext uri="{BB962C8B-B14F-4D97-AF65-F5344CB8AC3E}">
        <p14:creationId xmlns:p14="http://schemas.microsoft.com/office/powerpoint/2010/main" val="14777495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44588" y="685800"/>
            <a:ext cx="4570412" cy="3429000"/>
          </a:xfrm>
          <a:ln/>
        </p:spPr>
      </p:sp>
      <p:sp>
        <p:nvSpPr>
          <p:cNvPr id="74755" name="Rectangle 3"/>
          <p:cNvSpPr>
            <a:spLocks noGrp="1" noChangeArrowheads="1"/>
          </p:cNvSpPr>
          <p:nvPr>
            <p:ph type="body" idx="1"/>
          </p:nvPr>
        </p:nvSpPr>
        <p:spPr>
          <a:xfrm>
            <a:off x="914400" y="4343400"/>
            <a:ext cx="5029200" cy="4114800"/>
          </a:xfrm>
          <a:noFill/>
          <a:ln/>
        </p:spPr>
        <p:txBody>
          <a:bodyPr/>
          <a:lstStyle/>
          <a:p>
            <a:endParaRPr lang="en-US" dirty="0"/>
          </a:p>
        </p:txBody>
      </p:sp>
    </p:spTree>
    <p:extLst>
      <p:ext uri="{BB962C8B-B14F-4D97-AF65-F5344CB8AC3E}">
        <p14:creationId xmlns:p14="http://schemas.microsoft.com/office/powerpoint/2010/main" val="41141975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xfrm>
            <a:off x="1144588" y="685800"/>
            <a:ext cx="4570412" cy="3429000"/>
          </a:xfrm>
          <a:ln/>
        </p:spPr>
      </p:sp>
      <p:sp>
        <p:nvSpPr>
          <p:cNvPr id="75779" name="Rectangle 3"/>
          <p:cNvSpPr>
            <a:spLocks noGrp="1" noChangeArrowheads="1"/>
          </p:cNvSpPr>
          <p:nvPr>
            <p:ph type="body" idx="1"/>
          </p:nvPr>
        </p:nvSpPr>
        <p:spPr>
          <a:xfrm>
            <a:off x="914400" y="4343400"/>
            <a:ext cx="5029200" cy="4114800"/>
          </a:xfrm>
          <a:noFill/>
          <a:ln/>
        </p:spPr>
        <p:txBody>
          <a:bodyPr/>
          <a:lstStyle/>
          <a:p>
            <a:endParaRPr lang="en-US" dirty="0"/>
          </a:p>
        </p:txBody>
      </p:sp>
    </p:spTree>
    <p:extLst>
      <p:ext uri="{BB962C8B-B14F-4D97-AF65-F5344CB8AC3E}">
        <p14:creationId xmlns:p14="http://schemas.microsoft.com/office/powerpoint/2010/main" val="38630182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144588" y="685800"/>
            <a:ext cx="4570412" cy="3429000"/>
          </a:xfrm>
          <a:ln/>
        </p:spPr>
      </p:sp>
      <p:sp>
        <p:nvSpPr>
          <p:cNvPr id="76803" name="Rectangle 3"/>
          <p:cNvSpPr>
            <a:spLocks noGrp="1" noChangeArrowheads="1"/>
          </p:cNvSpPr>
          <p:nvPr>
            <p:ph type="body" idx="1"/>
          </p:nvPr>
        </p:nvSpPr>
        <p:spPr>
          <a:xfrm>
            <a:off x="914400" y="4343400"/>
            <a:ext cx="5029200" cy="4114800"/>
          </a:xfrm>
          <a:noFill/>
          <a:ln/>
        </p:spPr>
        <p:txBody>
          <a:bodyPr/>
          <a:lstStyle/>
          <a:p>
            <a:endParaRPr lang="en-US" dirty="0"/>
          </a:p>
        </p:txBody>
      </p:sp>
    </p:spTree>
    <p:extLst>
      <p:ext uri="{BB962C8B-B14F-4D97-AF65-F5344CB8AC3E}">
        <p14:creationId xmlns:p14="http://schemas.microsoft.com/office/powerpoint/2010/main" val="12593219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804978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0170078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3570114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6400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2568624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2424185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04724289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0849855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446274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105807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626911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912918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4001190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674375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r>
              <a:rPr lang="en-US" dirty="0"/>
              <a:t>Motivations for an acquisition: </a:t>
            </a:r>
          </a:p>
          <a:p>
            <a:r>
              <a:rPr lang="en-US" dirty="0"/>
              <a:t> Desire to diversify</a:t>
            </a:r>
          </a:p>
          <a:p>
            <a:r>
              <a:rPr lang="en-US" dirty="0"/>
              <a:t> Acquire a source of raw materials (vertical integration)</a:t>
            </a:r>
          </a:p>
          <a:p>
            <a:r>
              <a:rPr lang="en-US" dirty="0"/>
              <a:t> Expand into new product or geographic markets</a:t>
            </a:r>
          </a:p>
          <a:p>
            <a:r>
              <a:rPr lang="en-US" dirty="0"/>
              <a:t> Acquire specific assets or technologies</a:t>
            </a:r>
          </a:p>
          <a:p>
            <a:endParaRPr lang="en-US" dirty="0"/>
          </a:p>
          <a:p>
            <a:endParaRPr lang="en-US" dirty="0"/>
          </a:p>
          <a:p>
            <a:r>
              <a:rPr lang="en-US" dirty="0"/>
              <a:t>Providing improved distribution channels</a:t>
            </a:r>
          </a:p>
          <a:p>
            <a:endParaRPr lang="en-US" dirty="0"/>
          </a:p>
        </p:txBody>
      </p:sp>
    </p:spTree>
    <p:extLst>
      <p:ext uri="{BB962C8B-B14F-4D97-AF65-F5344CB8AC3E}">
        <p14:creationId xmlns:p14="http://schemas.microsoft.com/office/powerpoint/2010/main" val="1112889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endParaRPr lang="en-US" dirty="0"/>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p:spPr>
          <p:txBody>
            <a:bodyPr wrap="none" anchor="ctr"/>
            <a:lstStyle/>
            <a:p>
              <a:endParaRPr lang="en-US" sz="1800" dirty="0"/>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p:spPr>
          <p:txBody>
            <a:bodyPr wrap="none" anchor="ctr"/>
            <a:lstStyle/>
            <a:p>
              <a:endParaRPr lang="en-US" sz="1800" dirty="0"/>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p:spPr>
          <p:txBody>
            <a:bodyPr wrap="none" anchor="ctr"/>
            <a:lstStyle/>
            <a:p>
              <a:endParaRPr lang="en-US" sz="1800" dirty="0"/>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p:spPr>
          <p:txBody>
            <a:bodyPr wrap="none" anchor="ctr"/>
            <a:lstStyle/>
            <a:p>
              <a:endParaRPr lang="en-US" sz="1800" dirty="0"/>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p:spPr>
          <p:txBody>
            <a:bodyPr wrap="none" anchor="ctr"/>
            <a:lstStyle/>
            <a:p>
              <a:endParaRPr lang="en-US" sz="1800" dirty="0"/>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p:spPr>
          <p:txBody>
            <a:bodyPr wrap="none" anchor="ctr"/>
            <a:lstStyle/>
            <a:p>
              <a:endParaRPr lang="en-US" sz="1800" dirty="0"/>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p:spPr>
          <p:txBody>
            <a:bodyPr wrap="none" anchor="ctr"/>
            <a:lstStyle/>
            <a:p>
              <a:endParaRPr lang="en-US" sz="1800" dirty="0"/>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p:spPr>
          <p:txBody>
            <a:bodyPr wrap="none" anchor="ctr"/>
            <a:lstStyle/>
            <a:p>
              <a:endParaRPr lang="en-US" sz="1800" dirty="0"/>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p:spPr>
          <p:txBody>
            <a:bodyPr wrap="none" anchor="ctr"/>
            <a:lstStyle/>
            <a:p>
              <a:endParaRPr lang="en-US" sz="1800" dirty="0"/>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p:spPr>
          <p:txBody>
            <a:bodyPr wrap="none" anchor="ctr"/>
            <a:lstStyle/>
            <a:p>
              <a:endParaRPr lang="en-US" sz="1800" dirty="0"/>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p:spPr>
          <p:txBody>
            <a:bodyPr wrap="none" anchor="ctr"/>
            <a:lstStyle/>
            <a:p>
              <a:endParaRPr lang="en-US" sz="1800" dirty="0"/>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p:spPr>
          <p:txBody>
            <a:bodyPr wrap="none" anchor="ctr"/>
            <a:lstStyle/>
            <a:p>
              <a:endParaRPr lang="en-US" sz="1800" dirty="0"/>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p:spPr>
          <p:txBody>
            <a:bodyPr wrap="none" anchor="ctr"/>
            <a:lstStyle/>
            <a:p>
              <a:endParaRPr lang="en-US" sz="1800" dirty="0"/>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p:spPr>
          <p:txBody>
            <a:bodyPr wrap="none" anchor="ctr"/>
            <a:lstStyle/>
            <a:p>
              <a:endParaRPr lang="en-US" sz="1800" dirty="0"/>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p:spPr>
          <p:txBody>
            <a:bodyPr wrap="none" anchor="ctr"/>
            <a:lstStyle/>
            <a:p>
              <a:endParaRPr lang="en-US" sz="1800" dirty="0"/>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p:spPr>
          <p:txBody>
            <a:bodyPr wrap="none" anchor="ctr"/>
            <a:lstStyle/>
            <a:p>
              <a:endParaRPr lang="en-US" sz="1800" dirty="0"/>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p:spPr>
          <p:txBody>
            <a:bodyPr wrap="none" anchor="ctr"/>
            <a:lstStyle/>
            <a:p>
              <a:endParaRPr lang="en-US" sz="1800" dirty="0"/>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p:spPr>
          <p:txBody>
            <a:bodyPr wrap="none" anchor="ctr"/>
            <a:lstStyle/>
            <a:p>
              <a:endParaRPr lang="en-US" sz="1800" dirty="0"/>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p:spPr>
          <p:txBody>
            <a:bodyPr wrap="none" anchor="ctr"/>
            <a:lstStyle/>
            <a:p>
              <a:endParaRPr lang="en-US" sz="1800" dirty="0"/>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p:spPr>
          <p:txBody>
            <a:bodyPr wrap="none" anchor="ctr"/>
            <a:lstStyle/>
            <a:p>
              <a:endParaRPr lang="en-US" sz="1800" dirty="0"/>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p:spPr>
          <p:txBody>
            <a:bodyPr wrap="none" anchor="ctr"/>
            <a:lstStyle/>
            <a:p>
              <a:endParaRPr lang="en-US" sz="1800" dirty="0"/>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p:spPr>
          <p:txBody>
            <a:bodyPr wrap="none" anchor="ctr"/>
            <a:lstStyle/>
            <a:p>
              <a:endParaRPr lang="en-US" sz="1800" dirty="0"/>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p:spPr>
          <p:txBody>
            <a:bodyPr wrap="none" anchor="ctr"/>
            <a:lstStyle/>
            <a:p>
              <a:endParaRPr lang="en-US" sz="1800" dirty="0"/>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p:spPr>
          <p:txBody>
            <a:bodyPr wrap="none" anchor="ctr"/>
            <a:lstStyle/>
            <a:p>
              <a:endParaRPr lang="en-US" sz="1800" dirty="0"/>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p:spPr>
          <p:txBody>
            <a:bodyPr wrap="none" anchor="ctr"/>
            <a:lstStyle/>
            <a:p>
              <a:endParaRPr lang="en-US" sz="1800" dirty="0"/>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p:spPr>
          <p:txBody>
            <a:bodyPr wrap="none" anchor="ctr"/>
            <a:lstStyle/>
            <a:p>
              <a:endParaRPr lang="en-US" sz="1800" dirty="0"/>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p:spPr>
          <p:txBody>
            <a:bodyPr wrap="none" anchor="ctr"/>
            <a:lstStyle/>
            <a:p>
              <a:endParaRPr lang="en-US" sz="1800" dirty="0"/>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p:spPr>
          <p:txBody>
            <a:bodyPr wrap="none" anchor="ctr"/>
            <a:lstStyle/>
            <a:p>
              <a:endParaRPr lang="en-US" sz="1800" dirty="0"/>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p:spPr>
          <p:txBody>
            <a:bodyPr wrap="none" anchor="ctr"/>
            <a:lstStyle/>
            <a:p>
              <a:endParaRPr lang="en-US" sz="1800" dirty="0"/>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p:spPr>
          <p:txBody>
            <a:bodyPr wrap="none" anchor="ctr"/>
            <a:lstStyle/>
            <a:p>
              <a:endParaRPr lang="en-US" sz="1800" dirty="0"/>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p:spPr>
          <p:txBody>
            <a:bodyPr wrap="none" anchor="ctr"/>
            <a:lstStyle/>
            <a:p>
              <a:endParaRPr lang="en-US" sz="1800" dirty="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p:spPr>
        <p:txBody>
          <a:bodyPr/>
          <a:lstStyle/>
          <a:p>
            <a:endParaRPr lang="en-US" dirty="0"/>
          </a:p>
        </p:txBody>
      </p:sp>
      <p:sp>
        <p:nvSpPr>
          <p:cNvPr id="5120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5120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9" name="Rectangle 5"/>
          <p:cNvSpPr>
            <a:spLocks noGrp="1" noChangeArrowheads="1"/>
          </p:cNvSpPr>
          <p:nvPr>
            <p:ph type="dt" sz="half" idx="10"/>
          </p:nvPr>
        </p:nvSpPr>
        <p:spPr/>
        <p:txBody>
          <a:bodyPr/>
          <a:lstStyle>
            <a:lvl1pPr>
              <a:defRPr/>
            </a:lvl1pPr>
          </a:lstStyle>
          <a:p>
            <a:pPr>
              <a:defRPr/>
            </a:pPr>
            <a:fld id="{DF18B33D-3089-4EBD-B7D3-4568F0C6382D}" type="datetime1">
              <a:rPr lang="en-US"/>
              <a:pPr>
                <a:defRPr/>
              </a:pPr>
              <a:t>12/18/2016</a:t>
            </a:fld>
            <a:endParaRPr lang="en-US" altLang="en-US" dirty="0"/>
          </a:p>
        </p:txBody>
      </p:sp>
      <p:sp>
        <p:nvSpPr>
          <p:cNvPr id="40" name="Rectangle 6"/>
          <p:cNvSpPr>
            <a:spLocks noGrp="1" noChangeArrowheads="1"/>
          </p:cNvSpPr>
          <p:nvPr>
            <p:ph type="ftr" sz="quarter" idx="11"/>
          </p:nvPr>
        </p:nvSpPr>
        <p:spPr/>
        <p:txBody>
          <a:bodyPr/>
          <a:lstStyle>
            <a:lvl1pPr>
              <a:defRPr dirty="0"/>
            </a:lvl1pPr>
          </a:lstStyle>
          <a:p>
            <a:pPr>
              <a:defRPr/>
            </a:pPr>
            <a:endParaRPr lang="en-US" altLang="en-US" dirty="0"/>
          </a:p>
        </p:txBody>
      </p:sp>
      <p:sp>
        <p:nvSpPr>
          <p:cNvPr id="41" name="Rectangle 7"/>
          <p:cNvSpPr>
            <a:spLocks noGrp="1" noChangeArrowheads="1"/>
          </p:cNvSpPr>
          <p:nvPr>
            <p:ph type="sldNum" sz="quarter" idx="12"/>
          </p:nvPr>
        </p:nvSpPr>
        <p:spPr/>
        <p:txBody>
          <a:bodyPr/>
          <a:lstStyle>
            <a:lvl1pPr>
              <a:defRPr dirty="0">
                <a:cs typeface="Arial" charset="0"/>
              </a:defRPr>
            </a:lvl1pPr>
          </a:lstStyle>
          <a:p>
            <a:pPr>
              <a:defRPr/>
            </a:pPr>
            <a:endParaRPr lang="en-US" altLang="en-US" dirty="0"/>
          </a:p>
        </p:txBody>
      </p:sp>
      <p:sp>
        <p:nvSpPr>
          <p:cNvPr id="43" name="Rectangle 5"/>
          <p:cNvSpPr txBox="1">
            <a:spLocks noChangeArrowheads="1"/>
          </p:cNvSpPr>
          <p:nvPr userDrawn="1"/>
        </p:nvSpPr>
        <p:spPr bwMode="auto">
          <a:xfrm>
            <a:off x="152400" y="6553200"/>
            <a:ext cx="2133600" cy="457200"/>
          </a:xfrm>
          <a:prstGeom prst="rect">
            <a:avLst/>
          </a:prstGeom>
          <a:noFill/>
          <a:ln w="9525">
            <a:noFill/>
            <a:miter lim="800000"/>
            <a:headEnd/>
            <a:tailEnd/>
          </a:ln>
          <a:effectLst/>
        </p:spPr>
        <p:txBody>
          <a:bodyPr/>
          <a:lstStyle>
            <a:defPPr>
              <a:defRPr lang="en-US"/>
            </a:defPPr>
            <a:lvl1pPr algn="l" rtl="0" fontAlgn="base">
              <a:spcBef>
                <a:spcPct val="0"/>
              </a:spcBef>
              <a:spcAft>
                <a:spcPct val="0"/>
              </a:spcAft>
              <a:defRPr sz="1200" b="1" i="1" kern="1200" dirty="0" smtClean="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altLang="en-US" dirty="0"/>
              <a:t>McGraw-Hill Education</a:t>
            </a:r>
          </a:p>
        </p:txBody>
      </p:sp>
      <p:sp>
        <p:nvSpPr>
          <p:cNvPr id="45"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b="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b="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i="1" dirty="0">
                <a:latin typeface="Times New Roman" pitchFamily="18" charset="0"/>
                <a:cs typeface="Times New Roman" panose="02020603050405020304" pitchFamily="18" charset="0"/>
              </a:rPr>
              <a:t>.</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D5B56CF6-62D8-4E9F-AC5F-DB04DF4B014F}"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779E93E2-2F3E-4549-8E97-32600E119BE0}"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1FE46250-D789-472D-89F0-BDD83136179B}"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74C60E55-DDD6-4881-81F6-24D127B457E2}" type="slidenum">
              <a:rPr lang="en-US" altLang="en-US"/>
              <a:pPr>
                <a:defRPr/>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Text Placeholder 2"/>
          <p:cNvSpPr>
            <a:spLocks noGrp="1"/>
          </p:cNvSpPr>
          <p:nvPr>
            <p:ph type="body" sz="half" idx="1"/>
          </p:nvPr>
        </p:nvSpPr>
        <p:spPr>
          <a:xfrm>
            <a:off x="457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719263"/>
            <a:ext cx="4038600" cy="4411662"/>
          </a:xfrm>
        </p:spPr>
        <p:txBody>
          <a:bodyPr/>
          <a:lstStyle/>
          <a:p>
            <a:pPr lvl="0"/>
            <a:endParaRPr lang="en-US" noProof="0" dirty="0"/>
          </a:p>
        </p:txBody>
      </p:sp>
      <p:sp>
        <p:nvSpPr>
          <p:cNvPr id="5" name="Rectangle 5"/>
          <p:cNvSpPr>
            <a:spLocks noGrp="1" noChangeArrowheads="1"/>
          </p:cNvSpPr>
          <p:nvPr>
            <p:ph type="dt" sz="half" idx="10"/>
          </p:nvPr>
        </p:nvSpPr>
        <p:spPr>
          <a:ln/>
        </p:spPr>
        <p:txBody>
          <a:bodyPr/>
          <a:lstStyle>
            <a:lvl1pPr>
              <a:defRPr/>
            </a:lvl1pPr>
          </a:lstStyle>
          <a:p>
            <a:pPr>
              <a:defRPr/>
            </a:pPr>
            <a:fld id="{CA059554-1C14-4984-9CF9-63FBBF38C8E6}"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8A030F0E-7B23-4D2A-8D7F-CD0AFAA419EB}" type="slidenum">
              <a:rPr lang="en-US" altLang="en-US"/>
              <a:pPr>
                <a:defRPr/>
              </a:pPr>
              <a:t>‹#›</a:t>
            </a:fld>
            <a:endParaRPr lang="en-US"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Chart Placeholder 2"/>
          <p:cNvSpPr>
            <a:spLocks noGrp="1"/>
          </p:cNvSpPr>
          <p:nvPr>
            <p:ph type="chart" idx="1"/>
          </p:nvPr>
        </p:nvSpPr>
        <p:spPr>
          <a:xfrm>
            <a:off x="457200" y="1719263"/>
            <a:ext cx="8229600" cy="4411662"/>
          </a:xfrm>
        </p:spPr>
        <p:txBody>
          <a:bodyPr/>
          <a:lstStyle/>
          <a:p>
            <a:pPr lvl="0"/>
            <a:endParaRPr lang="en-US" noProof="0" dirty="0"/>
          </a:p>
        </p:txBody>
      </p:sp>
      <p:sp>
        <p:nvSpPr>
          <p:cNvPr id="4" name="Rectangle 5"/>
          <p:cNvSpPr>
            <a:spLocks noGrp="1" noChangeArrowheads="1"/>
          </p:cNvSpPr>
          <p:nvPr>
            <p:ph type="dt" sz="half" idx="10"/>
          </p:nvPr>
        </p:nvSpPr>
        <p:spPr>
          <a:ln/>
        </p:spPr>
        <p:txBody>
          <a:bodyPr/>
          <a:lstStyle>
            <a:lvl1pPr>
              <a:defRPr/>
            </a:lvl1pPr>
          </a:lstStyle>
          <a:p>
            <a:pPr>
              <a:defRPr/>
            </a:pPr>
            <a:fld id="{A34F4B34-8ACB-4B71-A042-C23FE764E17F}"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354E2522-BF28-41CD-9FB5-62A711ECAC98}" type="slidenum">
              <a:rPr lang="en-US" altLang="en-US"/>
              <a:pPr>
                <a:defRPr/>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spcBef>
                <a:spcPts val="1800"/>
              </a:spcBef>
              <a:defRPr sz="28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p:cNvSpPr>
            <a:spLocks noGrp="1" noChangeArrowheads="1"/>
          </p:cNvSpPr>
          <p:nvPr>
            <p:ph type="dt" sz="half" idx="10"/>
          </p:nvPr>
        </p:nvSpPr>
        <p:spPr>
          <a:ln/>
        </p:spPr>
        <p:txBody>
          <a:bodyPr/>
          <a:lstStyle>
            <a:lvl1pPr>
              <a:defRPr/>
            </a:lvl1pPr>
          </a:lstStyle>
          <a:p>
            <a:pPr>
              <a:defRPr/>
            </a:pPr>
            <a:fld id="{012C9F5D-F69D-49C8-B5E8-0BE81F132318}"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401A6046-6FA9-49E9-B34B-FAFF8CE05AF5}" type="slidenum">
              <a:rPr lang="en-US" altLang="en-US"/>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22DD3D58-1157-47B7-8A94-A926DB57D271}"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B86828B1-09BD-407A-AEA7-272B173957CB}"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A7E8E9BB-8697-4AEC-9533-EAFC338CC1D2}"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DA48867A-7549-416E-986B-1D2C24779666}"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7F75C508-7730-47E7-AB28-1EEA44B520F0}" type="datetime1">
              <a:rPr lang="en-US"/>
              <a:pPr>
                <a:defRPr/>
              </a:pPr>
              <a:t>12/18/2016</a:t>
            </a:fld>
            <a:endParaRPr lang="en-US" alt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0217A3A0-431A-4523-B1F6-C3BCA75DD8C9}"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9D9BC747-57CA-4A26-935B-278C6D0BB116}" type="datetime1">
              <a:rPr lang="en-US"/>
              <a:pPr>
                <a:defRPr/>
              </a:pPr>
              <a:t>12/18/2016</a:t>
            </a:fld>
            <a:endParaRPr lang="en-US" alt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023ABF4D-20A7-4C12-835E-27F29AA8FA17}"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C784306F-F7DF-48C4-BAD7-10E7F72207AD}" type="datetime1">
              <a:rPr lang="en-US"/>
              <a:pPr>
                <a:defRPr/>
              </a:pPr>
              <a:t>12/18/2016</a:t>
            </a:fld>
            <a:endParaRPr lang="en-US" alt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50CA3665-9678-4DF7-A2F4-97639DA6ACB8}"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169F2DE9-ECEC-4D20-B908-028DC374C74D}"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1C0991F3-D24C-4B74-8575-1C0F633FBF5C}"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ADB83CDC-34AB-497C-8B69-08F30AD2E057}"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260756E0-1F06-4A54-811B-B47EDFC35982}" type="slidenum">
              <a:rPr lang="en-US" altLang="en-US"/>
              <a:pPr>
                <a:defRPr/>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p:spPr>
        <p:txBody>
          <a:bodyPr/>
          <a:lstStyle/>
          <a:p>
            <a:endParaRPr lang="en-US" dirty="0"/>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018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fld id="{6223E3F7-B9FD-4BD0-ABC9-95AACD3B2C6D}" type="datetime1">
              <a:rPr lang="en-US"/>
              <a:pPr>
                <a:defRPr/>
              </a:pPr>
              <a:t>12/18/2016</a:t>
            </a:fld>
            <a:endParaRPr lang="en-US" altLang="en-US" dirty="0"/>
          </a:p>
        </p:txBody>
      </p:sp>
      <p:sp>
        <p:nvSpPr>
          <p:cNvPr id="5018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dirty="0"/>
            </a:lvl1pPr>
          </a:lstStyle>
          <a:p>
            <a:pPr>
              <a:defRPr/>
            </a:pPr>
            <a:endParaRPr lang="en-US" altLang="en-US" dirty="0"/>
          </a:p>
        </p:txBody>
      </p:sp>
      <p:sp>
        <p:nvSpPr>
          <p:cNvPr id="5018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cs typeface="+mn-cs"/>
              </a:defRPr>
            </a:lvl1pPr>
          </a:lstStyle>
          <a:p>
            <a:pPr>
              <a:defRPr/>
            </a:pPr>
            <a:fld id="{D0B6B9C8-F96F-458E-837D-103AD103D829}" type="slidenum">
              <a:rPr lang="en-US" altLang="en-US"/>
              <a:pPr>
                <a:defRPr/>
              </a:pPr>
              <a:t>‹#›</a:t>
            </a:fld>
            <a:endParaRPr lang="en-US" altLang="en-US" dirty="0"/>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w="9525">
              <a:noFill/>
              <a:round/>
              <a:headEnd/>
              <a:tailEnd/>
            </a:ln>
          </p:spPr>
          <p:txBody>
            <a:bodyPr wrap="none" anchor="ctr"/>
            <a:lstStyle/>
            <a:p>
              <a:endParaRPr lang="en-US" sz="1800" dirty="0"/>
            </a:p>
          </p:txBody>
        </p:sp>
        <p:sp>
          <p:nvSpPr>
            <p:cNvPr id="1034" name="Oval 10"/>
            <p:cNvSpPr>
              <a:spLocks noChangeArrowheads="1"/>
            </p:cNvSpPr>
            <p:nvPr/>
          </p:nvSpPr>
          <p:spPr bwMode="auto">
            <a:xfrm>
              <a:off x="5248" y="960"/>
              <a:ext cx="79" cy="80"/>
            </a:xfrm>
            <a:prstGeom prst="ellipse">
              <a:avLst/>
            </a:prstGeom>
            <a:solidFill>
              <a:schemeClr val="tx2"/>
            </a:solidFill>
            <a:ln w="9525">
              <a:noFill/>
              <a:round/>
              <a:headEnd/>
              <a:tailEnd/>
            </a:ln>
          </p:spPr>
          <p:txBody>
            <a:bodyPr wrap="none" anchor="ctr"/>
            <a:lstStyle/>
            <a:p>
              <a:endParaRPr lang="en-US" sz="1800" dirty="0"/>
            </a:p>
          </p:txBody>
        </p:sp>
        <p:sp>
          <p:nvSpPr>
            <p:cNvPr id="1035" name="Oval 11"/>
            <p:cNvSpPr>
              <a:spLocks noChangeArrowheads="1"/>
            </p:cNvSpPr>
            <p:nvPr/>
          </p:nvSpPr>
          <p:spPr bwMode="auto">
            <a:xfrm>
              <a:off x="5360" y="960"/>
              <a:ext cx="76" cy="80"/>
            </a:xfrm>
            <a:prstGeom prst="ellipse">
              <a:avLst/>
            </a:prstGeom>
            <a:solidFill>
              <a:schemeClr val="tx2"/>
            </a:solidFill>
            <a:ln w="9525">
              <a:noFill/>
              <a:round/>
              <a:headEnd/>
              <a:tailEnd/>
            </a:ln>
          </p:spPr>
          <p:txBody>
            <a:bodyPr wrap="none" anchor="ctr"/>
            <a:lstStyle/>
            <a:p>
              <a:endParaRPr lang="en-US" sz="1800" dirty="0"/>
            </a:p>
          </p:txBody>
        </p:sp>
        <p:sp>
          <p:nvSpPr>
            <p:cNvPr id="1036" name="Oval 12"/>
            <p:cNvSpPr>
              <a:spLocks noChangeArrowheads="1"/>
            </p:cNvSpPr>
            <p:nvPr/>
          </p:nvSpPr>
          <p:spPr bwMode="auto">
            <a:xfrm>
              <a:off x="5136" y="1072"/>
              <a:ext cx="80" cy="77"/>
            </a:xfrm>
            <a:prstGeom prst="ellipse">
              <a:avLst/>
            </a:prstGeom>
            <a:solidFill>
              <a:schemeClr val="tx2"/>
            </a:solidFill>
            <a:ln w="9525">
              <a:noFill/>
              <a:round/>
              <a:headEnd/>
              <a:tailEnd/>
            </a:ln>
          </p:spPr>
          <p:txBody>
            <a:bodyPr wrap="none" anchor="ctr"/>
            <a:lstStyle/>
            <a:p>
              <a:endParaRPr lang="en-US" sz="1800" dirty="0"/>
            </a:p>
          </p:txBody>
        </p:sp>
        <p:sp>
          <p:nvSpPr>
            <p:cNvPr id="1037" name="Oval 13"/>
            <p:cNvSpPr>
              <a:spLocks noChangeArrowheads="1"/>
            </p:cNvSpPr>
            <p:nvPr/>
          </p:nvSpPr>
          <p:spPr bwMode="auto">
            <a:xfrm>
              <a:off x="5248" y="1072"/>
              <a:ext cx="79" cy="77"/>
            </a:xfrm>
            <a:prstGeom prst="ellipse">
              <a:avLst/>
            </a:prstGeom>
            <a:solidFill>
              <a:schemeClr val="tx2"/>
            </a:solidFill>
            <a:ln w="9525">
              <a:noFill/>
              <a:round/>
              <a:headEnd/>
              <a:tailEnd/>
            </a:ln>
          </p:spPr>
          <p:txBody>
            <a:bodyPr wrap="none" anchor="ctr"/>
            <a:lstStyle/>
            <a:p>
              <a:endParaRPr lang="en-US" sz="1800" dirty="0"/>
            </a:p>
          </p:txBody>
        </p:sp>
        <p:sp>
          <p:nvSpPr>
            <p:cNvPr id="1038" name="Oval 14"/>
            <p:cNvSpPr>
              <a:spLocks noChangeArrowheads="1"/>
            </p:cNvSpPr>
            <p:nvPr/>
          </p:nvSpPr>
          <p:spPr bwMode="auto">
            <a:xfrm>
              <a:off x="5360" y="1072"/>
              <a:ext cx="76" cy="77"/>
            </a:xfrm>
            <a:prstGeom prst="ellipse">
              <a:avLst/>
            </a:prstGeom>
            <a:solidFill>
              <a:schemeClr val="tx2"/>
            </a:solidFill>
            <a:ln w="9525">
              <a:noFill/>
              <a:round/>
              <a:headEnd/>
              <a:tailEnd/>
            </a:ln>
          </p:spPr>
          <p:txBody>
            <a:bodyPr wrap="none" anchor="ctr"/>
            <a:lstStyle/>
            <a:p>
              <a:endParaRPr lang="en-US" sz="1800" dirty="0"/>
            </a:p>
          </p:txBody>
        </p:sp>
        <p:sp>
          <p:nvSpPr>
            <p:cNvPr id="1039" name="Oval 15"/>
            <p:cNvSpPr>
              <a:spLocks noChangeArrowheads="1"/>
            </p:cNvSpPr>
            <p:nvPr/>
          </p:nvSpPr>
          <p:spPr bwMode="auto">
            <a:xfrm>
              <a:off x="5472" y="1072"/>
              <a:ext cx="73" cy="77"/>
            </a:xfrm>
            <a:prstGeom prst="ellipse">
              <a:avLst/>
            </a:prstGeom>
            <a:solidFill>
              <a:schemeClr val="accent2"/>
            </a:solidFill>
            <a:ln w="9525">
              <a:noFill/>
              <a:round/>
              <a:headEnd/>
              <a:tailEnd/>
            </a:ln>
          </p:spPr>
          <p:txBody>
            <a:bodyPr wrap="none" anchor="ctr"/>
            <a:lstStyle/>
            <a:p>
              <a:endParaRPr lang="en-US" sz="1800" dirty="0"/>
            </a:p>
          </p:txBody>
        </p:sp>
        <p:sp>
          <p:nvSpPr>
            <p:cNvPr id="1040" name="Oval 16"/>
            <p:cNvSpPr>
              <a:spLocks noChangeArrowheads="1"/>
            </p:cNvSpPr>
            <p:nvPr/>
          </p:nvSpPr>
          <p:spPr bwMode="auto">
            <a:xfrm>
              <a:off x="5136" y="1184"/>
              <a:ext cx="80" cy="73"/>
            </a:xfrm>
            <a:prstGeom prst="ellipse">
              <a:avLst/>
            </a:prstGeom>
            <a:solidFill>
              <a:schemeClr val="tx2"/>
            </a:solidFill>
            <a:ln w="9525">
              <a:noFill/>
              <a:round/>
              <a:headEnd/>
              <a:tailEnd/>
            </a:ln>
          </p:spPr>
          <p:txBody>
            <a:bodyPr wrap="none" anchor="ctr"/>
            <a:lstStyle/>
            <a:p>
              <a:endParaRPr lang="en-US" sz="1800" dirty="0"/>
            </a:p>
          </p:txBody>
        </p:sp>
        <p:sp>
          <p:nvSpPr>
            <p:cNvPr id="1041" name="Oval 17"/>
            <p:cNvSpPr>
              <a:spLocks noChangeArrowheads="1"/>
            </p:cNvSpPr>
            <p:nvPr/>
          </p:nvSpPr>
          <p:spPr bwMode="auto">
            <a:xfrm>
              <a:off x="5248" y="1184"/>
              <a:ext cx="79" cy="73"/>
            </a:xfrm>
            <a:prstGeom prst="ellipse">
              <a:avLst/>
            </a:prstGeom>
            <a:solidFill>
              <a:schemeClr val="tx2"/>
            </a:solidFill>
            <a:ln w="9525">
              <a:noFill/>
              <a:round/>
              <a:headEnd/>
              <a:tailEnd/>
            </a:ln>
          </p:spPr>
          <p:txBody>
            <a:bodyPr wrap="none" anchor="ctr"/>
            <a:lstStyle/>
            <a:p>
              <a:endParaRPr lang="en-US" sz="1800" dirty="0"/>
            </a:p>
          </p:txBody>
        </p:sp>
        <p:sp>
          <p:nvSpPr>
            <p:cNvPr id="1042" name="Oval 18"/>
            <p:cNvSpPr>
              <a:spLocks noChangeArrowheads="1"/>
            </p:cNvSpPr>
            <p:nvPr/>
          </p:nvSpPr>
          <p:spPr bwMode="auto">
            <a:xfrm>
              <a:off x="5360" y="1184"/>
              <a:ext cx="76" cy="73"/>
            </a:xfrm>
            <a:prstGeom prst="ellipse">
              <a:avLst/>
            </a:prstGeom>
            <a:solidFill>
              <a:schemeClr val="accent2"/>
            </a:solidFill>
            <a:ln w="9525">
              <a:noFill/>
              <a:round/>
              <a:headEnd/>
              <a:tailEnd/>
            </a:ln>
          </p:spPr>
          <p:txBody>
            <a:bodyPr wrap="none" anchor="ctr"/>
            <a:lstStyle/>
            <a:p>
              <a:endParaRPr lang="en-US" sz="1800" dirty="0"/>
            </a:p>
          </p:txBody>
        </p:sp>
        <p:sp>
          <p:nvSpPr>
            <p:cNvPr id="1043" name="Oval 19"/>
            <p:cNvSpPr>
              <a:spLocks noChangeArrowheads="1"/>
            </p:cNvSpPr>
            <p:nvPr/>
          </p:nvSpPr>
          <p:spPr bwMode="auto">
            <a:xfrm>
              <a:off x="5472" y="1184"/>
              <a:ext cx="73" cy="73"/>
            </a:xfrm>
            <a:prstGeom prst="ellipse">
              <a:avLst/>
            </a:prstGeom>
            <a:solidFill>
              <a:schemeClr val="accent2"/>
            </a:solidFill>
            <a:ln w="9525">
              <a:noFill/>
              <a:round/>
              <a:headEnd/>
              <a:tailEnd/>
            </a:ln>
          </p:spPr>
          <p:txBody>
            <a:bodyPr wrap="none" anchor="ctr"/>
            <a:lstStyle/>
            <a:p>
              <a:endParaRPr lang="en-US" sz="1800" dirty="0"/>
            </a:p>
          </p:txBody>
        </p:sp>
        <p:sp>
          <p:nvSpPr>
            <p:cNvPr id="1044" name="Oval 20"/>
            <p:cNvSpPr>
              <a:spLocks noChangeArrowheads="1"/>
            </p:cNvSpPr>
            <p:nvPr/>
          </p:nvSpPr>
          <p:spPr bwMode="auto">
            <a:xfrm>
              <a:off x="5584" y="1184"/>
              <a:ext cx="80" cy="73"/>
            </a:xfrm>
            <a:prstGeom prst="ellipse">
              <a:avLst/>
            </a:prstGeom>
            <a:solidFill>
              <a:schemeClr val="accent1"/>
            </a:solidFill>
            <a:ln w="9525">
              <a:noFill/>
              <a:round/>
              <a:headEnd/>
              <a:tailEnd/>
            </a:ln>
          </p:spPr>
          <p:txBody>
            <a:bodyPr wrap="none" anchor="ctr"/>
            <a:lstStyle/>
            <a:p>
              <a:endParaRPr lang="en-US" sz="1800" dirty="0"/>
            </a:p>
          </p:txBody>
        </p:sp>
        <p:sp>
          <p:nvSpPr>
            <p:cNvPr id="1045" name="Oval 21"/>
            <p:cNvSpPr>
              <a:spLocks noChangeArrowheads="1"/>
            </p:cNvSpPr>
            <p:nvPr/>
          </p:nvSpPr>
          <p:spPr bwMode="auto">
            <a:xfrm>
              <a:off x="5136" y="1296"/>
              <a:ext cx="80" cy="80"/>
            </a:xfrm>
            <a:prstGeom prst="ellipse">
              <a:avLst/>
            </a:prstGeom>
            <a:solidFill>
              <a:schemeClr val="tx2"/>
            </a:solidFill>
            <a:ln w="9525">
              <a:noFill/>
              <a:round/>
              <a:headEnd/>
              <a:tailEnd/>
            </a:ln>
          </p:spPr>
          <p:txBody>
            <a:bodyPr wrap="none" anchor="ctr"/>
            <a:lstStyle/>
            <a:p>
              <a:endParaRPr lang="en-US" sz="1800" dirty="0"/>
            </a:p>
          </p:txBody>
        </p:sp>
        <p:sp>
          <p:nvSpPr>
            <p:cNvPr id="1046" name="Oval 22"/>
            <p:cNvSpPr>
              <a:spLocks noChangeArrowheads="1"/>
            </p:cNvSpPr>
            <p:nvPr/>
          </p:nvSpPr>
          <p:spPr bwMode="auto">
            <a:xfrm>
              <a:off x="5248" y="1296"/>
              <a:ext cx="79" cy="80"/>
            </a:xfrm>
            <a:prstGeom prst="ellipse">
              <a:avLst/>
            </a:prstGeom>
            <a:solidFill>
              <a:schemeClr val="accent2"/>
            </a:solidFill>
            <a:ln w="9525">
              <a:noFill/>
              <a:round/>
              <a:headEnd/>
              <a:tailEnd/>
            </a:ln>
          </p:spPr>
          <p:txBody>
            <a:bodyPr wrap="none" anchor="ctr"/>
            <a:lstStyle/>
            <a:p>
              <a:endParaRPr lang="en-US" sz="1800" dirty="0"/>
            </a:p>
          </p:txBody>
        </p:sp>
        <p:sp>
          <p:nvSpPr>
            <p:cNvPr id="1047" name="Oval 23"/>
            <p:cNvSpPr>
              <a:spLocks noChangeArrowheads="1"/>
            </p:cNvSpPr>
            <p:nvPr/>
          </p:nvSpPr>
          <p:spPr bwMode="auto">
            <a:xfrm>
              <a:off x="5360" y="1296"/>
              <a:ext cx="76" cy="80"/>
            </a:xfrm>
            <a:prstGeom prst="ellipse">
              <a:avLst/>
            </a:prstGeom>
            <a:solidFill>
              <a:schemeClr val="accent2"/>
            </a:solidFill>
            <a:ln w="9525">
              <a:noFill/>
              <a:round/>
              <a:headEnd/>
              <a:tailEnd/>
            </a:ln>
          </p:spPr>
          <p:txBody>
            <a:bodyPr wrap="none" anchor="ctr"/>
            <a:lstStyle/>
            <a:p>
              <a:endParaRPr lang="en-US" sz="1800" dirty="0"/>
            </a:p>
          </p:txBody>
        </p:sp>
        <p:sp>
          <p:nvSpPr>
            <p:cNvPr id="1048" name="Oval 24"/>
            <p:cNvSpPr>
              <a:spLocks noChangeArrowheads="1"/>
            </p:cNvSpPr>
            <p:nvPr/>
          </p:nvSpPr>
          <p:spPr bwMode="auto">
            <a:xfrm>
              <a:off x="5472" y="1296"/>
              <a:ext cx="73" cy="80"/>
            </a:xfrm>
            <a:prstGeom prst="ellipse">
              <a:avLst/>
            </a:prstGeom>
            <a:solidFill>
              <a:schemeClr val="accent1"/>
            </a:solidFill>
            <a:ln w="9525">
              <a:noFill/>
              <a:round/>
              <a:headEnd/>
              <a:tailEnd/>
            </a:ln>
          </p:spPr>
          <p:txBody>
            <a:bodyPr wrap="none" anchor="ctr"/>
            <a:lstStyle/>
            <a:p>
              <a:endParaRPr lang="en-US" sz="1800" dirty="0"/>
            </a:p>
          </p:txBody>
        </p:sp>
        <p:sp>
          <p:nvSpPr>
            <p:cNvPr id="1049" name="Oval 25"/>
            <p:cNvSpPr>
              <a:spLocks noChangeArrowheads="1"/>
            </p:cNvSpPr>
            <p:nvPr/>
          </p:nvSpPr>
          <p:spPr bwMode="auto">
            <a:xfrm>
              <a:off x="5136" y="1408"/>
              <a:ext cx="80" cy="80"/>
            </a:xfrm>
            <a:prstGeom prst="ellipse">
              <a:avLst/>
            </a:prstGeom>
            <a:solidFill>
              <a:schemeClr val="accent2"/>
            </a:solidFill>
            <a:ln w="9525">
              <a:noFill/>
              <a:round/>
              <a:headEnd/>
              <a:tailEnd/>
            </a:ln>
          </p:spPr>
          <p:txBody>
            <a:bodyPr wrap="none" anchor="ctr"/>
            <a:lstStyle/>
            <a:p>
              <a:endParaRPr lang="en-US" sz="1800" dirty="0"/>
            </a:p>
          </p:txBody>
        </p:sp>
        <p:sp>
          <p:nvSpPr>
            <p:cNvPr id="1050" name="Oval 26"/>
            <p:cNvSpPr>
              <a:spLocks noChangeArrowheads="1"/>
            </p:cNvSpPr>
            <p:nvPr/>
          </p:nvSpPr>
          <p:spPr bwMode="auto">
            <a:xfrm>
              <a:off x="5248" y="1408"/>
              <a:ext cx="79" cy="80"/>
            </a:xfrm>
            <a:prstGeom prst="ellipse">
              <a:avLst/>
            </a:prstGeom>
            <a:solidFill>
              <a:schemeClr val="accent2"/>
            </a:solidFill>
            <a:ln w="9525">
              <a:noFill/>
              <a:round/>
              <a:headEnd/>
              <a:tailEnd/>
            </a:ln>
          </p:spPr>
          <p:txBody>
            <a:bodyPr wrap="none" anchor="ctr"/>
            <a:lstStyle/>
            <a:p>
              <a:endParaRPr lang="en-US" sz="1800" dirty="0"/>
            </a:p>
          </p:txBody>
        </p:sp>
        <p:sp>
          <p:nvSpPr>
            <p:cNvPr id="1051" name="Oval 27"/>
            <p:cNvSpPr>
              <a:spLocks noChangeArrowheads="1"/>
            </p:cNvSpPr>
            <p:nvPr/>
          </p:nvSpPr>
          <p:spPr bwMode="auto">
            <a:xfrm>
              <a:off x="5360" y="1408"/>
              <a:ext cx="76" cy="80"/>
            </a:xfrm>
            <a:prstGeom prst="ellipse">
              <a:avLst/>
            </a:prstGeom>
            <a:solidFill>
              <a:schemeClr val="accent1"/>
            </a:solidFill>
            <a:ln w="9525">
              <a:noFill/>
              <a:round/>
              <a:headEnd/>
              <a:tailEnd/>
            </a:ln>
          </p:spPr>
          <p:txBody>
            <a:bodyPr wrap="none" anchor="ctr"/>
            <a:lstStyle/>
            <a:p>
              <a:endParaRPr lang="en-US" sz="1800" dirty="0"/>
            </a:p>
          </p:txBody>
        </p:sp>
        <p:sp>
          <p:nvSpPr>
            <p:cNvPr id="1052" name="Oval 28"/>
            <p:cNvSpPr>
              <a:spLocks noChangeArrowheads="1"/>
            </p:cNvSpPr>
            <p:nvPr/>
          </p:nvSpPr>
          <p:spPr bwMode="auto">
            <a:xfrm>
              <a:off x="5472" y="1408"/>
              <a:ext cx="73" cy="80"/>
            </a:xfrm>
            <a:prstGeom prst="ellipse">
              <a:avLst/>
            </a:prstGeom>
            <a:solidFill>
              <a:schemeClr val="accent1"/>
            </a:solidFill>
            <a:ln w="9525">
              <a:noFill/>
              <a:round/>
              <a:headEnd/>
              <a:tailEnd/>
            </a:ln>
          </p:spPr>
          <p:txBody>
            <a:bodyPr wrap="none" anchor="ctr"/>
            <a:lstStyle/>
            <a:p>
              <a:endParaRPr lang="en-US" sz="1800" dirty="0"/>
            </a:p>
          </p:txBody>
        </p:sp>
        <p:sp>
          <p:nvSpPr>
            <p:cNvPr id="1053" name="Oval 29"/>
            <p:cNvSpPr>
              <a:spLocks noChangeArrowheads="1"/>
            </p:cNvSpPr>
            <p:nvPr/>
          </p:nvSpPr>
          <p:spPr bwMode="auto">
            <a:xfrm>
              <a:off x="5584" y="1408"/>
              <a:ext cx="80" cy="80"/>
            </a:xfrm>
            <a:prstGeom prst="ellipse">
              <a:avLst/>
            </a:prstGeom>
            <a:solidFill>
              <a:schemeClr val="folHlink"/>
            </a:solidFill>
            <a:ln w="9525">
              <a:noFill/>
              <a:round/>
              <a:headEnd/>
              <a:tailEnd/>
            </a:ln>
          </p:spPr>
          <p:txBody>
            <a:bodyPr wrap="none" anchor="ctr"/>
            <a:lstStyle/>
            <a:p>
              <a:endParaRPr lang="en-US" sz="1800" dirty="0"/>
            </a:p>
          </p:txBody>
        </p:sp>
        <p:sp>
          <p:nvSpPr>
            <p:cNvPr id="1054" name="Oval 30"/>
            <p:cNvSpPr>
              <a:spLocks noChangeArrowheads="1"/>
            </p:cNvSpPr>
            <p:nvPr/>
          </p:nvSpPr>
          <p:spPr bwMode="auto">
            <a:xfrm>
              <a:off x="5136" y="1520"/>
              <a:ext cx="80" cy="79"/>
            </a:xfrm>
            <a:prstGeom prst="ellipse">
              <a:avLst/>
            </a:prstGeom>
            <a:solidFill>
              <a:schemeClr val="accent2"/>
            </a:solidFill>
            <a:ln w="9525">
              <a:noFill/>
              <a:round/>
              <a:headEnd/>
              <a:tailEnd/>
            </a:ln>
          </p:spPr>
          <p:txBody>
            <a:bodyPr wrap="none" anchor="ctr"/>
            <a:lstStyle/>
            <a:p>
              <a:endParaRPr lang="en-US" sz="1800" dirty="0"/>
            </a:p>
          </p:txBody>
        </p:sp>
        <p:sp>
          <p:nvSpPr>
            <p:cNvPr id="1055" name="Oval 31"/>
            <p:cNvSpPr>
              <a:spLocks noChangeArrowheads="1"/>
            </p:cNvSpPr>
            <p:nvPr/>
          </p:nvSpPr>
          <p:spPr bwMode="auto">
            <a:xfrm>
              <a:off x="5248" y="1520"/>
              <a:ext cx="79" cy="79"/>
            </a:xfrm>
            <a:prstGeom prst="ellipse">
              <a:avLst/>
            </a:prstGeom>
            <a:solidFill>
              <a:schemeClr val="accent1"/>
            </a:solidFill>
            <a:ln w="9525">
              <a:noFill/>
              <a:round/>
              <a:headEnd/>
              <a:tailEnd/>
            </a:ln>
          </p:spPr>
          <p:txBody>
            <a:bodyPr wrap="none" anchor="ctr"/>
            <a:lstStyle/>
            <a:p>
              <a:endParaRPr lang="en-US" sz="1800" dirty="0"/>
            </a:p>
          </p:txBody>
        </p:sp>
        <p:sp>
          <p:nvSpPr>
            <p:cNvPr id="1056" name="Oval 32"/>
            <p:cNvSpPr>
              <a:spLocks noChangeArrowheads="1"/>
            </p:cNvSpPr>
            <p:nvPr/>
          </p:nvSpPr>
          <p:spPr bwMode="auto">
            <a:xfrm>
              <a:off x="5360" y="1520"/>
              <a:ext cx="76" cy="79"/>
            </a:xfrm>
            <a:prstGeom prst="ellipse">
              <a:avLst/>
            </a:prstGeom>
            <a:solidFill>
              <a:schemeClr val="accent1"/>
            </a:solidFill>
            <a:ln w="9525">
              <a:noFill/>
              <a:round/>
              <a:headEnd/>
              <a:tailEnd/>
            </a:ln>
          </p:spPr>
          <p:txBody>
            <a:bodyPr wrap="none" anchor="ctr"/>
            <a:lstStyle/>
            <a:p>
              <a:endParaRPr lang="en-US" sz="1800" dirty="0"/>
            </a:p>
          </p:txBody>
        </p:sp>
        <p:sp>
          <p:nvSpPr>
            <p:cNvPr id="1057" name="Oval 33"/>
            <p:cNvSpPr>
              <a:spLocks noChangeArrowheads="1"/>
            </p:cNvSpPr>
            <p:nvPr/>
          </p:nvSpPr>
          <p:spPr bwMode="auto">
            <a:xfrm>
              <a:off x="5472" y="1520"/>
              <a:ext cx="73" cy="79"/>
            </a:xfrm>
            <a:prstGeom prst="ellipse">
              <a:avLst/>
            </a:prstGeom>
            <a:solidFill>
              <a:schemeClr val="folHlink"/>
            </a:solidFill>
            <a:ln w="9525">
              <a:noFill/>
              <a:round/>
              <a:headEnd/>
              <a:tailEnd/>
            </a:ln>
          </p:spPr>
          <p:txBody>
            <a:bodyPr wrap="none" anchor="ctr"/>
            <a:lstStyle/>
            <a:p>
              <a:endParaRPr lang="en-US" sz="1800" dirty="0"/>
            </a:p>
          </p:txBody>
        </p:sp>
        <p:sp>
          <p:nvSpPr>
            <p:cNvPr id="1058" name="Oval 34"/>
            <p:cNvSpPr>
              <a:spLocks noChangeArrowheads="1"/>
            </p:cNvSpPr>
            <p:nvPr/>
          </p:nvSpPr>
          <p:spPr bwMode="auto">
            <a:xfrm>
              <a:off x="5136" y="1632"/>
              <a:ext cx="80" cy="75"/>
            </a:xfrm>
            <a:prstGeom prst="ellipse">
              <a:avLst/>
            </a:prstGeom>
            <a:solidFill>
              <a:schemeClr val="accent1"/>
            </a:solidFill>
            <a:ln w="9525">
              <a:noFill/>
              <a:round/>
              <a:headEnd/>
              <a:tailEnd/>
            </a:ln>
          </p:spPr>
          <p:txBody>
            <a:bodyPr wrap="none" anchor="ctr"/>
            <a:lstStyle/>
            <a:p>
              <a:endParaRPr lang="en-US" sz="1800" dirty="0"/>
            </a:p>
          </p:txBody>
        </p:sp>
        <p:sp>
          <p:nvSpPr>
            <p:cNvPr id="1059" name="Oval 35"/>
            <p:cNvSpPr>
              <a:spLocks noChangeArrowheads="1"/>
            </p:cNvSpPr>
            <p:nvPr/>
          </p:nvSpPr>
          <p:spPr bwMode="auto">
            <a:xfrm>
              <a:off x="5248" y="1632"/>
              <a:ext cx="79" cy="75"/>
            </a:xfrm>
            <a:prstGeom prst="ellipse">
              <a:avLst/>
            </a:prstGeom>
            <a:solidFill>
              <a:schemeClr val="accent1"/>
            </a:solidFill>
            <a:ln w="9525">
              <a:noFill/>
              <a:round/>
              <a:headEnd/>
              <a:tailEnd/>
            </a:ln>
          </p:spPr>
          <p:txBody>
            <a:bodyPr wrap="none" anchor="ctr"/>
            <a:lstStyle/>
            <a:p>
              <a:endParaRPr lang="en-US" sz="1800" dirty="0"/>
            </a:p>
          </p:txBody>
        </p:sp>
        <p:sp>
          <p:nvSpPr>
            <p:cNvPr id="1060" name="Oval 36"/>
            <p:cNvSpPr>
              <a:spLocks noChangeArrowheads="1"/>
            </p:cNvSpPr>
            <p:nvPr/>
          </p:nvSpPr>
          <p:spPr bwMode="auto">
            <a:xfrm>
              <a:off x="5360" y="1632"/>
              <a:ext cx="76" cy="75"/>
            </a:xfrm>
            <a:prstGeom prst="ellipse">
              <a:avLst/>
            </a:prstGeom>
            <a:solidFill>
              <a:schemeClr val="folHlink"/>
            </a:solidFill>
            <a:ln w="9525">
              <a:noFill/>
              <a:round/>
              <a:headEnd/>
              <a:tailEnd/>
            </a:ln>
          </p:spPr>
          <p:txBody>
            <a:bodyPr wrap="none" anchor="ctr"/>
            <a:lstStyle/>
            <a:p>
              <a:endParaRPr lang="en-US" sz="1800" dirty="0"/>
            </a:p>
          </p:txBody>
        </p:sp>
        <p:sp>
          <p:nvSpPr>
            <p:cNvPr id="1061" name="Oval 37"/>
            <p:cNvSpPr>
              <a:spLocks noChangeArrowheads="1"/>
            </p:cNvSpPr>
            <p:nvPr/>
          </p:nvSpPr>
          <p:spPr bwMode="auto">
            <a:xfrm>
              <a:off x="5472" y="1632"/>
              <a:ext cx="73" cy="75"/>
            </a:xfrm>
            <a:prstGeom prst="ellipse">
              <a:avLst/>
            </a:prstGeom>
            <a:solidFill>
              <a:schemeClr val="folHlink"/>
            </a:solidFill>
            <a:ln w="9525">
              <a:noFill/>
              <a:round/>
              <a:headEnd/>
              <a:tailEnd/>
            </a:ln>
          </p:spPr>
          <p:txBody>
            <a:bodyPr wrap="none" anchor="ctr"/>
            <a:lstStyle/>
            <a:p>
              <a:endParaRPr lang="en-US" sz="1800" dirty="0"/>
            </a:p>
          </p:txBody>
        </p:sp>
        <p:sp>
          <p:nvSpPr>
            <p:cNvPr id="1062" name="Oval 38"/>
            <p:cNvSpPr>
              <a:spLocks noChangeArrowheads="1"/>
            </p:cNvSpPr>
            <p:nvPr/>
          </p:nvSpPr>
          <p:spPr bwMode="auto">
            <a:xfrm>
              <a:off x="5248" y="1744"/>
              <a:ext cx="79" cy="80"/>
            </a:xfrm>
            <a:prstGeom prst="ellipse">
              <a:avLst/>
            </a:prstGeom>
            <a:solidFill>
              <a:schemeClr val="folHlink"/>
            </a:solidFill>
            <a:ln w="9525">
              <a:noFill/>
              <a:round/>
              <a:headEnd/>
              <a:tailEnd/>
            </a:ln>
          </p:spPr>
          <p:txBody>
            <a:bodyPr wrap="none" anchor="ctr"/>
            <a:lstStyle/>
            <a:p>
              <a:endParaRPr lang="en-US" sz="1800" dirty="0"/>
            </a:p>
          </p:txBody>
        </p:sp>
        <p:sp>
          <p:nvSpPr>
            <p:cNvPr id="1063" name="Oval 39"/>
            <p:cNvSpPr>
              <a:spLocks noChangeArrowheads="1"/>
            </p:cNvSpPr>
            <p:nvPr/>
          </p:nvSpPr>
          <p:spPr bwMode="auto">
            <a:xfrm>
              <a:off x="5472" y="1744"/>
              <a:ext cx="73" cy="80"/>
            </a:xfrm>
            <a:prstGeom prst="ellipse">
              <a:avLst/>
            </a:prstGeom>
            <a:solidFill>
              <a:schemeClr val="folHlink"/>
            </a:solidFill>
            <a:ln w="9525">
              <a:noFill/>
              <a:round/>
              <a:headEnd/>
              <a:tailEnd/>
            </a:ln>
          </p:spPr>
          <p:txBody>
            <a:bodyPr wrap="none" anchor="ctr"/>
            <a:lstStyle/>
            <a:p>
              <a:endParaRPr lang="en-US" sz="1800" dirty="0"/>
            </a:p>
          </p:txBody>
        </p:sp>
      </p:grpSp>
      <p:sp>
        <p:nvSpPr>
          <p:cNvPr id="40" name="Rectangle 39"/>
          <p:cNvSpPr>
            <a:spLocks noChangeArrowheads="1"/>
          </p:cNvSpPr>
          <p:nvPr userDrawn="1"/>
        </p:nvSpPr>
        <p:spPr bwMode="auto">
          <a:xfrm>
            <a:off x="8229600" y="6537325"/>
            <a:ext cx="8096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eaLnBrk="1" hangingPunct="1"/>
            <a:r>
              <a:rPr lang="en-US" sz="1000" dirty="0">
                <a:latin typeface="Times New Roman" charset="0"/>
              </a:rPr>
              <a:t>8-</a:t>
            </a:r>
            <a:fld id="{CA5FD27C-2572-DB4E-BFE4-966902513239}" type="slidenum">
              <a:rPr lang="en-US" sz="1000" smtClean="0">
                <a:latin typeface="Times New Roman" charset="0"/>
              </a:rPr>
              <a:pPr algn="r" eaLnBrk="1" hangingPunct="1"/>
              <a:t>‹#›</a:t>
            </a:fld>
            <a:endParaRPr lang="en-US" sz="1000" dirty="0">
              <a:latin typeface="Times New Roman" charset="0"/>
            </a:endParaRPr>
          </a:p>
        </p:txBody>
      </p:sp>
      <p:sp>
        <p:nvSpPr>
          <p:cNvPr id="41" name="Rectangle 5"/>
          <p:cNvSpPr txBox="1">
            <a:spLocks noChangeArrowheads="1"/>
          </p:cNvSpPr>
          <p:nvPr userDrawn="1"/>
        </p:nvSpPr>
        <p:spPr bwMode="auto">
          <a:xfrm>
            <a:off x="152400" y="6553200"/>
            <a:ext cx="2133600" cy="457200"/>
          </a:xfrm>
          <a:prstGeom prst="rect">
            <a:avLst/>
          </a:prstGeom>
          <a:noFill/>
          <a:ln w="9525">
            <a:noFill/>
            <a:miter lim="800000"/>
            <a:headEnd/>
            <a:tailEnd/>
          </a:ln>
          <a:effectLst/>
        </p:spPr>
        <p:txBody>
          <a:bodyPr/>
          <a:lstStyle>
            <a:defPPr>
              <a:defRPr lang="en-US"/>
            </a:defPPr>
            <a:lvl1pPr algn="l" rtl="0" fontAlgn="base">
              <a:spcBef>
                <a:spcPct val="0"/>
              </a:spcBef>
              <a:spcAft>
                <a:spcPct val="0"/>
              </a:spcAft>
              <a:defRPr sz="1200" b="1" i="1" kern="1200" dirty="0" smtClean="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altLang="en-US" dirty="0"/>
              <a:t>McGraw-Hill Education</a:t>
            </a:r>
          </a:p>
        </p:txBody>
      </p:sp>
      <p:sp>
        <p:nvSpPr>
          <p:cNvPr id="42"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b="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b="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i="1" dirty="0">
                <a:latin typeface="Times New Roman" pitchFamily="18" charset="0"/>
                <a:cs typeface="Times New Roman" panose="02020603050405020304" pitchFamily="18" charset="0"/>
              </a:rPr>
              <a:t>.</a:t>
            </a:r>
          </a:p>
        </p:txBody>
      </p:sp>
    </p:spTree>
  </p:cSld>
  <p:clrMap bg1="lt1" tx1="dk1" bg2="lt2" tx2="dk2" accent1="accent1" accent2="accent2" accent3="accent3" accent4="accent4" accent5="accent5" accent6="accent6" hlink="hlink" folHlink="folHlink"/>
  <p:sldLayoutIdLst>
    <p:sldLayoutId id="2147483679"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Lst>
  <p:transition/>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dana.com/"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62400" y="1752600"/>
            <a:ext cx="3135313" cy="847725"/>
          </a:xfrm>
        </p:spPr>
        <p:txBody>
          <a:bodyPr/>
          <a:lstStyle/>
          <a:p>
            <a:pPr eaLnBrk="1" hangingPunct="1"/>
            <a:r>
              <a:rPr lang="en-US" sz="4400" dirty="0"/>
              <a:t>Chapter 8</a:t>
            </a:r>
          </a:p>
        </p:txBody>
      </p:sp>
      <p:sp>
        <p:nvSpPr>
          <p:cNvPr id="3075" name="Rectangle 3"/>
          <p:cNvSpPr>
            <a:spLocks noGrp="1" noChangeArrowheads="1"/>
          </p:cNvSpPr>
          <p:nvPr>
            <p:ph type="subTitle" idx="1"/>
          </p:nvPr>
        </p:nvSpPr>
        <p:spPr>
          <a:xfrm>
            <a:off x="609600" y="3049588"/>
            <a:ext cx="6488113" cy="912812"/>
          </a:xfrm>
        </p:spPr>
        <p:txBody>
          <a:bodyPr/>
          <a:lstStyle/>
          <a:p>
            <a:pPr eaLnBrk="1" hangingPunct="1">
              <a:lnSpc>
                <a:spcPct val="80000"/>
              </a:lnSpc>
            </a:pPr>
            <a:r>
              <a:rPr lang="en-US" dirty="0"/>
              <a:t>Corporate Formation, Reorganization, and Liquidation</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Taxable and Tax-Deferred Corporate Acquisitions</a:t>
            </a:r>
            <a:endParaRPr lang="en-US" dirty="0"/>
          </a:p>
        </p:txBody>
      </p:sp>
      <p:sp>
        <p:nvSpPr>
          <p:cNvPr id="18437" name="Rectangle 3"/>
          <p:cNvSpPr>
            <a:spLocks noGrp="1" noChangeArrowheads="1"/>
          </p:cNvSpPr>
          <p:nvPr>
            <p:ph idx="1"/>
          </p:nvPr>
        </p:nvSpPr>
        <p:spPr/>
        <p:txBody>
          <a:bodyPr/>
          <a:lstStyle/>
          <a:p>
            <a:pPr marL="742950" lvl="1" indent="-285750"/>
            <a:r>
              <a:rPr lang="en-US" sz="2400" dirty="0"/>
              <a:t>Buyer can purchase either stock or assets in a transaction that is either taxable or tax-deferred to the seller</a:t>
            </a:r>
          </a:p>
          <a:p>
            <a:pPr marL="742950" lvl="1" indent="-285750"/>
            <a:endParaRPr lang="en-US" sz="800" dirty="0"/>
          </a:p>
          <a:p>
            <a:pPr marL="742950" lvl="1" indent="-285750"/>
            <a:r>
              <a:rPr lang="en-US" sz="2400" dirty="0"/>
              <a:t>Allows the acquiring corporation to step-up the tax basis of the assets acquired to fair value</a:t>
            </a:r>
          </a:p>
          <a:p>
            <a:pPr marL="742950" lvl="1" indent="-285750"/>
            <a:endParaRPr lang="en-US" sz="800" dirty="0"/>
          </a:p>
          <a:p>
            <a:pPr marL="742950" lvl="1" indent="-285750"/>
            <a:r>
              <a:rPr lang="en-US" sz="2400" dirty="0"/>
              <a:t>Stock acquisitions and tax-deferred asset acquisitions</a:t>
            </a:r>
          </a:p>
          <a:p>
            <a:pPr marL="742950" lvl="1" indent="-285750"/>
            <a:endParaRPr lang="en-US" sz="800" dirty="0"/>
          </a:p>
          <a:p>
            <a:pPr lvl="2"/>
            <a:r>
              <a:rPr lang="en-US" sz="2000" dirty="0"/>
              <a:t>Tax basis of the target corporation’s assets remain at their carryover basis (generally, cost less any depreciation)</a:t>
            </a:r>
          </a:p>
        </p:txBody>
      </p:sp>
      <p:sp>
        <p:nvSpPr>
          <p:cNvPr id="18438" name="Rectangle 2"/>
          <p:cNvSpPr>
            <a:spLocks noChangeArrowheads="1"/>
          </p:cNvSpPr>
          <p:nvPr/>
        </p:nvSpPr>
        <p:spPr bwMode="auto">
          <a:xfrm>
            <a:off x="381000" y="228600"/>
            <a:ext cx="7467600" cy="1371600"/>
          </a:xfrm>
          <a:prstGeom prst="rect">
            <a:avLst/>
          </a:prstGeom>
          <a:noFill/>
          <a:ln w="9525">
            <a:noFill/>
            <a:miter lim="800000"/>
            <a:headEnd/>
            <a:tailEnd/>
          </a:ln>
        </p:spPr>
        <p:txBody>
          <a:bodyPr anchor="b"/>
          <a:lstStyle/>
          <a:p>
            <a:endParaRPr lang="en-US" sz="3200" b="1" dirty="0">
              <a:solidFill>
                <a:schemeClr val="tx2"/>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3"/>
          <p:cNvSpPr>
            <a:spLocks noGrp="1" noChangeArrowheads="1"/>
          </p:cNvSpPr>
          <p:nvPr>
            <p:ph type="body" idx="1"/>
          </p:nvPr>
        </p:nvSpPr>
        <p:spPr>
          <a:xfrm>
            <a:off x="228600" y="1447800"/>
            <a:ext cx="8686800" cy="5181600"/>
          </a:xfrm>
        </p:spPr>
        <p:txBody>
          <a:bodyPr/>
          <a:lstStyle/>
          <a:p>
            <a:pPr>
              <a:lnSpc>
                <a:spcPct val="90000"/>
              </a:lnSpc>
            </a:pPr>
            <a:r>
              <a:rPr lang="en-US" sz="2800" dirty="0"/>
              <a:t>Taxable Acquisitions</a:t>
            </a:r>
          </a:p>
          <a:p>
            <a:pPr marL="742950" lvl="1" indent="-285750">
              <a:lnSpc>
                <a:spcPct val="90000"/>
              </a:lnSpc>
              <a:spcBef>
                <a:spcPts val="1800"/>
              </a:spcBef>
            </a:pPr>
            <a:r>
              <a:rPr lang="en-US" sz="2400" dirty="0"/>
              <a:t>Cash purchases of stock are common for public firms</a:t>
            </a:r>
          </a:p>
          <a:p>
            <a:pPr marL="742950" lvl="1" indent="-285750">
              <a:lnSpc>
                <a:spcPct val="90000"/>
              </a:lnSpc>
              <a:spcBef>
                <a:spcPts val="1800"/>
              </a:spcBef>
            </a:pPr>
            <a:r>
              <a:rPr lang="en-US" sz="2400" dirty="0"/>
              <a:t>Cash has nontax advantages</a:t>
            </a:r>
          </a:p>
          <a:p>
            <a:pPr marL="742950" lvl="1" indent="-285750">
              <a:lnSpc>
                <a:spcPct val="90000"/>
              </a:lnSpc>
              <a:spcBef>
                <a:spcPts val="1800"/>
              </a:spcBef>
            </a:pPr>
            <a:r>
              <a:rPr lang="en-US" sz="2400" dirty="0"/>
              <a:t>A stock acquisition for cash results in the acquired company retaining its tax and legal identity albeit as a subsidiary of the acquiring company</a:t>
            </a:r>
          </a:p>
          <a:p>
            <a:pPr marL="742950" lvl="1" indent="-285750">
              <a:lnSpc>
                <a:spcPct val="90000"/>
              </a:lnSpc>
              <a:spcBef>
                <a:spcPts val="1800"/>
              </a:spcBef>
            </a:pPr>
            <a:r>
              <a:rPr lang="en-US" sz="2400" dirty="0"/>
              <a:t>The acquiring company can liquidate acquired company into itself or merge it into an existing subsidiary to remove the subsidiary</a:t>
            </a:r>
          </a:p>
        </p:txBody>
      </p:sp>
      <p:sp>
        <p:nvSpPr>
          <p:cNvPr id="8" name="Rectangle 2"/>
          <p:cNvSpPr>
            <a:spLocks noChangeArrowheads="1"/>
          </p:cNvSpPr>
          <p:nvPr/>
        </p:nvSpPr>
        <p:spPr bwMode="auto">
          <a:xfrm>
            <a:off x="152400" y="228600"/>
            <a:ext cx="7772400" cy="990600"/>
          </a:xfrm>
          <a:prstGeom prst="rect">
            <a:avLst/>
          </a:prstGeom>
          <a:noFill/>
          <a:ln w="9525">
            <a:noFill/>
            <a:miter lim="800000"/>
            <a:headEnd/>
            <a:tailEnd/>
          </a:ln>
        </p:spPr>
        <p:txBody>
          <a:bodyPr anchor="b"/>
          <a:lstStyle/>
          <a:p>
            <a:pPr eaLnBrk="0" hangingPunct="0"/>
            <a:r>
              <a:rPr lang="en-US" sz="3000" b="1" dirty="0">
                <a:solidFill>
                  <a:schemeClr val="tx2"/>
                </a:solidFill>
              </a:rPr>
              <a:t>Computing the Tax Consequences to the Parties from a Corporate Acquisition</a:t>
            </a:r>
            <a:endParaRPr lang="en-US" sz="3000" dirty="0">
              <a:solidFill>
                <a:schemeClr val="tx2"/>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3"/>
          <p:cNvSpPr>
            <a:spLocks noChangeArrowheads="1"/>
          </p:cNvSpPr>
          <p:nvPr/>
        </p:nvSpPr>
        <p:spPr bwMode="auto">
          <a:xfrm>
            <a:off x="228600" y="1447800"/>
            <a:ext cx="8686800" cy="5029200"/>
          </a:xfrm>
          <a:prstGeom prst="rect">
            <a:avLst/>
          </a:prstGeom>
          <a:noFill/>
          <a:ln w="9525">
            <a:noFill/>
            <a:miter lim="800000"/>
            <a:headEnd/>
            <a:tailEnd/>
          </a:ln>
        </p:spPr>
        <p:txBody>
          <a:bodyPr/>
          <a:lstStyle/>
          <a:p>
            <a:pPr marL="342900" indent="-342900" eaLnBrk="0" hangingPunct="0">
              <a:spcBef>
                <a:spcPct val="20000"/>
              </a:spcBef>
              <a:buClr>
                <a:schemeClr val="tx2"/>
              </a:buClr>
              <a:buSzPct val="70000"/>
              <a:buFont typeface="Wingdings" pitchFamily="2" charset="2"/>
              <a:buChar char="l"/>
            </a:pPr>
            <a:r>
              <a:rPr lang="en-US" sz="2800" dirty="0"/>
              <a:t>Tax-Deferred Acquisitions</a:t>
            </a:r>
          </a:p>
          <a:p>
            <a:pPr marL="742950" lvl="1" indent="-285750" eaLnBrk="0" hangingPunct="0">
              <a:spcBef>
                <a:spcPct val="20000"/>
              </a:spcBef>
              <a:buClr>
                <a:schemeClr val="accent2"/>
              </a:buClr>
              <a:buSzPct val="70000"/>
              <a:buFont typeface="Wingdings" pitchFamily="2" charset="2"/>
              <a:buChar char="l"/>
            </a:pPr>
            <a:r>
              <a:rPr lang="en-US" dirty="0"/>
              <a:t>Taxpayers to organize a corporation in a tax-deferred manner under §351</a:t>
            </a:r>
          </a:p>
          <a:p>
            <a:pPr marL="742950" lvl="1" indent="-285750" eaLnBrk="0" hangingPunct="0">
              <a:spcBef>
                <a:spcPct val="20000"/>
              </a:spcBef>
              <a:buClr>
                <a:schemeClr val="accent2"/>
              </a:buClr>
              <a:buSzPct val="70000"/>
              <a:buFont typeface="Wingdings" pitchFamily="2" charset="2"/>
              <a:buChar char="l"/>
            </a:pPr>
            <a:r>
              <a:rPr lang="en-US" dirty="0"/>
              <a:t>Taxpayers to reorganize their corporate structure in a tax deferred manner </a:t>
            </a:r>
          </a:p>
          <a:p>
            <a:pPr marL="742950" lvl="1" indent="-285750" eaLnBrk="0" hangingPunct="0">
              <a:spcBef>
                <a:spcPct val="20000"/>
              </a:spcBef>
              <a:buClr>
                <a:schemeClr val="accent2"/>
              </a:buClr>
              <a:buSzPct val="70000"/>
              <a:buFont typeface="Wingdings" pitchFamily="2" charset="2"/>
              <a:buChar char="l"/>
            </a:pPr>
            <a:r>
              <a:rPr lang="en-US" dirty="0"/>
              <a:t>For tax purposes, reorganizations include:</a:t>
            </a:r>
            <a:endParaRPr lang="en-US" sz="1800" dirty="0"/>
          </a:p>
          <a:p>
            <a:pPr marL="987425" lvl="2" indent="-293688" eaLnBrk="0" hangingPunct="0">
              <a:spcBef>
                <a:spcPct val="20000"/>
              </a:spcBef>
              <a:buClr>
                <a:schemeClr val="accent1"/>
              </a:buClr>
              <a:buSzPct val="70000"/>
              <a:buFont typeface="Wingdings" pitchFamily="2" charset="2"/>
              <a:buChar char="l"/>
            </a:pPr>
            <a:r>
              <a:rPr lang="en-US" sz="2000" dirty="0"/>
              <a:t>Acquisitions and dispositions of corporate assets (including subsidiaries stock) </a:t>
            </a:r>
          </a:p>
          <a:p>
            <a:pPr marL="987425" lvl="2" indent="-293688" eaLnBrk="0" hangingPunct="0">
              <a:spcBef>
                <a:spcPct val="20000"/>
              </a:spcBef>
              <a:buClr>
                <a:schemeClr val="accent1"/>
              </a:buClr>
              <a:buSzPct val="70000"/>
              <a:buFont typeface="Wingdings" pitchFamily="2" charset="2"/>
              <a:buChar char="l"/>
            </a:pPr>
            <a:r>
              <a:rPr lang="en-US" sz="2000" dirty="0"/>
              <a:t>Corporation’s restructuring of its capital structure</a:t>
            </a:r>
          </a:p>
        </p:txBody>
      </p:sp>
      <p:sp>
        <p:nvSpPr>
          <p:cNvPr id="6" name="Rectangle 2"/>
          <p:cNvSpPr>
            <a:spLocks noChangeArrowheads="1"/>
          </p:cNvSpPr>
          <p:nvPr/>
        </p:nvSpPr>
        <p:spPr bwMode="auto">
          <a:xfrm>
            <a:off x="152400" y="228600"/>
            <a:ext cx="7772400" cy="990600"/>
          </a:xfrm>
          <a:prstGeom prst="rect">
            <a:avLst/>
          </a:prstGeom>
          <a:noFill/>
          <a:ln w="9525">
            <a:noFill/>
            <a:miter lim="800000"/>
            <a:headEnd/>
            <a:tailEnd/>
          </a:ln>
        </p:spPr>
        <p:txBody>
          <a:bodyPr anchor="b"/>
          <a:lstStyle/>
          <a:p>
            <a:pPr eaLnBrk="0" hangingPunct="0"/>
            <a:r>
              <a:rPr lang="en-US" sz="3000" b="1" dirty="0">
                <a:solidFill>
                  <a:schemeClr val="tx2"/>
                </a:solidFill>
              </a:rPr>
              <a:t>Computing the Tax Consequences to the Parties from a Corporate Acquisition</a:t>
            </a:r>
            <a:endParaRPr lang="en-US" sz="3000" dirty="0">
              <a:solidFill>
                <a:schemeClr val="tx2"/>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3"/>
          <p:cNvSpPr>
            <a:spLocks noGrp="1" noChangeArrowheads="1"/>
          </p:cNvSpPr>
          <p:nvPr>
            <p:ph type="body" idx="4294967295"/>
          </p:nvPr>
        </p:nvSpPr>
        <p:spPr>
          <a:xfrm>
            <a:off x="304800" y="1524000"/>
            <a:ext cx="8610600" cy="5105400"/>
          </a:xfrm>
        </p:spPr>
        <p:txBody>
          <a:bodyPr/>
          <a:lstStyle/>
          <a:p>
            <a:pPr marL="742950" lvl="1" indent="-285750">
              <a:spcBef>
                <a:spcPts val="1200"/>
              </a:spcBef>
            </a:pPr>
            <a:r>
              <a:rPr lang="en-US" sz="2400" dirty="0"/>
              <a:t>Continuity of Interest (COI) - Shareholders of the acquired corporation retain a continuing ownership interest in the target</a:t>
            </a:r>
          </a:p>
          <a:p>
            <a:pPr marL="742950" lvl="1" indent="-285750">
              <a:spcBef>
                <a:spcPts val="1200"/>
              </a:spcBef>
            </a:pPr>
            <a:r>
              <a:rPr lang="en-US" sz="2400" dirty="0"/>
              <a:t>Continuity of Business Enterprise (COBE)</a:t>
            </a:r>
          </a:p>
          <a:p>
            <a:pPr marL="742950" lvl="1" indent="-285750"/>
            <a:endParaRPr lang="en-US" sz="800" dirty="0"/>
          </a:p>
          <a:p>
            <a:pPr marL="1143000" lvl="2" indent="-228600">
              <a:spcBef>
                <a:spcPts val="0"/>
              </a:spcBef>
              <a:spcAft>
                <a:spcPts val="1200"/>
              </a:spcAft>
            </a:pPr>
            <a:r>
              <a:rPr lang="en-US" sz="2000" dirty="0"/>
              <a:t>The acquiring corporation must continue the target corporation’s historic business or continue to use a significant portion of the target corporation’s historic business assets</a:t>
            </a:r>
          </a:p>
          <a:p>
            <a:pPr marL="742950" lvl="1" indent="-285750"/>
            <a:r>
              <a:rPr lang="en-US" sz="2400" dirty="0"/>
              <a:t>Business Purpose Test</a:t>
            </a:r>
            <a:endParaRPr lang="en-US" dirty="0"/>
          </a:p>
          <a:p>
            <a:pPr marL="1143000" lvl="2" indent="-228600"/>
            <a:endParaRPr lang="en-US" sz="800" dirty="0"/>
          </a:p>
          <a:p>
            <a:pPr marL="1143000" lvl="2" indent="-228600"/>
            <a:r>
              <a:rPr lang="en-US" sz="2000" dirty="0"/>
              <a:t>Acquiring corporation must be able to show a significant nontax avoidance purpose for engaging in the transaction for meeting business purpose test</a:t>
            </a:r>
            <a:endParaRPr lang="en-US" dirty="0"/>
          </a:p>
        </p:txBody>
      </p:sp>
      <p:sp>
        <p:nvSpPr>
          <p:cNvPr id="21510" name="Rectangle 2"/>
          <p:cNvSpPr>
            <a:spLocks noChangeArrowheads="1"/>
          </p:cNvSpPr>
          <p:nvPr/>
        </p:nvSpPr>
        <p:spPr bwMode="auto">
          <a:xfrm>
            <a:off x="152400" y="152400"/>
            <a:ext cx="7772400" cy="990600"/>
          </a:xfrm>
          <a:prstGeom prst="rect">
            <a:avLst/>
          </a:prstGeom>
          <a:noFill/>
          <a:ln w="9525">
            <a:noFill/>
            <a:miter lim="800000"/>
            <a:headEnd/>
            <a:tailEnd/>
          </a:ln>
        </p:spPr>
        <p:txBody>
          <a:bodyPr anchor="b"/>
          <a:lstStyle/>
          <a:p>
            <a:pPr eaLnBrk="0" hangingPunct="0"/>
            <a:r>
              <a:rPr lang="en-US" sz="4000" b="1" dirty="0">
                <a:solidFill>
                  <a:schemeClr val="tx2"/>
                </a:solidFill>
              </a:rPr>
              <a:t>Judicial Principles</a:t>
            </a:r>
            <a:endParaRPr lang="en-US" sz="4000" dirty="0">
              <a:solidFill>
                <a:schemeClr val="tx2"/>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3"/>
          <p:cNvSpPr>
            <a:spLocks noGrp="1" noChangeArrowheads="1"/>
          </p:cNvSpPr>
          <p:nvPr>
            <p:ph type="body" idx="1"/>
          </p:nvPr>
        </p:nvSpPr>
        <p:spPr>
          <a:xfrm>
            <a:off x="304800" y="1676400"/>
            <a:ext cx="8534400" cy="4648200"/>
          </a:xfrm>
        </p:spPr>
        <p:txBody>
          <a:bodyPr/>
          <a:lstStyle/>
          <a:p>
            <a:pPr lvl="1"/>
            <a:r>
              <a:rPr lang="en-US" sz="2400" dirty="0"/>
              <a:t>Type A Asset Acquisitions</a:t>
            </a:r>
          </a:p>
          <a:p>
            <a:pPr lvl="1"/>
            <a:endParaRPr lang="en-US" sz="800" dirty="0"/>
          </a:p>
          <a:p>
            <a:pPr lvl="2"/>
            <a:r>
              <a:rPr lang="en-US" sz="2000" dirty="0"/>
              <a:t>One corporation acquires the assets and liabilities of another corporation in return for stock or a combination of stock and cash</a:t>
            </a:r>
          </a:p>
          <a:p>
            <a:pPr lvl="2"/>
            <a:endParaRPr lang="en-US" sz="800" dirty="0"/>
          </a:p>
          <a:p>
            <a:pPr lvl="2"/>
            <a:r>
              <a:rPr lang="en-US" sz="2000" dirty="0"/>
              <a:t>Acquisition is tax-deferred if the transaction satisfies the continuity of interest, continuity of business, and business purpose requirements</a:t>
            </a:r>
          </a:p>
          <a:p>
            <a:pPr lvl="2"/>
            <a:endParaRPr lang="en-US" sz="800" dirty="0"/>
          </a:p>
          <a:p>
            <a:pPr lvl="2"/>
            <a:r>
              <a:rPr lang="en-US" sz="2000" dirty="0"/>
              <a:t>Must meet state law requirements to be a merger or consolidation</a:t>
            </a:r>
          </a:p>
        </p:txBody>
      </p:sp>
      <p:sp>
        <p:nvSpPr>
          <p:cNvPr id="6" name="Rectangle 2"/>
          <p:cNvSpPr>
            <a:spLocks noChangeArrowheads="1"/>
          </p:cNvSpPr>
          <p:nvPr/>
        </p:nvSpPr>
        <p:spPr bwMode="auto">
          <a:xfrm>
            <a:off x="152400" y="228600"/>
            <a:ext cx="7772400" cy="990600"/>
          </a:xfrm>
          <a:prstGeom prst="rect">
            <a:avLst/>
          </a:prstGeom>
          <a:noFill/>
          <a:ln w="9525">
            <a:noFill/>
            <a:miter lim="800000"/>
            <a:headEnd/>
            <a:tailEnd/>
          </a:ln>
        </p:spPr>
        <p:txBody>
          <a:bodyPr anchor="b"/>
          <a:lstStyle/>
          <a:p>
            <a:pPr eaLnBrk="0" hangingPunct="0"/>
            <a:r>
              <a:rPr lang="en-US" sz="3000" b="1" dirty="0">
                <a:solidFill>
                  <a:schemeClr val="tx2"/>
                </a:solidFill>
              </a:rPr>
              <a:t>Computing the Tax Consequences to the Parties from a Corporate Acquisition</a:t>
            </a:r>
            <a:endParaRPr lang="en-US" sz="3000" dirty="0">
              <a:solidFill>
                <a:schemeClr val="tx2"/>
              </a:solidFill>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p:cNvSpPr>
            <a:spLocks noGrp="1" noChangeArrowheads="1"/>
          </p:cNvSpPr>
          <p:nvPr>
            <p:ph type="body" idx="1"/>
          </p:nvPr>
        </p:nvSpPr>
        <p:spPr>
          <a:xfrm>
            <a:off x="304800" y="1719263"/>
            <a:ext cx="8686800" cy="4529137"/>
          </a:xfrm>
        </p:spPr>
        <p:txBody>
          <a:bodyPr/>
          <a:lstStyle/>
          <a:p>
            <a:pPr lvl="1"/>
            <a:r>
              <a:rPr lang="en-US" sz="2400" dirty="0"/>
              <a:t>Forward Triangular Type A Merger</a:t>
            </a:r>
          </a:p>
          <a:p>
            <a:pPr lvl="2"/>
            <a:r>
              <a:rPr lang="en-US" sz="2000" dirty="0"/>
              <a:t>Acquiring corporation uses stock of its parent corporation to acquire the target corporation’s stock, after which the target corporation merges into the acquiring corporation</a:t>
            </a:r>
          </a:p>
          <a:p>
            <a:pPr lvl="2"/>
            <a:r>
              <a:rPr lang="en-US" sz="2000" dirty="0"/>
              <a:t>For tax-deferred purpose, the transaction must meet the requirements to be a Type A merger</a:t>
            </a:r>
          </a:p>
          <a:p>
            <a:pPr lvl="2"/>
            <a:r>
              <a:rPr lang="en-US" sz="2000" dirty="0"/>
              <a:t>Acquiring corporation must use solely the stock of its parent corporation and acquire “substantially all” of the target corporation’s property in the transaction</a:t>
            </a:r>
          </a:p>
          <a:p>
            <a:pPr lvl="2"/>
            <a:r>
              <a:rPr lang="en-US" sz="2000" dirty="0"/>
              <a:t>Target corporation merges into an 80 percent or more owned acquisition subsidiary of the acquiring corporation</a:t>
            </a:r>
          </a:p>
          <a:p>
            <a:pPr lvl="2"/>
            <a:r>
              <a:rPr lang="en-US" sz="2000" dirty="0"/>
              <a:t>Acquisition subsidiary must acquire “substantially all” of the target corporation’s properties in the exchange</a:t>
            </a:r>
          </a:p>
        </p:txBody>
      </p:sp>
      <p:sp>
        <p:nvSpPr>
          <p:cNvPr id="6" name="Rectangle 2"/>
          <p:cNvSpPr>
            <a:spLocks noChangeArrowheads="1"/>
          </p:cNvSpPr>
          <p:nvPr/>
        </p:nvSpPr>
        <p:spPr bwMode="auto">
          <a:xfrm>
            <a:off x="152400" y="152400"/>
            <a:ext cx="7772400" cy="990600"/>
          </a:xfrm>
          <a:prstGeom prst="rect">
            <a:avLst/>
          </a:prstGeom>
          <a:noFill/>
          <a:ln w="9525">
            <a:noFill/>
            <a:miter lim="800000"/>
            <a:headEnd/>
            <a:tailEnd/>
          </a:ln>
        </p:spPr>
        <p:txBody>
          <a:bodyPr anchor="b"/>
          <a:lstStyle/>
          <a:p>
            <a:pPr eaLnBrk="0" hangingPunct="0"/>
            <a:r>
              <a:rPr lang="en-US" sz="3000" b="1" dirty="0">
                <a:solidFill>
                  <a:schemeClr val="tx2"/>
                </a:solidFill>
              </a:rPr>
              <a:t>Computing the Tax Consequences to the Parties from a Corporate Acquisition</a:t>
            </a:r>
            <a:endParaRPr lang="en-US" sz="3000" dirty="0">
              <a:solidFill>
                <a:schemeClr val="tx2"/>
              </a:solidFill>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228600" y="1524000"/>
            <a:ext cx="8686800" cy="4557713"/>
          </a:xfrm>
        </p:spPr>
        <p:txBody>
          <a:bodyPr/>
          <a:lstStyle/>
          <a:p>
            <a:r>
              <a:rPr lang="en-US" sz="2600" dirty="0">
                <a:cs typeface="Times New Roman" pitchFamily="18" charset="0"/>
              </a:rPr>
              <a:t>Tax deferred forward triangular asset (“A”) acquisition</a:t>
            </a:r>
          </a:p>
        </p:txBody>
      </p:sp>
      <p:sp>
        <p:nvSpPr>
          <p:cNvPr id="24580" name="Rectangle 4"/>
          <p:cNvSpPr>
            <a:spLocks noChangeArrowheads="1"/>
          </p:cNvSpPr>
          <p:nvPr/>
        </p:nvSpPr>
        <p:spPr bwMode="auto">
          <a:xfrm>
            <a:off x="1752600" y="4630738"/>
            <a:ext cx="1760538" cy="1025525"/>
          </a:xfrm>
          <a:prstGeom prst="rect">
            <a:avLst/>
          </a:prstGeom>
          <a:solidFill>
            <a:schemeClr val="bg1"/>
          </a:solidFill>
          <a:ln w="12700">
            <a:solidFill>
              <a:schemeClr val="tx1"/>
            </a:solidFill>
            <a:miter lim="800000"/>
            <a:headEnd type="none" w="sm" len="sm"/>
            <a:tailEnd type="none" w="sm" len="sm"/>
          </a:ln>
        </p:spPr>
        <p:txBody>
          <a:bodyPr wrap="none" anchor="ctr"/>
          <a:lstStyle/>
          <a:p>
            <a:pPr algn="ctr" eaLnBrk="0" hangingPunct="0"/>
            <a:r>
              <a:rPr lang="en-US" sz="1800" dirty="0">
                <a:latin typeface="Tahoma" pitchFamily="34" charset="0"/>
              </a:rPr>
              <a:t>Acquisition</a:t>
            </a:r>
          </a:p>
          <a:p>
            <a:pPr algn="ctr" eaLnBrk="0" hangingPunct="0"/>
            <a:r>
              <a:rPr lang="en-US" sz="1800" dirty="0">
                <a:latin typeface="Tahoma" pitchFamily="34" charset="0"/>
              </a:rPr>
              <a:t>Subsidiary</a:t>
            </a:r>
          </a:p>
        </p:txBody>
      </p:sp>
      <p:sp>
        <p:nvSpPr>
          <p:cNvPr id="24581" name="Rectangle 5"/>
          <p:cNvSpPr>
            <a:spLocks noChangeArrowheads="1"/>
          </p:cNvSpPr>
          <p:nvPr/>
        </p:nvSpPr>
        <p:spPr bwMode="auto">
          <a:xfrm>
            <a:off x="6019800" y="4630738"/>
            <a:ext cx="1600200" cy="1025525"/>
          </a:xfrm>
          <a:prstGeom prst="rect">
            <a:avLst/>
          </a:prstGeom>
          <a:solidFill>
            <a:schemeClr val="bg1"/>
          </a:solidFill>
          <a:ln w="12700">
            <a:solidFill>
              <a:schemeClr val="tx1"/>
            </a:solidFill>
            <a:miter lim="800000"/>
            <a:headEnd type="none" w="sm" len="sm"/>
            <a:tailEnd type="none" w="sm" len="sm"/>
          </a:ln>
        </p:spPr>
        <p:txBody>
          <a:bodyPr wrap="none" anchor="ctr"/>
          <a:lstStyle/>
          <a:p>
            <a:pPr algn="ctr" eaLnBrk="0" hangingPunct="0"/>
            <a:r>
              <a:rPr lang="en-US" sz="1800" dirty="0">
                <a:latin typeface="Tahoma" pitchFamily="34" charset="0"/>
              </a:rPr>
              <a:t>Target</a:t>
            </a:r>
          </a:p>
        </p:txBody>
      </p:sp>
      <p:sp>
        <p:nvSpPr>
          <p:cNvPr id="24582" name="Oval 6"/>
          <p:cNvSpPr>
            <a:spLocks noChangeArrowheads="1"/>
          </p:cNvSpPr>
          <p:nvPr/>
        </p:nvSpPr>
        <p:spPr bwMode="auto">
          <a:xfrm>
            <a:off x="5867400" y="2286000"/>
            <a:ext cx="1905000" cy="1031875"/>
          </a:xfrm>
          <a:prstGeom prst="ellipse">
            <a:avLst/>
          </a:prstGeom>
          <a:solidFill>
            <a:schemeClr val="bg1"/>
          </a:solidFill>
          <a:ln w="12700">
            <a:solidFill>
              <a:schemeClr val="tx1"/>
            </a:solidFill>
            <a:round/>
            <a:headEnd type="none" w="sm" len="sm"/>
            <a:tailEnd type="none" w="sm" len="sm"/>
          </a:ln>
        </p:spPr>
        <p:txBody>
          <a:bodyPr wrap="none" anchor="ctr"/>
          <a:lstStyle/>
          <a:p>
            <a:pPr algn="ctr" eaLnBrk="0" hangingPunct="0"/>
            <a:r>
              <a:rPr lang="en-US" sz="1800" dirty="0">
                <a:latin typeface="Tahoma" pitchFamily="34" charset="0"/>
              </a:rPr>
              <a:t>T</a:t>
            </a:r>
          </a:p>
          <a:p>
            <a:pPr algn="ctr" eaLnBrk="0" hangingPunct="0"/>
            <a:r>
              <a:rPr lang="en-US" sz="1800" dirty="0">
                <a:latin typeface="Tahoma" pitchFamily="34" charset="0"/>
              </a:rPr>
              <a:t>Shareholders</a:t>
            </a:r>
          </a:p>
        </p:txBody>
      </p:sp>
      <p:sp>
        <p:nvSpPr>
          <p:cNvPr id="24583" name="Rectangle 7"/>
          <p:cNvSpPr>
            <a:spLocks noChangeArrowheads="1"/>
          </p:cNvSpPr>
          <p:nvPr/>
        </p:nvSpPr>
        <p:spPr bwMode="auto">
          <a:xfrm>
            <a:off x="1752600" y="2505075"/>
            <a:ext cx="1760538" cy="995363"/>
          </a:xfrm>
          <a:prstGeom prst="rect">
            <a:avLst/>
          </a:prstGeom>
          <a:solidFill>
            <a:schemeClr val="bg1"/>
          </a:solidFill>
          <a:ln w="12700">
            <a:solidFill>
              <a:schemeClr val="tx1"/>
            </a:solidFill>
            <a:miter lim="800000"/>
            <a:headEnd type="none" w="sm" len="sm"/>
            <a:tailEnd type="none" w="sm" len="sm"/>
          </a:ln>
        </p:spPr>
        <p:txBody>
          <a:bodyPr wrap="none" anchor="ctr"/>
          <a:lstStyle/>
          <a:p>
            <a:pPr algn="ctr" eaLnBrk="0" hangingPunct="0"/>
            <a:r>
              <a:rPr lang="en-US" sz="1800" dirty="0">
                <a:latin typeface="Tahoma" pitchFamily="34" charset="0"/>
              </a:rPr>
              <a:t>Acquiring</a:t>
            </a:r>
          </a:p>
        </p:txBody>
      </p:sp>
      <p:sp>
        <p:nvSpPr>
          <p:cNvPr id="24584" name="Text Box 8"/>
          <p:cNvSpPr txBox="1">
            <a:spLocks noChangeArrowheads="1"/>
          </p:cNvSpPr>
          <p:nvPr/>
        </p:nvSpPr>
        <p:spPr bwMode="auto">
          <a:xfrm>
            <a:off x="1066800" y="3824288"/>
            <a:ext cx="1347788" cy="366712"/>
          </a:xfrm>
          <a:prstGeom prst="rect">
            <a:avLst/>
          </a:prstGeom>
          <a:noFill/>
          <a:ln w="12700">
            <a:noFill/>
            <a:miter lim="800000"/>
            <a:headEnd type="none" w="sm" len="sm"/>
            <a:tailEnd type="none" w="sm" len="sm"/>
          </a:ln>
        </p:spPr>
        <p:txBody>
          <a:bodyPr wrap="none">
            <a:spAutoFit/>
          </a:bodyPr>
          <a:lstStyle/>
          <a:p>
            <a:pPr algn="ctr" eaLnBrk="0" hangingPunct="0"/>
            <a:r>
              <a:rPr lang="en-US" sz="1800" dirty="0">
                <a:latin typeface="Tahoma" pitchFamily="34" charset="0"/>
              </a:rPr>
              <a:t>A stock + $</a:t>
            </a:r>
          </a:p>
        </p:txBody>
      </p:sp>
      <p:sp>
        <p:nvSpPr>
          <p:cNvPr id="24585" name="Text Box 9"/>
          <p:cNvSpPr txBox="1">
            <a:spLocks noChangeArrowheads="1"/>
          </p:cNvSpPr>
          <p:nvPr/>
        </p:nvSpPr>
        <p:spPr bwMode="auto">
          <a:xfrm rot="-1880987">
            <a:off x="4498975" y="3968750"/>
            <a:ext cx="909638" cy="366713"/>
          </a:xfrm>
          <a:prstGeom prst="rect">
            <a:avLst/>
          </a:prstGeom>
          <a:noFill/>
          <a:ln w="12700">
            <a:noFill/>
            <a:miter lim="800000"/>
            <a:headEnd type="none" w="sm" len="sm"/>
            <a:tailEnd type="none" w="sm" len="sm"/>
          </a:ln>
        </p:spPr>
        <p:txBody>
          <a:bodyPr wrap="none">
            <a:spAutoFit/>
          </a:bodyPr>
          <a:lstStyle/>
          <a:p>
            <a:pPr eaLnBrk="0" hangingPunct="0"/>
            <a:r>
              <a:rPr lang="en-US" sz="1800" dirty="0">
                <a:latin typeface="Tahoma" pitchFamily="34" charset="0"/>
              </a:rPr>
              <a:t>T stock</a:t>
            </a:r>
          </a:p>
        </p:txBody>
      </p:sp>
      <p:sp>
        <p:nvSpPr>
          <p:cNvPr id="24586" name="Text Box 10"/>
          <p:cNvSpPr txBox="1">
            <a:spLocks noChangeArrowheads="1"/>
          </p:cNvSpPr>
          <p:nvPr/>
        </p:nvSpPr>
        <p:spPr bwMode="auto">
          <a:xfrm rot="-1974547">
            <a:off x="3660775" y="3382963"/>
            <a:ext cx="1676400" cy="366712"/>
          </a:xfrm>
          <a:prstGeom prst="rect">
            <a:avLst/>
          </a:prstGeom>
          <a:noFill/>
          <a:ln w="12700">
            <a:noFill/>
            <a:miter lim="800000"/>
            <a:headEnd type="none" w="sm" len="sm"/>
            <a:tailEnd type="none" w="sm" len="sm"/>
          </a:ln>
        </p:spPr>
        <p:txBody>
          <a:bodyPr>
            <a:spAutoFit/>
          </a:bodyPr>
          <a:lstStyle/>
          <a:p>
            <a:pPr algn="ctr" eaLnBrk="0" hangingPunct="0"/>
            <a:r>
              <a:rPr lang="en-US" sz="1800" dirty="0">
                <a:latin typeface="Tahoma" pitchFamily="34" charset="0"/>
              </a:rPr>
              <a:t>A stock &amp; cash</a:t>
            </a:r>
          </a:p>
        </p:txBody>
      </p:sp>
      <p:sp>
        <p:nvSpPr>
          <p:cNvPr id="24587" name="Text Box 11"/>
          <p:cNvSpPr txBox="1">
            <a:spLocks noChangeArrowheads="1"/>
          </p:cNvSpPr>
          <p:nvPr/>
        </p:nvSpPr>
        <p:spPr bwMode="auto">
          <a:xfrm>
            <a:off x="3810000" y="4703763"/>
            <a:ext cx="2041525" cy="366712"/>
          </a:xfrm>
          <a:prstGeom prst="rect">
            <a:avLst/>
          </a:prstGeom>
          <a:noFill/>
          <a:ln w="12700">
            <a:noFill/>
            <a:miter lim="800000"/>
            <a:headEnd type="none" w="sm" len="sm"/>
            <a:tailEnd type="none" w="sm" len="sm"/>
          </a:ln>
        </p:spPr>
        <p:txBody>
          <a:bodyPr wrap="none">
            <a:spAutoFit/>
          </a:bodyPr>
          <a:lstStyle/>
          <a:p>
            <a:pPr algn="ctr" eaLnBrk="0" hangingPunct="0"/>
            <a:r>
              <a:rPr lang="en-US" sz="1800" dirty="0">
                <a:latin typeface="Tahoma" pitchFamily="34" charset="0"/>
              </a:rPr>
              <a:t>Assets &amp; Liabilities</a:t>
            </a:r>
          </a:p>
        </p:txBody>
      </p:sp>
      <p:sp>
        <p:nvSpPr>
          <p:cNvPr id="24588" name="Line 14"/>
          <p:cNvSpPr>
            <a:spLocks noChangeShapeType="1"/>
          </p:cNvSpPr>
          <p:nvPr/>
        </p:nvSpPr>
        <p:spPr bwMode="auto">
          <a:xfrm flipV="1">
            <a:off x="3429000" y="3017838"/>
            <a:ext cx="2438400" cy="1465262"/>
          </a:xfrm>
          <a:prstGeom prst="line">
            <a:avLst/>
          </a:prstGeom>
          <a:noFill/>
          <a:ln w="12700">
            <a:solidFill>
              <a:schemeClr val="tx1"/>
            </a:solidFill>
            <a:prstDash val="lgDash"/>
            <a:round/>
            <a:headEnd/>
            <a:tailEnd type="triangle" w="med" len="med"/>
          </a:ln>
        </p:spPr>
        <p:txBody>
          <a:bodyPr wrap="none"/>
          <a:lstStyle/>
          <a:p>
            <a:endParaRPr lang="en-US" dirty="0"/>
          </a:p>
        </p:txBody>
      </p:sp>
      <p:sp>
        <p:nvSpPr>
          <p:cNvPr id="24589" name="Line 15"/>
          <p:cNvSpPr>
            <a:spLocks noChangeShapeType="1"/>
          </p:cNvSpPr>
          <p:nvPr/>
        </p:nvSpPr>
        <p:spPr bwMode="auto">
          <a:xfrm flipH="1">
            <a:off x="3657600" y="3238500"/>
            <a:ext cx="2286000" cy="1392238"/>
          </a:xfrm>
          <a:prstGeom prst="line">
            <a:avLst/>
          </a:prstGeom>
          <a:noFill/>
          <a:ln w="12700">
            <a:solidFill>
              <a:schemeClr val="tx1"/>
            </a:solidFill>
            <a:prstDash val="lgDash"/>
            <a:round/>
            <a:headEnd/>
            <a:tailEnd type="triangle" w="med" len="med"/>
          </a:ln>
        </p:spPr>
        <p:txBody>
          <a:bodyPr wrap="none"/>
          <a:lstStyle/>
          <a:p>
            <a:endParaRPr lang="en-US" dirty="0"/>
          </a:p>
        </p:txBody>
      </p:sp>
      <p:sp>
        <p:nvSpPr>
          <p:cNvPr id="24590" name="Line 16"/>
          <p:cNvSpPr>
            <a:spLocks noChangeShapeType="1"/>
          </p:cNvSpPr>
          <p:nvPr/>
        </p:nvSpPr>
        <p:spPr bwMode="auto">
          <a:xfrm flipH="1">
            <a:off x="3581400" y="5143500"/>
            <a:ext cx="2362200" cy="0"/>
          </a:xfrm>
          <a:prstGeom prst="line">
            <a:avLst/>
          </a:prstGeom>
          <a:noFill/>
          <a:ln w="12700">
            <a:solidFill>
              <a:schemeClr val="tx1"/>
            </a:solidFill>
            <a:prstDash val="lgDash"/>
            <a:round/>
            <a:headEnd/>
            <a:tailEnd type="triangle" w="med" len="med"/>
          </a:ln>
        </p:spPr>
        <p:txBody>
          <a:bodyPr wrap="none"/>
          <a:lstStyle/>
          <a:p>
            <a:endParaRPr lang="en-US" dirty="0"/>
          </a:p>
        </p:txBody>
      </p:sp>
      <p:cxnSp>
        <p:nvCxnSpPr>
          <p:cNvPr id="24591" name="AutoShape 17"/>
          <p:cNvCxnSpPr>
            <a:cxnSpLocks noChangeShapeType="1"/>
            <a:stCxn id="24583" idx="1"/>
            <a:endCxn id="24580" idx="1"/>
          </p:cNvCxnSpPr>
          <p:nvPr/>
        </p:nvCxnSpPr>
        <p:spPr bwMode="auto">
          <a:xfrm rot="10800000" flipH="1" flipV="1">
            <a:off x="1752600" y="3116263"/>
            <a:ext cx="1588" cy="2225675"/>
          </a:xfrm>
          <a:prstGeom prst="curvedConnector3">
            <a:avLst>
              <a:gd name="adj1" fmla="val -51700000"/>
            </a:avLst>
          </a:prstGeom>
          <a:noFill/>
          <a:ln w="12700">
            <a:solidFill>
              <a:schemeClr val="tx1"/>
            </a:solidFill>
            <a:prstDash val="lgDash"/>
            <a:round/>
            <a:headEnd/>
            <a:tailEnd type="triangle" w="med" len="med"/>
          </a:ln>
        </p:spPr>
      </p:cxnSp>
      <p:cxnSp>
        <p:nvCxnSpPr>
          <p:cNvPr id="24593" name="AutoShape 20"/>
          <p:cNvCxnSpPr>
            <a:cxnSpLocks noChangeShapeType="1"/>
            <a:stCxn id="24583" idx="2"/>
            <a:endCxn id="24580" idx="0"/>
          </p:cNvCxnSpPr>
          <p:nvPr/>
        </p:nvCxnSpPr>
        <p:spPr bwMode="auto">
          <a:xfrm>
            <a:off x="2633663" y="3500438"/>
            <a:ext cx="0" cy="1130300"/>
          </a:xfrm>
          <a:prstGeom prst="straightConnector1">
            <a:avLst/>
          </a:prstGeom>
          <a:noFill/>
          <a:ln w="9525">
            <a:solidFill>
              <a:schemeClr val="tx1"/>
            </a:solidFill>
            <a:round/>
            <a:headEnd/>
            <a:tailEnd type="triangle" w="med" len="med"/>
          </a:ln>
        </p:spPr>
      </p:cxnSp>
      <p:cxnSp>
        <p:nvCxnSpPr>
          <p:cNvPr id="24594" name="AutoShape 21"/>
          <p:cNvCxnSpPr>
            <a:cxnSpLocks noChangeShapeType="1"/>
            <a:stCxn id="24582" idx="4"/>
            <a:endCxn id="24581" idx="0"/>
          </p:cNvCxnSpPr>
          <p:nvPr/>
        </p:nvCxnSpPr>
        <p:spPr bwMode="auto">
          <a:xfrm>
            <a:off x="6819900" y="3317875"/>
            <a:ext cx="0" cy="1312863"/>
          </a:xfrm>
          <a:prstGeom prst="straightConnector1">
            <a:avLst/>
          </a:prstGeom>
          <a:noFill/>
          <a:ln w="9525">
            <a:solidFill>
              <a:schemeClr val="tx1"/>
            </a:solidFill>
            <a:round/>
            <a:headEnd/>
            <a:tailEnd type="triangle" w="med" len="med"/>
          </a:ln>
        </p:spPr>
      </p:cxnSp>
      <p:sp>
        <p:nvSpPr>
          <p:cNvPr id="19" name="Rectangle 2"/>
          <p:cNvSpPr>
            <a:spLocks noChangeArrowheads="1"/>
          </p:cNvSpPr>
          <p:nvPr/>
        </p:nvSpPr>
        <p:spPr bwMode="auto">
          <a:xfrm>
            <a:off x="152400" y="152400"/>
            <a:ext cx="7772400" cy="990600"/>
          </a:xfrm>
          <a:prstGeom prst="rect">
            <a:avLst/>
          </a:prstGeom>
          <a:noFill/>
          <a:ln w="9525">
            <a:noFill/>
            <a:miter lim="800000"/>
            <a:headEnd/>
            <a:tailEnd/>
          </a:ln>
        </p:spPr>
        <p:txBody>
          <a:bodyPr anchor="b"/>
          <a:lstStyle/>
          <a:p>
            <a:pPr eaLnBrk="0" hangingPunct="0"/>
            <a:r>
              <a:rPr lang="en-US" sz="3000" b="1" dirty="0">
                <a:solidFill>
                  <a:schemeClr val="tx2"/>
                </a:solidFill>
              </a:rPr>
              <a:t>Computing the Tax Consequences to the Parties from a Corporate Acquisition</a:t>
            </a:r>
            <a:endParaRPr lang="en-US" sz="3000" dirty="0">
              <a:solidFill>
                <a:schemeClr val="tx2"/>
              </a:solidFil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3"/>
          <p:cNvSpPr>
            <a:spLocks noGrp="1" noChangeArrowheads="1"/>
          </p:cNvSpPr>
          <p:nvPr>
            <p:ph type="body" idx="1"/>
          </p:nvPr>
        </p:nvSpPr>
        <p:spPr>
          <a:xfrm>
            <a:off x="228600" y="1524000"/>
            <a:ext cx="8686800" cy="5029200"/>
          </a:xfrm>
        </p:spPr>
        <p:txBody>
          <a:bodyPr/>
          <a:lstStyle/>
          <a:p>
            <a:pPr marL="763588" lvl="1" indent="-419100"/>
            <a:r>
              <a:rPr lang="en-US" sz="2400" dirty="0"/>
              <a:t>Reverse Triangular Type A Merger</a:t>
            </a:r>
          </a:p>
          <a:p>
            <a:pPr marL="763588" lvl="1" indent="-419100"/>
            <a:endParaRPr lang="en-US" sz="800" dirty="0"/>
          </a:p>
          <a:p>
            <a:pPr marL="1093788" lvl="2" indent="-400050"/>
            <a:r>
              <a:rPr lang="en-US" sz="2000" dirty="0"/>
              <a:t>Acquiring corporation uses stock of its parent corporation to acquire the target corporation’s stock, after which the acquiring corporation merges into the target corporation</a:t>
            </a:r>
          </a:p>
          <a:p>
            <a:pPr marL="1093788" lvl="2" indent="-400050"/>
            <a:endParaRPr lang="en-US" sz="800" dirty="0"/>
          </a:p>
          <a:p>
            <a:pPr marL="1093788" lvl="2" indent="-400050"/>
            <a:r>
              <a:rPr lang="en-US" sz="2000" dirty="0"/>
              <a:t>For tax-deferred purpose, the transaction must satisfy three requirements</a:t>
            </a:r>
          </a:p>
          <a:p>
            <a:pPr marL="1714500" lvl="3" indent="-342900"/>
            <a:r>
              <a:rPr lang="en-US" dirty="0"/>
              <a:t>Surviving corporation must hold “substantially all” of the properties of both the surviving and the merged corporations</a:t>
            </a:r>
          </a:p>
          <a:p>
            <a:pPr marL="1714500" lvl="3" indent="-342900"/>
            <a:r>
              <a:rPr lang="en-US" dirty="0"/>
              <a:t>Target shareholders must transfer in exchange an amount of stock in the target that constitutes control of the target (80 percent or more of the target’s stock)</a:t>
            </a:r>
          </a:p>
          <a:p>
            <a:pPr marL="1714500" lvl="3" indent="-342900"/>
            <a:r>
              <a:rPr lang="en-US" dirty="0"/>
              <a:t>Target shareholders must receive parent corporation voting stock in return</a:t>
            </a:r>
          </a:p>
        </p:txBody>
      </p:sp>
      <p:sp>
        <p:nvSpPr>
          <p:cNvPr id="6" name="Rectangle 2"/>
          <p:cNvSpPr>
            <a:spLocks noChangeArrowheads="1"/>
          </p:cNvSpPr>
          <p:nvPr/>
        </p:nvSpPr>
        <p:spPr bwMode="auto">
          <a:xfrm>
            <a:off x="152400" y="152400"/>
            <a:ext cx="7772400" cy="990600"/>
          </a:xfrm>
          <a:prstGeom prst="rect">
            <a:avLst/>
          </a:prstGeom>
          <a:noFill/>
          <a:ln w="9525">
            <a:noFill/>
            <a:miter lim="800000"/>
            <a:headEnd/>
            <a:tailEnd/>
          </a:ln>
        </p:spPr>
        <p:txBody>
          <a:bodyPr anchor="b"/>
          <a:lstStyle/>
          <a:p>
            <a:pPr eaLnBrk="0" hangingPunct="0"/>
            <a:r>
              <a:rPr lang="en-US" sz="3000" b="1" dirty="0">
                <a:solidFill>
                  <a:schemeClr val="tx2"/>
                </a:solidFill>
              </a:rPr>
              <a:t>Computing the Tax Consequences to the Parties from a Corporate Acquisition</a:t>
            </a:r>
            <a:endParaRPr lang="en-US" sz="3000" dirty="0">
              <a:solidFill>
                <a:schemeClr val="tx2"/>
              </a:solidFil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228600" y="1600200"/>
            <a:ext cx="8686800" cy="4481513"/>
          </a:xfrm>
        </p:spPr>
        <p:txBody>
          <a:bodyPr/>
          <a:lstStyle/>
          <a:p>
            <a:r>
              <a:rPr lang="en-US" sz="2600" dirty="0">
                <a:cs typeface="Times New Roman" pitchFamily="18" charset="0"/>
              </a:rPr>
              <a:t>Tax deferred reverse triangular asset (“A”) acquisition</a:t>
            </a:r>
          </a:p>
        </p:txBody>
      </p:sp>
      <p:sp>
        <p:nvSpPr>
          <p:cNvPr id="26628" name="Rectangle 4"/>
          <p:cNvSpPr>
            <a:spLocks noChangeArrowheads="1"/>
          </p:cNvSpPr>
          <p:nvPr/>
        </p:nvSpPr>
        <p:spPr bwMode="auto">
          <a:xfrm>
            <a:off x="1676400" y="4859338"/>
            <a:ext cx="1760538" cy="1025525"/>
          </a:xfrm>
          <a:prstGeom prst="rect">
            <a:avLst/>
          </a:prstGeom>
          <a:solidFill>
            <a:schemeClr val="bg1"/>
          </a:solidFill>
          <a:ln w="12700">
            <a:solidFill>
              <a:schemeClr val="tx1"/>
            </a:solidFill>
            <a:miter lim="800000"/>
            <a:headEnd type="none" w="sm" len="sm"/>
            <a:tailEnd type="none" w="sm" len="sm"/>
          </a:ln>
        </p:spPr>
        <p:txBody>
          <a:bodyPr wrap="none" anchor="ctr"/>
          <a:lstStyle/>
          <a:p>
            <a:pPr algn="ctr" eaLnBrk="0" hangingPunct="0"/>
            <a:r>
              <a:rPr lang="en-US" sz="1800" dirty="0">
                <a:latin typeface="Tahoma" pitchFamily="34" charset="0"/>
              </a:rPr>
              <a:t>Acquisition</a:t>
            </a:r>
          </a:p>
          <a:p>
            <a:pPr algn="ctr" eaLnBrk="0" hangingPunct="0"/>
            <a:r>
              <a:rPr lang="en-US" sz="1800" dirty="0">
                <a:latin typeface="Tahoma" pitchFamily="34" charset="0"/>
              </a:rPr>
              <a:t>Subsidiary</a:t>
            </a:r>
          </a:p>
        </p:txBody>
      </p:sp>
      <p:sp>
        <p:nvSpPr>
          <p:cNvPr id="26629" name="Rectangle 5"/>
          <p:cNvSpPr>
            <a:spLocks noChangeArrowheads="1"/>
          </p:cNvSpPr>
          <p:nvPr/>
        </p:nvSpPr>
        <p:spPr bwMode="auto">
          <a:xfrm>
            <a:off x="5943600" y="4859338"/>
            <a:ext cx="1600200" cy="1025525"/>
          </a:xfrm>
          <a:prstGeom prst="rect">
            <a:avLst/>
          </a:prstGeom>
          <a:solidFill>
            <a:schemeClr val="bg1"/>
          </a:solidFill>
          <a:ln w="12700">
            <a:solidFill>
              <a:schemeClr val="tx1"/>
            </a:solidFill>
            <a:miter lim="800000"/>
            <a:headEnd type="none" w="sm" len="sm"/>
            <a:tailEnd type="none" w="sm" len="sm"/>
          </a:ln>
        </p:spPr>
        <p:txBody>
          <a:bodyPr wrap="none" anchor="ctr"/>
          <a:lstStyle/>
          <a:p>
            <a:pPr algn="ctr" eaLnBrk="0" hangingPunct="0"/>
            <a:r>
              <a:rPr lang="en-US" sz="1800" dirty="0">
                <a:latin typeface="Tahoma" pitchFamily="34" charset="0"/>
              </a:rPr>
              <a:t>Target</a:t>
            </a:r>
          </a:p>
        </p:txBody>
      </p:sp>
      <p:sp>
        <p:nvSpPr>
          <p:cNvPr id="26630" name="Oval 6"/>
          <p:cNvSpPr>
            <a:spLocks noChangeArrowheads="1"/>
          </p:cNvSpPr>
          <p:nvPr/>
        </p:nvSpPr>
        <p:spPr bwMode="auto">
          <a:xfrm>
            <a:off x="5791200" y="2514600"/>
            <a:ext cx="1905000" cy="1031875"/>
          </a:xfrm>
          <a:prstGeom prst="ellipse">
            <a:avLst/>
          </a:prstGeom>
          <a:solidFill>
            <a:schemeClr val="bg1"/>
          </a:solidFill>
          <a:ln w="12700">
            <a:solidFill>
              <a:schemeClr val="tx1"/>
            </a:solidFill>
            <a:round/>
            <a:headEnd type="none" w="sm" len="sm"/>
            <a:tailEnd type="none" w="sm" len="sm"/>
          </a:ln>
        </p:spPr>
        <p:txBody>
          <a:bodyPr wrap="none" anchor="ctr"/>
          <a:lstStyle/>
          <a:p>
            <a:pPr algn="ctr" eaLnBrk="0" hangingPunct="0"/>
            <a:r>
              <a:rPr lang="en-US" sz="1800" dirty="0">
                <a:latin typeface="Tahoma" pitchFamily="34" charset="0"/>
              </a:rPr>
              <a:t>T</a:t>
            </a:r>
          </a:p>
          <a:p>
            <a:pPr algn="ctr" eaLnBrk="0" hangingPunct="0"/>
            <a:r>
              <a:rPr lang="en-US" sz="1800" dirty="0">
                <a:latin typeface="Tahoma" pitchFamily="34" charset="0"/>
              </a:rPr>
              <a:t>Shareholders</a:t>
            </a:r>
          </a:p>
        </p:txBody>
      </p:sp>
      <p:sp>
        <p:nvSpPr>
          <p:cNvPr id="26631" name="Rectangle 7"/>
          <p:cNvSpPr>
            <a:spLocks noChangeArrowheads="1"/>
          </p:cNvSpPr>
          <p:nvPr/>
        </p:nvSpPr>
        <p:spPr bwMode="auto">
          <a:xfrm>
            <a:off x="1676400" y="2733675"/>
            <a:ext cx="1760538" cy="995363"/>
          </a:xfrm>
          <a:prstGeom prst="rect">
            <a:avLst/>
          </a:prstGeom>
          <a:solidFill>
            <a:schemeClr val="bg1"/>
          </a:solidFill>
          <a:ln w="12700">
            <a:solidFill>
              <a:schemeClr val="tx1"/>
            </a:solidFill>
            <a:miter lim="800000"/>
            <a:headEnd type="none" w="sm" len="sm"/>
            <a:tailEnd type="none" w="sm" len="sm"/>
          </a:ln>
        </p:spPr>
        <p:txBody>
          <a:bodyPr wrap="none" anchor="ctr"/>
          <a:lstStyle/>
          <a:p>
            <a:pPr algn="ctr" eaLnBrk="0" hangingPunct="0"/>
            <a:r>
              <a:rPr lang="en-US" sz="1800" dirty="0">
                <a:latin typeface="Tahoma" pitchFamily="34" charset="0"/>
              </a:rPr>
              <a:t>Acquiring</a:t>
            </a:r>
          </a:p>
        </p:txBody>
      </p:sp>
      <p:sp>
        <p:nvSpPr>
          <p:cNvPr id="26632" name="Text Box 8"/>
          <p:cNvSpPr txBox="1">
            <a:spLocks noChangeArrowheads="1"/>
          </p:cNvSpPr>
          <p:nvPr/>
        </p:nvSpPr>
        <p:spPr bwMode="auto">
          <a:xfrm rot="-1880987">
            <a:off x="4346575" y="4197350"/>
            <a:ext cx="909638" cy="366713"/>
          </a:xfrm>
          <a:prstGeom prst="rect">
            <a:avLst/>
          </a:prstGeom>
          <a:noFill/>
          <a:ln w="12700">
            <a:noFill/>
            <a:miter lim="800000"/>
            <a:headEnd type="none" w="sm" len="sm"/>
            <a:tailEnd type="none" w="sm" len="sm"/>
          </a:ln>
        </p:spPr>
        <p:txBody>
          <a:bodyPr wrap="none">
            <a:spAutoFit/>
          </a:bodyPr>
          <a:lstStyle/>
          <a:p>
            <a:pPr eaLnBrk="0" hangingPunct="0"/>
            <a:r>
              <a:rPr lang="en-US" sz="1800" dirty="0">
                <a:latin typeface="Tahoma" pitchFamily="34" charset="0"/>
              </a:rPr>
              <a:t>T stock</a:t>
            </a:r>
          </a:p>
        </p:txBody>
      </p:sp>
      <p:sp>
        <p:nvSpPr>
          <p:cNvPr id="26633" name="Text Box 9"/>
          <p:cNvSpPr txBox="1">
            <a:spLocks noChangeArrowheads="1"/>
          </p:cNvSpPr>
          <p:nvPr/>
        </p:nvSpPr>
        <p:spPr bwMode="auto">
          <a:xfrm rot="-1974547">
            <a:off x="3584575" y="3611563"/>
            <a:ext cx="1676400" cy="366712"/>
          </a:xfrm>
          <a:prstGeom prst="rect">
            <a:avLst/>
          </a:prstGeom>
          <a:noFill/>
          <a:ln w="12700">
            <a:noFill/>
            <a:miter lim="800000"/>
            <a:headEnd type="none" w="sm" len="sm"/>
            <a:tailEnd type="none" w="sm" len="sm"/>
          </a:ln>
        </p:spPr>
        <p:txBody>
          <a:bodyPr>
            <a:spAutoFit/>
          </a:bodyPr>
          <a:lstStyle/>
          <a:p>
            <a:pPr algn="ctr" eaLnBrk="0" hangingPunct="0"/>
            <a:r>
              <a:rPr lang="en-US" sz="1800" dirty="0">
                <a:latin typeface="Tahoma" pitchFamily="34" charset="0"/>
              </a:rPr>
              <a:t>A stock &amp; cash</a:t>
            </a:r>
          </a:p>
        </p:txBody>
      </p:sp>
      <p:sp>
        <p:nvSpPr>
          <p:cNvPr id="26634" name="Text Box 10"/>
          <p:cNvSpPr txBox="1">
            <a:spLocks noChangeArrowheads="1"/>
          </p:cNvSpPr>
          <p:nvPr/>
        </p:nvSpPr>
        <p:spPr bwMode="auto">
          <a:xfrm>
            <a:off x="3657600" y="4932363"/>
            <a:ext cx="2041525" cy="366712"/>
          </a:xfrm>
          <a:prstGeom prst="rect">
            <a:avLst/>
          </a:prstGeom>
          <a:noFill/>
          <a:ln w="12700">
            <a:noFill/>
            <a:miter lim="800000"/>
            <a:headEnd type="none" w="sm" len="sm"/>
            <a:tailEnd type="none" w="sm" len="sm"/>
          </a:ln>
        </p:spPr>
        <p:txBody>
          <a:bodyPr wrap="none">
            <a:spAutoFit/>
          </a:bodyPr>
          <a:lstStyle/>
          <a:p>
            <a:pPr algn="ctr" eaLnBrk="0" hangingPunct="0"/>
            <a:r>
              <a:rPr lang="en-US" sz="1800" dirty="0">
                <a:latin typeface="Tahoma" pitchFamily="34" charset="0"/>
              </a:rPr>
              <a:t>Assets &amp; Liabilities</a:t>
            </a:r>
          </a:p>
        </p:txBody>
      </p:sp>
      <p:sp>
        <p:nvSpPr>
          <p:cNvPr id="26635" name="Line 13"/>
          <p:cNvSpPr>
            <a:spLocks noChangeShapeType="1"/>
          </p:cNvSpPr>
          <p:nvPr/>
        </p:nvSpPr>
        <p:spPr bwMode="auto">
          <a:xfrm flipV="1">
            <a:off x="3352800" y="3246438"/>
            <a:ext cx="2438400" cy="1465262"/>
          </a:xfrm>
          <a:prstGeom prst="line">
            <a:avLst/>
          </a:prstGeom>
          <a:noFill/>
          <a:ln w="12700">
            <a:solidFill>
              <a:schemeClr val="tx1"/>
            </a:solidFill>
            <a:prstDash val="lgDash"/>
            <a:round/>
            <a:headEnd/>
            <a:tailEnd type="triangle" w="med" len="med"/>
          </a:ln>
        </p:spPr>
        <p:txBody>
          <a:bodyPr wrap="none"/>
          <a:lstStyle/>
          <a:p>
            <a:endParaRPr lang="en-US" dirty="0"/>
          </a:p>
        </p:txBody>
      </p:sp>
      <p:sp>
        <p:nvSpPr>
          <p:cNvPr id="26636" name="Line 14"/>
          <p:cNvSpPr>
            <a:spLocks noChangeShapeType="1"/>
          </p:cNvSpPr>
          <p:nvPr/>
        </p:nvSpPr>
        <p:spPr bwMode="auto">
          <a:xfrm flipH="1">
            <a:off x="3581400" y="3467100"/>
            <a:ext cx="2286000" cy="1392238"/>
          </a:xfrm>
          <a:prstGeom prst="line">
            <a:avLst/>
          </a:prstGeom>
          <a:noFill/>
          <a:ln w="12700">
            <a:solidFill>
              <a:schemeClr val="tx1"/>
            </a:solidFill>
            <a:prstDash val="lgDash"/>
            <a:round/>
            <a:headEnd/>
            <a:tailEnd type="triangle" w="med" len="med"/>
          </a:ln>
        </p:spPr>
        <p:txBody>
          <a:bodyPr wrap="none"/>
          <a:lstStyle/>
          <a:p>
            <a:endParaRPr lang="en-US" dirty="0"/>
          </a:p>
        </p:txBody>
      </p:sp>
      <p:sp>
        <p:nvSpPr>
          <p:cNvPr id="26637" name="Line 15"/>
          <p:cNvSpPr>
            <a:spLocks noChangeShapeType="1"/>
          </p:cNvSpPr>
          <p:nvPr/>
        </p:nvSpPr>
        <p:spPr bwMode="auto">
          <a:xfrm flipH="1">
            <a:off x="3505200" y="5372100"/>
            <a:ext cx="2362200" cy="0"/>
          </a:xfrm>
          <a:prstGeom prst="line">
            <a:avLst/>
          </a:prstGeom>
          <a:noFill/>
          <a:ln w="12700">
            <a:solidFill>
              <a:schemeClr val="tx1"/>
            </a:solidFill>
            <a:prstDash val="lgDash"/>
            <a:round/>
            <a:headEnd type="triangle" w="med" len="med"/>
            <a:tailEnd/>
          </a:ln>
        </p:spPr>
        <p:txBody>
          <a:bodyPr wrap="none"/>
          <a:lstStyle/>
          <a:p>
            <a:endParaRPr lang="en-US" dirty="0"/>
          </a:p>
        </p:txBody>
      </p:sp>
      <p:cxnSp>
        <p:nvCxnSpPr>
          <p:cNvPr id="26638" name="AutoShape 16"/>
          <p:cNvCxnSpPr>
            <a:cxnSpLocks noChangeShapeType="1"/>
            <a:stCxn id="26631" idx="1"/>
            <a:endCxn id="26628" idx="1"/>
          </p:cNvCxnSpPr>
          <p:nvPr/>
        </p:nvCxnSpPr>
        <p:spPr bwMode="auto">
          <a:xfrm rot="10800000" flipH="1" flipV="1">
            <a:off x="1676400" y="3344863"/>
            <a:ext cx="1588" cy="2225675"/>
          </a:xfrm>
          <a:prstGeom prst="curvedConnector3">
            <a:avLst>
              <a:gd name="adj1" fmla="val -47700000"/>
            </a:avLst>
          </a:prstGeom>
          <a:noFill/>
          <a:ln w="12700">
            <a:solidFill>
              <a:schemeClr val="tx1"/>
            </a:solidFill>
            <a:prstDash val="lgDash"/>
            <a:round/>
            <a:headEnd/>
            <a:tailEnd type="triangle" w="med" len="med"/>
          </a:ln>
        </p:spPr>
      </p:cxnSp>
      <p:sp>
        <p:nvSpPr>
          <p:cNvPr id="26639" name="Text Box 17"/>
          <p:cNvSpPr txBox="1">
            <a:spLocks noChangeArrowheads="1"/>
          </p:cNvSpPr>
          <p:nvPr/>
        </p:nvSpPr>
        <p:spPr bwMode="auto">
          <a:xfrm>
            <a:off x="1066800" y="3979863"/>
            <a:ext cx="1347788" cy="366712"/>
          </a:xfrm>
          <a:prstGeom prst="rect">
            <a:avLst/>
          </a:prstGeom>
          <a:noFill/>
          <a:ln w="12700">
            <a:noFill/>
            <a:miter lim="800000"/>
            <a:headEnd type="none" w="sm" len="sm"/>
            <a:tailEnd type="none" w="sm" len="sm"/>
          </a:ln>
        </p:spPr>
        <p:txBody>
          <a:bodyPr wrap="none">
            <a:spAutoFit/>
          </a:bodyPr>
          <a:lstStyle/>
          <a:p>
            <a:pPr algn="ctr" eaLnBrk="0" hangingPunct="0"/>
            <a:r>
              <a:rPr lang="en-US" sz="1800" dirty="0">
                <a:latin typeface="Tahoma" pitchFamily="34" charset="0"/>
              </a:rPr>
              <a:t>A stock + $</a:t>
            </a:r>
          </a:p>
        </p:txBody>
      </p:sp>
      <p:cxnSp>
        <p:nvCxnSpPr>
          <p:cNvPr id="26641" name="AutoShape 20"/>
          <p:cNvCxnSpPr>
            <a:cxnSpLocks noChangeShapeType="1"/>
            <a:stCxn id="26631" idx="2"/>
            <a:endCxn id="26628" idx="0"/>
          </p:cNvCxnSpPr>
          <p:nvPr/>
        </p:nvCxnSpPr>
        <p:spPr bwMode="auto">
          <a:xfrm>
            <a:off x="2557463" y="3729038"/>
            <a:ext cx="0" cy="1130300"/>
          </a:xfrm>
          <a:prstGeom prst="straightConnector1">
            <a:avLst/>
          </a:prstGeom>
          <a:noFill/>
          <a:ln w="9525">
            <a:solidFill>
              <a:schemeClr val="tx1"/>
            </a:solidFill>
            <a:round/>
            <a:headEnd/>
            <a:tailEnd type="triangle" w="med" len="med"/>
          </a:ln>
        </p:spPr>
      </p:cxnSp>
      <p:cxnSp>
        <p:nvCxnSpPr>
          <p:cNvPr id="26642" name="AutoShape 21"/>
          <p:cNvCxnSpPr>
            <a:cxnSpLocks noChangeShapeType="1"/>
            <a:stCxn id="26630" idx="4"/>
            <a:endCxn id="26629" idx="0"/>
          </p:cNvCxnSpPr>
          <p:nvPr/>
        </p:nvCxnSpPr>
        <p:spPr bwMode="auto">
          <a:xfrm>
            <a:off x="6743700" y="3546475"/>
            <a:ext cx="0" cy="1312863"/>
          </a:xfrm>
          <a:prstGeom prst="straightConnector1">
            <a:avLst/>
          </a:prstGeom>
          <a:noFill/>
          <a:ln w="9525">
            <a:solidFill>
              <a:schemeClr val="tx1"/>
            </a:solidFill>
            <a:round/>
            <a:headEnd/>
            <a:tailEnd type="triangle" w="med" len="med"/>
          </a:ln>
        </p:spPr>
      </p:cxnSp>
      <p:sp>
        <p:nvSpPr>
          <p:cNvPr id="19" name="Rectangle 2"/>
          <p:cNvSpPr>
            <a:spLocks noChangeArrowheads="1"/>
          </p:cNvSpPr>
          <p:nvPr/>
        </p:nvSpPr>
        <p:spPr bwMode="auto">
          <a:xfrm>
            <a:off x="152400" y="152400"/>
            <a:ext cx="7772400" cy="990600"/>
          </a:xfrm>
          <a:prstGeom prst="rect">
            <a:avLst/>
          </a:prstGeom>
          <a:noFill/>
          <a:ln w="9525">
            <a:noFill/>
            <a:miter lim="800000"/>
            <a:headEnd/>
            <a:tailEnd/>
          </a:ln>
        </p:spPr>
        <p:txBody>
          <a:bodyPr anchor="b"/>
          <a:lstStyle/>
          <a:p>
            <a:pPr eaLnBrk="0" hangingPunct="0"/>
            <a:r>
              <a:rPr lang="en-US" sz="3000" b="1" dirty="0">
                <a:solidFill>
                  <a:schemeClr val="tx2"/>
                </a:solidFill>
              </a:rPr>
              <a:t>Computing the Tax Consequences to the Parties from a Corporate Acquisition</a:t>
            </a:r>
            <a:endParaRPr lang="en-US" sz="3000" dirty="0">
              <a:solidFill>
                <a:schemeClr val="tx2"/>
              </a:solidFill>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3"/>
          <p:cNvSpPr>
            <a:spLocks noGrp="1" noChangeArrowheads="1"/>
          </p:cNvSpPr>
          <p:nvPr>
            <p:ph type="body" idx="4294967295"/>
          </p:nvPr>
        </p:nvSpPr>
        <p:spPr>
          <a:xfrm>
            <a:off x="228600" y="1828800"/>
            <a:ext cx="8610600" cy="4038600"/>
          </a:xfrm>
        </p:spPr>
        <p:txBody>
          <a:bodyPr/>
          <a:lstStyle/>
          <a:p>
            <a:pPr marL="763588" lvl="1" indent="-419100"/>
            <a:r>
              <a:rPr lang="en-US" sz="2400" dirty="0"/>
              <a:t>Type B Stock-for-Stock Reorganizations</a:t>
            </a:r>
          </a:p>
          <a:p>
            <a:pPr marL="1093788" lvl="2" indent="-400050">
              <a:spcBef>
                <a:spcPts val="1200"/>
              </a:spcBef>
            </a:pPr>
            <a:r>
              <a:rPr lang="en-US" sz="2000" dirty="0"/>
              <a:t>Acquiring corporation must exchange solely voting stock for stock of the target corporation</a:t>
            </a:r>
          </a:p>
          <a:p>
            <a:pPr marL="1093788" lvl="2" indent="-400050">
              <a:spcBef>
                <a:spcPts val="1200"/>
              </a:spcBef>
            </a:pPr>
            <a:r>
              <a:rPr lang="en-US" sz="2000" dirty="0"/>
              <a:t>Acquiring corporation must control the target corporation after the transaction</a:t>
            </a:r>
          </a:p>
          <a:p>
            <a:pPr marL="1093788" lvl="2" indent="-400050">
              <a:spcBef>
                <a:spcPts val="1200"/>
              </a:spcBef>
            </a:pPr>
            <a:r>
              <a:rPr lang="en-US" sz="2000" dirty="0"/>
              <a:t>Acquiring corporation takes a carryover tax basis in the target corporation stock received in the exchange</a:t>
            </a:r>
          </a:p>
          <a:p>
            <a:pPr marL="1093788" lvl="2" indent="-400050">
              <a:spcBef>
                <a:spcPts val="1200"/>
              </a:spcBef>
            </a:pPr>
            <a:r>
              <a:rPr lang="en-US" sz="2000" dirty="0"/>
              <a:t>For tax-deferred purpose, the target shareholders must receive solely voting stock of the acquiring corporation</a:t>
            </a:r>
          </a:p>
        </p:txBody>
      </p:sp>
      <p:sp>
        <p:nvSpPr>
          <p:cNvPr id="6" name="Rectangle 2"/>
          <p:cNvSpPr>
            <a:spLocks noChangeArrowheads="1"/>
          </p:cNvSpPr>
          <p:nvPr/>
        </p:nvSpPr>
        <p:spPr bwMode="auto">
          <a:xfrm>
            <a:off x="152400" y="152400"/>
            <a:ext cx="7772400" cy="990600"/>
          </a:xfrm>
          <a:prstGeom prst="rect">
            <a:avLst/>
          </a:prstGeom>
          <a:noFill/>
          <a:ln w="9525">
            <a:noFill/>
            <a:miter lim="800000"/>
            <a:headEnd/>
            <a:tailEnd/>
          </a:ln>
        </p:spPr>
        <p:txBody>
          <a:bodyPr anchor="b"/>
          <a:lstStyle/>
          <a:p>
            <a:pPr eaLnBrk="0" hangingPunct="0"/>
            <a:r>
              <a:rPr lang="en-US" sz="3000" b="1" dirty="0">
                <a:solidFill>
                  <a:schemeClr val="tx2"/>
                </a:solidFill>
              </a:rPr>
              <a:t>Computing the Tax Consequences to the Parties from a Corporate Acquisition</a:t>
            </a:r>
            <a:endParaRPr lang="en-US" sz="3000" dirty="0">
              <a:solidFill>
                <a:schemeClr val="tx2"/>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p:txBody>
          <a:bodyPr/>
          <a:lstStyle/>
          <a:p>
            <a:pPr eaLnBrk="1" hangingPunct="1"/>
            <a:r>
              <a:rPr lang="en-US" sz="4000" dirty="0"/>
              <a:t>Learning Objectives</a:t>
            </a:r>
          </a:p>
        </p:txBody>
      </p:sp>
      <p:sp>
        <p:nvSpPr>
          <p:cNvPr id="2" name="Content Placeholder 1"/>
          <p:cNvSpPr>
            <a:spLocks noGrp="1"/>
          </p:cNvSpPr>
          <p:nvPr>
            <p:ph idx="1"/>
          </p:nvPr>
        </p:nvSpPr>
        <p:spPr/>
        <p:txBody>
          <a:bodyPr/>
          <a:lstStyle/>
          <a:p>
            <a:pPr marL="514350" indent="-514350">
              <a:buFont typeface="+mj-lt"/>
              <a:buAutoNum type="arabicPeriod"/>
            </a:pPr>
            <a:r>
              <a:rPr lang="en-US" sz="2400" dirty="0">
                <a:solidFill>
                  <a:srgbClr val="000000"/>
                </a:solidFill>
                <a:ea typeface="Arial"/>
                <a:cs typeface="Arial"/>
              </a:rPr>
              <a:t>Review the taxation of property dispositions.</a:t>
            </a:r>
          </a:p>
          <a:p>
            <a:pPr marL="514350" indent="-514350">
              <a:buFont typeface="+mj-lt"/>
              <a:buAutoNum type="arabicPeriod"/>
            </a:pPr>
            <a:r>
              <a:rPr lang="en-US" sz="2400" dirty="0">
                <a:solidFill>
                  <a:srgbClr val="000000"/>
                </a:solidFill>
                <a:ea typeface="Arial"/>
                <a:cs typeface="Arial"/>
              </a:rPr>
              <a:t>Compute the tax consequences to the parties to a tax-deferred corporate formation.</a:t>
            </a:r>
          </a:p>
          <a:p>
            <a:pPr marL="514350" indent="-514350">
              <a:buFont typeface="+mj-lt"/>
              <a:buAutoNum type="arabicPeriod"/>
            </a:pPr>
            <a:r>
              <a:rPr lang="en-US" sz="2400" dirty="0">
                <a:solidFill>
                  <a:srgbClr val="000000"/>
                </a:solidFill>
                <a:ea typeface="Arial"/>
                <a:cs typeface="Arial"/>
              </a:rPr>
              <a:t>Identify the different forms of taxable and tax-deferred acquisitions.</a:t>
            </a:r>
          </a:p>
          <a:p>
            <a:pPr marL="514350" indent="-514350">
              <a:buFont typeface="+mj-lt"/>
              <a:buAutoNum type="arabicPeriod"/>
            </a:pPr>
            <a:r>
              <a:rPr lang="en-US" sz="2400" dirty="0">
                <a:solidFill>
                  <a:srgbClr val="000000"/>
                </a:solidFill>
                <a:ea typeface="Arial"/>
                <a:cs typeface="Arial"/>
              </a:rPr>
              <a:t>Determine the tax consequences to the parties to a corporate acquisition.</a:t>
            </a:r>
          </a:p>
          <a:p>
            <a:pPr marL="514350" indent="-514350">
              <a:buFont typeface="+mj-lt"/>
              <a:buAutoNum type="arabicPeriod"/>
            </a:pPr>
            <a:r>
              <a:rPr lang="en-US" sz="2400" dirty="0">
                <a:solidFill>
                  <a:srgbClr val="000000"/>
                </a:solidFill>
                <a:ea typeface="Arial"/>
                <a:cs typeface="Arial"/>
              </a:rPr>
              <a:t>Calculate the tax consequences that apply to the parties to a complete liquidation of a corporation.</a:t>
            </a:r>
          </a:p>
          <a:p>
            <a:pPr marL="0" indent="0">
              <a:buNone/>
            </a:pPr>
            <a:endParaRPr 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body" idx="1"/>
          </p:nvPr>
        </p:nvSpPr>
        <p:spPr>
          <a:xfrm>
            <a:off x="228600" y="1600200"/>
            <a:ext cx="8686800" cy="4416425"/>
          </a:xfrm>
        </p:spPr>
        <p:txBody>
          <a:bodyPr/>
          <a:lstStyle/>
          <a:p>
            <a:r>
              <a:rPr lang="en-US" sz="2600" dirty="0"/>
              <a:t>Tax deferred stock acquisition (“B” reorganization)</a:t>
            </a:r>
          </a:p>
        </p:txBody>
      </p:sp>
      <p:sp>
        <p:nvSpPr>
          <p:cNvPr id="28677" name="Rectangle 43"/>
          <p:cNvSpPr>
            <a:spLocks noChangeArrowheads="1"/>
          </p:cNvSpPr>
          <p:nvPr/>
        </p:nvSpPr>
        <p:spPr bwMode="auto">
          <a:xfrm>
            <a:off x="533400" y="2895600"/>
            <a:ext cx="1447800" cy="914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800" dirty="0">
                <a:latin typeface="Tahoma" pitchFamily="34" charset="0"/>
              </a:rPr>
              <a:t>A</a:t>
            </a:r>
          </a:p>
        </p:txBody>
      </p:sp>
      <p:sp>
        <p:nvSpPr>
          <p:cNvPr id="28678" name="Rectangle 44"/>
          <p:cNvSpPr>
            <a:spLocks noChangeArrowheads="1"/>
          </p:cNvSpPr>
          <p:nvPr/>
        </p:nvSpPr>
        <p:spPr bwMode="auto">
          <a:xfrm>
            <a:off x="4038600" y="4876800"/>
            <a:ext cx="1447800" cy="950913"/>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800" dirty="0">
                <a:latin typeface="Tahoma" pitchFamily="34" charset="0"/>
              </a:rPr>
              <a:t>T</a:t>
            </a:r>
          </a:p>
        </p:txBody>
      </p:sp>
      <p:sp>
        <p:nvSpPr>
          <p:cNvPr id="28679" name="Oval 45"/>
          <p:cNvSpPr>
            <a:spLocks noChangeArrowheads="1"/>
          </p:cNvSpPr>
          <p:nvPr/>
        </p:nvSpPr>
        <p:spPr bwMode="auto">
          <a:xfrm>
            <a:off x="3962400" y="2743200"/>
            <a:ext cx="1600200" cy="1027113"/>
          </a:xfrm>
          <a:prstGeom prst="ellipse">
            <a:avLst/>
          </a:prstGeom>
          <a:solidFill>
            <a:schemeClr val="bg1"/>
          </a:solidFill>
          <a:ln w="9525">
            <a:solidFill>
              <a:schemeClr val="tx1"/>
            </a:solidFill>
            <a:round/>
            <a:headEnd/>
            <a:tailEnd/>
          </a:ln>
        </p:spPr>
        <p:txBody>
          <a:bodyPr wrap="none" anchor="ctr"/>
          <a:lstStyle/>
          <a:p>
            <a:pPr algn="ctr" eaLnBrk="0" hangingPunct="0"/>
            <a:r>
              <a:rPr lang="en-US" sz="1800" dirty="0">
                <a:latin typeface="Tahoma" pitchFamily="34" charset="0"/>
              </a:rPr>
              <a:t>S</a:t>
            </a:r>
          </a:p>
        </p:txBody>
      </p:sp>
      <p:sp>
        <p:nvSpPr>
          <p:cNvPr id="28680" name="Text Box 46"/>
          <p:cNvSpPr txBox="1">
            <a:spLocks noChangeArrowheads="1"/>
          </p:cNvSpPr>
          <p:nvPr/>
        </p:nvSpPr>
        <p:spPr bwMode="auto">
          <a:xfrm>
            <a:off x="2209800" y="2424113"/>
            <a:ext cx="1397000" cy="641350"/>
          </a:xfrm>
          <a:prstGeom prst="rect">
            <a:avLst/>
          </a:prstGeom>
          <a:noFill/>
          <a:ln w="9525">
            <a:noFill/>
            <a:miter lim="800000"/>
            <a:headEnd/>
            <a:tailEnd/>
          </a:ln>
        </p:spPr>
        <p:txBody>
          <a:bodyPr wrap="none">
            <a:spAutoFit/>
          </a:bodyPr>
          <a:lstStyle/>
          <a:p>
            <a:pPr algn="ctr" eaLnBrk="0" hangingPunct="0"/>
            <a:r>
              <a:rPr lang="en-US" sz="1800" dirty="0">
                <a:latin typeface="Tahoma" pitchFamily="34" charset="0"/>
              </a:rPr>
              <a:t>“solely” A</a:t>
            </a:r>
          </a:p>
          <a:p>
            <a:pPr algn="ctr" eaLnBrk="0" hangingPunct="0"/>
            <a:r>
              <a:rPr lang="en-US" sz="1800" dirty="0">
                <a:latin typeface="Tahoma" pitchFamily="34" charset="0"/>
              </a:rPr>
              <a:t>voting stock</a:t>
            </a:r>
          </a:p>
        </p:txBody>
      </p:sp>
      <p:sp>
        <p:nvSpPr>
          <p:cNvPr id="28681" name="Text Box 47"/>
          <p:cNvSpPr txBox="1">
            <a:spLocks noChangeArrowheads="1"/>
          </p:cNvSpPr>
          <p:nvPr/>
        </p:nvSpPr>
        <p:spPr bwMode="auto">
          <a:xfrm>
            <a:off x="2438400" y="3505200"/>
            <a:ext cx="909638" cy="366713"/>
          </a:xfrm>
          <a:prstGeom prst="rect">
            <a:avLst/>
          </a:prstGeom>
          <a:noFill/>
          <a:ln w="9525">
            <a:noFill/>
            <a:miter lim="800000"/>
            <a:headEnd/>
            <a:tailEnd/>
          </a:ln>
        </p:spPr>
        <p:txBody>
          <a:bodyPr wrap="none">
            <a:spAutoFit/>
          </a:bodyPr>
          <a:lstStyle/>
          <a:p>
            <a:pPr eaLnBrk="0" hangingPunct="0"/>
            <a:r>
              <a:rPr lang="en-US" sz="1800" dirty="0">
                <a:latin typeface="Tahoma" pitchFamily="34" charset="0"/>
              </a:rPr>
              <a:t>T stock</a:t>
            </a:r>
          </a:p>
        </p:txBody>
      </p:sp>
      <p:cxnSp>
        <p:nvCxnSpPr>
          <p:cNvPr id="28682" name="AutoShape 48"/>
          <p:cNvCxnSpPr>
            <a:cxnSpLocks noChangeShapeType="1"/>
            <a:stCxn id="28679" idx="4"/>
            <a:endCxn id="28678" idx="0"/>
          </p:cNvCxnSpPr>
          <p:nvPr/>
        </p:nvCxnSpPr>
        <p:spPr bwMode="auto">
          <a:xfrm>
            <a:off x="4762500" y="3770313"/>
            <a:ext cx="0" cy="1106487"/>
          </a:xfrm>
          <a:prstGeom prst="straightConnector1">
            <a:avLst/>
          </a:prstGeom>
          <a:noFill/>
          <a:ln w="12700">
            <a:solidFill>
              <a:schemeClr val="tx1"/>
            </a:solidFill>
            <a:round/>
            <a:headEnd/>
            <a:tailEnd type="triangle" w="med" len="med"/>
          </a:ln>
        </p:spPr>
      </p:cxnSp>
      <p:sp>
        <p:nvSpPr>
          <p:cNvPr id="28683" name="Line 49"/>
          <p:cNvSpPr>
            <a:spLocks noChangeShapeType="1"/>
          </p:cNvSpPr>
          <p:nvPr/>
        </p:nvSpPr>
        <p:spPr bwMode="auto">
          <a:xfrm>
            <a:off x="6019800" y="2057400"/>
            <a:ext cx="0" cy="4114800"/>
          </a:xfrm>
          <a:prstGeom prst="line">
            <a:avLst/>
          </a:prstGeom>
          <a:noFill/>
          <a:ln w="12700">
            <a:solidFill>
              <a:schemeClr val="tx1"/>
            </a:solidFill>
            <a:round/>
            <a:headEnd/>
            <a:tailEnd/>
          </a:ln>
        </p:spPr>
        <p:txBody>
          <a:bodyPr wrap="none"/>
          <a:lstStyle/>
          <a:p>
            <a:endParaRPr lang="en-US" dirty="0"/>
          </a:p>
        </p:txBody>
      </p:sp>
      <p:sp>
        <p:nvSpPr>
          <p:cNvPr id="28684" name="Rectangle 50"/>
          <p:cNvSpPr>
            <a:spLocks noChangeArrowheads="1"/>
          </p:cNvSpPr>
          <p:nvPr/>
        </p:nvSpPr>
        <p:spPr bwMode="auto">
          <a:xfrm>
            <a:off x="6553200" y="2805113"/>
            <a:ext cx="1447800" cy="914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800" dirty="0">
                <a:latin typeface="Tahoma" pitchFamily="34" charset="0"/>
              </a:rPr>
              <a:t>A</a:t>
            </a:r>
          </a:p>
        </p:txBody>
      </p:sp>
      <p:sp>
        <p:nvSpPr>
          <p:cNvPr id="28685" name="Rectangle 51"/>
          <p:cNvSpPr>
            <a:spLocks noChangeArrowheads="1"/>
          </p:cNvSpPr>
          <p:nvPr/>
        </p:nvSpPr>
        <p:spPr bwMode="auto">
          <a:xfrm>
            <a:off x="6553200" y="4862513"/>
            <a:ext cx="1447800" cy="950912"/>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800" dirty="0">
                <a:latin typeface="Tahoma" pitchFamily="34" charset="0"/>
              </a:rPr>
              <a:t>T</a:t>
            </a:r>
          </a:p>
        </p:txBody>
      </p:sp>
      <p:cxnSp>
        <p:nvCxnSpPr>
          <p:cNvPr id="28686" name="AutoShape 52"/>
          <p:cNvCxnSpPr>
            <a:cxnSpLocks noChangeShapeType="1"/>
            <a:stCxn id="28684" idx="2"/>
            <a:endCxn id="28685" idx="0"/>
          </p:cNvCxnSpPr>
          <p:nvPr/>
        </p:nvCxnSpPr>
        <p:spPr bwMode="auto">
          <a:xfrm>
            <a:off x="7277100" y="3719513"/>
            <a:ext cx="0" cy="1143000"/>
          </a:xfrm>
          <a:prstGeom prst="straightConnector1">
            <a:avLst/>
          </a:prstGeom>
          <a:noFill/>
          <a:ln w="12700">
            <a:solidFill>
              <a:schemeClr val="tx1"/>
            </a:solidFill>
            <a:round/>
            <a:headEnd/>
            <a:tailEnd type="triangle" w="med" len="med"/>
          </a:ln>
        </p:spPr>
      </p:cxnSp>
      <p:sp>
        <p:nvSpPr>
          <p:cNvPr id="28687" name="Text Box 53"/>
          <p:cNvSpPr txBox="1">
            <a:spLocks noChangeArrowheads="1"/>
          </p:cNvSpPr>
          <p:nvPr/>
        </p:nvSpPr>
        <p:spPr bwMode="auto">
          <a:xfrm>
            <a:off x="7315200" y="4100513"/>
            <a:ext cx="1160463" cy="366712"/>
          </a:xfrm>
          <a:prstGeom prst="rect">
            <a:avLst/>
          </a:prstGeom>
          <a:noFill/>
          <a:ln w="12700">
            <a:noFill/>
            <a:miter lim="800000"/>
            <a:headEnd/>
            <a:tailEnd/>
          </a:ln>
        </p:spPr>
        <p:txBody>
          <a:bodyPr wrap="none">
            <a:spAutoFit/>
          </a:bodyPr>
          <a:lstStyle/>
          <a:p>
            <a:pPr algn="ctr" eaLnBrk="0" hangingPunct="0"/>
            <a:r>
              <a:rPr lang="en-US" sz="1800" dirty="0">
                <a:latin typeface="Tahoma" pitchFamily="34" charset="0"/>
              </a:rPr>
              <a:t>“controls”</a:t>
            </a:r>
          </a:p>
        </p:txBody>
      </p:sp>
      <p:sp>
        <p:nvSpPr>
          <p:cNvPr id="28688" name="Line 54"/>
          <p:cNvSpPr>
            <a:spLocks noChangeShapeType="1"/>
          </p:cNvSpPr>
          <p:nvPr/>
        </p:nvSpPr>
        <p:spPr bwMode="auto">
          <a:xfrm>
            <a:off x="2057400" y="3200400"/>
            <a:ext cx="1752600" cy="0"/>
          </a:xfrm>
          <a:prstGeom prst="line">
            <a:avLst/>
          </a:prstGeom>
          <a:noFill/>
          <a:ln w="12700">
            <a:solidFill>
              <a:schemeClr val="tx1"/>
            </a:solidFill>
            <a:prstDash val="lgDash"/>
            <a:round/>
            <a:headEnd/>
            <a:tailEnd type="triangle" w="med" len="med"/>
          </a:ln>
        </p:spPr>
        <p:txBody>
          <a:bodyPr wrap="none"/>
          <a:lstStyle/>
          <a:p>
            <a:endParaRPr lang="en-US" dirty="0"/>
          </a:p>
        </p:txBody>
      </p:sp>
      <p:sp>
        <p:nvSpPr>
          <p:cNvPr id="28689" name="Line 55"/>
          <p:cNvSpPr>
            <a:spLocks noChangeShapeType="1"/>
          </p:cNvSpPr>
          <p:nvPr/>
        </p:nvSpPr>
        <p:spPr bwMode="auto">
          <a:xfrm flipH="1">
            <a:off x="2057400" y="3429000"/>
            <a:ext cx="1752600" cy="0"/>
          </a:xfrm>
          <a:prstGeom prst="line">
            <a:avLst/>
          </a:prstGeom>
          <a:noFill/>
          <a:ln w="12700">
            <a:solidFill>
              <a:schemeClr val="tx1"/>
            </a:solidFill>
            <a:prstDash val="lgDash"/>
            <a:round/>
            <a:headEnd/>
            <a:tailEnd type="triangle" w="med" len="med"/>
          </a:ln>
        </p:spPr>
        <p:txBody>
          <a:bodyPr wrap="none"/>
          <a:lstStyle/>
          <a:p>
            <a:endParaRPr lang="en-US" dirty="0"/>
          </a:p>
        </p:txBody>
      </p:sp>
      <p:sp>
        <p:nvSpPr>
          <p:cNvPr id="18" name="Rectangle 2"/>
          <p:cNvSpPr>
            <a:spLocks noChangeArrowheads="1"/>
          </p:cNvSpPr>
          <p:nvPr/>
        </p:nvSpPr>
        <p:spPr bwMode="auto">
          <a:xfrm>
            <a:off x="152400" y="152400"/>
            <a:ext cx="7772400" cy="990600"/>
          </a:xfrm>
          <a:prstGeom prst="rect">
            <a:avLst/>
          </a:prstGeom>
          <a:noFill/>
          <a:ln w="9525">
            <a:noFill/>
            <a:miter lim="800000"/>
            <a:headEnd/>
            <a:tailEnd/>
          </a:ln>
        </p:spPr>
        <p:txBody>
          <a:bodyPr anchor="b"/>
          <a:lstStyle/>
          <a:p>
            <a:pPr eaLnBrk="0" hangingPunct="0"/>
            <a:r>
              <a:rPr lang="en-US" sz="3000" b="1" dirty="0">
                <a:solidFill>
                  <a:schemeClr val="tx2"/>
                </a:solidFill>
              </a:rPr>
              <a:t>Computing the Tax Consequences to the Parties from a Corporate Acquisition</a:t>
            </a:r>
            <a:endParaRPr lang="en-US" sz="3000" dirty="0">
              <a:solidFill>
                <a:schemeClr val="tx2"/>
              </a:solidFill>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3"/>
          <p:cNvSpPr>
            <a:spLocks noGrp="1" noChangeArrowheads="1"/>
          </p:cNvSpPr>
          <p:nvPr>
            <p:ph type="body" idx="1"/>
          </p:nvPr>
        </p:nvSpPr>
        <p:spPr>
          <a:xfrm>
            <a:off x="228600" y="1524000"/>
            <a:ext cx="8686800" cy="5029200"/>
          </a:xfrm>
        </p:spPr>
        <p:txBody>
          <a:bodyPr/>
          <a:lstStyle/>
          <a:p>
            <a:pPr lvl="1"/>
            <a:r>
              <a:rPr lang="en-US" sz="2400" dirty="0"/>
              <a:t>Type C</a:t>
            </a:r>
          </a:p>
          <a:p>
            <a:pPr marL="1143000" lvl="2" indent="-228600"/>
            <a:r>
              <a:rPr lang="en-US" sz="2000" dirty="0"/>
              <a:t>Acquiring corporation uses its voting stock to acquire “substantially all” of the target corporation’s assets</a:t>
            </a:r>
          </a:p>
          <a:p>
            <a:pPr marL="1143000" lvl="2" indent="-228600"/>
            <a:r>
              <a:rPr lang="en-US" sz="2000" dirty="0"/>
              <a:t>End result of a Type C reorganization resembles a Type A reorganization </a:t>
            </a:r>
          </a:p>
          <a:p>
            <a:pPr marL="1143000" lvl="2" indent="-228600"/>
            <a:r>
              <a:rPr lang="en-US" sz="2000" dirty="0"/>
              <a:t>Major difference between Type C and Type A is that state law governs the form of the Type A merger, while the IRC governs the form of the Type C reorganization</a:t>
            </a:r>
          </a:p>
          <a:p>
            <a:pPr lvl="1"/>
            <a:r>
              <a:rPr lang="en-US" sz="2400" dirty="0"/>
              <a:t>Type D</a:t>
            </a:r>
          </a:p>
          <a:p>
            <a:pPr marL="1143000" lvl="2" indent="-228600"/>
            <a:r>
              <a:rPr lang="en-US" sz="2000" dirty="0"/>
              <a:t>Corporation transfers all or part of its assets to another corporation, and immediately after the transfer the shareholders of the transferor corporation own at least 50 percent of the voting power or value of the transferee corporation and own at least 80 percent of the transferee corporation</a:t>
            </a:r>
          </a:p>
        </p:txBody>
      </p:sp>
      <p:sp>
        <p:nvSpPr>
          <p:cNvPr id="6" name="Rectangle 2"/>
          <p:cNvSpPr>
            <a:spLocks noChangeArrowheads="1"/>
          </p:cNvSpPr>
          <p:nvPr/>
        </p:nvSpPr>
        <p:spPr bwMode="auto">
          <a:xfrm>
            <a:off x="152400" y="152400"/>
            <a:ext cx="7772400" cy="990600"/>
          </a:xfrm>
          <a:prstGeom prst="rect">
            <a:avLst/>
          </a:prstGeom>
          <a:noFill/>
          <a:ln w="9525">
            <a:noFill/>
            <a:miter lim="800000"/>
            <a:headEnd/>
            <a:tailEnd/>
          </a:ln>
        </p:spPr>
        <p:txBody>
          <a:bodyPr anchor="b"/>
          <a:lstStyle/>
          <a:p>
            <a:pPr eaLnBrk="0" hangingPunct="0"/>
            <a:r>
              <a:rPr lang="en-US" sz="3000" b="1" dirty="0">
                <a:solidFill>
                  <a:schemeClr val="tx2"/>
                </a:solidFill>
              </a:rPr>
              <a:t>Computing the Tax Consequences to the Parties from a Corporate Acquisition</a:t>
            </a:r>
            <a:endParaRPr lang="en-US" sz="3000" dirty="0">
              <a:solidFill>
                <a:schemeClr val="tx2"/>
              </a:solidFill>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304800" y="1752600"/>
            <a:ext cx="8534400" cy="4378325"/>
          </a:xfrm>
        </p:spPr>
        <p:txBody>
          <a:bodyPr/>
          <a:lstStyle/>
          <a:p>
            <a:r>
              <a:rPr lang="en-US" sz="2800" dirty="0">
                <a:cs typeface="Times New Roman" pitchFamily="18" charset="0"/>
              </a:rPr>
              <a:t>Cash mergers generally are carried out through an acquisition (merger) subsidiary</a:t>
            </a:r>
          </a:p>
          <a:p>
            <a:pPr lvl="1"/>
            <a:endParaRPr lang="en-US" sz="800" dirty="0">
              <a:cs typeface="Times New Roman" pitchFamily="18" charset="0"/>
            </a:endParaRPr>
          </a:p>
          <a:p>
            <a:pPr lvl="1"/>
            <a:r>
              <a:rPr lang="en-US" sz="2400" dirty="0">
                <a:cs typeface="Times New Roman" pitchFamily="18" charset="0"/>
              </a:rPr>
              <a:t>An acquisition subsidiary isolates the liabilities of T in a separate corporation apart from the parent company</a:t>
            </a:r>
          </a:p>
          <a:p>
            <a:pPr lvl="1"/>
            <a:endParaRPr lang="en-US" sz="800" dirty="0">
              <a:cs typeface="Times New Roman" pitchFamily="18" charset="0"/>
            </a:endParaRPr>
          </a:p>
          <a:p>
            <a:pPr lvl="1"/>
            <a:r>
              <a:rPr lang="en-US" sz="2400" dirty="0">
                <a:cs typeface="Times New Roman" pitchFamily="18" charset="0"/>
              </a:rPr>
              <a:t>The transfer of cash to the Target shareholders is taxable to the shareholders</a:t>
            </a:r>
          </a:p>
        </p:txBody>
      </p:sp>
      <p:sp>
        <p:nvSpPr>
          <p:cNvPr id="31748" name="AutoShape 5" descr="Dana Diamond">
            <a:hlinkClick r:id="rId3"/>
          </p:cNvPr>
          <p:cNvSpPr>
            <a:spLocks noChangeAspect="1" noChangeArrowheads="1"/>
          </p:cNvSpPr>
          <p:nvPr/>
        </p:nvSpPr>
        <p:spPr bwMode="auto">
          <a:xfrm>
            <a:off x="3921125" y="3094038"/>
            <a:ext cx="1303338" cy="669925"/>
          </a:xfrm>
          <a:prstGeom prst="rect">
            <a:avLst/>
          </a:prstGeom>
          <a:noFill/>
          <a:ln w="9525">
            <a:noFill/>
            <a:miter lim="800000"/>
            <a:headEnd/>
            <a:tailEnd/>
          </a:ln>
        </p:spPr>
        <p:txBody>
          <a:bodyPr/>
          <a:lstStyle/>
          <a:p>
            <a:endParaRPr lang="en-US" dirty="0"/>
          </a:p>
        </p:txBody>
      </p:sp>
      <p:sp>
        <p:nvSpPr>
          <p:cNvPr id="31749" name="AutoShape 6" descr="Dana Diamond">
            <a:hlinkClick r:id="rId3"/>
          </p:cNvPr>
          <p:cNvSpPr>
            <a:spLocks noChangeAspect="1" noChangeArrowheads="1"/>
          </p:cNvSpPr>
          <p:nvPr/>
        </p:nvSpPr>
        <p:spPr bwMode="auto">
          <a:xfrm>
            <a:off x="3921125" y="3094038"/>
            <a:ext cx="1303338" cy="669925"/>
          </a:xfrm>
          <a:prstGeom prst="rect">
            <a:avLst/>
          </a:prstGeom>
          <a:noFill/>
          <a:ln w="9525">
            <a:noFill/>
            <a:miter lim="800000"/>
            <a:headEnd/>
            <a:tailEnd/>
          </a:ln>
        </p:spPr>
        <p:txBody>
          <a:bodyPr/>
          <a:lstStyle/>
          <a:p>
            <a:endParaRPr lang="en-US" dirty="0"/>
          </a:p>
        </p:txBody>
      </p:sp>
      <p:sp>
        <p:nvSpPr>
          <p:cNvPr id="31750" name="AutoShape 7" descr="Dana Diamond">
            <a:hlinkClick r:id="rId3"/>
          </p:cNvPr>
          <p:cNvSpPr>
            <a:spLocks noChangeAspect="1" noChangeArrowheads="1"/>
          </p:cNvSpPr>
          <p:nvPr/>
        </p:nvSpPr>
        <p:spPr bwMode="auto">
          <a:xfrm>
            <a:off x="3921125" y="3094038"/>
            <a:ext cx="1303338" cy="669925"/>
          </a:xfrm>
          <a:prstGeom prst="rect">
            <a:avLst/>
          </a:prstGeom>
          <a:noFill/>
          <a:ln w="9525">
            <a:noFill/>
            <a:miter lim="800000"/>
            <a:headEnd/>
            <a:tailEnd/>
          </a:ln>
        </p:spPr>
        <p:txBody>
          <a:bodyPr/>
          <a:lstStyle/>
          <a:p>
            <a:endParaRPr lang="en-US" dirty="0"/>
          </a:p>
        </p:txBody>
      </p:sp>
      <p:sp>
        <p:nvSpPr>
          <p:cNvPr id="31751" name="AutoShape 8" descr="Dana Diamond">
            <a:hlinkClick r:id="rId3"/>
          </p:cNvPr>
          <p:cNvSpPr>
            <a:spLocks noChangeAspect="1" noChangeArrowheads="1"/>
          </p:cNvSpPr>
          <p:nvPr/>
        </p:nvSpPr>
        <p:spPr bwMode="auto">
          <a:xfrm>
            <a:off x="3921125" y="3094038"/>
            <a:ext cx="1303338" cy="669925"/>
          </a:xfrm>
          <a:prstGeom prst="rect">
            <a:avLst/>
          </a:prstGeom>
          <a:noFill/>
          <a:ln w="9525">
            <a:noFill/>
            <a:miter lim="800000"/>
            <a:headEnd/>
            <a:tailEnd/>
          </a:ln>
        </p:spPr>
        <p:txBody>
          <a:bodyPr/>
          <a:lstStyle/>
          <a:p>
            <a:endParaRPr lang="en-US" dirty="0"/>
          </a:p>
        </p:txBody>
      </p:sp>
      <p:sp>
        <p:nvSpPr>
          <p:cNvPr id="31752" name="AutoShape 9" descr="Dana Diamond">
            <a:hlinkClick r:id="rId3"/>
          </p:cNvPr>
          <p:cNvSpPr>
            <a:spLocks noChangeAspect="1" noChangeArrowheads="1"/>
          </p:cNvSpPr>
          <p:nvPr/>
        </p:nvSpPr>
        <p:spPr bwMode="auto">
          <a:xfrm>
            <a:off x="3921125" y="3094038"/>
            <a:ext cx="1303338" cy="669925"/>
          </a:xfrm>
          <a:prstGeom prst="rect">
            <a:avLst/>
          </a:prstGeom>
          <a:noFill/>
          <a:ln w="9525">
            <a:noFill/>
            <a:miter lim="800000"/>
            <a:headEnd/>
            <a:tailEnd/>
          </a:ln>
        </p:spPr>
        <p:txBody>
          <a:bodyPr/>
          <a:lstStyle/>
          <a:p>
            <a:endParaRPr lang="en-US" dirty="0"/>
          </a:p>
        </p:txBody>
      </p:sp>
      <p:sp>
        <p:nvSpPr>
          <p:cNvPr id="10" name="Rectangle 2"/>
          <p:cNvSpPr>
            <a:spLocks noChangeArrowheads="1"/>
          </p:cNvSpPr>
          <p:nvPr/>
        </p:nvSpPr>
        <p:spPr bwMode="auto">
          <a:xfrm>
            <a:off x="152400" y="152400"/>
            <a:ext cx="7772400" cy="990600"/>
          </a:xfrm>
          <a:prstGeom prst="rect">
            <a:avLst/>
          </a:prstGeom>
          <a:noFill/>
          <a:ln w="9525">
            <a:noFill/>
            <a:miter lim="800000"/>
            <a:headEnd/>
            <a:tailEnd/>
          </a:ln>
        </p:spPr>
        <p:txBody>
          <a:bodyPr anchor="b"/>
          <a:lstStyle/>
          <a:p>
            <a:pPr eaLnBrk="0" hangingPunct="0"/>
            <a:r>
              <a:rPr lang="en-US" sz="3000" b="1" dirty="0">
                <a:solidFill>
                  <a:schemeClr val="tx2"/>
                </a:solidFill>
              </a:rPr>
              <a:t>Computing the Tax Consequences to the Parties from a Corporate Acquisition</a:t>
            </a:r>
            <a:endParaRPr lang="en-US" sz="3000" dirty="0">
              <a:solidFill>
                <a:schemeClr val="tx2"/>
              </a:solidFill>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304800" y="1752600"/>
            <a:ext cx="8382000" cy="4378325"/>
          </a:xfrm>
        </p:spPr>
        <p:txBody>
          <a:bodyPr/>
          <a:lstStyle/>
          <a:p>
            <a:r>
              <a:rPr lang="en-US" sz="2600" dirty="0">
                <a:cs typeface="Times New Roman" pitchFamily="18" charset="0"/>
              </a:rPr>
              <a:t>Structure of the transaction</a:t>
            </a:r>
          </a:p>
          <a:p>
            <a:pPr lvl="1"/>
            <a:endParaRPr lang="en-US" sz="1000" dirty="0">
              <a:cs typeface="Times New Roman" pitchFamily="18" charset="0"/>
            </a:endParaRPr>
          </a:p>
        </p:txBody>
      </p:sp>
      <p:sp>
        <p:nvSpPr>
          <p:cNvPr id="32772" name="Rectangle 4"/>
          <p:cNvSpPr>
            <a:spLocks noChangeArrowheads="1"/>
          </p:cNvSpPr>
          <p:nvPr/>
        </p:nvSpPr>
        <p:spPr bwMode="auto">
          <a:xfrm>
            <a:off x="1828800" y="2667000"/>
            <a:ext cx="1447800" cy="879475"/>
          </a:xfrm>
          <a:prstGeom prst="rect">
            <a:avLst/>
          </a:prstGeom>
          <a:solidFill>
            <a:schemeClr val="bg1"/>
          </a:solidFill>
          <a:ln w="12700">
            <a:solidFill>
              <a:schemeClr val="tx1"/>
            </a:solidFill>
            <a:miter lim="800000"/>
            <a:headEnd/>
            <a:tailEnd/>
          </a:ln>
        </p:spPr>
        <p:txBody>
          <a:bodyPr wrap="none" anchor="ctr"/>
          <a:lstStyle/>
          <a:p>
            <a:pPr algn="ctr"/>
            <a:r>
              <a:rPr lang="en-US" sz="1800" dirty="0">
                <a:latin typeface="Tahoma" pitchFamily="34" charset="0"/>
              </a:rPr>
              <a:t>Acquiring</a:t>
            </a:r>
          </a:p>
          <a:p>
            <a:pPr algn="ctr"/>
            <a:r>
              <a:rPr lang="en-US" sz="1800" dirty="0">
                <a:latin typeface="Tahoma" pitchFamily="34" charset="0"/>
              </a:rPr>
              <a:t>Corporation</a:t>
            </a:r>
          </a:p>
        </p:txBody>
      </p:sp>
      <p:sp>
        <p:nvSpPr>
          <p:cNvPr id="32773" name="Rectangle 5"/>
          <p:cNvSpPr>
            <a:spLocks noChangeArrowheads="1"/>
          </p:cNvSpPr>
          <p:nvPr/>
        </p:nvSpPr>
        <p:spPr bwMode="auto">
          <a:xfrm>
            <a:off x="1828800" y="4572000"/>
            <a:ext cx="1447800" cy="879475"/>
          </a:xfrm>
          <a:prstGeom prst="rect">
            <a:avLst/>
          </a:prstGeom>
          <a:solidFill>
            <a:schemeClr val="bg1"/>
          </a:solidFill>
          <a:ln w="12700">
            <a:solidFill>
              <a:schemeClr val="tx1"/>
            </a:solidFill>
            <a:miter lim="800000"/>
            <a:headEnd/>
            <a:tailEnd/>
          </a:ln>
        </p:spPr>
        <p:txBody>
          <a:bodyPr wrap="none" anchor="ctr"/>
          <a:lstStyle/>
          <a:p>
            <a:pPr algn="ctr"/>
            <a:r>
              <a:rPr lang="en-US" sz="1800" dirty="0">
                <a:latin typeface="Tahoma" pitchFamily="34" charset="0"/>
              </a:rPr>
              <a:t>Acquisition</a:t>
            </a:r>
          </a:p>
          <a:p>
            <a:pPr algn="ctr"/>
            <a:r>
              <a:rPr lang="en-US" sz="1800" dirty="0">
                <a:latin typeface="Tahoma" pitchFamily="34" charset="0"/>
              </a:rPr>
              <a:t>Subsidiary</a:t>
            </a:r>
          </a:p>
        </p:txBody>
      </p:sp>
      <p:sp>
        <p:nvSpPr>
          <p:cNvPr id="32774" name="Rectangle 6"/>
          <p:cNvSpPr>
            <a:spLocks noChangeArrowheads="1"/>
          </p:cNvSpPr>
          <p:nvPr/>
        </p:nvSpPr>
        <p:spPr bwMode="auto">
          <a:xfrm>
            <a:off x="6172200" y="4572000"/>
            <a:ext cx="1447800" cy="879475"/>
          </a:xfrm>
          <a:prstGeom prst="rect">
            <a:avLst/>
          </a:prstGeom>
          <a:solidFill>
            <a:schemeClr val="bg1"/>
          </a:solidFill>
          <a:ln w="12700">
            <a:solidFill>
              <a:schemeClr val="tx1"/>
            </a:solidFill>
            <a:miter lim="800000"/>
            <a:headEnd/>
            <a:tailEnd/>
          </a:ln>
        </p:spPr>
        <p:txBody>
          <a:bodyPr wrap="none" anchor="ctr"/>
          <a:lstStyle/>
          <a:p>
            <a:pPr algn="ctr"/>
            <a:r>
              <a:rPr lang="en-US" sz="1800" dirty="0">
                <a:latin typeface="Tahoma" pitchFamily="34" charset="0"/>
              </a:rPr>
              <a:t>Target</a:t>
            </a:r>
          </a:p>
          <a:p>
            <a:pPr algn="ctr"/>
            <a:r>
              <a:rPr lang="en-US" sz="1800" dirty="0">
                <a:latin typeface="Tahoma" pitchFamily="34" charset="0"/>
              </a:rPr>
              <a:t>Corporation</a:t>
            </a:r>
          </a:p>
        </p:txBody>
      </p:sp>
      <p:sp>
        <p:nvSpPr>
          <p:cNvPr id="32775" name="Oval 7"/>
          <p:cNvSpPr>
            <a:spLocks noChangeArrowheads="1"/>
          </p:cNvSpPr>
          <p:nvPr/>
        </p:nvSpPr>
        <p:spPr bwMode="auto">
          <a:xfrm>
            <a:off x="6096000" y="2667000"/>
            <a:ext cx="1600200" cy="879475"/>
          </a:xfrm>
          <a:prstGeom prst="ellipse">
            <a:avLst/>
          </a:prstGeom>
          <a:solidFill>
            <a:schemeClr val="bg1"/>
          </a:solidFill>
          <a:ln w="12700">
            <a:solidFill>
              <a:schemeClr val="tx1"/>
            </a:solidFill>
            <a:round/>
            <a:headEnd/>
            <a:tailEnd/>
          </a:ln>
        </p:spPr>
        <p:txBody>
          <a:bodyPr wrap="none" anchor="ctr"/>
          <a:lstStyle/>
          <a:p>
            <a:pPr algn="ctr"/>
            <a:r>
              <a:rPr lang="en-US" sz="1800" dirty="0">
                <a:latin typeface="Tahoma" pitchFamily="34" charset="0"/>
              </a:rPr>
              <a:t>T</a:t>
            </a:r>
          </a:p>
          <a:p>
            <a:pPr algn="ctr"/>
            <a:r>
              <a:rPr lang="en-US" sz="1800" dirty="0">
                <a:latin typeface="Tahoma" pitchFamily="34" charset="0"/>
              </a:rPr>
              <a:t>Shareholders</a:t>
            </a:r>
          </a:p>
        </p:txBody>
      </p:sp>
      <p:sp>
        <p:nvSpPr>
          <p:cNvPr id="32776" name="Line 8"/>
          <p:cNvSpPr>
            <a:spLocks noChangeShapeType="1"/>
          </p:cNvSpPr>
          <p:nvPr/>
        </p:nvSpPr>
        <p:spPr bwMode="auto">
          <a:xfrm>
            <a:off x="2286000" y="3619500"/>
            <a:ext cx="0" cy="879475"/>
          </a:xfrm>
          <a:prstGeom prst="line">
            <a:avLst/>
          </a:prstGeom>
          <a:noFill/>
          <a:ln w="12700">
            <a:solidFill>
              <a:schemeClr val="tx1"/>
            </a:solidFill>
            <a:prstDash val="lgDash"/>
            <a:round/>
            <a:headEnd/>
            <a:tailEnd type="triangle" w="med" len="med"/>
          </a:ln>
        </p:spPr>
        <p:txBody>
          <a:bodyPr/>
          <a:lstStyle/>
          <a:p>
            <a:endParaRPr lang="en-US" dirty="0"/>
          </a:p>
        </p:txBody>
      </p:sp>
      <p:sp>
        <p:nvSpPr>
          <p:cNvPr id="32777" name="Line 9"/>
          <p:cNvSpPr>
            <a:spLocks noChangeShapeType="1"/>
          </p:cNvSpPr>
          <p:nvPr/>
        </p:nvSpPr>
        <p:spPr bwMode="auto">
          <a:xfrm flipV="1">
            <a:off x="2667000" y="3619500"/>
            <a:ext cx="0" cy="879475"/>
          </a:xfrm>
          <a:prstGeom prst="line">
            <a:avLst/>
          </a:prstGeom>
          <a:noFill/>
          <a:ln w="12700">
            <a:solidFill>
              <a:schemeClr val="tx1"/>
            </a:solidFill>
            <a:prstDash val="lgDash"/>
            <a:round/>
            <a:headEnd/>
            <a:tailEnd type="triangle" w="med" len="med"/>
          </a:ln>
        </p:spPr>
        <p:txBody>
          <a:bodyPr/>
          <a:lstStyle/>
          <a:p>
            <a:endParaRPr lang="en-US" dirty="0"/>
          </a:p>
        </p:txBody>
      </p:sp>
      <p:sp>
        <p:nvSpPr>
          <p:cNvPr id="32778" name="Text Box 10"/>
          <p:cNvSpPr txBox="1">
            <a:spLocks noChangeArrowheads="1"/>
          </p:cNvSpPr>
          <p:nvPr/>
        </p:nvSpPr>
        <p:spPr bwMode="auto">
          <a:xfrm>
            <a:off x="1371600" y="3840163"/>
            <a:ext cx="638175" cy="366712"/>
          </a:xfrm>
          <a:prstGeom prst="rect">
            <a:avLst/>
          </a:prstGeom>
          <a:noFill/>
          <a:ln w="9525">
            <a:noFill/>
            <a:miter lim="800000"/>
            <a:headEnd/>
            <a:tailEnd/>
          </a:ln>
        </p:spPr>
        <p:txBody>
          <a:bodyPr wrap="none">
            <a:spAutoFit/>
          </a:bodyPr>
          <a:lstStyle/>
          <a:p>
            <a:r>
              <a:rPr lang="en-US" sz="1800" dirty="0">
                <a:latin typeface="Tahoma" pitchFamily="34" charset="0"/>
              </a:rPr>
              <a:t>cash</a:t>
            </a:r>
          </a:p>
        </p:txBody>
      </p:sp>
      <p:sp>
        <p:nvSpPr>
          <p:cNvPr id="32779" name="Text Box 11"/>
          <p:cNvSpPr txBox="1">
            <a:spLocks noChangeArrowheads="1"/>
          </p:cNvSpPr>
          <p:nvPr/>
        </p:nvSpPr>
        <p:spPr bwMode="auto">
          <a:xfrm>
            <a:off x="2743200" y="3840163"/>
            <a:ext cx="1039813" cy="366712"/>
          </a:xfrm>
          <a:prstGeom prst="rect">
            <a:avLst/>
          </a:prstGeom>
          <a:noFill/>
          <a:ln w="9525">
            <a:noFill/>
            <a:miter lim="800000"/>
            <a:headEnd/>
            <a:tailEnd/>
          </a:ln>
        </p:spPr>
        <p:txBody>
          <a:bodyPr wrap="none">
            <a:spAutoFit/>
          </a:bodyPr>
          <a:lstStyle/>
          <a:p>
            <a:r>
              <a:rPr lang="en-US" sz="1800" dirty="0">
                <a:latin typeface="Tahoma" pitchFamily="34" charset="0"/>
              </a:rPr>
              <a:t>AS stock</a:t>
            </a:r>
          </a:p>
        </p:txBody>
      </p:sp>
      <p:sp>
        <p:nvSpPr>
          <p:cNvPr id="32780" name="Line 13"/>
          <p:cNvSpPr>
            <a:spLocks noChangeShapeType="1"/>
          </p:cNvSpPr>
          <p:nvPr/>
        </p:nvSpPr>
        <p:spPr bwMode="auto">
          <a:xfrm>
            <a:off x="3505200" y="4953000"/>
            <a:ext cx="2514600" cy="0"/>
          </a:xfrm>
          <a:prstGeom prst="line">
            <a:avLst/>
          </a:prstGeom>
          <a:noFill/>
          <a:ln w="12700">
            <a:solidFill>
              <a:schemeClr val="tx1"/>
            </a:solidFill>
            <a:prstDash val="lgDash"/>
            <a:round/>
            <a:headEnd/>
            <a:tailEnd type="triangle" w="med" len="med"/>
          </a:ln>
        </p:spPr>
        <p:txBody>
          <a:bodyPr/>
          <a:lstStyle/>
          <a:p>
            <a:endParaRPr lang="en-US" dirty="0"/>
          </a:p>
        </p:txBody>
      </p:sp>
      <p:sp>
        <p:nvSpPr>
          <p:cNvPr id="32781" name="Text Box 15"/>
          <p:cNvSpPr txBox="1">
            <a:spLocks noChangeArrowheads="1"/>
          </p:cNvSpPr>
          <p:nvPr/>
        </p:nvSpPr>
        <p:spPr bwMode="auto">
          <a:xfrm>
            <a:off x="3886200" y="5084763"/>
            <a:ext cx="1782763" cy="366712"/>
          </a:xfrm>
          <a:prstGeom prst="rect">
            <a:avLst/>
          </a:prstGeom>
          <a:noFill/>
          <a:ln w="9525">
            <a:noFill/>
            <a:miter lim="800000"/>
            <a:headEnd/>
            <a:tailEnd/>
          </a:ln>
        </p:spPr>
        <p:txBody>
          <a:bodyPr wrap="none">
            <a:spAutoFit/>
          </a:bodyPr>
          <a:lstStyle/>
          <a:p>
            <a:r>
              <a:rPr lang="en-US" sz="1800" dirty="0">
                <a:latin typeface="Tahoma" pitchFamily="34" charset="0"/>
              </a:rPr>
              <a:t>Reverse merger</a:t>
            </a:r>
          </a:p>
        </p:txBody>
      </p:sp>
      <p:sp>
        <p:nvSpPr>
          <p:cNvPr id="32782" name="Line 17"/>
          <p:cNvSpPr>
            <a:spLocks noChangeShapeType="1"/>
          </p:cNvSpPr>
          <p:nvPr/>
        </p:nvSpPr>
        <p:spPr bwMode="auto">
          <a:xfrm flipV="1">
            <a:off x="3276600" y="3106738"/>
            <a:ext cx="2743200" cy="1392237"/>
          </a:xfrm>
          <a:prstGeom prst="line">
            <a:avLst/>
          </a:prstGeom>
          <a:noFill/>
          <a:ln w="12700">
            <a:solidFill>
              <a:schemeClr val="tx1"/>
            </a:solidFill>
            <a:prstDash val="lgDash"/>
            <a:round/>
            <a:headEnd/>
            <a:tailEnd type="triangle" w="med" len="med"/>
          </a:ln>
        </p:spPr>
        <p:txBody>
          <a:bodyPr/>
          <a:lstStyle/>
          <a:p>
            <a:endParaRPr lang="en-US" dirty="0"/>
          </a:p>
        </p:txBody>
      </p:sp>
      <p:sp>
        <p:nvSpPr>
          <p:cNvPr id="32783" name="Line 18"/>
          <p:cNvSpPr>
            <a:spLocks noChangeShapeType="1"/>
          </p:cNvSpPr>
          <p:nvPr/>
        </p:nvSpPr>
        <p:spPr bwMode="auto">
          <a:xfrm flipH="1">
            <a:off x="3505200" y="3327400"/>
            <a:ext cx="2590800" cy="1317625"/>
          </a:xfrm>
          <a:prstGeom prst="line">
            <a:avLst/>
          </a:prstGeom>
          <a:noFill/>
          <a:ln w="12700">
            <a:solidFill>
              <a:schemeClr val="tx1"/>
            </a:solidFill>
            <a:prstDash val="lgDash"/>
            <a:round/>
            <a:headEnd/>
            <a:tailEnd type="triangle" w="med" len="med"/>
          </a:ln>
        </p:spPr>
        <p:txBody>
          <a:bodyPr/>
          <a:lstStyle/>
          <a:p>
            <a:endParaRPr lang="en-US" dirty="0"/>
          </a:p>
        </p:txBody>
      </p:sp>
      <p:sp>
        <p:nvSpPr>
          <p:cNvPr id="32784" name="Text Box 19"/>
          <p:cNvSpPr txBox="1">
            <a:spLocks noChangeArrowheads="1"/>
          </p:cNvSpPr>
          <p:nvPr/>
        </p:nvSpPr>
        <p:spPr bwMode="auto">
          <a:xfrm rot="-1542285">
            <a:off x="4495800" y="3327400"/>
            <a:ext cx="638175" cy="366713"/>
          </a:xfrm>
          <a:prstGeom prst="rect">
            <a:avLst/>
          </a:prstGeom>
          <a:noFill/>
          <a:ln w="9525">
            <a:noFill/>
            <a:miter lim="800000"/>
            <a:headEnd/>
            <a:tailEnd/>
          </a:ln>
        </p:spPr>
        <p:txBody>
          <a:bodyPr wrap="none">
            <a:spAutoFit/>
          </a:bodyPr>
          <a:lstStyle/>
          <a:p>
            <a:r>
              <a:rPr lang="en-US" sz="1800" dirty="0">
                <a:latin typeface="Tahoma" pitchFamily="34" charset="0"/>
              </a:rPr>
              <a:t>cash</a:t>
            </a:r>
          </a:p>
        </p:txBody>
      </p:sp>
      <p:sp>
        <p:nvSpPr>
          <p:cNvPr id="32785" name="Text Box 20"/>
          <p:cNvSpPr txBox="1">
            <a:spLocks noChangeArrowheads="1"/>
          </p:cNvSpPr>
          <p:nvPr/>
        </p:nvSpPr>
        <p:spPr bwMode="auto">
          <a:xfrm rot="-1619944">
            <a:off x="4724400" y="3913188"/>
            <a:ext cx="909638" cy="366712"/>
          </a:xfrm>
          <a:prstGeom prst="rect">
            <a:avLst/>
          </a:prstGeom>
          <a:noFill/>
          <a:ln w="9525">
            <a:noFill/>
            <a:miter lim="800000"/>
            <a:headEnd/>
            <a:tailEnd/>
          </a:ln>
        </p:spPr>
        <p:txBody>
          <a:bodyPr wrap="none">
            <a:spAutoFit/>
          </a:bodyPr>
          <a:lstStyle/>
          <a:p>
            <a:r>
              <a:rPr lang="en-US" sz="1800" dirty="0">
                <a:latin typeface="Tahoma" pitchFamily="34" charset="0"/>
              </a:rPr>
              <a:t>T stock</a:t>
            </a:r>
          </a:p>
        </p:txBody>
      </p:sp>
      <p:sp>
        <p:nvSpPr>
          <p:cNvPr id="32786" name="Oval 21"/>
          <p:cNvSpPr>
            <a:spLocks noChangeArrowheads="1"/>
          </p:cNvSpPr>
          <p:nvPr/>
        </p:nvSpPr>
        <p:spPr bwMode="auto">
          <a:xfrm>
            <a:off x="914400" y="3765550"/>
            <a:ext cx="457200" cy="439738"/>
          </a:xfrm>
          <a:prstGeom prst="ellipse">
            <a:avLst/>
          </a:prstGeom>
          <a:solidFill>
            <a:schemeClr val="bg1"/>
          </a:solidFill>
          <a:ln w="12700">
            <a:solidFill>
              <a:schemeClr val="tx1"/>
            </a:solidFill>
            <a:round/>
            <a:headEnd/>
            <a:tailEnd/>
          </a:ln>
        </p:spPr>
        <p:txBody>
          <a:bodyPr wrap="none" anchor="ctr"/>
          <a:lstStyle/>
          <a:p>
            <a:pPr algn="ctr"/>
            <a:r>
              <a:rPr lang="en-US" sz="1600" dirty="0">
                <a:latin typeface="Tahoma" pitchFamily="34" charset="0"/>
              </a:rPr>
              <a:t>1</a:t>
            </a:r>
          </a:p>
        </p:txBody>
      </p:sp>
      <p:sp>
        <p:nvSpPr>
          <p:cNvPr id="32787" name="Oval 22"/>
          <p:cNvSpPr>
            <a:spLocks noChangeArrowheads="1"/>
          </p:cNvSpPr>
          <p:nvPr/>
        </p:nvSpPr>
        <p:spPr bwMode="auto">
          <a:xfrm>
            <a:off x="4495800" y="2813050"/>
            <a:ext cx="457200" cy="439738"/>
          </a:xfrm>
          <a:prstGeom prst="ellipse">
            <a:avLst/>
          </a:prstGeom>
          <a:solidFill>
            <a:schemeClr val="bg1"/>
          </a:solidFill>
          <a:ln w="12700">
            <a:solidFill>
              <a:schemeClr val="tx1"/>
            </a:solidFill>
            <a:round/>
            <a:headEnd/>
            <a:tailEnd/>
          </a:ln>
        </p:spPr>
        <p:txBody>
          <a:bodyPr wrap="none" anchor="ctr"/>
          <a:lstStyle/>
          <a:p>
            <a:pPr algn="ctr"/>
            <a:r>
              <a:rPr lang="en-US" sz="1600" dirty="0">
                <a:latin typeface="Tahoma" pitchFamily="34" charset="0"/>
              </a:rPr>
              <a:t>2</a:t>
            </a:r>
          </a:p>
        </p:txBody>
      </p:sp>
      <p:sp>
        <p:nvSpPr>
          <p:cNvPr id="32788" name="Oval 23"/>
          <p:cNvSpPr>
            <a:spLocks noChangeArrowheads="1"/>
          </p:cNvSpPr>
          <p:nvPr/>
        </p:nvSpPr>
        <p:spPr bwMode="auto">
          <a:xfrm>
            <a:off x="4419600" y="5524500"/>
            <a:ext cx="457200" cy="439738"/>
          </a:xfrm>
          <a:prstGeom prst="ellipse">
            <a:avLst/>
          </a:prstGeom>
          <a:solidFill>
            <a:schemeClr val="bg1"/>
          </a:solidFill>
          <a:ln w="12700">
            <a:solidFill>
              <a:schemeClr val="tx1"/>
            </a:solidFill>
            <a:round/>
            <a:headEnd/>
            <a:tailEnd/>
          </a:ln>
        </p:spPr>
        <p:txBody>
          <a:bodyPr wrap="none" anchor="ctr"/>
          <a:lstStyle/>
          <a:p>
            <a:pPr algn="ctr"/>
            <a:r>
              <a:rPr lang="en-US" sz="1600" dirty="0">
                <a:latin typeface="Tahoma" pitchFamily="34" charset="0"/>
              </a:rPr>
              <a:t>3</a:t>
            </a:r>
          </a:p>
        </p:txBody>
      </p:sp>
      <p:cxnSp>
        <p:nvCxnSpPr>
          <p:cNvPr id="32790" name="AutoShape 26"/>
          <p:cNvCxnSpPr>
            <a:cxnSpLocks noChangeShapeType="1"/>
            <a:stCxn id="32775" idx="4"/>
            <a:endCxn id="32774" idx="0"/>
          </p:cNvCxnSpPr>
          <p:nvPr/>
        </p:nvCxnSpPr>
        <p:spPr bwMode="auto">
          <a:xfrm>
            <a:off x="6896100" y="3546475"/>
            <a:ext cx="0" cy="1025525"/>
          </a:xfrm>
          <a:prstGeom prst="straightConnector1">
            <a:avLst/>
          </a:prstGeom>
          <a:noFill/>
          <a:ln w="9525">
            <a:solidFill>
              <a:schemeClr val="tx1"/>
            </a:solidFill>
            <a:round/>
            <a:headEnd/>
            <a:tailEnd type="triangle" w="med" len="med"/>
          </a:ln>
        </p:spPr>
      </p:cxnSp>
      <p:sp>
        <p:nvSpPr>
          <p:cNvPr id="23" name="Rectangle 2"/>
          <p:cNvSpPr>
            <a:spLocks noChangeArrowheads="1"/>
          </p:cNvSpPr>
          <p:nvPr/>
        </p:nvSpPr>
        <p:spPr bwMode="auto">
          <a:xfrm>
            <a:off x="152400" y="152400"/>
            <a:ext cx="7772400" cy="990600"/>
          </a:xfrm>
          <a:prstGeom prst="rect">
            <a:avLst/>
          </a:prstGeom>
          <a:noFill/>
          <a:ln w="9525">
            <a:noFill/>
            <a:miter lim="800000"/>
            <a:headEnd/>
            <a:tailEnd/>
          </a:ln>
        </p:spPr>
        <p:txBody>
          <a:bodyPr anchor="b"/>
          <a:lstStyle/>
          <a:p>
            <a:pPr eaLnBrk="0" hangingPunct="0"/>
            <a:r>
              <a:rPr lang="en-US" sz="3000" b="1" dirty="0">
                <a:solidFill>
                  <a:schemeClr val="tx2"/>
                </a:solidFill>
              </a:rPr>
              <a:t>Computing the Tax Consequences to the Parties from a Corporate Acquisition</a:t>
            </a:r>
            <a:endParaRPr lang="en-US" sz="3000" dirty="0">
              <a:solidFill>
                <a:schemeClr val="tx2"/>
              </a:solidFill>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304800" y="1676400"/>
            <a:ext cx="8458200" cy="4454525"/>
          </a:xfrm>
        </p:spPr>
        <p:txBody>
          <a:bodyPr/>
          <a:lstStyle/>
          <a:p>
            <a:pPr lvl="1"/>
            <a:r>
              <a:rPr lang="en-US" sz="2400" dirty="0">
                <a:cs typeface="Times New Roman" pitchFamily="18" charset="0"/>
              </a:rPr>
              <a:t>End result</a:t>
            </a:r>
          </a:p>
        </p:txBody>
      </p:sp>
      <p:sp>
        <p:nvSpPr>
          <p:cNvPr id="33796" name="Rectangle 7"/>
          <p:cNvSpPr>
            <a:spLocks noChangeArrowheads="1"/>
          </p:cNvSpPr>
          <p:nvPr/>
        </p:nvSpPr>
        <p:spPr bwMode="auto">
          <a:xfrm>
            <a:off x="3810000" y="2667000"/>
            <a:ext cx="1600200" cy="877888"/>
          </a:xfrm>
          <a:prstGeom prst="rect">
            <a:avLst/>
          </a:prstGeom>
          <a:solidFill>
            <a:schemeClr val="bg1"/>
          </a:solidFill>
          <a:ln w="12700">
            <a:solidFill>
              <a:schemeClr val="tx1"/>
            </a:solidFill>
            <a:miter lim="800000"/>
            <a:headEnd/>
            <a:tailEnd/>
          </a:ln>
        </p:spPr>
        <p:txBody>
          <a:bodyPr wrap="none" anchor="ctr"/>
          <a:lstStyle/>
          <a:p>
            <a:pPr algn="ctr"/>
            <a:r>
              <a:rPr lang="en-US" sz="1800" dirty="0">
                <a:latin typeface="Tahoma" pitchFamily="34" charset="0"/>
              </a:rPr>
              <a:t>Acquiring</a:t>
            </a:r>
          </a:p>
          <a:p>
            <a:pPr algn="ctr"/>
            <a:r>
              <a:rPr lang="en-US" sz="1800" dirty="0">
                <a:latin typeface="Tahoma" pitchFamily="34" charset="0"/>
              </a:rPr>
              <a:t>Corporation</a:t>
            </a:r>
          </a:p>
        </p:txBody>
      </p:sp>
      <p:sp>
        <p:nvSpPr>
          <p:cNvPr id="33797" name="Rectangle 8"/>
          <p:cNvSpPr>
            <a:spLocks noChangeArrowheads="1"/>
          </p:cNvSpPr>
          <p:nvPr/>
        </p:nvSpPr>
        <p:spPr bwMode="auto">
          <a:xfrm>
            <a:off x="3810000" y="4424363"/>
            <a:ext cx="1600200" cy="879475"/>
          </a:xfrm>
          <a:prstGeom prst="rect">
            <a:avLst/>
          </a:prstGeom>
          <a:solidFill>
            <a:schemeClr val="bg1"/>
          </a:solidFill>
          <a:ln w="12700">
            <a:solidFill>
              <a:schemeClr val="tx1"/>
            </a:solidFill>
            <a:miter lim="800000"/>
            <a:headEnd/>
            <a:tailEnd/>
          </a:ln>
        </p:spPr>
        <p:txBody>
          <a:bodyPr wrap="none" anchor="ctr"/>
          <a:lstStyle/>
          <a:p>
            <a:pPr algn="ctr"/>
            <a:r>
              <a:rPr lang="en-US" sz="1800" dirty="0">
                <a:latin typeface="Tahoma" pitchFamily="34" charset="0"/>
              </a:rPr>
              <a:t>Target</a:t>
            </a:r>
          </a:p>
          <a:p>
            <a:pPr algn="ctr"/>
            <a:r>
              <a:rPr lang="en-US" sz="1800" dirty="0">
                <a:latin typeface="Tahoma" pitchFamily="34" charset="0"/>
              </a:rPr>
              <a:t>Corporation</a:t>
            </a:r>
          </a:p>
        </p:txBody>
      </p:sp>
      <p:sp>
        <p:nvSpPr>
          <p:cNvPr id="33798" name="Text Box 12"/>
          <p:cNvSpPr txBox="1">
            <a:spLocks noChangeArrowheads="1"/>
          </p:cNvSpPr>
          <p:nvPr/>
        </p:nvSpPr>
        <p:spPr bwMode="auto">
          <a:xfrm>
            <a:off x="1828800" y="3838575"/>
            <a:ext cx="1898650" cy="366713"/>
          </a:xfrm>
          <a:prstGeom prst="rect">
            <a:avLst/>
          </a:prstGeom>
          <a:noFill/>
          <a:ln w="9525">
            <a:noFill/>
            <a:miter lim="800000"/>
            <a:headEnd/>
            <a:tailEnd/>
          </a:ln>
        </p:spPr>
        <p:txBody>
          <a:bodyPr wrap="none">
            <a:spAutoFit/>
          </a:bodyPr>
          <a:lstStyle/>
          <a:p>
            <a:r>
              <a:rPr lang="en-US" sz="1800" dirty="0">
                <a:latin typeface="Tahoma" pitchFamily="34" charset="0"/>
              </a:rPr>
              <a:t>Isolates liabilities</a:t>
            </a:r>
          </a:p>
        </p:txBody>
      </p:sp>
      <p:cxnSp>
        <p:nvCxnSpPr>
          <p:cNvPr id="33799" name="AutoShape 14"/>
          <p:cNvCxnSpPr>
            <a:cxnSpLocks noChangeShapeType="1"/>
            <a:stCxn id="33798" idx="2"/>
            <a:endCxn id="33797" idx="1"/>
          </p:cNvCxnSpPr>
          <p:nvPr/>
        </p:nvCxnSpPr>
        <p:spPr bwMode="auto">
          <a:xfrm>
            <a:off x="2778125" y="4205288"/>
            <a:ext cx="1031875" cy="658812"/>
          </a:xfrm>
          <a:prstGeom prst="straightConnector1">
            <a:avLst/>
          </a:prstGeom>
          <a:noFill/>
          <a:ln w="12700">
            <a:solidFill>
              <a:schemeClr val="tx1"/>
            </a:solidFill>
            <a:prstDash val="lgDash"/>
            <a:round/>
            <a:headEnd/>
            <a:tailEnd type="triangle" w="med" len="med"/>
          </a:ln>
        </p:spPr>
      </p:cxnSp>
      <p:cxnSp>
        <p:nvCxnSpPr>
          <p:cNvPr id="33801" name="AutoShape 19"/>
          <p:cNvCxnSpPr>
            <a:cxnSpLocks noChangeShapeType="1"/>
            <a:stCxn id="33796" idx="2"/>
            <a:endCxn id="33797" idx="0"/>
          </p:cNvCxnSpPr>
          <p:nvPr/>
        </p:nvCxnSpPr>
        <p:spPr bwMode="auto">
          <a:xfrm>
            <a:off x="4610100" y="3544888"/>
            <a:ext cx="0" cy="879475"/>
          </a:xfrm>
          <a:prstGeom prst="straightConnector1">
            <a:avLst/>
          </a:prstGeom>
          <a:noFill/>
          <a:ln w="9525">
            <a:solidFill>
              <a:schemeClr val="tx1"/>
            </a:solidFill>
            <a:round/>
            <a:headEnd/>
            <a:tailEnd type="triangle" w="med" len="med"/>
          </a:ln>
        </p:spPr>
      </p:cxnSp>
      <p:sp>
        <p:nvSpPr>
          <p:cNvPr id="10" name="Rectangle 2"/>
          <p:cNvSpPr>
            <a:spLocks noChangeArrowheads="1"/>
          </p:cNvSpPr>
          <p:nvPr/>
        </p:nvSpPr>
        <p:spPr bwMode="auto">
          <a:xfrm>
            <a:off x="152400" y="152400"/>
            <a:ext cx="7772400" cy="990600"/>
          </a:xfrm>
          <a:prstGeom prst="rect">
            <a:avLst/>
          </a:prstGeom>
          <a:noFill/>
          <a:ln w="9525">
            <a:noFill/>
            <a:miter lim="800000"/>
            <a:headEnd/>
            <a:tailEnd/>
          </a:ln>
        </p:spPr>
        <p:txBody>
          <a:bodyPr anchor="b"/>
          <a:lstStyle/>
          <a:p>
            <a:pPr eaLnBrk="0" hangingPunct="0"/>
            <a:r>
              <a:rPr lang="en-US" sz="3000" b="1" dirty="0">
                <a:solidFill>
                  <a:schemeClr val="tx2"/>
                </a:solidFill>
              </a:rPr>
              <a:t>Computing the Tax Consequences to the Parties from a Corporate Acquisition</a:t>
            </a:r>
            <a:endParaRPr lang="en-US" sz="3000" dirty="0">
              <a:solidFill>
                <a:schemeClr val="tx2"/>
              </a:solidFill>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381000" y="1676400"/>
            <a:ext cx="8382000" cy="4454525"/>
          </a:xfrm>
        </p:spPr>
        <p:txBody>
          <a:bodyPr/>
          <a:lstStyle/>
          <a:p>
            <a:r>
              <a:rPr lang="en-US" sz="2600" dirty="0">
                <a:cs typeface="Times New Roman" pitchFamily="18" charset="0"/>
              </a:rPr>
              <a:t>Tax fiction – purchase of shares for cash</a:t>
            </a:r>
          </a:p>
          <a:p>
            <a:pPr lvl="1"/>
            <a:endParaRPr lang="en-US" sz="1000" dirty="0">
              <a:cs typeface="Times New Roman" pitchFamily="18" charset="0"/>
            </a:endParaRPr>
          </a:p>
        </p:txBody>
      </p:sp>
      <p:sp>
        <p:nvSpPr>
          <p:cNvPr id="34820" name="Rectangle 4"/>
          <p:cNvSpPr>
            <a:spLocks noChangeArrowheads="1"/>
          </p:cNvSpPr>
          <p:nvPr/>
        </p:nvSpPr>
        <p:spPr bwMode="auto">
          <a:xfrm>
            <a:off x="1371600" y="2951163"/>
            <a:ext cx="1524000" cy="879475"/>
          </a:xfrm>
          <a:prstGeom prst="rect">
            <a:avLst/>
          </a:prstGeom>
          <a:solidFill>
            <a:schemeClr val="bg1"/>
          </a:solidFill>
          <a:ln w="12700">
            <a:solidFill>
              <a:schemeClr val="tx1"/>
            </a:solidFill>
            <a:miter lim="800000"/>
            <a:headEnd/>
            <a:tailEnd/>
          </a:ln>
        </p:spPr>
        <p:txBody>
          <a:bodyPr wrap="none" anchor="ctr"/>
          <a:lstStyle/>
          <a:p>
            <a:pPr algn="ctr"/>
            <a:r>
              <a:rPr lang="en-US" sz="1800" dirty="0">
                <a:latin typeface="Tahoma" pitchFamily="34" charset="0"/>
              </a:rPr>
              <a:t>Acquiring</a:t>
            </a:r>
          </a:p>
          <a:p>
            <a:pPr algn="ctr"/>
            <a:r>
              <a:rPr lang="en-US" sz="1800" dirty="0">
                <a:latin typeface="Tahoma" pitchFamily="34" charset="0"/>
              </a:rPr>
              <a:t>Corporation</a:t>
            </a:r>
          </a:p>
        </p:txBody>
      </p:sp>
      <p:sp>
        <p:nvSpPr>
          <p:cNvPr id="34821" name="Rectangle 5"/>
          <p:cNvSpPr>
            <a:spLocks noChangeArrowheads="1"/>
          </p:cNvSpPr>
          <p:nvPr/>
        </p:nvSpPr>
        <p:spPr bwMode="auto">
          <a:xfrm>
            <a:off x="1371600" y="4856163"/>
            <a:ext cx="1524000" cy="879475"/>
          </a:xfrm>
          <a:prstGeom prst="rect">
            <a:avLst/>
          </a:prstGeom>
          <a:solidFill>
            <a:schemeClr val="bg1"/>
          </a:solidFill>
          <a:ln w="12700">
            <a:solidFill>
              <a:schemeClr val="tx1"/>
            </a:solidFill>
            <a:miter lim="800000"/>
            <a:headEnd/>
            <a:tailEnd/>
          </a:ln>
        </p:spPr>
        <p:txBody>
          <a:bodyPr wrap="none" anchor="ctr"/>
          <a:lstStyle/>
          <a:p>
            <a:pPr algn="ctr"/>
            <a:r>
              <a:rPr lang="en-US" sz="1800" dirty="0">
                <a:latin typeface="Tahoma" pitchFamily="34" charset="0"/>
              </a:rPr>
              <a:t>Acquisition</a:t>
            </a:r>
          </a:p>
          <a:p>
            <a:pPr algn="ctr"/>
            <a:r>
              <a:rPr lang="en-US" sz="1800" dirty="0">
                <a:latin typeface="Tahoma" pitchFamily="34" charset="0"/>
              </a:rPr>
              <a:t>Subsidiary</a:t>
            </a:r>
          </a:p>
        </p:txBody>
      </p:sp>
      <p:sp>
        <p:nvSpPr>
          <p:cNvPr id="34822" name="Rectangle 6"/>
          <p:cNvSpPr>
            <a:spLocks noChangeArrowheads="1"/>
          </p:cNvSpPr>
          <p:nvPr/>
        </p:nvSpPr>
        <p:spPr bwMode="auto">
          <a:xfrm>
            <a:off x="5791200" y="4856163"/>
            <a:ext cx="1447800" cy="879475"/>
          </a:xfrm>
          <a:prstGeom prst="rect">
            <a:avLst/>
          </a:prstGeom>
          <a:solidFill>
            <a:schemeClr val="bg1"/>
          </a:solidFill>
          <a:ln w="12700">
            <a:solidFill>
              <a:schemeClr val="tx1"/>
            </a:solidFill>
            <a:miter lim="800000"/>
            <a:headEnd/>
            <a:tailEnd/>
          </a:ln>
        </p:spPr>
        <p:txBody>
          <a:bodyPr wrap="none" anchor="ctr"/>
          <a:lstStyle/>
          <a:p>
            <a:pPr algn="ctr"/>
            <a:r>
              <a:rPr lang="en-US" sz="1800" dirty="0">
                <a:latin typeface="Tahoma" pitchFamily="34" charset="0"/>
              </a:rPr>
              <a:t>Target</a:t>
            </a:r>
          </a:p>
          <a:p>
            <a:pPr algn="ctr"/>
            <a:r>
              <a:rPr lang="en-US" sz="1800" dirty="0">
                <a:latin typeface="Tahoma" pitchFamily="34" charset="0"/>
              </a:rPr>
              <a:t>Corporation</a:t>
            </a:r>
          </a:p>
        </p:txBody>
      </p:sp>
      <p:sp>
        <p:nvSpPr>
          <p:cNvPr id="34823" name="Oval 7"/>
          <p:cNvSpPr>
            <a:spLocks noChangeArrowheads="1"/>
          </p:cNvSpPr>
          <p:nvPr/>
        </p:nvSpPr>
        <p:spPr bwMode="auto">
          <a:xfrm>
            <a:off x="5715000" y="2951163"/>
            <a:ext cx="1600200" cy="879475"/>
          </a:xfrm>
          <a:prstGeom prst="ellipse">
            <a:avLst/>
          </a:prstGeom>
          <a:solidFill>
            <a:schemeClr val="bg1"/>
          </a:solidFill>
          <a:ln w="12700">
            <a:solidFill>
              <a:schemeClr val="tx1"/>
            </a:solidFill>
            <a:round/>
            <a:headEnd/>
            <a:tailEnd/>
          </a:ln>
        </p:spPr>
        <p:txBody>
          <a:bodyPr wrap="none" anchor="ctr"/>
          <a:lstStyle/>
          <a:p>
            <a:pPr algn="ctr"/>
            <a:r>
              <a:rPr lang="en-US" sz="1800" dirty="0">
                <a:latin typeface="Tahoma" pitchFamily="34" charset="0"/>
              </a:rPr>
              <a:t>T</a:t>
            </a:r>
          </a:p>
          <a:p>
            <a:pPr algn="ctr"/>
            <a:r>
              <a:rPr lang="en-US" sz="1800" dirty="0">
                <a:latin typeface="Tahoma" pitchFamily="34" charset="0"/>
              </a:rPr>
              <a:t>Shareholders</a:t>
            </a:r>
          </a:p>
        </p:txBody>
      </p:sp>
      <p:sp>
        <p:nvSpPr>
          <p:cNvPr id="34824" name="Line 8"/>
          <p:cNvSpPr>
            <a:spLocks noChangeShapeType="1"/>
          </p:cNvSpPr>
          <p:nvPr/>
        </p:nvSpPr>
        <p:spPr bwMode="auto">
          <a:xfrm flipH="1">
            <a:off x="2971800" y="5334000"/>
            <a:ext cx="2667000" cy="0"/>
          </a:xfrm>
          <a:prstGeom prst="line">
            <a:avLst/>
          </a:prstGeom>
          <a:noFill/>
          <a:ln w="12700">
            <a:solidFill>
              <a:schemeClr val="tx1"/>
            </a:solidFill>
            <a:prstDash val="lgDash"/>
            <a:round/>
            <a:headEnd type="triangle" w="med" len="med"/>
            <a:tailEnd/>
          </a:ln>
        </p:spPr>
        <p:txBody>
          <a:bodyPr/>
          <a:lstStyle/>
          <a:p>
            <a:endParaRPr lang="en-US" dirty="0"/>
          </a:p>
        </p:txBody>
      </p:sp>
      <p:sp>
        <p:nvSpPr>
          <p:cNvPr id="34825" name="Text Box 10"/>
          <p:cNvSpPr txBox="1">
            <a:spLocks noChangeArrowheads="1"/>
          </p:cNvSpPr>
          <p:nvPr/>
        </p:nvSpPr>
        <p:spPr bwMode="auto">
          <a:xfrm>
            <a:off x="3276600" y="4876800"/>
            <a:ext cx="2054225" cy="366713"/>
          </a:xfrm>
          <a:prstGeom prst="rect">
            <a:avLst/>
          </a:prstGeom>
          <a:noFill/>
          <a:ln w="9525">
            <a:noFill/>
            <a:miter lim="800000"/>
            <a:headEnd/>
            <a:tailEnd/>
          </a:ln>
        </p:spPr>
        <p:txBody>
          <a:bodyPr wrap="none">
            <a:spAutoFit/>
          </a:bodyPr>
          <a:lstStyle/>
          <a:p>
            <a:r>
              <a:rPr lang="en-US" sz="1800" dirty="0">
                <a:latin typeface="Tahoma" pitchFamily="34" charset="0"/>
              </a:rPr>
              <a:t>Assets + Liabilities</a:t>
            </a:r>
          </a:p>
        </p:txBody>
      </p:sp>
      <p:sp>
        <p:nvSpPr>
          <p:cNvPr id="34826" name="Oval 12"/>
          <p:cNvSpPr>
            <a:spLocks noChangeArrowheads="1"/>
          </p:cNvSpPr>
          <p:nvPr/>
        </p:nvSpPr>
        <p:spPr bwMode="auto">
          <a:xfrm>
            <a:off x="7467600" y="4051300"/>
            <a:ext cx="457200" cy="439738"/>
          </a:xfrm>
          <a:prstGeom prst="ellipse">
            <a:avLst/>
          </a:prstGeom>
          <a:solidFill>
            <a:schemeClr val="bg1"/>
          </a:solidFill>
          <a:ln w="12700">
            <a:solidFill>
              <a:schemeClr val="tx1"/>
            </a:solidFill>
            <a:round/>
            <a:headEnd/>
            <a:tailEnd/>
          </a:ln>
        </p:spPr>
        <p:txBody>
          <a:bodyPr wrap="none" anchor="ctr"/>
          <a:lstStyle/>
          <a:p>
            <a:pPr algn="ctr"/>
            <a:r>
              <a:rPr lang="en-US" sz="1600" dirty="0">
                <a:latin typeface="Tahoma" pitchFamily="34" charset="0"/>
              </a:rPr>
              <a:t>2</a:t>
            </a:r>
          </a:p>
        </p:txBody>
      </p:sp>
      <p:sp>
        <p:nvSpPr>
          <p:cNvPr id="34827" name="Oval 13"/>
          <p:cNvSpPr>
            <a:spLocks noChangeArrowheads="1"/>
          </p:cNvSpPr>
          <p:nvPr/>
        </p:nvSpPr>
        <p:spPr bwMode="auto">
          <a:xfrm>
            <a:off x="3962400" y="4270375"/>
            <a:ext cx="457200" cy="439738"/>
          </a:xfrm>
          <a:prstGeom prst="ellipse">
            <a:avLst/>
          </a:prstGeom>
          <a:solidFill>
            <a:schemeClr val="bg1"/>
          </a:solidFill>
          <a:ln w="12700">
            <a:solidFill>
              <a:schemeClr val="tx1"/>
            </a:solidFill>
            <a:round/>
            <a:headEnd/>
            <a:tailEnd/>
          </a:ln>
        </p:spPr>
        <p:txBody>
          <a:bodyPr wrap="none" anchor="ctr"/>
          <a:lstStyle/>
          <a:p>
            <a:pPr algn="ctr"/>
            <a:r>
              <a:rPr lang="en-US" sz="1600" dirty="0">
                <a:latin typeface="Tahoma" pitchFamily="34" charset="0"/>
              </a:rPr>
              <a:t>1</a:t>
            </a:r>
          </a:p>
        </p:txBody>
      </p:sp>
      <p:sp>
        <p:nvSpPr>
          <p:cNvPr id="34828" name="Line 16"/>
          <p:cNvSpPr>
            <a:spLocks noChangeShapeType="1"/>
          </p:cNvSpPr>
          <p:nvPr/>
        </p:nvSpPr>
        <p:spPr bwMode="auto">
          <a:xfrm>
            <a:off x="6324600" y="3903663"/>
            <a:ext cx="0" cy="879475"/>
          </a:xfrm>
          <a:prstGeom prst="line">
            <a:avLst/>
          </a:prstGeom>
          <a:noFill/>
          <a:ln w="12700">
            <a:solidFill>
              <a:schemeClr val="tx1"/>
            </a:solidFill>
            <a:prstDash val="lgDash"/>
            <a:round/>
            <a:headEnd/>
            <a:tailEnd type="triangle" w="med" len="med"/>
          </a:ln>
        </p:spPr>
        <p:txBody>
          <a:bodyPr/>
          <a:lstStyle/>
          <a:p>
            <a:endParaRPr lang="en-US" dirty="0"/>
          </a:p>
        </p:txBody>
      </p:sp>
      <p:sp>
        <p:nvSpPr>
          <p:cNvPr id="34829" name="Text Box 17"/>
          <p:cNvSpPr txBox="1">
            <a:spLocks noChangeArrowheads="1"/>
          </p:cNvSpPr>
          <p:nvPr/>
        </p:nvSpPr>
        <p:spPr bwMode="auto">
          <a:xfrm>
            <a:off x="5334000" y="4124325"/>
            <a:ext cx="909638" cy="366713"/>
          </a:xfrm>
          <a:prstGeom prst="rect">
            <a:avLst/>
          </a:prstGeom>
          <a:noFill/>
          <a:ln w="9525">
            <a:noFill/>
            <a:miter lim="800000"/>
            <a:headEnd/>
            <a:tailEnd/>
          </a:ln>
        </p:spPr>
        <p:txBody>
          <a:bodyPr wrap="none">
            <a:spAutoFit/>
          </a:bodyPr>
          <a:lstStyle/>
          <a:p>
            <a:r>
              <a:rPr lang="en-US" sz="1800" dirty="0">
                <a:latin typeface="Tahoma" pitchFamily="34" charset="0"/>
              </a:rPr>
              <a:t>T stock</a:t>
            </a:r>
          </a:p>
        </p:txBody>
      </p:sp>
      <p:sp>
        <p:nvSpPr>
          <p:cNvPr id="34830" name="Line 18"/>
          <p:cNvSpPr>
            <a:spLocks noChangeShapeType="1"/>
          </p:cNvSpPr>
          <p:nvPr/>
        </p:nvSpPr>
        <p:spPr bwMode="auto">
          <a:xfrm flipV="1">
            <a:off x="6629400" y="3903663"/>
            <a:ext cx="0" cy="879475"/>
          </a:xfrm>
          <a:prstGeom prst="line">
            <a:avLst/>
          </a:prstGeom>
          <a:noFill/>
          <a:ln w="12700">
            <a:solidFill>
              <a:schemeClr val="tx1"/>
            </a:solidFill>
            <a:prstDash val="lgDash"/>
            <a:round/>
            <a:headEnd/>
            <a:tailEnd type="triangle" w="med" len="med"/>
          </a:ln>
        </p:spPr>
        <p:txBody>
          <a:bodyPr/>
          <a:lstStyle/>
          <a:p>
            <a:endParaRPr lang="en-US" dirty="0"/>
          </a:p>
        </p:txBody>
      </p:sp>
      <p:sp>
        <p:nvSpPr>
          <p:cNvPr id="34831" name="Text Box 19"/>
          <p:cNvSpPr txBox="1">
            <a:spLocks noChangeArrowheads="1"/>
          </p:cNvSpPr>
          <p:nvPr/>
        </p:nvSpPr>
        <p:spPr bwMode="auto">
          <a:xfrm>
            <a:off x="4648200" y="2438400"/>
            <a:ext cx="3436938" cy="366713"/>
          </a:xfrm>
          <a:prstGeom prst="rect">
            <a:avLst/>
          </a:prstGeom>
          <a:noFill/>
          <a:ln w="9525">
            <a:noFill/>
            <a:miter lim="800000"/>
            <a:headEnd/>
            <a:tailEnd/>
          </a:ln>
        </p:spPr>
        <p:txBody>
          <a:bodyPr wrap="none">
            <a:spAutoFit/>
          </a:bodyPr>
          <a:lstStyle/>
          <a:p>
            <a:r>
              <a:rPr lang="en-US" sz="1800" dirty="0">
                <a:latin typeface="Tahoma" pitchFamily="34" charset="0"/>
              </a:rPr>
              <a:t>Taxable event to T shareholders</a:t>
            </a:r>
          </a:p>
        </p:txBody>
      </p:sp>
      <p:sp>
        <p:nvSpPr>
          <p:cNvPr id="34832" name="Text Box 20"/>
          <p:cNvSpPr txBox="1">
            <a:spLocks noChangeArrowheads="1"/>
          </p:cNvSpPr>
          <p:nvPr/>
        </p:nvSpPr>
        <p:spPr bwMode="auto">
          <a:xfrm>
            <a:off x="6705600" y="4124325"/>
            <a:ext cx="669925" cy="366713"/>
          </a:xfrm>
          <a:prstGeom prst="rect">
            <a:avLst/>
          </a:prstGeom>
          <a:noFill/>
          <a:ln w="9525">
            <a:noFill/>
            <a:miter lim="800000"/>
            <a:headEnd/>
            <a:tailEnd/>
          </a:ln>
        </p:spPr>
        <p:txBody>
          <a:bodyPr wrap="none">
            <a:spAutoFit/>
          </a:bodyPr>
          <a:lstStyle/>
          <a:p>
            <a:r>
              <a:rPr lang="en-US" sz="1800" dirty="0">
                <a:latin typeface="Tahoma" pitchFamily="34" charset="0"/>
              </a:rPr>
              <a:t>Cash</a:t>
            </a:r>
          </a:p>
        </p:txBody>
      </p:sp>
      <p:sp>
        <p:nvSpPr>
          <p:cNvPr id="34833" name="Rectangle 2"/>
          <p:cNvSpPr>
            <a:spLocks noChangeArrowheads="1"/>
          </p:cNvSpPr>
          <p:nvPr/>
        </p:nvSpPr>
        <p:spPr bwMode="auto">
          <a:xfrm>
            <a:off x="152400" y="152400"/>
            <a:ext cx="7772400" cy="990600"/>
          </a:xfrm>
          <a:prstGeom prst="rect">
            <a:avLst/>
          </a:prstGeom>
          <a:noFill/>
          <a:ln w="9525">
            <a:noFill/>
            <a:miter lim="800000"/>
            <a:headEnd/>
            <a:tailEnd/>
          </a:ln>
        </p:spPr>
        <p:txBody>
          <a:bodyPr anchor="b"/>
          <a:lstStyle/>
          <a:p>
            <a:pPr eaLnBrk="0" hangingPunct="0"/>
            <a:r>
              <a:rPr lang="en-US" sz="3000" b="1" dirty="0">
                <a:solidFill>
                  <a:schemeClr val="tx2"/>
                </a:solidFill>
              </a:rPr>
              <a:t>Computing the Tax Consequences to the Parties from a Corporate Acquisition</a:t>
            </a:r>
            <a:endParaRPr lang="en-US" sz="3000" dirty="0">
              <a:solidFill>
                <a:schemeClr val="tx2"/>
              </a:solidFill>
            </a:endParaRPr>
          </a:p>
        </p:txBody>
      </p:sp>
      <p:cxnSp>
        <p:nvCxnSpPr>
          <p:cNvPr id="34834" name="AutoShape 24"/>
          <p:cNvCxnSpPr>
            <a:cxnSpLocks noChangeShapeType="1"/>
            <a:stCxn id="34820" idx="2"/>
            <a:endCxn id="34821" idx="0"/>
          </p:cNvCxnSpPr>
          <p:nvPr/>
        </p:nvCxnSpPr>
        <p:spPr bwMode="auto">
          <a:xfrm>
            <a:off x="2133600" y="3830638"/>
            <a:ext cx="0" cy="1025525"/>
          </a:xfrm>
          <a:prstGeom prst="straightConnector1">
            <a:avLst/>
          </a:prstGeom>
          <a:noFill/>
          <a:ln w="9525">
            <a:solidFill>
              <a:schemeClr val="tx1"/>
            </a:solidFill>
            <a:round/>
            <a:headEnd/>
            <a:tailEnd type="triangle" w="med" len="med"/>
          </a:ln>
        </p:spPr>
      </p:cxn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r>
              <a:rPr lang="en-US" sz="3200" dirty="0"/>
              <a:t>Complete Liquidation of a Corporation</a:t>
            </a:r>
            <a:endParaRPr lang="en-US" sz="3000" dirty="0"/>
          </a:p>
        </p:txBody>
      </p:sp>
      <p:sp>
        <p:nvSpPr>
          <p:cNvPr id="35844" name="Rectangle 3"/>
          <p:cNvSpPr>
            <a:spLocks noGrp="1" noChangeArrowheads="1"/>
          </p:cNvSpPr>
          <p:nvPr>
            <p:ph idx="1"/>
          </p:nvPr>
        </p:nvSpPr>
        <p:spPr/>
        <p:txBody>
          <a:bodyPr/>
          <a:lstStyle/>
          <a:p>
            <a:r>
              <a:rPr lang="en-US" sz="2800" dirty="0"/>
              <a:t>Occurs when a corporation acquires all of its stock from all of its shareholders in exchange for “all” of its net assets, after which time the corporation ceases to do business</a:t>
            </a:r>
            <a:endParaRPr lang="en-US" sz="800" dirty="0"/>
          </a:p>
          <a:p>
            <a:r>
              <a:rPr lang="en-US" sz="2800" dirty="0"/>
              <a:t>For tax purposes, Form 966 needs to be filed by corporation in order to inform IRS of its intention to liquidate its tax existence</a:t>
            </a:r>
            <a:endParaRPr lang="en-US" sz="800" dirty="0"/>
          </a:p>
          <a:p>
            <a:r>
              <a:rPr lang="en-US" sz="2800" dirty="0"/>
              <a:t>Form should be filed within 30 days after the owners resolve to liquidate the corporation</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5"/>
          <p:cNvSpPr>
            <a:spLocks noGrp="1" noChangeArrowheads="1"/>
          </p:cNvSpPr>
          <p:nvPr>
            <p:ph type="title"/>
          </p:nvPr>
        </p:nvSpPr>
        <p:spPr/>
        <p:txBody>
          <a:bodyPr/>
          <a:lstStyle/>
          <a:p>
            <a:r>
              <a:rPr lang="en-US" sz="3200" dirty="0"/>
              <a:t>Complete Liquidation of a Corporation</a:t>
            </a:r>
            <a:endParaRPr lang="en-US" sz="3000" dirty="0"/>
          </a:p>
        </p:txBody>
      </p:sp>
      <p:sp>
        <p:nvSpPr>
          <p:cNvPr id="36867" name="Rectangle 3"/>
          <p:cNvSpPr>
            <a:spLocks noGrp="1" noChangeArrowheads="1"/>
          </p:cNvSpPr>
          <p:nvPr>
            <p:ph idx="1"/>
          </p:nvPr>
        </p:nvSpPr>
        <p:spPr/>
        <p:txBody>
          <a:bodyPr/>
          <a:lstStyle/>
          <a:p>
            <a:r>
              <a:rPr lang="en-US" sz="2800" dirty="0"/>
              <a:t>Tax Consequences to the Shareholders in a Complete Liquidation</a:t>
            </a:r>
          </a:p>
          <a:p>
            <a:pPr lvl="1"/>
            <a:r>
              <a:rPr lang="en-US" sz="2400" dirty="0"/>
              <a:t>Depends on</a:t>
            </a:r>
          </a:p>
          <a:p>
            <a:pPr lvl="2"/>
            <a:r>
              <a:rPr lang="en-US" sz="2000" dirty="0"/>
              <a:t>Shareholder’s identity </a:t>
            </a:r>
          </a:p>
          <a:p>
            <a:pPr lvl="2"/>
            <a:r>
              <a:rPr lang="en-US" sz="2000" dirty="0"/>
              <a:t>Ownership percentage in the corporation</a:t>
            </a:r>
          </a:p>
          <a:p>
            <a:pPr lvl="2"/>
            <a:endParaRPr lang="en-US" sz="800" dirty="0"/>
          </a:p>
          <a:p>
            <a:pPr lvl="1"/>
            <a:r>
              <a:rPr lang="en-US" sz="2400" dirty="0"/>
              <a:t>All noncorporate shareholders receiving liquidating distributions have a fully taxable transaction</a:t>
            </a:r>
          </a:p>
          <a:p>
            <a:pPr lvl="1"/>
            <a:endParaRPr lang="en-US" sz="800" dirty="0"/>
          </a:p>
          <a:p>
            <a:pPr lvl="1"/>
            <a:r>
              <a:rPr lang="en-US" sz="2400" dirty="0"/>
              <a:t>Shareholders treat the property received as in “full payment in exchange for the stock” transferred</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5"/>
          <p:cNvSpPr>
            <a:spLocks noGrp="1" noChangeArrowheads="1"/>
          </p:cNvSpPr>
          <p:nvPr>
            <p:ph type="title"/>
          </p:nvPr>
        </p:nvSpPr>
        <p:spPr/>
        <p:txBody>
          <a:bodyPr/>
          <a:lstStyle/>
          <a:p>
            <a:r>
              <a:rPr lang="en-US" sz="3200" dirty="0"/>
              <a:t>Complete Liquidation of a Corporation</a:t>
            </a:r>
            <a:endParaRPr lang="en-US" sz="3000" dirty="0"/>
          </a:p>
        </p:txBody>
      </p:sp>
      <p:sp>
        <p:nvSpPr>
          <p:cNvPr id="37891" name="Rectangle 3"/>
          <p:cNvSpPr>
            <a:spLocks noGrp="1" noChangeArrowheads="1"/>
          </p:cNvSpPr>
          <p:nvPr>
            <p:ph idx="1"/>
          </p:nvPr>
        </p:nvSpPr>
        <p:spPr/>
        <p:txBody>
          <a:bodyPr/>
          <a:lstStyle/>
          <a:p>
            <a:pPr lvl="1"/>
            <a:r>
              <a:rPr lang="en-US" sz="2400" dirty="0"/>
              <a:t>A noncorporate shareholder computes capital gain or loss by subtracting the stock’s tax basis from the money and FMV of property received in return</a:t>
            </a:r>
          </a:p>
          <a:p>
            <a:pPr lvl="1"/>
            <a:endParaRPr lang="en-US" sz="800" dirty="0"/>
          </a:p>
          <a:p>
            <a:pPr lvl="2"/>
            <a:r>
              <a:rPr lang="en-US" sz="2000" dirty="0"/>
              <a:t>Shareholder’s tax basis in the property received equals the property’s fair market value</a:t>
            </a:r>
          </a:p>
          <a:p>
            <a:pPr lvl="2"/>
            <a:r>
              <a:rPr lang="en-US" sz="2000" dirty="0"/>
              <a:t>Debt assumed by the shareholder reduces the (net) FMV of property received</a:t>
            </a:r>
          </a:p>
          <a:p>
            <a:pPr lvl="2"/>
            <a:r>
              <a:rPr lang="en-US" sz="2000" dirty="0"/>
              <a:t>FMV of the property cannot be less than the debt assumed by the shareholder (IRC </a:t>
            </a:r>
            <a:r>
              <a:rPr lang="en-US" sz="2000" dirty="0">
                <a:latin typeface="Times New Roman" pitchFamily="18" charset="0"/>
                <a:cs typeface="Times New Roman" pitchFamily="18" charset="0"/>
              </a:rPr>
              <a:t>§ 336(b))</a:t>
            </a:r>
            <a:endParaRPr lang="en-US" sz="2000"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5"/>
          <p:cNvSpPr>
            <a:spLocks noGrp="1" noChangeArrowheads="1"/>
          </p:cNvSpPr>
          <p:nvPr>
            <p:ph type="title"/>
          </p:nvPr>
        </p:nvSpPr>
        <p:spPr/>
        <p:txBody>
          <a:bodyPr/>
          <a:lstStyle/>
          <a:p>
            <a:r>
              <a:rPr lang="en-US" sz="3200" dirty="0"/>
              <a:t>Complete Liquidation of a Corporation</a:t>
            </a:r>
            <a:endParaRPr lang="en-US" sz="3000" dirty="0"/>
          </a:p>
        </p:txBody>
      </p:sp>
      <p:sp>
        <p:nvSpPr>
          <p:cNvPr id="38915" name="Rectangle 3"/>
          <p:cNvSpPr>
            <a:spLocks noGrp="1" noChangeArrowheads="1"/>
          </p:cNvSpPr>
          <p:nvPr>
            <p:ph idx="1"/>
          </p:nvPr>
        </p:nvSpPr>
        <p:spPr/>
        <p:txBody>
          <a:bodyPr/>
          <a:lstStyle/>
          <a:p>
            <a:pPr lvl="1"/>
            <a:r>
              <a:rPr lang="en-US" sz="2400" dirty="0"/>
              <a:t>Corporate shareholders owning 80 percent or more of the stock of the liquidating corporation do not recognize gain or loss on the receipt of liquidating distributions</a:t>
            </a:r>
          </a:p>
          <a:p>
            <a:pPr lvl="1"/>
            <a:endParaRPr lang="en-US" sz="800" dirty="0"/>
          </a:p>
          <a:p>
            <a:pPr lvl="2"/>
            <a:r>
              <a:rPr lang="en-US" sz="2000" dirty="0"/>
              <a:t>The tax basis in the property transferred carries over to the recipient which allows a group of corporations under common control to reorganize their organizational structure without tax consequences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3"/>
          <p:cNvSpPr>
            <a:spLocks noGrp="1" noChangeArrowheads="1"/>
          </p:cNvSpPr>
          <p:nvPr>
            <p:ph type="body" idx="1"/>
          </p:nvPr>
        </p:nvSpPr>
        <p:spPr>
          <a:xfrm>
            <a:off x="228600" y="1676400"/>
            <a:ext cx="8686800" cy="4724400"/>
          </a:xfrm>
        </p:spPr>
        <p:txBody>
          <a:bodyPr/>
          <a:lstStyle/>
          <a:p>
            <a:pPr eaLnBrk="1" hangingPunct="1">
              <a:lnSpc>
                <a:spcPct val="90000"/>
              </a:lnSpc>
              <a:defRPr/>
            </a:pPr>
            <a:r>
              <a:rPr lang="en-GB" sz="2800" dirty="0"/>
              <a:t>Section 351 Tax Deferral Requirements</a:t>
            </a:r>
            <a:endParaRPr lang="en-US" sz="800" dirty="0"/>
          </a:p>
          <a:p>
            <a:pPr marL="742950" lvl="1" indent="-285750">
              <a:lnSpc>
                <a:spcPct val="90000"/>
              </a:lnSpc>
              <a:spcBef>
                <a:spcPts val="1800"/>
              </a:spcBef>
              <a:defRPr/>
            </a:pPr>
            <a:r>
              <a:rPr lang="en-GB" sz="2400" dirty="0"/>
              <a:t>Transfer of </a:t>
            </a:r>
            <a:r>
              <a:rPr lang="en-GB" sz="2400" b="1" u="sng" dirty="0"/>
              <a:t>property</a:t>
            </a:r>
            <a:r>
              <a:rPr lang="en-GB" sz="2400" dirty="0"/>
              <a:t> to the corporation (not services alone)</a:t>
            </a:r>
          </a:p>
          <a:p>
            <a:pPr marL="742950" lvl="1" indent="-285750">
              <a:lnSpc>
                <a:spcPct val="90000"/>
              </a:lnSpc>
              <a:spcBef>
                <a:spcPts val="1800"/>
              </a:spcBef>
              <a:defRPr/>
            </a:pPr>
            <a:r>
              <a:rPr lang="en-GB" sz="2400" dirty="0"/>
              <a:t>In exchange for stock of the corporation</a:t>
            </a:r>
          </a:p>
          <a:p>
            <a:pPr lvl="2">
              <a:lnSpc>
                <a:spcPct val="90000"/>
              </a:lnSpc>
              <a:spcBef>
                <a:spcPts val="1200"/>
              </a:spcBef>
              <a:defRPr/>
            </a:pPr>
            <a:r>
              <a:rPr lang="en-US" sz="2000" dirty="0"/>
              <a:t>Receipt of boot triggers gain, but not loss</a:t>
            </a:r>
          </a:p>
          <a:p>
            <a:pPr lvl="2">
              <a:lnSpc>
                <a:spcPct val="90000"/>
              </a:lnSpc>
              <a:spcBef>
                <a:spcPts val="1200"/>
              </a:spcBef>
              <a:defRPr/>
            </a:pPr>
            <a:r>
              <a:rPr lang="en-US" sz="2000" dirty="0"/>
              <a:t>Boot is nonqualifying property received by the shareholder</a:t>
            </a:r>
          </a:p>
          <a:p>
            <a:pPr marL="742950" lvl="1" indent="-285750">
              <a:lnSpc>
                <a:spcPct val="90000"/>
              </a:lnSpc>
              <a:spcBef>
                <a:spcPts val="1800"/>
              </a:spcBef>
              <a:defRPr/>
            </a:pPr>
            <a:r>
              <a:rPr lang="en-GB" sz="2400" dirty="0"/>
              <a:t>Transferor(s) of property must be in control of the corporation immediately after the transfer</a:t>
            </a:r>
          </a:p>
          <a:p>
            <a:pPr marL="1038225" lvl="2" indent="-285750">
              <a:lnSpc>
                <a:spcPct val="90000"/>
              </a:lnSpc>
              <a:spcBef>
                <a:spcPts val="1800"/>
              </a:spcBef>
              <a:defRPr/>
            </a:pPr>
            <a:r>
              <a:rPr lang="en-US" sz="2000" dirty="0"/>
              <a:t>Control is defined as ownership of 80 percent or more of the corporation’s voting stock and each class of nonvoting stock</a:t>
            </a:r>
          </a:p>
          <a:p>
            <a:pPr marL="742950" lvl="1" indent="-285750">
              <a:lnSpc>
                <a:spcPct val="90000"/>
              </a:lnSpc>
              <a:spcBef>
                <a:spcPts val="1800"/>
              </a:spcBef>
              <a:defRPr/>
            </a:pPr>
            <a:endParaRPr lang="en-GB" sz="2000" dirty="0"/>
          </a:p>
        </p:txBody>
      </p:sp>
      <p:sp>
        <p:nvSpPr>
          <p:cNvPr id="7174" name="Rectangle 2"/>
          <p:cNvSpPr>
            <a:spLocks noChangeArrowheads="1"/>
          </p:cNvSpPr>
          <p:nvPr/>
        </p:nvSpPr>
        <p:spPr bwMode="auto">
          <a:xfrm>
            <a:off x="304800" y="0"/>
            <a:ext cx="7543800" cy="1447800"/>
          </a:xfrm>
          <a:prstGeom prst="rect">
            <a:avLst/>
          </a:prstGeom>
          <a:noFill/>
          <a:ln w="9525">
            <a:noFill/>
            <a:miter lim="800000"/>
            <a:headEnd/>
            <a:tailEnd/>
          </a:ln>
        </p:spPr>
        <p:txBody>
          <a:bodyPr anchor="b"/>
          <a:lstStyle/>
          <a:p>
            <a:r>
              <a:rPr lang="en-GB" sz="4000" b="1" dirty="0">
                <a:solidFill>
                  <a:schemeClr val="tx2"/>
                </a:solidFill>
              </a:rPr>
              <a:t>Tax-Deferred Transfers of Property to a Corporation</a:t>
            </a:r>
            <a:endParaRPr lang="en-US" sz="4000" b="1" dirty="0">
              <a:solidFill>
                <a:schemeClr val="tx2"/>
              </a:solidFill>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5"/>
          <p:cNvSpPr>
            <a:spLocks noGrp="1" noChangeArrowheads="1"/>
          </p:cNvSpPr>
          <p:nvPr>
            <p:ph type="title"/>
          </p:nvPr>
        </p:nvSpPr>
        <p:spPr/>
        <p:txBody>
          <a:bodyPr/>
          <a:lstStyle/>
          <a:p>
            <a:r>
              <a:rPr lang="en-US" sz="3200" dirty="0"/>
              <a:t>Complete Liquidation of a Corporation</a:t>
            </a:r>
            <a:endParaRPr lang="en-US" sz="3000" dirty="0"/>
          </a:p>
        </p:txBody>
      </p:sp>
      <p:sp>
        <p:nvSpPr>
          <p:cNvPr id="39939" name="Rectangle 3"/>
          <p:cNvSpPr>
            <a:spLocks noGrp="1" noChangeArrowheads="1"/>
          </p:cNvSpPr>
          <p:nvPr>
            <p:ph idx="1"/>
          </p:nvPr>
        </p:nvSpPr>
        <p:spPr/>
        <p:txBody>
          <a:bodyPr/>
          <a:lstStyle/>
          <a:p>
            <a:r>
              <a:rPr lang="en-US" sz="2800" dirty="0"/>
              <a:t>Taxable Liquidating Distributions</a:t>
            </a:r>
            <a:endParaRPr lang="en-US" sz="800" dirty="0"/>
          </a:p>
          <a:p>
            <a:pPr lvl="1"/>
            <a:r>
              <a:rPr lang="en-US" sz="2400" dirty="0"/>
              <a:t>Liquidating corporation recognizes all gains and certain losses on taxable distributions of property to shareholders</a:t>
            </a:r>
          </a:p>
          <a:p>
            <a:pPr lvl="1"/>
            <a:endParaRPr lang="en-US" sz="800" dirty="0"/>
          </a:p>
          <a:p>
            <a:pPr lvl="1"/>
            <a:r>
              <a:rPr lang="en-US" sz="2400" dirty="0"/>
              <a:t>Liquidating corporation does not recognize loss if the property is</a:t>
            </a:r>
            <a:r>
              <a:rPr lang="en-US" sz="2200" dirty="0"/>
              <a:t> </a:t>
            </a:r>
          </a:p>
          <a:p>
            <a:pPr lvl="2"/>
            <a:r>
              <a:rPr lang="en-US" sz="2000" dirty="0"/>
              <a:t>Distributed to a related party </a:t>
            </a:r>
          </a:p>
          <a:p>
            <a:pPr lvl="2"/>
            <a:r>
              <a:rPr lang="en-US" sz="2000" dirty="0"/>
              <a:t>Distribution is non-pro rata </a:t>
            </a:r>
          </a:p>
          <a:p>
            <a:pPr lvl="2"/>
            <a:r>
              <a:rPr lang="en-US" sz="2000" dirty="0"/>
              <a:t>Asset distributed is disqualified property</a:t>
            </a:r>
            <a:endParaRPr lang="en-US" sz="2200"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Complete Liquidation of a Corporation</a:t>
            </a:r>
            <a:endParaRPr lang="en-US" dirty="0"/>
          </a:p>
        </p:txBody>
      </p:sp>
      <p:sp>
        <p:nvSpPr>
          <p:cNvPr id="40964" name="Rectangle 3"/>
          <p:cNvSpPr>
            <a:spLocks noGrp="1" noChangeArrowheads="1"/>
          </p:cNvSpPr>
          <p:nvPr>
            <p:ph idx="1"/>
          </p:nvPr>
        </p:nvSpPr>
        <p:spPr/>
        <p:txBody>
          <a:bodyPr/>
          <a:lstStyle/>
          <a:p>
            <a:pPr lvl="1"/>
            <a:r>
              <a:rPr lang="en-US" sz="2400" dirty="0"/>
              <a:t>Disqualified property is property acquired within five years of the date of distribution in a tax deferred §351 transaction or as a nontaxable contribution to capital</a:t>
            </a:r>
          </a:p>
          <a:p>
            <a:pPr lvl="1"/>
            <a:endParaRPr lang="en-US" sz="800" dirty="0"/>
          </a:p>
          <a:p>
            <a:pPr lvl="1"/>
            <a:r>
              <a:rPr lang="en-US" sz="2400" dirty="0"/>
              <a:t>Loss on the complete liquidation of such property is not recognized if the property distributed was acquired in a §351 transaction or as a contribution to capital, and a principal purpose of the contribution was to recognize a loss by the liquidating corporation</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Complete Liquidation of a Corporation</a:t>
            </a:r>
            <a:endParaRPr lang="en-US" dirty="0"/>
          </a:p>
        </p:txBody>
      </p:sp>
      <p:sp>
        <p:nvSpPr>
          <p:cNvPr id="41988" name="Rectangle 3"/>
          <p:cNvSpPr>
            <a:spLocks noGrp="1" noChangeArrowheads="1"/>
          </p:cNvSpPr>
          <p:nvPr>
            <p:ph idx="1"/>
          </p:nvPr>
        </p:nvSpPr>
        <p:spPr/>
        <p:txBody>
          <a:bodyPr/>
          <a:lstStyle/>
          <a:p>
            <a:pPr lvl="1"/>
            <a:r>
              <a:rPr lang="en-US" sz="2400" dirty="0"/>
              <a:t>This rule prevents a built-in loss existing at the time of the distribution from being recognized by treating the basis of the property distributed as being its FMV at the time it was contributed to the corporation</a:t>
            </a:r>
          </a:p>
          <a:p>
            <a:pPr lvl="1"/>
            <a:endParaRPr lang="en-US" sz="800" dirty="0"/>
          </a:p>
          <a:p>
            <a:pPr lvl="1"/>
            <a:r>
              <a:rPr lang="en-US" sz="2400" dirty="0"/>
              <a:t>This provision is designed as an anti-stuffing provision to prevent shareholders from contributing property with built-in losses to a corporation shortly before a liquidation to offset gain property distributed in the liquidation</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Complete Liquidation of a Corporation</a:t>
            </a:r>
          </a:p>
        </p:txBody>
      </p:sp>
      <p:sp>
        <p:nvSpPr>
          <p:cNvPr id="43012" name="Rectangle 3"/>
          <p:cNvSpPr>
            <a:spLocks noGrp="1" noChangeArrowheads="1"/>
          </p:cNvSpPr>
          <p:nvPr>
            <p:ph idx="1"/>
          </p:nvPr>
        </p:nvSpPr>
        <p:spPr/>
        <p:txBody>
          <a:bodyPr/>
          <a:lstStyle/>
          <a:p>
            <a:pPr marL="571500" indent="-571500"/>
            <a:r>
              <a:rPr lang="en-US" sz="2800" dirty="0"/>
              <a:t>Nontaxable Liquidating Distributions</a:t>
            </a:r>
            <a:endParaRPr lang="en-US" sz="800" dirty="0"/>
          </a:p>
          <a:p>
            <a:pPr marL="839788" lvl="1" indent="-495300"/>
            <a:r>
              <a:rPr lang="en-US" sz="2400" dirty="0"/>
              <a:t>The liquidating corporation does not recognize gain or loss on tax-free distributions of property to an 80 percent corporate shareholder</a:t>
            </a:r>
          </a:p>
          <a:p>
            <a:pPr marL="839788" lvl="1" indent="-495300"/>
            <a:endParaRPr lang="en-US" sz="800" dirty="0"/>
          </a:p>
          <a:p>
            <a:pPr marL="839788" lvl="1" indent="-495300"/>
            <a:r>
              <a:rPr lang="en-US" sz="2400" dirty="0"/>
              <a:t>Liquidation-related expenses, including the cost of preparing and effectuating a plan of complete liquidation, are deductible by the liquidating corporation on its final Form 1120</a:t>
            </a:r>
          </a:p>
          <a:p>
            <a:pPr marL="839788" lvl="1" indent="-495300"/>
            <a:endParaRPr lang="en-US" sz="800" dirty="0"/>
          </a:p>
          <a:p>
            <a:pPr marL="839788" lvl="1" indent="-495300"/>
            <a:r>
              <a:rPr lang="en-US" sz="2400" dirty="0"/>
              <a:t>Deferred or capitalized expenditures such as organizational expenditures also are deductible on the final tax return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304800" y="1752600"/>
            <a:ext cx="8534400" cy="4329113"/>
          </a:xfrm>
        </p:spPr>
        <p:txBody>
          <a:bodyPr/>
          <a:lstStyle/>
          <a:p>
            <a:pPr>
              <a:lnSpc>
                <a:spcPct val="90000"/>
              </a:lnSpc>
            </a:pPr>
            <a:r>
              <a:rPr lang="en-US" sz="2800" dirty="0"/>
              <a:t>Receipt of boot triggers gain up to the FMV of the boot</a:t>
            </a:r>
          </a:p>
          <a:p>
            <a:pPr>
              <a:lnSpc>
                <a:spcPct val="90000"/>
              </a:lnSpc>
            </a:pPr>
            <a:r>
              <a:rPr lang="en-US" sz="2800" dirty="0"/>
              <a:t>Boot is allocated based on the FMV of the properties transferred</a:t>
            </a:r>
          </a:p>
          <a:p>
            <a:pPr>
              <a:lnSpc>
                <a:spcPct val="90000"/>
              </a:lnSpc>
            </a:pPr>
            <a:r>
              <a:rPr lang="en-US" sz="2800" dirty="0"/>
              <a:t>The character of gain recognized depends on the nature of the asset transferred on which gain is recognized</a:t>
            </a:r>
          </a:p>
          <a:p>
            <a:pPr lvl="1">
              <a:lnSpc>
                <a:spcPct val="90000"/>
              </a:lnSpc>
            </a:pPr>
            <a:endParaRPr lang="en-US" sz="800" dirty="0"/>
          </a:p>
        </p:txBody>
      </p:sp>
      <p:sp>
        <p:nvSpPr>
          <p:cNvPr id="10244" name="Rectangle 2"/>
          <p:cNvSpPr>
            <a:spLocks noChangeArrowheads="1"/>
          </p:cNvSpPr>
          <p:nvPr/>
        </p:nvSpPr>
        <p:spPr bwMode="auto">
          <a:xfrm>
            <a:off x="304800" y="152400"/>
            <a:ext cx="7543800" cy="1447800"/>
          </a:xfrm>
          <a:prstGeom prst="rect">
            <a:avLst/>
          </a:prstGeom>
          <a:noFill/>
          <a:ln w="9525">
            <a:noFill/>
            <a:miter lim="800000"/>
            <a:headEnd/>
            <a:tailEnd/>
          </a:ln>
        </p:spPr>
        <p:txBody>
          <a:bodyPr anchor="b"/>
          <a:lstStyle/>
          <a:p>
            <a:r>
              <a:rPr lang="en-GB" sz="4000" b="1" dirty="0">
                <a:solidFill>
                  <a:schemeClr val="tx2"/>
                </a:solidFill>
              </a:rPr>
              <a:t>Tax-Deferred Transfers of Property to a Corporation</a:t>
            </a:r>
            <a:endParaRPr lang="en-US" sz="4000" b="1" dirty="0">
              <a:solidFill>
                <a:schemeClr val="tx2"/>
              </a:solidFill>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2"/>
          <p:cNvSpPr>
            <a:spLocks noGrp="1" noChangeArrowheads="1"/>
          </p:cNvSpPr>
          <p:nvPr>
            <p:ph type="title"/>
          </p:nvPr>
        </p:nvSpPr>
        <p:spPr>
          <a:xfrm>
            <a:off x="304800" y="228600"/>
            <a:ext cx="7467600" cy="1447800"/>
          </a:xfrm>
        </p:spPr>
        <p:txBody>
          <a:bodyPr/>
          <a:lstStyle/>
          <a:p>
            <a:pPr eaLnBrk="1" hangingPunct="1"/>
            <a:r>
              <a:rPr lang="en-GB" sz="4000" dirty="0"/>
              <a:t>Tax-Deferred Transfers of Property to a Corporation</a:t>
            </a:r>
            <a:endParaRPr lang="en-US" sz="4000"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514600"/>
            <a:ext cx="7160173"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3"/>
          <p:cNvSpPr>
            <a:spLocks noGrp="1" noChangeArrowheads="1"/>
          </p:cNvSpPr>
          <p:nvPr>
            <p:ph type="body" idx="4294967295"/>
          </p:nvPr>
        </p:nvSpPr>
        <p:spPr>
          <a:xfrm>
            <a:off x="304800" y="1600200"/>
            <a:ext cx="8534400" cy="3995738"/>
          </a:xfrm>
        </p:spPr>
        <p:txBody>
          <a:bodyPr/>
          <a:lstStyle/>
          <a:p>
            <a:r>
              <a:rPr lang="en-GB" sz="2800" dirty="0"/>
              <a:t>Assumption of a liability is generally not</a:t>
            </a:r>
            <a:r>
              <a:rPr lang="en-GB" sz="2800" i="1" dirty="0"/>
              <a:t> </a:t>
            </a:r>
            <a:r>
              <a:rPr lang="en-GB" sz="2800" dirty="0"/>
              <a:t>treated as boot</a:t>
            </a:r>
          </a:p>
          <a:p>
            <a:r>
              <a:rPr lang="en-GB" sz="2800" dirty="0"/>
              <a:t>Basis is computed as follows:</a:t>
            </a:r>
            <a:endParaRPr lang="en-US" sz="2800" dirty="0"/>
          </a:p>
        </p:txBody>
      </p:sp>
      <p:sp>
        <p:nvSpPr>
          <p:cNvPr id="12294" name="Rectangle 2"/>
          <p:cNvSpPr>
            <a:spLocks noChangeArrowheads="1"/>
          </p:cNvSpPr>
          <p:nvPr/>
        </p:nvSpPr>
        <p:spPr bwMode="auto">
          <a:xfrm>
            <a:off x="304800" y="228600"/>
            <a:ext cx="7467600" cy="1219200"/>
          </a:xfrm>
          <a:prstGeom prst="rect">
            <a:avLst/>
          </a:prstGeom>
          <a:noFill/>
          <a:ln w="9525">
            <a:noFill/>
            <a:miter lim="800000"/>
            <a:headEnd/>
            <a:tailEnd/>
          </a:ln>
        </p:spPr>
        <p:txBody>
          <a:bodyPr anchor="b"/>
          <a:lstStyle/>
          <a:p>
            <a:r>
              <a:rPr lang="en-GB" sz="4000" b="1" dirty="0">
                <a:solidFill>
                  <a:schemeClr val="tx2"/>
                </a:solidFill>
              </a:rPr>
              <a:t>Tax-Deferred Transfers of Property to a Corporation</a:t>
            </a:r>
            <a:endParaRPr lang="en-US" sz="4000" b="1" dirty="0">
              <a:solidFill>
                <a:schemeClr val="tx2"/>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354946"/>
            <a:ext cx="7673709" cy="23600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3"/>
          <p:cNvSpPr>
            <a:spLocks noGrp="1" noChangeArrowheads="1"/>
          </p:cNvSpPr>
          <p:nvPr>
            <p:ph type="body" idx="1"/>
          </p:nvPr>
        </p:nvSpPr>
        <p:spPr>
          <a:xfrm>
            <a:off x="381000" y="1676400"/>
            <a:ext cx="8458200" cy="4572000"/>
          </a:xfrm>
        </p:spPr>
        <p:txBody>
          <a:bodyPr/>
          <a:lstStyle/>
          <a:p>
            <a:pPr>
              <a:lnSpc>
                <a:spcPct val="90000"/>
              </a:lnSpc>
            </a:pPr>
            <a:r>
              <a:rPr lang="en-US" sz="2800" dirty="0"/>
              <a:t>Contributions to Capital</a:t>
            </a:r>
          </a:p>
          <a:p>
            <a:pPr marL="742950" lvl="1" indent="-285750">
              <a:lnSpc>
                <a:spcPct val="90000"/>
              </a:lnSpc>
              <a:spcBef>
                <a:spcPts val="1200"/>
              </a:spcBef>
            </a:pPr>
            <a:r>
              <a:rPr lang="en-US" sz="2400" dirty="0"/>
              <a:t>Transfer of property but no stock or other property is received in return</a:t>
            </a:r>
          </a:p>
          <a:p>
            <a:pPr marL="742950" lvl="1" indent="-285750">
              <a:lnSpc>
                <a:spcPct val="90000"/>
              </a:lnSpc>
              <a:spcBef>
                <a:spcPts val="1200"/>
              </a:spcBef>
            </a:pPr>
            <a:r>
              <a:rPr lang="en-US" sz="2400" dirty="0"/>
              <a:t>Corporation takes a carryover tax basis in property contributed by a shareholder, </a:t>
            </a:r>
          </a:p>
          <a:p>
            <a:pPr marL="742950" lvl="1" indent="-285750">
              <a:lnSpc>
                <a:spcPct val="90000"/>
              </a:lnSpc>
              <a:spcBef>
                <a:spcPts val="1200"/>
              </a:spcBef>
            </a:pPr>
            <a:r>
              <a:rPr lang="en-US" sz="2400" dirty="0"/>
              <a:t>Corporation takes a zero tax basis in property contributed by a nonshareholder, </a:t>
            </a:r>
          </a:p>
          <a:p>
            <a:pPr marL="742950" lvl="1" indent="-285750">
              <a:lnSpc>
                <a:spcPct val="90000"/>
              </a:lnSpc>
              <a:spcBef>
                <a:spcPts val="1200"/>
              </a:spcBef>
            </a:pPr>
            <a:r>
              <a:rPr lang="en-US" sz="2400" dirty="0"/>
              <a:t>Shareholder making a capital contribution increases the tax basis in existing stock by the tax basis of the property contributed</a:t>
            </a:r>
          </a:p>
        </p:txBody>
      </p:sp>
      <p:sp>
        <p:nvSpPr>
          <p:cNvPr id="15366" name="Rectangle 2"/>
          <p:cNvSpPr>
            <a:spLocks noChangeArrowheads="1"/>
          </p:cNvSpPr>
          <p:nvPr/>
        </p:nvSpPr>
        <p:spPr bwMode="auto">
          <a:xfrm>
            <a:off x="304800" y="228600"/>
            <a:ext cx="7467600" cy="1371600"/>
          </a:xfrm>
          <a:prstGeom prst="rect">
            <a:avLst/>
          </a:prstGeom>
          <a:noFill/>
          <a:ln w="9525">
            <a:noFill/>
            <a:miter lim="800000"/>
            <a:headEnd/>
            <a:tailEnd/>
          </a:ln>
        </p:spPr>
        <p:txBody>
          <a:bodyPr anchor="b"/>
          <a:lstStyle/>
          <a:p>
            <a:r>
              <a:rPr lang="en-GB" sz="4000" b="1" dirty="0">
                <a:solidFill>
                  <a:schemeClr val="tx2"/>
                </a:solidFill>
              </a:rPr>
              <a:t>Tax-Deferred Transfers of Property to a Corporation</a:t>
            </a:r>
            <a:endParaRPr lang="en-US" sz="4000" b="1" dirty="0">
              <a:solidFill>
                <a:schemeClr val="tx2"/>
              </a:solidFil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3"/>
          <p:cNvSpPr>
            <a:spLocks noGrp="1" noChangeArrowheads="1"/>
          </p:cNvSpPr>
          <p:nvPr>
            <p:ph type="body" idx="4294967295"/>
          </p:nvPr>
        </p:nvSpPr>
        <p:spPr>
          <a:xfrm>
            <a:off x="304800" y="1676400"/>
            <a:ext cx="8534400" cy="4876800"/>
          </a:xfrm>
        </p:spPr>
        <p:txBody>
          <a:bodyPr/>
          <a:lstStyle/>
          <a:p>
            <a:r>
              <a:rPr lang="en-US" sz="2800" dirty="0"/>
              <a:t>Section 1244 Stock</a:t>
            </a:r>
          </a:p>
          <a:p>
            <a:endParaRPr lang="en-US" sz="800" dirty="0"/>
          </a:p>
          <a:p>
            <a:pPr marL="742950" lvl="1" indent="-285750">
              <a:spcBef>
                <a:spcPts val="1800"/>
              </a:spcBef>
            </a:pPr>
            <a:r>
              <a:rPr lang="en-US" sz="2400" dirty="0"/>
              <a:t>Small corporation (&lt;$1 million capitalization) and </a:t>
            </a:r>
          </a:p>
          <a:p>
            <a:pPr marL="742950" lvl="1" indent="-285750">
              <a:spcBef>
                <a:spcPts val="1800"/>
              </a:spcBef>
            </a:pPr>
            <a:r>
              <a:rPr lang="en-US" sz="2400" dirty="0"/>
              <a:t>Original shareholder</a:t>
            </a:r>
          </a:p>
          <a:p>
            <a:pPr marL="742950" lvl="1" indent="-285750">
              <a:spcBef>
                <a:spcPts val="1800"/>
              </a:spcBef>
            </a:pPr>
            <a:r>
              <a:rPr lang="en-US" sz="2400" dirty="0"/>
              <a:t>Corporation must meet an active trade or business requirement for 5 years before the stock meets the §1244 requirements</a:t>
            </a:r>
          </a:p>
          <a:p>
            <a:pPr marL="742950" lvl="1" indent="-285750">
              <a:spcBef>
                <a:spcPts val="1800"/>
              </a:spcBef>
            </a:pPr>
            <a:r>
              <a:rPr lang="en-US" sz="2400" dirty="0"/>
              <a:t>Shareholder can recognize up to $50,000 per year of ordinary loss ($100,000 if married joint) on sale of the stock (excess is capital loss)</a:t>
            </a:r>
          </a:p>
        </p:txBody>
      </p:sp>
      <p:sp>
        <p:nvSpPr>
          <p:cNvPr id="16390" name="Rectangle 2"/>
          <p:cNvSpPr>
            <a:spLocks noChangeArrowheads="1"/>
          </p:cNvSpPr>
          <p:nvPr/>
        </p:nvSpPr>
        <p:spPr bwMode="auto">
          <a:xfrm>
            <a:off x="304800" y="228600"/>
            <a:ext cx="7467600" cy="1295400"/>
          </a:xfrm>
          <a:prstGeom prst="rect">
            <a:avLst/>
          </a:prstGeom>
          <a:noFill/>
          <a:ln w="9525">
            <a:noFill/>
            <a:miter lim="800000"/>
            <a:headEnd/>
            <a:tailEnd/>
          </a:ln>
        </p:spPr>
        <p:txBody>
          <a:bodyPr anchor="b"/>
          <a:lstStyle/>
          <a:p>
            <a:r>
              <a:rPr lang="en-GB" sz="4000" b="1" dirty="0">
                <a:solidFill>
                  <a:schemeClr val="tx2"/>
                </a:solidFill>
              </a:rPr>
              <a:t>Tax-Deferred Transfers of Property to a Corporation</a:t>
            </a:r>
            <a:endParaRPr lang="en-US" sz="4000" b="1" dirty="0">
              <a:solidFill>
                <a:schemeClr val="tx2"/>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381000" y="1719263"/>
            <a:ext cx="8229600" cy="1404937"/>
          </a:xfrm>
        </p:spPr>
        <p:txBody>
          <a:bodyPr/>
          <a:lstStyle/>
          <a:p>
            <a:pPr marL="0" indent="0">
              <a:buNone/>
            </a:pPr>
            <a:r>
              <a:rPr lang="en-US" sz="2400" dirty="0"/>
              <a:t>When negotiating an acquisition, management of the acquiring corporation must decide whether to acquire assets or stock and what to use as consideration</a:t>
            </a:r>
          </a:p>
        </p:txBody>
      </p:sp>
      <p:sp>
        <p:nvSpPr>
          <p:cNvPr id="17413" name="Rectangle 2"/>
          <p:cNvSpPr>
            <a:spLocks noChangeArrowheads="1"/>
          </p:cNvSpPr>
          <p:nvPr/>
        </p:nvSpPr>
        <p:spPr bwMode="auto">
          <a:xfrm>
            <a:off x="381000" y="228600"/>
            <a:ext cx="7467600" cy="1219200"/>
          </a:xfrm>
          <a:prstGeom prst="rect">
            <a:avLst/>
          </a:prstGeom>
          <a:noFill/>
          <a:ln w="9525">
            <a:noFill/>
            <a:miter lim="800000"/>
            <a:headEnd/>
            <a:tailEnd/>
          </a:ln>
        </p:spPr>
        <p:txBody>
          <a:bodyPr anchor="b"/>
          <a:lstStyle/>
          <a:p>
            <a:r>
              <a:rPr lang="en-US" sz="4000" b="1" dirty="0">
                <a:solidFill>
                  <a:schemeClr val="tx2"/>
                </a:solidFill>
              </a:rPr>
              <a:t>Taxable and Tax-deferred Corporate Acquisitions</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352800"/>
            <a:ext cx="7564582"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3664</TotalTime>
  <Words>1989</Words>
  <Application>Microsoft Office PowerPoint</Application>
  <PresentationFormat>On-screen Show (4:3)</PresentationFormat>
  <Paragraphs>241</Paragraphs>
  <Slides>33</Slides>
  <Notes>33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Tahoma</vt:lpstr>
      <vt:lpstr>Times New Roman</vt:lpstr>
      <vt:lpstr>Wingdings</vt:lpstr>
      <vt:lpstr>Network</vt:lpstr>
      <vt:lpstr>Chapter 8</vt:lpstr>
      <vt:lpstr>Learning Objectives</vt:lpstr>
      <vt:lpstr>PowerPoint Presentation</vt:lpstr>
      <vt:lpstr>PowerPoint Presentation</vt:lpstr>
      <vt:lpstr>Tax-Deferred Transfers of Property to a Corporation</vt:lpstr>
      <vt:lpstr>PowerPoint Presentation</vt:lpstr>
      <vt:lpstr>PowerPoint Presentation</vt:lpstr>
      <vt:lpstr>PowerPoint Presentation</vt:lpstr>
      <vt:lpstr>PowerPoint Presentation</vt:lpstr>
      <vt:lpstr>Taxable and Tax-Deferred Corporate Acquisitions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Complete Liquidation of a Corporation</vt:lpstr>
      <vt:lpstr>Complete Liquidation of a Corporation</vt:lpstr>
      <vt:lpstr>Complete Liquidation of a Corporation</vt:lpstr>
      <vt:lpstr>Complete Liquidation of a Corporation</vt:lpstr>
      <vt:lpstr>Complete Liquidation of a Corporation</vt:lpstr>
      <vt:lpstr>Complete Liquidation of a Corporation</vt:lpstr>
      <vt:lpstr>Complete Liquidation of a Corporation</vt:lpstr>
      <vt:lpstr>Complete Liquidation of a Corporation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19 slides</dc:title>
  <dc:subject>Spilker text</dc:subject>
  <dc:creator>John Robinson</dc:creator>
  <cp:lastModifiedBy>Howard Godfrey</cp:lastModifiedBy>
  <cp:revision>679</cp:revision>
  <dcterms:created xsi:type="dcterms:W3CDTF">2006-11-06T16:51:59Z</dcterms:created>
  <dcterms:modified xsi:type="dcterms:W3CDTF">2016-12-19T01:43:01Z</dcterms:modified>
</cp:coreProperties>
</file>