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0"/>
  </p:notesMasterIdLst>
  <p:handoutMasterIdLst>
    <p:handoutMasterId r:id="rId41"/>
  </p:handoutMasterIdLst>
  <p:sldIdLst>
    <p:sldId id="256" r:id="rId2"/>
    <p:sldId id="257" r:id="rId3"/>
    <p:sldId id="259" r:id="rId4"/>
    <p:sldId id="305" r:id="rId5"/>
    <p:sldId id="261" r:id="rId6"/>
    <p:sldId id="258" r:id="rId7"/>
    <p:sldId id="262" r:id="rId8"/>
    <p:sldId id="306" r:id="rId9"/>
    <p:sldId id="307" r:id="rId10"/>
    <p:sldId id="328" r:id="rId11"/>
    <p:sldId id="343" r:id="rId12"/>
    <p:sldId id="344" r:id="rId13"/>
    <p:sldId id="345" r:id="rId14"/>
    <p:sldId id="346" r:id="rId15"/>
    <p:sldId id="273" r:id="rId16"/>
    <p:sldId id="348" r:id="rId17"/>
    <p:sldId id="347" r:id="rId18"/>
    <p:sldId id="349" r:id="rId19"/>
    <p:sldId id="350" r:id="rId20"/>
    <p:sldId id="309" r:id="rId21"/>
    <p:sldId id="332" r:id="rId22"/>
    <p:sldId id="333" r:id="rId23"/>
    <p:sldId id="337" r:id="rId24"/>
    <p:sldId id="336" r:id="rId25"/>
    <p:sldId id="286" r:id="rId26"/>
    <p:sldId id="329" r:id="rId27"/>
    <p:sldId id="287" r:id="rId28"/>
    <p:sldId id="335" r:id="rId29"/>
    <p:sldId id="352" r:id="rId30"/>
    <p:sldId id="288" r:id="rId31"/>
    <p:sldId id="330" r:id="rId32"/>
    <p:sldId id="290" r:id="rId33"/>
    <p:sldId id="291" r:id="rId34"/>
    <p:sldId id="311" r:id="rId35"/>
    <p:sldId id="295" r:id="rId36"/>
    <p:sldId id="324" r:id="rId37"/>
    <p:sldId id="315" r:id="rId38"/>
    <p:sldId id="322" r:id="rId39"/>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charset="0"/>
        <a:ea typeface="+mn-ea"/>
        <a:cs typeface="Arial" charset="0"/>
      </a:defRPr>
    </a:lvl1pPr>
    <a:lvl2pPr marL="457200" algn="l" rtl="0" fontAlgn="base">
      <a:spcBef>
        <a:spcPct val="0"/>
      </a:spcBef>
      <a:spcAft>
        <a:spcPct val="0"/>
      </a:spcAft>
      <a:defRPr sz="2400" b="1" kern="1200">
        <a:solidFill>
          <a:schemeClr val="tx1"/>
        </a:solidFill>
        <a:latin typeface="Arial" charset="0"/>
        <a:ea typeface="+mn-ea"/>
        <a:cs typeface="Arial" charset="0"/>
      </a:defRPr>
    </a:lvl2pPr>
    <a:lvl3pPr marL="914400" algn="l" rtl="0" fontAlgn="base">
      <a:spcBef>
        <a:spcPct val="0"/>
      </a:spcBef>
      <a:spcAft>
        <a:spcPct val="0"/>
      </a:spcAft>
      <a:defRPr sz="2400" b="1" kern="1200">
        <a:solidFill>
          <a:schemeClr val="tx1"/>
        </a:solidFill>
        <a:latin typeface="Arial" charset="0"/>
        <a:ea typeface="+mn-ea"/>
        <a:cs typeface="Arial" charset="0"/>
      </a:defRPr>
    </a:lvl3pPr>
    <a:lvl4pPr marL="1371600" algn="l" rtl="0" fontAlgn="base">
      <a:spcBef>
        <a:spcPct val="0"/>
      </a:spcBef>
      <a:spcAft>
        <a:spcPct val="0"/>
      </a:spcAft>
      <a:defRPr sz="2400" b="1" kern="1200">
        <a:solidFill>
          <a:schemeClr val="tx1"/>
        </a:solidFill>
        <a:latin typeface="Arial" charset="0"/>
        <a:ea typeface="+mn-ea"/>
        <a:cs typeface="Arial" charset="0"/>
      </a:defRPr>
    </a:lvl4pPr>
    <a:lvl5pPr marL="1828800" algn="l" rtl="0" fontAlgn="base">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80" autoAdjust="0"/>
    <p:restoredTop sz="94028" autoAdjust="0"/>
  </p:normalViewPr>
  <p:slideViewPr>
    <p:cSldViewPr>
      <p:cViewPr varScale="1">
        <p:scale>
          <a:sx n="64" d="100"/>
          <a:sy n="64" d="100"/>
        </p:scale>
        <p:origin x="166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0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86A30CD-F6DB-403B-8503-3778D9567164}" type="datetimeFigureOut">
              <a:rPr lang="en-US"/>
              <a:pPr>
                <a:defRPr/>
              </a:pPr>
              <a:t>12/18/2016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8C42D1B-2F02-4E52-8553-2AD81008402F}" type="slidenum">
              <a:rPr lang="en-US"/>
              <a:pPr>
                <a:defRPr/>
              </a:pPr>
              <a:t>‹#›</a:t>
            </a:fld>
            <a:endParaRPr lang="en-US" dirty="0"/>
          </a:p>
        </p:txBody>
      </p:sp>
    </p:spTree>
    <p:extLst>
      <p:ext uri="{BB962C8B-B14F-4D97-AF65-F5344CB8AC3E}">
        <p14:creationId xmlns:p14="http://schemas.microsoft.com/office/powerpoint/2010/main" val="57635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dirty="0"/>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7894F497-2C03-4C7E-BA2B-F28D4882D918}" type="datetimeFigureOut">
              <a:rPr lang="en-US"/>
              <a:pPr>
                <a:defRPr/>
              </a:pPr>
              <a:t>12/18/2016</a:t>
            </a:fld>
            <a:endParaRPr lang="en-US" dirty="0"/>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dirty="0"/>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18F58EE9-F555-4941-A5D5-F198D88D0DD3}" type="slidenum">
              <a:rPr lang="en-US"/>
              <a:pPr>
                <a:defRPr/>
              </a:pPr>
              <a:t>‹#›</a:t>
            </a:fld>
            <a:endParaRPr lang="en-US" dirty="0"/>
          </a:p>
        </p:txBody>
      </p:sp>
    </p:spTree>
    <p:extLst>
      <p:ext uri="{BB962C8B-B14F-4D97-AF65-F5344CB8AC3E}">
        <p14:creationId xmlns:p14="http://schemas.microsoft.com/office/powerpoint/2010/main" val="3521563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2563765-73DD-4C7C-8FEC-E806D2C674E9}" type="slidenum">
              <a:rPr lang="en-US" altLang="en-US" smtClean="0">
                <a:latin typeface="Arial" charset="0"/>
              </a:rPr>
              <a:pPr eaLnBrk="1" hangingPunct="1">
                <a:spcBef>
                  <a:spcPct val="0"/>
                </a:spcBef>
              </a:pPr>
              <a:t>10</a:t>
            </a:fld>
            <a:endParaRPr lang="en-US" alt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7BC0D66-D8B1-477C-9E52-B76A535A9C1F}" type="slidenum">
              <a:rPr lang="en-US" altLang="en-US" smtClean="0">
                <a:latin typeface="Arial" charset="0"/>
              </a:rPr>
              <a:pPr eaLnBrk="1" hangingPunct="1">
                <a:spcBef>
                  <a:spcPct val="0"/>
                </a:spcBef>
              </a:pPr>
              <a:t>11</a:t>
            </a:fld>
            <a:endParaRPr lang="en-US" altLang="en-US"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D9DFC27-E756-457E-8976-43A79BEC68A5}" type="slidenum">
              <a:rPr lang="en-US" altLang="en-US" smtClean="0">
                <a:latin typeface="Arial" charset="0"/>
              </a:rPr>
              <a:pPr eaLnBrk="1" hangingPunct="1">
                <a:spcBef>
                  <a:spcPct val="0"/>
                </a:spcBef>
              </a:pPr>
              <a:t>12</a:t>
            </a:fld>
            <a:endParaRPr lang="en-US" altLang="en-US"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63344C0-82DB-4C61-859D-3C8F0A6CC832}" type="slidenum">
              <a:rPr lang="en-US" altLang="en-US" smtClean="0">
                <a:latin typeface="Arial" charset="0"/>
              </a:rPr>
              <a:pPr eaLnBrk="1" hangingPunct="1">
                <a:spcBef>
                  <a:spcPct val="0"/>
                </a:spcBef>
              </a:pPr>
              <a:t>13</a:t>
            </a:fld>
            <a:endParaRPr lang="en-US" altLang="en-US" dirty="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856CA8C-336B-4A64-86FA-2CFF7FEA1DFE}" type="slidenum">
              <a:rPr lang="en-US" altLang="en-US" smtClean="0">
                <a:latin typeface="Arial" charset="0"/>
              </a:rPr>
              <a:pPr eaLnBrk="1" hangingPunct="1">
                <a:spcBef>
                  <a:spcPct val="0"/>
                </a:spcBef>
              </a:pPr>
              <a:t>14</a:t>
            </a:fld>
            <a:endParaRPr lang="en-US" altLang="en-US" dirty="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2CE7071-8A33-4D7F-B571-E27788FB9338}" type="slidenum">
              <a:rPr lang="en-US" altLang="en-US" smtClean="0">
                <a:latin typeface="Arial" charset="0"/>
              </a:rPr>
              <a:pPr eaLnBrk="1" hangingPunct="1">
                <a:spcBef>
                  <a:spcPct val="0"/>
                </a:spcBef>
              </a:pPr>
              <a:t>15</a:t>
            </a:fld>
            <a:endParaRPr lang="en-US" altLang="en-US" dirty="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C2608A4-E6A4-436E-A5B4-4F138548CE88}" type="slidenum">
              <a:rPr lang="en-US" altLang="en-US" smtClean="0">
                <a:latin typeface="Arial" charset="0"/>
              </a:rPr>
              <a:pPr eaLnBrk="1" hangingPunct="1">
                <a:spcBef>
                  <a:spcPct val="0"/>
                </a:spcBef>
              </a:pPr>
              <a:t>16</a:t>
            </a:fld>
            <a:endParaRPr lang="en-US" altLang="en-US" dirty="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84B41EE-9CB0-4AC3-9C6D-349641A81071}" type="slidenum">
              <a:rPr lang="en-US" altLang="en-US" smtClean="0">
                <a:latin typeface="Arial" charset="0"/>
              </a:rPr>
              <a:pPr eaLnBrk="1" hangingPunct="1">
                <a:spcBef>
                  <a:spcPct val="0"/>
                </a:spcBef>
              </a:pPr>
              <a:t>17</a:t>
            </a:fld>
            <a:endParaRPr lang="en-US" altLang="en-US" dirty="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AB107BC-8B40-4A03-9D34-8999D4D68BB1}" type="slidenum">
              <a:rPr lang="en-US" altLang="en-US" smtClean="0">
                <a:latin typeface="Arial" charset="0"/>
              </a:rPr>
              <a:pPr eaLnBrk="1" hangingPunct="1">
                <a:spcBef>
                  <a:spcPct val="0"/>
                </a:spcBef>
              </a:pPr>
              <a:t>18</a:t>
            </a:fld>
            <a:endParaRPr lang="en-US" altLang="en-US" dirty="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6877AEF-45C4-4D36-A957-EDA9CD727BA1}" type="slidenum">
              <a:rPr lang="en-US" altLang="en-US" smtClean="0">
                <a:latin typeface="Arial" charset="0"/>
              </a:rPr>
              <a:pPr eaLnBrk="1" hangingPunct="1">
                <a:spcBef>
                  <a:spcPct val="0"/>
                </a:spcBef>
              </a:pPr>
              <a:t>19</a:t>
            </a:fld>
            <a:endParaRPr lang="en-US" altLang="en-US"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6A0C4D2-EA6B-4472-88EF-4001C0AC7F9D}" type="slidenum">
              <a:rPr lang="en-US" altLang="en-US" smtClean="0">
                <a:latin typeface="Arial" charset="0"/>
              </a:rPr>
              <a:pPr eaLnBrk="1" hangingPunct="1">
                <a:spcBef>
                  <a:spcPct val="0"/>
                </a:spcBef>
              </a:pPr>
              <a:t>20</a:t>
            </a:fld>
            <a:endParaRPr lang="en-US" altLang="en-US" dirty="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ADACEF2-740C-43CD-8051-DF1D4519C6D6}" type="slidenum">
              <a:rPr lang="en-US" altLang="en-US" smtClean="0">
                <a:latin typeface="Arial" charset="0"/>
              </a:rPr>
              <a:pPr eaLnBrk="1" hangingPunct="1">
                <a:spcBef>
                  <a:spcPct val="0"/>
                </a:spcBef>
              </a:pPr>
              <a:t>21</a:t>
            </a:fld>
            <a:endParaRPr lang="en-US" altLang="en-US" dirty="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6748105-C88A-4024-B0E5-A274AFA2BE66}" type="slidenum">
              <a:rPr lang="en-US" altLang="en-US" smtClean="0">
                <a:latin typeface="Arial" charset="0"/>
              </a:rPr>
              <a:pPr eaLnBrk="1" hangingPunct="1">
                <a:spcBef>
                  <a:spcPct val="0"/>
                </a:spcBef>
              </a:pPr>
              <a:t>22</a:t>
            </a:fld>
            <a:endParaRPr lang="en-US" altLang="en-US" dirty="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EA3865-A7CC-42E2-9E00-EEC9A151DBC7}" type="slidenum">
              <a:rPr lang="en-US" altLang="en-US" smtClean="0">
                <a:latin typeface="Arial" charset="0"/>
              </a:rPr>
              <a:pPr eaLnBrk="1" hangingPunct="1">
                <a:spcBef>
                  <a:spcPct val="0"/>
                </a:spcBef>
              </a:pPr>
              <a:t>23</a:t>
            </a:fld>
            <a:endParaRPr lang="en-US" altLang="en-US" dirty="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B4F92-D7AD-43FF-A791-025920D27F88}" type="slidenum">
              <a:rPr lang="en-US" altLang="en-US" smtClean="0">
                <a:latin typeface="Arial" charset="0"/>
              </a:rPr>
              <a:pPr eaLnBrk="1" hangingPunct="1">
                <a:spcBef>
                  <a:spcPct val="0"/>
                </a:spcBef>
              </a:pPr>
              <a:t>24</a:t>
            </a:fld>
            <a:endParaRPr lang="en-US" altLang="en-US" dirty="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ED6940B-50D2-4216-9DEC-F0E4742851BD}" type="slidenum">
              <a:rPr lang="en-US" altLang="en-US" smtClean="0">
                <a:latin typeface="Arial" charset="0"/>
              </a:rPr>
              <a:pPr eaLnBrk="1" hangingPunct="1">
                <a:spcBef>
                  <a:spcPct val="0"/>
                </a:spcBef>
              </a:pPr>
              <a:t>25</a:t>
            </a:fld>
            <a:endParaRPr lang="en-US" altLang="en-US" dirty="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D62E707-218D-41DD-B2FB-54A78FA61342}" type="slidenum">
              <a:rPr lang="en-US" altLang="en-US" smtClean="0">
                <a:latin typeface="Arial" charset="0"/>
              </a:rPr>
              <a:pPr eaLnBrk="1" hangingPunct="1">
                <a:spcBef>
                  <a:spcPct val="0"/>
                </a:spcBef>
              </a:pPr>
              <a:t>26</a:t>
            </a:fld>
            <a:endParaRPr lang="en-US" altLang="en-US" dirty="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BF3B092-1E3D-4A64-87DF-8A7AE4182A48}" type="slidenum">
              <a:rPr lang="en-US" altLang="en-US" smtClean="0">
                <a:latin typeface="Arial" charset="0"/>
              </a:rPr>
              <a:pPr eaLnBrk="1" hangingPunct="1">
                <a:spcBef>
                  <a:spcPct val="0"/>
                </a:spcBef>
              </a:pPr>
              <a:t>27</a:t>
            </a:fld>
            <a:endParaRPr lang="en-US" altLang="en-US"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15A4042-0B83-4D07-841E-ECAF8DE7141B}" type="slidenum">
              <a:rPr lang="en-US" altLang="en-US" smtClean="0">
                <a:latin typeface="Arial" charset="0"/>
              </a:rPr>
              <a:pPr eaLnBrk="1" hangingPunct="1">
                <a:spcBef>
                  <a:spcPct val="0"/>
                </a:spcBef>
              </a:pPr>
              <a:t>28</a:t>
            </a:fld>
            <a:endParaRPr lang="en-US" altLang="en-US" dirty="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D09C2EF-8780-4E60-A6AA-8ABDA5302A1E}" type="slidenum">
              <a:rPr lang="en-US" altLang="en-US" smtClean="0">
                <a:latin typeface="Arial" charset="0"/>
              </a:rPr>
              <a:pPr eaLnBrk="1" hangingPunct="1">
                <a:spcBef>
                  <a:spcPct val="0"/>
                </a:spcBef>
              </a:pPr>
              <a:t>29</a:t>
            </a:fld>
            <a:endParaRPr lang="en-US" altLang="en-US"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24F4CF5-7FE3-4C72-AE63-B5D0C312FBD8}" type="slidenum">
              <a:rPr lang="en-US" altLang="en-US" smtClean="0">
                <a:latin typeface="Arial" charset="0"/>
              </a:rPr>
              <a:pPr eaLnBrk="1" hangingPunct="1">
                <a:spcBef>
                  <a:spcPct val="0"/>
                </a:spcBef>
              </a:pPr>
              <a:t>30</a:t>
            </a:fld>
            <a:endParaRPr lang="en-US" altLang="en-US" dirty="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7653975-B071-4D2F-A44E-AE3FE2C83F43}" type="slidenum">
              <a:rPr lang="en-US" altLang="en-US" smtClean="0">
                <a:latin typeface="Arial" charset="0"/>
              </a:rPr>
              <a:pPr eaLnBrk="1" hangingPunct="1">
                <a:spcBef>
                  <a:spcPct val="0"/>
                </a:spcBef>
              </a:pPr>
              <a:t>31</a:t>
            </a:fld>
            <a:endParaRPr lang="en-US" altLang="en-US" dirty="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61A146D-777E-484F-ACCF-D94BBD6AF916}" type="slidenum">
              <a:rPr lang="en-US" altLang="en-US" smtClean="0">
                <a:latin typeface="Arial" charset="0"/>
              </a:rPr>
              <a:pPr eaLnBrk="1" hangingPunct="1">
                <a:spcBef>
                  <a:spcPct val="0"/>
                </a:spcBef>
              </a:pPr>
              <a:t>32</a:t>
            </a:fld>
            <a:endParaRPr lang="en-US" alt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4BF2A07-250C-406D-B085-D2C3C6CD2D4C}" type="slidenum">
              <a:rPr lang="en-US" altLang="en-US" smtClean="0">
                <a:latin typeface="Arial" charset="0"/>
              </a:rPr>
              <a:pPr eaLnBrk="1" hangingPunct="1">
                <a:spcBef>
                  <a:spcPct val="0"/>
                </a:spcBef>
              </a:pPr>
              <a:t>33</a:t>
            </a:fld>
            <a:endParaRPr lang="en-US" altLang="en-US" dirty="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F74C1AA-5A24-4DCC-8866-692FB196F77A}" type="slidenum">
              <a:rPr lang="en-US" altLang="en-US" smtClean="0">
                <a:latin typeface="Arial" charset="0"/>
              </a:rPr>
              <a:pPr eaLnBrk="1" hangingPunct="1">
                <a:spcBef>
                  <a:spcPct val="0"/>
                </a:spcBef>
              </a:pPr>
              <a:t>34</a:t>
            </a:fld>
            <a:endParaRPr lang="en-US" altLang="en-US" dirty="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165C9E1-701C-46B1-BA21-F16EF0FD04FB}" type="slidenum">
              <a:rPr lang="en-US" altLang="en-US" smtClean="0">
                <a:latin typeface="Arial" charset="0"/>
              </a:rPr>
              <a:pPr eaLnBrk="1" hangingPunct="1">
                <a:spcBef>
                  <a:spcPct val="0"/>
                </a:spcBef>
              </a:pPr>
              <a:t>35</a:t>
            </a:fld>
            <a:endParaRPr lang="en-US" altLang="en-US" dirty="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20446FC-B353-410C-9F45-B5B315913A32}" type="slidenum">
              <a:rPr lang="en-US" altLang="en-US" smtClean="0">
                <a:latin typeface="Arial" charset="0"/>
              </a:rPr>
              <a:pPr eaLnBrk="1" hangingPunct="1">
                <a:spcBef>
                  <a:spcPct val="0"/>
                </a:spcBef>
              </a:pPr>
              <a:t>36</a:t>
            </a:fld>
            <a:endParaRPr lang="en-US" altLang="en-US" dirty="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4890BEB-898C-46F5-8DD1-4A1526CEE2C5}" type="slidenum">
              <a:rPr lang="en-US" altLang="en-US" smtClean="0">
                <a:latin typeface="Arial" charset="0"/>
              </a:rPr>
              <a:pPr eaLnBrk="1" hangingPunct="1">
                <a:spcBef>
                  <a:spcPct val="0"/>
                </a:spcBef>
              </a:pPr>
              <a:t>37</a:t>
            </a:fld>
            <a:endParaRPr lang="en-US" altLang="en-US" dirty="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1F8616D-F39D-4F86-A6EF-30130ECE2131}" type="slidenum">
              <a:rPr lang="en-US" altLang="en-US" smtClean="0">
                <a:latin typeface="Arial" charset="0"/>
              </a:rPr>
              <a:pPr eaLnBrk="1" hangingPunct="1">
                <a:spcBef>
                  <a:spcPct val="0"/>
                </a:spcBef>
              </a:pPr>
              <a:t>38</a:t>
            </a:fld>
            <a:endParaRPr lang="en-US" altLang="en-US"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0BB59D-6DCD-43CB-8FA6-EB8A947B41BC}" type="slidenum">
              <a:rPr lang="en-US" altLang="en-US" smtClean="0">
                <a:latin typeface="Arial" charset="0"/>
              </a:rPr>
              <a:pPr eaLnBrk="1" hangingPunct="1">
                <a:spcBef>
                  <a:spcPct val="0"/>
                </a:spcBef>
              </a:pPr>
              <a:t>4</a:t>
            </a:fld>
            <a:endParaRPr lang="en-US" alt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8232CAF-2DE8-405F-85C6-C7BEC8B1DACD}" type="slidenum">
              <a:rPr lang="en-US" altLang="en-US" smtClean="0">
                <a:latin typeface="Arial" charset="0"/>
              </a:rPr>
              <a:pPr eaLnBrk="1" hangingPunct="1">
                <a:spcBef>
                  <a:spcPct val="0"/>
                </a:spcBef>
              </a:pPr>
              <a:t>5</a:t>
            </a:fld>
            <a:endParaRPr lang="en-US" altLang="en-US" dirty="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C459E31-9E37-4923-8E14-A47973BD7667}" type="slidenum">
              <a:rPr lang="en-US" altLang="en-US" smtClean="0">
                <a:latin typeface="Arial" charset="0"/>
              </a:rPr>
              <a:pPr eaLnBrk="1" hangingPunct="1">
                <a:spcBef>
                  <a:spcPct val="0"/>
                </a:spcBef>
              </a:pPr>
              <a:t>6</a:t>
            </a:fld>
            <a:endParaRPr lang="en-US" altLang="en-US" dirty="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790C32F-48A9-418C-9129-C7F0B0F9AA35}" type="slidenum">
              <a:rPr lang="en-US" altLang="en-US" smtClean="0">
                <a:latin typeface="Arial" charset="0"/>
              </a:rPr>
              <a:pPr eaLnBrk="1" hangingPunct="1">
                <a:spcBef>
                  <a:spcPct val="0"/>
                </a:spcBef>
              </a:pPr>
              <a:t>7</a:t>
            </a:fld>
            <a:endParaRPr lang="en-US" altLang="en-US" dirty="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E0A27E9-65E3-4A69-81CE-000F521A590B}" type="slidenum">
              <a:rPr lang="en-US" altLang="en-US" smtClean="0">
                <a:latin typeface="Arial" charset="0"/>
              </a:rPr>
              <a:pPr eaLnBrk="1" hangingPunct="1">
                <a:spcBef>
                  <a:spcPct val="0"/>
                </a:spcBef>
              </a:pPr>
              <a:t>8</a:t>
            </a:fld>
            <a:endParaRPr lang="en-US" altLang="en-US"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AA3D272-B9C6-4A06-9C7C-8EAD1F9603A3}" type="slidenum">
              <a:rPr lang="en-US" altLang="en-US" smtClean="0">
                <a:latin typeface="Arial" charset="0"/>
              </a:rPr>
              <a:pPr eaLnBrk="1" hangingPunct="1">
                <a:spcBef>
                  <a:spcPct val="0"/>
                </a:spcBef>
              </a:pPr>
              <a:t>9</a:t>
            </a:fld>
            <a:endParaRPr lang="en-US" altLang="en-US" dirty="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40" name="Rectangle 5"/>
          <p:cNvSpPr>
            <a:spLocks noGrp="1" noChangeArrowheads="1"/>
          </p:cNvSpPr>
          <p:nvPr>
            <p:ph type="dt" sz="half" idx="10"/>
          </p:nvPr>
        </p:nvSpPr>
        <p:spPr/>
        <p:txBody>
          <a:bodyPr/>
          <a:lstStyle>
            <a:lvl1pPr>
              <a:defRPr/>
            </a:lvl1pPr>
          </a:lstStyle>
          <a:p>
            <a:pPr>
              <a:defRPr/>
            </a:pPr>
            <a:fld id="{79F69CD0-67DA-4EFE-8110-9BF149520FDA}" type="datetime1">
              <a:rPr lang="en-US"/>
              <a:pPr>
                <a:defRPr/>
              </a:pPr>
              <a:t>12/18/2016</a:t>
            </a:fld>
            <a:endParaRPr lang="en-US" altLang="en-US" dirty="0"/>
          </a:p>
        </p:txBody>
      </p:sp>
      <p:sp>
        <p:nvSpPr>
          <p:cNvPr id="42" name="Rectangle 7"/>
          <p:cNvSpPr>
            <a:spLocks noGrp="1" noChangeArrowheads="1"/>
          </p:cNvSpPr>
          <p:nvPr>
            <p:ph type="sldNum" sz="quarter" idx="12"/>
          </p:nvPr>
        </p:nvSpPr>
        <p:spPr/>
        <p:txBody>
          <a:bodyPr/>
          <a:lstStyle>
            <a:lvl1pPr>
              <a:defRPr/>
            </a:lvl1pPr>
          </a:lstStyle>
          <a:p>
            <a:pPr>
              <a:defRPr/>
            </a:pPr>
            <a:fld id="{29D0A349-0D36-4669-B3B6-61841E95C10F}" type="slidenum">
              <a:rPr lang="en-US" altLang="en-US"/>
              <a:pPr>
                <a:defRPr/>
              </a:pPr>
              <a:t>‹#›</a:t>
            </a:fld>
            <a:endParaRPr lang="en-US" altLang="en-US" dirty="0"/>
          </a:p>
        </p:txBody>
      </p:sp>
    </p:spTree>
    <p:extLst>
      <p:ext uri="{BB962C8B-B14F-4D97-AF65-F5344CB8AC3E}">
        <p14:creationId xmlns:p14="http://schemas.microsoft.com/office/powerpoint/2010/main" val="100514973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21FC958F-96D1-400B-BA04-0484CB5309F1}"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E182166-9165-412C-80BD-89C5FA0B9757}" type="slidenum">
              <a:rPr lang="en-US" altLang="en-US"/>
              <a:pPr>
                <a:defRPr/>
              </a:pPr>
              <a:t>‹#›</a:t>
            </a:fld>
            <a:endParaRPr lang="en-US" altLang="en-US" dirty="0"/>
          </a:p>
        </p:txBody>
      </p:sp>
    </p:spTree>
    <p:extLst>
      <p:ext uri="{BB962C8B-B14F-4D97-AF65-F5344CB8AC3E}">
        <p14:creationId xmlns:p14="http://schemas.microsoft.com/office/powerpoint/2010/main" val="42804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A2A4863-8A75-47A3-8001-52813797B34F}"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C34B6E6-D2C6-43F9-B1D6-5B9575FE96CA}" type="slidenum">
              <a:rPr lang="en-US" altLang="en-US"/>
              <a:pPr>
                <a:defRPr/>
              </a:pPr>
              <a:t>‹#›</a:t>
            </a:fld>
            <a:endParaRPr lang="en-US" altLang="en-US" dirty="0"/>
          </a:p>
        </p:txBody>
      </p:sp>
    </p:spTree>
    <p:extLst>
      <p:ext uri="{BB962C8B-B14F-4D97-AF65-F5344CB8AC3E}">
        <p14:creationId xmlns:p14="http://schemas.microsoft.com/office/powerpoint/2010/main" val="2549016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Rectangle 5"/>
          <p:cNvSpPr>
            <a:spLocks noGrp="1" noChangeArrowheads="1"/>
          </p:cNvSpPr>
          <p:nvPr>
            <p:ph type="dt" sz="half" idx="10"/>
          </p:nvPr>
        </p:nvSpPr>
        <p:spPr>
          <a:ln/>
        </p:spPr>
        <p:txBody>
          <a:bodyPr/>
          <a:lstStyle>
            <a:lvl1pPr>
              <a:defRPr/>
            </a:lvl1pPr>
          </a:lstStyle>
          <a:p>
            <a:pPr>
              <a:defRPr/>
            </a:pPr>
            <a:fld id="{0B3594B3-1909-47B1-ADDC-5982F60D09CB}"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D7F3DF5E-8E52-4149-BDE2-C59CD288D0B7}" type="slidenum">
              <a:rPr lang="en-US" altLang="en-US"/>
              <a:pPr>
                <a:defRPr/>
              </a:pPr>
              <a:t>‹#›</a:t>
            </a:fld>
            <a:endParaRPr lang="en-US" altLang="en-US" dirty="0"/>
          </a:p>
        </p:txBody>
      </p:sp>
    </p:spTree>
    <p:extLst>
      <p:ext uri="{BB962C8B-B14F-4D97-AF65-F5344CB8AC3E}">
        <p14:creationId xmlns:p14="http://schemas.microsoft.com/office/powerpoint/2010/main" val="2400571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fld id="{B80EA269-B895-481C-91DB-E946C7BBAA10}"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014276AC-F989-41BA-8093-92417481E720}" type="slidenum">
              <a:rPr lang="en-US" altLang="en-US"/>
              <a:pPr>
                <a:defRPr/>
              </a:pPr>
              <a:t>‹#›</a:t>
            </a:fld>
            <a:endParaRPr lang="en-US" altLang="en-US" dirty="0"/>
          </a:p>
        </p:txBody>
      </p:sp>
    </p:spTree>
    <p:extLst>
      <p:ext uri="{BB962C8B-B14F-4D97-AF65-F5344CB8AC3E}">
        <p14:creationId xmlns:p14="http://schemas.microsoft.com/office/powerpoint/2010/main" val="317454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31F1540-CFF3-4EBE-99DA-0D9B83F0A211}"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BD13D6E7-683A-41FF-B232-626135FD6CA1}" type="slidenum">
              <a:rPr lang="en-US" altLang="en-US"/>
              <a:pPr>
                <a:defRPr/>
              </a:pPr>
              <a:t>‹#›</a:t>
            </a:fld>
            <a:endParaRPr lang="en-US" altLang="en-US" dirty="0"/>
          </a:p>
        </p:txBody>
      </p:sp>
    </p:spTree>
    <p:extLst>
      <p:ext uri="{BB962C8B-B14F-4D97-AF65-F5344CB8AC3E}">
        <p14:creationId xmlns:p14="http://schemas.microsoft.com/office/powerpoint/2010/main" val="135015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1467094B-6A29-4CFC-B9D3-33498E5DB8F2}"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1A11808-3CA6-4059-8635-E91AA3799407}" type="slidenum">
              <a:rPr lang="en-US" altLang="en-US"/>
              <a:pPr>
                <a:defRPr/>
              </a:pPr>
              <a:t>‹#›</a:t>
            </a:fld>
            <a:endParaRPr lang="en-US" altLang="en-US" dirty="0"/>
          </a:p>
        </p:txBody>
      </p:sp>
    </p:spTree>
    <p:extLst>
      <p:ext uri="{BB962C8B-B14F-4D97-AF65-F5344CB8AC3E}">
        <p14:creationId xmlns:p14="http://schemas.microsoft.com/office/powerpoint/2010/main" val="52107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AC0B4DAD-7E8A-4D4D-9390-77B132F51D8F}"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B91D1210-9FEA-4C06-9507-EEBBEC7C5482}" type="slidenum">
              <a:rPr lang="en-US" altLang="en-US"/>
              <a:pPr>
                <a:defRPr/>
              </a:pPr>
              <a:t>‹#›</a:t>
            </a:fld>
            <a:endParaRPr lang="en-US" altLang="en-US" dirty="0"/>
          </a:p>
        </p:txBody>
      </p:sp>
    </p:spTree>
    <p:extLst>
      <p:ext uri="{BB962C8B-B14F-4D97-AF65-F5344CB8AC3E}">
        <p14:creationId xmlns:p14="http://schemas.microsoft.com/office/powerpoint/2010/main" val="3143818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8825A9ED-2AF6-444C-BAF5-24C2D6AE6CD1}" type="datetime1">
              <a:rPr lang="en-US"/>
              <a:pPr>
                <a:defRPr/>
              </a:pPr>
              <a:t>12/18/2016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331E1DD9-D8CE-4200-888A-4EDF22183B25}" type="slidenum">
              <a:rPr lang="en-US" altLang="en-US"/>
              <a:pPr>
                <a:defRPr/>
              </a:pPr>
              <a:t>‹#›</a:t>
            </a:fld>
            <a:endParaRPr lang="en-US" altLang="en-US" dirty="0"/>
          </a:p>
        </p:txBody>
      </p:sp>
    </p:spTree>
    <p:extLst>
      <p:ext uri="{BB962C8B-B14F-4D97-AF65-F5344CB8AC3E}">
        <p14:creationId xmlns:p14="http://schemas.microsoft.com/office/powerpoint/2010/main" val="20398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90701EBA-023B-4063-B931-C61E3723591F}" type="datetime1">
              <a:rPr lang="en-US"/>
              <a:pPr>
                <a:defRPr/>
              </a:pPr>
              <a:t>12/18/2016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37CA67A9-89E2-4424-907D-DF381DB9920C}" type="slidenum">
              <a:rPr lang="en-US" altLang="en-US"/>
              <a:pPr>
                <a:defRPr/>
              </a:pPr>
              <a:t>‹#›</a:t>
            </a:fld>
            <a:endParaRPr lang="en-US" altLang="en-US" dirty="0"/>
          </a:p>
        </p:txBody>
      </p:sp>
    </p:spTree>
    <p:extLst>
      <p:ext uri="{BB962C8B-B14F-4D97-AF65-F5344CB8AC3E}">
        <p14:creationId xmlns:p14="http://schemas.microsoft.com/office/powerpoint/2010/main" val="80803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06E621CE-F463-49C9-BD95-5BC9329E954E}" type="datetime1">
              <a:rPr lang="en-US"/>
              <a:pPr>
                <a:defRPr/>
              </a:pPr>
              <a:t>12/18/2016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352493ED-AF2C-45EB-ABC2-89DE70C6EA9F}" type="slidenum">
              <a:rPr lang="en-US" altLang="en-US"/>
              <a:pPr>
                <a:defRPr/>
              </a:pPr>
              <a:t>‹#›</a:t>
            </a:fld>
            <a:endParaRPr lang="en-US" altLang="en-US" dirty="0"/>
          </a:p>
        </p:txBody>
      </p:sp>
    </p:spTree>
    <p:extLst>
      <p:ext uri="{BB962C8B-B14F-4D97-AF65-F5344CB8AC3E}">
        <p14:creationId xmlns:p14="http://schemas.microsoft.com/office/powerpoint/2010/main" val="303055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07E82CB-EB6B-4CC5-BB8B-334CE01D873C}"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7F3119F3-F53D-4FC6-BC1A-378F0C9209BF}" type="slidenum">
              <a:rPr lang="en-US" altLang="en-US"/>
              <a:pPr>
                <a:defRPr/>
              </a:pPr>
              <a:t>‹#›</a:t>
            </a:fld>
            <a:endParaRPr lang="en-US" altLang="en-US" dirty="0"/>
          </a:p>
        </p:txBody>
      </p:sp>
    </p:spTree>
    <p:extLst>
      <p:ext uri="{BB962C8B-B14F-4D97-AF65-F5344CB8AC3E}">
        <p14:creationId xmlns:p14="http://schemas.microsoft.com/office/powerpoint/2010/main" val="3996319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6DEC44C0-7CB8-4501-994A-5B6BAC70C5D6}"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F08ACB87-0CA7-4F8C-A0F8-E49E659F0823}" type="slidenum">
              <a:rPr lang="en-US" altLang="en-US"/>
              <a:pPr>
                <a:defRPr/>
              </a:pPr>
              <a:t>‹#›</a:t>
            </a:fld>
            <a:endParaRPr lang="en-US" altLang="en-US" dirty="0"/>
          </a:p>
        </p:txBody>
      </p:sp>
    </p:spTree>
    <p:extLst>
      <p:ext uri="{BB962C8B-B14F-4D97-AF65-F5344CB8AC3E}">
        <p14:creationId xmlns:p14="http://schemas.microsoft.com/office/powerpoint/2010/main" val="585507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vl1pPr>
          </a:lstStyle>
          <a:p>
            <a:pPr>
              <a:defRPr/>
            </a:pPr>
            <a:fld id="{7F311946-BAAA-4014-B140-31D1B1F1B78B}" type="datetime1">
              <a:rPr lang="en-US"/>
              <a:pPr>
                <a:defRPr/>
              </a:pPr>
              <a:t>12/18/2016</a:t>
            </a:fld>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cs typeface="+mn-cs"/>
              </a:defRPr>
            </a:lvl1pPr>
          </a:lstStyle>
          <a:p>
            <a:pPr>
              <a:defRPr/>
            </a:pPr>
            <a:fld id="{5A5A5F24-29A9-4635-A303-86D687C6AEEF}"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grpSp>
      <p:sp>
        <p:nvSpPr>
          <p:cNvPr id="40"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1"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819"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2400" y="1752600"/>
            <a:ext cx="3135313" cy="847725"/>
          </a:xfrm>
        </p:spPr>
        <p:txBody>
          <a:bodyPr/>
          <a:lstStyle/>
          <a:p>
            <a:pPr eaLnBrk="1" hangingPunct="1"/>
            <a:r>
              <a:rPr lang="en-US" altLang="en-US" sz="4400" dirty="0"/>
              <a:t>Chapter 9</a:t>
            </a:r>
          </a:p>
        </p:txBody>
      </p:sp>
      <p:sp>
        <p:nvSpPr>
          <p:cNvPr id="3075" name="Rectangle 3"/>
          <p:cNvSpPr>
            <a:spLocks noGrp="1" noChangeArrowheads="1"/>
          </p:cNvSpPr>
          <p:nvPr>
            <p:ph type="subTitle" idx="1"/>
          </p:nvPr>
        </p:nvSpPr>
        <p:spPr>
          <a:xfrm>
            <a:off x="304800" y="3049588"/>
            <a:ext cx="6792913" cy="684212"/>
          </a:xfrm>
        </p:spPr>
        <p:txBody>
          <a:bodyPr/>
          <a:lstStyle/>
          <a:p>
            <a:pPr eaLnBrk="1" hangingPunct="1"/>
            <a:r>
              <a:rPr lang="en-US" altLang="en-US" dirty="0"/>
              <a:t>Forming and Operating Partnerships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228600" y="1719263"/>
            <a:ext cx="8458200" cy="4376737"/>
          </a:xfrm>
        </p:spPr>
        <p:txBody>
          <a:bodyPr/>
          <a:lstStyle/>
          <a:p>
            <a:pPr lvl="1"/>
            <a:r>
              <a:rPr lang="en-US" altLang="en-US" sz="2500" dirty="0"/>
              <a:t>Partner contributing property secured by debt recognizes gain when debt relief exceeds the partner’s basis in her partnership interest before debt relief</a:t>
            </a:r>
          </a:p>
          <a:p>
            <a:pPr lvl="1">
              <a:buFont typeface="Wingdings" pitchFamily="2" charset="2"/>
              <a:buNone/>
            </a:pPr>
            <a:endParaRPr lang="en-US" altLang="en-US" sz="2500" dirty="0"/>
          </a:p>
          <a:p>
            <a:pPr lvl="1"/>
            <a:r>
              <a:rPr lang="en-US" altLang="en-US" sz="2500" dirty="0"/>
              <a:t>Contributing partner’s holding period in a partnership interest depends on the type of property contributed</a:t>
            </a:r>
          </a:p>
          <a:p>
            <a:pPr lvl="1">
              <a:buFont typeface="Wingdings" pitchFamily="2" charset="2"/>
              <a:buNone/>
            </a:pPr>
            <a:endParaRPr lang="en-US" altLang="en-US" sz="2500" dirty="0"/>
          </a:p>
          <a:p>
            <a:pPr lvl="1"/>
            <a:r>
              <a:rPr lang="en-US" altLang="en-US" sz="2500" dirty="0"/>
              <a:t>Contributing partner’s tax basis and holding period in contributed property carries over to the partnership</a:t>
            </a:r>
          </a:p>
        </p:txBody>
      </p:sp>
      <p:sp>
        <p:nvSpPr>
          <p:cNvPr id="12291"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12292"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01BACD4B-C671-4BFC-8ACF-C5C42F1A752D}" type="slidenum">
              <a:rPr lang="en-US" altLang="en-US" sz="1200" b="0" smtClean="0">
                <a:latin typeface="Times New Roman" pitchFamily="18" charset="0"/>
              </a:rPr>
              <a:pPr algn="r" eaLnBrk="1" hangingPunct="1">
                <a:spcBef>
                  <a:spcPct val="0"/>
                </a:spcBef>
                <a:buClrTx/>
                <a:buSzTx/>
                <a:buFontTx/>
                <a:buNone/>
              </a:pPr>
              <a:t>10</a:t>
            </a:fld>
            <a:endParaRPr lang="en-US" altLang="en-US" sz="1200" b="0" dirty="0">
              <a:latin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Allocating Partnership Debt </a:t>
            </a:r>
          </a:p>
          <a:p>
            <a:pPr eaLnBrk="1" hangingPunct="1">
              <a:spcBef>
                <a:spcPct val="0"/>
              </a:spcBef>
              <a:buClrTx/>
              <a:buSzTx/>
              <a:buFontTx/>
              <a:buNone/>
            </a:pPr>
            <a:r>
              <a:rPr lang="en-US" altLang="en-US" sz="3300" dirty="0">
                <a:solidFill>
                  <a:schemeClr val="tx2"/>
                </a:solidFill>
              </a:rPr>
              <a:t>Example 1</a:t>
            </a:r>
          </a:p>
        </p:txBody>
      </p:sp>
      <p:sp>
        <p:nvSpPr>
          <p:cNvPr id="13315" name="TextBox 4"/>
          <p:cNvSpPr txBox="1">
            <a:spLocks noChangeArrowheads="1"/>
          </p:cNvSpPr>
          <p:nvPr/>
        </p:nvSpPr>
        <p:spPr bwMode="auto">
          <a:xfrm>
            <a:off x="381000" y="1600200"/>
            <a:ext cx="7772400" cy="483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800" b="0" dirty="0"/>
              <a:t>When CCS was organized early in 2010, Nicole contributed $10,000 of cash and land with a fair market value of $150,000 and adjusted basis of $20,000 to CCS. The land was encumbered by a $40,000 nonrecourse mortgage executed three years before. Recalling that CCS already had $60,000 in bank debt before Nicole’s contribution, what tax bases do Nicole, Sarah, and Chanzz Inc. </a:t>
            </a:r>
            <a:r>
              <a:rPr lang="en-US" altLang="en-US" sz="2800" b="0" i="1" dirty="0"/>
              <a:t>initially </a:t>
            </a:r>
            <a:r>
              <a:rPr lang="en-US" altLang="en-US" sz="2800" b="0" dirty="0"/>
              <a:t>have in their CCS interests?</a:t>
            </a:r>
          </a:p>
          <a:p>
            <a:pPr eaLnBrk="1" hangingPunct="1">
              <a:spcBef>
                <a:spcPct val="0"/>
              </a:spcBef>
              <a:buClrTx/>
              <a:buSzTx/>
              <a:buFontTx/>
              <a:buNone/>
            </a:pPr>
            <a:endParaRPr lang="en-US" altLang="en-US" sz="2800" b="0" dirty="0"/>
          </a:p>
        </p:txBody>
      </p:sp>
      <p:sp>
        <p:nvSpPr>
          <p:cNvPr id="13316"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FC1C1995-0EEA-4C7E-91D5-FC3DB20F5F21}" type="slidenum">
              <a:rPr lang="en-US" altLang="en-US" sz="1200" b="0" smtClean="0">
                <a:latin typeface="Times New Roman" pitchFamily="18" charset="0"/>
              </a:rPr>
              <a:pPr algn="r" eaLnBrk="1" hangingPunct="1">
                <a:spcBef>
                  <a:spcPct val="0"/>
                </a:spcBef>
                <a:buClrTx/>
                <a:buSzTx/>
                <a:buFontTx/>
                <a:buNone/>
              </a:pPr>
              <a:t>11</a:t>
            </a:fld>
            <a:endParaRPr lang="en-US" altLang="en-US" sz="1200" b="0" dirty="0">
              <a:latin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28600" y="3048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Allocating Partnership Debt </a:t>
            </a:r>
          </a:p>
          <a:p>
            <a:pPr eaLnBrk="1" hangingPunct="1">
              <a:spcBef>
                <a:spcPct val="0"/>
              </a:spcBef>
              <a:buClrTx/>
              <a:buSzTx/>
              <a:buFontTx/>
              <a:buNone/>
            </a:pPr>
            <a:r>
              <a:rPr lang="en-US" altLang="en-US" sz="3300" dirty="0">
                <a:solidFill>
                  <a:schemeClr val="tx2"/>
                </a:solidFill>
              </a:rPr>
              <a:t>Example 1 Solution</a:t>
            </a:r>
          </a:p>
        </p:txBody>
      </p:sp>
      <p:sp>
        <p:nvSpPr>
          <p:cNvPr id="14339"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1C14FCA8-0693-484B-92F1-B6FC61D2BAFA}" type="slidenum">
              <a:rPr lang="en-US" altLang="en-US" sz="1200" b="0" smtClean="0">
                <a:latin typeface="Times New Roman" pitchFamily="18" charset="0"/>
              </a:rPr>
              <a:pPr algn="r" eaLnBrk="1" hangingPunct="1">
                <a:spcBef>
                  <a:spcPct val="0"/>
                </a:spcBef>
                <a:buClrTx/>
                <a:buSzTx/>
                <a:buFontTx/>
                <a:buNone/>
              </a:pPr>
              <a:t>12</a:t>
            </a:fld>
            <a:endParaRPr lang="en-US" altLang="en-US" sz="1200" b="0" dirty="0">
              <a:latin typeface="Times New Roman" pitchFamily="18" charset="0"/>
            </a:endParaRPr>
          </a:p>
        </p:txBody>
      </p:sp>
      <p:pic>
        <p:nvPicPr>
          <p:cNvPr id="1434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828800"/>
            <a:ext cx="7551738"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Gain on Contributed Property</a:t>
            </a:r>
          </a:p>
          <a:p>
            <a:pPr eaLnBrk="1" hangingPunct="1">
              <a:spcBef>
                <a:spcPct val="0"/>
              </a:spcBef>
              <a:buClrTx/>
              <a:buSzTx/>
              <a:buFontTx/>
              <a:buNone/>
            </a:pPr>
            <a:r>
              <a:rPr lang="en-US" altLang="en-US" sz="3300" dirty="0">
                <a:solidFill>
                  <a:schemeClr val="tx2"/>
                </a:solidFill>
              </a:rPr>
              <a:t>Example 2</a:t>
            </a:r>
          </a:p>
        </p:txBody>
      </p:sp>
      <p:sp>
        <p:nvSpPr>
          <p:cNvPr id="15363" name="TextBox 4"/>
          <p:cNvSpPr txBox="1">
            <a:spLocks noChangeArrowheads="1"/>
          </p:cNvSpPr>
          <p:nvPr/>
        </p:nvSpPr>
        <p:spPr bwMode="auto">
          <a:xfrm>
            <a:off x="381000" y="1600200"/>
            <a:ext cx="7924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800" b="0" i="1" dirty="0"/>
              <a:t>Assume</a:t>
            </a:r>
            <a:r>
              <a:rPr lang="en-US" altLang="en-US" sz="2800" b="0" dirty="0"/>
              <a:t> Sarah and Chanzz Inc., but </a:t>
            </a:r>
            <a:r>
              <a:rPr lang="en-US" altLang="en-US" sz="2800" b="0" i="1" dirty="0"/>
              <a:t>not Nicole, </a:t>
            </a:r>
            <a:r>
              <a:rPr lang="en-US" altLang="en-US" sz="2800" b="0" dirty="0"/>
              <a:t>personally guarantee all $100,000 of CCS’s</a:t>
            </a:r>
          </a:p>
          <a:p>
            <a:pPr eaLnBrk="1" hangingPunct="1">
              <a:spcBef>
                <a:spcPct val="0"/>
              </a:spcBef>
              <a:buClrTx/>
              <a:buSzTx/>
              <a:buFontTx/>
              <a:buNone/>
            </a:pPr>
            <a:r>
              <a:rPr lang="en-US" altLang="en-US" sz="2800" b="0" dirty="0"/>
              <a:t>debt ($60,000 bank loan + $40,000 mortgage on land). How much gain, if any, would Nicole recognize on her contribution to CCS and what would be the basis in her CCS interest?</a:t>
            </a:r>
          </a:p>
        </p:txBody>
      </p:sp>
      <p:sp>
        <p:nvSpPr>
          <p:cNvPr id="15364"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B2A17641-2059-4B3A-B61F-07151188F200}" type="slidenum">
              <a:rPr lang="en-US" altLang="en-US" sz="1200" b="0" smtClean="0">
                <a:latin typeface="Times New Roman" pitchFamily="18" charset="0"/>
              </a:rPr>
              <a:pPr algn="r" eaLnBrk="1" hangingPunct="1">
                <a:spcBef>
                  <a:spcPct val="0"/>
                </a:spcBef>
                <a:buClrTx/>
                <a:buSzTx/>
                <a:buFontTx/>
                <a:buNone/>
              </a:pPr>
              <a:t>13</a:t>
            </a:fld>
            <a:endParaRPr lang="en-US" altLang="en-US" sz="1200" b="0" dirty="0">
              <a:latin typeface="Times New Roman"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Gain on Contributed Property</a:t>
            </a:r>
          </a:p>
          <a:p>
            <a:pPr eaLnBrk="1" hangingPunct="1">
              <a:spcBef>
                <a:spcPct val="0"/>
              </a:spcBef>
              <a:buClrTx/>
              <a:buSzTx/>
              <a:buFontTx/>
              <a:buNone/>
            </a:pPr>
            <a:r>
              <a:rPr lang="en-US" altLang="en-US" sz="3300" dirty="0">
                <a:solidFill>
                  <a:schemeClr val="tx2"/>
                </a:solidFill>
              </a:rPr>
              <a:t>Example 2 Solution</a:t>
            </a:r>
          </a:p>
        </p:txBody>
      </p:sp>
      <p:sp>
        <p:nvSpPr>
          <p:cNvPr id="16387"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2DEEBED3-6162-4BA4-9848-D6E9D7832DCC}" type="slidenum">
              <a:rPr lang="en-US" altLang="en-US" sz="1200" b="0" smtClean="0">
                <a:latin typeface="Times New Roman" pitchFamily="18" charset="0"/>
              </a:rPr>
              <a:pPr algn="r" eaLnBrk="1" hangingPunct="1">
                <a:spcBef>
                  <a:spcPct val="0"/>
                </a:spcBef>
                <a:buClrTx/>
                <a:buSzTx/>
                <a:buFontTx/>
                <a:buNone/>
              </a:pPr>
              <a:t>14</a:t>
            </a:fld>
            <a:endParaRPr lang="en-US" altLang="en-US" sz="1200" b="0" dirty="0">
              <a:latin typeface="Times New Roman" pitchFamily="18" charset="0"/>
            </a:endParaRPr>
          </a:p>
        </p:txBody>
      </p:sp>
      <p:pic>
        <p:nvPicPr>
          <p:cNvPr id="2" name="Picture 1" descr="Screen Shot 2016-03-06 at 8.23.0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828800"/>
            <a:ext cx="8140700" cy="4216400"/>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228600" y="1600200"/>
            <a:ext cx="8458200" cy="4953000"/>
          </a:xfrm>
        </p:spPr>
        <p:txBody>
          <a:bodyPr/>
          <a:lstStyle/>
          <a:p>
            <a:pPr>
              <a:lnSpc>
                <a:spcPct val="90000"/>
              </a:lnSpc>
              <a:defRPr/>
            </a:pPr>
            <a:r>
              <a:rPr lang="en-US" dirty="0"/>
              <a:t>Contribution of Services</a:t>
            </a:r>
          </a:p>
          <a:p>
            <a:pPr marL="742950" lvl="1" indent="-285750">
              <a:lnSpc>
                <a:spcPct val="90000"/>
              </a:lnSpc>
              <a:defRPr/>
            </a:pPr>
            <a:r>
              <a:rPr lang="en-US" sz="2500" dirty="0"/>
              <a:t>Capital interest represents a current economic entitlement amenable to measurement</a:t>
            </a:r>
          </a:p>
          <a:p>
            <a:pPr marL="1038225" lvl="2" indent="-285750">
              <a:lnSpc>
                <a:spcPct val="90000"/>
              </a:lnSpc>
              <a:defRPr/>
            </a:pPr>
            <a:r>
              <a:rPr lang="en-US" sz="2200" dirty="0"/>
              <a:t>Service partners receiving capital interests report ordinary income </a:t>
            </a:r>
          </a:p>
          <a:p>
            <a:pPr marL="1038225" lvl="2" indent="-285750">
              <a:lnSpc>
                <a:spcPct val="90000"/>
              </a:lnSpc>
              <a:defRPr/>
            </a:pPr>
            <a:r>
              <a:rPr lang="en-US" sz="2200" dirty="0"/>
              <a:t>Service partner’s tax basis in the capital interest = amount of ordinary income she recognizes</a:t>
            </a:r>
          </a:p>
          <a:p>
            <a:pPr marL="742950" lvl="1" indent="-285750">
              <a:lnSpc>
                <a:spcPct val="90000"/>
              </a:lnSpc>
              <a:defRPr/>
            </a:pPr>
            <a:r>
              <a:rPr lang="en-US" sz="2400" dirty="0"/>
              <a:t>Profits interests</a:t>
            </a:r>
          </a:p>
          <a:p>
            <a:pPr marL="1143000" lvl="2" indent="-228600">
              <a:lnSpc>
                <a:spcPct val="90000"/>
              </a:lnSpc>
              <a:defRPr/>
            </a:pPr>
            <a:r>
              <a:rPr lang="en-US" sz="2100" dirty="0"/>
              <a:t>No liquidation value when received</a:t>
            </a:r>
          </a:p>
          <a:p>
            <a:pPr marL="1143000" lvl="2" indent="-228600">
              <a:lnSpc>
                <a:spcPct val="90000"/>
              </a:lnSpc>
              <a:defRPr/>
            </a:pPr>
            <a:r>
              <a:rPr lang="en-US" sz="2100" dirty="0"/>
              <a:t>Service partner will not recognize income and non-service partners will not receive deductions</a:t>
            </a:r>
          </a:p>
          <a:p>
            <a:pPr marL="847725" lvl="1" indent="-228600">
              <a:lnSpc>
                <a:spcPct val="90000"/>
              </a:lnSpc>
              <a:defRPr/>
            </a:pPr>
            <a:endParaRPr lang="en-US" dirty="0"/>
          </a:p>
        </p:txBody>
      </p:sp>
      <p:sp>
        <p:nvSpPr>
          <p:cNvPr id="17411"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17412"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CE29DCB4-D863-4B72-8201-3A20E3A5F75D}" type="slidenum">
              <a:rPr lang="en-US" altLang="en-US" sz="1200" b="0" smtClean="0">
                <a:latin typeface="Times New Roman" pitchFamily="18" charset="0"/>
              </a:rPr>
              <a:pPr algn="r" eaLnBrk="1" hangingPunct="1">
                <a:spcBef>
                  <a:spcPct val="0"/>
                </a:spcBef>
                <a:buClrTx/>
                <a:buSzTx/>
                <a:buFontTx/>
                <a:buNone/>
              </a:pPr>
              <a:t>15</a:t>
            </a:fld>
            <a:endParaRPr lang="en-US" altLang="en-US" sz="1200" b="0" dirty="0">
              <a:latin typeface="Times New Roman"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Services for Capital Interest</a:t>
            </a:r>
          </a:p>
          <a:p>
            <a:pPr eaLnBrk="1" hangingPunct="1">
              <a:spcBef>
                <a:spcPct val="0"/>
              </a:spcBef>
              <a:buClrTx/>
              <a:buSzTx/>
              <a:buFontTx/>
              <a:buNone/>
            </a:pPr>
            <a:r>
              <a:rPr lang="en-US" altLang="en-US" sz="3300" dirty="0">
                <a:solidFill>
                  <a:schemeClr val="tx2"/>
                </a:solidFill>
              </a:rPr>
              <a:t>Example 3</a:t>
            </a:r>
          </a:p>
        </p:txBody>
      </p:sp>
      <p:sp>
        <p:nvSpPr>
          <p:cNvPr id="18435" name="TextBox 4"/>
          <p:cNvSpPr txBox="1">
            <a:spLocks noChangeArrowheads="1"/>
          </p:cNvSpPr>
          <p:nvPr/>
        </p:nvSpPr>
        <p:spPr bwMode="auto">
          <a:xfrm>
            <a:off x="457200" y="1600200"/>
            <a:ext cx="7924800" cy="483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800" b="0" dirty="0"/>
              <a:t>On December 31, 2010, all members of CCS agreed Sarah would receive an additional capital interest in CCS with a liquidation value of $20,000 and an increase in her profit-and-loss-sharing ratio from 33.33 percent to 40 percent (leaving the other members with a 30 percent share of profits and losses),to compensate her for the time she would spend on an additional project. At this point, CCS’s debt was $100,000. What are the tax consequences to Sarah and CCS of giving her an additional capital interest?</a:t>
            </a:r>
          </a:p>
        </p:txBody>
      </p:sp>
      <p:sp>
        <p:nvSpPr>
          <p:cNvPr id="18436"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32983CE5-3F80-47E5-87AD-50166DF6986D}" type="slidenum">
              <a:rPr lang="en-US" altLang="en-US" sz="1200" b="0" smtClean="0">
                <a:latin typeface="Times New Roman" pitchFamily="18" charset="0"/>
              </a:rPr>
              <a:pPr algn="r" eaLnBrk="1" hangingPunct="1">
                <a:spcBef>
                  <a:spcPct val="0"/>
                </a:spcBef>
                <a:buClrTx/>
                <a:buSzTx/>
                <a:buFontTx/>
                <a:buNone/>
              </a:pPr>
              <a:t>16</a:t>
            </a:fld>
            <a:endParaRPr lang="en-US" altLang="en-US" sz="1200" b="0" dirty="0">
              <a:latin typeface="Times New Roman"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Services for Capital Interest</a:t>
            </a:r>
          </a:p>
          <a:p>
            <a:pPr eaLnBrk="1" hangingPunct="1">
              <a:spcBef>
                <a:spcPct val="0"/>
              </a:spcBef>
              <a:buClrTx/>
              <a:buSzTx/>
              <a:buFontTx/>
              <a:buNone/>
            </a:pPr>
            <a:r>
              <a:rPr lang="en-US" altLang="en-US" sz="3300" dirty="0">
                <a:solidFill>
                  <a:schemeClr val="tx2"/>
                </a:solidFill>
              </a:rPr>
              <a:t>Example 3 Solution</a:t>
            </a:r>
          </a:p>
        </p:txBody>
      </p:sp>
      <p:sp>
        <p:nvSpPr>
          <p:cNvPr id="19459"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25285586-F462-4CC4-99A0-B63525D0F5E0}" type="slidenum">
              <a:rPr lang="en-US" altLang="en-US" sz="1200" b="0" smtClean="0">
                <a:latin typeface="Times New Roman" pitchFamily="18" charset="0"/>
              </a:rPr>
              <a:pPr algn="r" eaLnBrk="1" hangingPunct="1">
                <a:spcBef>
                  <a:spcPct val="0"/>
                </a:spcBef>
                <a:buClrTx/>
                <a:buSzTx/>
                <a:buFontTx/>
                <a:buNone/>
              </a:pPr>
              <a:t>17</a:t>
            </a:fld>
            <a:endParaRPr lang="en-US" altLang="en-US" sz="1200" b="0" dirty="0">
              <a:latin typeface="Times New Roman" pitchFamily="18" charset="0"/>
            </a:endParaRPr>
          </a:p>
        </p:txBody>
      </p:sp>
      <p:pic>
        <p:nvPicPr>
          <p:cNvPr id="1946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188" y="2362200"/>
            <a:ext cx="8264525"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Services for Profits Interest</a:t>
            </a:r>
          </a:p>
          <a:p>
            <a:pPr eaLnBrk="1" hangingPunct="1">
              <a:spcBef>
                <a:spcPct val="0"/>
              </a:spcBef>
              <a:buClrTx/>
              <a:buSzTx/>
              <a:buFontTx/>
              <a:buNone/>
            </a:pPr>
            <a:r>
              <a:rPr lang="en-US" altLang="en-US" sz="3300" dirty="0">
                <a:solidFill>
                  <a:schemeClr val="tx2"/>
                </a:solidFill>
              </a:rPr>
              <a:t>Example 4</a:t>
            </a:r>
          </a:p>
        </p:txBody>
      </p:sp>
      <p:sp>
        <p:nvSpPr>
          <p:cNvPr id="20483" name="TextBox 4"/>
          <p:cNvSpPr txBox="1">
            <a:spLocks noChangeArrowheads="1"/>
          </p:cNvSpPr>
          <p:nvPr/>
        </p:nvSpPr>
        <p:spPr bwMode="auto">
          <a:xfrm>
            <a:off x="381000" y="1752600"/>
            <a:ext cx="7924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200" b="0" i="1" dirty="0"/>
              <a:t>Assuming</a:t>
            </a:r>
            <a:r>
              <a:rPr lang="en-US" altLang="en-US" sz="3200" b="0" dirty="0"/>
              <a:t> Sarah received </a:t>
            </a:r>
            <a:r>
              <a:rPr lang="en-US" altLang="en-US" sz="3200" b="0" u="sng" dirty="0"/>
              <a:t>only</a:t>
            </a:r>
            <a:r>
              <a:rPr lang="en-US" altLang="en-US" sz="3200" b="0" dirty="0"/>
              <a:t> a profits interest for her services instead of the capital interest she received in the previous example, what are the tax consequences to Sarah, Nicole, Chanzz Inc., and CCS?</a:t>
            </a:r>
          </a:p>
        </p:txBody>
      </p:sp>
      <p:sp>
        <p:nvSpPr>
          <p:cNvPr id="20484"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435E91F8-51E5-4BDC-9444-E0E5E8CB13A2}" type="slidenum">
              <a:rPr lang="en-US" altLang="en-US" sz="1200" b="0" smtClean="0">
                <a:latin typeface="Times New Roman" pitchFamily="18" charset="0"/>
              </a:rPr>
              <a:pPr algn="r" eaLnBrk="1" hangingPunct="1">
                <a:spcBef>
                  <a:spcPct val="0"/>
                </a:spcBef>
                <a:buClrTx/>
                <a:buSzTx/>
                <a:buFontTx/>
                <a:buNone/>
              </a:pPr>
              <a:t>18</a:t>
            </a:fld>
            <a:endParaRPr lang="en-US" altLang="en-US" sz="1200" b="0" dirty="0">
              <a:latin typeface="Times New Roman"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28600" y="3810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Services for Profits Interest</a:t>
            </a:r>
          </a:p>
          <a:p>
            <a:pPr eaLnBrk="1" hangingPunct="1">
              <a:spcBef>
                <a:spcPct val="0"/>
              </a:spcBef>
              <a:buClrTx/>
              <a:buSzTx/>
              <a:buFontTx/>
              <a:buNone/>
            </a:pPr>
            <a:r>
              <a:rPr lang="en-US" altLang="en-US" sz="3300" dirty="0">
                <a:solidFill>
                  <a:schemeClr val="tx2"/>
                </a:solidFill>
              </a:rPr>
              <a:t>Example 4 Solution</a:t>
            </a:r>
          </a:p>
        </p:txBody>
      </p:sp>
      <p:sp>
        <p:nvSpPr>
          <p:cNvPr id="21507"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31EDA7E7-7788-481D-8F3A-661149BE1EB2}" type="slidenum">
              <a:rPr lang="en-US" altLang="en-US" sz="1200" b="0" smtClean="0">
                <a:latin typeface="Times New Roman" pitchFamily="18" charset="0"/>
              </a:rPr>
              <a:pPr algn="r" eaLnBrk="1" hangingPunct="1">
                <a:spcBef>
                  <a:spcPct val="0"/>
                </a:spcBef>
                <a:buClrTx/>
                <a:buSzTx/>
                <a:buFontTx/>
                <a:buNone/>
              </a:pPr>
              <a:t>19</a:t>
            </a:fld>
            <a:endParaRPr lang="en-US" altLang="en-US" sz="1200" b="0" dirty="0">
              <a:latin typeface="Times New Roman" pitchFamily="18" charset="0"/>
            </a:endParaRPr>
          </a:p>
        </p:txBody>
      </p:sp>
      <p:pic>
        <p:nvPicPr>
          <p:cNvPr id="2150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754062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685800"/>
            <a:ext cx="5105400" cy="808038"/>
          </a:xfrm>
        </p:spPr>
        <p:txBody>
          <a:bodyPr/>
          <a:lstStyle/>
          <a:p>
            <a:pPr eaLnBrk="1" hangingPunct="1"/>
            <a:r>
              <a:rPr lang="en-US" altLang="en-US" dirty="0"/>
              <a:t>Learning Objectives</a:t>
            </a:r>
          </a:p>
        </p:txBody>
      </p:sp>
      <p:sp>
        <p:nvSpPr>
          <p:cNvPr id="4099" name="Rectangle 3"/>
          <p:cNvSpPr>
            <a:spLocks noGrp="1" noChangeArrowheads="1"/>
          </p:cNvSpPr>
          <p:nvPr>
            <p:ph type="body" idx="1"/>
          </p:nvPr>
        </p:nvSpPr>
        <p:spPr>
          <a:xfrm>
            <a:off x="304800" y="1676400"/>
            <a:ext cx="8686800" cy="4800600"/>
          </a:xfrm>
        </p:spPr>
        <p:txBody>
          <a:bodyPr/>
          <a:lstStyle/>
          <a:p>
            <a:pPr marL="571500" indent="-571500">
              <a:lnSpc>
                <a:spcPct val="80000"/>
              </a:lnSpc>
              <a:buClr>
                <a:schemeClr val="tx1"/>
              </a:buClr>
              <a:buFont typeface="Wingdings" pitchFamily="2" charset="2"/>
              <a:buAutoNum type="arabicPeriod"/>
            </a:pPr>
            <a:r>
              <a:rPr lang="en-US" altLang="en-US" sz="2200" dirty="0"/>
              <a:t>Determine whether a flow-through entity is taxed as a partnership or S corporation, and distinguish the entity approach from the aggregate approach for taxing partnerships.</a:t>
            </a:r>
          </a:p>
          <a:p>
            <a:pPr marL="571500" indent="-571500">
              <a:lnSpc>
                <a:spcPct val="80000"/>
              </a:lnSpc>
              <a:buClr>
                <a:schemeClr val="tx1"/>
              </a:buClr>
              <a:buFont typeface="Wingdings" pitchFamily="2" charset="2"/>
              <a:buAutoNum type="arabicPeriod"/>
            </a:pPr>
            <a:r>
              <a:rPr lang="en-US" altLang="en-US" sz="2200" dirty="0"/>
              <a:t>Resolve tax issues applicable to partnership formations and other acquisitions of partnership interests, including gain recognition to partners and tax basis for partners and partnerships.</a:t>
            </a:r>
          </a:p>
          <a:p>
            <a:pPr marL="571500" indent="-571500">
              <a:lnSpc>
                <a:spcPct val="80000"/>
              </a:lnSpc>
              <a:buClr>
                <a:schemeClr val="tx1"/>
              </a:buClr>
              <a:buFont typeface="Wingdings" pitchFamily="2" charset="2"/>
              <a:buAutoNum type="arabicPeriod"/>
            </a:pPr>
            <a:r>
              <a:rPr lang="en-US" altLang="en-US" sz="2200" dirty="0"/>
              <a:t>Determine the appropriate accounting periods and methods for partnerships.</a:t>
            </a:r>
          </a:p>
          <a:p>
            <a:pPr marL="571500" indent="-571500">
              <a:lnSpc>
                <a:spcPct val="80000"/>
              </a:lnSpc>
              <a:buClr>
                <a:schemeClr val="tx1"/>
              </a:buClr>
              <a:buFont typeface="Wingdings" pitchFamily="2" charset="2"/>
              <a:buAutoNum type="arabicPeriod" startAt="4"/>
            </a:pPr>
            <a:r>
              <a:rPr lang="en-US" altLang="en-US" sz="2200" dirty="0"/>
              <a:t>Calculate and characterize a partnership’s ordinary business income or loss and its separately stated items, and demonstrate how to report these items to partners.</a:t>
            </a:r>
          </a:p>
          <a:p>
            <a:pPr marL="571500" indent="-571500">
              <a:lnSpc>
                <a:spcPct val="80000"/>
              </a:lnSpc>
              <a:buClr>
                <a:schemeClr val="tx1"/>
              </a:buClr>
              <a:buFont typeface="Wingdings" pitchFamily="2" charset="2"/>
              <a:buAutoNum type="arabicPeriod" startAt="4"/>
            </a:pPr>
            <a:r>
              <a:rPr lang="en-US" altLang="en-US" sz="2200" dirty="0"/>
              <a:t>Explain the implications of a partner’s tax basis and the adjustments that affect it.</a:t>
            </a:r>
          </a:p>
          <a:p>
            <a:pPr marL="571500" indent="-571500">
              <a:lnSpc>
                <a:spcPct val="80000"/>
              </a:lnSpc>
              <a:buClr>
                <a:schemeClr val="tx1"/>
              </a:buClr>
              <a:buFont typeface="Wingdings" pitchFamily="2" charset="2"/>
              <a:buAutoNum type="arabicPeriod" startAt="4"/>
            </a:pPr>
            <a:r>
              <a:rPr lang="en-US" altLang="en-US" sz="2200" dirty="0"/>
              <a:t>Apply the basis, at-risk, and passive activity loss limits to losses from partnerships.</a:t>
            </a:r>
          </a:p>
        </p:txBody>
      </p:sp>
      <p:sp>
        <p:nvSpPr>
          <p:cNvPr id="4100"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948342F5-7CA7-41AB-BA46-FE5BC1A3B8CF}" type="slidenum">
              <a:rPr lang="en-US" altLang="en-US" sz="1200" b="0" smtClean="0">
                <a:latin typeface="Times New Roman" pitchFamily="18" charset="0"/>
              </a:rPr>
              <a:pPr algn="r" eaLnBrk="1" hangingPunct="1">
                <a:spcBef>
                  <a:spcPct val="0"/>
                </a:spcBef>
                <a:buClrTx/>
                <a:buSzTx/>
                <a:buFontTx/>
                <a:buNone/>
              </a:pPr>
              <a:t>2</a:t>
            </a:fld>
            <a:endParaRPr lang="en-US" altLang="en-US" sz="1200" b="0" dirty="0">
              <a:latin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4294967295"/>
          </p:nvPr>
        </p:nvSpPr>
        <p:spPr>
          <a:xfrm>
            <a:off x="152400" y="1719263"/>
            <a:ext cx="8839200" cy="4376737"/>
          </a:xfrm>
        </p:spPr>
        <p:txBody>
          <a:bodyPr/>
          <a:lstStyle/>
          <a:p>
            <a:pPr marL="742950" lvl="1" indent="-285750">
              <a:lnSpc>
                <a:spcPct val="90000"/>
              </a:lnSpc>
            </a:pPr>
            <a:r>
              <a:rPr lang="en-US" altLang="en-US" sz="2400" dirty="0"/>
              <a:t>Tax basis of a purchased partnership interest = purchase price + partnership debt allocated to partner, and the holding period begins on purchase date</a:t>
            </a:r>
          </a:p>
          <a:p>
            <a:pPr marL="742950" lvl="1" indent="-285750">
              <a:lnSpc>
                <a:spcPct val="90000"/>
              </a:lnSpc>
              <a:buFont typeface="Wingdings" pitchFamily="2" charset="2"/>
              <a:buNone/>
            </a:pPr>
            <a:endParaRPr lang="en-US" altLang="en-US" sz="2400" dirty="0"/>
          </a:p>
          <a:p>
            <a:pPr marL="742950" lvl="1" indent="-285750">
              <a:lnSpc>
                <a:spcPct val="90000"/>
              </a:lnSpc>
            </a:pPr>
            <a:r>
              <a:rPr lang="en-US" altLang="en-US" sz="2400" dirty="0"/>
              <a:t>Organization, Start-up, and Syndication Costs</a:t>
            </a:r>
          </a:p>
          <a:p>
            <a:pPr marL="1143000" lvl="2" indent="-228600">
              <a:lnSpc>
                <a:spcPct val="90000"/>
              </a:lnSpc>
            </a:pPr>
            <a:r>
              <a:rPr lang="en-US" altLang="en-US" sz="2100" dirty="0"/>
              <a:t>For benefit of the partnership and for tax purposes some costs must be capitalized rather than expensed</a:t>
            </a:r>
          </a:p>
          <a:p>
            <a:pPr marL="1143000" lvl="2" indent="-228600">
              <a:lnSpc>
                <a:spcPct val="90000"/>
              </a:lnSpc>
            </a:pPr>
            <a:r>
              <a:rPr lang="en-US" altLang="en-US" sz="2100" dirty="0"/>
              <a:t>Expenses includes </a:t>
            </a:r>
          </a:p>
          <a:p>
            <a:pPr marL="1600200" lvl="3" indent="-228600">
              <a:lnSpc>
                <a:spcPct val="90000"/>
              </a:lnSpc>
            </a:pPr>
            <a:r>
              <a:rPr lang="en-US" altLang="en-US" sz="2100" dirty="0"/>
              <a:t>Organization costs </a:t>
            </a:r>
          </a:p>
          <a:p>
            <a:pPr marL="1600200" lvl="3" indent="-228600">
              <a:lnSpc>
                <a:spcPct val="90000"/>
              </a:lnSpc>
            </a:pPr>
            <a:r>
              <a:rPr lang="en-US" altLang="en-US" sz="2100" dirty="0"/>
              <a:t>Syndication costs</a:t>
            </a:r>
          </a:p>
          <a:p>
            <a:pPr marL="1600200" lvl="3" indent="-228600">
              <a:lnSpc>
                <a:spcPct val="90000"/>
              </a:lnSpc>
            </a:pPr>
            <a:r>
              <a:rPr lang="en-US" altLang="en-US" sz="2100" dirty="0"/>
              <a:t>Start-up costs</a:t>
            </a:r>
          </a:p>
        </p:txBody>
      </p:sp>
      <p:sp>
        <p:nvSpPr>
          <p:cNvPr id="22531" name="Rectangle 2"/>
          <p:cNvSpPr>
            <a:spLocks noChangeArrowheads="1"/>
          </p:cNvSpPr>
          <p:nvPr/>
        </p:nvSpPr>
        <p:spPr bwMode="auto">
          <a:xfrm>
            <a:off x="152400" y="3048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22532"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8F282279-5BF2-44FD-AF37-BC20AEF365C0}" type="slidenum">
              <a:rPr lang="en-US" altLang="en-US" sz="1200" b="0" smtClean="0">
                <a:latin typeface="Times New Roman" pitchFamily="18" charset="0"/>
              </a:rPr>
              <a:pPr algn="r" eaLnBrk="1" hangingPunct="1">
                <a:spcBef>
                  <a:spcPct val="0"/>
                </a:spcBef>
                <a:buClrTx/>
                <a:buSzTx/>
                <a:buFontTx/>
                <a:buNone/>
              </a:pPr>
              <a:t>20</a:t>
            </a:fld>
            <a:endParaRPr lang="en-US" altLang="en-US" sz="1200" b="0" dirty="0">
              <a:latin typeface="Times New Roman"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228600"/>
            <a:ext cx="7772400" cy="1295400"/>
          </a:xfrm>
          <a:noFill/>
        </p:spPr>
        <p:txBody>
          <a:bodyPr/>
          <a:lstStyle/>
          <a:p>
            <a:pPr eaLnBrk="1" hangingPunct="1"/>
            <a:r>
              <a:rPr lang="en-US" altLang="en-US" sz="3300" dirty="0"/>
              <a:t>Partnership Formations and Acquisitions of Partnership Interests</a:t>
            </a:r>
          </a:p>
        </p:txBody>
      </p:sp>
      <p:sp>
        <p:nvSpPr>
          <p:cNvPr id="23555" name="Rectangle 3"/>
          <p:cNvSpPr>
            <a:spLocks noChangeArrowheads="1"/>
          </p:cNvSpPr>
          <p:nvPr/>
        </p:nvSpPr>
        <p:spPr bwMode="auto">
          <a:xfrm>
            <a:off x="457200" y="1719263"/>
            <a:ext cx="8458200"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endParaRPr lang="en-GB" altLang="en-US" sz="2300" dirty="0"/>
          </a:p>
        </p:txBody>
      </p:sp>
      <p:sp>
        <p:nvSpPr>
          <p:cNvPr id="23556" name="Rectangle 11"/>
          <p:cNvSpPr>
            <a:spLocks noGrp="1" noChangeArrowheads="1"/>
          </p:cNvSpPr>
          <p:nvPr>
            <p:ph type="body" idx="1"/>
          </p:nvPr>
        </p:nvSpPr>
        <p:spPr>
          <a:xfrm>
            <a:off x="838200" y="1905000"/>
            <a:ext cx="6400800" cy="1182688"/>
          </a:xfrm>
          <a:noFill/>
        </p:spPr>
        <p:txBody>
          <a:bodyPr/>
          <a:lstStyle/>
          <a:p>
            <a:pPr lvl="2">
              <a:buFont typeface="Wingdings" pitchFamily="2" charset="2"/>
              <a:buNone/>
            </a:pPr>
            <a:r>
              <a:rPr lang="en-US" altLang="en-US" dirty="0"/>
              <a:t>	Acquisitions of Partnership Interests</a:t>
            </a:r>
          </a:p>
        </p:txBody>
      </p:sp>
      <p:sp>
        <p:nvSpPr>
          <p:cNvPr id="23557"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47AAD7FD-8A4D-4FA0-A660-3CACF5474777}" type="slidenum">
              <a:rPr lang="en-US" altLang="en-US" sz="1200" b="0" smtClean="0">
                <a:latin typeface="Times New Roman" pitchFamily="18" charset="0"/>
              </a:rPr>
              <a:pPr algn="r" eaLnBrk="1" hangingPunct="1">
                <a:spcBef>
                  <a:spcPct val="0"/>
                </a:spcBef>
                <a:buClrTx/>
                <a:buSzTx/>
                <a:buFontTx/>
                <a:buNone/>
              </a:pPr>
              <a:t>21</a:t>
            </a:fld>
            <a:endParaRPr lang="en-US" altLang="en-US" sz="1200" b="0" dirty="0">
              <a:latin typeface="Times New Roman" pitchFamily="18"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781" y="2590800"/>
            <a:ext cx="8096250"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228600"/>
            <a:ext cx="7543800" cy="1189038"/>
          </a:xfrm>
        </p:spPr>
        <p:txBody>
          <a:bodyPr/>
          <a:lstStyle/>
          <a:p>
            <a:r>
              <a:rPr lang="en-US" altLang="en-US" sz="3700" dirty="0"/>
              <a:t>Partnership Accounting Periods, Methods, and Tax Elections</a:t>
            </a:r>
          </a:p>
        </p:txBody>
      </p:sp>
      <p:sp>
        <p:nvSpPr>
          <p:cNvPr id="24579" name="Rectangle 3"/>
          <p:cNvSpPr>
            <a:spLocks noGrp="1" noChangeArrowheads="1"/>
          </p:cNvSpPr>
          <p:nvPr>
            <p:ph type="body" idx="1"/>
          </p:nvPr>
        </p:nvSpPr>
        <p:spPr>
          <a:xfrm>
            <a:off x="304800" y="1676400"/>
            <a:ext cx="8458200" cy="4876800"/>
          </a:xfrm>
        </p:spPr>
        <p:txBody>
          <a:bodyPr/>
          <a:lstStyle/>
          <a:p>
            <a:pPr>
              <a:lnSpc>
                <a:spcPct val="80000"/>
              </a:lnSpc>
            </a:pPr>
            <a:r>
              <a:rPr lang="en-US" altLang="en-US" sz="2600" dirty="0"/>
              <a:t>Tax Elections</a:t>
            </a:r>
          </a:p>
          <a:p>
            <a:pPr lvl="1">
              <a:lnSpc>
                <a:spcPct val="80000"/>
              </a:lnSpc>
            </a:pPr>
            <a:r>
              <a:rPr lang="en-US" altLang="en-US" sz="2400" dirty="0"/>
              <a:t>Includes </a:t>
            </a:r>
          </a:p>
          <a:p>
            <a:pPr lvl="2">
              <a:lnSpc>
                <a:spcPct val="80000"/>
              </a:lnSpc>
            </a:pPr>
            <a:r>
              <a:rPr lang="en-US" altLang="en-US" dirty="0"/>
              <a:t>Election of overall accounting method</a:t>
            </a:r>
          </a:p>
          <a:p>
            <a:pPr lvl="2">
              <a:lnSpc>
                <a:spcPct val="80000"/>
              </a:lnSpc>
            </a:pPr>
            <a:r>
              <a:rPr lang="en-US" altLang="en-US" dirty="0"/>
              <a:t>Election to expense a portion of organization and start-up costs</a:t>
            </a:r>
          </a:p>
          <a:p>
            <a:pPr lvl="2">
              <a:lnSpc>
                <a:spcPct val="80000"/>
              </a:lnSpc>
            </a:pPr>
            <a:r>
              <a:rPr lang="en-US" altLang="en-US" dirty="0"/>
              <a:t>Election to expense tangible personal property</a:t>
            </a:r>
          </a:p>
          <a:p>
            <a:pPr lvl="1">
              <a:lnSpc>
                <a:spcPct val="80000"/>
              </a:lnSpc>
            </a:pPr>
            <a:r>
              <a:rPr lang="en-US" altLang="en-US" sz="2400" dirty="0"/>
              <a:t>Partnership makes most tax elections</a:t>
            </a:r>
          </a:p>
          <a:p>
            <a:pPr>
              <a:lnSpc>
                <a:spcPct val="80000"/>
              </a:lnSpc>
            </a:pPr>
            <a:r>
              <a:rPr lang="en-US" altLang="en-US" sz="2800" dirty="0"/>
              <a:t>Accounting Methods</a:t>
            </a:r>
          </a:p>
          <a:p>
            <a:pPr lvl="1">
              <a:lnSpc>
                <a:spcPct val="80000"/>
              </a:lnSpc>
            </a:pPr>
            <a:r>
              <a:rPr lang="en-US" altLang="en-US" sz="2400" dirty="0"/>
              <a:t>Partnerships are generally eligible to use the cash method unless they have average gross receipts greater than $5 million and have corporate partners</a:t>
            </a:r>
          </a:p>
        </p:txBody>
      </p:sp>
      <p:sp>
        <p:nvSpPr>
          <p:cNvPr id="24580"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7DC26969-B2BA-4DF0-8F39-133E39BCBC8F}" type="slidenum">
              <a:rPr lang="en-US" altLang="en-US" sz="1200" b="0" smtClean="0">
                <a:latin typeface="Times New Roman" pitchFamily="18" charset="0"/>
              </a:rPr>
              <a:pPr algn="r" eaLnBrk="1" hangingPunct="1">
                <a:spcBef>
                  <a:spcPct val="0"/>
                </a:spcBef>
                <a:buClrTx/>
                <a:buSzTx/>
                <a:buFontTx/>
                <a:buNone/>
              </a:pPr>
              <a:t>22</a:t>
            </a:fld>
            <a:endParaRPr lang="en-US" altLang="en-US" sz="1200" b="0" dirty="0">
              <a:latin typeface="Times New Roman" pitchFamily="18"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
          <p:cNvSpPr>
            <a:spLocks noGrp="1" noChangeArrowheads="1"/>
          </p:cNvSpPr>
          <p:nvPr>
            <p:ph type="title"/>
          </p:nvPr>
        </p:nvSpPr>
        <p:spPr>
          <a:xfrm>
            <a:off x="152400" y="228600"/>
            <a:ext cx="7696200" cy="1189038"/>
          </a:xfrm>
          <a:noFill/>
        </p:spPr>
        <p:txBody>
          <a:bodyPr/>
          <a:lstStyle/>
          <a:p>
            <a:r>
              <a:rPr lang="en-US" altLang="en-US" sz="3700" dirty="0"/>
              <a:t>Partnership Accounting Periods, Methods, and Tax Elections</a:t>
            </a:r>
          </a:p>
        </p:txBody>
      </p:sp>
      <p:sp>
        <p:nvSpPr>
          <p:cNvPr id="25603"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ACC52C3C-4245-4E95-AA57-339638ECAFA2}" type="slidenum">
              <a:rPr lang="en-US" altLang="en-US" sz="1200" b="0" smtClean="0">
                <a:latin typeface="Times New Roman" pitchFamily="18" charset="0"/>
              </a:rPr>
              <a:pPr algn="r" eaLnBrk="1" hangingPunct="1">
                <a:spcBef>
                  <a:spcPct val="0"/>
                </a:spcBef>
                <a:buClrTx/>
                <a:buSzTx/>
                <a:buFontTx/>
                <a:buNone/>
              </a:pPr>
              <a:t>23</a:t>
            </a:fld>
            <a:endParaRPr lang="en-US" altLang="en-US" sz="1200" b="0" dirty="0">
              <a:latin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2057400"/>
            <a:ext cx="7943850" cy="3438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title"/>
          </p:nvPr>
        </p:nvSpPr>
        <p:spPr>
          <a:xfrm>
            <a:off x="228600" y="228600"/>
            <a:ext cx="7543800" cy="1189038"/>
          </a:xfrm>
          <a:noFill/>
        </p:spPr>
        <p:txBody>
          <a:bodyPr/>
          <a:lstStyle/>
          <a:p>
            <a:r>
              <a:rPr lang="en-US" altLang="en-US" sz="3700" dirty="0"/>
              <a:t>Partnership Accounting Periods, Methods, and Tax Elections</a:t>
            </a:r>
          </a:p>
        </p:txBody>
      </p:sp>
      <p:sp>
        <p:nvSpPr>
          <p:cNvPr id="26627"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404313BA-DA93-472B-8910-96D00FC3B48E}" type="slidenum">
              <a:rPr lang="en-US" altLang="en-US" sz="1200" b="0" smtClean="0">
                <a:latin typeface="Times New Roman" pitchFamily="18" charset="0"/>
              </a:rPr>
              <a:pPr algn="r" eaLnBrk="1" hangingPunct="1">
                <a:spcBef>
                  <a:spcPct val="0"/>
                </a:spcBef>
                <a:buClrTx/>
                <a:buSzTx/>
                <a:buFontTx/>
                <a:buNone/>
              </a:pPr>
              <a:t>24</a:t>
            </a:fld>
            <a:endParaRPr lang="en-US" altLang="en-US" sz="1200" b="0" dirty="0">
              <a:latin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981200"/>
            <a:ext cx="7962900"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228600"/>
            <a:ext cx="7467600" cy="1219200"/>
          </a:xfrm>
        </p:spPr>
        <p:txBody>
          <a:bodyPr/>
          <a:lstStyle/>
          <a:p>
            <a:r>
              <a:rPr lang="en-US" altLang="en-US" dirty="0"/>
              <a:t>Reporting the Results of Partnership operations</a:t>
            </a:r>
          </a:p>
        </p:txBody>
      </p:sp>
      <p:sp>
        <p:nvSpPr>
          <p:cNvPr id="27651" name="Rectangle 7"/>
          <p:cNvSpPr>
            <a:spLocks noChangeArrowheads="1"/>
          </p:cNvSpPr>
          <p:nvPr/>
        </p:nvSpPr>
        <p:spPr bwMode="auto">
          <a:xfrm>
            <a:off x="304800" y="1752600"/>
            <a:ext cx="8458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692150" indent="-347663"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987425" indent="-293688"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r>
              <a:rPr lang="en-US" altLang="en-US" sz="2800" b="0" dirty="0"/>
              <a:t>Ordinary Business Income (Loss) and Separately Stated Items</a:t>
            </a:r>
          </a:p>
          <a:p>
            <a:pPr lvl="1"/>
            <a:r>
              <a:rPr lang="en-US" altLang="en-US" sz="2400" b="0" dirty="0"/>
              <a:t>Separately stated items change partners’ tax liabilities when they are separately stated</a:t>
            </a:r>
          </a:p>
          <a:p>
            <a:pPr lvl="1"/>
            <a:r>
              <a:rPr lang="en-US" altLang="en-US" sz="2400" b="0" dirty="0"/>
              <a:t>Partnership ordinary business income (loss) is all partnership income (loss) exclusive of any separately stated items of income (loss)</a:t>
            </a:r>
          </a:p>
          <a:p>
            <a:pPr lvl="1"/>
            <a:r>
              <a:rPr lang="en-US" altLang="en-US" sz="2400" b="0" dirty="0"/>
              <a:t>Separately stated items share one common characteristic</a:t>
            </a:r>
          </a:p>
          <a:p>
            <a:pPr lvl="2"/>
            <a:r>
              <a:rPr lang="en-US" altLang="en-US" b="0" dirty="0"/>
              <a:t>Are treated differently from a partner’s share of ordinary business income (loss) for tax purposes</a:t>
            </a:r>
          </a:p>
        </p:txBody>
      </p:sp>
      <p:sp>
        <p:nvSpPr>
          <p:cNvPr id="27652"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6362B9A5-069B-486D-B804-E93508183301}" type="slidenum">
              <a:rPr lang="en-US" altLang="en-US" sz="1200" b="0" smtClean="0">
                <a:latin typeface="Times New Roman" pitchFamily="18" charset="0"/>
              </a:rPr>
              <a:pPr algn="r" eaLnBrk="1" hangingPunct="1">
                <a:spcBef>
                  <a:spcPct val="0"/>
                </a:spcBef>
                <a:buClrTx/>
                <a:buSzTx/>
                <a:buFontTx/>
                <a:buNone/>
              </a:pPr>
              <a:t>25</a:t>
            </a:fld>
            <a:endParaRPr lang="en-US" altLang="en-US" sz="1200" b="0" dirty="0">
              <a:latin typeface="Times New Roman" pitchFamily="18"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381000"/>
            <a:ext cx="7543800" cy="1295400"/>
          </a:xfrm>
          <a:noFill/>
        </p:spPr>
        <p:txBody>
          <a:bodyPr/>
          <a:lstStyle/>
          <a:p>
            <a:r>
              <a:rPr lang="en-US" altLang="en-US" dirty="0"/>
              <a:t>Reporting the Results of Partnership Operations</a:t>
            </a:r>
          </a:p>
        </p:txBody>
      </p:sp>
      <p:sp>
        <p:nvSpPr>
          <p:cNvPr id="28675"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D8A9F08B-D5DC-4279-A553-4C7863442F3F}" type="slidenum">
              <a:rPr lang="en-US" altLang="en-US" sz="1200" b="0" smtClean="0">
                <a:latin typeface="Times New Roman" pitchFamily="18" charset="0"/>
              </a:rPr>
              <a:pPr algn="r" eaLnBrk="1" hangingPunct="1">
                <a:spcBef>
                  <a:spcPct val="0"/>
                </a:spcBef>
                <a:buClrTx/>
                <a:buSzTx/>
                <a:buFontTx/>
                <a:buNone/>
              </a:pPr>
              <a:t>26</a:t>
            </a:fld>
            <a:endParaRPr lang="en-US" altLang="en-US" sz="1200" b="0" dirty="0">
              <a:latin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362200"/>
            <a:ext cx="7685541" cy="31753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228600" y="1600200"/>
            <a:ext cx="8686800" cy="5029200"/>
          </a:xfrm>
        </p:spPr>
        <p:txBody>
          <a:bodyPr/>
          <a:lstStyle/>
          <a:p>
            <a:pPr marL="742950" lvl="1" indent="-285750">
              <a:lnSpc>
                <a:spcPct val="90000"/>
              </a:lnSpc>
            </a:pPr>
            <a:r>
              <a:rPr lang="en-US" altLang="en-US" dirty="0"/>
              <a:t>Guaranteed Payments</a:t>
            </a:r>
          </a:p>
          <a:p>
            <a:pPr lvl="2">
              <a:lnSpc>
                <a:spcPct val="90000"/>
              </a:lnSpc>
            </a:pPr>
            <a:r>
              <a:rPr lang="en-US" altLang="en-US" sz="2200" dirty="0"/>
              <a:t>Fixed amounts paid to partners regardless of profit or loss earned by partnership</a:t>
            </a:r>
          </a:p>
          <a:p>
            <a:pPr lvl="2">
              <a:lnSpc>
                <a:spcPct val="90000"/>
              </a:lnSpc>
            </a:pPr>
            <a:r>
              <a:rPr lang="en-US" altLang="en-US" sz="2200" dirty="0"/>
              <a:t>Treated as ordinary income by partners receiving them</a:t>
            </a:r>
          </a:p>
          <a:p>
            <a:pPr lvl="2">
              <a:lnSpc>
                <a:spcPct val="90000"/>
              </a:lnSpc>
            </a:pPr>
            <a:r>
              <a:rPr lang="en-US" altLang="en-US" sz="2200" dirty="0"/>
              <a:t>Generally deducted in computing a partnership’s ordinary income or loss for the year</a:t>
            </a:r>
          </a:p>
          <a:p>
            <a:pPr lvl="2">
              <a:lnSpc>
                <a:spcPct val="90000"/>
              </a:lnSpc>
            </a:pPr>
            <a:r>
              <a:rPr lang="en-US" altLang="en-US" sz="2200" dirty="0"/>
              <a:t>Separately stated to the partners receiving them</a:t>
            </a:r>
          </a:p>
          <a:p>
            <a:pPr marL="742950" lvl="1" indent="-285750">
              <a:lnSpc>
                <a:spcPct val="90000"/>
              </a:lnSpc>
            </a:pPr>
            <a:r>
              <a:rPr lang="en-US" altLang="en-US" dirty="0"/>
              <a:t>Self-Employment Tax</a:t>
            </a:r>
          </a:p>
          <a:p>
            <a:pPr lvl="2">
              <a:lnSpc>
                <a:spcPct val="90000"/>
              </a:lnSpc>
            </a:pPr>
            <a:r>
              <a:rPr lang="en-US" altLang="en-US" sz="2200" dirty="0"/>
              <a:t>Shares of ordinary business income (loss) may or may not be treated by LLC members as self-employment income (loss), depending on the extent of their involvement with the LLC</a:t>
            </a:r>
          </a:p>
        </p:txBody>
      </p:sp>
      <p:sp>
        <p:nvSpPr>
          <p:cNvPr id="29699" name="Rectangle 2"/>
          <p:cNvSpPr>
            <a:spLocks noChangeArrowheads="1"/>
          </p:cNvSpPr>
          <p:nvPr/>
        </p:nvSpPr>
        <p:spPr bwMode="auto">
          <a:xfrm>
            <a:off x="228600" y="228600"/>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Reporting the Results of Partnership Operations</a:t>
            </a:r>
          </a:p>
        </p:txBody>
      </p:sp>
      <p:sp>
        <p:nvSpPr>
          <p:cNvPr id="29700"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10BF850A-760B-4620-AA5D-93D14D0CBC46}" type="slidenum">
              <a:rPr lang="en-US" altLang="en-US" sz="1200" b="0" smtClean="0">
                <a:latin typeface="Times New Roman" pitchFamily="18" charset="0"/>
              </a:rPr>
              <a:pPr algn="r" eaLnBrk="1" hangingPunct="1">
                <a:spcBef>
                  <a:spcPct val="0"/>
                </a:spcBef>
                <a:buClrTx/>
                <a:buSzTx/>
                <a:buFontTx/>
                <a:buNone/>
              </a:pPr>
              <a:t>27</a:t>
            </a:fld>
            <a:endParaRPr lang="en-US" altLang="en-US" sz="1200" b="0" dirty="0">
              <a:latin typeface="Times New Roman" pitchFamily="18"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228600" y="1524000"/>
            <a:ext cx="8763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lvl="1"/>
            <a:endParaRPr lang="en-GB" altLang="en-US" sz="2300" b="0" dirty="0"/>
          </a:p>
        </p:txBody>
      </p:sp>
      <p:sp>
        <p:nvSpPr>
          <p:cNvPr id="30723" name="Rectangle 5"/>
          <p:cNvSpPr>
            <a:spLocks noChangeArrowheads="1"/>
          </p:cNvSpPr>
          <p:nvPr/>
        </p:nvSpPr>
        <p:spPr bwMode="auto">
          <a:xfrm>
            <a:off x="228600" y="1676400"/>
            <a:ext cx="8686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987425" indent="-293688"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281113" indent="-2921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lvl="2"/>
            <a:r>
              <a:rPr lang="en-US" altLang="en-US" sz="2200" b="0" dirty="0"/>
              <a:t>Shares of ordinary business income (loss) are always </a:t>
            </a:r>
          </a:p>
          <a:p>
            <a:pPr lvl="3"/>
            <a:r>
              <a:rPr lang="en-US" altLang="en-US" sz="2200" b="0" dirty="0"/>
              <a:t>Treated as self-employment income (loss) by general partners </a:t>
            </a:r>
          </a:p>
          <a:p>
            <a:pPr lvl="3"/>
            <a:r>
              <a:rPr lang="en-US" altLang="en-US" sz="2200" b="0" dirty="0"/>
              <a:t>Not treated as self-employment income (loss) by limited partners</a:t>
            </a:r>
          </a:p>
          <a:p>
            <a:pPr lvl="2"/>
            <a:r>
              <a:rPr lang="en-US" altLang="en-US" sz="2200" b="0" dirty="0"/>
              <a:t>LLC members that should be classified as general partners when applying the self-employment tax rules are the members who have</a:t>
            </a:r>
          </a:p>
          <a:p>
            <a:pPr lvl="3"/>
            <a:r>
              <a:rPr lang="en-US" altLang="en-US" sz="2200" b="0" dirty="0"/>
              <a:t>Personal liability for the debts of the LLC by reason of being an LLC member,</a:t>
            </a:r>
          </a:p>
          <a:p>
            <a:pPr lvl="3"/>
            <a:r>
              <a:rPr lang="en-US" altLang="en-US" sz="2200" b="0" dirty="0"/>
              <a:t>Authority to contract on behalf of the LLC, or</a:t>
            </a:r>
          </a:p>
          <a:p>
            <a:pPr lvl="3"/>
            <a:r>
              <a:rPr lang="en-US" altLang="en-US" sz="2200" b="0" dirty="0"/>
              <a:t>Participated in more than 500 hours in the LLC’s trade or business</a:t>
            </a:r>
          </a:p>
        </p:txBody>
      </p:sp>
      <p:sp>
        <p:nvSpPr>
          <p:cNvPr id="30724" name="Rectangle 2"/>
          <p:cNvSpPr>
            <a:spLocks noChangeArrowheads="1"/>
          </p:cNvSpPr>
          <p:nvPr/>
        </p:nvSpPr>
        <p:spPr bwMode="auto">
          <a:xfrm>
            <a:off x="152400" y="228600"/>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Reporting the Results of Partnership Operations</a:t>
            </a:r>
          </a:p>
        </p:txBody>
      </p:sp>
      <p:sp>
        <p:nvSpPr>
          <p:cNvPr id="30725"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85286997-4A0E-4A6E-B149-C653A9C831E0}" type="slidenum">
              <a:rPr lang="en-US" altLang="en-US" sz="1200" b="0" smtClean="0">
                <a:latin typeface="Times New Roman" pitchFamily="18" charset="0"/>
              </a:rPr>
              <a:pPr algn="r" eaLnBrk="1" hangingPunct="1">
                <a:spcBef>
                  <a:spcPct val="0"/>
                </a:spcBef>
                <a:buClrTx/>
                <a:buSzTx/>
                <a:buFontTx/>
                <a:buNone/>
              </a:pPr>
              <a:t>28</a:t>
            </a:fld>
            <a:endParaRPr lang="en-US" altLang="en-US" sz="1200" b="0" dirty="0">
              <a:latin typeface="Times New Roman" pitchFamily="18" charset="0"/>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228600" y="1600200"/>
            <a:ext cx="8686800" cy="5029200"/>
          </a:xfrm>
        </p:spPr>
        <p:txBody>
          <a:bodyPr/>
          <a:lstStyle/>
          <a:p>
            <a:pPr marL="742950" lvl="1" indent="-285750">
              <a:lnSpc>
                <a:spcPct val="90000"/>
              </a:lnSpc>
            </a:pPr>
            <a:r>
              <a:rPr lang="en-US" altLang="en-US" dirty="0"/>
              <a:t>Partnership Items Included in Computation of Net Investment Income Tax</a:t>
            </a:r>
          </a:p>
          <a:p>
            <a:pPr lvl="2">
              <a:lnSpc>
                <a:spcPct val="90000"/>
              </a:lnSpc>
            </a:pPr>
            <a:r>
              <a:rPr lang="en-US" altLang="en-US" sz="2200" dirty="0"/>
              <a:t>Individual partner’s share of interest, dividends, annuities, royalties, rent</a:t>
            </a:r>
          </a:p>
          <a:p>
            <a:pPr lvl="2">
              <a:lnSpc>
                <a:spcPct val="90000"/>
              </a:lnSpc>
            </a:pPr>
            <a:r>
              <a:rPr lang="en-US" altLang="en-US" sz="2200" dirty="0"/>
              <a:t>Individual partner’s share of income from a trade or business that is a passive activity</a:t>
            </a:r>
          </a:p>
          <a:p>
            <a:pPr lvl="2">
              <a:lnSpc>
                <a:spcPct val="90000"/>
              </a:lnSpc>
            </a:pPr>
            <a:r>
              <a:rPr lang="en-US" altLang="en-US" sz="2200" dirty="0"/>
              <a:t>Individual partner’s share of gains from the disposition of property not used in an active trade or business</a:t>
            </a:r>
          </a:p>
          <a:p>
            <a:pPr lvl="2">
              <a:lnSpc>
                <a:spcPct val="90000"/>
              </a:lnSpc>
            </a:pPr>
            <a:r>
              <a:rPr lang="en-US" altLang="en-US" sz="2200" dirty="0"/>
              <a:t>Separately stated to the partners receiving them</a:t>
            </a:r>
          </a:p>
        </p:txBody>
      </p:sp>
      <p:sp>
        <p:nvSpPr>
          <p:cNvPr id="31747" name="Rectangle 2"/>
          <p:cNvSpPr>
            <a:spLocks noChangeArrowheads="1"/>
          </p:cNvSpPr>
          <p:nvPr/>
        </p:nvSpPr>
        <p:spPr bwMode="auto">
          <a:xfrm>
            <a:off x="228600" y="228600"/>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Reporting the Results of Partnership Operations</a:t>
            </a:r>
          </a:p>
        </p:txBody>
      </p:sp>
      <p:sp>
        <p:nvSpPr>
          <p:cNvPr id="31748"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E86F611B-BE43-4467-BCC8-1A7710F9B52E}" type="slidenum">
              <a:rPr lang="en-US" altLang="en-US" sz="1200" b="0" smtClean="0">
                <a:latin typeface="Times New Roman" pitchFamily="18" charset="0"/>
              </a:rPr>
              <a:pPr algn="r" eaLnBrk="1" hangingPunct="1">
                <a:spcBef>
                  <a:spcPct val="0"/>
                </a:spcBef>
                <a:buClrTx/>
                <a:buSzTx/>
                <a:buFontTx/>
                <a:buNone/>
              </a:pPr>
              <a:t>29</a:t>
            </a:fld>
            <a:endParaRPr lang="en-US" altLang="en-US" sz="1200" b="0" dirty="0">
              <a:latin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609600"/>
            <a:ext cx="5715000" cy="762000"/>
          </a:xfrm>
        </p:spPr>
        <p:txBody>
          <a:bodyPr/>
          <a:lstStyle/>
          <a:p>
            <a:pPr eaLnBrk="1" hangingPunct="1"/>
            <a:r>
              <a:rPr lang="en-US" altLang="en-US" dirty="0"/>
              <a:t>Flow-Through Entities</a:t>
            </a:r>
          </a:p>
        </p:txBody>
      </p:sp>
      <p:sp>
        <p:nvSpPr>
          <p:cNvPr id="5123" name="Rectangle 3"/>
          <p:cNvSpPr>
            <a:spLocks noGrp="1" noChangeArrowheads="1"/>
          </p:cNvSpPr>
          <p:nvPr>
            <p:ph type="body" idx="1"/>
          </p:nvPr>
        </p:nvSpPr>
        <p:spPr>
          <a:xfrm>
            <a:off x="228600" y="1524000"/>
            <a:ext cx="8686800" cy="5029200"/>
          </a:xfrm>
        </p:spPr>
        <p:txBody>
          <a:bodyPr/>
          <a:lstStyle/>
          <a:p>
            <a:pPr marL="571500" indent="-571500"/>
            <a:r>
              <a:rPr lang="en-US" altLang="en-US" dirty="0"/>
              <a:t>Income earned by flow-through entities is not taxed at the entity level</a:t>
            </a:r>
          </a:p>
          <a:p>
            <a:pPr marL="571500" indent="-571500"/>
            <a:r>
              <a:rPr lang="en-US" altLang="en-US" dirty="0"/>
              <a:t>Owners of flow-through entities are taxed on the entity-level share of income allocated to them</a:t>
            </a:r>
          </a:p>
          <a:p>
            <a:pPr marL="571500" indent="-571500"/>
            <a:r>
              <a:rPr lang="en-US" altLang="en-US" dirty="0"/>
              <a:t>Income from flow-through entities is taxed only once when it “flows through” to owners of these entities</a:t>
            </a:r>
          </a:p>
          <a:p>
            <a:pPr marL="571500" indent="-571500"/>
            <a:r>
              <a:rPr lang="en-US" altLang="en-US" dirty="0"/>
              <a:t>Aggregate and Entity Concepts</a:t>
            </a:r>
          </a:p>
          <a:p>
            <a:pPr marL="839788" lvl="1" indent="-495300"/>
            <a:r>
              <a:rPr lang="en-US" altLang="en-US" dirty="0"/>
              <a:t>Entity approach</a:t>
            </a:r>
          </a:p>
        </p:txBody>
      </p:sp>
      <p:sp>
        <p:nvSpPr>
          <p:cNvPr id="5124"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A01D7017-F2D6-4C61-BA3C-14C1DE9654B2}" type="slidenum">
              <a:rPr lang="en-US" altLang="en-US" sz="1200" b="0" smtClean="0">
                <a:latin typeface="Times New Roman" pitchFamily="18" charset="0"/>
              </a:rPr>
              <a:pPr algn="r" eaLnBrk="1" hangingPunct="1">
                <a:spcBef>
                  <a:spcPct val="0"/>
                </a:spcBef>
                <a:buClrTx/>
                <a:buSzTx/>
                <a:buFontTx/>
                <a:buNone/>
              </a:pPr>
              <a:t>3</a:t>
            </a:fld>
            <a:endParaRPr lang="en-US" altLang="en-US" sz="1200" b="0" dirty="0">
              <a:latin typeface="Times New Roman"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228600" y="1524000"/>
            <a:ext cx="8610600" cy="4038600"/>
          </a:xfrm>
        </p:spPr>
        <p:txBody>
          <a:bodyPr/>
          <a:lstStyle/>
          <a:p>
            <a:r>
              <a:rPr lang="en-US" altLang="en-US" sz="2500" dirty="0"/>
              <a:t>Partnership Compliance Issues</a:t>
            </a:r>
          </a:p>
          <a:p>
            <a:pPr marL="742950" lvl="1" indent="-285750"/>
            <a:r>
              <a:rPr lang="en-US" altLang="en-US" sz="2200" dirty="0"/>
              <a:t>Although partnerships don’t pay taxes, they are required to file Form 1065, U.S. Return of Partnership Income, with the IRS by April 15 for a calendar year partnership</a:t>
            </a:r>
          </a:p>
          <a:p>
            <a:pPr marL="742950" lvl="1" indent="-285750"/>
            <a:r>
              <a:rPr lang="en-US" altLang="en-US" sz="2200" dirty="0"/>
              <a:t>Page 1 of Form 1065 shows details of calculation of the partnership’s ordinary business income (loss) for the year</a:t>
            </a:r>
          </a:p>
          <a:p>
            <a:pPr marL="742950" lvl="1" indent="-285750"/>
            <a:r>
              <a:rPr lang="en-US" altLang="en-US" sz="2200" dirty="0"/>
              <a:t>Page 3, Schedule K, lists the partnership’s ordinary business income (loss) and separately stated items</a:t>
            </a:r>
          </a:p>
          <a:p>
            <a:pPr marL="742950" lvl="1" indent="-285750"/>
            <a:r>
              <a:rPr lang="en-US" altLang="en-US" sz="2200" dirty="0"/>
              <a:t>Schedule K-1s are included with Form 1065 when it is filed, and Schedule K-1s are also separately provided to all partners</a:t>
            </a:r>
          </a:p>
        </p:txBody>
      </p:sp>
      <p:sp>
        <p:nvSpPr>
          <p:cNvPr id="32771" name="Rectangle 2"/>
          <p:cNvSpPr>
            <a:spLocks noChangeArrowheads="1"/>
          </p:cNvSpPr>
          <p:nvPr/>
        </p:nvSpPr>
        <p:spPr bwMode="auto">
          <a:xfrm>
            <a:off x="2286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Reporting the Results of Partnership Operations</a:t>
            </a:r>
          </a:p>
        </p:txBody>
      </p:sp>
      <p:sp>
        <p:nvSpPr>
          <p:cNvPr id="32772"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3591302F-1618-449B-8095-F1A59F195B90}" type="slidenum">
              <a:rPr lang="en-US" altLang="en-US" sz="1200" b="0" smtClean="0">
                <a:latin typeface="Times New Roman" pitchFamily="18" charset="0"/>
              </a:rPr>
              <a:pPr algn="r" eaLnBrk="1" hangingPunct="1">
                <a:spcBef>
                  <a:spcPct val="0"/>
                </a:spcBef>
                <a:buClrTx/>
                <a:buSzTx/>
                <a:buFontTx/>
                <a:buNone/>
              </a:pPr>
              <a:t>30</a:t>
            </a:fld>
            <a:endParaRPr lang="en-US" altLang="en-US" sz="1200" b="0" dirty="0">
              <a:latin typeface="Times New Roman" pitchFamily="18"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 y="228600"/>
            <a:ext cx="7620000" cy="1189038"/>
          </a:xfrm>
        </p:spPr>
        <p:txBody>
          <a:bodyPr/>
          <a:lstStyle/>
          <a:p>
            <a:r>
              <a:rPr lang="en-US" altLang="en-US" dirty="0"/>
              <a:t>Partner's Adjusted Tax Basis in Partnership Interest</a:t>
            </a:r>
          </a:p>
        </p:txBody>
      </p:sp>
      <p:sp>
        <p:nvSpPr>
          <p:cNvPr id="33795" name="Rectangle 3"/>
          <p:cNvSpPr>
            <a:spLocks noGrp="1" noChangeArrowheads="1"/>
          </p:cNvSpPr>
          <p:nvPr>
            <p:ph type="body" idx="1"/>
          </p:nvPr>
        </p:nvSpPr>
        <p:spPr>
          <a:xfrm>
            <a:off x="152400" y="1676400"/>
            <a:ext cx="8763000" cy="4876800"/>
          </a:xfrm>
        </p:spPr>
        <p:txBody>
          <a:bodyPr/>
          <a:lstStyle/>
          <a:p>
            <a:pPr>
              <a:lnSpc>
                <a:spcPct val="90000"/>
              </a:lnSpc>
            </a:pPr>
            <a:r>
              <a:rPr lang="en-US" altLang="en-US" sz="2600" dirty="0"/>
              <a:t>Partners make the following adjustments to the basis in their partnership interests annually:</a:t>
            </a:r>
          </a:p>
          <a:p>
            <a:pPr lvl="1">
              <a:lnSpc>
                <a:spcPct val="90000"/>
              </a:lnSpc>
            </a:pPr>
            <a:r>
              <a:rPr lang="en-US" altLang="en-US" sz="2400" dirty="0"/>
              <a:t>Increase for actual and deemed cash contributions to the partnership during the year</a:t>
            </a:r>
          </a:p>
          <a:p>
            <a:pPr lvl="1">
              <a:lnSpc>
                <a:spcPct val="90000"/>
              </a:lnSpc>
            </a:pPr>
            <a:r>
              <a:rPr lang="en-US" altLang="en-US" sz="2400" dirty="0"/>
              <a:t>Increase for partner’s share of ordinary business income and separately stated income/gain items and tax-exempt income</a:t>
            </a:r>
          </a:p>
          <a:p>
            <a:pPr lvl="1">
              <a:lnSpc>
                <a:spcPct val="90000"/>
              </a:lnSpc>
            </a:pPr>
            <a:r>
              <a:rPr lang="en-US" altLang="en-US" sz="2400" dirty="0"/>
              <a:t>Decrease for actual and deemed cash distributions during the year</a:t>
            </a:r>
          </a:p>
          <a:p>
            <a:pPr lvl="1">
              <a:lnSpc>
                <a:spcPct val="90000"/>
              </a:lnSpc>
            </a:pPr>
            <a:r>
              <a:rPr lang="en-US" altLang="en-US" sz="2400" dirty="0"/>
              <a:t>Decrease for partner’s share of nondeductible expenses (fines, penalties, etc.), ordinary business loss and separately stated expense/loss items</a:t>
            </a:r>
          </a:p>
        </p:txBody>
      </p:sp>
      <p:sp>
        <p:nvSpPr>
          <p:cNvPr id="33796" name="Rectangle 6"/>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175DCC1D-482B-487D-8C41-782D878D3F31}" type="slidenum">
              <a:rPr lang="en-US" altLang="en-US" sz="1200" b="0" smtClean="0">
                <a:latin typeface="Times New Roman" pitchFamily="18" charset="0"/>
              </a:rPr>
              <a:pPr algn="r" eaLnBrk="1" hangingPunct="1">
                <a:spcBef>
                  <a:spcPct val="0"/>
                </a:spcBef>
                <a:buClrTx/>
                <a:buSzTx/>
                <a:buFontTx/>
                <a:buNone/>
              </a:pPr>
              <a:t>31</a:t>
            </a:fld>
            <a:endParaRPr lang="en-US" altLang="en-US" sz="1200" b="0" dirty="0">
              <a:latin typeface="Times New Roman" pitchFamily="18"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228600" y="1719263"/>
            <a:ext cx="8686800" cy="4681537"/>
          </a:xfrm>
        </p:spPr>
        <p:txBody>
          <a:bodyPr/>
          <a:lstStyle/>
          <a:p>
            <a:pPr>
              <a:lnSpc>
                <a:spcPct val="90000"/>
              </a:lnSpc>
            </a:pPr>
            <a:r>
              <a:rPr lang="en-US" altLang="en-US" sz="2500" dirty="0"/>
              <a:t>Cash Distributions in Operating Partnerships</a:t>
            </a:r>
          </a:p>
          <a:p>
            <a:pPr lvl="1">
              <a:lnSpc>
                <a:spcPct val="90000"/>
              </a:lnSpc>
            </a:pPr>
            <a:r>
              <a:rPr lang="en-US" altLang="en-US" sz="2200" dirty="0"/>
              <a:t>Partners are taxed on income when partnership earns it but not when distributed</a:t>
            </a:r>
          </a:p>
          <a:p>
            <a:pPr lvl="1">
              <a:lnSpc>
                <a:spcPct val="90000"/>
              </a:lnSpc>
            </a:pPr>
            <a:r>
              <a:rPr lang="en-US" altLang="en-US" sz="2200" dirty="0"/>
              <a:t>If cash is distributed when partners have a positive tax basis in their partnership interests, the distribution effectively represents </a:t>
            </a:r>
          </a:p>
          <a:p>
            <a:pPr lvl="2">
              <a:lnSpc>
                <a:spcPct val="90000"/>
              </a:lnSpc>
            </a:pPr>
            <a:r>
              <a:rPr lang="en-US" altLang="en-US" sz="2200" dirty="0"/>
              <a:t>Distribution of profits that have been previously taxed</a:t>
            </a:r>
          </a:p>
          <a:p>
            <a:pPr lvl="2">
              <a:lnSpc>
                <a:spcPct val="90000"/>
              </a:lnSpc>
            </a:pPr>
            <a:r>
              <a:rPr lang="en-US" altLang="en-US" sz="2200" dirty="0"/>
              <a:t>Return of capital previously contributed by the partner to the partnership</a:t>
            </a:r>
          </a:p>
          <a:p>
            <a:pPr lvl="2">
              <a:lnSpc>
                <a:spcPct val="90000"/>
              </a:lnSpc>
            </a:pPr>
            <a:r>
              <a:rPr lang="en-US" altLang="en-US" sz="2200" dirty="0"/>
              <a:t>Distribution of cash the partnership has borrowed, or some combination of the three</a:t>
            </a:r>
          </a:p>
          <a:p>
            <a:pPr lvl="1">
              <a:lnSpc>
                <a:spcPct val="90000"/>
              </a:lnSpc>
            </a:pPr>
            <a:r>
              <a:rPr lang="en-US" altLang="en-US" sz="2200" dirty="0"/>
              <a:t>Cash distributions (deemed or actual) in excess of a partner’s basis are taxable and are generally treated as capital gains</a:t>
            </a:r>
          </a:p>
        </p:txBody>
      </p:sp>
      <p:sp>
        <p:nvSpPr>
          <p:cNvPr id="34819" name="Rectangle 7"/>
          <p:cNvSpPr>
            <a:spLocks noChangeArrowheads="1"/>
          </p:cNvSpPr>
          <p:nvPr/>
        </p:nvSpPr>
        <p:spPr bwMode="auto">
          <a:xfrm>
            <a:off x="228600" y="228600"/>
            <a:ext cx="7620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Partner's Adjusted Tax Basis in Partnership Interest</a:t>
            </a:r>
          </a:p>
        </p:txBody>
      </p:sp>
      <p:sp>
        <p:nvSpPr>
          <p:cNvPr id="34820"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E4C363A3-0D2A-4F0F-B93B-ED712DB22BE1}" type="slidenum">
              <a:rPr lang="en-US" altLang="en-US" sz="1200" b="0" smtClean="0">
                <a:latin typeface="Times New Roman" pitchFamily="18" charset="0"/>
              </a:rPr>
              <a:pPr algn="r" eaLnBrk="1" hangingPunct="1">
                <a:spcBef>
                  <a:spcPct val="0"/>
                </a:spcBef>
                <a:buClrTx/>
                <a:buSzTx/>
                <a:buFontTx/>
                <a:buNone/>
              </a:pPr>
              <a:t>32</a:t>
            </a:fld>
            <a:endParaRPr lang="en-US" altLang="en-US" sz="1200" b="0" dirty="0">
              <a:latin typeface="Times New Roman"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28600" y="1752600"/>
            <a:ext cx="8686800" cy="4419600"/>
          </a:xfrm>
        </p:spPr>
        <p:txBody>
          <a:bodyPr/>
          <a:lstStyle/>
          <a:p>
            <a:pPr marL="495300" indent="-495300"/>
            <a:r>
              <a:rPr lang="en-US" altLang="en-US" sz="2500" dirty="0"/>
              <a:t>Operating losses, can generate current tax benefits when partners can deduct them against other sources of taxable income</a:t>
            </a:r>
          </a:p>
          <a:p>
            <a:pPr marL="495300" indent="-495300"/>
            <a:r>
              <a:rPr lang="en-US" altLang="en-US" sz="2500" dirty="0"/>
              <a:t>Ordinary losses from partnerships are deductible against any type of taxable income</a:t>
            </a:r>
          </a:p>
          <a:p>
            <a:pPr marL="495300" indent="-495300"/>
            <a:r>
              <a:rPr lang="en-US" altLang="en-US" sz="2500" dirty="0"/>
              <a:t>Losses are deductible on the partner’s tax return only when they clear three separate hurdles</a:t>
            </a:r>
          </a:p>
          <a:p>
            <a:pPr marL="763588" lvl="1" indent="-419100"/>
            <a:r>
              <a:rPr lang="en-US" altLang="en-US" sz="2400" dirty="0"/>
              <a:t>Tax basis</a:t>
            </a:r>
          </a:p>
          <a:p>
            <a:pPr marL="763588" lvl="1" indent="-419100"/>
            <a:r>
              <a:rPr lang="en-US" altLang="en-US" sz="2400" dirty="0"/>
              <a:t>At-risk amount</a:t>
            </a:r>
          </a:p>
          <a:p>
            <a:pPr marL="763588" lvl="1" indent="-419100"/>
            <a:r>
              <a:rPr lang="en-US" altLang="en-US" sz="2400" dirty="0"/>
              <a:t>Passive activity loss hurdles</a:t>
            </a:r>
          </a:p>
        </p:txBody>
      </p:sp>
      <p:sp>
        <p:nvSpPr>
          <p:cNvPr id="35843" name="Rectangle 2"/>
          <p:cNvSpPr>
            <a:spLocks noChangeArrowheads="1"/>
          </p:cNvSpPr>
          <p:nvPr/>
        </p:nvSpPr>
        <p:spPr bwMode="auto">
          <a:xfrm>
            <a:off x="228600" y="609600"/>
            <a:ext cx="5029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35844"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6B37E387-60A7-48F8-8529-59FDE96C22B5}" type="slidenum">
              <a:rPr lang="en-US" altLang="en-US" sz="1200" b="0" smtClean="0">
                <a:latin typeface="Times New Roman" pitchFamily="18" charset="0"/>
              </a:rPr>
              <a:pPr algn="r" eaLnBrk="1" hangingPunct="1">
                <a:spcBef>
                  <a:spcPct val="0"/>
                </a:spcBef>
                <a:buClrTx/>
                <a:buSzTx/>
                <a:buFontTx/>
                <a:buNone/>
              </a:pPr>
              <a:t>33</a:t>
            </a:fld>
            <a:endParaRPr lang="en-US" altLang="en-US" sz="1200" b="0" dirty="0">
              <a:latin typeface="Times New Roman" pitchFamily="18" charset="0"/>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4294967295"/>
          </p:nvPr>
        </p:nvSpPr>
        <p:spPr>
          <a:xfrm>
            <a:off x="457200" y="1719263"/>
            <a:ext cx="8229600" cy="4833937"/>
          </a:xfrm>
        </p:spPr>
        <p:txBody>
          <a:bodyPr/>
          <a:lstStyle/>
          <a:p>
            <a:pPr marL="495300" indent="-495300"/>
            <a:r>
              <a:rPr lang="en-US" altLang="en-US" sz="2600" dirty="0"/>
              <a:t>Tax Basis Limitation</a:t>
            </a:r>
          </a:p>
          <a:p>
            <a:pPr marL="763588" lvl="1" indent="-419100"/>
            <a:r>
              <a:rPr lang="en-US" altLang="en-US" sz="2400" dirty="0"/>
              <a:t>In a sense, partner’s basis represents the amount a partner has invested in a partnership or may have to invest to satisfy her debt obligations</a:t>
            </a:r>
          </a:p>
          <a:p>
            <a:pPr marL="763588" lvl="1" indent="-419100"/>
            <a:r>
              <a:rPr lang="en-US" altLang="en-US" sz="2400" dirty="0"/>
              <a:t>Partners may not utilize partnership losses in excess of their outside basis in their partnership interests</a:t>
            </a:r>
          </a:p>
          <a:p>
            <a:pPr marL="763588" lvl="1" indent="-419100"/>
            <a:r>
              <a:rPr lang="en-US" altLang="en-US" sz="2400" dirty="0"/>
              <a:t>Losses allocated in excess of their basis must be suspended and carried forward indefinitely until partners have sufficient basis to utilize the losses</a:t>
            </a:r>
          </a:p>
          <a:p>
            <a:pPr marL="763588" lvl="1" indent="-419100"/>
            <a:r>
              <a:rPr lang="en-US" altLang="en-US" sz="2400" dirty="0"/>
              <a:t>Partners may create additional tax basis by making capital contributions</a:t>
            </a:r>
          </a:p>
        </p:txBody>
      </p:sp>
      <p:sp>
        <p:nvSpPr>
          <p:cNvPr id="36867" name="Rectangle 2"/>
          <p:cNvSpPr>
            <a:spLocks noChangeArrowheads="1"/>
          </p:cNvSpPr>
          <p:nvPr/>
        </p:nvSpPr>
        <p:spPr bwMode="auto">
          <a:xfrm>
            <a:off x="304800" y="609600"/>
            <a:ext cx="464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36868"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3205F07B-84B3-4F47-BCDE-CD146CC4BB05}" type="slidenum">
              <a:rPr lang="en-US" altLang="en-US" sz="1200" b="0" smtClean="0">
                <a:latin typeface="Times New Roman" pitchFamily="18" charset="0"/>
              </a:rPr>
              <a:pPr algn="r" eaLnBrk="1" hangingPunct="1">
                <a:spcBef>
                  <a:spcPct val="0"/>
                </a:spcBef>
                <a:buClrTx/>
                <a:buSzTx/>
                <a:buFontTx/>
                <a:buNone/>
              </a:pPr>
              <a:t>34</a:t>
            </a:fld>
            <a:endParaRPr lang="en-US" altLang="en-US" sz="1200" b="0" dirty="0">
              <a:latin typeface="Times New Roman" pitchFamily="18"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304800" y="1447800"/>
            <a:ext cx="8686800" cy="4833938"/>
          </a:xfrm>
        </p:spPr>
        <p:txBody>
          <a:bodyPr/>
          <a:lstStyle/>
          <a:p>
            <a:pPr>
              <a:lnSpc>
                <a:spcPct val="90000"/>
              </a:lnSpc>
            </a:pPr>
            <a:r>
              <a:rPr lang="en-US" altLang="en-US" sz="2600" dirty="0"/>
              <a:t>At-Risk Limitation</a:t>
            </a:r>
          </a:p>
          <a:p>
            <a:pPr lvl="1">
              <a:lnSpc>
                <a:spcPct val="90000"/>
              </a:lnSpc>
            </a:pPr>
            <a:r>
              <a:rPr lang="en-US" altLang="en-US" sz="2400" dirty="0"/>
              <a:t>More restrictive when compared to tax basis limitation</a:t>
            </a:r>
          </a:p>
          <a:p>
            <a:pPr lvl="1">
              <a:lnSpc>
                <a:spcPct val="90000"/>
              </a:lnSpc>
            </a:pPr>
            <a:r>
              <a:rPr lang="en-US" altLang="en-US" sz="2400" dirty="0"/>
              <a:t>Adopted to limit the ability of partners to use nonrecourse debt as a means of creating tax basis</a:t>
            </a:r>
          </a:p>
          <a:p>
            <a:pPr lvl="1">
              <a:lnSpc>
                <a:spcPct val="90000"/>
              </a:lnSpc>
            </a:pPr>
            <a:r>
              <a:rPr lang="en-US" altLang="en-US" sz="2400" dirty="0"/>
              <a:t>Limits partners’ losses to their at-risk amount</a:t>
            </a:r>
          </a:p>
          <a:p>
            <a:pPr lvl="1">
              <a:lnSpc>
                <a:spcPct val="90000"/>
              </a:lnSpc>
            </a:pPr>
            <a:r>
              <a:rPr lang="en-US" altLang="en-US" sz="2400" dirty="0"/>
              <a:t>Only nonrecourse debt considered to be at-risk is nonrecourse real estate mortgages from commercial lenders called “qualified nonrecourse financing”</a:t>
            </a:r>
          </a:p>
          <a:p>
            <a:pPr lvl="1">
              <a:lnSpc>
                <a:spcPct val="90000"/>
              </a:lnSpc>
            </a:pPr>
            <a:r>
              <a:rPr lang="en-US" altLang="en-US" sz="2400" dirty="0"/>
              <a:t>Partners are considered to be at-risk for</a:t>
            </a:r>
          </a:p>
          <a:p>
            <a:pPr marL="1143000" lvl="2" indent="-228600">
              <a:lnSpc>
                <a:spcPct val="90000"/>
              </a:lnSpc>
            </a:pPr>
            <a:r>
              <a:rPr lang="en-US" altLang="en-US" sz="2200" dirty="0"/>
              <a:t>Amount equal to cash and the tax basis of property contributed to the partnership and</a:t>
            </a:r>
          </a:p>
          <a:p>
            <a:pPr marL="1143000" lvl="2" indent="-228600">
              <a:lnSpc>
                <a:spcPct val="90000"/>
              </a:lnSpc>
            </a:pPr>
            <a:r>
              <a:rPr lang="en-US" altLang="en-US" sz="2200" dirty="0"/>
              <a:t>Recourse debt and qualified nonrecourse financing allocated to them</a:t>
            </a:r>
          </a:p>
        </p:txBody>
      </p:sp>
      <p:sp>
        <p:nvSpPr>
          <p:cNvPr id="37891" name="Rectangle 2"/>
          <p:cNvSpPr>
            <a:spLocks noChangeArrowheads="1"/>
          </p:cNvSpPr>
          <p:nvPr/>
        </p:nvSpPr>
        <p:spPr bwMode="auto">
          <a:xfrm>
            <a:off x="304800" y="609600"/>
            <a:ext cx="480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37892"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23860FA6-10A3-45DD-A7A5-2E3A250F7EA6}" type="slidenum">
              <a:rPr lang="en-US" altLang="en-US" sz="1200" b="0" smtClean="0">
                <a:latin typeface="Times New Roman" pitchFamily="18" charset="0"/>
              </a:rPr>
              <a:pPr algn="r" eaLnBrk="1" hangingPunct="1">
                <a:spcBef>
                  <a:spcPct val="0"/>
                </a:spcBef>
                <a:buClrTx/>
                <a:buSzTx/>
                <a:buFontTx/>
                <a:buNone/>
              </a:pPr>
              <a:t>35</a:t>
            </a:fld>
            <a:endParaRPr lang="en-US" altLang="en-US" sz="1200" b="0" dirty="0">
              <a:latin typeface="Times New Roman" pitchFamily="18"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ChangeArrowheads="1"/>
          </p:cNvSpPr>
          <p:nvPr/>
        </p:nvSpPr>
        <p:spPr bwMode="auto">
          <a:xfrm>
            <a:off x="228600" y="1524000"/>
            <a:ext cx="8686800" cy="468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692150" indent="-347663"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nSpc>
                <a:spcPct val="90000"/>
              </a:lnSpc>
            </a:pPr>
            <a:r>
              <a:rPr lang="en-US" altLang="en-US" sz="2400" b="0" dirty="0"/>
              <a:t>Passive Activity Loss Limitation</a:t>
            </a:r>
          </a:p>
          <a:p>
            <a:pPr lvl="1"/>
            <a:r>
              <a:rPr lang="en-US" altLang="en-US" sz="2200" b="0" dirty="0"/>
              <a:t>Enacted as a backstop to the at-risk rules and are applied after the tax basis and at-risk limitation</a:t>
            </a:r>
          </a:p>
          <a:p>
            <a:pPr lvl="1"/>
            <a:r>
              <a:rPr lang="en-US" altLang="en-US" sz="2200" b="0" dirty="0"/>
              <a:t>Applies primarily to individuals and also to estates, trusts, closely held C corporations, and personal service corporations</a:t>
            </a:r>
          </a:p>
          <a:p>
            <a:pPr lvl="1"/>
            <a:r>
              <a:rPr lang="en-US" altLang="en-US" sz="2200" b="0" dirty="0"/>
              <a:t>Limits the ability of partners in rental real estate partnerships and other partnerships they don’t actively manage from using their ordinary losses from these activities to reduce other sources of taxable income</a:t>
            </a:r>
          </a:p>
          <a:p>
            <a:pPr lvl="1"/>
            <a:r>
              <a:rPr lang="en-US" altLang="en-US" sz="2200" b="0" dirty="0"/>
              <a:t>Passive activity </a:t>
            </a:r>
          </a:p>
          <a:p>
            <a:pPr lvl="2"/>
            <a:r>
              <a:rPr lang="en-US" altLang="en-US" sz="2000" b="0" dirty="0"/>
              <a:t>Activity which involves the conduct of a trade or business, and in which the taxpayer does not “materially participate”</a:t>
            </a:r>
          </a:p>
        </p:txBody>
      </p:sp>
      <p:sp>
        <p:nvSpPr>
          <p:cNvPr id="38915" name="Rectangle 2"/>
          <p:cNvSpPr>
            <a:spLocks noChangeArrowheads="1"/>
          </p:cNvSpPr>
          <p:nvPr/>
        </p:nvSpPr>
        <p:spPr bwMode="auto">
          <a:xfrm>
            <a:off x="304800" y="609600"/>
            <a:ext cx="441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38916"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94E5E79A-6B08-4D33-B900-B32FB64097CF}" type="slidenum">
              <a:rPr lang="en-US" altLang="en-US" sz="1200" b="0" smtClean="0">
                <a:latin typeface="Times New Roman" pitchFamily="18" charset="0"/>
              </a:rPr>
              <a:pPr algn="r" eaLnBrk="1" hangingPunct="1">
                <a:spcBef>
                  <a:spcPct val="0"/>
                </a:spcBef>
                <a:buClrTx/>
                <a:buSzTx/>
                <a:buFontTx/>
                <a:buNone/>
              </a:pPr>
              <a:t>36</a:t>
            </a:fld>
            <a:endParaRPr lang="en-US" altLang="en-US" sz="1200" b="0" dirty="0">
              <a:latin typeface="Times New Roman" pitchFamily="18" charset="0"/>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2400" y="838200"/>
            <a:ext cx="5257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39939"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E7AFD0F9-4D1B-4175-B576-022627C6D048}" type="slidenum">
              <a:rPr lang="en-US" altLang="en-US" sz="1200" b="0" smtClean="0">
                <a:latin typeface="Times New Roman" pitchFamily="18" charset="0"/>
              </a:rPr>
              <a:pPr algn="r" eaLnBrk="1" hangingPunct="1">
                <a:spcBef>
                  <a:spcPct val="0"/>
                </a:spcBef>
                <a:buClrTx/>
                <a:buSzTx/>
                <a:buFontTx/>
                <a:buNone/>
              </a:pPr>
              <a:t>37</a:t>
            </a:fld>
            <a:endParaRPr lang="en-US" altLang="en-US" sz="1200" b="0" dirty="0">
              <a:latin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450" y="2286000"/>
            <a:ext cx="8039100" cy="3467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28600" y="838200"/>
            <a:ext cx="487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spcBef>
                <a:spcPct val="0"/>
              </a:spcBef>
              <a:buClrTx/>
              <a:buSzTx/>
              <a:buFontTx/>
              <a:buNone/>
            </a:pPr>
            <a:r>
              <a:rPr lang="en-US" altLang="en-US" sz="3900" dirty="0">
                <a:solidFill>
                  <a:schemeClr val="tx2"/>
                </a:solidFill>
              </a:rPr>
              <a:t>Loss Limitations</a:t>
            </a:r>
          </a:p>
        </p:txBody>
      </p:sp>
      <p:sp>
        <p:nvSpPr>
          <p:cNvPr id="40963" name="Rectangle 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B1ACD14A-9BC1-45CB-81FF-5B0F284F8C17}" type="slidenum">
              <a:rPr lang="en-US" altLang="en-US" sz="1200" b="0" smtClean="0">
                <a:latin typeface="Times New Roman" pitchFamily="18" charset="0"/>
              </a:rPr>
              <a:pPr algn="r" eaLnBrk="1" hangingPunct="1">
                <a:spcBef>
                  <a:spcPct val="0"/>
                </a:spcBef>
                <a:buClrTx/>
                <a:buSzTx/>
                <a:buFontTx/>
                <a:buNone/>
              </a:pPr>
              <a:t>38</a:t>
            </a:fld>
            <a:endParaRPr lang="en-US" altLang="en-US" sz="1200" b="0" dirty="0">
              <a:latin typeface="Times New Roman"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828800"/>
            <a:ext cx="802005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4294967295"/>
          </p:nvPr>
        </p:nvSpPr>
        <p:spPr>
          <a:xfrm>
            <a:off x="228600" y="1676400"/>
            <a:ext cx="8610600" cy="4648200"/>
          </a:xfrm>
        </p:spPr>
        <p:txBody>
          <a:bodyPr/>
          <a:lstStyle/>
          <a:p>
            <a:pPr marL="1143000" lvl="2" indent="-228600"/>
            <a:r>
              <a:rPr lang="en-US" altLang="en-US" dirty="0"/>
              <a:t>Treats tax partnerships as entities separate from their partners</a:t>
            </a:r>
          </a:p>
          <a:p>
            <a:pPr marL="742950" lvl="1" indent="-285750"/>
            <a:r>
              <a:rPr lang="en-US" altLang="en-US" dirty="0"/>
              <a:t>Aggregate approach</a:t>
            </a:r>
          </a:p>
          <a:p>
            <a:pPr marL="1143000" lvl="2" indent="-228600"/>
            <a:r>
              <a:rPr lang="en-US" altLang="en-US" dirty="0"/>
              <a:t>Treats tax partnerships as an aggregation of partners separate interests in the assets and liabilities of the partnership</a:t>
            </a:r>
          </a:p>
          <a:p>
            <a:pPr marL="742950" lvl="1" indent="-285750"/>
            <a:r>
              <a:rPr lang="en-US" altLang="en-US" dirty="0"/>
              <a:t>One of the most basic tenets of partnerships tax law - “Partnerships don’t pay taxes” - reflects the “aggregate approach”</a:t>
            </a:r>
          </a:p>
          <a:p>
            <a:pPr marL="742950" lvl="1" indent="-285750"/>
            <a:r>
              <a:rPr lang="en-US" altLang="en-US" dirty="0"/>
              <a:t>Partnerships, rather than partners, making most tax elections represents the entity concept</a:t>
            </a:r>
            <a:endParaRPr lang="en-US" altLang="en-US" sz="2200" dirty="0"/>
          </a:p>
        </p:txBody>
      </p:sp>
      <p:sp>
        <p:nvSpPr>
          <p:cNvPr id="6147" name="Rectangle 2"/>
          <p:cNvSpPr>
            <a:spLocks noChangeArrowheads="1"/>
          </p:cNvSpPr>
          <p:nvPr/>
        </p:nvSpPr>
        <p:spPr bwMode="auto">
          <a:xfrm>
            <a:off x="152400" y="762000"/>
            <a:ext cx="556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900" dirty="0">
                <a:solidFill>
                  <a:schemeClr val="tx2"/>
                </a:solidFill>
              </a:rPr>
              <a:t>Flow-Through Entities</a:t>
            </a:r>
          </a:p>
        </p:txBody>
      </p:sp>
      <p:sp>
        <p:nvSpPr>
          <p:cNvPr id="6148"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5691DB46-8654-4170-8A1F-E0B63DCA30F0}" type="slidenum">
              <a:rPr lang="en-US" altLang="en-US" sz="1200" b="0" smtClean="0">
                <a:latin typeface="Times New Roman" pitchFamily="18" charset="0"/>
              </a:rPr>
              <a:pPr algn="r" eaLnBrk="1" hangingPunct="1">
                <a:spcBef>
                  <a:spcPct val="0"/>
                </a:spcBef>
                <a:buClrTx/>
                <a:buSzTx/>
                <a:buFontTx/>
                <a:buNone/>
              </a:pPr>
              <a:t>4</a:t>
            </a:fld>
            <a:endParaRPr lang="en-US" altLang="en-US" sz="1200" b="0" dirty="0">
              <a:latin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152400" y="1676400"/>
            <a:ext cx="8686800" cy="4800600"/>
          </a:xfrm>
        </p:spPr>
        <p:txBody>
          <a:bodyPr/>
          <a:lstStyle/>
          <a:p>
            <a:pPr>
              <a:lnSpc>
                <a:spcPct val="90000"/>
              </a:lnSpc>
            </a:pPr>
            <a:r>
              <a:rPr lang="en-US" altLang="en-US" sz="2500" dirty="0"/>
              <a:t>Acquiring partnership interests when partnerships are formed</a:t>
            </a:r>
          </a:p>
          <a:p>
            <a:pPr marL="742950" lvl="1" indent="-285750">
              <a:lnSpc>
                <a:spcPct val="90000"/>
              </a:lnSpc>
            </a:pPr>
            <a:r>
              <a:rPr lang="en-US" altLang="en-US" sz="2400" dirty="0"/>
              <a:t>Partnership interest</a:t>
            </a:r>
          </a:p>
          <a:p>
            <a:pPr lvl="2">
              <a:lnSpc>
                <a:spcPct val="90000"/>
              </a:lnSpc>
            </a:pPr>
            <a:r>
              <a:rPr lang="en-US" altLang="en-US" dirty="0"/>
              <a:t>When a partnership is formed, partners may transfer cash, other tangible or intangible property, and services to it in exchange for an equity interest</a:t>
            </a:r>
          </a:p>
          <a:p>
            <a:pPr marL="742950" lvl="1" indent="-285750">
              <a:lnSpc>
                <a:spcPct val="90000"/>
              </a:lnSpc>
            </a:pPr>
            <a:r>
              <a:rPr lang="en-US" altLang="en-US" sz="2400" dirty="0"/>
              <a:t>Partnership rights</a:t>
            </a:r>
          </a:p>
          <a:p>
            <a:pPr lvl="2">
              <a:lnSpc>
                <a:spcPct val="90000"/>
              </a:lnSpc>
            </a:pPr>
            <a:r>
              <a:rPr lang="en-US" altLang="en-US" dirty="0"/>
              <a:t>Right to receive a share in the partnership assets if the partnership were to liquidate, called a capital interest</a:t>
            </a:r>
          </a:p>
          <a:p>
            <a:pPr lvl="2">
              <a:lnSpc>
                <a:spcPct val="90000"/>
              </a:lnSpc>
            </a:pPr>
            <a:r>
              <a:rPr lang="en-US" altLang="en-US" dirty="0"/>
              <a:t>Right or obligation to receive a share of future profits or future losses, called a profits interest</a:t>
            </a:r>
          </a:p>
          <a:p>
            <a:pPr marL="742950" lvl="1" indent="-285750">
              <a:lnSpc>
                <a:spcPct val="90000"/>
              </a:lnSpc>
            </a:pPr>
            <a:r>
              <a:rPr lang="en-US" altLang="en-US" sz="2400" dirty="0"/>
              <a:t>Partners who contribute services instead of property, frequently receive only profits interests</a:t>
            </a:r>
            <a:endParaRPr lang="en-GB" altLang="en-US" sz="2400" dirty="0"/>
          </a:p>
        </p:txBody>
      </p:sp>
      <p:sp>
        <p:nvSpPr>
          <p:cNvPr id="7171" name="Rectangle 2"/>
          <p:cNvSpPr>
            <a:spLocks noChangeArrowheads="1"/>
          </p:cNvSpPr>
          <p:nvPr/>
        </p:nvSpPr>
        <p:spPr bwMode="auto">
          <a:xfrm>
            <a:off x="152400" y="152400"/>
            <a:ext cx="7543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7172"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FDDCDF7C-AB3D-496F-9AFE-6D3011339555}" type="slidenum">
              <a:rPr lang="en-US" altLang="en-US" sz="1200" b="0" smtClean="0">
                <a:latin typeface="Times New Roman" pitchFamily="18" charset="0"/>
              </a:rPr>
              <a:pPr algn="r" eaLnBrk="1" hangingPunct="1">
                <a:spcBef>
                  <a:spcPct val="0"/>
                </a:spcBef>
                <a:buClrTx/>
                <a:buSzTx/>
                <a:buFontTx/>
                <a:buNone/>
              </a:pPr>
              <a:t>5</a:t>
            </a:fld>
            <a:endParaRPr lang="en-US" altLang="en-US" sz="1200" b="0" dirty="0">
              <a:latin typeface="Times New Roman"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2400" y="381000"/>
            <a:ext cx="7543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8195" name="Rectangle 3"/>
          <p:cNvSpPr>
            <a:spLocks noChangeArrowheads="1"/>
          </p:cNvSpPr>
          <p:nvPr/>
        </p:nvSpPr>
        <p:spPr bwMode="auto">
          <a:xfrm>
            <a:off x="152400" y="1752600"/>
            <a:ext cx="8686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r>
              <a:rPr lang="en-US" altLang="en-US" b="0" dirty="0"/>
              <a:t>Contributions of Property</a:t>
            </a:r>
          </a:p>
          <a:p>
            <a:pPr lvl="1"/>
            <a:r>
              <a:rPr lang="en-US" altLang="en-US" b="0" dirty="0"/>
              <a:t>Depending on the transaction, realized gains and losses from the exchange of contributed property for partnership interests are either fully or partially deferred for tax purposes</a:t>
            </a:r>
          </a:p>
          <a:p>
            <a:pPr lvl="1"/>
            <a:r>
              <a:rPr lang="en-US" altLang="en-US" b="0" dirty="0"/>
              <a:t>Similar to rationale for permitting tax deferral when corporations are formed</a:t>
            </a:r>
          </a:p>
          <a:p>
            <a:pPr lvl="1"/>
            <a:r>
              <a:rPr lang="en-US" altLang="en-US" b="0" dirty="0"/>
              <a:t>Follows aggregate theory of partnership taxation</a:t>
            </a:r>
            <a:endParaRPr lang="en-GB" altLang="en-US" b="0" dirty="0"/>
          </a:p>
        </p:txBody>
      </p:sp>
      <p:sp>
        <p:nvSpPr>
          <p:cNvPr id="8196"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579B67C8-1544-4270-A53C-D67E7C035C60}" type="slidenum">
              <a:rPr lang="en-US" altLang="en-US" sz="1200" b="0" smtClean="0">
                <a:latin typeface="Times New Roman" pitchFamily="18" charset="0"/>
              </a:rPr>
              <a:pPr algn="r" eaLnBrk="1" hangingPunct="1">
                <a:spcBef>
                  <a:spcPct val="0"/>
                </a:spcBef>
                <a:buClrTx/>
                <a:buSzTx/>
                <a:buFontTx/>
                <a:buNone/>
              </a:pPr>
              <a:t>6</a:t>
            </a:fld>
            <a:endParaRPr lang="en-US" altLang="en-US" sz="1200" b="0" dirty="0">
              <a:latin typeface="Times New Roman"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52400" y="1676400"/>
            <a:ext cx="8763000" cy="4572000"/>
          </a:xfrm>
        </p:spPr>
        <p:txBody>
          <a:bodyPr/>
          <a:lstStyle/>
          <a:p>
            <a:pPr lvl="1"/>
            <a:r>
              <a:rPr lang="en-US" altLang="en-US" dirty="0"/>
              <a:t>Gain and loss recognition</a:t>
            </a:r>
          </a:p>
          <a:p>
            <a:pPr marL="1143000" lvl="2" indent="-228600"/>
            <a:r>
              <a:rPr lang="en-US" altLang="en-US" dirty="0"/>
              <a:t>Generally, neither partnerships nor partners recognize gain or loss when they contribute property to partnerships</a:t>
            </a:r>
          </a:p>
          <a:p>
            <a:pPr marL="1143000" lvl="2" indent="-228600"/>
            <a:r>
              <a:rPr lang="en-US" altLang="en-US" dirty="0"/>
              <a:t>Definition of property includes a wide variety of both tangible and intangible assets but not services</a:t>
            </a:r>
          </a:p>
          <a:p>
            <a:pPr marL="1143000" lvl="2" indent="-228600"/>
            <a:r>
              <a:rPr lang="en-US" altLang="en-US" dirty="0"/>
              <a:t>General rule facilitates </a:t>
            </a:r>
          </a:p>
          <a:p>
            <a:pPr marL="1600200" lvl="3" indent="-228600"/>
            <a:r>
              <a:rPr lang="en-US" altLang="en-US" sz="2300" dirty="0"/>
              <a:t>Contributions of property with built-in gains (FMV &gt; tax basis)</a:t>
            </a:r>
          </a:p>
          <a:p>
            <a:pPr marL="1143000" lvl="2" indent="-228600"/>
            <a:r>
              <a:rPr lang="en-US" altLang="en-US" dirty="0"/>
              <a:t>General rule discourages </a:t>
            </a:r>
          </a:p>
          <a:p>
            <a:pPr marL="1600200" lvl="3" indent="-228600"/>
            <a:r>
              <a:rPr lang="en-US" altLang="en-US" sz="2300" dirty="0"/>
              <a:t>Contributions of property with built-in losses (FMV &lt; tax basis)</a:t>
            </a:r>
            <a:endParaRPr lang="en-US" altLang="en-US" sz="1700" dirty="0"/>
          </a:p>
        </p:txBody>
      </p:sp>
      <p:sp>
        <p:nvSpPr>
          <p:cNvPr id="9219" name="Rectangle 2"/>
          <p:cNvSpPr>
            <a:spLocks noChangeArrowheads="1"/>
          </p:cNvSpPr>
          <p:nvPr/>
        </p:nvSpPr>
        <p:spPr bwMode="auto">
          <a:xfrm>
            <a:off x="152400" y="2286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9220"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2F49FD8F-9013-43D3-A3FD-C9FF1F2BC2F5}" type="slidenum">
              <a:rPr lang="en-US" altLang="en-US" sz="1200" b="0" smtClean="0">
                <a:latin typeface="Times New Roman" pitchFamily="18" charset="0"/>
              </a:rPr>
              <a:pPr algn="r" eaLnBrk="1" hangingPunct="1">
                <a:spcBef>
                  <a:spcPct val="0"/>
                </a:spcBef>
                <a:buClrTx/>
                <a:buSzTx/>
                <a:buFontTx/>
                <a:buNone/>
              </a:pPr>
              <a:t>7</a:t>
            </a:fld>
            <a:endParaRPr lang="en-US" altLang="en-US" sz="1200" b="0" dirty="0">
              <a:latin typeface="Times New Roman"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4294967295"/>
          </p:nvPr>
        </p:nvSpPr>
        <p:spPr>
          <a:xfrm>
            <a:off x="457200" y="1524000"/>
            <a:ext cx="8382000" cy="4876800"/>
          </a:xfrm>
        </p:spPr>
        <p:txBody>
          <a:bodyPr/>
          <a:lstStyle/>
          <a:p>
            <a:pPr marL="742950" lvl="1" indent="-285750">
              <a:lnSpc>
                <a:spcPct val="90000"/>
              </a:lnSpc>
            </a:pPr>
            <a:r>
              <a:rPr lang="en-US" altLang="en-US" sz="2400" dirty="0"/>
              <a:t>Partner’s initial tax basis</a:t>
            </a:r>
          </a:p>
          <a:p>
            <a:pPr marL="1143000" lvl="2" indent="-228600">
              <a:lnSpc>
                <a:spcPct val="90000"/>
              </a:lnSpc>
            </a:pPr>
            <a:r>
              <a:rPr lang="en-US" altLang="en-US" sz="2200" dirty="0"/>
              <a:t>Required to compute partners taxable gains and losses when they sell their partnership interests</a:t>
            </a:r>
          </a:p>
          <a:p>
            <a:pPr marL="1143000" lvl="2" indent="-228600">
              <a:lnSpc>
                <a:spcPct val="90000"/>
              </a:lnSpc>
            </a:pPr>
            <a:r>
              <a:rPr lang="en-US" altLang="en-US" sz="2200" dirty="0"/>
              <a:t>Partner’s initial tax basis when partnership doesn't have any debt = sum of tax basis of property and cash contributed by partners</a:t>
            </a:r>
          </a:p>
          <a:p>
            <a:pPr marL="1143000" lvl="2" indent="-228600">
              <a:lnSpc>
                <a:spcPct val="90000"/>
              </a:lnSpc>
            </a:pPr>
            <a:r>
              <a:rPr lang="en-US" altLang="en-US" sz="2200" dirty="0"/>
              <a:t>Computation of partner’s initial tax basis when partnership's have debt</a:t>
            </a:r>
          </a:p>
          <a:p>
            <a:pPr marL="1600200" lvl="3" indent="-228600">
              <a:lnSpc>
                <a:spcPct val="90000"/>
              </a:lnSpc>
            </a:pPr>
            <a:r>
              <a:rPr lang="en-US" altLang="en-US" sz="2200" dirty="0"/>
              <a:t>Each partner must include his/her share of the partnership’s debt in calculating the tax basis in her partnership interest</a:t>
            </a:r>
          </a:p>
          <a:p>
            <a:pPr marL="1600200" lvl="3" indent="-228600">
              <a:lnSpc>
                <a:spcPct val="90000"/>
              </a:lnSpc>
            </a:pPr>
            <a:r>
              <a:rPr lang="en-GB" altLang="en-US" sz="2200" dirty="0"/>
              <a:t>Outside basis of partner contributing property must also reflect partner’s debt relief and any gain recognized from debt relief</a:t>
            </a:r>
            <a:endParaRPr lang="en-US" altLang="en-US" sz="2200" dirty="0"/>
          </a:p>
        </p:txBody>
      </p:sp>
      <p:sp>
        <p:nvSpPr>
          <p:cNvPr id="10243" name="Rectangle 2"/>
          <p:cNvSpPr>
            <a:spLocks noChangeArrowheads="1"/>
          </p:cNvSpPr>
          <p:nvPr/>
        </p:nvSpPr>
        <p:spPr bwMode="auto">
          <a:xfrm>
            <a:off x="152400" y="2286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10244" name="Rectangle 8"/>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A644EC70-C841-48DE-A773-AB65AB490065}" type="slidenum">
              <a:rPr lang="en-US" altLang="en-US" sz="1200" b="0" smtClean="0">
                <a:latin typeface="Times New Roman" pitchFamily="18" charset="0"/>
              </a:rPr>
              <a:pPr algn="r" eaLnBrk="1" hangingPunct="1">
                <a:spcBef>
                  <a:spcPct val="0"/>
                </a:spcBef>
                <a:buClrTx/>
                <a:buSzTx/>
                <a:buFontTx/>
                <a:buNone/>
              </a:pPr>
              <a:t>8</a:t>
            </a:fld>
            <a:endParaRPr lang="en-US" altLang="en-US" sz="1200" b="0" dirty="0">
              <a:latin typeface="Times New Roman"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8" name="Rectangle 3"/>
          <p:cNvSpPr>
            <a:spLocks noChangeArrowheads="1"/>
          </p:cNvSpPr>
          <p:nvPr/>
        </p:nvSpPr>
        <p:spPr bwMode="auto">
          <a:xfrm>
            <a:off x="381000" y="1447800"/>
            <a:ext cx="8458200" cy="3276600"/>
          </a:xfrm>
          <a:prstGeom prst="rect">
            <a:avLst/>
          </a:prstGeom>
          <a:noFill/>
          <a:ln w="9525">
            <a:noFill/>
            <a:miter lim="800000"/>
            <a:headEnd/>
            <a:tailEnd/>
          </a:ln>
        </p:spPr>
        <p:txBody>
          <a:bodyPr/>
          <a:lstStyle/>
          <a:p>
            <a:pPr marL="987425" lvl="2" indent="-293688" eaLnBrk="0" hangingPunct="0">
              <a:spcBef>
                <a:spcPct val="20000"/>
              </a:spcBef>
              <a:buClr>
                <a:schemeClr val="accent1"/>
              </a:buClr>
              <a:buSzPct val="70000"/>
              <a:buFont typeface="Wingdings" pitchFamily="2" charset="2"/>
              <a:buChar char="l"/>
              <a:defRPr/>
            </a:pPr>
            <a:r>
              <a:rPr lang="en-US" sz="2300" b="0" dirty="0"/>
              <a:t>Partnership may have recourse debt</a:t>
            </a:r>
          </a:p>
          <a:p>
            <a:pPr marL="1598613" lvl="4" indent="-315913" eaLnBrk="0" hangingPunct="0">
              <a:spcBef>
                <a:spcPct val="20000"/>
              </a:spcBef>
              <a:buClr>
                <a:schemeClr val="folHlink"/>
              </a:buClr>
              <a:buSzPct val="80000"/>
              <a:buFont typeface="Wingdings" pitchFamily="2" charset="2"/>
              <a:buChar char="§"/>
              <a:defRPr/>
            </a:pPr>
            <a:r>
              <a:rPr lang="en-US" sz="2000" b="0" dirty="0"/>
              <a:t>Debts for which partners have economic risk of loss</a:t>
            </a:r>
          </a:p>
          <a:p>
            <a:pPr marL="1598613" lvl="4" indent="-315913" eaLnBrk="0" hangingPunct="0">
              <a:spcBef>
                <a:spcPct val="20000"/>
              </a:spcBef>
              <a:buClr>
                <a:schemeClr val="folHlink"/>
              </a:buClr>
              <a:buSzPct val="80000"/>
              <a:buFont typeface="Wingdings" pitchFamily="2" charset="2"/>
              <a:buChar char="§"/>
              <a:defRPr/>
            </a:pPr>
            <a:r>
              <a:rPr lang="en-US" sz="2000" b="0" dirty="0"/>
              <a:t>Usually allocated to the partners who will ultimately be responsible for paying it</a:t>
            </a:r>
          </a:p>
          <a:p>
            <a:pPr marL="1281113" lvl="3" indent="-292100" eaLnBrk="0" hangingPunct="0">
              <a:spcBef>
                <a:spcPct val="20000"/>
              </a:spcBef>
              <a:buClr>
                <a:schemeClr val="tx2"/>
              </a:buClr>
              <a:buSzPct val="75000"/>
              <a:buFont typeface="Wingdings" pitchFamily="2" charset="2"/>
              <a:buChar char="§"/>
              <a:defRPr/>
            </a:pPr>
            <a:r>
              <a:rPr lang="en-US" sz="2000" b="0" dirty="0"/>
              <a:t>Partnership may have nonrecourse debt</a:t>
            </a:r>
          </a:p>
          <a:p>
            <a:pPr marL="1598613" lvl="4" indent="-315913" eaLnBrk="0" hangingPunct="0">
              <a:spcBef>
                <a:spcPct val="20000"/>
              </a:spcBef>
              <a:buClr>
                <a:schemeClr val="folHlink"/>
              </a:buClr>
              <a:buSzPct val="80000"/>
              <a:buFont typeface="Wingdings" pitchFamily="2" charset="2"/>
              <a:buChar char="§"/>
              <a:defRPr/>
            </a:pPr>
            <a:r>
              <a:rPr lang="en-US" sz="2000" b="0" dirty="0"/>
              <a:t>If secured by real property gives lenders the right to obtain the secured property in the event the partnership defaults on the debt</a:t>
            </a:r>
          </a:p>
          <a:p>
            <a:pPr marL="1738313" lvl="4" indent="-292100" eaLnBrk="0" hangingPunct="0">
              <a:spcBef>
                <a:spcPct val="20000"/>
              </a:spcBef>
              <a:buClr>
                <a:schemeClr val="tx2"/>
              </a:buClr>
              <a:buSzPct val="75000"/>
              <a:buFont typeface="Wingdings" pitchFamily="2" charset="2"/>
              <a:buChar char="§"/>
              <a:defRPr/>
            </a:pPr>
            <a:r>
              <a:rPr lang="en-US" sz="2000" b="0" dirty="0"/>
              <a:t>Usually allocated according to partners’ profit-sharing ratios</a:t>
            </a:r>
            <a:endParaRPr lang="en-GB" sz="2000" b="0" dirty="0"/>
          </a:p>
        </p:txBody>
      </p:sp>
      <p:sp>
        <p:nvSpPr>
          <p:cNvPr id="11267" name="Rectangle 2"/>
          <p:cNvSpPr>
            <a:spLocks noChangeArrowheads="1"/>
          </p:cNvSpPr>
          <p:nvPr/>
        </p:nvSpPr>
        <p:spPr bwMode="auto">
          <a:xfrm>
            <a:off x="152400" y="22860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3300" dirty="0">
                <a:solidFill>
                  <a:schemeClr val="tx2"/>
                </a:solidFill>
              </a:rPr>
              <a:t>Partnership Formations and Acquisitions of Partnership Interests</a:t>
            </a:r>
          </a:p>
        </p:txBody>
      </p:sp>
      <p:sp>
        <p:nvSpPr>
          <p:cNvPr id="11268" name="Rectangle 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r>
              <a:rPr lang="en-US" altLang="en-US" sz="1200" b="0" dirty="0">
                <a:latin typeface="Times New Roman" pitchFamily="18" charset="0"/>
              </a:rPr>
              <a:t>9-</a:t>
            </a:r>
            <a:fld id="{A8A8047B-0511-422A-9FDB-D80E64FBB72A}" type="slidenum">
              <a:rPr lang="en-US" altLang="en-US" sz="1200" b="0" smtClean="0">
                <a:latin typeface="Times New Roman" pitchFamily="18" charset="0"/>
              </a:rPr>
              <a:pPr algn="r" eaLnBrk="1" hangingPunct="1">
                <a:spcBef>
                  <a:spcPct val="0"/>
                </a:spcBef>
                <a:buClrTx/>
                <a:buSzTx/>
                <a:buFontTx/>
                <a:buNone/>
              </a:pPr>
              <a:t>9</a:t>
            </a:fld>
            <a:endParaRPr lang="en-US" altLang="en-US" sz="1200" b="0" dirty="0">
              <a:latin typeface="Times New Roman" pitchFamily="18"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876800"/>
            <a:ext cx="75628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4809</TotalTime>
  <Words>2254</Words>
  <Application>Microsoft Office PowerPoint</Application>
  <PresentationFormat>On-screen Show (4:3)</PresentationFormat>
  <Paragraphs>265</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Times New Roman</vt:lpstr>
      <vt:lpstr>Wingdings</vt:lpstr>
      <vt:lpstr>Network</vt:lpstr>
      <vt:lpstr>Chapter 9</vt:lpstr>
      <vt:lpstr>Learning Objectives</vt:lpstr>
      <vt:lpstr>Flow-Through Entities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Partnership Formations and Acquisitions of Partnership Interests</vt:lpstr>
      <vt:lpstr>Partnership Accounting Periods, Methods, and Tax Elections</vt:lpstr>
      <vt:lpstr>Partnership Accounting Periods, Methods, and Tax Elections</vt:lpstr>
      <vt:lpstr>Partnership Accounting Periods, Methods, and Tax Elections</vt:lpstr>
      <vt:lpstr>Reporting the Results of Partnership operations</vt:lpstr>
      <vt:lpstr>Reporting the Results of Partnership Operations</vt:lpstr>
      <vt:lpstr>PowerPoint Presentation</vt:lpstr>
      <vt:lpstr>PowerPoint Presentation</vt:lpstr>
      <vt:lpstr>PowerPoint Presentation</vt:lpstr>
      <vt:lpstr>PowerPoint Presentation</vt:lpstr>
      <vt:lpstr>Partner's Adjusted Tax Basis in Partnership Interest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Howard Godfrey</cp:lastModifiedBy>
  <cp:revision>953</cp:revision>
  <dcterms:created xsi:type="dcterms:W3CDTF">2006-11-06T16:51:59Z</dcterms:created>
  <dcterms:modified xsi:type="dcterms:W3CDTF">2016-12-19T01:45:25Z</dcterms:modified>
</cp:coreProperties>
</file>