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4"/>
  </p:notesMasterIdLst>
  <p:sldIdLst>
    <p:sldId id="256" r:id="rId2"/>
    <p:sldId id="257" r:id="rId3"/>
    <p:sldId id="258" r:id="rId4"/>
    <p:sldId id="263" r:id="rId5"/>
    <p:sldId id="262" r:id="rId6"/>
    <p:sldId id="261" r:id="rId7"/>
    <p:sldId id="264" r:id="rId8"/>
    <p:sldId id="265" r:id="rId9"/>
    <p:sldId id="266" r:id="rId10"/>
    <p:sldId id="267" r:id="rId11"/>
    <p:sldId id="268" r:id="rId12"/>
    <p:sldId id="269" r:id="rId13"/>
    <p:sldId id="276" r:id="rId14"/>
    <p:sldId id="288" r:id="rId15"/>
    <p:sldId id="287" r:id="rId16"/>
    <p:sldId id="286" r:id="rId17"/>
    <p:sldId id="285" r:id="rId18"/>
    <p:sldId id="284" r:id="rId19"/>
    <p:sldId id="300" r:id="rId20"/>
    <p:sldId id="302" r:id="rId21"/>
    <p:sldId id="301" r:id="rId22"/>
    <p:sldId id="310" r:id="rId23"/>
    <p:sldId id="311" r:id="rId24"/>
    <p:sldId id="312" r:id="rId25"/>
    <p:sldId id="317" r:id="rId26"/>
    <p:sldId id="313" r:id="rId27"/>
    <p:sldId id="305" r:id="rId28"/>
    <p:sldId id="306" r:id="rId29"/>
    <p:sldId id="309" r:id="rId30"/>
    <p:sldId id="308" r:id="rId31"/>
    <p:sldId id="314" r:id="rId32"/>
    <p:sldId id="271" r:id="rId33"/>
    <p:sldId id="270" r:id="rId34"/>
    <p:sldId id="272" r:id="rId35"/>
    <p:sldId id="277" r:id="rId36"/>
    <p:sldId id="278" r:id="rId37"/>
    <p:sldId id="279" r:id="rId38"/>
    <p:sldId id="315" r:id="rId39"/>
    <p:sldId id="316" r:id="rId40"/>
    <p:sldId id="280" r:id="rId41"/>
    <p:sldId id="281" r:id="rId42"/>
    <p:sldId id="282" r:id="rId43"/>
  </p:sldIdLst>
  <p:sldSz cx="9144000" cy="6858000" type="screen4x3"/>
  <p:notesSz cx="6858000" cy="9144000"/>
  <p:defaultTextStyle>
    <a:defPPr>
      <a:defRPr lang="en-US"/>
    </a:defPPr>
    <a:lvl1pPr algn="l" rtl="0" fontAlgn="base">
      <a:spcBef>
        <a:spcPct val="0"/>
      </a:spcBef>
      <a:spcAft>
        <a:spcPct val="0"/>
      </a:spcAft>
      <a:defRPr sz="2400" b="1" kern="1200">
        <a:solidFill>
          <a:schemeClr val="tx1"/>
        </a:solidFill>
        <a:latin typeface="Arial" charset="0"/>
        <a:ea typeface="+mn-ea"/>
        <a:cs typeface="Arial" charset="0"/>
      </a:defRPr>
    </a:lvl1pPr>
    <a:lvl2pPr marL="457200" algn="l" rtl="0" fontAlgn="base">
      <a:spcBef>
        <a:spcPct val="0"/>
      </a:spcBef>
      <a:spcAft>
        <a:spcPct val="0"/>
      </a:spcAft>
      <a:defRPr sz="2400" b="1" kern="1200">
        <a:solidFill>
          <a:schemeClr val="tx1"/>
        </a:solidFill>
        <a:latin typeface="Arial" charset="0"/>
        <a:ea typeface="+mn-ea"/>
        <a:cs typeface="Arial" charset="0"/>
      </a:defRPr>
    </a:lvl2pPr>
    <a:lvl3pPr marL="914400" algn="l" rtl="0" fontAlgn="base">
      <a:spcBef>
        <a:spcPct val="0"/>
      </a:spcBef>
      <a:spcAft>
        <a:spcPct val="0"/>
      </a:spcAft>
      <a:defRPr sz="2400" b="1" kern="1200">
        <a:solidFill>
          <a:schemeClr val="tx1"/>
        </a:solidFill>
        <a:latin typeface="Arial" charset="0"/>
        <a:ea typeface="+mn-ea"/>
        <a:cs typeface="Arial" charset="0"/>
      </a:defRPr>
    </a:lvl3pPr>
    <a:lvl4pPr marL="1371600" algn="l" rtl="0" fontAlgn="base">
      <a:spcBef>
        <a:spcPct val="0"/>
      </a:spcBef>
      <a:spcAft>
        <a:spcPct val="0"/>
      </a:spcAft>
      <a:defRPr sz="2400" b="1" kern="1200">
        <a:solidFill>
          <a:schemeClr val="tx1"/>
        </a:solidFill>
        <a:latin typeface="Arial" charset="0"/>
        <a:ea typeface="+mn-ea"/>
        <a:cs typeface="Arial" charset="0"/>
      </a:defRPr>
    </a:lvl4pPr>
    <a:lvl5pPr marL="1828800" algn="l" rtl="0" fontAlgn="base">
      <a:spcBef>
        <a:spcPct val="0"/>
      </a:spcBef>
      <a:spcAft>
        <a:spcPct val="0"/>
      </a:spcAft>
      <a:defRPr sz="2400" b="1" kern="1200">
        <a:solidFill>
          <a:schemeClr val="tx1"/>
        </a:solidFill>
        <a:latin typeface="Arial" charset="0"/>
        <a:ea typeface="+mn-ea"/>
        <a:cs typeface="Arial" charset="0"/>
      </a:defRPr>
    </a:lvl5pPr>
    <a:lvl6pPr marL="2286000" algn="l" defTabSz="914400" rtl="0" eaLnBrk="1" latinLnBrk="0" hangingPunct="1">
      <a:defRPr sz="2400" b="1" kern="1200">
        <a:solidFill>
          <a:schemeClr val="tx1"/>
        </a:solidFill>
        <a:latin typeface="Arial" charset="0"/>
        <a:ea typeface="+mn-ea"/>
        <a:cs typeface="Arial" charset="0"/>
      </a:defRPr>
    </a:lvl6pPr>
    <a:lvl7pPr marL="2743200" algn="l" defTabSz="914400" rtl="0" eaLnBrk="1" latinLnBrk="0" hangingPunct="1">
      <a:defRPr sz="2400" b="1" kern="1200">
        <a:solidFill>
          <a:schemeClr val="tx1"/>
        </a:solidFill>
        <a:latin typeface="Arial" charset="0"/>
        <a:ea typeface="+mn-ea"/>
        <a:cs typeface="Arial" charset="0"/>
      </a:defRPr>
    </a:lvl7pPr>
    <a:lvl8pPr marL="3200400" algn="l" defTabSz="914400" rtl="0" eaLnBrk="1" latinLnBrk="0" hangingPunct="1">
      <a:defRPr sz="2400" b="1" kern="1200">
        <a:solidFill>
          <a:schemeClr val="tx1"/>
        </a:solidFill>
        <a:latin typeface="Arial" charset="0"/>
        <a:ea typeface="+mn-ea"/>
        <a:cs typeface="Arial" charset="0"/>
      </a:defRPr>
    </a:lvl8pPr>
    <a:lvl9pPr marL="3657600" algn="l" defTabSz="914400" rtl="0" eaLnBrk="1" latinLnBrk="0" hangingPunct="1">
      <a:defRPr sz="2400"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75" autoAdjust="0"/>
    <p:restoredTop sz="90401" autoAdjust="0"/>
  </p:normalViewPr>
  <p:slideViewPr>
    <p:cSldViewPr>
      <p:cViewPr varScale="1">
        <p:scale>
          <a:sx n="69" d="100"/>
          <a:sy n="69" d="100"/>
        </p:scale>
        <p:origin x="1536" y="48"/>
      </p:cViewPr>
      <p:guideLst>
        <p:guide orient="horz" pos="2160"/>
        <p:guide pos="2880"/>
      </p:guideLst>
    </p:cSldViewPr>
  </p:slideViewPr>
  <p:outlineViewPr>
    <p:cViewPr>
      <p:scale>
        <a:sx n="33" d="100"/>
        <a:sy n="33" d="100"/>
      </p:scale>
      <p:origin x="0" y="28770"/>
    </p:cViewPr>
  </p:outlin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dirty="0"/>
          </a:p>
        </p:txBody>
      </p:sp>
      <p:sp>
        <p:nvSpPr>
          <p:cNvPr id="727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fld id="{3820D35D-4C9E-46CC-8298-EC0CE7FE9B53}" type="datetimeFigureOut">
              <a:rPr lang="en-US"/>
              <a:pPr>
                <a:defRPr/>
              </a:pPr>
              <a:t>12/18/2016</a:t>
            </a:fld>
            <a:endParaRPr lang="en-US" dirty="0"/>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dirty="0"/>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60D2BC6C-BB7B-4E18-891F-AD26AB1DE23D}" type="slidenum">
              <a:rPr lang="en-US"/>
              <a:pPr>
                <a:defRPr/>
              </a:pPr>
              <a:t>‹#›</a:t>
            </a:fld>
            <a:endParaRPr lang="en-US" dirty="0"/>
          </a:p>
        </p:txBody>
      </p:sp>
    </p:spTree>
    <p:extLst>
      <p:ext uri="{BB962C8B-B14F-4D97-AF65-F5344CB8AC3E}">
        <p14:creationId xmlns:p14="http://schemas.microsoft.com/office/powerpoint/2010/main" val="3510653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18C41AD-8D91-4EC7-B60E-22C69ED5DF28}" type="slidenum">
              <a:rPr lang="en-US" altLang="en-US" smtClean="0">
                <a:latin typeface="Arial" charset="0"/>
              </a:rPr>
              <a:pPr eaLnBrk="1" hangingPunct="1">
                <a:spcBef>
                  <a:spcPct val="0"/>
                </a:spcBef>
              </a:pPr>
              <a:t>10</a:t>
            </a:fld>
            <a:endParaRPr lang="en-US" altLang="en-US" dirty="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795C335-40F3-4B75-8D95-3E5AF6399205}" type="slidenum">
              <a:rPr lang="en-US" altLang="en-US" smtClean="0">
                <a:latin typeface="Arial" charset="0"/>
              </a:rPr>
              <a:pPr eaLnBrk="1" hangingPunct="1">
                <a:spcBef>
                  <a:spcPct val="0"/>
                </a:spcBef>
              </a:pPr>
              <a:t>11</a:t>
            </a:fld>
            <a:endParaRPr lang="en-US" altLang="en-US" dirty="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6E3A689-5912-4935-B296-2AC87B67F0B3}" type="slidenum">
              <a:rPr lang="en-US" altLang="en-US" smtClean="0">
                <a:latin typeface="Arial" charset="0"/>
              </a:rPr>
              <a:pPr eaLnBrk="1" hangingPunct="1">
                <a:spcBef>
                  <a:spcPct val="0"/>
                </a:spcBef>
              </a:pPr>
              <a:t>12</a:t>
            </a:fld>
            <a:endParaRPr lang="en-US" altLang="en-US" dirty="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D090209-0F55-4DFC-B9A7-843547064282}" type="slidenum">
              <a:rPr lang="en-US" altLang="en-US" smtClean="0">
                <a:latin typeface="Arial" charset="0"/>
              </a:rPr>
              <a:pPr eaLnBrk="1" hangingPunct="1">
                <a:spcBef>
                  <a:spcPct val="0"/>
                </a:spcBef>
              </a:pPr>
              <a:t>13</a:t>
            </a:fld>
            <a:endParaRPr lang="en-US" altLang="en-US" dirty="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AF2D357-AD76-459E-881E-F357A4D43496}" type="slidenum">
              <a:rPr lang="en-US" altLang="en-US" smtClean="0">
                <a:latin typeface="Arial" charset="0"/>
              </a:rPr>
              <a:pPr eaLnBrk="1" hangingPunct="1">
                <a:spcBef>
                  <a:spcPct val="0"/>
                </a:spcBef>
              </a:pPr>
              <a:t>14</a:t>
            </a:fld>
            <a:endParaRPr lang="en-US" altLang="en-US" dirty="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28ACE12-1F01-4C89-AF37-7CDA341C9F9A}" type="slidenum">
              <a:rPr lang="en-US" altLang="en-US" smtClean="0">
                <a:latin typeface="Arial" charset="0"/>
              </a:rPr>
              <a:pPr eaLnBrk="1" hangingPunct="1">
                <a:spcBef>
                  <a:spcPct val="0"/>
                </a:spcBef>
              </a:pPr>
              <a:t>15</a:t>
            </a:fld>
            <a:endParaRPr lang="en-US" altLang="en-US" dirty="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EAE5F76-B4D1-4062-9BB1-0CBA6E038B86}" type="slidenum">
              <a:rPr lang="en-US" altLang="en-US" smtClean="0">
                <a:latin typeface="Arial" charset="0"/>
              </a:rPr>
              <a:pPr eaLnBrk="1" hangingPunct="1">
                <a:spcBef>
                  <a:spcPct val="0"/>
                </a:spcBef>
              </a:pPr>
              <a:t>16</a:t>
            </a:fld>
            <a:endParaRPr lang="en-US" altLang="en-US" dirty="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B4EEC95-2926-4EF0-8293-031D6EB99490}" type="slidenum">
              <a:rPr lang="en-US" altLang="en-US" smtClean="0">
                <a:latin typeface="Arial" charset="0"/>
              </a:rPr>
              <a:pPr eaLnBrk="1" hangingPunct="1">
                <a:spcBef>
                  <a:spcPct val="0"/>
                </a:spcBef>
              </a:pPr>
              <a:t>17</a:t>
            </a:fld>
            <a:endParaRPr lang="en-US" altLang="en-US" dirty="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E20A4E9-8340-43D6-BAB6-DAE3CB881652}" type="slidenum">
              <a:rPr lang="en-US" altLang="en-US" smtClean="0">
                <a:latin typeface="Arial" charset="0"/>
              </a:rPr>
              <a:pPr eaLnBrk="1" hangingPunct="1">
                <a:spcBef>
                  <a:spcPct val="0"/>
                </a:spcBef>
              </a:pPr>
              <a:t>18</a:t>
            </a:fld>
            <a:endParaRPr lang="en-US" altLang="en-US" dirty="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838C1C8-40BD-4F2C-A1A5-18161F7E0FC3}" type="slidenum">
              <a:rPr lang="en-US" altLang="en-US" smtClean="0">
                <a:latin typeface="Arial" charset="0"/>
              </a:rPr>
              <a:pPr eaLnBrk="1" hangingPunct="1">
                <a:spcBef>
                  <a:spcPct val="0"/>
                </a:spcBef>
              </a:pPr>
              <a:t>19</a:t>
            </a:fld>
            <a:endParaRPr lang="en-US" altLang="en-US" dirty="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585E062-AAB0-4FD0-9B3D-87985E26DC75}" type="slidenum">
              <a:rPr lang="en-US" altLang="en-US" smtClean="0">
                <a:latin typeface="Arial" charset="0"/>
              </a:rPr>
              <a:pPr eaLnBrk="1" hangingPunct="1">
                <a:spcBef>
                  <a:spcPct val="0"/>
                </a:spcBef>
              </a:pPr>
              <a:t>20</a:t>
            </a:fld>
            <a:endParaRPr lang="en-US" altLang="en-US" dirty="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C2B6685-2CFB-4898-8A64-F2E2DA3042AC}" type="slidenum">
              <a:rPr lang="en-US" altLang="en-US" smtClean="0">
                <a:latin typeface="Arial" charset="0"/>
              </a:rPr>
              <a:pPr eaLnBrk="1" hangingPunct="1">
                <a:spcBef>
                  <a:spcPct val="0"/>
                </a:spcBef>
              </a:pPr>
              <a:t>21</a:t>
            </a:fld>
            <a:endParaRPr lang="en-US" altLang="en-US" dirty="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9A69A24-848F-4151-BA99-4FEE6292DEB5}" type="slidenum">
              <a:rPr lang="en-US" altLang="en-US" smtClean="0">
                <a:latin typeface="Arial" charset="0"/>
              </a:rPr>
              <a:pPr eaLnBrk="1" hangingPunct="1">
                <a:spcBef>
                  <a:spcPct val="0"/>
                </a:spcBef>
              </a:pPr>
              <a:t>22</a:t>
            </a:fld>
            <a:endParaRPr lang="en-US" altLang="en-US" dirty="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33365E6-4391-4DC0-A020-1705C66D38AC}" type="slidenum">
              <a:rPr lang="en-US" altLang="en-US" smtClean="0">
                <a:latin typeface="Arial" charset="0"/>
              </a:rPr>
              <a:pPr eaLnBrk="1" hangingPunct="1">
                <a:spcBef>
                  <a:spcPct val="0"/>
                </a:spcBef>
              </a:pPr>
              <a:t>23</a:t>
            </a:fld>
            <a:endParaRPr lang="en-US" altLang="en-US" dirty="0">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D07BCBC-B892-4EF5-92BD-FBA4694ED928}" type="slidenum">
              <a:rPr lang="en-US" altLang="en-US" smtClean="0">
                <a:latin typeface="Arial" charset="0"/>
              </a:rPr>
              <a:pPr eaLnBrk="1" hangingPunct="1">
                <a:spcBef>
                  <a:spcPct val="0"/>
                </a:spcBef>
              </a:pPr>
              <a:t>24</a:t>
            </a:fld>
            <a:endParaRPr lang="en-US" altLang="en-US" dirty="0">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972CD8D-5C2E-4BB0-8FEE-B05A528D222C}" type="slidenum">
              <a:rPr lang="en-US" altLang="en-US" smtClean="0">
                <a:latin typeface="Arial" charset="0"/>
              </a:rPr>
              <a:pPr eaLnBrk="1" hangingPunct="1">
                <a:spcBef>
                  <a:spcPct val="0"/>
                </a:spcBef>
              </a:pPr>
              <a:t>25</a:t>
            </a:fld>
            <a:endParaRPr lang="en-US" altLang="en-US" dirty="0">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6B2CFB3-373A-4ED7-9B95-502D2627957D}" type="slidenum">
              <a:rPr lang="en-US" altLang="en-US" smtClean="0">
                <a:latin typeface="Arial" charset="0"/>
              </a:rPr>
              <a:pPr eaLnBrk="1" hangingPunct="1">
                <a:spcBef>
                  <a:spcPct val="0"/>
                </a:spcBef>
              </a:pPr>
              <a:t>26</a:t>
            </a:fld>
            <a:endParaRPr lang="en-US" altLang="en-US" dirty="0">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F1F26E4-76B0-413B-8F8C-8A46CCD213C5}" type="slidenum">
              <a:rPr lang="en-US" altLang="en-US" smtClean="0">
                <a:latin typeface="Arial" charset="0"/>
              </a:rPr>
              <a:pPr eaLnBrk="1" hangingPunct="1">
                <a:spcBef>
                  <a:spcPct val="0"/>
                </a:spcBef>
              </a:pPr>
              <a:t>27</a:t>
            </a:fld>
            <a:endParaRPr lang="en-US" altLang="en-US" dirty="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0F6C5AE-AC67-456E-95C7-497155DF754A}" type="slidenum">
              <a:rPr lang="en-US" altLang="en-US" smtClean="0">
                <a:latin typeface="Arial" charset="0"/>
              </a:rPr>
              <a:pPr eaLnBrk="1" hangingPunct="1">
                <a:spcBef>
                  <a:spcPct val="0"/>
                </a:spcBef>
              </a:pPr>
              <a:t>28</a:t>
            </a:fld>
            <a:endParaRPr lang="en-US" altLang="en-US" dirty="0">
              <a:latin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0E4709E-15B3-4F0D-8068-1DCAC52B891F}" type="slidenum">
              <a:rPr lang="en-US" altLang="en-US" smtClean="0">
                <a:latin typeface="Arial" charset="0"/>
              </a:rPr>
              <a:pPr eaLnBrk="1" hangingPunct="1">
                <a:spcBef>
                  <a:spcPct val="0"/>
                </a:spcBef>
              </a:pPr>
              <a:t>29</a:t>
            </a:fld>
            <a:endParaRPr lang="en-US" altLang="en-US" dirty="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0617978-9A57-47F2-9B92-1C17B7C756E1}" type="slidenum">
              <a:rPr lang="en-US" altLang="en-US" smtClean="0">
                <a:latin typeface="Arial" charset="0"/>
              </a:rPr>
              <a:pPr eaLnBrk="1" hangingPunct="1">
                <a:spcBef>
                  <a:spcPct val="0"/>
                </a:spcBef>
              </a:pPr>
              <a:t>3</a:t>
            </a:fld>
            <a:endParaRPr lang="en-US" altLang="en-US" dirty="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D04C10B-4938-473F-8F8B-6B3787DF8F58}" type="slidenum">
              <a:rPr lang="en-US" altLang="en-US" smtClean="0">
                <a:latin typeface="Arial" charset="0"/>
              </a:rPr>
              <a:pPr eaLnBrk="1" hangingPunct="1">
                <a:spcBef>
                  <a:spcPct val="0"/>
                </a:spcBef>
              </a:pPr>
              <a:t>30</a:t>
            </a:fld>
            <a:endParaRPr lang="en-US" altLang="en-US" dirty="0">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C8B4BC4-CAAF-45F2-BFDB-D3ECC865AA66}" type="slidenum">
              <a:rPr lang="en-US" altLang="en-US" smtClean="0">
                <a:latin typeface="Arial" charset="0"/>
              </a:rPr>
              <a:pPr eaLnBrk="1" hangingPunct="1">
                <a:spcBef>
                  <a:spcPct val="0"/>
                </a:spcBef>
              </a:pPr>
              <a:t>31</a:t>
            </a:fld>
            <a:endParaRPr lang="en-US" altLang="en-US" dirty="0">
              <a:latin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0157EAF-0181-4D70-B0F9-DD2A450AA051}" type="slidenum">
              <a:rPr lang="en-US" altLang="en-US" smtClean="0">
                <a:latin typeface="Arial" charset="0"/>
              </a:rPr>
              <a:pPr eaLnBrk="1" hangingPunct="1">
                <a:spcBef>
                  <a:spcPct val="0"/>
                </a:spcBef>
              </a:pPr>
              <a:t>32</a:t>
            </a:fld>
            <a:endParaRPr lang="en-US" altLang="en-US" dirty="0">
              <a:latin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E3AAC44-790C-4D45-8731-4D13DDCC2C99}" type="slidenum">
              <a:rPr lang="en-US" altLang="en-US" smtClean="0">
                <a:latin typeface="Arial" charset="0"/>
              </a:rPr>
              <a:pPr eaLnBrk="1" hangingPunct="1">
                <a:spcBef>
                  <a:spcPct val="0"/>
                </a:spcBef>
              </a:pPr>
              <a:t>33</a:t>
            </a:fld>
            <a:endParaRPr lang="en-US" altLang="en-US" dirty="0">
              <a:latin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9805760-D0EF-4F3B-8558-791C8F4263D9}" type="slidenum">
              <a:rPr lang="en-US" altLang="en-US" smtClean="0">
                <a:latin typeface="Arial" charset="0"/>
              </a:rPr>
              <a:pPr eaLnBrk="1" hangingPunct="1">
                <a:spcBef>
                  <a:spcPct val="0"/>
                </a:spcBef>
              </a:pPr>
              <a:t>34</a:t>
            </a:fld>
            <a:endParaRPr lang="en-US" altLang="en-US" dirty="0">
              <a:latin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655B56B-2B7B-4FB4-A61B-969A07BC4419}" type="slidenum">
              <a:rPr lang="en-US" altLang="en-US" smtClean="0">
                <a:latin typeface="Arial" charset="0"/>
              </a:rPr>
              <a:pPr eaLnBrk="1" hangingPunct="1">
                <a:spcBef>
                  <a:spcPct val="0"/>
                </a:spcBef>
              </a:pPr>
              <a:t>35</a:t>
            </a:fld>
            <a:endParaRPr lang="en-US" altLang="en-US" dirty="0">
              <a:latin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B853249-9096-4013-9F4B-D035AA7C2F5D}" type="slidenum">
              <a:rPr lang="en-US" altLang="en-US" smtClean="0">
                <a:latin typeface="Arial" charset="0"/>
              </a:rPr>
              <a:pPr eaLnBrk="1" hangingPunct="1">
                <a:spcBef>
                  <a:spcPct val="0"/>
                </a:spcBef>
              </a:pPr>
              <a:t>36</a:t>
            </a:fld>
            <a:endParaRPr lang="en-US" altLang="en-US" dirty="0">
              <a:latin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45134F7-FEC5-4F1F-BE55-E0AC3F1CAFB4}" type="slidenum">
              <a:rPr lang="en-US" altLang="en-US" smtClean="0">
                <a:latin typeface="Arial" charset="0"/>
              </a:rPr>
              <a:pPr eaLnBrk="1" hangingPunct="1">
                <a:spcBef>
                  <a:spcPct val="0"/>
                </a:spcBef>
              </a:pPr>
              <a:t>37</a:t>
            </a:fld>
            <a:endParaRPr lang="en-US" altLang="en-US" dirty="0">
              <a:latin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Example 21-26</a:t>
            </a:r>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BEBE7B4-9558-480E-85AD-68D0B39256FD}" type="slidenum">
              <a:rPr lang="en-US" altLang="en-US" smtClean="0">
                <a:latin typeface="Arial" charset="0"/>
              </a:rPr>
              <a:pPr eaLnBrk="1" hangingPunct="1">
                <a:spcBef>
                  <a:spcPct val="0"/>
                </a:spcBef>
              </a:pPr>
              <a:t>38</a:t>
            </a:fld>
            <a:endParaRPr lang="en-US" altLang="en-US" dirty="0">
              <a:latin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E896211-3978-40A1-B0A6-C4F36E77EE01}" type="slidenum">
              <a:rPr lang="en-US" altLang="en-US" smtClean="0">
                <a:latin typeface="Arial" charset="0"/>
              </a:rPr>
              <a:pPr eaLnBrk="1" hangingPunct="1">
                <a:spcBef>
                  <a:spcPct val="0"/>
                </a:spcBef>
              </a:pPr>
              <a:t>39</a:t>
            </a:fld>
            <a:endParaRPr lang="en-US" altLang="en-US" dirty="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2A25355-7E5C-41B5-945A-2EF31A806645}" type="slidenum">
              <a:rPr lang="en-US" altLang="en-US" smtClean="0">
                <a:latin typeface="Arial" charset="0"/>
              </a:rPr>
              <a:pPr eaLnBrk="1" hangingPunct="1">
                <a:spcBef>
                  <a:spcPct val="0"/>
                </a:spcBef>
              </a:pPr>
              <a:t>4</a:t>
            </a:fld>
            <a:endParaRPr lang="en-US" altLang="en-US" dirty="0">
              <a:latin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161904B-0E46-4040-AECC-9E90C4D3A6E1}" type="slidenum">
              <a:rPr lang="en-US" altLang="en-US" smtClean="0">
                <a:latin typeface="Arial" charset="0"/>
              </a:rPr>
              <a:pPr eaLnBrk="1" hangingPunct="1">
                <a:spcBef>
                  <a:spcPct val="0"/>
                </a:spcBef>
              </a:pPr>
              <a:t>40</a:t>
            </a:fld>
            <a:endParaRPr lang="en-US" altLang="en-US" dirty="0">
              <a:latin typeface="Arial"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ED02470-F657-41E5-869E-436E2DFBFF88}" type="slidenum">
              <a:rPr lang="en-US" altLang="en-US" smtClean="0">
                <a:latin typeface="Arial" charset="0"/>
              </a:rPr>
              <a:pPr eaLnBrk="1" hangingPunct="1">
                <a:spcBef>
                  <a:spcPct val="0"/>
                </a:spcBef>
              </a:pPr>
              <a:t>41</a:t>
            </a:fld>
            <a:endParaRPr lang="en-US" altLang="en-US" dirty="0">
              <a:latin typeface="Arial"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D102403-8612-4823-AE38-E7488665584A}" type="slidenum">
              <a:rPr lang="en-US" altLang="en-US" smtClean="0">
                <a:latin typeface="Arial" charset="0"/>
              </a:rPr>
              <a:pPr eaLnBrk="1" hangingPunct="1">
                <a:spcBef>
                  <a:spcPct val="0"/>
                </a:spcBef>
              </a:pPr>
              <a:t>42</a:t>
            </a:fld>
            <a:endParaRPr lang="en-US" altLang="en-US" dirty="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4AFC44C-0C14-4094-A7B0-E7086371DECB}" type="slidenum">
              <a:rPr lang="en-US" altLang="en-US" smtClean="0">
                <a:latin typeface="Arial" charset="0"/>
              </a:rPr>
              <a:pPr eaLnBrk="1" hangingPunct="1">
                <a:spcBef>
                  <a:spcPct val="0"/>
                </a:spcBef>
              </a:pPr>
              <a:t>5</a:t>
            </a:fld>
            <a:endParaRPr lang="en-US" altLang="en-US" dirty="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8EC641D-C121-4AF0-A204-963EA1CD3543}" type="slidenum">
              <a:rPr lang="en-US" altLang="en-US" smtClean="0">
                <a:latin typeface="Arial" charset="0"/>
              </a:rPr>
              <a:pPr eaLnBrk="1" hangingPunct="1">
                <a:spcBef>
                  <a:spcPct val="0"/>
                </a:spcBef>
              </a:pPr>
              <a:t>6</a:t>
            </a:fld>
            <a:endParaRPr lang="en-US" altLang="en-US" dirty="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E912D66-6F30-4A58-9E4F-770570B54683}" type="slidenum">
              <a:rPr lang="en-US" altLang="en-US" smtClean="0">
                <a:latin typeface="Arial" charset="0"/>
              </a:rPr>
              <a:pPr eaLnBrk="1" hangingPunct="1">
                <a:spcBef>
                  <a:spcPct val="0"/>
                </a:spcBef>
              </a:pPr>
              <a:t>7</a:t>
            </a:fld>
            <a:endParaRPr lang="en-US" altLang="en-US" dirty="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26EE7B4-3714-420D-89B6-C885C282ABC6}" type="slidenum">
              <a:rPr lang="en-US" altLang="en-US" smtClean="0">
                <a:latin typeface="Arial" charset="0"/>
              </a:rPr>
              <a:pPr eaLnBrk="1" hangingPunct="1">
                <a:spcBef>
                  <a:spcPct val="0"/>
                </a:spcBef>
              </a:pPr>
              <a:t>8</a:t>
            </a:fld>
            <a:endParaRPr lang="en-US" altLang="en-US" dirty="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5C56A6D-EB7E-4DB2-AC5A-52C18A451F2E}" type="slidenum">
              <a:rPr lang="en-US" altLang="en-US" smtClean="0">
                <a:latin typeface="Arial" charset="0"/>
              </a:rPr>
              <a:pPr eaLnBrk="1" hangingPunct="1">
                <a:spcBef>
                  <a:spcPct val="0"/>
                </a:spcBef>
              </a:pPr>
              <a:t>9</a:t>
            </a:fld>
            <a:endParaRPr lang="en-US" altLang="en-US" dirty="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8"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i="1" dirty="0">
                <a:latin typeface="Times New Roman" pitchFamily="18" charset="0"/>
              </a:rPr>
              <a:t>McGraw-Hill Education</a:t>
            </a:r>
          </a:p>
        </p:txBody>
      </p:sp>
      <p:sp>
        <p:nvSpPr>
          <p:cNvPr id="39"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i="1" dirty="0">
                <a:latin typeface="Times New Roman" pitchFamily="18" charset="0"/>
                <a:cs typeface="Times New Roman" panose="02020603050405020304" pitchFamily="18" charset="0"/>
              </a:rPr>
              <a:t>.</a:t>
            </a:r>
          </a:p>
        </p:txBody>
      </p:sp>
      <p:sp>
        <p:nvSpPr>
          <p:cNvPr id="5120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120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40" name="Rectangle 5"/>
          <p:cNvSpPr>
            <a:spLocks noGrp="1" noChangeArrowheads="1"/>
          </p:cNvSpPr>
          <p:nvPr>
            <p:ph type="dt" sz="half" idx="10"/>
          </p:nvPr>
        </p:nvSpPr>
        <p:spPr/>
        <p:txBody>
          <a:bodyPr/>
          <a:lstStyle>
            <a:lvl1pPr>
              <a:defRPr/>
            </a:lvl1pPr>
          </a:lstStyle>
          <a:p>
            <a:pPr>
              <a:defRPr/>
            </a:pPr>
            <a:fld id="{2BBDCD6D-0059-4263-BFF2-16EBDF622703}" type="datetime1">
              <a:rPr lang="en-US"/>
              <a:pPr>
                <a:defRPr/>
              </a:pPr>
              <a:t>12/18/2016</a:t>
            </a:fld>
            <a:endParaRPr lang="en-US" altLang="en-US" dirty="0"/>
          </a:p>
        </p:txBody>
      </p:sp>
      <p:sp>
        <p:nvSpPr>
          <p:cNvPr id="42" name="Rectangle 7"/>
          <p:cNvSpPr>
            <a:spLocks noGrp="1" noChangeArrowheads="1"/>
          </p:cNvSpPr>
          <p:nvPr>
            <p:ph type="sldNum" sz="quarter" idx="12"/>
          </p:nvPr>
        </p:nvSpPr>
        <p:spPr/>
        <p:txBody>
          <a:bodyPr/>
          <a:lstStyle>
            <a:lvl1pPr>
              <a:defRPr>
                <a:cs typeface="Arial" charset="0"/>
              </a:defRPr>
            </a:lvl1pPr>
          </a:lstStyle>
          <a:p>
            <a:pPr>
              <a:defRPr/>
            </a:pPr>
            <a:endParaRPr lang="en-US" altLang="en-US" dirty="0"/>
          </a:p>
        </p:txBody>
      </p:sp>
    </p:spTree>
    <p:extLst>
      <p:ext uri="{BB962C8B-B14F-4D97-AF65-F5344CB8AC3E}">
        <p14:creationId xmlns:p14="http://schemas.microsoft.com/office/powerpoint/2010/main" val="54971626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852052B-0202-496F-BBE2-E027061A8023}"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5D873757-2F5F-4D81-8CB6-7153ECD0E50D}" type="slidenum">
              <a:rPr lang="en-US" altLang="en-US"/>
              <a:pPr>
                <a:defRPr/>
              </a:pPr>
              <a:t>‹#›</a:t>
            </a:fld>
            <a:endParaRPr lang="en-US" altLang="en-US" dirty="0"/>
          </a:p>
        </p:txBody>
      </p:sp>
    </p:spTree>
    <p:extLst>
      <p:ext uri="{BB962C8B-B14F-4D97-AF65-F5344CB8AC3E}">
        <p14:creationId xmlns:p14="http://schemas.microsoft.com/office/powerpoint/2010/main" val="1107187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802628A3-7D68-414C-A88D-1B0829FEE237}"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8615733-02C9-4040-A590-EAFB6D602178}" type="slidenum">
              <a:rPr lang="en-US" altLang="en-US"/>
              <a:pPr>
                <a:defRPr/>
              </a:pPr>
              <a:t>‹#›</a:t>
            </a:fld>
            <a:endParaRPr lang="en-US" altLang="en-US" dirty="0"/>
          </a:p>
        </p:txBody>
      </p:sp>
    </p:spTree>
    <p:extLst>
      <p:ext uri="{BB962C8B-B14F-4D97-AF65-F5344CB8AC3E}">
        <p14:creationId xmlns:p14="http://schemas.microsoft.com/office/powerpoint/2010/main" val="2145008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719263"/>
            <a:ext cx="4038600" cy="4411662"/>
          </a:xfrm>
        </p:spPr>
        <p:txBody>
          <a:bodyPr/>
          <a:lstStyle/>
          <a:p>
            <a:pPr lvl="0"/>
            <a:endParaRPr lang="en-US" noProof="0" dirty="0"/>
          </a:p>
        </p:txBody>
      </p:sp>
      <p:sp>
        <p:nvSpPr>
          <p:cNvPr id="5" name="Rectangle 5"/>
          <p:cNvSpPr>
            <a:spLocks noGrp="1" noChangeArrowheads="1"/>
          </p:cNvSpPr>
          <p:nvPr>
            <p:ph type="dt" sz="half" idx="10"/>
          </p:nvPr>
        </p:nvSpPr>
        <p:spPr>
          <a:ln/>
        </p:spPr>
        <p:txBody>
          <a:bodyPr/>
          <a:lstStyle>
            <a:lvl1pPr>
              <a:defRPr/>
            </a:lvl1pPr>
          </a:lstStyle>
          <a:p>
            <a:pPr>
              <a:defRPr/>
            </a:pPr>
            <a:fld id="{4194954F-B120-41A1-BEC7-25A9851EFBF7}"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2BFE13EA-33BB-482F-B1AD-CCAF1A7A7019}" type="slidenum">
              <a:rPr lang="en-US" altLang="en-US"/>
              <a:pPr>
                <a:defRPr/>
              </a:pPr>
              <a:t>‹#›</a:t>
            </a:fld>
            <a:endParaRPr lang="en-US" altLang="en-US" dirty="0"/>
          </a:p>
        </p:txBody>
      </p:sp>
    </p:spTree>
    <p:extLst>
      <p:ext uri="{BB962C8B-B14F-4D97-AF65-F5344CB8AC3E}">
        <p14:creationId xmlns:p14="http://schemas.microsoft.com/office/powerpoint/2010/main" val="774706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Chart Placeholder 2"/>
          <p:cNvSpPr>
            <a:spLocks noGrp="1"/>
          </p:cNvSpPr>
          <p:nvPr>
            <p:ph type="chart" idx="1"/>
          </p:nvPr>
        </p:nvSpPr>
        <p:spPr>
          <a:xfrm>
            <a:off x="457200" y="1719263"/>
            <a:ext cx="8229600" cy="4411662"/>
          </a:xfrm>
        </p:spPr>
        <p:txBody>
          <a:bodyPr/>
          <a:lstStyle/>
          <a:p>
            <a:pPr lvl="0"/>
            <a:endParaRPr lang="en-US" noProof="0" dirty="0"/>
          </a:p>
        </p:txBody>
      </p:sp>
      <p:sp>
        <p:nvSpPr>
          <p:cNvPr id="4" name="Rectangle 5"/>
          <p:cNvSpPr>
            <a:spLocks noGrp="1" noChangeArrowheads="1"/>
          </p:cNvSpPr>
          <p:nvPr>
            <p:ph type="dt" sz="half" idx="10"/>
          </p:nvPr>
        </p:nvSpPr>
        <p:spPr>
          <a:ln/>
        </p:spPr>
        <p:txBody>
          <a:bodyPr/>
          <a:lstStyle>
            <a:lvl1pPr>
              <a:defRPr/>
            </a:lvl1pPr>
          </a:lstStyle>
          <a:p>
            <a:pPr>
              <a:defRPr/>
            </a:pPr>
            <a:fld id="{C5C87124-4A87-43C7-B494-A58F19834B0E}"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DF6E880-EDA1-4849-9493-470DA0C38B85}" type="slidenum">
              <a:rPr lang="en-US" altLang="en-US"/>
              <a:pPr>
                <a:defRPr/>
              </a:pPr>
              <a:t>‹#›</a:t>
            </a:fld>
            <a:endParaRPr lang="en-US" altLang="en-US" dirty="0"/>
          </a:p>
        </p:txBody>
      </p:sp>
    </p:spTree>
    <p:extLst>
      <p:ext uri="{BB962C8B-B14F-4D97-AF65-F5344CB8AC3E}">
        <p14:creationId xmlns:p14="http://schemas.microsoft.com/office/powerpoint/2010/main" val="2208981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37577B78-48D9-4148-9EC0-7DCAC78BC283}"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AA44D60E-F9AF-43C6-97E7-3E450DCD0276}" type="slidenum">
              <a:rPr lang="en-US" altLang="en-US"/>
              <a:pPr>
                <a:defRPr/>
              </a:pPr>
              <a:t>‹#›</a:t>
            </a:fld>
            <a:endParaRPr lang="en-US" altLang="en-US" dirty="0"/>
          </a:p>
        </p:txBody>
      </p:sp>
    </p:spTree>
    <p:extLst>
      <p:ext uri="{BB962C8B-B14F-4D97-AF65-F5344CB8AC3E}">
        <p14:creationId xmlns:p14="http://schemas.microsoft.com/office/powerpoint/2010/main" val="43023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72F1AC3B-897E-4B81-A8FD-32B8F47B4138}"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E9D182D2-D55D-4472-8D5B-DB6E55C1EC9E}" type="slidenum">
              <a:rPr lang="en-US" altLang="en-US"/>
              <a:pPr>
                <a:defRPr/>
              </a:pPr>
              <a:t>‹#›</a:t>
            </a:fld>
            <a:endParaRPr lang="en-US" altLang="en-US" dirty="0"/>
          </a:p>
        </p:txBody>
      </p:sp>
    </p:spTree>
    <p:extLst>
      <p:ext uri="{BB962C8B-B14F-4D97-AF65-F5344CB8AC3E}">
        <p14:creationId xmlns:p14="http://schemas.microsoft.com/office/powerpoint/2010/main" val="1406267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A079A0F1-B350-42DD-897E-79E23D757F80}"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6DCBF558-95D0-4567-BB57-44C6BA51CAB6}" type="slidenum">
              <a:rPr lang="en-US" altLang="en-US"/>
              <a:pPr>
                <a:defRPr/>
              </a:pPr>
              <a:t>‹#›</a:t>
            </a:fld>
            <a:endParaRPr lang="en-US" altLang="en-US" dirty="0"/>
          </a:p>
        </p:txBody>
      </p:sp>
    </p:spTree>
    <p:extLst>
      <p:ext uri="{BB962C8B-B14F-4D97-AF65-F5344CB8AC3E}">
        <p14:creationId xmlns:p14="http://schemas.microsoft.com/office/powerpoint/2010/main" val="1184763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316D78BC-C90C-4C1F-9591-32F782B04CE1}" type="datetime1">
              <a:rPr lang="en-US"/>
              <a:pPr>
                <a:defRPr/>
              </a:pPr>
              <a:t>12/18/2016</a:t>
            </a:fld>
            <a:endParaRPr lang="en-US" alt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93AE714B-038E-4BD0-A34B-D6F5DDA63D09}" type="slidenum">
              <a:rPr lang="en-US" altLang="en-US"/>
              <a:pPr>
                <a:defRPr/>
              </a:pPr>
              <a:t>‹#›</a:t>
            </a:fld>
            <a:endParaRPr lang="en-US" altLang="en-US" dirty="0"/>
          </a:p>
        </p:txBody>
      </p:sp>
    </p:spTree>
    <p:extLst>
      <p:ext uri="{BB962C8B-B14F-4D97-AF65-F5344CB8AC3E}">
        <p14:creationId xmlns:p14="http://schemas.microsoft.com/office/powerpoint/2010/main" val="4102873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05F1ED7C-96D2-48BF-8D61-74A0F02AF0C8}" type="datetime1">
              <a:rPr lang="en-US"/>
              <a:pPr>
                <a:defRPr/>
              </a:pPr>
              <a:t>12/18/2016</a:t>
            </a:fld>
            <a:endParaRPr lang="en-US" alt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7F1CED89-9B70-4451-80FD-C5CB10B0EFFE}" type="slidenum">
              <a:rPr lang="en-US" altLang="en-US"/>
              <a:pPr>
                <a:defRPr/>
              </a:pPr>
              <a:t>‹#›</a:t>
            </a:fld>
            <a:endParaRPr lang="en-US" altLang="en-US" dirty="0"/>
          </a:p>
        </p:txBody>
      </p:sp>
    </p:spTree>
    <p:extLst>
      <p:ext uri="{BB962C8B-B14F-4D97-AF65-F5344CB8AC3E}">
        <p14:creationId xmlns:p14="http://schemas.microsoft.com/office/powerpoint/2010/main" val="3563366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A3BE35ED-EA27-4AD9-8143-50E75A8E1B37}" type="datetime1">
              <a:rPr lang="en-US"/>
              <a:pPr>
                <a:defRPr/>
              </a:pPr>
              <a:t>12/18/2016</a:t>
            </a:fld>
            <a:endParaRPr lang="en-US" alt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B9639F4D-A21E-483F-AB06-1DB6C66A06E4}" type="slidenum">
              <a:rPr lang="en-US" altLang="en-US"/>
              <a:pPr>
                <a:defRPr/>
              </a:pPr>
              <a:t>‹#›</a:t>
            </a:fld>
            <a:endParaRPr lang="en-US" altLang="en-US" dirty="0"/>
          </a:p>
        </p:txBody>
      </p:sp>
    </p:spTree>
    <p:extLst>
      <p:ext uri="{BB962C8B-B14F-4D97-AF65-F5344CB8AC3E}">
        <p14:creationId xmlns:p14="http://schemas.microsoft.com/office/powerpoint/2010/main" val="1214123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B36CB53-6350-441F-974F-8B455D45D12D}"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0424169F-7D03-408B-A1B5-C52602E83B6A}" type="slidenum">
              <a:rPr lang="en-US" altLang="en-US"/>
              <a:pPr>
                <a:defRPr/>
              </a:pPr>
              <a:t>‹#›</a:t>
            </a:fld>
            <a:endParaRPr lang="en-US" altLang="en-US" dirty="0"/>
          </a:p>
        </p:txBody>
      </p:sp>
    </p:spTree>
    <p:extLst>
      <p:ext uri="{BB962C8B-B14F-4D97-AF65-F5344CB8AC3E}">
        <p14:creationId xmlns:p14="http://schemas.microsoft.com/office/powerpoint/2010/main" val="1973652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18A83F0-E611-402C-A37D-6587F99413F3}"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B822CDC3-EB2B-4F5F-B027-2C3AE46D137D}" type="slidenum">
              <a:rPr lang="en-US" altLang="en-US"/>
              <a:pPr>
                <a:defRPr/>
              </a:pPr>
              <a:t>‹#›</a:t>
            </a:fld>
            <a:endParaRPr lang="en-US" altLang="en-US" dirty="0"/>
          </a:p>
        </p:txBody>
      </p:sp>
    </p:spTree>
    <p:extLst>
      <p:ext uri="{BB962C8B-B14F-4D97-AF65-F5344CB8AC3E}">
        <p14:creationId xmlns:p14="http://schemas.microsoft.com/office/powerpoint/2010/main" val="1983304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018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a:lvl1pPr>
          </a:lstStyle>
          <a:p>
            <a:pPr>
              <a:defRPr/>
            </a:pPr>
            <a:fld id="{A5F5AD45-280A-4929-ACC9-FECFE59BCEBA}" type="datetime1">
              <a:rPr lang="en-US"/>
              <a:pPr>
                <a:defRPr/>
              </a:pPr>
              <a:t>12/18/2016</a:t>
            </a:fld>
            <a:endParaRPr lang="en-US" altLang="en-US" dirty="0"/>
          </a:p>
        </p:txBody>
      </p:sp>
      <p:sp>
        <p:nvSpPr>
          <p:cNvPr id="5018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0"/>
            </a:lvl1pPr>
          </a:lstStyle>
          <a:p>
            <a:pPr>
              <a:defRPr/>
            </a:pPr>
            <a:endParaRPr lang="en-US" altLang="en-US" dirty="0"/>
          </a:p>
        </p:txBody>
      </p:sp>
      <p:sp>
        <p:nvSpPr>
          <p:cNvPr id="5018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cs typeface="+mn-cs"/>
              </a:defRPr>
            </a:lvl1pPr>
          </a:lstStyle>
          <a:p>
            <a:pPr>
              <a:defRPr/>
            </a:pPr>
            <a:fld id="{CEC930B8-E541-4900-9C0A-92E821D22B21}" type="slidenum">
              <a:rPr lang="en-US" altLang="en-US"/>
              <a:pPr>
                <a:defRPr/>
              </a:pPr>
              <a:t>‹#›</a:t>
            </a:fld>
            <a:endParaRPr lang="en-US" altLang="en-US" dirty="0"/>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35"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36"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37"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38"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39" name="Oval 15"/>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40" name="Oval 16"/>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41" name="Oval 17"/>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42" name="Oval 18"/>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43" name="Oval 19"/>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44" name="Oval 20"/>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47"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48" name="Oval 24"/>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51"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52" name="Oval 28"/>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56"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57" name="Oval 33"/>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58" name="Oval 34"/>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59" name="Oval 35"/>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60" name="Oval 36"/>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61" name="Oval 37"/>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sp>
          <p:nvSpPr>
            <p:cNvPr id="1063" name="Oval 39"/>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endParaRPr lang="en-US" altLang="en-US" sz="1800" b="0" dirty="0"/>
            </a:p>
          </p:txBody>
        </p:sp>
      </p:grpSp>
      <p:sp>
        <p:nvSpPr>
          <p:cNvPr id="40" name="Rectangle 39"/>
          <p:cNvSpPr>
            <a:spLocks noChangeArrowheads="1"/>
          </p:cNvSpPr>
          <p:nvPr userDrawn="1"/>
        </p:nvSpPr>
        <p:spPr bwMode="auto">
          <a:xfrm>
            <a:off x="8229600" y="6172200"/>
            <a:ext cx="8096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eaLnBrk="1" hangingPunct="1"/>
            <a:r>
              <a:rPr lang="en-US" sz="1000" dirty="0">
                <a:latin typeface="Times New Roman" charset="0"/>
              </a:rPr>
              <a:t>10-</a:t>
            </a:r>
            <a:fld id="{CA5FD27C-2572-DB4E-BFE4-966902513239}" type="slidenum">
              <a:rPr lang="en-US" sz="1000" smtClean="0">
                <a:latin typeface="Times New Roman" charset="0"/>
              </a:rPr>
              <a:pPr algn="r" eaLnBrk="1" hangingPunct="1"/>
              <a:t>‹#›</a:t>
            </a:fld>
            <a:endParaRPr lang="en-US" sz="1000" dirty="0">
              <a:latin typeface="Times New Roman" charset="0"/>
            </a:endParaRPr>
          </a:p>
        </p:txBody>
      </p:sp>
      <p:sp>
        <p:nvSpPr>
          <p:cNvPr id="43"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i="1" dirty="0">
                <a:latin typeface="Times New Roman" pitchFamily="18" charset="0"/>
              </a:rPr>
              <a:t>McGraw-Hill Education</a:t>
            </a:r>
          </a:p>
        </p:txBody>
      </p:sp>
      <p:sp>
        <p:nvSpPr>
          <p:cNvPr id="44"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i="1" dirty="0">
                <a:latin typeface="Times New Roman" pitchFamily="18" charset="0"/>
                <a:cs typeface="Times New Roman" panose="02020603050405020304" pitchFamily="18" charset="0"/>
              </a:rPr>
              <a:t>.</a:t>
            </a:r>
          </a:p>
        </p:txBody>
      </p:sp>
    </p:spTree>
  </p:cSld>
  <p:clrMap bg1="lt1" tx1="dk1" bg2="lt2" tx2="dk2" accent1="accent1" accent2="accent2" accent3="accent3" accent4="accent4" accent5="accent5" accent6="accent6" hlink="hlink" folHlink="folHlink"/>
  <p:sldLayoutIdLst>
    <p:sldLayoutId id="2147483973"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72" r:id="rId13"/>
  </p:sldLayoutIdLst>
  <p:transition/>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62400" y="1600200"/>
            <a:ext cx="3135313" cy="1000125"/>
          </a:xfrm>
        </p:spPr>
        <p:txBody>
          <a:bodyPr/>
          <a:lstStyle/>
          <a:p>
            <a:pPr eaLnBrk="1" hangingPunct="1"/>
            <a:r>
              <a:rPr lang="en-US" altLang="en-US" sz="4400" dirty="0"/>
              <a:t>Chapter 10</a:t>
            </a:r>
          </a:p>
        </p:txBody>
      </p:sp>
      <p:sp>
        <p:nvSpPr>
          <p:cNvPr id="3075" name="Rectangle 3"/>
          <p:cNvSpPr>
            <a:spLocks noGrp="1" noChangeArrowheads="1"/>
          </p:cNvSpPr>
          <p:nvPr>
            <p:ph type="subTitle" idx="1"/>
          </p:nvPr>
        </p:nvSpPr>
        <p:spPr>
          <a:xfrm>
            <a:off x="228600" y="2971800"/>
            <a:ext cx="7010400" cy="912813"/>
          </a:xfrm>
        </p:spPr>
        <p:txBody>
          <a:bodyPr/>
          <a:lstStyle/>
          <a:p>
            <a:pPr eaLnBrk="1" hangingPunct="1">
              <a:lnSpc>
                <a:spcPct val="80000"/>
              </a:lnSpc>
            </a:pPr>
            <a:r>
              <a:rPr lang="en-US" altLang="en-US" dirty="0"/>
              <a:t>Dispositions of Partnership Interests and Partnership Distributions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28600" y="609600"/>
            <a:ext cx="5486400" cy="808038"/>
          </a:xfrm>
        </p:spPr>
        <p:txBody>
          <a:bodyPr/>
          <a:lstStyle/>
          <a:p>
            <a:r>
              <a:rPr lang="en-US" altLang="en-US" sz="3600" dirty="0"/>
              <a:t>Operating Distributions </a:t>
            </a:r>
          </a:p>
        </p:txBody>
      </p:sp>
      <p:sp>
        <p:nvSpPr>
          <p:cNvPr id="12291" name="Content Placeholder 2"/>
          <p:cNvSpPr>
            <a:spLocks noGrp="1"/>
          </p:cNvSpPr>
          <p:nvPr>
            <p:ph idx="1"/>
          </p:nvPr>
        </p:nvSpPr>
        <p:spPr/>
        <p:txBody>
          <a:bodyPr/>
          <a:lstStyle/>
          <a:p>
            <a:pPr lvl="1"/>
            <a:r>
              <a:rPr lang="en-US" altLang="en-US" dirty="0"/>
              <a:t>Partner simply reduces his/her (outside) basis in the partnership interest by the amount of the distribution</a:t>
            </a:r>
          </a:p>
          <a:p>
            <a:pPr lvl="1"/>
            <a:r>
              <a:rPr lang="en-US" altLang="en-US" dirty="0"/>
              <a:t>Partnership’s basis in its remaining assets remains unchanged</a:t>
            </a:r>
          </a:p>
          <a:p>
            <a:pPr lvl="1"/>
            <a:r>
              <a:rPr lang="en-US" altLang="en-US" dirty="0"/>
              <a:t>Partner never recognizes a loss from an operating distribution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04800" y="685800"/>
            <a:ext cx="5486400" cy="731838"/>
          </a:xfrm>
        </p:spPr>
        <p:txBody>
          <a:bodyPr/>
          <a:lstStyle/>
          <a:p>
            <a:r>
              <a:rPr lang="en-US" altLang="en-US" sz="3600" dirty="0"/>
              <a:t>Operating Distributions </a:t>
            </a:r>
          </a:p>
        </p:txBody>
      </p:sp>
      <p:sp>
        <p:nvSpPr>
          <p:cNvPr id="13315" name="Content Placeholder 2"/>
          <p:cNvSpPr>
            <a:spLocks noGrp="1"/>
          </p:cNvSpPr>
          <p:nvPr>
            <p:ph idx="1"/>
          </p:nvPr>
        </p:nvSpPr>
        <p:spPr>
          <a:xfrm>
            <a:off x="457200" y="1719263"/>
            <a:ext cx="8229600" cy="4376737"/>
          </a:xfrm>
        </p:spPr>
        <p:txBody>
          <a:bodyPr/>
          <a:lstStyle/>
          <a:p>
            <a:r>
              <a:rPr lang="en-US" altLang="en-US" dirty="0"/>
              <a:t>Operating Distributions That Include Property Other Than Money</a:t>
            </a:r>
          </a:p>
          <a:p>
            <a:pPr lvl="1"/>
            <a:r>
              <a:rPr lang="en-US" altLang="en-US" dirty="0"/>
              <a:t>Partners must reallocate their outside basis to the distributed assets (including money) and their continuing partnership interests</a:t>
            </a:r>
          </a:p>
          <a:p>
            <a:pPr lvl="1"/>
            <a:r>
              <a:rPr lang="en-US" altLang="en-US" dirty="0"/>
              <a:t>Carryover basis - Partner takes a basis in the distributed property equal to the partnership basis in the property</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685800"/>
            <a:ext cx="5181600" cy="731838"/>
          </a:xfrm>
        </p:spPr>
        <p:txBody>
          <a:bodyPr/>
          <a:lstStyle/>
          <a:p>
            <a:r>
              <a:rPr lang="en-US" altLang="en-US" sz="3500" dirty="0"/>
              <a:t>Operating Distributions </a:t>
            </a:r>
          </a:p>
        </p:txBody>
      </p:sp>
      <p:sp>
        <p:nvSpPr>
          <p:cNvPr id="14339" name="Content Placeholder 2"/>
          <p:cNvSpPr>
            <a:spLocks noGrp="1"/>
          </p:cNvSpPr>
          <p:nvPr>
            <p:ph idx="1"/>
          </p:nvPr>
        </p:nvSpPr>
        <p:spPr>
          <a:xfrm>
            <a:off x="457200" y="1447800"/>
            <a:ext cx="8229600" cy="2895600"/>
          </a:xfrm>
        </p:spPr>
        <p:txBody>
          <a:bodyPr/>
          <a:lstStyle/>
          <a:p>
            <a:pPr lvl="1"/>
            <a:r>
              <a:rPr lang="en-US" altLang="en-US" dirty="0"/>
              <a:t>Order in which to allocate outside basis to the bases of distributed assets</a:t>
            </a:r>
          </a:p>
          <a:p>
            <a:pPr lvl="2"/>
            <a:r>
              <a:rPr lang="en-US" altLang="en-US" sz="2600" dirty="0"/>
              <a:t>First, the partner allocates the outside basis to any money received and then to other property as a carryover basis</a:t>
            </a:r>
          </a:p>
          <a:p>
            <a:pPr lvl="2"/>
            <a:r>
              <a:rPr lang="en-US" altLang="en-US" sz="2600" dirty="0"/>
              <a:t>Remainder is the partner’s outside basis after the distribution	</a:t>
            </a:r>
          </a:p>
          <a:p>
            <a:pPr lvl="1"/>
            <a:r>
              <a:rPr lang="en-US" altLang="en-US" dirty="0"/>
              <a:t>When the partnership distributes property other than money with a basis that exceeds the remaining outside basis, the partner assigns the remaining outside basis to the distributed assets, and the partner’s outside basis is reduced to zero</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609600"/>
            <a:ext cx="6096000" cy="808038"/>
          </a:xfrm>
        </p:spPr>
        <p:txBody>
          <a:bodyPr/>
          <a:lstStyle/>
          <a:p>
            <a:r>
              <a:rPr lang="en-US" altLang="en-US" dirty="0"/>
              <a:t>Liquidating Distributions </a:t>
            </a:r>
          </a:p>
        </p:txBody>
      </p:sp>
      <p:sp>
        <p:nvSpPr>
          <p:cNvPr id="15363" name="Content Placeholder 2"/>
          <p:cNvSpPr>
            <a:spLocks noGrp="1"/>
          </p:cNvSpPr>
          <p:nvPr>
            <p:ph idx="1"/>
          </p:nvPr>
        </p:nvSpPr>
        <p:spPr/>
        <p:txBody>
          <a:bodyPr/>
          <a:lstStyle/>
          <a:p>
            <a:r>
              <a:rPr lang="en-US" altLang="en-US" dirty="0"/>
              <a:t>Tax issues are basically:</a:t>
            </a:r>
          </a:p>
          <a:p>
            <a:pPr lvl="1"/>
            <a:r>
              <a:rPr lang="en-US" altLang="en-US" dirty="0"/>
              <a:t>to determine whether the terminating partner recognizes gain or loss and </a:t>
            </a:r>
          </a:p>
          <a:p>
            <a:pPr lvl="1"/>
            <a:r>
              <a:rPr lang="en-US" altLang="en-US" dirty="0"/>
              <a:t>to reallocate his or her entire outside basis to the distributed assets</a:t>
            </a:r>
          </a:p>
          <a:p>
            <a:r>
              <a:rPr lang="en-US" altLang="en-US" dirty="0"/>
              <a:t>Rationale behind the rules for liquidating distributions is simply to replace the partner’s outside basis with the underlying partnership assets distributed to the terminating partner</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685800"/>
            <a:ext cx="6172200" cy="731838"/>
          </a:xfrm>
        </p:spPr>
        <p:txBody>
          <a:bodyPr/>
          <a:lstStyle/>
          <a:p>
            <a:r>
              <a:rPr lang="en-US" altLang="en-US" dirty="0"/>
              <a:t>Liquidating Distributions </a:t>
            </a:r>
          </a:p>
        </p:txBody>
      </p:sp>
      <p:sp>
        <p:nvSpPr>
          <p:cNvPr id="16387" name="Content Placeholder 2"/>
          <p:cNvSpPr>
            <a:spLocks noGrp="1"/>
          </p:cNvSpPr>
          <p:nvPr>
            <p:ph idx="1"/>
          </p:nvPr>
        </p:nvSpPr>
        <p:spPr>
          <a:xfrm>
            <a:off x="457200" y="1719263"/>
            <a:ext cx="8229600" cy="4071937"/>
          </a:xfrm>
        </p:spPr>
        <p:txBody>
          <a:bodyPr/>
          <a:lstStyle/>
          <a:p>
            <a:r>
              <a:rPr lang="en-US" altLang="en-US" dirty="0"/>
              <a:t>In theory, there would be no gain or loss on the distribution, and the asset bases would be the same in the partner’s hands as they were inside the partnership however this rarely occurs</a:t>
            </a:r>
          </a:p>
          <a:p>
            <a:r>
              <a:rPr lang="en-US" altLang="en-US" dirty="0"/>
              <a:t>So the rules are designed to determine when gain or loss must be recognized and to allocate the partner’s outside basis to the distributed assets</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685800"/>
            <a:ext cx="6096000" cy="731838"/>
          </a:xfrm>
        </p:spPr>
        <p:txBody>
          <a:bodyPr/>
          <a:lstStyle/>
          <a:p>
            <a:r>
              <a:rPr lang="en-US" altLang="en-US" dirty="0"/>
              <a:t>Liquidating Distributions </a:t>
            </a:r>
          </a:p>
        </p:txBody>
      </p:sp>
      <p:sp>
        <p:nvSpPr>
          <p:cNvPr id="17411" name="Content Placeholder 2"/>
          <p:cNvSpPr>
            <a:spLocks noGrp="1"/>
          </p:cNvSpPr>
          <p:nvPr>
            <p:ph idx="1"/>
          </p:nvPr>
        </p:nvSpPr>
        <p:spPr>
          <a:xfrm>
            <a:off x="457200" y="1719263"/>
            <a:ext cx="8229600" cy="3767137"/>
          </a:xfrm>
        </p:spPr>
        <p:txBody>
          <a:bodyPr/>
          <a:lstStyle/>
          <a:p>
            <a:r>
              <a:rPr lang="en-US" altLang="en-US" dirty="0"/>
              <a:t>Gain or Loss Recognition in Liquidating Distributions</a:t>
            </a:r>
          </a:p>
          <a:p>
            <a:pPr lvl="1"/>
            <a:r>
              <a:rPr lang="en-US" altLang="en-US" dirty="0"/>
              <a:t>Generally partners and partnerships do not recognize gain or loss</a:t>
            </a:r>
          </a:p>
          <a:p>
            <a:pPr lvl="1"/>
            <a:r>
              <a:rPr lang="en-US" altLang="en-US" dirty="0"/>
              <a:t>Exception</a:t>
            </a:r>
          </a:p>
          <a:p>
            <a:pPr lvl="2"/>
            <a:r>
              <a:rPr lang="en-US" altLang="en-US" dirty="0"/>
              <a:t>Gain - Partner recognizes gain when partnership distributes money (includes debt relief) and the amount exceeds the partner’s outside basis in the partnership interest</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609600"/>
            <a:ext cx="6248400" cy="731838"/>
          </a:xfrm>
        </p:spPr>
        <p:txBody>
          <a:bodyPr/>
          <a:lstStyle/>
          <a:p>
            <a:r>
              <a:rPr lang="en-US" altLang="en-US" dirty="0"/>
              <a:t>Liquidating Distributions </a:t>
            </a:r>
          </a:p>
        </p:txBody>
      </p:sp>
      <p:sp>
        <p:nvSpPr>
          <p:cNvPr id="18435" name="Content Placeholder 2"/>
          <p:cNvSpPr>
            <a:spLocks noGrp="1"/>
          </p:cNvSpPr>
          <p:nvPr>
            <p:ph idx="1"/>
          </p:nvPr>
        </p:nvSpPr>
        <p:spPr>
          <a:xfrm>
            <a:off x="457200" y="1719263"/>
            <a:ext cx="8229600" cy="4300537"/>
          </a:xfrm>
        </p:spPr>
        <p:txBody>
          <a:bodyPr/>
          <a:lstStyle/>
          <a:p>
            <a:pPr lvl="2"/>
            <a:r>
              <a:rPr lang="en-US" altLang="en-US" dirty="0"/>
              <a:t>Loss - Partner recognizes loss when two conditions are met</a:t>
            </a:r>
          </a:p>
          <a:p>
            <a:pPr lvl="3"/>
            <a:r>
              <a:rPr lang="en-US" altLang="en-US" sz="2300" dirty="0"/>
              <a:t>Distribution consists of only cash and hot assets, and</a:t>
            </a:r>
          </a:p>
          <a:p>
            <a:pPr lvl="3"/>
            <a:r>
              <a:rPr lang="en-US" altLang="en-US" sz="2300" dirty="0"/>
              <a:t>Partner’s outside basis exceeds the sum of the bases of the distributed assets</a:t>
            </a:r>
          </a:p>
          <a:p>
            <a:r>
              <a:rPr lang="en-US" altLang="en-US" dirty="0"/>
              <a:t>Basis in Distributed Property </a:t>
            </a:r>
          </a:p>
          <a:p>
            <a:pPr lvl="1"/>
            <a:r>
              <a:rPr lang="en-US" altLang="en-US" dirty="0"/>
              <a:t>Primary objective is to allocate the partner’s entire outside basis in the partnership to the assets the partner receives in the liquidating distribution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685800"/>
            <a:ext cx="6096000" cy="731838"/>
          </a:xfrm>
        </p:spPr>
        <p:txBody>
          <a:bodyPr/>
          <a:lstStyle/>
          <a:p>
            <a:r>
              <a:rPr lang="en-US" altLang="en-US" dirty="0"/>
              <a:t>Liquidating Distributions </a:t>
            </a:r>
          </a:p>
        </p:txBody>
      </p:sp>
      <p:sp>
        <p:nvSpPr>
          <p:cNvPr id="19459" name="Content Placeholder 2"/>
          <p:cNvSpPr>
            <a:spLocks noGrp="1"/>
          </p:cNvSpPr>
          <p:nvPr>
            <p:ph idx="1"/>
          </p:nvPr>
        </p:nvSpPr>
        <p:spPr>
          <a:xfrm>
            <a:off x="457200" y="1719263"/>
            <a:ext cx="8229600" cy="2395537"/>
          </a:xfrm>
        </p:spPr>
        <p:txBody>
          <a:bodyPr/>
          <a:lstStyle/>
          <a:p>
            <a:pPr lvl="1"/>
            <a:r>
              <a:rPr lang="en-US" altLang="en-US" sz="2400" dirty="0"/>
              <a:t>Allocation essentially depends on two things</a:t>
            </a:r>
          </a:p>
          <a:p>
            <a:pPr lvl="2"/>
            <a:r>
              <a:rPr lang="en-US" altLang="en-US" sz="2400" dirty="0"/>
              <a:t>the partnership’s bases in distributed assets relative to the partner’s outside basis and </a:t>
            </a:r>
          </a:p>
          <a:p>
            <a:pPr lvl="2"/>
            <a:r>
              <a:rPr lang="en-US" altLang="en-US" sz="2400" dirty="0"/>
              <a:t>the type of property distributed—whether it is money, hot assets, or other property</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609600"/>
            <a:ext cx="6400800" cy="808038"/>
          </a:xfrm>
        </p:spPr>
        <p:txBody>
          <a:bodyPr/>
          <a:lstStyle/>
          <a:p>
            <a:r>
              <a:rPr lang="en-US" altLang="en-US" dirty="0"/>
              <a:t>Liquidating Distributions </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514600"/>
            <a:ext cx="8541884"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685800"/>
            <a:ext cx="6248400" cy="731838"/>
          </a:xfrm>
        </p:spPr>
        <p:txBody>
          <a:bodyPr/>
          <a:lstStyle/>
          <a:p>
            <a:r>
              <a:rPr lang="en-US" altLang="en-US" dirty="0"/>
              <a:t>Liquidating Distributions </a:t>
            </a:r>
          </a:p>
        </p:txBody>
      </p:sp>
      <p:sp>
        <p:nvSpPr>
          <p:cNvPr id="21507" name="Content Placeholder 2"/>
          <p:cNvSpPr>
            <a:spLocks noGrp="1"/>
          </p:cNvSpPr>
          <p:nvPr>
            <p:ph idx="1"/>
          </p:nvPr>
        </p:nvSpPr>
        <p:spPr>
          <a:xfrm>
            <a:off x="381000" y="1643063"/>
            <a:ext cx="8305800" cy="3995737"/>
          </a:xfrm>
        </p:spPr>
        <p:txBody>
          <a:bodyPr/>
          <a:lstStyle/>
          <a:p>
            <a:r>
              <a:rPr lang="en-US" altLang="en-US" dirty="0"/>
              <a:t>Partner’s Outside Basis Is Greater Than Inside Basis of Distributed Assets</a:t>
            </a:r>
          </a:p>
          <a:p>
            <a:pPr lvl="1"/>
            <a:r>
              <a:rPr lang="en-US" altLang="en-US" dirty="0"/>
              <a:t>Scenario 1: Distributions of money, inventory, and /or unrealized receivables</a:t>
            </a:r>
          </a:p>
          <a:p>
            <a:pPr lvl="1"/>
            <a:r>
              <a:rPr lang="en-US" altLang="en-US" dirty="0"/>
              <a:t>Suppose Greg has an outside basis of $334,000, including his share of liabilities of $66,000. In a liquidating distribution, he receives $159,000 cash and inventory with a fair market value and basis of $49,000. Will Greg recognize a gain or loss? (Example 21-16).</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12"/>
          </p:nvPr>
        </p:nvSpPr>
        <p:spPr/>
        <p:txBody>
          <a:bodyPr/>
          <a:lstStyle/>
          <a:p>
            <a:pPr>
              <a:defRPr/>
            </a:pPr>
            <a:fld id="{E1ED802C-244F-4972-9AD9-4323C9D53655}" type="slidenum">
              <a:rPr lang="en-US" altLang="en-US"/>
              <a:pPr>
                <a:defRPr/>
              </a:pPr>
              <a:t>2</a:t>
            </a:fld>
            <a:endParaRPr lang="en-US" altLang="en-US" dirty="0"/>
          </a:p>
        </p:txBody>
      </p:sp>
      <p:sp>
        <p:nvSpPr>
          <p:cNvPr id="6" name="Rectangle 7"/>
          <p:cNvSpPr txBox="1">
            <a:spLocks noGrp="1" noChangeArrowheads="1"/>
          </p:cNvSpPr>
          <p:nvPr/>
        </p:nvSpPr>
        <p:spPr bwMode="auto">
          <a:xfrm>
            <a:off x="6553200" y="6248400"/>
            <a:ext cx="2133600" cy="457200"/>
          </a:xfrm>
          <a:prstGeom prst="rect">
            <a:avLst/>
          </a:prstGeom>
          <a:noFill/>
          <a:ln>
            <a:miter lim="800000"/>
            <a:headEnd/>
            <a:tailEnd/>
          </a:ln>
        </p:spPr>
        <p:txBody>
          <a:bodyPr/>
          <a:lstStyle/>
          <a:p>
            <a:pPr algn="r">
              <a:defRPr/>
            </a:pPr>
            <a:fld id="{F4D2CA06-B866-472F-B142-BEEA504CB312}" type="slidenum">
              <a:rPr lang="en-US" altLang="en-US" sz="1000" b="0">
                <a:cs typeface="+mn-cs"/>
              </a:rPr>
              <a:pPr algn="r">
                <a:defRPr/>
              </a:pPr>
              <a:t>2</a:t>
            </a:fld>
            <a:endParaRPr lang="en-US" altLang="en-US" sz="1000" b="0" dirty="0">
              <a:cs typeface="+mn-cs"/>
            </a:endParaRPr>
          </a:p>
        </p:txBody>
      </p:sp>
      <p:sp>
        <p:nvSpPr>
          <p:cNvPr id="5" name="Rectangle 7"/>
          <p:cNvSpPr txBox="1">
            <a:spLocks noGrp="1" noChangeArrowheads="1"/>
          </p:cNvSpPr>
          <p:nvPr/>
        </p:nvSpPr>
        <p:spPr bwMode="auto">
          <a:xfrm>
            <a:off x="6553200" y="6248400"/>
            <a:ext cx="2133600" cy="457200"/>
          </a:xfrm>
          <a:prstGeom prst="rect">
            <a:avLst/>
          </a:prstGeom>
          <a:noFill/>
          <a:ln>
            <a:miter lim="800000"/>
            <a:headEnd/>
            <a:tailEnd/>
          </a:ln>
        </p:spPr>
        <p:txBody>
          <a:bodyPr/>
          <a:lstStyle/>
          <a:p>
            <a:pPr algn="r">
              <a:defRPr/>
            </a:pPr>
            <a:fld id="{2C1B0997-4222-45DE-AE33-25112A571430}" type="slidenum">
              <a:rPr lang="en-US" altLang="en-US" sz="1000" b="0">
                <a:cs typeface="+mn-cs"/>
              </a:rPr>
              <a:pPr algn="r">
                <a:defRPr/>
              </a:pPr>
              <a:t>2</a:t>
            </a:fld>
            <a:endParaRPr lang="en-US" altLang="en-US" sz="1000" b="0" dirty="0">
              <a:cs typeface="+mn-cs"/>
            </a:endParaRPr>
          </a:p>
        </p:txBody>
      </p:sp>
      <p:sp>
        <p:nvSpPr>
          <p:cNvPr id="4102" name="Rectangle 2"/>
          <p:cNvSpPr>
            <a:spLocks noGrp="1" noChangeArrowheads="1"/>
          </p:cNvSpPr>
          <p:nvPr>
            <p:ph type="title"/>
          </p:nvPr>
        </p:nvSpPr>
        <p:spPr>
          <a:xfrm>
            <a:off x="457200" y="838200"/>
            <a:ext cx="5105400" cy="808038"/>
          </a:xfrm>
        </p:spPr>
        <p:txBody>
          <a:bodyPr/>
          <a:lstStyle/>
          <a:p>
            <a:pPr eaLnBrk="1" hangingPunct="1"/>
            <a:r>
              <a:rPr lang="en-US" altLang="en-US" dirty="0"/>
              <a:t>Learning Objectives</a:t>
            </a:r>
          </a:p>
        </p:txBody>
      </p:sp>
      <p:sp>
        <p:nvSpPr>
          <p:cNvPr id="4103" name="Rectangle 3"/>
          <p:cNvSpPr>
            <a:spLocks noGrp="1" noChangeArrowheads="1"/>
          </p:cNvSpPr>
          <p:nvPr>
            <p:ph type="body" idx="1"/>
          </p:nvPr>
        </p:nvSpPr>
        <p:spPr>
          <a:xfrm>
            <a:off x="457200" y="1828800"/>
            <a:ext cx="8229600" cy="4419600"/>
          </a:xfrm>
        </p:spPr>
        <p:txBody>
          <a:bodyPr/>
          <a:lstStyle/>
          <a:p>
            <a:pPr marL="571500" indent="-571500">
              <a:lnSpc>
                <a:spcPct val="80000"/>
              </a:lnSpc>
              <a:buFont typeface="Wingdings" pitchFamily="2" charset="2"/>
              <a:buAutoNum type="arabicPeriod"/>
            </a:pPr>
            <a:r>
              <a:rPr lang="en-US" altLang="en-US" sz="2300" dirty="0"/>
              <a:t>Determine the tax consequences to the buyer and seller of the disposition of a partnership interest, including the amount and character of gain or loss recognized.</a:t>
            </a:r>
          </a:p>
          <a:p>
            <a:pPr marL="571500" indent="-571500">
              <a:lnSpc>
                <a:spcPct val="80000"/>
              </a:lnSpc>
              <a:buFont typeface="Wingdings" pitchFamily="2" charset="2"/>
              <a:buAutoNum type="arabicPeriod"/>
            </a:pPr>
            <a:r>
              <a:rPr lang="en-US" altLang="en-US" sz="2300" dirty="0"/>
              <a:t>List the reasons for distributions, and compare operating and liquidating distributions.</a:t>
            </a:r>
          </a:p>
          <a:p>
            <a:pPr marL="571500" indent="-571500">
              <a:lnSpc>
                <a:spcPct val="80000"/>
              </a:lnSpc>
              <a:buFont typeface="Wingdings" pitchFamily="2" charset="2"/>
              <a:buAutoNum type="arabicPeriod"/>
            </a:pPr>
            <a:r>
              <a:rPr lang="en-US" altLang="en-US" sz="2300" dirty="0"/>
              <a:t>Determine the tax consequences of proportionate operating distributions.</a:t>
            </a:r>
          </a:p>
          <a:p>
            <a:pPr marL="571500" indent="-571500">
              <a:lnSpc>
                <a:spcPct val="80000"/>
              </a:lnSpc>
              <a:buFont typeface="Wingdings" pitchFamily="2" charset="2"/>
              <a:buAutoNum type="arabicPeriod"/>
            </a:pPr>
            <a:r>
              <a:rPr lang="en-US" altLang="en-US" sz="2300" dirty="0"/>
              <a:t>Determine the tax consequences of proportionate liquidating distributions.</a:t>
            </a:r>
          </a:p>
          <a:p>
            <a:pPr marL="571500" indent="-571500">
              <a:lnSpc>
                <a:spcPct val="80000"/>
              </a:lnSpc>
              <a:buFont typeface="Wingdings" pitchFamily="2" charset="2"/>
              <a:buAutoNum type="arabicPeriod"/>
            </a:pPr>
            <a:r>
              <a:rPr lang="en-US" altLang="en-US" sz="2300" dirty="0"/>
              <a:t>Explain the significance of disproportionate distributions.</a:t>
            </a:r>
          </a:p>
          <a:p>
            <a:pPr marL="571500" indent="-571500">
              <a:lnSpc>
                <a:spcPct val="80000"/>
              </a:lnSpc>
              <a:buFont typeface="Wingdings" pitchFamily="2" charset="2"/>
              <a:buAutoNum type="arabicPeriod"/>
            </a:pPr>
            <a:r>
              <a:rPr lang="en-US" altLang="en-US" sz="2300" dirty="0"/>
              <a:t>Explain the rationale for special basis adjustments, determine when they are necessary, and calculate the special basis adjustment for dispositions and distributions.</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685800"/>
            <a:ext cx="6248400" cy="731838"/>
          </a:xfrm>
        </p:spPr>
        <p:txBody>
          <a:bodyPr/>
          <a:lstStyle/>
          <a:p>
            <a:r>
              <a:rPr lang="en-US" altLang="en-US" dirty="0"/>
              <a:t>Liquidating Distributions </a:t>
            </a:r>
          </a:p>
        </p:txBody>
      </p:sp>
      <p:sp>
        <p:nvSpPr>
          <p:cNvPr id="22531" name="Content Placeholder 2"/>
          <p:cNvSpPr>
            <a:spLocks noGrp="1"/>
          </p:cNvSpPr>
          <p:nvPr>
            <p:ph idx="1"/>
          </p:nvPr>
        </p:nvSpPr>
        <p:spPr>
          <a:xfrm>
            <a:off x="381000" y="1643063"/>
            <a:ext cx="8305800" cy="3995737"/>
          </a:xfrm>
        </p:spPr>
        <p:txBody>
          <a:bodyPr/>
          <a:lstStyle/>
          <a:p>
            <a:pPr lvl="1"/>
            <a:r>
              <a:rPr lang="en-US" altLang="en-US" dirty="0"/>
              <a:t>Answer: Yes, to prevent the conversion of a capital loss to an ordinary loss, Greg recognizes a $60,000 capital loss. If the inventory distributed to Greg is also considered inventory in his hands, the eventual sale of the inventory will generate ordinary income. If the inventory is a capital asset to Greg, a sale of the asset within five years of the distribution will generate ordinary income. After five years, the gain or loss would be capital.</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a:t>Liquidating distributions</a:t>
            </a:r>
          </a:p>
        </p:txBody>
      </p:sp>
      <p:sp>
        <p:nvSpPr>
          <p:cNvPr id="23556" name="Content Placeholder 5"/>
          <p:cNvSpPr>
            <a:spLocks noGrp="1"/>
          </p:cNvSpPr>
          <p:nvPr>
            <p:ph idx="1"/>
          </p:nvPr>
        </p:nvSpPr>
        <p:spPr/>
        <p:txBody>
          <a:bodyPr/>
          <a:lstStyle/>
          <a:p>
            <a:r>
              <a:rPr lang="en-US" altLang="en-US" dirty="0"/>
              <a:t>Partner’s Outside Basis is Greater than Inside Basis of Distributed Assets</a:t>
            </a:r>
          </a:p>
          <a:p>
            <a:pPr lvl="1"/>
            <a:r>
              <a:rPr lang="en-US" altLang="en-US" dirty="0"/>
              <a:t>Scenario 2: Other property included in distributions</a:t>
            </a:r>
          </a:p>
          <a:p>
            <a:pPr lvl="2"/>
            <a:r>
              <a:rPr lang="en-US" altLang="en-US" dirty="0"/>
              <a:t>Partner allocates entire outside basis to distributed assets. </a:t>
            </a:r>
          </a:p>
          <a:p>
            <a:pPr lvl="2"/>
            <a:r>
              <a:rPr lang="en-US" altLang="en-US" dirty="0"/>
              <a:t>Partner may increase the bases of any “other” property (not hot assets) but does not recognize gain or loss.</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685800"/>
            <a:ext cx="6248400" cy="731838"/>
          </a:xfrm>
        </p:spPr>
        <p:txBody>
          <a:bodyPr/>
          <a:lstStyle/>
          <a:p>
            <a:r>
              <a:rPr lang="en-US" altLang="en-US" dirty="0"/>
              <a:t>Liquidating Distributions </a:t>
            </a:r>
          </a:p>
        </p:txBody>
      </p:sp>
      <p:sp>
        <p:nvSpPr>
          <p:cNvPr id="21507" name="Content Placeholder 2"/>
          <p:cNvSpPr>
            <a:spLocks noGrp="1"/>
          </p:cNvSpPr>
          <p:nvPr>
            <p:ph idx="1"/>
          </p:nvPr>
        </p:nvSpPr>
        <p:spPr>
          <a:xfrm>
            <a:off x="381000" y="1643063"/>
            <a:ext cx="8305800" cy="3995737"/>
          </a:xfrm>
        </p:spPr>
        <p:txBody>
          <a:bodyPr/>
          <a:lstStyle/>
          <a:p>
            <a:pPr lvl="2">
              <a:defRPr/>
            </a:pPr>
            <a:r>
              <a:rPr lang="en-US" sz="2500" dirty="0">
                <a:ea typeface="+mn-ea"/>
                <a:cs typeface="+mn-cs"/>
              </a:rPr>
              <a:t>Procedure: </a:t>
            </a:r>
          </a:p>
          <a:p>
            <a:pPr lvl="3">
              <a:defRPr/>
            </a:pPr>
            <a:r>
              <a:rPr lang="en-US" sz="2200" dirty="0">
                <a:ea typeface="+mn-ea"/>
                <a:cs typeface="+mn-cs"/>
              </a:rPr>
              <a:t>Step 1: Assign outside basis to distributed assets in amount equal to the assets’ inside basis.</a:t>
            </a:r>
          </a:p>
          <a:p>
            <a:pPr lvl="3">
              <a:defRPr/>
            </a:pPr>
            <a:r>
              <a:rPr lang="en-US" sz="2200" dirty="0">
                <a:ea typeface="+mn-ea"/>
                <a:cs typeface="+mn-cs"/>
              </a:rPr>
              <a:t>Step 2: Allocate the required increase to assets with unrealized appreciation.</a:t>
            </a:r>
          </a:p>
          <a:p>
            <a:pPr lvl="3">
              <a:defRPr/>
            </a:pPr>
            <a:r>
              <a:rPr lang="en-US" sz="2200" dirty="0">
                <a:ea typeface="+mn-ea"/>
                <a:cs typeface="+mn-cs"/>
              </a:rPr>
              <a:t>Step 3: Allocate any remaining required increase to the distributed assets in proportion to their relative FMVs using </a:t>
            </a:r>
          </a:p>
          <a:p>
            <a:pPr lvl="3">
              <a:buFont typeface="Wingdings" pitchFamily="2" charset="2"/>
              <a:buNone/>
              <a:defRPr/>
            </a:pPr>
            <a:endParaRPr lang="en-US" sz="2200" dirty="0">
              <a:ea typeface="+mn-ea"/>
              <a:cs typeface="+mn-cs"/>
            </a:endParaRPr>
          </a:p>
          <a:p>
            <a:pPr>
              <a:buFont typeface="Wingdings" pitchFamily="2" charset="2"/>
              <a:buNone/>
              <a:defRPr/>
            </a:pPr>
            <a:r>
              <a:rPr lang="en-US" sz="1800" dirty="0"/>
              <a:t>Basis Allocation = Required basis × (FMV </a:t>
            </a:r>
            <a:r>
              <a:rPr lang="en-US" sz="1800" baseline="-25000" dirty="0"/>
              <a:t>asset</a:t>
            </a:r>
            <a:r>
              <a:rPr lang="en-US" sz="1800" dirty="0"/>
              <a:t> / Sum of FMV </a:t>
            </a:r>
            <a:r>
              <a:rPr lang="en-US" sz="1800" baseline="-25000" dirty="0"/>
              <a:t>distributed other property</a:t>
            </a:r>
            <a:r>
              <a:rPr lang="en-US" sz="1800" dirty="0"/>
              <a:t>)</a:t>
            </a:r>
            <a:endParaRPr lang="en-US" sz="1600"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Liquidating distributions</a:t>
            </a:r>
          </a:p>
        </p:txBody>
      </p:sp>
      <p:pic>
        <p:nvPicPr>
          <p:cNvPr id="2" name="Picture 1" descr="Screen Shot 2016-03-06 at 8.52.12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981200"/>
            <a:ext cx="8102600" cy="3594100"/>
          </a:xfrm>
          <a:prstGeom prst="rect">
            <a:avLst/>
          </a:prstGeom>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a:t>Liquidating Distributions</a:t>
            </a:r>
          </a:p>
        </p:txBody>
      </p:sp>
      <p:pic>
        <p:nvPicPr>
          <p:cNvPr id="2" name="Picture 1" descr="Screen Shot 2016-03-06 at 8.51.0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531761"/>
            <a:ext cx="7848600" cy="4869039"/>
          </a:xfrm>
          <a:prstGeom prst="rect">
            <a:avLst/>
          </a:prstGeom>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a:t>Liquidating Distributions</a:t>
            </a:r>
          </a:p>
        </p:txBody>
      </p:sp>
      <p:pic>
        <p:nvPicPr>
          <p:cNvPr id="2" name="Picture 1" descr="Screen Shot 2016-03-06 at 8.50.0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447800"/>
            <a:ext cx="7162800" cy="4890849"/>
          </a:xfrm>
          <a:prstGeom prst="rect">
            <a:avLst/>
          </a:prstGeom>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a:t>Liquidating Distributions</a:t>
            </a:r>
          </a:p>
        </p:txBody>
      </p:sp>
      <p:pic>
        <p:nvPicPr>
          <p:cNvPr id="2" name="Picture 1" descr="Screen Shot 2016-03-06 at 8.49.20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1524000"/>
            <a:ext cx="7772400" cy="4885161"/>
          </a:xfrm>
          <a:prstGeom prst="rect">
            <a:avLst/>
          </a:prstGeom>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685800"/>
            <a:ext cx="6248400" cy="731838"/>
          </a:xfrm>
        </p:spPr>
        <p:txBody>
          <a:bodyPr/>
          <a:lstStyle/>
          <a:p>
            <a:r>
              <a:rPr lang="en-US" altLang="en-US" dirty="0"/>
              <a:t>Liquidating Distributions </a:t>
            </a:r>
          </a:p>
        </p:txBody>
      </p:sp>
      <p:sp>
        <p:nvSpPr>
          <p:cNvPr id="29699" name="Content Placeholder 2"/>
          <p:cNvSpPr>
            <a:spLocks noGrp="1"/>
          </p:cNvSpPr>
          <p:nvPr>
            <p:ph idx="1"/>
          </p:nvPr>
        </p:nvSpPr>
        <p:spPr>
          <a:xfrm>
            <a:off x="381000" y="1643063"/>
            <a:ext cx="8305800" cy="3995737"/>
          </a:xfrm>
        </p:spPr>
        <p:txBody>
          <a:bodyPr/>
          <a:lstStyle/>
          <a:p>
            <a:r>
              <a:rPr lang="en-US" altLang="en-US" sz="3200" dirty="0"/>
              <a:t>Partner’s Outside Basis Is Less Than Inside Basis of Distributed Assets</a:t>
            </a:r>
          </a:p>
          <a:p>
            <a:pPr lvl="1"/>
            <a:r>
              <a:rPr lang="en-US" altLang="en-US" sz="2800" dirty="0"/>
              <a:t>Scenario 3: Distributions of money only</a:t>
            </a:r>
          </a:p>
          <a:p>
            <a:pPr lvl="2"/>
            <a:r>
              <a:rPr lang="en-US" altLang="en-US" sz="2400" dirty="0"/>
              <a:t>Same tax consequences as in operating distributions of only money</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685800"/>
            <a:ext cx="6248400" cy="731838"/>
          </a:xfrm>
        </p:spPr>
        <p:txBody>
          <a:bodyPr/>
          <a:lstStyle/>
          <a:p>
            <a:r>
              <a:rPr lang="en-US" altLang="en-US" dirty="0"/>
              <a:t>Liquidating Distributions </a:t>
            </a:r>
          </a:p>
        </p:txBody>
      </p:sp>
      <p:sp>
        <p:nvSpPr>
          <p:cNvPr id="21507" name="Content Placeholder 2"/>
          <p:cNvSpPr>
            <a:spLocks noGrp="1"/>
          </p:cNvSpPr>
          <p:nvPr>
            <p:ph idx="1"/>
          </p:nvPr>
        </p:nvSpPr>
        <p:spPr>
          <a:xfrm>
            <a:off x="381000" y="1643063"/>
            <a:ext cx="8305800" cy="3995737"/>
          </a:xfrm>
        </p:spPr>
        <p:txBody>
          <a:bodyPr/>
          <a:lstStyle/>
          <a:p>
            <a:pPr>
              <a:defRPr/>
            </a:pPr>
            <a:r>
              <a:rPr lang="en-US" dirty="0"/>
              <a:t>Partner’s Outside Basis Is Less Than Inside Basis of Distributed Assets</a:t>
            </a:r>
          </a:p>
          <a:p>
            <a:pPr lvl="1">
              <a:defRPr/>
            </a:pPr>
            <a:r>
              <a:rPr lang="en-US" sz="2800" dirty="0">
                <a:ea typeface="+mn-ea"/>
                <a:cs typeface="+mn-cs"/>
              </a:rPr>
              <a:t>Scenario 4: Distributions of money, inventory, and /or unrealized receivables</a:t>
            </a:r>
          </a:p>
          <a:p>
            <a:pPr lvl="2">
              <a:defRPr/>
            </a:pPr>
            <a:r>
              <a:rPr lang="en-US" sz="2500" dirty="0">
                <a:ea typeface="+mn-ea"/>
                <a:cs typeface="+mn-cs"/>
              </a:rPr>
              <a:t>Partner reduces the basis in the distributed assets other than money but does not recognize gain or loss</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685800"/>
            <a:ext cx="6248400" cy="731838"/>
          </a:xfrm>
        </p:spPr>
        <p:txBody>
          <a:bodyPr/>
          <a:lstStyle/>
          <a:p>
            <a:r>
              <a:rPr lang="en-US" altLang="en-US" dirty="0"/>
              <a:t>Liquidating Distributions </a:t>
            </a:r>
          </a:p>
        </p:txBody>
      </p:sp>
      <p:sp>
        <p:nvSpPr>
          <p:cNvPr id="21507" name="Content Placeholder 2"/>
          <p:cNvSpPr>
            <a:spLocks noGrp="1"/>
          </p:cNvSpPr>
          <p:nvPr>
            <p:ph idx="1"/>
          </p:nvPr>
        </p:nvSpPr>
        <p:spPr>
          <a:xfrm>
            <a:off x="381000" y="1643063"/>
            <a:ext cx="8305800" cy="3995737"/>
          </a:xfrm>
        </p:spPr>
        <p:txBody>
          <a:bodyPr/>
          <a:lstStyle/>
          <a:p>
            <a:pPr lvl="2">
              <a:defRPr/>
            </a:pPr>
            <a:r>
              <a:rPr lang="en-US" sz="2800" dirty="0">
                <a:ea typeface="+mn-ea"/>
                <a:cs typeface="+mn-cs"/>
              </a:rPr>
              <a:t>Procedure: </a:t>
            </a:r>
          </a:p>
          <a:p>
            <a:pPr lvl="3">
              <a:defRPr/>
            </a:pPr>
            <a:r>
              <a:rPr lang="en-US" sz="2400" dirty="0">
                <a:ea typeface="+mn-ea"/>
                <a:cs typeface="+mn-cs"/>
              </a:rPr>
              <a:t>Step 1: Assign outside basis to distributed assets in amount equal to the assets’ inside basis</a:t>
            </a:r>
          </a:p>
          <a:p>
            <a:pPr lvl="3">
              <a:defRPr/>
            </a:pPr>
            <a:r>
              <a:rPr lang="en-US" sz="2400" dirty="0">
                <a:ea typeface="+mn-ea"/>
                <a:cs typeface="+mn-cs"/>
              </a:rPr>
              <a:t>Step 2: Allocate the required decrease to assets with unrealized depreciation</a:t>
            </a:r>
          </a:p>
          <a:p>
            <a:pPr lvl="3">
              <a:defRPr/>
            </a:pPr>
            <a:r>
              <a:rPr lang="en-US" sz="2400" dirty="0">
                <a:ea typeface="+mn-ea"/>
                <a:cs typeface="+mn-cs"/>
              </a:rPr>
              <a:t>Step 3: Allocate any remaining required decrease to the distributed assets in proportion to their adjusted bases using </a:t>
            </a:r>
          </a:p>
          <a:p>
            <a:pPr lvl="3">
              <a:buFont typeface="Wingdings" pitchFamily="2" charset="2"/>
              <a:buNone/>
              <a:defRPr/>
            </a:pPr>
            <a:endParaRPr lang="en-US" sz="2200" dirty="0">
              <a:ea typeface="+mn-ea"/>
              <a:cs typeface="+mn-cs"/>
            </a:endParaRPr>
          </a:p>
          <a:p>
            <a:pPr lvl="1">
              <a:buFont typeface="Wingdings" pitchFamily="2" charset="2"/>
              <a:buNone/>
              <a:defRPr/>
            </a:pPr>
            <a:r>
              <a:rPr lang="en-US" sz="1800" dirty="0"/>
              <a:t>Basis Allocation = Required Decrease × (AB </a:t>
            </a:r>
            <a:r>
              <a:rPr lang="en-US" sz="1800" baseline="-25000" dirty="0"/>
              <a:t>asset</a:t>
            </a:r>
            <a:r>
              <a:rPr lang="en-US" sz="1800" dirty="0"/>
              <a:t> / Sum of AB </a:t>
            </a:r>
            <a:r>
              <a:rPr lang="en-US" sz="1800" baseline="-25000" dirty="0"/>
              <a:t>distributed assets</a:t>
            </a:r>
            <a:r>
              <a:rPr lang="en-US" sz="1800" dirty="0"/>
              <a:t>)</a:t>
            </a:r>
            <a:endParaRPr lang="en-US" sz="16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228600" y="228600"/>
            <a:ext cx="7315200" cy="1189038"/>
          </a:xfrm>
        </p:spPr>
        <p:txBody>
          <a:bodyPr/>
          <a:lstStyle/>
          <a:p>
            <a:r>
              <a:rPr lang="en-US" altLang="en-US" sz="3700" dirty="0"/>
              <a:t>Basics of Sales of Partnership Interests</a:t>
            </a:r>
          </a:p>
        </p:txBody>
      </p:sp>
      <p:sp>
        <p:nvSpPr>
          <p:cNvPr id="5124" name="Rectangle 3"/>
          <p:cNvSpPr>
            <a:spLocks noGrp="1" noChangeArrowheads="1"/>
          </p:cNvSpPr>
          <p:nvPr>
            <p:ph type="body" idx="1"/>
          </p:nvPr>
        </p:nvSpPr>
        <p:spPr>
          <a:xfrm>
            <a:off x="457200" y="1719263"/>
            <a:ext cx="8229600" cy="4529137"/>
          </a:xfrm>
        </p:spPr>
        <p:txBody>
          <a:bodyPr/>
          <a:lstStyle/>
          <a:p>
            <a:r>
              <a:rPr lang="en-US" altLang="en-US" dirty="0"/>
              <a:t>Raises unique issues because of the flow-through nature of the entity</a:t>
            </a:r>
          </a:p>
          <a:p>
            <a:r>
              <a:rPr lang="en-US" altLang="en-US" dirty="0"/>
              <a:t>If tax rules follow an entity approach, the interest is considered a separate asset and sale of partnership interest would be very similar to the sale of corporate stock</a:t>
            </a:r>
          </a:p>
          <a:p>
            <a:r>
              <a:rPr lang="en-US" altLang="en-US" dirty="0"/>
              <a:t>If tax rules use the aggregate approach, the disposition represents a sale of the partner’s share of each of the partnership’s assets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685800"/>
            <a:ext cx="6248400" cy="731838"/>
          </a:xfrm>
        </p:spPr>
        <p:txBody>
          <a:bodyPr/>
          <a:lstStyle/>
          <a:p>
            <a:r>
              <a:rPr lang="en-US" altLang="en-US" dirty="0"/>
              <a:t>Liquidating Distributions </a:t>
            </a:r>
          </a:p>
        </p:txBody>
      </p:sp>
      <p:sp>
        <p:nvSpPr>
          <p:cNvPr id="21507" name="Content Placeholder 2"/>
          <p:cNvSpPr>
            <a:spLocks noGrp="1"/>
          </p:cNvSpPr>
          <p:nvPr>
            <p:ph idx="1"/>
          </p:nvPr>
        </p:nvSpPr>
        <p:spPr>
          <a:xfrm>
            <a:off x="381000" y="1643063"/>
            <a:ext cx="8305800" cy="3995737"/>
          </a:xfrm>
        </p:spPr>
        <p:txBody>
          <a:bodyPr/>
          <a:lstStyle/>
          <a:p>
            <a:pPr>
              <a:defRPr/>
            </a:pPr>
            <a:r>
              <a:rPr lang="en-US" dirty="0"/>
              <a:t>Partner’s Outside Basis Is Less Than Inside Basis of Distributed Assets</a:t>
            </a:r>
          </a:p>
          <a:p>
            <a:pPr lvl="1">
              <a:defRPr/>
            </a:pPr>
            <a:r>
              <a:rPr lang="en-US" sz="2800" dirty="0">
                <a:ea typeface="+mn-ea"/>
                <a:cs typeface="+mn-cs"/>
              </a:rPr>
              <a:t>Scenario 5: Other property included in distributions</a:t>
            </a:r>
          </a:p>
          <a:p>
            <a:pPr lvl="2">
              <a:defRPr/>
            </a:pPr>
            <a:r>
              <a:rPr lang="en-US" dirty="0">
                <a:ea typeface="+mn-ea"/>
                <a:cs typeface="+mn-cs"/>
              </a:rPr>
              <a:t>Terminating partner does not recognize gain or loss but rather decreases the basis in the property distributed</a:t>
            </a:r>
          </a:p>
          <a:p>
            <a:pPr lvl="2">
              <a:defRPr/>
            </a:pPr>
            <a:r>
              <a:rPr lang="en-US" dirty="0">
                <a:ea typeface="+mn-ea"/>
                <a:cs typeface="+mn-cs"/>
              </a:rPr>
              <a:t>Procedure is similar to the procedure under Scenario 4 except the required decrease reduces bases in other property rather than hot assets</a:t>
            </a:r>
            <a:endParaRPr lang="en-US"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a:t>Liquidating Distributions</a:t>
            </a:r>
          </a:p>
        </p:txBody>
      </p:sp>
      <p:sp>
        <p:nvSpPr>
          <p:cNvPr id="3" name="Content Placeholder 2"/>
          <p:cNvSpPr>
            <a:spLocks noGrp="1"/>
          </p:cNvSpPr>
          <p:nvPr>
            <p:ph idx="1"/>
          </p:nvPr>
        </p:nvSpPr>
        <p:spPr/>
        <p:txBody>
          <a:bodyPr/>
          <a:lstStyle/>
          <a:p>
            <a:pPr>
              <a:defRPr/>
            </a:pPr>
            <a:r>
              <a:rPr lang="en-US" dirty="0"/>
              <a:t>Character and Holding Period of Distributed Assets</a:t>
            </a:r>
          </a:p>
          <a:p>
            <a:pPr lvl="1">
              <a:defRPr/>
            </a:pPr>
            <a:r>
              <a:rPr lang="en-US" dirty="0">
                <a:ea typeface="+mn-ea"/>
                <a:cs typeface="+mn-cs"/>
              </a:rPr>
              <a:t>Generally, character stays the same to the partner as it was in the partnership</a:t>
            </a:r>
          </a:p>
          <a:p>
            <a:pPr lvl="1">
              <a:defRPr/>
            </a:pPr>
            <a:r>
              <a:rPr lang="en-US" dirty="0">
                <a:ea typeface="+mn-ea"/>
                <a:cs typeface="+mn-cs"/>
              </a:rPr>
              <a:t>Inventory retains “taint” of ordinary income for five years after distribution</a:t>
            </a:r>
          </a:p>
          <a:p>
            <a:pPr lvl="1">
              <a:defRPr/>
            </a:pPr>
            <a:r>
              <a:rPr lang="en-US" dirty="0"/>
              <a:t>Partner’s holding period includes the partnership’s holding period</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304800" y="685800"/>
            <a:ext cx="7315200" cy="731838"/>
          </a:xfrm>
        </p:spPr>
        <p:txBody>
          <a:bodyPr/>
          <a:lstStyle/>
          <a:p>
            <a:r>
              <a:rPr lang="en-US" altLang="en-US" sz="3800" dirty="0"/>
              <a:t>Disproportionate Distributions</a:t>
            </a:r>
          </a:p>
        </p:txBody>
      </p:sp>
      <p:sp>
        <p:nvSpPr>
          <p:cNvPr id="34819" name="Content Placeholder 2"/>
          <p:cNvSpPr>
            <a:spLocks noGrp="1"/>
          </p:cNvSpPr>
          <p:nvPr>
            <p:ph idx="1"/>
          </p:nvPr>
        </p:nvSpPr>
        <p:spPr>
          <a:xfrm>
            <a:off x="457200" y="1719263"/>
            <a:ext cx="8229600" cy="4605337"/>
          </a:xfrm>
        </p:spPr>
        <p:txBody>
          <a:bodyPr/>
          <a:lstStyle/>
          <a:p>
            <a:r>
              <a:rPr lang="en-US" altLang="en-US" dirty="0"/>
              <a:t>Both operating and liquidating distributions can be disproportionate distributions</a:t>
            </a:r>
          </a:p>
          <a:p>
            <a:r>
              <a:rPr lang="en-US" altLang="en-US" dirty="0"/>
              <a:t>When distribution changes a partner’s relative ownership of partnership hot assets</a:t>
            </a:r>
          </a:p>
          <a:p>
            <a:r>
              <a:rPr lang="en-US" altLang="en-US" dirty="0"/>
              <a:t>To prevent partners from converting ordinary income into capital gains through distributions</a:t>
            </a:r>
          </a:p>
          <a:p>
            <a:r>
              <a:rPr lang="en-US" altLang="en-US" dirty="0"/>
              <a:t>Partner must treat a portion of the distribution as a sale or exchange, which results in recognition of gain (or loss)</a:t>
            </a:r>
          </a:p>
        </p:txBody>
      </p:sp>
      <p:sp>
        <p:nvSpPr>
          <p:cNvPr id="4" name="Slide Number Placeholder 3"/>
          <p:cNvSpPr>
            <a:spLocks noGrp="1"/>
          </p:cNvSpPr>
          <p:nvPr>
            <p:ph type="sldNum" sz="quarter" idx="12"/>
          </p:nvPr>
        </p:nvSpPr>
        <p:spPr/>
        <p:txBody>
          <a:bodyPr/>
          <a:lstStyle/>
          <a:p>
            <a:pPr>
              <a:defRPr/>
            </a:pPr>
            <a:fld id="{60CE09DB-7AA8-42B1-B622-8A105570FDE2}" type="slidenum">
              <a:rPr lang="en-US" altLang="en-US" smtClean="0"/>
              <a:pPr>
                <a:defRPr/>
              </a:pPr>
              <a:t>32</a:t>
            </a:fld>
            <a:endParaRPr lang="en-US" altLang="en-US" dirty="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685800"/>
            <a:ext cx="6705600" cy="731838"/>
          </a:xfrm>
        </p:spPr>
        <p:txBody>
          <a:bodyPr/>
          <a:lstStyle/>
          <a:p>
            <a:r>
              <a:rPr lang="en-US" altLang="en-US" dirty="0"/>
              <a:t>Special Basis Adjustments </a:t>
            </a:r>
          </a:p>
        </p:txBody>
      </p:sp>
      <p:sp>
        <p:nvSpPr>
          <p:cNvPr id="35843" name="Content Placeholder 2"/>
          <p:cNvSpPr>
            <a:spLocks noGrp="1"/>
          </p:cNvSpPr>
          <p:nvPr>
            <p:ph idx="1"/>
          </p:nvPr>
        </p:nvSpPr>
        <p:spPr>
          <a:xfrm>
            <a:off x="457200" y="1719263"/>
            <a:ext cx="8229600" cy="4681537"/>
          </a:xfrm>
        </p:spPr>
        <p:txBody>
          <a:bodyPr/>
          <a:lstStyle/>
          <a:p>
            <a:r>
              <a:rPr lang="en-US" altLang="en-US" dirty="0"/>
              <a:t>Helps to eliminate discrepancies between the inside and outside bases and correct artificial income or loss at the partnership level</a:t>
            </a:r>
          </a:p>
          <a:p>
            <a:r>
              <a:rPr lang="en-US" altLang="en-US" dirty="0"/>
              <a:t>Basis discrepancies arise in two situations: </a:t>
            </a:r>
          </a:p>
          <a:p>
            <a:pPr lvl="1"/>
            <a:r>
              <a:rPr lang="en-US" altLang="en-US" dirty="0"/>
              <a:t>Following sales of partnership interests, and </a:t>
            </a:r>
          </a:p>
          <a:p>
            <a:pPr lvl="1"/>
            <a:r>
              <a:rPr lang="en-US" altLang="en-US" dirty="0"/>
              <a:t>Following distributions when the basis of distributed property is increased or decreased and when the distributee partner recognizes a gain or loss on the distribution</a:t>
            </a:r>
          </a:p>
        </p:txBody>
      </p:sp>
      <p:sp>
        <p:nvSpPr>
          <p:cNvPr id="4" name="Slide Number Placeholder 3"/>
          <p:cNvSpPr>
            <a:spLocks noGrp="1"/>
          </p:cNvSpPr>
          <p:nvPr>
            <p:ph type="sldNum" sz="quarter" idx="12"/>
          </p:nvPr>
        </p:nvSpPr>
        <p:spPr/>
        <p:txBody>
          <a:bodyPr/>
          <a:lstStyle/>
          <a:p>
            <a:pPr>
              <a:defRPr/>
            </a:pPr>
            <a:fld id="{D98D50F3-5A3E-40D7-A119-5D705F0BCCB6}" type="slidenum">
              <a:rPr lang="en-US" altLang="en-US" smtClean="0"/>
              <a:pPr>
                <a:defRPr/>
              </a:pPr>
              <a:t>33</a:t>
            </a:fld>
            <a:endParaRPr lang="en-US" altLang="en-US"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762000"/>
            <a:ext cx="6553200" cy="655638"/>
          </a:xfrm>
        </p:spPr>
        <p:txBody>
          <a:bodyPr/>
          <a:lstStyle/>
          <a:p>
            <a:r>
              <a:rPr lang="en-US" altLang="en-US" dirty="0"/>
              <a:t>Special Basis Adjustments </a:t>
            </a:r>
          </a:p>
        </p:txBody>
      </p:sp>
      <p:sp>
        <p:nvSpPr>
          <p:cNvPr id="25603" name="Content Placeholder 2"/>
          <p:cNvSpPr>
            <a:spLocks noGrp="1"/>
          </p:cNvSpPr>
          <p:nvPr>
            <p:ph idx="1"/>
          </p:nvPr>
        </p:nvSpPr>
        <p:spPr>
          <a:xfrm>
            <a:off x="457200" y="1719263"/>
            <a:ext cx="8229600" cy="4452937"/>
          </a:xfrm>
        </p:spPr>
        <p:txBody>
          <a:bodyPr>
            <a:normAutofit fontScale="92500" lnSpcReduction="10000"/>
          </a:bodyPr>
          <a:lstStyle/>
          <a:p>
            <a:pPr>
              <a:defRPr/>
            </a:pPr>
            <a:r>
              <a:rPr lang="en-US" dirty="0"/>
              <a:t>Partnership makes §754 election. Once made, special basis adjustments are required for: </a:t>
            </a:r>
          </a:p>
          <a:p>
            <a:pPr lvl="1">
              <a:defRPr/>
            </a:pPr>
            <a:r>
              <a:rPr lang="en-US" sz="2700" dirty="0"/>
              <a:t>Subsequent sales of partnership interests </a:t>
            </a:r>
          </a:p>
          <a:p>
            <a:pPr lvl="1">
              <a:defRPr/>
            </a:pPr>
            <a:r>
              <a:rPr lang="en-US" sz="2700" dirty="0"/>
              <a:t>Partnership distributions</a:t>
            </a:r>
          </a:p>
          <a:p>
            <a:pPr>
              <a:defRPr/>
            </a:pPr>
            <a:r>
              <a:rPr lang="en-US" sz="3100" dirty="0"/>
              <a:t>Even without §754 election, special basis adjustments are required in some cases </a:t>
            </a:r>
          </a:p>
          <a:p>
            <a:pPr lvl="1">
              <a:defRPr/>
            </a:pPr>
            <a:r>
              <a:rPr lang="en-US" sz="2700" dirty="0"/>
              <a:t>For sales of partnership interests if the partnership has a “substantial built-in loss” at the time of the sale</a:t>
            </a:r>
          </a:p>
          <a:p>
            <a:pPr lvl="1">
              <a:defRPr/>
            </a:pPr>
            <a:r>
              <a:rPr lang="en-US" sz="2700" dirty="0"/>
              <a:t>For distributions if there is a substantial basis reduction</a:t>
            </a:r>
          </a:p>
        </p:txBody>
      </p:sp>
      <p:sp>
        <p:nvSpPr>
          <p:cNvPr id="4" name="Slide Number Placeholder 3"/>
          <p:cNvSpPr>
            <a:spLocks noGrp="1"/>
          </p:cNvSpPr>
          <p:nvPr>
            <p:ph type="sldNum" sz="quarter" idx="12"/>
          </p:nvPr>
        </p:nvSpPr>
        <p:spPr/>
        <p:txBody>
          <a:bodyPr/>
          <a:lstStyle/>
          <a:p>
            <a:pPr>
              <a:defRPr/>
            </a:pPr>
            <a:fld id="{95E0C007-A0E0-473A-A8FD-EC78BCA4412E}" type="slidenum">
              <a:rPr lang="en-US" altLang="en-US" smtClean="0"/>
              <a:pPr>
                <a:defRPr/>
              </a:pPr>
              <a:t>34</a:t>
            </a:fld>
            <a:endParaRPr lang="en-US" altLang="en-US"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762000"/>
            <a:ext cx="6629400" cy="655638"/>
          </a:xfrm>
        </p:spPr>
        <p:txBody>
          <a:bodyPr/>
          <a:lstStyle/>
          <a:p>
            <a:r>
              <a:rPr lang="en-US" altLang="en-US" dirty="0"/>
              <a:t>Special Basis Adjustments </a:t>
            </a:r>
          </a:p>
        </p:txBody>
      </p:sp>
      <p:sp>
        <p:nvSpPr>
          <p:cNvPr id="4" name="Slide Number Placeholder 3"/>
          <p:cNvSpPr>
            <a:spLocks noGrp="1"/>
          </p:cNvSpPr>
          <p:nvPr>
            <p:ph type="sldNum" sz="quarter" idx="12"/>
          </p:nvPr>
        </p:nvSpPr>
        <p:spPr/>
        <p:txBody>
          <a:bodyPr/>
          <a:lstStyle/>
          <a:p>
            <a:pPr>
              <a:defRPr/>
            </a:pPr>
            <a:fld id="{6DF06135-1922-49D9-A229-546E43D31AF8}" type="slidenum">
              <a:rPr lang="en-US" altLang="en-US" smtClean="0"/>
              <a:pPr>
                <a:defRPr/>
              </a:pPr>
              <a:t>35</a:t>
            </a:fld>
            <a:endParaRPr lang="en-US" alt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313" y="1905000"/>
            <a:ext cx="7953375" cy="406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533400"/>
            <a:ext cx="6705600" cy="884238"/>
          </a:xfrm>
        </p:spPr>
        <p:txBody>
          <a:bodyPr/>
          <a:lstStyle/>
          <a:p>
            <a:r>
              <a:rPr lang="en-US" altLang="en-US" dirty="0"/>
              <a:t>Special Basis Adjustments </a:t>
            </a:r>
          </a:p>
        </p:txBody>
      </p:sp>
      <p:sp>
        <p:nvSpPr>
          <p:cNvPr id="38915" name="Content Placeholder 2"/>
          <p:cNvSpPr>
            <a:spLocks noGrp="1"/>
          </p:cNvSpPr>
          <p:nvPr>
            <p:ph idx="1"/>
          </p:nvPr>
        </p:nvSpPr>
        <p:spPr>
          <a:xfrm>
            <a:off x="457200" y="1719263"/>
            <a:ext cx="8229600" cy="3538537"/>
          </a:xfrm>
        </p:spPr>
        <p:txBody>
          <a:bodyPr/>
          <a:lstStyle/>
          <a:p>
            <a:r>
              <a:rPr lang="en-US" altLang="en-US" dirty="0"/>
              <a:t>Special Basis Adjustments for Dispositions</a:t>
            </a:r>
          </a:p>
          <a:p>
            <a:pPr lvl="1"/>
            <a:r>
              <a:rPr lang="en-US" altLang="en-US" dirty="0"/>
              <a:t>Special basis adjustment partnership makes when a partner sells his/her partnership interest designed to give the new partner a share in the partnership assets equal to her outside basis</a:t>
            </a:r>
          </a:p>
          <a:p>
            <a:pPr lvl="1"/>
            <a:r>
              <a:rPr lang="en-US" altLang="en-US" dirty="0"/>
              <a:t>Inside bases of the continuing partners remain unchanged so their income and losses will continue to be accurately allocated</a:t>
            </a:r>
          </a:p>
        </p:txBody>
      </p:sp>
      <p:sp>
        <p:nvSpPr>
          <p:cNvPr id="4" name="Slide Number Placeholder 3"/>
          <p:cNvSpPr>
            <a:spLocks noGrp="1"/>
          </p:cNvSpPr>
          <p:nvPr>
            <p:ph type="sldNum" sz="quarter" idx="12"/>
          </p:nvPr>
        </p:nvSpPr>
        <p:spPr/>
        <p:txBody>
          <a:bodyPr/>
          <a:lstStyle/>
          <a:p>
            <a:pPr>
              <a:defRPr/>
            </a:pPr>
            <a:fld id="{39A248FC-A138-4966-8D13-2769A8ADC0B8}" type="slidenum">
              <a:rPr lang="en-US" altLang="en-US" smtClean="0"/>
              <a:pPr>
                <a:defRPr/>
              </a:pPr>
              <a:t>36</a:t>
            </a:fld>
            <a:endParaRPr lang="en-US" altLang="en-US"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685800"/>
            <a:ext cx="6781800" cy="731838"/>
          </a:xfrm>
        </p:spPr>
        <p:txBody>
          <a:bodyPr/>
          <a:lstStyle/>
          <a:p>
            <a:r>
              <a:rPr lang="en-US" altLang="en-US" dirty="0"/>
              <a:t>Special Basis Adjustments </a:t>
            </a:r>
          </a:p>
        </p:txBody>
      </p:sp>
      <p:sp>
        <p:nvSpPr>
          <p:cNvPr id="39939" name="Content Placeholder 2"/>
          <p:cNvSpPr>
            <a:spLocks noGrp="1"/>
          </p:cNvSpPr>
          <p:nvPr>
            <p:ph idx="1"/>
          </p:nvPr>
        </p:nvSpPr>
        <p:spPr/>
        <p:txBody>
          <a:bodyPr/>
          <a:lstStyle/>
          <a:p>
            <a:pPr lvl="1"/>
            <a:r>
              <a:rPr lang="en-US" altLang="en-US" dirty="0"/>
              <a:t>Adjustment is equal to the difference between the new investor’s outside basis and his share of inside basis</a:t>
            </a:r>
          </a:p>
          <a:p>
            <a:pPr lvl="1"/>
            <a:r>
              <a:rPr lang="en-US" altLang="en-US" dirty="0"/>
              <a:t>New investor’s outside basis is generally equal to the cost of his partnership interest plus his share of partnership liabilities</a:t>
            </a:r>
          </a:p>
          <a:p>
            <a:pPr lvl="1"/>
            <a:r>
              <a:rPr lang="en-US" altLang="en-US" dirty="0"/>
              <a:t>When a new partners' special basis adjustment is allocated to depreciable or amortizable assets, the new investor will benefit from additional depreciation or amortization</a:t>
            </a:r>
          </a:p>
        </p:txBody>
      </p:sp>
      <p:sp>
        <p:nvSpPr>
          <p:cNvPr id="4" name="Slide Number Placeholder 3"/>
          <p:cNvSpPr>
            <a:spLocks noGrp="1"/>
          </p:cNvSpPr>
          <p:nvPr>
            <p:ph type="sldNum" sz="quarter" idx="12"/>
          </p:nvPr>
        </p:nvSpPr>
        <p:spPr/>
        <p:txBody>
          <a:bodyPr/>
          <a:lstStyle/>
          <a:p>
            <a:pPr>
              <a:defRPr/>
            </a:pPr>
            <a:fld id="{8DA2B0A8-5129-42AC-83A5-5B1AC0C53073}" type="slidenum">
              <a:rPr lang="en-US" altLang="en-US" smtClean="0"/>
              <a:pPr>
                <a:defRPr/>
              </a:pPr>
              <a:t>37</a:t>
            </a:fld>
            <a:endParaRPr lang="en-US" altLang="en-US"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122238"/>
            <a:ext cx="7543800" cy="944562"/>
          </a:xfrm>
        </p:spPr>
        <p:txBody>
          <a:bodyPr/>
          <a:lstStyle/>
          <a:p>
            <a:r>
              <a:rPr lang="en-US" altLang="en-US" dirty="0"/>
              <a:t>Special Basis Adjustments</a:t>
            </a:r>
          </a:p>
        </p:txBody>
      </p:sp>
      <p:sp>
        <p:nvSpPr>
          <p:cNvPr id="4" name="Slide Number Placeholder 3"/>
          <p:cNvSpPr>
            <a:spLocks noGrp="1"/>
          </p:cNvSpPr>
          <p:nvPr>
            <p:ph type="sldNum" sz="quarter" idx="12"/>
          </p:nvPr>
        </p:nvSpPr>
        <p:spPr/>
        <p:txBody>
          <a:bodyPr/>
          <a:lstStyle/>
          <a:p>
            <a:pPr>
              <a:defRPr/>
            </a:pPr>
            <a:fld id="{1E9430A3-4961-4F1C-AE06-FA3739760602}" type="slidenum">
              <a:rPr lang="en-US" altLang="en-US" smtClean="0"/>
              <a:pPr>
                <a:defRPr/>
              </a:pPr>
              <a:t>38</a:t>
            </a:fld>
            <a:endParaRPr lang="en-US" altLang="en-US" dirty="0"/>
          </a:p>
        </p:txBody>
      </p:sp>
      <p:pic>
        <p:nvPicPr>
          <p:cNvPr id="2" name="Picture 1" descr="Screen Shot 2016-03-06 at 8.47.12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7440" y="1066800"/>
            <a:ext cx="6232560" cy="5257800"/>
          </a:xfrm>
          <a:prstGeom prst="rect">
            <a:avLst/>
          </a:prstGeom>
        </p:spPr>
      </p:pic>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dirty="0"/>
              <a:t>Special Basis Adjustments</a:t>
            </a:r>
          </a:p>
        </p:txBody>
      </p:sp>
      <p:sp>
        <p:nvSpPr>
          <p:cNvPr id="4" name="Slide Number Placeholder 3"/>
          <p:cNvSpPr>
            <a:spLocks noGrp="1"/>
          </p:cNvSpPr>
          <p:nvPr>
            <p:ph type="sldNum" sz="quarter" idx="12"/>
          </p:nvPr>
        </p:nvSpPr>
        <p:spPr/>
        <p:txBody>
          <a:bodyPr/>
          <a:lstStyle/>
          <a:p>
            <a:pPr>
              <a:defRPr/>
            </a:pPr>
            <a:fld id="{860AF97E-0947-4529-A1EF-A4DABFE2805A}" type="slidenum">
              <a:rPr lang="en-US" altLang="en-US" smtClean="0"/>
              <a:pPr>
                <a:defRPr/>
              </a:pPr>
              <a:t>39</a:t>
            </a:fld>
            <a:endParaRPr lang="en-US" altLang="en-US" dirty="0"/>
          </a:p>
        </p:txBody>
      </p:sp>
      <p:pic>
        <p:nvPicPr>
          <p:cNvPr id="2" name="Picture 1" descr="Screen Shot 2016-03-06 at 8.47.52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2133600"/>
            <a:ext cx="8140700" cy="3238500"/>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457200" y="228600"/>
            <a:ext cx="7162800" cy="1189038"/>
          </a:xfrm>
        </p:spPr>
        <p:txBody>
          <a:bodyPr/>
          <a:lstStyle/>
          <a:p>
            <a:r>
              <a:rPr lang="en-US" altLang="en-US" sz="3700" dirty="0"/>
              <a:t>Basics of Sales of Partnership Interests</a:t>
            </a:r>
          </a:p>
        </p:txBody>
      </p:sp>
      <p:sp>
        <p:nvSpPr>
          <p:cNvPr id="6148" name="Rectangle 3"/>
          <p:cNvSpPr>
            <a:spLocks noGrp="1" noChangeArrowheads="1"/>
          </p:cNvSpPr>
          <p:nvPr>
            <p:ph type="body" idx="1"/>
          </p:nvPr>
        </p:nvSpPr>
        <p:spPr>
          <a:xfrm>
            <a:off x="457200" y="1719263"/>
            <a:ext cx="8229600" cy="4376737"/>
          </a:xfrm>
        </p:spPr>
        <p:txBody>
          <a:bodyPr/>
          <a:lstStyle/>
          <a:p>
            <a:r>
              <a:rPr lang="en-US" altLang="en-US" dirty="0"/>
              <a:t>Seller Issues</a:t>
            </a:r>
          </a:p>
          <a:p>
            <a:pPr lvl="1"/>
            <a:r>
              <a:rPr lang="en-US" altLang="en-US" dirty="0"/>
              <a:t>Primary tax concern is calculating the amount and character of gain or loss on the sale</a:t>
            </a:r>
          </a:p>
          <a:p>
            <a:pPr lvl="1"/>
            <a:r>
              <a:rPr lang="en-US" altLang="en-US" dirty="0"/>
              <a:t>Selling partner determines gain or loss as the difference between the amount realized and his/her outside basis in partnership</a:t>
            </a:r>
          </a:p>
          <a:p>
            <a:pPr lvl="1"/>
            <a:r>
              <a:rPr lang="en-US" altLang="en-US" dirty="0"/>
              <a:t>Hot Assets </a:t>
            </a:r>
          </a:p>
          <a:p>
            <a:pPr lvl="2"/>
            <a:r>
              <a:rPr lang="en-US" altLang="en-US" dirty="0"/>
              <a:t>Unrealized receivables include the right to receive payment for “goods delivered, or to be delivered” or “services rendered, or to be rendered”</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685800"/>
            <a:ext cx="6629400" cy="731838"/>
          </a:xfrm>
        </p:spPr>
        <p:txBody>
          <a:bodyPr/>
          <a:lstStyle/>
          <a:p>
            <a:r>
              <a:rPr lang="en-US" altLang="en-US" dirty="0"/>
              <a:t>Special Basis Adjustments </a:t>
            </a:r>
          </a:p>
        </p:txBody>
      </p:sp>
      <p:sp>
        <p:nvSpPr>
          <p:cNvPr id="43011" name="Content Placeholder 2"/>
          <p:cNvSpPr>
            <a:spLocks noGrp="1"/>
          </p:cNvSpPr>
          <p:nvPr>
            <p:ph idx="1"/>
          </p:nvPr>
        </p:nvSpPr>
        <p:spPr>
          <a:xfrm>
            <a:off x="457200" y="1719263"/>
            <a:ext cx="8229600" cy="4300537"/>
          </a:xfrm>
        </p:spPr>
        <p:txBody>
          <a:bodyPr/>
          <a:lstStyle/>
          <a:p>
            <a:r>
              <a:rPr lang="en-US" altLang="en-US" dirty="0"/>
              <a:t>Special Basis Adjustments for Distributions</a:t>
            </a:r>
          </a:p>
          <a:p>
            <a:pPr lvl="1"/>
            <a:r>
              <a:rPr lang="en-US" altLang="en-US" dirty="0"/>
              <a:t>Potential problem exists when the partnership distributes property to the partners and the basis of the distributed property is changed as a result of the distribution</a:t>
            </a:r>
          </a:p>
          <a:p>
            <a:pPr lvl="1"/>
            <a:r>
              <a:rPr lang="en-US" altLang="en-US" dirty="0"/>
              <a:t>Affects the common basis of partnership property and not merely one partner’s basis</a:t>
            </a:r>
          </a:p>
          <a:p>
            <a:r>
              <a:rPr lang="en-US" altLang="en-US" dirty="0"/>
              <a:t>Positive basis adjustment will increase the basis in the partnership assets</a:t>
            </a:r>
          </a:p>
        </p:txBody>
      </p:sp>
      <p:sp>
        <p:nvSpPr>
          <p:cNvPr id="4" name="Slide Number Placeholder 3"/>
          <p:cNvSpPr>
            <a:spLocks noGrp="1"/>
          </p:cNvSpPr>
          <p:nvPr>
            <p:ph type="sldNum" sz="quarter" idx="12"/>
          </p:nvPr>
        </p:nvSpPr>
        <p:spPr/>
        <p:txBody>
          <a:bodyPr/>
          <a:lstStyle/>
          <a:p>
            <a:pPr>
              <a:defRPr/>
            </a:pPr>
            <a:fld id="{D17A8870-F52C-4696-AD26-544FF9A65B8C}" type="slidenum">
              <a:rPr lang="en-US" altLang="en-US" smtClean="0"/>
              <a:pPr>
                <a:defRPr/>
              </a:pPr>
              <a:t>40</a:t>
            </a:fld>
            <a:endParaRPr lang="en-US" altLang="en-US"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762000"/>
            <a:ext cx="6629400" cy="655638"/>
          </a:xfrm>
        </p:spPr>
        <p:txBody>
          <a:bodyPr/>
          <a:lstStyle/>
          <a:p>
            <a:r>
              <a:rPr lang="en-US" altLang="en-US" dirty="0"/>
              <a:t>Special Basis Adjustments </a:t>
            </a:r>
          </a:p>
        </p:txBody>
      </p:sp>
      <p:sp>
        <p:nvSpPr>
          <p:cNvPr id="44035" name="Content Placeholder 2"/>
          <p:cNvSpPr>
            <a:spLocks noGrp="1"/>
          </p:cNvSpPr>
          <p:nvPr>
            <p:ph idx="1"/>
          </p:nvPr>
        </p:nvSpPr>
        <p:spPr>
          <a:xfrm>
            <a:off x="457200" y="1719263"/>
            <a:ext cx="8229600" cy="4452937"/>
          </a:xfrm>
        </p:spPr>
        <p:txBody>
          <a:bodyPr/>
          <a:lstStyle/>
          <a:p>
            <a:pPr lvl="1"/>
            <a:r>
              <a:rPr lang="en-US" altLang="en-US" sz="2500" dirty="0"/>
              <a:t>When a partner receiving distributed property recognizes a gain on the distribution</a:t>
            </a:r>
          </a:p>
          <a:p>
            <a:pPr lvl="1"/>
            <a:r>
              <a:rPr lang="en-US" altLang="en-US" sz="2500" dirty="0"/>
              <a:t>When a partner receiving distributed property takes a basis in the property less than the partnership’s basis in the property</a:t>
            </a:r>
          </a:p>
          <a:p>
            <a:r>
              <a:rPr lang="en-US" altLang="en-US" dirty="0"/>
              <a:t>Negative basis adjustment will decrease the basis in partnership assets </a:t>
            </a:r>
          </a:p>
          <a:p>
            <a:pPr lvl="1"/>
            <a:r>
              <a:rPr lang="en-US" altLang="en-US" sz="2500" dirty="0"/>
              <a:t>When a partner receiving distributed property in a liquidating distribution recognizes a loss on the distribution, and</a:t>
            </a:r>
          </a:p>
        </p:txBody>
      </p:sp>
      <p:sp>
        <p:nvSpPr>
          <p:cNvPr id="4" name="Slide Number Placeholder 3"/>
          <p:cNvSpPr>
            <a:spLocks noGrp="1"/>
          </p:cNvSpPr>
          <p:nvPr>
            <p:ph type="sldNum" sz="quarter" idx="12"/>
          </p:nvPr>
        </p:nvSpPr>
        <p:spPr/>
        <p:txBody>
          <a:bodyPr/>
          <a:lstStyle/>
          <a:p>
            <a:pPr>
              <a:defRPr/>
            </a:pPr>
            <a:fld id="{CEF92AF2-F066-4D7A-A443-6C4A3F9A2BDA}" type="slidenum">
              <a:rPr lang="en-US" altLang="en-US" smtClean="0"/>
              <a:pPr>
                <a:defRPr/>
              </a:pPr>
              <a:t>41</a:t>
            </a:fld>
            <a:endParaRPr lang="en-US" altLang="en-US" dirty="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685800"/>
            <a:ext cx="6553200" cy="731838"/>
          </a:xfrm>
        </p:spPr>
        <p:txBody>
          <a:bodyPr/>
          <a:lstStyle/>
          <a:p>
            <a:r>
              <a:rPr lang="en-US" altLang="en-US" dirty="0"/>
              <a:t>Special Basis Adjustments </a:t>
            </a:r>
          </a:p>
        </p:txBody>
      </p:sp>
      <p:sp>
        <p:nvSpPr>
          <p:cNvPr id="45059" name="Content Placeholder 2"/>
          <p:cNvSpPr>
            <a:spLocks noGrp="1"/>
          </p:cNvSpPr>
          <p:nvPr>
            <p:ph idx="1"/>
          </p:nvPr>
        </p:nvSpPr>
        <p:spPr>
          <a:xfrm>
            <a:off x="457200" y="1719263"/>
            <a:ext cx="8229600" cy="3919537"/>
          </a:xfrm>
        </p:spPr>
        <p:txBody>
          <a:bodyPr/>
          <a:lstStyle/>
          <a:p>
            <a:pPr lvl="1"/>
            <a:r>
              <a:rPr lang="en-US" altLang="en-US" sz="2500" dirty="0"/>
              <a:t>When a partner receiving distributed property takes a basis in the property greater than the partnership’s basis in the property</a:t>
            </a:r>
          </a:p>
          <a:p>
            <a:r>
              <a:rPr lang="en-US" altLang="en-US" dirty="0"/>
              <a:t>Allocation of special basis adjustment among the partnership’s assets for distributions is intended to offset any inequitable gain or loss the partners would have realized absent the adjustment</a:t>
            </a:r>
          </a:p>
        </p:txBody>
      </p:sp>
      <p:sp>
        <p:nvSpPr>
          <p:cNvPr id="4" name="Slide Number Placeholder 3"/>
          <p:cNvSpPr>
            <a:spLocks noGrp="1"/>
          </p:cNvSpPr>
          <p:nvPr>
            <p:ph type="sldNum" sz="quarter" idx="12"/>
          </p:nvPr>
        </p:nvSpPr>
        <p:spPr/>
        <p:txBody>
          <a:bodyPr/>
          <a:lstStyle/>
          <a:p>
            <a:pPr>
              <a:defRPr/>
            </a:pPr>
            <a:fld id="{A1AF8B1C-009D-43A5-881B-152DBED38433}" type="slidenum">
              <a:rPr lang="en-US" altLang="en-US" smtClean="0"/>
              <a:pPr>
                <a:defRPr/>
              </a:pPr>
              <a:t>42</a:t>
            </a:fld>
            <a:endParaRPr lang="en-US" alt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57200" y="228600"/>
            <a:ext cx="7239000" cy="1189038"/>
          </a:xfrm>
        </p:spPr>
        <p:txBody>
          <a:bodyPr/>
          <a:lstStyle/>
          <a:p>
            <a:r>
              <a:rPr lang="en-US" altLang="en-US" sz="3700" dirty="0"/>
              <a:t>Basics of Sales of Partnership Interests</a:t>
            </a:r>
          </a:p>
        </p:txBody>
      </p:sp>
      <p:sp>
        <p:nvSpPr>
          <p:cNvPr id="7172" name="Rectangle 3"/>
          <p:cNvSpPr>
            <a:spLocks noGrp="1" noChangeArrowheads="1"/>
          </p:cNvSpPr>
          <p:nvPr>
            <p:ph type="body" idx="1"/>
          </p:nvPr>
        </p:nvSpPr>
        <p:spPr>
          <a:xfrm>
            <a:off x="457200" y="1719263"/>
            <a:ext cx="8229600" cy="4605337"/>
          </a:xfrm>
        </p:spPr>
        <p:txBody>
          <a:bodyPr/>
          <a:lstStyle/>
          <a:p>
            <a:pPr lvl="2"/>
            <a:r>
              <a:rPr lang="en-US" altLang="en-US" sz="2400" dirty="0"/>
              <a:t>For cash-method taxpayers, unrealized receivables include amounts earned but not yet received</a:t>
            </a:r>
          </a:p>
          <a:p>
            <a:pPr lvl="2"/>
            <a:r>
              <a:rPr lang="en-US" altLang="en-US" sz="2400" dirty="0"/>
              <a:t>For accrual-method taxpayers accounts receivable are not considered unrealized receivables because accrual-method taxpayers have already realized and recognized these items as ordinary income</a:t>
            </a:r>
          </a:p>
          <a:p>
            <a:pPr lvl="2"/>
            <a:r>
              <a:rPr lang="en-US" altLang="en-US" sz="2400" dirty="0"/>
              <a:t>Inventory items include classic inventory, defined as property held for sale to customers in the ordinary course of business. Inventory items also include any assets that are </a:t>
            </a:r>
            <a:r>
              <a:rPr lang="en-US" altLang="en-US" sz="2400" i="1" dirty="0"/>
              <a:t>not</a:t>
            </a:r>
            <a:r>
              <a:rPr lang="en-US" altLang="en-US" sz="2400" dirty="0"/>
              <a:t> capital assets or §1231 assets.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304800" y="228600"/>
            <a:ext cx="7239000" cy="1112838"/>
          </a:xfrm>
        </p:spPr>
        <p:txBody>
          <a:bodyPr/>
          <a:lstStyle/>
          <a:p>
            <a:r>
              <a:rPr lang="en-US" altLang="en-US" sz="3700" dirty="0"/>
              <a:t>Basics of Sales of Partnership Interests</a:t>
            </a:r>
          </a:p>
        </p:txBody>
      </p:sp>
      <p:sp>
        <p:nvSpPr>
          <p:cNvPr id="8196" name="Rectangle 3"/>
          <p:cNvSpPr>
            <a:spLocks noGrp="1" noChangeArrowheads="1"/>
          </p:cNvSpPr>
          <p:nvPr>
            <p:ph type="body" idx="1"/>
          </p:nvPr>
        </p:nvSpPr>
        <p:spPr>
          <a:xfrm>
            <a:off x="304800" y="1600200"/>
            <a:ext cx="8382000" cy="3276600"/>
          </a:xfrm>
        </p:spPr>
        <p:txBody>
          <a:bodyPr/>
          <a:lstStyle/>
          <a:p>
            <a:pPr lvl="2"/>
            <a:r>
              <a:rPr lang="en-US" altLang="en-US" dirty="0"/>
              <a:t>Process for determining gain or loss</a:t>
            </a:r>
          </a:p>
          <a:p>
            <a:pPr lvl="3"/>
            <a:r>
              <a:rPr lang="en-US" altLang="en-US" sz="2300" dirty="0"/>
              <a:t>Step 1: Total gain or loss = Amount realized – Outside basis</a:t>
            </a:r>
          </a:p>
          <a:p>
            <a:pPr lvl="3"/>
            <a:r>
              <a:rPr lang="en-US" altLang="en-US" sz="2300" dirty="0"/>
              <a:t>Step 2: Calculate the partner’s share of gain or loss from hot assets as if the partnership sold these assets at their fair market value. This represents the ordinary portion of the gain or loss</a:t>
            </a:r>
          </a:p>
          <a:p>
            <a:pPr lvl="3"/>
            <a:r>
              <a:rPr lang="en-US" altLang="en-US" sz="2300" dirty="0"/>
              <a:t>Capital gain or loss = Step 1 – Step 2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28600"/>
            <a:ext cx="7315200" cy="1189038"/>
          </a:xfrm>
        </p:spPr>
        <p:txBody>
          <a:bodyPr/>
          <a:lstStyle/>
          <a:p>
            <a:r>
              <a:rPr lang="en-US" altLang="en-US" sz="3700" dirty="0"/>
              <a:t>Basics of Sales of Partnership Interests</a:t>
            </a:r>
          </a:p>
        </p:txBody>
      </p:sp>
      <p:sp>
        <p:nvSpPr>
          <p:cNvPr id="9219" name="Content Placeholder 2"/>
          <p:cNvSpPr>
            <a:spLocks noGrp="1"/>
          </p:cNvSpPr>
          <p:nvPr>
            <p:ph idx="1"/>
          </p:nvPr>
        </p:nvSpPr>
        <p:spPr>
          <a:xfrm>
            <a:off x="457200" y="1719263"/>
            <a:ext cx="8229600" cy="4681537"/>
          </a:xfrm>
        </p:spPr>
        <p:txBody>
          <a:bodyPr/>
          <a:lstStyle/>
          <a:p>
            <a:r>
              <a:rPr lang="en-US" altLang="en-US" dirty="0"/>
              <a:t>Buyer and Partnership Issues</a:t>
            </a:r>
          </a:p>
          <a:p>
            <a:pPr lvl="1"/>
            <a:r>
              <a:rPr lang="en-US" altLang="en-US" dirty="0"/>
              <a:t>For sale transaction, the new investor’s outside basis will be equal to his cost of the partnership interest</a:t>
            </a:r>
          </a:p>
          <a:p>
            <a:pPr lvl="1"/>
            <a:r>
              <a:rPr lang="en-US" altLang="en-US" dirty="0"/>
              <a:t>To the extent that the new investor shares in the partnership liabilities, his share of partnership liabilities increases his outside basis</a:t>
            </a:r>
          </a:p>
          <a:p>
            <a:pPr lvl="1"/>
            <a:r>
              <a:rPr lang="en-US" altLang="en-US" dirty="0"/>
              <a:t>Varying Interest Rule</a:t>
            </a:r>
          </a:p>
          <a:p>
            <a:pPr lvl="2"/>
            <a:r>
              <a:rPr lang="en-US" altLang="en-US" dirty="0"/>
              <a:t>Partners’ interests increase when they contribute property or cash to a partnership or purchase a partnership interest</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457200" y="1719263"/>
            <a:ext cx="8229600" cy="3767137"/>
          </a:xfrm>
        </p:spPr>
        <p:txBody>
          <a:bodyPr/>
          <a:lstStyle/>
          <a:p>
            <a:pPr lvl="2"/>
            <a:r>
              <a:rPr lang="en-US" altLang="en-US" sz="2400" dirty="0"/>
              <a:t>Partners’ interests decrease when they receive partnership distributions or sell all or a portion of their partnership interests</a:t>
            </a:r>
          </a:p>
          <a:p>
            <a:pPr lvl="2"/>
            <a:r>
              <a:rPr lang="en-US" altLang="en-US" sz="2400" dirty="0"/>
              <a:t>Two methods for allocating income or loss to partners when their interests change during the year</a:t>
            </a:r>
          </a:p>
          <a:p>
            <a:pPr lvl="3"/>
            <a:r>
              <a:rPr lang="en-US" altLang="en-US" sz="2400" dirty="0"/>
              <a:t>Allows the partnership to prorate income or loss to partners with varying interests</a:t>
            </a:r>
          </a:p>
          <a:p>
            <a:pPr lvl="3"/>
            <a:r>
              <a:rPr lang="en-US" altLang="en-US" sz="2400" dirty="0"/>
              <a:t>Sanctions an interim closing of the partnership’s books</a:t>
            </a:r>
          </a:p>
        </p:txBody>
      </p:sp>
      <p:sp>
        <p:nvSpPr>
          <p:cNvPr id="10244" name="Title 1"/>
          <p:cNvSpPr>
            <a:spLocks noGrp="1"/>
          </p:cNvSpPr>
          <p:nvPr>
            <p:ph type="title"/>
          </p:nvPr>
        </p:nvSpPr>
        <p:spPr>
          <a:xfrm>
            <a:off x="457200" y="228600"/>
            <a:ext cx="7315200" cy="1189038"/>
          </a:xfrm>
        </p:spPr>
        <p:txBody>
          <a:bodyPr/>
          <a:lstStyle/>
          <a:p>
            <a:r>
              <a:rPr lang="en-US" altLang="en-US" sz="3700" dirty="0"/>
              <a:t>Basics of Sales of Partnership Interests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52400" y="533400"/>
            <a:ext cx="5562600" cy="884238"/>
          </a:xfrm>
        </p:spPr>
        <p:txBody>
          <a:bodyPr/>
          <a:lstStyle/>
          <a:p>
            <a:r>
              <a:rPr lang="en-US" altLang="en-US" sz="3600" dirty="0"/>
              <a:t>Operating Distributions </a:t>
            </a:r>
          </a:p>
        </p:txBody>
      </p:sp>
      <p:sp>
        <p:nvSpPr>
          <p:cNvPr id="11267" name="Content Placeholder 2"/>
          <p:cNvSpPr>
            <a:spLocks noGrp="1"/>
          </p:cNvSpPr>
          <p:nvPr>
            <p:ph idx="1"/>
          </p:nvPr>
        </p:nvSpPr>
        <p:spPr>
          <a:xfrm>
            <a:off x="457200" y="1719263"/>
            <a:ext cx="8229600" cy="4452937"/>
          </a:xfrm>
        </p:spPr>
        <p:txBody>
          <a:bodyPr/>
          <a:lstStyle/>
          <a:p>
            <a:r>
              <a:rPr lang="en-US" altLang="en-US" dirty="0"/>
              <a:t>Are usually paid to distribute the business profits to the partners but can also reduce a partner’s ownership</a:t>
            </a:r>
          </a:p>
          <a:p>
            <a:r>
              <a:rPr lang="en-US" altLang="en-US" dirty="0"/>
              <a:t>Operating Distributions of Cash Only</a:t>
            </a:r>
          </a:p>
          <a:p>
            <a:pPr lvl="1"/>
            <a:r>
              <a:rPr lang="en-US" altLang="en-US" dirty="0"/>
              <a:t>Partners </a:t>
            </a:r>
            <a:r>
              <a:rPr lang="en-US" altLang="en-US" u="sng" dirty="0"/>
              <a:t>generally</a:t>
            </a:r>
            <a:r>
              <a:rPr lang="en-US" altLang="en-US" dirty="0"/>
              <a:t> do not recognize gain or loss on the distribution of property or money</a:t>
            </a:r>
          </a:p>
          <a:p>
            <a:pPr lvl="1"/>
            <a:r>
              <a:rPr lang="en-US" altLang="en-US" dirty="0"/>
              <a:t>One exception is when the distribution is greater than the partner’s outside basis. Partners will recognize gain in this case</a:t>
            </a:r>
          </a:p>
        </p:txBody>
      </p:sp>
    </p:spTree>
  </p:cSld>
  <p:clrMapOvr>
    <a:masterClrMapping/>
  </p:clrMapOvr>
  <p:transition/>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9014</TotalTime>
  <Words>2089</Words>
  <Application>Microsoft Office PowerPoint</Application>
  <PresentationFormat>On-screen Show (4:3)</PresentationFormat>
  <Paragraphs>224</Paragraphs>
  <Slides>42</Slides>
  <Notes>42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Times New Roman</vt:lpstr>
      <vt:lpstr>Wingdings</vt:lpstr>
      <vt:lpstr>Network</vt:lpstr>
      <vt:lpstr>Chapter 10</vt:lpstr>
      <vt:lpstr>Learning Objectives</vt:lpstr>
      <vt:lpstr>Basics of Sales of Partnership Interests</vt:lpstr>
      <vt:lpstr>Basics of Sales of Partnership Interests</vt:lpstr>
      <vt:lpstr>Basics of Sales of Partnership Interests</vt:lpstr>
      <vt:lpstr>Basics of Sales of Partnership Interests</vt:lpstr>
      <vt:lpstr>Basics of Sales of Partnership Interests</vt:lpstr>
      <vt:lpstr>Basics of Sales of Partnership Interests</vt:lpstr>
      <vt:lpstr>Operating Distributions </vt:lpstr>
      <vt:lpstr>Operating Distributions </vt:lpstr>
      <vt:lpstr>Operating Distributions </vt:lpstr>
      <vt:lpstr>Operating Distributions </vt:lpstr>
      <vt:lpstr>Liquidating Distributions </vt:lpstr>
      <vt:lpstr>Liquidating Distributions </vt:lpstr>
      <vt:lpstr>Liquidating Distributions </vt:lpstr>
      <vt:lpstr>Liquidating Distributions </vt:lpstr>
      <vt:lpstr>Liquidating Distributions </vt:lpstr>
      <vt:lpstr>Liquidating Distributions </vt:lpstr>
      <vt:lpstr>Liquidating Distributions </vt:lpstr>
      <vt:lpstr>Liquidating Distributions </vt:lpstr>
      <vt:lpstr>Liquidating distributions</vt:lpstr>
      <vt:lpstr>Liquidating Distributions </vt:lpstr>
      <vt:lpstr>Liquidating distributions</vt:lpstr>
      <vt:lpstr>Liquidating Distributions</vt:lpstr>
      <vt:lpstr>Liquidating Distributions</vt:lpstr>
      <vt:lpstr>Liquidating Distributions</vt:lpstr>
      <vt:lpstr>Liquidating Distributions </vt:lpstr>
      <vt:lpstr>Liquidating Distributions </vt:lpstr>
      <vt:lpstr>Liquidating Distributions </vt:lpstr>
      <vt:lpstr>Liquidating Distributions </vt:lpstr>
      <vt:lpstr>Liquidating Distributions</vt:lpstr>
      <vt:lpstr>Disproportionate Distributions</vt:lpstr>
      <vt:lpstr>Special Basis Adjustments </vt:lpstr>
      <vt:lpstr>Special Basis Adjustments </vt:lpstr>
      <vt:lpstr>Special Basis Adjustments </vt:lpstr>
      <vt:lpstr>Special Basis Adjustments </vt:lpstr>
      <vt:lpstr>Special Basis Adjustments </vt:lpstr>
      <vt:lpstr>Special Basis Adjustments</vt:lpstr>
      <vt:lpstr>Special Basis Adjustments</vt:lpstr>
      <vt:lpstr>Special Basis Adjustments </vt:lpstr>
      <vt:lpstr>Special Basis Adjustments </vt:lpstr>
      <vt:lpstr>Special Basis Adjustments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dc:creator>
  <cp:lastModifiedBy>Howard Godfrey</cp:lastModifiedBy>
  <cp:revision>1947</cp:revision>
  <dcterms:created xsi:type="dcterms:W3CDTF">2006-11-06T16:51:59Z</dcterms:created>
  <dcterms:modified xsi:type="dcterms:W3CDTF">2016-12-19T01:52:25Z</dcterms:modified>
</cp:coreProperties>
</file>