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41"/>
  </p:notesMasterIdLst>
  <p:handoutMasterIdLst>
    <p:handoutMasterId r:id="rId42"/>
  </p:handoutMasterIdLst>
  <p:sldIdLst>
    <p:sldId id="256" r:id="rId2"/>
    <p:sldId id="257" r:id="rId3"/>
    <p:sldId id="259" r:id="rId4"/>
    <p:sldId id="286" r:id="rId5"/>
    <p:sldId id="260" r:id="rId6"/>
    <p:sldId id="287" r:id="rId7"/>
    <p:sldId id="261" r:id="rId8"/>
    <p:sldId id="288" r:id="rId9"/>
    <p:sldId id="310" r:id="rId10"/>
    <p:sldId id="289" r:id="rId11"/>
    <p:sldId id="314" r:id="rId12"/>
    <p:sldId id="290" r:id="rId13"/>
    <p:sldId id="291" r:id="rId14"/>
    <p:sldId id="311" r:id="rId15"/>
    <p:sldId id="292" r:id="rId16"/>
    <p:sldId id="293" r:id="rId17"/>
    <p:sldId id="294" r:id="rId18"/>
    <p:sldId id="312" r:id="rId19"/>
    <p:sldId id="295" r:id="rId20"/>
    <p:sldId id="296" r:id="rId21"/>
    <p:sldId id="297" r:id="rId22"/>
    <p:sldId id="320" r:id="rId23"/>
    <p:sldId id="298" r:id="rId24"/>
    <p:sldId id="299" r:id="rId25"/>
    <p:sldId id="300" r:id="rId26"/>
    <p:sldId id="301" r:id="rId27"/>
    <p:sldId id="313" r:id="rId28"/>
    <p:sldId id="302" r:id="rId29"/>
    <p:sldId id="303" r:id="rId30"/>
    <p:sldId id="304" r:id="rId31"/>
    <p:sldId id="305" r:id="rId32"/>
    <p:sldId id="306" r:id="rId33"/>
    <p:sldId id="307" r:id="rId34"/>
    <p:sldId id="308" r:id="rId35"/>
    <p:sldId id="315" r:id="rId36"/>
    <p:sldId id="316" r:id="rId37"/>
    <p:sldId id="317" r:id="rId38"/>
    <p:sldId id="318" r:id="rId39"/>
    <p:sldId id="319" r:id="rId4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1806" y="-11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530B0FD-3CCF-41AF-A5E9-B1FA2F54DB42}" type="datetimeFigureOut">
              <a:rPr lang="en-US" altLang="en-US"/>
              <a:pPr>
                <a:defRPr/>
              </a:pPr>
              <a:t>12/18/2016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7D73546-E8D1-42D0-A586-5FDAB0F80A1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DD26F4A-8AA7-47F5-82FE-1BEC10C3A502}" type="datetimeFigureOut">
              <a:rPr lang="en-US" altLang="en-US"/>
              <a:pPr>
                <a:defRPr/>
              </a:pPr>
              <a:t>12/18/2016</a:t>
            </a:fld>
            <a:endParaRPr lang="en-US" altLang="en-US"/>
          </a:p>
        </p:txBody>
      </p:sp>
      <p:sp>
        <p:nvSpPr>
          <p:cNvPr id="430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0D09BC5-BED6-4DAE-B753-3E1D3B7DA9F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Rectangle 10"/>
          <p:cNvSpPr>
            <a:spLocks noChangeArrowheads="1"/>
          </p:cNvSpPr>
          <p:nvPr userDrawn="1"/>
        </p:nvSpPr>
        <p:spPr bwMode="auto">
          <a:xfrm>
            <a:off x="152400" y="65532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1200" b="1" i="1" dirty="0">
                <a:latin typeface="Times New Roman" pitchFamily="18" charset="0"/>
                <a:ea typeface="+mn-ea"/>
              </a:rPr>
              <a:t>McGraw-Hill Education</a:t>
            </a:r>
          </a:p>
        </p:txBody>
      </p:sp>
      <p:sp>
        <p:nvSpPr>
          <p:cNvPr id="39" name="Rectangle 11"/>
          <p:cNvSpPr>
            <a:spLocks noChangeArrowheads="1"/>
          </p:cNvSpPr>
          <p:nvPr userDrawn="1"/>
        </p:nvSpPr>
        <p:spPr bwMode="auto">
          <a:xfrm>
            <a:off x="2438400" y="6400800"/>
            <a:ext cx="670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n-US" altLang="en-US" sz="1000" i="1">
                <a:latin typeface="Times New Roman" pitchFamily="18" charset="0"/>
                <a:cs typeface="Times New Roman" pitchFamily="18" charset="0"/>
              </a:rPr>
              <a:t>Copyright © 2017 McGraw-Hill Education. All rights reserved. No reproduction or distribution without the prior written consent of McGraw-Hill Education.</a:t>
            </a:r>
          </a:p>
          <a:p>
            <a:pPr algn="r">
              <a:spcBef>
                <a:spcPct val="50000"/>
              </a:spcBef>
              <a:defRPr/>
            </a:pPr>
            <a:r>
              <a:rPr lang="en-US" altLang="en-US" sz="800" b="1" i="1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40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2D2F9-9B46-492F-8483-E1CB7DF8F3E3}" type="datetime1">
              <a:rPr lang="en-US" altLang="en-US"/>
              <a:pPr>
                <a:defRPr/>
              </a:pPr>
              <a:t>12/18/2016</a:t>
            </a:fld>
            <a:endParaRPr lang="en-US" altLang="en-US"/>
          </a:p>
        </p:txBody>
      </p:sp>
      <p:sp>
        <p:nvSpPr>
          <p:cNvPr id="41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2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D44A6F-F7A8-4DFA-AF31-1F4B78FB34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6306033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54366-D748-4454-A417-D26009C855A1}" type="datetime1">
              <a:rPr lang="en-US" altLang="en-US"/>
              <a:pPr>
                <a:defRPr/>
              </a:pPr>
              <a:t>12/18/2016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93E9F1-84AD-4F29-AD3D-885C628D55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2538137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16D63-6416-413B-A548-64F36B0A117E}" type="datetime1">
              <a:rPr lang="en-US" altLang="en-US"/>
              <a:pPr>
                <a:defRPr/>
              </a:pPr>
              <a:t>12/18/2016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AD53A3-5FC2-4596-96D0-29C174BC8A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7255258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5EBF1-B065-4753-8B37-D769C410C2BC}" type="datetime1">
              <a:rPr lang="en-US" altLang="en-US"/>
              <a:pPr>
                <a:defRPr/>
              </a:pPr>
              <a:t>12/18/2016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F608AF-A1EB-4B47-9282-504EBB2066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9636737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5B7FB-5D08-457B-9914-B34BD0733609}" type="datetime1">
              <a:rPr lang="en-US" altLang="en-US"/>
              <a:pPr>
                <a:defRPr/>
              </a:pPr>
              <a:t>12/18/2016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305DD1-D248-47A0-921D-57A52FCB7C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386496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545C3-FE94-454A-84FF-BD595812FF9D}" type="datetime1">
              <a:rPr lang="en-US" altLang="en-US"/>
              <a:pPr>
                <a:defRPr/>
              </a:pPr>
              <a:t>12/18/2016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6129AE-4B58-440B-8D0E-93ED5EBFD5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332758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9C1E4-CBAD-4EA5-A41E-961411CC3E95}" type="datetime1">
              <a:rPr lang="en-US" altLang="en-US"/>
              <a:pPr>
                <a:defRPr/>
              </a:pPr>
              <a:t>12/18/2016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22DD7B-1B25-4D30-BCC3-DD5203C75E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323060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FFE890-73C1-458B-BF8B-0B4BFB189AC6}" type="datetime1">
              <a:rPr lang="en-US" altLang="en-US"/>
              <a:pPr>
                <a:defRPr/>
              </a:pPr>
              <a:t>12/18/2016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110C10-D41E-4E57-83B0-5745C3793C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4508388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9DA28-250E-4447-8338-F66473D68FA8}" type="datetime1">
              <a:rPr lang="en-US" altLang="en-US"/>
              <a:pPr>
                <a:defRPr/>
              </a:pPr>
              <a:t>12/18/2016</a:t>
            </a:fld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8B4C1C-D922-4D1A-82CA-AECEBF3E94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973926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F12D1-75A4-4825-9710-B453A5F2390F}" type="datetime1">
              <a:rPr lang="en-US" altLang="en-US"/>
              <a:pPr>
                <a:defRPr/>
              </a:pPr>
              <a:t>12/18/2016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7AFE0F-2E79-43C9-95B7-E4D32DE9B7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922031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25D23-50AF-48D7-B865-8D53115D4A64}" type="datetime1">
              <a:rPr lang="en-US" altLang="en-US"/>
              <a:pPr>
                <a:defRPr/>
              </a:pPr>
              <a:t>12/18/2016</a:t>
            </a:fld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9517F1-620D-4CA1-BEB9-6B62191240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3507562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DBFDE-082F-4675-B50E-26F5ED44F57C}" type="datetime1">
              <a:rPr lang="en-US" altLang="en-US"/>
              <a:pPr>
                <a:defRPr/>
              </a:pPr>
              <a:t>12/18/2016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94D6FE-6AA2-4673-ABED-A68229ECE6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433561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D9982-DDC3-4EFC-BE86-591584DEDBB4}" type="datetime1">
              <a:rPr lang="en-US" altLang="en-US"/>
              <a:pPr>
                <a:defRPr/>
              </a:pPr>
              <a:t>12/18/2016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0E727E-6506-4F14-940B-CF1ED5DD8A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044992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fld id="{961A6C7B-1693-479D-8E67-6D2EC80FB960}" type="datetime1">
              <a:rPr lang="en-US" altLang="en-US"/>
              <a:pPr>
                <a:defRPr/>
              </a:pPr>
              <a:t>12/18/2016</a:t>
            </a:fld>
            <a:endParaRPr lang="en-US" altLang="en-US"/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7C70279F-C3B4-46AC-9237-66D308891B5C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>
                <a:ea typeface="+mn-ea"/>
              </a:endParaRPr>
            </a:p>
          </p:txBody>
        </p:sp>
      </p:grpSp>
      <p:sp>
        <p:nvSpPr>
          <p:cNvPr id="40" name="Rectangle 10"/>
          <p:cNvSpPr>
            <a:spLocks noChangeArrowheads="1"/>
          </p:cNvSpPr>
          <p:nvPr userDrawn="1"/>
        </p:nvSpPr>
        <p:spPr bwMode="auto">
          <a:xfrm>
            <a:off x="152400" y="65532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1200" b="1" i="1" dirty="0">
                <a:latin typeface="Times New Roman" pitchFamily="18" charset="0"/>
              </a:rPr>
              <a:t>McGraw-Hill Education</a:t>
            </a:r>
          </a:p>
        </p:txBody>
      </p:sp>
      <p:sp>
        <p:nvSpPr>
          <p:cNvPr id="41" name="Rectangle 11"/>
          <p:cNvSpPr>
            <a:spLocks noChangeArrowheads="1"/>
          </p:cNvSpPr>
          <p:nvPr userDrawn="1"/>
        </p:nvSpPr>
        <p:spPr bwMode="auto">
          <a:xfrm>
            <a:off x="2438400" y="6400800"/>
            <a:ext cx="670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n-IN" sz="10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Copyright © 2017 McGraw-Hill Education. All rights reserved. No reproduction or distribution without the prior written consent of McGraw-Hill Education.</a:t>
            </a:r>
            <a:endParaRPr lang="en-US" sz="105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ct val="50000"/>
              </a:spcBef>
              <a:defRPr/>
            </a:pPr>
            <a:r>
              <a:rPr lang="en-US" altLang="en-US" sz="800" b="1" i="1" dirty="0">
                <a:latin typeface="Times New Roman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  <p:sldLayoutId id="2147483915" r:id="rId13"/>
  </p:sldLayoutIdLst>
  <p:transition spd="med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  <a:ea typeface="ＭＳ Ｐゴシック" charset="0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  <a:ea typeface="ＭＳ Ｐゴシック" charset="0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Chapter 11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 Corporations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Operating Issues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ea typeface="ＭＳ Ｐゴシック" panose="020B0600070205080204" pitchFamily="34" charset="-128"/>
              </a:rPr>
              <a:t>Separately stated items</a:t>
            </a:r>
            <a:r>
              <a:rPr lang="en-US" altLang="en-US">
                <a:ea typeface="ＭＳ Ｐゴシック" panose="020B0600070205080204" pitchFamily="34" charset="-128"/>
              </a:rPr>
              <a:t>: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Form 1120S, Schedule K-1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Ordinary business income vs. separately stated items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>
              <a:ea typeface="ＭＳ Ｐゴシック" panose="020B0600070205080204" pitchFamily="34" charset="-128"/>
            </a:endParaRP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Operating Issues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>
              <a:ea typeface="ＭＳ Ｐゴシック" panose="020B0600070205080204" pitchFamily="34" charset="-128"/>
            </a:endParaRP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>
              <a:ea typeface="ＭＳ Ｐゴシック" panose="020B0600070205080204" pitchFamily="34" charset="-128"/>
            </a:endParaRP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pic>
        <p:nvPicPr>
          <p:cNvPr id="1331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138" y="2057400"/>
            <a:ext cx="5453062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Shareholder’s Basis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ea typeface="ＭＳ Ｐゴシック" panose="020B0600070205080204" pitchFamily="34" charset="-128"/>
              </a:rPr>
              <a:t>Initial basis</a:t>
            </a:r>
            <a:r>
              <a:rPr lang="en-US" altLang="en-US">
                <a:ea typeface="ＭＳ Ｐゴシック" panose="020B0600070205080204" pitchFamily="34" charset="-128"/>
              </a:rPr>
              <a:t>: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Exchange: </a:t>
            </a:r>
          </a:p>
          <a:p>
            <a:pPr lvl="2" eaLnBrk="1" hangingPunct="1"/>
            <a:r>
              <a:rPr lang="en-US" altLang="en-US">
                <a:ea typeface="ＭＳ Ｐゴシック" panose="020B0600070205080204" pitchFamily="34" charset="-128"/>
              </a:rPr>
              <a:t>Tax basis of property transferred, less any liabilities assumed by the corporation on the property contributed (</a:t>
            </a:r>
            <a:r>
              <a:rPr lang="en-US" altLang="en-US" i="1">
                <a:ea typeface="ＭＳ Ｐゴシック" panose="020B0600070205080204" pitchFamily="34" charset="-128"/>
              </a:rPr>
              <a:t>substituted basis</a:t>
            </a:r>
            <a:r>
              <a:rPr lang="en-US" altLang="en-US">
                <a:ea typeface="ＭＳ Ｐゴシック" panose="020B0600070205080204" pitchFamily="34" charset="-128"/>
              </a:rPr>
              <a:t>) </a:t>
            </a:r>
          </a:p>
          <a:p>
            <a:pPr lvl="2" eaLnBrk="1" hangingPunct="1"/>
            <a:r>
              <a:rPr lang="en-US" altLang="en-US">
                <a:ea typeface="ＭＳ Ｐゴシック" panose="020B0600070205080204" pitchFamily="34" charset="-128"/>
              </a:rPr>
              <a:t>Increased by any gain recognized; Reduced by the fair market value of any property received other than stock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Purchase:</a:t>
            </a:r>
          </a:p>
          <a:p>
            <a:pPr lvl="2" eaLnBrk="1" hangingPunct="1"/>
            <a:r>
              <a:rPr lang="en-US" altLang="en-US">
                <a:ea typeface="ＭＳ Ｐゴシック" panose="020B0600070205080204" pitchFamily="34" charset="-128"/>
              </a:rPr>
              <a:t>Purchase price of the stock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Shareholder’s Basis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ea typeface="ＭＳ Ｐゴシック" panose="020B0600070205080204" pitchFamily="34" charset="-128"/>
              </a:rPr>
              <a:t>Annual basis adjustments</a:t>
            </a:r>
            <a:r>
              <a:rPr lang="en-US" altLang="en-US">
                <a:ea typeface="ＭＳ Ｐゴシック" panose="020B0600070205080204" pitchFamily="34" charset="-128"/>
              </a:rPr>
              <a:t>: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Increase for: </a:t>
            </a:r>
          </a:p>
          <a:p>
            <a:pPr lvl="2" eaLnBrk="1" hangingPunct="1"/>
            <a:r>
              <a:rPr lang="en-US" altLang="en-US">
                <a:ea typeface="ＭＳ Ｐゴシック" panose="020B0600070205080204" pitchFamily="34" charset="-128"/>
              </a:rPr>
              <a:t>Contributions </a:t>
            </a:r>
          </a:p>
          <a:p>
            <a:pPr lvl="2" eaLnBrk="1" hangingPunct="1"/>
            <a:r>
              <a:rPr lang="en-US" altLang="en-US">
                <a:ea typeface="ＭＳ Ｐゴシック" panose="020B0600070205080204" pitchFamily="34" charset="-128"/>
              </a:rPr>
              <a:t>Shareholder’s share of income/gain items (including tax-exempt income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Decrease for:</a:t>
            </a:r>
          </a:p>
          <a:p>
            <a:pPr lvl="2" eaLnBrk="1" hangingPunct="1"/>
            <a:r>
              <a:rPr lang="en-US" altLang="en-US">
                <a:ea typeface="ＭＳ Ｐゴシック" panose="020B0600070205080204" pitchFamily="34" charset="-128"/>
              </a:rPr>
              <a:t>Distributions</a:t>
            </a:r>
          </a:p>
          <a:p>
            <a:pPr lvl="2" eaLnBrk="1" hangingPunct="1"/>
            <a:r>
              <a:rPr lang="en-US" altLang="en-US">
                <a:ea typeface="ＭＳ Ｐゴシック" panose="020B0600070205080204" pitchFamily="34" charset="-128"/>
              </a:rPr>
              <a:t>Shareholder’s share of nondeductible expenses</a:t>
            </a:r>
          </a:p>
          <a:p>
            <a:pPr lvl="2" eaLnBrk="1" hangingPunct="1"/>
            <a:r>
              <a:rPr lang="en-US" altLang="en-US">
                <a:ea typeface="ＭＳ Ｐゴシック" panose="020B0600070205080204" pitchFamily="34" charset="-128"/>
              </a:rPr>
              <a:t>Shareholder’s share of expense/loss items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Basis can never be &lt; 0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Shareholder’s Basis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>
                <a:ea typeface="ＭＳ Ｐゴシック" panose="020B0600070205080204" pitchFamily="34" charset="-128"/>
              </a:rPr>
              <a:t>Assume that Nicole’s beginning of year basis in CCS is $115,000. This year, her allocated share of S corporation items are: $80,000 business income; $2,000 interest income; $1,000 dividends; $400 tax-exempt interest income. What is Nicole’s basis at the end of 2016?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</a:t>
            </a:r>
            <a:endParaRPr lang="en-US" altLang="en-US" sz="2000" b="1">
              <a:ea typeface="ＭＳ Ｐゴシック" panose="020B0600070205080204" pitchFamily="34" charset="-128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solidFill>
                  <a:srgbClr val="3333FF"/>
                </a:solidFill>
                <a:ea typeface="ＭＳ Ｐゴシック" panose="020B0600070205080204" pitchFamily="34" charset="-128"/>
              </a:rPr>
              <a:t>	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828800" y="3346450"/>
          <a:ext cx="4692650" cy="2063750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38352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73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39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Description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9" marR="685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Nicole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9" marR="685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958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Both"/>
                      </a:pPr>
                      <a:r>
                        <a:rPr lang="en-US" sz="1100" dirty="0">
                          <a:effectLst/>
                        </a:rPr>
                        <a:t>Initial tax basis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9" marR="685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$115,000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9" marR="685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958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100" dirty="0">
                          <a:effectLst/>
                        </a:rPr>
                        <a:t>(2)    Ordinary business income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9" marR="685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80,000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9" marR="685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958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100" dirty="0">
                          <a:effectLst/>
                        </a:rPr>
                        <a:t>(3)     Interest income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9" marR="685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2,000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9" marR="685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958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100" dirty="0">
                          <a:effectLst/>
                        </a:rPr>
                        <a:t>(4)</a:t>
                      </a:r>
                      <a:r>
                        <a:rPr lang="en-US" sz="1100" baseline="0" dirty="0">
                          <a:effectLst/>
                        </a:rPr>
                        <a:t>     </a:t>
                      </a:r>
                      <a:r>
                        <a:rPr lang="en-US" sz="1100" dirty="0">
                          <a:effectLst/>
                        </a:rPr>
                        <a:t>Dividends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9" marR="685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1,000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9" marR="685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9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Tax basis in stock at end of 2016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9" marR="685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$198,000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9" marR="685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Loss Limitations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ea typeface="ＭＳ Ｐゴシック" panose="020B0600070205080204" pitchFamily="34" charset="-128"/>
              </a:rPr>
              <a:t>Tax Basis Limitation</a:t>
            </a:r>
            <a:r>
              <a:rPr lang="en-US" altLang="en-US">
                <a:ea typeface="ＭＳ Ｐゴシック" panose="020B0600070205080204" pitchFamily="34" charset="-128"/>
              </a:rPr>
              <a:t>:</a:t>
            </a:r>
          </a:p>
          <a:p>
            <a:pPr lvl="1" eaLnBrk="1" hangingPunct="1"/>
            <a:r>
              <a:rPr lang="en-US" altLang="en-US" sz="2400">
                <a:ea typeface="ＭＳ Ｐゴシック" panose="020B0600070205080204" pitchFamily="34" charset="-128"/>
              </a:rPr>
              <a:t>Losses limited first to the shareholder’s tax basis in stock shares </a:t>
            </a:r>
          </a:p>
          <a:p>
            <a:pPr lvl="1" eaLnBrk="1" hangingPunct="1"/>
            <a:r>
              <a:rPr lang="en-US" altLang="en-US" sz="2400" i="1">
                <a:ea typeface="ＭＳ Ｐゴシック" panose="020B0600070205080204" pitchFamily="34" charset="-128"/>
              </a:rPr>
              <a:t>and</a:t>
            </a:r>
            <a:r>
              <a:rPr lang="en-US" altLang="en-US" sz="2400">
                <a:ea typeface="ＭＳ Ｐゴシック" panose="020B0600070205080204" pitchFamily="34" charset="-128"/>
              </a:rPr>
              <a:t> </a:t>
            </a:r>
            <a:r>
              <a:rPr lang="en-US" altLang="en-US" sz="2400" i="1">
                <a:ea typeface="ＭＳ Ｐゴシック" panose="020B0600070205080204" pitchFamily="34" charset="-128"/>
              </a:rPr>
              <a:t>then </a:t>
            </a:r>
            <a:r>
              <a:rPr lang="en-US" altLang="en-US" sz="2400">
                <a:ea typeface="ＭＳ Ｐゴシック" panose="020B0600070205080204" pitchFamily="34" charset="-128"/>
              </a:rPr>
              <a:t>to any basis in any direct loans made to their S corporations</a:t>
            </a:r>
          </a:p>
          <a:p>
            <a:pPr lvl="1" eaLnBrk="1" hangingPunct="1"/>
            <a:r>
              <a:rPr lang="en-US" altLang="en-US" sz="2400">
                <a:ea typeface="ＭＳ Ｐゴシック" panose="020B0600070205080204" pitchFamily="34" charset="-128"/>
              </a:rPr>
              <a:t>In subsequent years, any net increase in basis for the year </a:t>
            </a:r>
            <a:r>
              <a:rPr lang="en-US" altLang="en-US" sz="2400" i="1">
                <a:ea typeface="ＭＳ Ｐゴシック" panose="020B0600070205080204" pitchFamily="34" charset="-128"/>
              </a:rPr>
              <a:t>first restores the shareholder’s</a:t>
            </a:r>
            <a:r>
              <a:rPr lang="en-US" altLang="en-US" sz="2400">
                <a:ea typeface="ＭＳ Ｐゴシック" panose="020B0600070205080204" pitchFamily="34" charset="-128"/>
              </a:rPr>
              <a:t> </a:t>
            </a:r>
            <a:r>
              <a:rPr lang="en-US" altLang="en-US" sz="2400" i="1">
                <a:ea typeface="ＭＳ Ｐゴシック" panose="020B0600070205080204" pitchFamily="34" charset="-128"/>
              </a:rPr>
              <a:t>debt basis</a:t>
            </a:r>
            <a:r>
              <a:rPr lang="en-US" altLang="en-US" sz="2400">
                <a:ea typeface="ＭＳ Ｐゴシック" panose="020B0600070205080204" pitchFamily="34" charset="-128"/>
              </a:rPr>
              <a:t> and then the shareholder’s stock basis </a:t>
            </a:r>
          </a:p>
          <a:p>
            <a:pPr lvl="1" eaLnBrk="1" hangingPunct="1"/>
            <a:r>
              <a:rPr lang="en-US" altLang="en-US" sz="2400">
                <a:ea typeface="ＭＳ Ｐゴシック" panose="020B0600070205080204" pitchFamily="34" charset="-128"/>
              </a:rPr>
              <a:t>Any loan repayment in excess of the shareholder’s debt basis triggers a taxable gain to the shareholder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Loss Limitations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ea typeface="ＭＳ Ｐゴシック" panose="020B0600070205080204" pitchFamily="34" charset="-128"/>
              </a:rPr>
              <a:t>Tax Basis Limitation (cont.)</a:t>
            </a:r>
            <a:r>
              <a:rPr lang="en-US" altLang="en-US">
                <a:ea typeface="ＭＳ Ｐゴシック" panose="020B0600070205080204" pitchFamily="34" charset="-128"/>
              </a:rPr>
              <a:t>:</a:t>
            </a:r>
          </a:p>
          <a:p>
            <a:pPr lvl="1" eaLnBrk="1" hangingPunct="1"/>
            <a:r>
              <a:rPr lang="en-US" altLang="en-US" sz="2400">
                <a:ea typeface="ＭＳ Ｐゴシック" panose="020B0600070205080204" pitchFamily="34" charset="-128"/>
              </a:rPr>
              <a:t>Losses not deductible due to the tax basis limitation are suspended until the shareholder generates additional basis</a:t>
            </a:r>
          </a:p>
          <a:p>
            <a:pPr lvl="1" eaLnBrk="1" hangingPunct="1"/>
            <a:r>
              <a:rPr lang="en-US" altLang="en-US" sz="2400">
                <a:ea typeface="ＭＳ Ｐゴシック" panose="020B0600070205080204" pitchFamily="34" charset="-128"/>
              </a:rPr>
              <a:t>If the shareholder sells the stock before creating additional basis, the suspended loss disappears unused</a:t>
            </a:r>
          </a:p>
          <a:p>
            <a:pPr eaLnBrk="1" hangingPunct="1"/>
            <a:r>
              <a:rPr lang="en-US" altLang="en-US" b="1">
                <a:ea typeface="ＭＳ Ｐゴシック" panose="020B0600070205080204" pitchFamily="34" charset="-128"/>
              </a:rPr>
              <a:t>At risk Limitation</a:t>
            </a:r>
          </a:p>
          <a:p>
            <a:pPr lvl="1" eaLnBrk="1" hangingPunct="1"/>
            <a:r>
              <a:rPr lang="en-US" altLang="en-US" sz="2400">
                <a:ea typeface="ＭＳ Ｐゴシック" panose="020B0600070205080204" pitchFamily="34" charset="-128"/>
              </a:rPr>
              <a:t>shareholders may deduct S corporation losses only to the extent of their at-risk amount (§465)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Loss Limitations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ea typeface="ＭＳ Ｐゴシック" panose="020B0600070205080204" pitchFamily="34" charset="-128"/>
              </a:rPr>
              <a:t>At risk Limitation (cont.)</a:t>
            </a:r>
            <a:r>
              <a:rPr lang="en-US" altLang="en-US">
                <a:ea typeface="ＭＳ Ｐゴシック" panose="020B0600070205080204" pitchFamily="34" charset="-128"/>
              </a:rPr>
              <a:t>: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S corporation shareholders are deemed at risk only for direct loans they make to S corporations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S corporation shareholder’s at-risk amount is generally the same as stock basis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Losses limited under the at-risk rules are carried forward indefinitely until the shareholder generates additional at-risk amounts to utilize them or sells the S corporation stock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Loss limitations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200">
                <a:ea typeface="ＭＳ Ｐゴシック" panose="020B0600070205080204" pitchFamily="34" charset="-128"/>
              </a:rPr>
              <a:t>Suppose at the beginning of 2017, Nicole’s basis in her CCS stock was $14,000. During 2017, Nicole loaned $8,000 to CCS and CCS reported a $60,000 ordinary business loss and no separately stated items. How much of the $20,000 ordinary loss allocated to Nicole clears the tax basis hurdle for deductibility in 2017?</a:t>
            </a:r>
            <a:r>
              <a:rPr lang="en-US" altLang="en-US" sz="2000">
                <a:ea typeface="ＭＳ Ｐゴシック" panose="020B0600070205080204" pitchFamily="34" charset="-128"/>
              </a:rPr>
              <a:t>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solidFill>
                  <a:srgbClr val="3333FF"/>
                </a:solidFill>
                <a:ea typeface="ＭＳ Ｐゴシック" panose="020B0600070205080204" pitchFamily="34" charset="-128"/>
              </a:rPr>
              <a:t>	All $20,000. The first $14,000 of the loss reduces her stock basis to $0, and the remaining $6,000 reduces her debt basis to $2,000 ($8,000 – $6,000).</a:t>
            </a:r>
            <a:r>
              <a:rPr lang="en-US" altLang="en-US" sz="2000">
                <a:ea typeface="ＭＳ Ｐゴシック" panose="020B0600070205080204" pitchFamily="34" charset="-128"/>
              </a:rPr>
              <a:t> </a:t>
            </a:r>
            <a:br>
              <a:rPr lang="en-US" altLang="en-US" sz="2000">
                <a:ea typeface="ＭＳ Ｐゴシック" panose="020B0600070205080204" pitchFamily="34" charset="-128"/>
              </a:rPr>
            </a:br>
            <a:endParaRPr lang="en-US" altLang="en-US" sz="2000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</a:pPr>
            <a:r>
              <a:rPr lang="en-US" altLang="en-US" sz="2200">
                <a:ea typeface="ＭＳ Ｐゴシック" panose="020B0600070205080204" pitchFamily="34" charset="-128"/>
              </a:rPr>
              <a:t>Suppose in 2018, CCS allocated $9,000 of ordinary business income to Nicole and no separately stated items. What are Nicole’s CCS stock basis and debt basis at the end of 2018?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3333FF"/>
                </a:solidFill>
                <a:ea typeface="ＭＳ Ｐゴシック" panose="020B0600070205080204" pitchFamily="34" charset="-128"/>
              </a:rPr>
              <a:t>	</a:t>
            </a:r>
            <a:r>
              <a:rPr lang="en-US" altLang="en-US" sz="2000" b="1">
                <a:solidFill>
                  <a:srgbClr val="3333FF"/>
                </a:solidFill>
                <a:ea typeface="ＭＳ Ｐゴシック" panose="020B0600070205080204" pitchFamily="34" charset="-128"/>
              </a:rPr>
              <a:t>Her stock basis is $3,000; her debt basis is $8,000. The income first restores debt basis to its original amount and then increases her stock basis.</a:t>
            </a:r>
            <a:r>
              <a:rPr lang="en-US" altLang="en-US" sz="2000">
                <a:solidFill>
                  <a:srgbClr val="3333FF"/>
                </a:solidFill>
                <a:ea typeface="ＭＳ Ｐゴシック" panose="020B0600070205080204" pitchFamily="34" charset="-128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Loss Limitations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529137"/>
          </a:xfrm>
        </p:spPr>
        <p:txBody>
          <a:bodyPr/>
          <a:lstStyle/>
          <a:p>
            <a:pPr eaLnBrk="1" hangingPunct="1"/>
            <a:r>
              <a:rPr lang="en-US" altLang="en-US" b="1">
                <a:ea typeface="ＭＳ Ｐゴシック" panose="020B0600070205080204" pitchFamily="34" charset="-128"/>
              </a:rPr>
              <a:t>Post-termination Transition Period (PTTP) Loss Limitation</a:t>
            </a:r>
            <a:r>
              <a:rPr lang="en-US" altLang="en-US">
                <a:ea typeface="ＭＳ Ｐゴシック" panose="020B0600070205080204" pitchFamily="34" charset="-128"/>
              </a:rPr>
              <a:t>:</a:t>
            </a:r>
          </a:p>
          <a:p>
            <a:pPr lvl="2" eaLnBrk="1" hangingPunct="1"/>
            <a:r>
              <a:rPr lang="en-US" altLang="en-US" sz="2400">
                <a:ea typeface="ＭＳ Ｐゴシック" panose="020B0600070205080204" pitchFamily="34" charset="-128"/>
              </a:rPr>
              <a:t>§1366(d) allows shareholders to treat suspended losses existing at the S termination date as occurring on the last day of the PTTP</a:t>
            </a:r>
            <a:endParaRPr lang="en-US" altLang="en-US" sz="2800">
              <a:ea typeface="ＭＳ Ｐゴシック" panose="020B0600070205080204" pitchFamily="34" charset="-128"/>
            </a:endParaRPr>
          </a:p>
          <a:p>
            <a:pPr lvl="2" eaLnBrk="1" hangingPunct="1"/>
            <a:r>
              <a:rPr lang="en-US" altLang="en-US" sz="2400">
                <a:ea typeface="ＭＳ Ｐゴシック" panose="020B0600070205080204" pitchFamily="34" charset="-128"/>
              </a:rPr>
              <a:t>This rule allows shareholder to create stock basis (by capital contributions) during PTTP to utilize suspended losses</a:t>
            </a:r>
          </a:p>
          <a:p>
            <a:pPr lvl="2" eaLnBrk="1" hangingPunct="1"/>
            <a:r>
              <a:rPr lang="en-US" altLang="en-US" sz="2400">
                <a:ea typeface="ＭＳ Ｐゴシック" panose="020B0600070205080204" pitchFamily="34" charset="-128"/>
              </a:rPr>
              <a:t>PTTP period</a:t>
            </a:r>
          </a:p>
          <a:p>
            <a:pPr lvl="2" eaLnBrk="1" hangingPunct="1"/>
            <a:r>
              <a:rPr lang="en-US" altLang="en-US" sz="2400">
                <a:ea typeface="ＭＳ Ｐゴシック" panose="020B0600070205080204" pitchFamily="34" charset="-128"/>
              </a:rPr>
              <a:t>Any suspended losses not utilized during PTTP are lost</a:t>
            </a:r>
            <a:endParaRPr lang="en-US" altLang="en-US" sz="28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Learning Objectives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AutoNum type="arabicPeriod"/>
            </a:pPr>
            <a:r>
              <a:rPr lang="en-US" altLang="en-US" sz="2000">
                <a:ea typeface="PMingLiU" pitchFamily="18" charset="-120"/>
              </a:rPr>
              <a:t>Describe the requirements and process to elect S corporation status.</a:t>
            </a:r>
          </a:p>
          <a:p>
            <a:pPr eaLnBrk="1" hangingPunct="1">
              <a:buFont typeface="Arial" panose="020B0604020202020204" pitchFamily="34" charset="0"/>
              <a:buAutoNum type="arabicPeriod"/>
            </a:pPr>
            <a:r>
              <a:rPr lang="en-US" altLang="en-US" sz="2000">
                <a:ea typeface="PMingLiU" pitchFamily="18" charset="-120"/>
              </a:rPr>
              <a:t>Explain the events that terminate the S corporation election. </a:t>
            </a:r>
          </a:p>
          <a:p>
            <a:pPr eaLnBrk="1" hangingPunct="1">
              <a:buFont typeface="Arial" panose="020B0604020202020204" pitchFamily="34" charset="0"/>
              <a:buAutoNum type="arabicPeriod"/>
            </a:pPr>
            <a:r>
              <a:rPr lang="en-US" altLang="en-US" sz="2000">
                <a:ea typeface="PMingLiU" pitchFamily="18" charset="-120"/>
              </a:rPr>
              <a:t>Describe operating issues relating to S corporation accounting periods and methods, and explain income and loss allocations and separately stated items.</a:t>
            </a:r>
          </a:p>
          <a:p>
            <a:pPr eaLnBrk="1" hangingPunct="1">
              <a:buFont typeface="Arial" panose="020B0604020202020204" pitchFamily="34" charset="0"/>
              <a:buAutoNum type="arabicPeriod"/>
            </a:pPr>
            <a:r>
              <a:rPr lang="en-US" altLang="en-US" sz="2000">
                <a:ea typeface="PMingLiU" pitchFamily="18" charset="-120"/>
              </a:rPr>
              <a:t>Explain stock-basis calculations, loss limitations, determination of self-employment income, and fringe benefit rules that apply to S corporation shareholders.</a:t>
            </a:r>
          </a:p>
          <a:p>
            <a:pPr eaLnBrk="1" hangingPunct="1">
              <a:buFont typeface="Arial" panose="020B0604020202020204" pitchFamily="34" charset="0"/>
              <a:buAutoNum type="arabicPeriod"/>
            </a:pPr>
            <a:r>
              <a:rPr lang="en-US" altLang="en-US" sz="2000">
                <a:ea typeface="PMingLiU" pitchFamily="18" charset="-120"/>
              </a:rPr>
              <a:t>Apply the tax rules for S corporation operating distributions and liquidating distributions. </a:t>
            </a:r>
          </a:p>
          <a:p>
            <a:pPr eaLnBrk="1" hangingPunct="1">
              <a:buFont typeface="Arial" panose="020B0604020202020204" pitchFamily="34" charset="0"/>
              <a:buAutoNum type="arabicPeriod"/>
            </a:pPr>
            <a:r>
              <a:rPr lang="en-US" altLang="en-US" sz="2000">
                <a:ea typeface="PMingLiU" pitchFamily="18" charset="-120"/>
              </a:rPr>
              <a:t>Describe the taxes that apply to S corporations, estimated tax requirements, and tax return filing requirements.</a:t>
            </a:r>
            <a:endParaRPr lang="en-US" altLang="en-US" sz="20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Loss Limitations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529137"/>
          </a:xfrm>
        </p:spPr>
        <p:txBody>
          <a:bodyPr/>
          <a:lstStyle/>
          <a:p>
            <a:pPr eaLnBrk="1" hangingPunct="1"/>
            <a:r>
              <a:rPr lang="en-US" altLang="en-US" b="1">
                <a:ea typeface="ＭＳ Ｐゴシック" panose="020B0600070205080204" pitchFamily="34" charset="-128"/>
              </a:rPr>
              <a:t>Passive Activity Loss Limitation</a:t>
            </a:r>
            <a:r>
              <a:rPr lang="en-US" altLang="en-US">
                <a:ea typeface="ＭＳ Ｐゴシック" panose="020B0600070205080204" pitchFamily="34" charset="-128"/>
              </a:rPr>
              <a:t>:</a:t>
            </a:r>
          </a:p>
          <a:p>
            <a:pPr lvl="2" eaLnBrk="1" hangingPunct="1"/>
            <a:r>
              <a:rPr lang="en-US" altLang="en-US" sz="2600">
                <a:ea typeface="ＭＳ Ｐゴシック" panose="020B0600070205080204" pitchFamily="34" charset="-128"/>
              </a:rPr>
              <a:t>As in partnerships, the passive activity loss rules limit the ability of S corporation shareholders to deduct losses unless they are involved in actively managing the business</a:t>
            </a:r>
          </a:p>
          <a:p>
            <a:pPr lvl="2" eaLnBrk="1" hangingPunct="1"/>
            <a:r>
              <a:rPr lang="en-US" altLang="en-US" sz="2600">
                <a:ea typeface="ＭＳ Ｐゴシック" panose="020B0600070205080204" pitchFamily="34" charset="-128"/>
              </a:rPr>
              <a:t>No differences in the application of these rules for S corporations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Self-Employment Income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529137"/>
          </a:xfrm>
        </p:spPr>
        <p:txBody>
          <a:bodyPr/>
          <a:lstStyle/>
          <a:p>
            <a:pPr eaLnBrk="1" hangingPunct="1"/>
            <a:r>
              <a:rPr lang="en-US" altLang="en-US" sz="2600">
                <a:ea typeface="ＭＳ Ｐゴシック" panose="020B0600070205080204" pitchFamily="34" charset="-128"/>
              </a:rPr>
              <a:t>S corporation shareholder’s allocable share of ordinary business income (loss) is </a:t>
            </a:r>
            <a:r>
              <a:rPr lang="en-US" altLang="en-US" sz="2600" b="1" i="1" u="sng">
                <a:ea typeface="ＭＳ Ｐゴシック" panose="020B0600070205080204" pitchFamily="34" charset="-128"/>
              </a:rPr>
              <a:t>not</a:t>
            </a:r>
            <a:r>
              <a:rPr lang="en-US" altLang="en-US" sz="2600">
                <a:ea typeface="ＭＳ Ｐゴシック" panose="020B0600070205080204" pitchFamily="34" charset="-128"/>
              </a:rPr>
              <a:t> classified as self-employment income</a:t>
            </a:r>
          </a:p>
          <a:p>
            <a:pPr eaLnBrk="1" hangingPunct="1"/>
            <a:r>
              <a:rPr lang="en-US" altLang="en-US" sz="2600">
                <a:ea typeface="ＭＳ Ｐゴシック" panose="020B0600070205080204" pitchFamily="34" charset="-128"/>
              </a:rPr>
              <a:t>Shareholder salary as employees is subject to social security taxes</a:t>
            </a:r>
          </a:p>
          <a:p>
            <a:pPr eaLnBrk="1" hangingPunct="1"/>
            <a:r>
              <a:rPr lang="en-US" altLang="en-US" sz="2600">
                <a:ea typeface="ＭＳ Ｐゴシック" panose="020B0600070205080204" pitchFamily="34" charset="-128"/>
              </a:rPr>
              <a:t>Tax planning incentives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Net Investment Income Tax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S corporation shareholders are subject to the 3.8% Net Investment Income tax on their share of an S corporation’s net investment income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Common types of investment income include interest, dividends, annuities, royalties, rents, passive income, and gains from disposing property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Fringe Benefits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529137"/>
          </a:xfrm>
        </p:spPr>
        <p:txBody>
          <a:bodyPr/>
          <a:lstStyle/>
          <a:p>
            <a:pPr eaLnBrk="1" hangingPunct="1"/>
            <a:r>
              <a:rPr lang="en-US" altLang="en-US" sz="2600">
                <a:ea typeface="ＭＳ Ｐゴシック" panose="020B0600070205080204" pitchFamily="34" charset="-128"/>
              </a:rPr>
              <a:t>For shareholder-employees who own 2 percent or less of the S corporation, the S corporation gets a tax deduction and the benefit is nontaxable to shareholder-employee</a:t>
            </a:r>
          </a:p>
          <a:p>
            <a:pPr eaLnBrk="1" hangingPunct="1"/>
            <a:r>
              <a:rPr lang="en-US" altLang="en-US" sz="2600">
                <a:ea typeface="ＭＳ Ｐゴシック" panose="020B0600070205080204" pitchFamily="34" charset="-128"/>
              </a:rPr>
              <a:t>For shareholder-employee who own &gt; 2 percent of the S corporation, the S corporation gets a tax deduction but many benefits are taxable to the shareholder-employee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Operating Distributions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529137"/>
          </a:xfrm>
        </p:spPr>
        <p:txBody>
          <a:bodyPr/>
          <a:lstStyle/>
          <a:p>
            <a:pPr eaLnBrk="1" hangingPunct="1"/>
            <a:r>
              <a:rPr lang="en-US" altLang="en-US" sz="2600">
                <a:ea typeface="ＭＳ Ｐゴシック" panose="020B0600070205080204" pitchFamily="34" charset="-128"/>
              </a:rPr>
              <a:t>S Corporations with No E &amp; P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Distributions are tax-free to the extent of shareholder’s basis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Excess distribution is capital gain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Operating Distributions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529137"/>
          </a:xfrm>
        </p:spPr>
        <p:txBody>
          <a:bodyPr/>
          <a:lstStyle/>
          <a:p>
            <a:pPr eaLnBrk="1" hangingPunct="1"/>
            <a:r>
              <a:rPr lang="en-US" altLang="en-US" sz="2600">
                <a:ea typeface="ＭＳ Ｐゴシック" panose="020B0600070205080204" pitchFamily="34" charset="-128"/>
              </a:rPr>
              <a:t>S Corporations with E &amp; P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Distributions come from (1) AAA account, (2) E &amp; P, and then (3) any remaining shareholder stock basis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Distributions from AAA are nontaxable to extent of shareholder’s basis; any excess is capital gain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Distributions from E &amp; P are taxed as dividends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Distributions from shareholder basis are nontaxable to extent of basis; any excess is capital gain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Operating Distributions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529137"/>
          </a:xfrm>
        </p:spPr>
        <p:txBody>
          <a:bodyPr/>
          <a:lstStyle/>
          <a:p>
            <a:pPr eaLnBrk="1" hangingPunct="1"/>
            <a:r>
              <a:rPr lang="en-US" altLang="en-US" sz="2600">
                <a:ea typeface="ＭＳ Ｐゴシック" panose="020B0600070205080204" pitchFamily="34" charset="-128"/>
              </a:rPr>
              <a:t>AAA account – calculation</a:t>
            </a:r>
          </a:p>
          <a:p>
            <a:pPr lvl="1" eaLnBrk="1" hangingPunct="1"/>
            <a:r>
              <a:rPr lang="en-US" altLang="en-US" sz="2200">
                <a:ea typeface="ＭＳ Ｐゴシック" panose="020B0600070205080204" pitchFamily="34" charset="-128"/>
              </a:rPr>
              <a:t> </a:t>
            </a:r>
            <a:r>
              <a:rPr lang="en-US" altLang="en-US" sz="2000">
                <a:ea typeface="ＭＳ Ｐゴシック" panose="020B0600070205080204" pitchFamily="34" charset="-128"/>
              </a:rPr>
              <a:t>Beginning of year AAA balance </a:t>
            </a:r>
            <a:br>
              <a:rPr lang="en-US" altLang="en-US" sz="2000">
                <a:ea typeface="ＭＳ Ｐゴシック" panose="020B0600070205080204" pitchFamily="34" charset="-128"/>
              </a:rPr>
            </a:br>
            <a:r>
              <a:rPr lang="en-US" altLang="en-US" sz="2000">
                <a:ea typeface="ＭＳ Ｐゴシック" panose="020B0600070205080204" pitchFamily="34" charset="-128"/>
              </a:rPr>
              <a:t>+ Separately stated income/gain items (excluding tax exempt income) </a:t>
            </a:r>
            <a:br>
              <a:rPr lang="en-US" altLang="en-US" sz="2000">
                <a:ea typeface="ＭＳ Ｐゴシック" panose="020B0600070205080204" pitchFamily="34" charset="-128"/>
              </a:rPr>
            </a:br>
            <a:r>
              <a:rPr lang="en-US" altLang="en-US" sz="2000">
                <a:ea typeface="ＭＳ Ｐゴシック" panose="020B0600070205080204" pitchFamily="34" charset="-128"/>
              </a:rPr>
              <a:t>+ Ordinary income </a:t>
            </a:r>
            <a:br>
              <a:rPr lang="en-US" altLang="en-US" sz="2000">
                <a:ea typeface="ＭＳ Ｐゴシック" panose="020B0600070205080204" pitchFamily="34" charset="-128"/>
              </a:rPr>
            </a:br>
            <a:r>
              <a:rPr lang="en-US" altLang="en-US" sz="2000">
                <a:ea typeface="ＭＳ Ｐゴシック" panose="020B0600070205080204" pitchFamily="34" charset="-128"/>
              </a:rPr>
              <a:t>− Separately stated losses and deductions </a:t>
            </a:r>
            <a:br>
              <a:rPr lang="en-US" altLang="en-US" sz="2000">
                <a:ea typeface="ＭＳ Ｐゴシック" panose="020B0600070205080204" pitchFamily="34" charset="-128"/>
              </a:rPr>
            </a:br>
            <a:r>
              <a:rPr lang="en-US" altLang="en-US" sz="2000">
                <a:ea typeface="ＭＳ Ｐゴシック" panose="020B0600070205080204" pitchFamily="34" charset="-128"/>
              </a:rPr>
              <a:t>− Ordinary losses </a:t>
            </a:r>
            <a:br>
              <a:rPr lang="en-US" altLang="en-US" sz="2000">
                <a:ea typeface="ＭＳ Ｐゴシック" panose="020B0600070205080204" pitchFamily="34" charset="-128"/>
              </a:rPr>
            </a:br>
            <a:r>
              <a:rPr lang="en-US" altLang="en-US" sz="2000">
                <a:ea typeface="ＭＳ Ｐゴシック" panose="020B0600070205080204" pitchFamily="34" charset="-128"/>
              </a:rPr>
              <a:t>− Nondeductible expenses that are not capital expenditures (except deductions related to generating tax-exempt income)</a:t>
            </a:r>
            <a:br>
              <a:rPr lang="en-US" altLang="en-US" sz="2000">
                <a:ea typeface="ＭＳ Ｐゴシック" panose="020B0600070205080204" pitchFamily="34" charset="-128"/>
              </a:rPr>
            </a:br>
            <a:r>
              <a:rPr lang="en-US" altLang="en-US" sz="2000">
                <a:ea typeface="ＭＳ Ｐゴシック" panose="020B0600070205080204" pitchFamily="34" charset="-128"/>
              </a:rPr>
              <a:t>− Distributions out of AAA</a:t>
            </a:r>
            <a:r>
              <a:rPr lang="en-US" altLang="en-US" sz="2000" u="sng">
                <a:ea typeface="ＭＳ Ｐゴシック" panose="020B0600070205080204" pitchFamily="34" charset="-128"/>
              </a:rPr>
              <a:t> </a:t>
            </a:r>
            <a:br>
              <a:rPr lang="en-US" altLang="en-US" sz="2000">
                <a:ea typeface="ＭＳ Ｐゴシック" panose="020B0600070205080204" pitchFamily="34" charset="-128"/>
              </a:rPr>
            </a:br>
            <a:r>
              <a:rPr lang="en-US" altLang="en-US" sz="2000">
                <a:ea typeface="ＭＳ Ｐゴシック" panose="020B0600070205080204" pitchFamily="34" charset="-128"/>
              </a:rPr>
              <a:t>= End of year AAA balance</a:t>
            </a:r>
          </a:p>
          <a:p>
            <a:pPr lvl="1" eaLnBrk="1" hangingPunct="1"/>
            <a:r>
              <a:rPr lang="en-US" altLang="en-US" sz="2000">
                <a:ea typeface="ＭＳ Ｐゴシック" panose="020B0600070205080204" pitchFamily="34" charset="-128"/>
              </a:rPr>
              <a:t> AAA may have a negative balance but distributions may not cause the AAA to go negative or become more negative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7543800" cy="12954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Operating Distributions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600200"/>
            <a:ext cx="8839200" cy="51387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100">
                <a:ea typeface="ＭＳ Ｐゴシック" panose="020B0600070205080204" pitchFamily="34" charset="-128"/>
              </a:rPr>
              <a:t>Before considering distributions, CCS’s AAA was $24,000 and its accumulated E&amp;P from 2015 was $40,000. Also assume Nicole’s basis in her CCS stock is $80,000. If CCS distributes $60,000 on July 1 ($20,000 to each shareholder), what is the amount and character Nicole (a 1/3 shareholder) must recognize on her $20,000 distribution, and what is her stock basis in CCS after the distribution? </a:t>
            </a:r>
          </a:p>
          <a:p>
            <a:pPr>
              <a:lnSpc>
                <a:spcPct val="90000"/>
              </a:lnSpc>
            </a:pPr>
            <a:endParaRPr lang="en-US" altLang="en-US" sz="2400">
              <a:ea typeface="ＭＳ Ｐゴシック" panose="020B0600070205080204" pitchFamily="34" charset="-128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3333FF"/>
                </a:solidFill>
                <a:ea typeface="ＭＳ Ｐゴシック" panose="020B0600070205080204" pitchFamily="34" charset="-128"/>
              </a:rPr>
              <a:t>	</a:t>
            </a:r>
            <a:r>
              <a:rPr lang="en-US" altLang="en-US" sz="2000">
                <a:ea typeface="ＭＳ Ｐゴシック" panose="020B0600070205080204" pitchFamily="34" charset="-128"/>
              </a:rPr>
              <a:t> </a:t>
            </a:r>
            <a:br>
              <a:rPr lang="en-US" altLang="en-US">
                <a:ea typeface="ＭＳ Ｐゴシック" panose="020B0600070205080204" pitchFamily="34" charset="-128"/>
              </a:rPr>
            </a:br>
            <a:endParaRPr lang="en-US" altLang="en-US">
              <a:ea typeface="ＭＳ Ｐゴシック" panose="020B0600070205080204" pitchFamily="34" charset="-128"/>
            </a:endParaRPr>
          </a:p>
        </p:txBody>
      </p:sp>
      <p:pic>
        <p:nvPicPr>
          <p:cNvPr id="29700" name="Picture 1" descr="Screen Shot 2016-03-06 at 9.08.2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429000"/>
            <a:ext cx="6438900" cy="292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Property Distributions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529137"/>
          </a:xfrm>
        </p:spPr>
        <p:txBody>
          <a:bodyPr/>
          <a:lstStyle/>
          <a:p>
            <a:pPr eaLnBrk="1" hangingPunct="1">
              <a:defRPr/>
            </a:pPr>
            <a:r>
              <a:rPr lang="en-US" sz="2600" dirty="0">
                <a:ea typeface="+mn-ea"/>
                <a:cs typeface="+mn-cs"/>
              </a:rPr>
              <a:t>S corporation consequences:</a:t>
            </a:r>
          </a:p>
          <a:p>
            <a:pPr lvl="1" eaLnBrk="1" hangingPunct="1">
              <a:defRPr/>
            </a:pPr>
            <a:r>
              <a:rPr lang="en-US" sz="2100" dirty="0">
                <a:ea typeface="+mn-ea"/>
                <a:cs typeface="+mn-cs"/>
              </a:rPr>
              <a:t>recognizes gain on distribution of appreciated property</a:t>
            </a:r>
          </a:p>
          <a:p>
            <a:pPr lvl="1" eaLnBrk="1" hangingPunct="1">
              <a:defRPr/>
            </a:pPr>
            <a:r>
              <a:rPr lang="en-US" sz="2100" dirty="0"/>
              <a:t>does not recognize loss on distribution of property whose value has declined</a:t>
            </a:r>
            <a:endParaRPr lang="en-US" sz="2100" dirty="0">
              <a:ea typeface="+mn-ea"/>
              <a:cs typeface="+mn-cs"/>
            </a:endParaRPr>
          </a:p>
          <a:p>
            <a:pPr eaLnBrk="1" hangingPunct="1">
              <a:defRPr/>
            </a:pPr>
            <a:r>
              <a:rPr lang="en-US" sz="2600" dirty="0">
                <a:ea typeface="+mn-ea"/>
                <a:cs typeface="+mn-cs"/>
              </a:rPr>
              <a:t>Shareholder consequences:</a:t>
            </a:r>
          </a:p>
          <a:p>
            <a:pPr lvl="1" eaLnBrk="1" hangingPunct="1">
              <a:defRPr/>
            </a:pPr>
            <a:r>
              <a:rPr lang="en-US" sz="2100" dirty="0">
                <a:ea typeface="+mn-ea"/>
                <a:cs typeface="+mn-cs"/>
              </a:rPr>
              <a:t>recognizes distributive share of the deemed gain and increase stock basis accordingly</a:t>
            </a:r>
          </a:p>
          <a:p>
            <a:pPr lvl="1" eaLnBrk="1" hangingPunct="1">
              <a:defRPr/>
            </a:pPr>
            <a:r>
              <a:rPr lang="en-US" sz="2100" dirty="0">
                <a:ea typeface="+mn-ea"/>
                <a:cs typeface="+mn-cs"/>
              </a:rPr>
              <a:t> </a:t>
            </a:r>
            <a:r>
              <a:rPr lang="en-US" sz="2100" dirty="0"/>
              <a:t>the property distribution is the FMV of the property received</a:t>
            </a:r>
          </a:p>
          <a:p>
            <a:pPr lvl="1" eaLnBrk="1" hangingPunct="1">
              <a:defRPr/>
            </a:pPr>
            <a:r>
              <a:rPr lang="en-US" sz="2100" dirty="0"/>
              <a:t>taxability of distribution is determined based on distribution rules discussed previously</a:t>
            </a:r>
          </a:p>
          <a:p>
            <a:pPr lvl="1" eaLnBrk="1" hangingPunct="1">
              <a:defRPr/>
            </a:pPr>
            <a:r>
              <a:rPr lang="en-US" sz="2100" dirty="0"/>
              <a:t>basis is FMV of property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554162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Post-termination Transition Period (PTTP) Distributions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225925"/>
          </a:xfrm>
        </p:spPr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§1371(e) provides that </a:t>
            </a:r>
            <a:r>
              <a:rPr lang="en-US" altLang="en-US" sz="2800" b="1" i="1">
                <a:ea typeface="ＭＳ Ｐゴシック" panose="020B0600070205080204" pitchFamily="34" charset="-128"/>
              </a:rPr>
              <a:t>cash</a:t>
            </a:r>
            <a:r>
              <a:rPr lang="en-US" altLang="en-US" sz="2800">
                <a:ea typeface="ＭＳ Ｐゴシック" panose="020B0600070205080204" pitchFamily="34" charset="-128"/>
              </a:rPr>
              <a:t> distributions after an S election termination and during the PTTP are tax-free to the extent they do not exceed the corporation’s AAA balance and the shareholder’s basis in the stock</a:t>
            </a:r>
          </a:p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 The PTTP for post-termination distributions is generally the same as the PTTP for deducting suspended losses</a:t>
            </a:r>
            <a:endParaRPr lang="en-US" altLang="en-US" sz="21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 Corporation Elections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Formation – §351 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Qualification requirements 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Shareholder type and number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limits on corporation type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1 class of stock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Filing the election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Effective date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Liquidating Distributions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529137"/>
          </a:xfrm>
        </p:spPr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S corporation rules follow C corporation rules </a:t>
            </a:r>
          </a:p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S corporations generally recognize gain </a:t>
            </a:r>
            <a:r>
              <a:rPr lang="en-US" altLang="en-US" sz="2800" i="1">
                <a:ea typeface="ＭＳ Ｐゴシック" panose="020B0600070205080204" pitchFamily="34" charset="-128"/>
              </a:rPr>
              <a:t>or</a:t>
            </a:r>
            <a:r>
              <a:rPr lang="en-US" altLang="en-US" sz="2800">
                <a:ea typeface="ＭＳ Ｐゴシック" panose="020B0600070205080204" pitchFamily="34" charset="-128"/>
              </a:rPr>
              <a:t> loss on each asset they distribute in liquidation</a:t>
            </a:r>
          </a:p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These gains and losses are allocated to the S corporation shareholders, increasing or decreasing their stock basis</a:t>
            </a:r>
          </a:p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In general, shareholders recognize gain on the distribution if the value of the property exceeds their stock basis; they recognize loss if their stock basis exceeds the value of the property</a:t>
            </a:r>
            <a:endParaRPr lang="en-US" altLang="en-US" sz="21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 Corporation Taxes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529137"/>
          </a:xfrm>
        </p:spPr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Built-in gains tax </a:t>
            </a:r>
          </a:p>
          <a:p>
            <a:pPr lvl="1" eaLnBrk="1" hangingPunct="1"/>
            <a:r>
              <a:rPr lang="en-US" altLang="en-US" sz="2400">
                <a:ea typeface="ＭＳ Ｐゴシック" panose="020B0600070205080204" pitchFamily="34" charset="-128"/>
              </a:rPr>
              <a:t>Only applies if have net unrealized built-in gain at conversion </a:t>
            </a:r>
            <a:r>
              <a:rPr lang="en-US" altLang="en-US" sz="2400" b="1" i="1" u="sng">
                <a:ea typeface="ＭＳ Ｐゴシック" panose="020B0600070205080204" pitchFamily="34" charset="-128"/>
              </a:rPr>
              <a:t>and</a:t>
            </a:r>
            <a:r>
              <a:rPr lang="en-US" altLang="en-US" sz="2400">
                <a:ea typeface="ＭＳ Ｐゴシック" panose="020B0600070205080204" pitchFamily="34" charset="-128"/>
              </a:rPr>
              <a:t> if recognize net built-in gains during first five years as S corporation</a:t>
            </a:r>
          </a:p>
          <a:p>
            <a:pPr lvl="1" eaLnBrk="1" hangingPunct="1"/>
            <a:r>
              <a:rPr lang="en-US" altLang="en-US" sz="2400">
                <a:ea typeface="ＭＳ Ｐゴシック" panose="020B0600070205080204" pitchFamily="34" charset="-128"/>
              </a:rPr>
              <a:t>Definitions of net unrealized built-in gains and net recognized built-in gains</a:t>
            </a:r>
          </a:p>
          <a:p>
            <a:pPr lvl="1" eaLnBrk="1" hangingPunct="1"/>
            <a:r>
              <a:rPr lang="en-US" altLang="en-US" sz="2400">
                <a:ea typeface="ＭＳ Ｐゴシック" panose="020B0600070205080204" pitchFamily="34" charset="-128"/>
              </a:rPr>
              <a:t>Limit on net recognized unrealized built-in gains</a:t>
            </a:r>
          </a:p>
          <a:p>
            <a:pPr lvl="1" eaLnBrk="1" hangingPunct="1"/>
            <a:r>
              <a:rPr lang="en-US" altLang="en-US" sz="2400">
                <a:ea typeface="ＭＳ Ｐゴシック" panose="020B0600070205080204" pitchFamily="34" charset="-128"/>
              </a:rPr>
              <a:t>Applicable tax rate</a:t>
            </a:r>
          </a:p>
          <a:p>
            <a:pPr lvl="1" eaLnBrk="1" hangingPunct="1"/>
            <a:r>
              <a:rPr lang="en-US" altLang="en-US" sz="2400">
                <a:ea typeface="ＭＳ Ｐゴシック" panose="020B0600070205080204" pitchFamily="34" charset="-128"/>
              </a:rPr>
              <a:t>Allocation of built-in gains tax to shareholders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 Corporation Taxes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Excess net passive income tax </a:t>
            </a:r>
          </a:p>
          <a:p>
            <a:pPr lvl="1" eaLnBrk="1" hangingPunct="1"/>
            <a:r>
              <a:rPr lang="en-US" altLang="en-US" sz="2200">
                <a:ea typeface="ＭＳ Ｐゴシック" panose="020B0600070205080204" pitchFamily="34" charset="-128"/>
              </a:rPr>
              <a:t>Only applies to S corporations with C corporation E&amp;P</a:t>
            </a:r>
          </a:p>
          <a:p>
            <a:pPr lvl="1" eaLnBrk="1" hangingPunct="1"/>
            <a:r>
              <a:rPr lang="en-US" altLang="en-US" sz="2200">
                <a:ea typeface="ＭＳ Ｐゴシック" panose="020B0600070205080204" pitchFamily="34" charset="-128"/>
              </a:rPr>
              <a:t>Levied on excess net passive income calculated as: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   Net Passive Income × [(Passive Investment Income – (25% × Gross Receipts)) / Passive Investment Income]</a:t>
            </a:r>
          </a:p>
          <a:p>
            <a:pPr lvl="1" eaLnBrk="1" hangingPunct="1"/>
            <a:r>
              <a:rPr lang="en-US" altLang="en-US" sz="2200">
                <a:ea typeface="ＭＳ Ｐゴシック" panose="020B0600070205080204" pitchFamily="34" charset="-128"/>
              </a:rPr>
              <a:t>Limit on excess net passive income </a:t>
            </a:r>
          </a:p>
          <a:p>
            <a:pPr lvl="1" eaLnBrk="1" hangingPunct="1"/>
            <a:r>
              <a:rPr lang="en-US" altLang="en-US" sz="2200">
                <a:ea typeface="ＭＳ Ｐゴシック" panose="020B0600070205080204" pitchFamily="34" charset="-128"/>
              </a:rPr>
              <a:t>Applicable tax rate</a:t>
            </a:r>
          </a:p>
          <a:p>
            <a:pPr lvl="1" eaLnBrk="1" hangingPunct="1"/>
            <a:r>
              <a:rPr lang="en-US" altLang="en-US" sz="2200">
                <a:ea typeface="ＭＳ Ｐゴシック" panose="020B0600070205080204" pitchFamily="34" charset="-128"/>
              </a:rPr>
              <a:t>Allocation of excess net passive income tax to shareholders</a:t>
            </a:r>
          </a:p>
          <a:p>
            <a:pPr lvl="1" eaLnBrk="1" hangingPunct="1"/>
            <a:r>
              <a:rPr lang="en-US" altLang="en-US" sz="2200">
                <a:ea typeface="ＭＳ Ｐゴシック" panose="020B0600070205080204" pitchFamily="34" charset="-128"/>
              </a:rPr>
              <a:t>S corporation termination if tax applies three consecutive years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 Corporation Taxes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529138"/>
          </a:xfrm>
        </p:spPr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LIFO recapture tax </a:t>
            </a:r>
          </a:p>
          <a:p>
            <a:pPr lvl="1" eaLnBrk="1" hangingPunct="1"/>
            <a:r>
              <a:rPr lang="en-US" altLang="en-US" sz="2400">
                <a:ea typeface="ＭＳ Ｐゴシック" panose="020B0600070205080204" pitchFamily="34" charset="-128"/>
              </a:rPr>
              <a:t>C corporation must include the LIFO recapture amount (FIFO basis – LIFO basis) in gross income in the last year it operates as a C corporation</a:t>
            </a:r>
          </a:p>
          <a:p>
            <a:pPr lvl="1" eaLnBrk="1" hangingPunct="1"/>
            <a:r>
              <a:rPr lang="en-US" altLang="en-US" sz="2400">
                <a:ea typeface="ＭＳ Ｐゴシック" panose="020B0600070205080204" pitchFamily="34" charset="-128"/>
              </a:rPr>
              <a:t>Applicable tax rate</a:t>
            </a:r>
          </a:p>
          <a:p>
            <a:pPr lvl="1" eaLnBrk="1" hangingPunct="1"/>
            <a:r>
              <a:rPr lang="en-US" altLang="en-US" sz="2400">
                <a:ea typeface="ＭＳ Ｐゴシック" panose="020B0600070205080204" pitchFamily="34" charset="-128"/>
              </a:rPr>
              <a:t>Tax paid in four annual installments</a:t>
            </a:r>
          </a:p>
          <a:p>
            <a:pPr lvl="1" eaLnBrk="1" hangingPunct="1"/>
            <a:r>
              <a:rPr lang="en-US" altLang="en-US" sz="2400">
                <a:ea typeface="ＭＳ Ｐゴシック" panose="020B0600070205080204" pitchFamily="34" charset="-128"/>
              </a:rPr>
              <a:t>The LIFO recapture amount increases the corporation’s adjusted basis in its inventory at the time it converts to an S corporation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477962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Estimated Taxes &amp; Filing Requirements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Estimated taxes</a:t>
            </a:r>
          </a:p>
          <a:p>
            <a:pPr lvl="1" eaLnBrk="1" hangingPunct="1"/>
            <a:r>
              <a:rPr lang="en-US" altLang="en-US" sz="2400">
                <a:ea typeface="ＭＳ Ｐゴシック" panose="020B0600070205080204" pitchFamily="34" charset="-128"/>
              </a:rPr>
              <a:t>Generally follow C corporation rules: S corporations with a federal income tax liability of $500 or more due must make quarterly estimated tax payments</a:t>
            </a:r>
          </a:p>
          <a:p>
            <a:pPr lvl="1" eaLnBrk="1" hangingPunct="1"/>
            <a:r>
              <a:rPr lang="en-US" altLang="en-US" sz="2400">
                <a:ea typeface="ＭＳ Ｐゴシック" panose="020B0600070205080204" pitchFamily="34" charset="-128"/>
              </a:rPr>
              <a:t>Not required to make estimated tax payments for the LIFO recapture tax</a:t>
            </a:r>
          </a:p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Filing requirements </a:t>
            </a:r>
          </a:p>
          <a:p>
            <a:pPr lvl="1" eaLnBrk="1" hangingPunct="1"/>
            <a:r>
              <a:rPr lang="en-US" altLang="en-US" sz="2400">
                <a:ea typeface="ＭＳ Ｐゴシック" panose="020B0600070205080204" pitchFamily="34" charset="-128"/>
              </a:rPr>
              <a:t>Form 1120S due by the 15th day of the third month after the S corporation’s year end</a:t>
            </a:r>
          </a:p>
          <a:p>
            <a:pPr lvl="1" eaLnBrk="1" hangingPunct="1"/>
            <a:r>
              <a:rPr lang="en-US" altLang="en-US" sz="2400">
                <a:ea typeface="ＭＳ Ｐゴシック" panose="020B0600070205080204" pitchFamily="34" charset="-128"/>
              </a:rPr>
              <a:t> Automatic, six-month extension by filing Form 7004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Comparing C and S Corporations and Partnerships</a:t>
            </a:r>
          </a:p>
        </p:txBody>
      </p:sp>
      <p:pic>
        <p:nvPicPr>
          <p:cNvPr id="3789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825" y="1752600"/>
            <a:ext cx="6799263" cy="462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Comparing C and S Corporations and Partnerships</a:t>
            </a:r>
          </a:p>
        </p:txBody>
      </p:sp>
      <p:pic>
        <p:nvPicPr>
          <p:cNvPr id="38917" name="Picture 8"/>
          <p:cNvPicPr>
            <a:picLocks noChangeAspect="1" noChangeArrowheads="1"/>
          </p:cNvPicPr>
          <p:nvPr/>
        </p:nvPicPr>
        <p:blipFill rotWithShape="1">
          <a:blip r:embed="rId2"/>
          <a:srcRect r="-894"/>
          <a:stretch/>
        </p:blipFill>
        <p:spPr bwMode="auto">
          <a:xfrm>
            <a:off x="604838" y="1595438"/>
            <a:ext cx="7167562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38916" name="Picture 1" descr="Screen Shot 2016-03-06 at 9.11.29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3" r="1375"/>
          <a:stretch>
            <a:fillRect/>
          </a:stretch>
        </p:blipFill>
        <p:spPr bwMode="auto">
          <a:xfrm>
            <a:off x="598488" y="1981200"/>
            <a:ext cx="7097712" cy="407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Comparing C and S Corporations and Partnerships</a:t>
            </a:r>
          </a:p>
        </p:txBody>
      </p:sp>
      <p:grpSp>
        <p:nvGrpSpPr>
          <p:cNvPr id="39939" name="Group 1"/>
          <p:cNvGrpSpPr>
            <a:grpSpLocks/>
          </p:cNvGrpSpPr>
          <p:nvPr/>
        </p:nvGrpSpPr>
        <p:grpSpPr bwMode="auto">
          <a:xfrm>
            <a:off x="914400" y="2667000"/>
            <a:ext cx="7185025" cy="1789113"/>
            <a:chOff x="587375" y="1595438"/>
            <a:chExt cx="7185025" cy="1789112"/>
          </a:xfrm>
        </p:grpSpPr>
        <p:pic>
          <p:nvPicPr>
            <p:cNvPr id="39940" name="Picture 8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04838" y="1595438"/>
              <a:ext cx="7167562" cy="419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39941" name="Picture 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87375" y="2012951"/>
              <a:ext cx="7167563" cy="1371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Comparing C and S Corporations and Partnerships</a:t>
            </a:r>
          </a:p>
        </p:txBody>
      </p:sp>
      <p:pic>
        <p:nvPicPr>
          <p:cNvPr id="40963" name="Picture 1" descr="Screen Shot 2016-03-06 at 9.17.0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153400" cy="486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Comparing C and S Corporations and Partnerships</a:t>
            </a:r>
          </a:p>
        </p:txBody>
      </p:sp>
      <p:grpSp>
        <p:nvGrpSpPr>
          <p:cNvPr id="41987" name="Group 5"/>
          <p:cNvGrpSpPr>
            <a:grpSpLocks/>
          </p:cNvGrpSpPr>
          <p:nvPr/>
        </p:nvGrpSpPr>
        <p:grpSpPr bwMode="auto">
          <a:xfrm>
            <a:off x="304800" y="1828800"/>
            <a:ext cx="8140700" cy="4394200"/>
            <a:chOff x="304800" y="1600200"/>
            <a:chExt cx="8140700" cy="4394200"/>
          </a:xfrm>
        </p:grpSpPr>
        <p:pic>
          <p:nvPicPr>
            <p:cNvPr id="41988" name="Picture 2" descr="Screen Shot 2016-03-06 at 9.17.03 PM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35" b="83029"/>
            <a:stretch>
              <a:fillRect/>
            </a:stretch>
          </p:blipFill>
          <p:spPr bwMode="auto">
            <a:xfrm>
              <a:off x="304800" y="1600200"/>
              <a:ext cx="8077200" cy="825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989" name="Picture 3" descr="Screen Shot 2016-03-06 at 9.18.21 PM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981200"/>
              <a:ext cx="8140700" cy="4013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 Corporation Election?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4116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100">
                <a:ea typeface="ＭＳ Ｐゴシック" panose="020B0600070205080204" pitchFamily="34" charset="-128"/>
              </a:rPr>
              <a:t>Suppose CCS was formed with Nicole Johnson, Sarah Walker, and Chanzz Inc., a corporation owned by Chance Armstrong, as shareholders. Would CCS be eligible to elect S corporation status?</a:t>
            </a:r>
            <a:endParaRPr lang="en-US" altLang="en-US" sz="2100" b="1">
              <a:ea typeface="ＭＳ Ｐゴシック" panose="020B0600070205080204" pitchFamily="34" charset="-128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solidFill>
                  <a:srgbClr val="3333FF"/>
                </a:solidFill>
                <a:ea typeface="ＭＳ Ｐゴシック" panose="020B0600070205080204" pitchFamily="34" charset="-128"/>
              </a:rPr>
              <a:t>	(No</a:t>
            </a:r>
            <a:r>
              <a:rPr lang="en-US" altLang="en-US" sz="2000" b="1">
                <a:solidFill>
                  <a:srgbClr val="0066FF"/>
                </a:solidFill>
                <a:ea typeface="ＭＳ Ｐゴシック" panose="020B0600070205080204" pitchFamily="34" charset="-128"/>
              </a:rPr>
              <a:t>. </a:t>
            </a:r>
            <a:r>
              <a:rPr lang="en-US" altLang="en-US" sz="2000" b="1">
                <a:solidFill>
                  <a:srgbClr val="3333FF"/>
                </a:solidFill>
                <a:ea typeface="ＭＳ Ｐゴシック" panose="020B0600070205080204" pitchFamily="34" charset="-128"/>
              </a:rPr>
              <a:t>Because one of its shareholders is a corporation (Chanzz Inc.), CCS would not be eligible to elect S corporation status)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100">
                <a:ea typeface="ＭＳ Ｐゴシック" panose="020B0600070205080204" pitchFamily="34" charset="-128"/>
              </a:rPr>
              <a:t>Suppose Nicole, Sarah, and Chance recruited 97 U.S. residents to become shareholders of CCS. Meanwhile, Nicole gave several of her CCS shares to her grandfather and his bride as a wedding gift. After the transfer, CCS had 102 shareholders. Can CCS elect S corporation status?</a:t>
            </a:r>
            <a:endParaRPr lang="en-US" altLang="en-US" sz="2100" b="1">
              <a:ea typeface="ＭＳ Ｐゴシック" panose="020B0600070205080204" pitchFamily="34" charset="-128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solidFill>
                  <a:srgbClr val="3333FF"/>
                </a:solidFill>
                <a:ea typeface="ＭＳ Ｐゴシック" panose="020B0600070205080204" pitchFamily="34" charset="-128"/>
              </a:rPr>
              <a:t>	Yes. Nicole (descendant of common ancestor), her grandfather (common ancestor), and her grandfather’s wife (spouse of common ancestor) are treated as </a:t>
            </a:r>
            <a:r>
              <a:rPr lang="en-US" altLang="en-US" sz="2000" b="1" i="1">
                <a:solidFill>
                  <a:srgbClr val="3333FF"/>
                </a:solidFill>
                <a:ea typeface="ＭＳ Ｐゴシック" panose="020B0600070205080204" pitchFamily="34" charset="-128"/>
              </a:rPr>
              <a:t>one</a:t>
            </a:r>
            <a:r>
              <a:rPr lang="en-US" altLang="en-US" sz="2000" b="1">
                <a:solidFill>
                  <a:srgbClr val="3333FF"/>
                </a:solidFill>
                <a:ea typeface="ＭＳ Ｐゴシック" panose="020B0600070205080204" pitchFamily="34" charset="-128"/>
              </a:rPr>
              <a:t> shareholder for purposes of the 100-shareholder limit</a:t>
            </a:r>
            <a:endParaRPr lang="en-US" altLang="en-US" sz="20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 Corporation Terminations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600" b="1">
                <a:ea typeface="ＭＳ Ｐゴシック" panose="020B0600070205080204" pitchFamily="34" charset="-128"/>
              </a:rPr>
              <a:t>Voluntary Terminations</a:t>
            </a:r>
            <a:endParaRPr lang="en-US" altLang="en-US" sz="2600">
              <a:ea typeface="ＭＳ Ｐゴシック" panose="020B0600070205080204" pitchFamily="34" charset="-128"/>
            </a:endParaRPr>
          </a:p>
          <a:p>
            <a:pPr lvl="1" eaLnBrk="1" hangingPunct="1"/>
            <a:r>
              <a:rPr lang="en-US" altLang="en-US" sz="2200">
                <a:ea typeface="ＭＳ Ｐゴシック" panose="020B0600070205080204" pitchFamily="34" charset="-128"/>
              </a:rPr>
              <a:t>Elected by shareholders with &gt; 50% stock</a:t>
            </a:r>
          </a:p>
          <a:p>
            <a:pPr lvl="1" eaLnBrk="1" hangingPunct="1"/>
            <a:r>
              <a:rPr lang="en-US" altLang="en-US" sz="2200">
                <a:ea typeface="ＭＳ Ｐゴシック" panose="020B0600070205080204" pitchFamily="34" charset="-128"/>
              </a:rPr>
              <a:t>Effective date</a:t>
            </a:r>
          </a:p>
          <a:p>
            <a:pPr eaLnBrk="1" hangingPunct="1"/>
            <a:r>
              <a:rPr lang="en-US" altLang="en-US" sz="2600" b="1">
                <a:ea typeface="ＭＳ Ｐゴシック" panose="020B0600070205080204" pitchFamily="34" charset="-128"/>
              </a:rPr>
              <a:t>Involuntary Terminations</a:t>
            </a:r>
            <a:endParaRPr lang="en-US" altLang="en-US" sz="2600">
              <a:ea typeface="ＭＳ Ｐゴシック" panose="020B0600070205080204" pitchFamily="34" charset="-128"/>
            </a:endParaRPr>
          </a:p>
          <a:p>
            <a:pPr lvl="1" eaLnBrk="1" hangingPunct="1"/>
            <a:r>
              <a:rPr lang="en-US" altLang="en-US" sz="2200">
                <a:ea typeface="ＭＳ Ｐゴシック" panose="020B0600070205080204" pitchFamily="34" charset="-128"/>
              </a:rPr>
              <a:t>Failing S corporation requirements</a:t>
            </a:r>
          </a:p>
          <a:p>
            <a:pPr lvl="1" eaLnBrk="1" hangingPunct="1"/>
            <a:r>
              <a:rPr lang="en-US" altLang="en-US" sz="2200">
                <a:ea typeface="ＭＳ Ｐゴシック" panose="020B0600070205080204" pitchFamily="34" charset="-128"/>
              </a:rPr>
              <a:t>Passive investment income in excess of 25 percent of gross receipts for 3 years </a:t>
            </a:r>
          </a:p>
          <a:p>
            <a:pPr lvl="2" eaLnBrk="1" hangingPunct="1"/>
            <a:r>
              <a:rPr lang="en-US" altLang="en-US" sz="2100">
                <a:ea typeface="ＭＳ Ｐゴシック" panose="020B0600070205080204" pitchFamily="34" charset="-128"/>
              </a:rPr>
              <a:t>Restricted to S corporations with “earnings and profits”</a:t>
            </a:r>
          </a:p>
          <a:p>
            <a:pPr lvl="2" eaLnBrk="1" hangingPunct="1"/>
            <a:r>
              <a:rPr lang="en-US" altLang="en-US" sz="2100">
                <a:ea typeface="ＭＳ Ｐゴシック" panose="020B0600070205080204" pitchFamily="34" charset="-128"/>
              </a:rPr>
              <a:t>Passive investment income; Gross receipts</a:t>
            </a:r>
          </a:p>
          <a:p>
            <a:pPr lvl="1" eaLnBrk="1" hangingPunct="1"/>
            <a:r>
              <a:rPr lang="en-US" altLang="en-US" sz="2200">
                <a:ea typeface="ＭＳ Ｐゴシック" panose="020B0600070205080204" pitchFamily="34" charset="-128"/>
              </a:rPr>
              <a:t>Effective date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z="22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 Corporation Terminations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>
                <a:ea typeface="ＭＳ Ｐゴシック" panose="020B0600070205080204" pitchFamily="34" charset="-128"/>
              </a:rPr>
              <a:t>Short tax years</a:t>
            </a:r>
            <a:endParaRPr lang="en-US" altLang="en-US">
              <a:ea typeface="ＭＳ Ｐゴシック" panose="020B0600070205080204" pitchFamily="34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Allocation of income across S and C corporation years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Daily method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Specific identification method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Tax return due dates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>
                <a:ea typeface="ＭＳ Ｐゴシック" panose="020B0600070205080204" pitchFamily="34" charset="-128"/>
              </a:rPr>
              <a:t>S corporation reelections</a:t>
            </a:r>
            <a:endParaRPr lang="en-US" altLang="en-US">
              <a:ea typeface="ＭＳ Ｐゴシック" panose="020B0600070205080204" pitchFamily="34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Generally available at the beginning of the 5</a:t>
            </a:r>
            <a:r>
              <a:rPr lang="en-US" altLang="en-US" baseline="30000">
                <a:ea typeface="ＭＳ Ｐゴシック" panose="020B0600070205080204" pitchFamily="34" charset="-128"/>
              </a:rPr>
              <a:t>th</a:t>
            </a:r>
            <a:r>
              <a:rPr lang="en-US" altLang="en-US">
                <a:ea typeface="ＭＳ Ｐゴシック" panose="020B0600070205080204" pitchFamily="34" charset="-128"/>
              </a:rPr>
              <a:t> year after year of termination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Early IRS consent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Operating Issues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ea typeface="ＭＳ Ｐゴシック" panose="020B0600070205080204" pitchFamily="34" charset="-128"/>
              </a:rPr>
              <a:t>Accounting periods and methods</a:t>
            </a:r>
            <a:r>
              <a:rPr lang="en-US" altLang="en-US">
                <a:ea typeface="ＭＳ Ｐゴシック" panose="020B0600070205080204" pitchFamily="34" charset="-128"/>
              </a:rPr>
              <a:t>: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Elected at entity level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Methods carryover from C corporation years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May choose cash, accrual, or hybrid methods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Must use a calendar year-end unless establish business purpose for alternative year-end or natural business year-end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Operating Issues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ea typeface="ＭＳ Ｐゴシック" panose="020B0600070205080204" pitchFamily="34" charset="-128"/>
              </a:rPr>
              <a:t>Income and loss allocations</a:t>
            </a:r>
            <a:r>
              <a:rPr lang="en-US" altLang="en-US">
                <a:ea typeface="ＭＳ Ｐゴシック" panose="020B0600070205080204" pitchFamily="34" charset="-128"/>
              </a:rPr>
              <a:t>: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Allocate profit and loss pro rata, based on shares owned each day of the year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If sell shares during the year, pro rata, per day allocations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If </a:t>
            </a:r>
            <a:r>
              <a:rPr lang="en-US" altLang="en-US" i="1">
                <a:ea typeface="ＭＳ Ｐゴシック" panose="020B0600070205080204" pitchFamily="34" charset="-128"/>
              </a:rPr>
              <a:t>all shareholders with changing ownership percentages</a:t>
            </a:r>
            <a:r>
              <a:rPr lang="en-US" altLang="en-US">
                <a:ea typeface="ＭＳ Ｐゴシック" panose="020B0600070205080204" pitchFamily="34" charset="-128"/>
              </a:rPr>
              <a:t> agree, the S corporation can use its normal accounting rules to allocate income and loss to the specific periods in which it realized income and losses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Income and Loss Allocations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>
                <a:ea typeface="ＭＳ Ｐゴシック" panose="020B0600070205080204" pitchFamily="34" charset="-128"/>
              </a:rPr>
              <a:t>Assume CCS was formed as a calendar-year S corporation with Nicole Johnson, Sarah Walker, and Chance Armstrong as equal (one-third) shareholders. On June 14, 2016, Chance sold his CCS shares to Nicole. CCS reported business income for 2016 as follows:</a:t>
            </a:r>
            <a:br>
              <a:rPr lang="en-US" altLang="en-US" sz="2000">
                <a:ea typeface="ＭＳ Ｐゴシック" panose="020B0600070205080204" pitchFamily="34" charset="-128"/>
              </a:rPr>
            </a:br>
            <a:endParaRPr lang="en-US" altLang="en-US" sz="2000"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  January 1 through June 14 (166 days)                          $100,000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  June 14 through December 31 (200 days)                      </a:t>
            </a:r>
            <a:r>
              <a:rPr lang="en-US" altLang="en-US" sz="2000" u="sng">
                <a:ea typeface="ＭＳ Ｐゴシック" panose="020B0600070205080204" pitchFamily="34" charset="-128"/>
              </a:rPr>
              <a:t>266,000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  January 1 through December 31, 2016 (366 days)       </a:t>
            </a:r>
            <a:r>
              <a:rPr lang="en-US" altLang="en-US" sz="2000" u="sng">
                <a:ea typeface="ＭＳ Ｐゴシック" panose="020B0600070205080204" pitchFamily="34" charset="-128"/>
              </a:rPr>
              <a:t>$366,000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000"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   How much 2016 income is allocated to each shareholder if CCS uses the daily method of allocating income?</a:t>
            </a:r>
            <a:endParaRPr lang="en-US" altLang="en-US" sz="2000" b="1">
              <a:ea typeface="ＭＳ Ｐゴシック" panose="020B0600070205080204" pitchFamily="34" charset="-128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solidFill>
                  <a:srgbClr val="3333FF"/>
                </a:solidFill>
                <a:ea typeface="ＭＳ Ｐゴシック" panose="020B0600070205080204" pitchFamily="34" charset="-128"/>
              </a:rPr>
              <a:t>	Nicole’s allocation is $188,667; Sarah’s is $122,000; and Chance’s is $55,333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1465</TotalTime>
  <Words>1842</Words>
  <Application>Microsoft Office PowerPoint</Application>
  <PresentationFormat>On-screen Show (4:3)</PresentationFormat>
  <Paragraphs>210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7" baseType="lpstr">
      <vt:lpstr>Arial</vt:lpstr>
      <vt:lpstr>ＭＳ Ｐゴシック</vt:lpstr>
      <vt:lpstr>Wingdings</vt:lpstr>
      <vt:lpstr>Calibri</vt:lpstr>
      <vt:lpstr>Times New Roman</vt:lpstr>
      <vt:lpstr>PMingLiU</vt:lpstr>
      <vt:lpstr>+mj-lt</vt:lpstr>
      <vt:lpstr>Network</vt:lpstr>
      <vt:lpstr>Chapter 11</vt:lpstr>
      <vt:lpstr>Learning Objectives</vt:lpstr>
      <vt:lpstr>S Corporation Elections</vt:lpstr>
      <vt:lpstr>S Corporation Election?</vt:lpstr>
      <vt:lpstr>S Corporation Terminations</vt:lpstr>
      <vt:lpstr>S Corporation Terminations</vt:lpstr>
      <vt:lpstr>Operating Issues</vt:lpstr>
      <vt:lpstr>Operating Issues</vt:lpstr>
      <vt:lpstr>Income and Loss Allocations</vt:lpstr>
      <vt:lpstr>Operating Issues</vt:lpstr>
      <vt:lpstr>Operating Issues</vt:lpstr>
      <vt:lpstr>Shareholder’s Basis</vt:lpstr>
      <vt:lpstr>Shareholder’s Basis</vt:lpstr>
      <vt:lpstr>Shareholder’s Basis</vt:lpstr>
      <vt:lpstr>Loss Limitations</vt:lpstr>
      <vt:lpstr>Loss Limitations</vt:lpstr>
      <vt:lpstr>Loss Limitations</vt:lpstr>
      <vt:lpstr>Loss limitations</vt:lpstr>
      <vt:lpstr>Loss Limitations</vt:lpstr>
      <vt:lpstr>Loss Limitations</vt:lpstr>
      <vt:lpstr>Self-Employment Income</vt:lpstr>
      <vt:lpstr>Net Investment Income Tax</vt:lpstr>
      <vt:lpstr>Fringe Benefits</vt:lpstr>
      <vt:lpstr>Operating Distributions</vt:lpstr>
      <vt:lpstr>Operating Distributions</vt:lpstr>
      <vt:lpstr>Operating Distributions</vt:lpstr>
      <vt:lpstr>Operating Distributions</vt:lpstr>
      <vt:lpstr>Property Distributions</vt:lpstr>
      <vt:lpstr>Post-termination Transition Period (PTTP) Distributions</vt:lpstr>
      <vt:lpstr>Liquidating Distributions</vt:lpstr>
      <vt:lpstr>S Corporation Taxes</vt:lpstr>
      <vt:lpstr>S Corporation Taxes</vt:lpstr>
      <vt:lpstr>S Corporation Taxes</vt:lpstr>
      <vt:lpstr>Estimated Taxes &amp; Filing Requirements</vt:lpstr>
      <vt:lpstr>Comparing C and S Corporations and Partnerships</vt:lpstr>
      <vt:lpstr>Comparing C and S Corporations and Partnerships</vt:lpstr>
      <vt:lpstr>Comparing C and S Corporations and Partnerships</vt:lpstr>
      <vt:lpstr>Comparing C and S Corporations and Partnerships</vt:lpstr>
      <vt:lpstr>Comparing C and S Corporations and Partnerships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Matthew</dc:creator>
  <cp:lastModifiedBy>Howard Godfrey</cp:lastModifiedBy>
  <cp:revision>75</cp:revision>
  <dcterms:created xsi:type="dcterms:W3CDTF">2006-11-06T16:51:59Z</dcterms:created>
  <dcterms:modified xsi:type="dcterms:W3CDTF">2016-12-19T02:25:22Z</dcterms:modified>
</cp:coreProperties>
</file>