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45"/>
  </p:notesMasterIdLst>
  <p:sldIdLst>
    <p:sldId id="257" r:id="rId3"/>
    <p:sldId id="260" r:id="rId4"/>
    <p:sldId id="261" r:id="rId5"/>
    <p:sldId id="262" r:id="rId6"/>
    <p:sldId id="263" r:id="rId7"/>
    <p:sldId id="264" r:id="rId8"/>
    <p:sldId id="265" r:id="rId9"/>
    <p:sldId id="291" r:id="rId10"/>
    <p:sldId id="309" r:id="rId11"/>
    <p:sldId id="308" r:id="rId12"/>
    <p:sldId id="311" r:id="rId13"/>
    <p:sldId id="292" r:id="rId14"/>
    <p:sldId id="293" r:id="rId15"/>
    <p:sldId id="295" r:id="rId16"/>
    <p:sldId id="269" r:id="rId17"/>
    <p:sldId id="270" r:id="rId18"/>
    <p:sldId id="294" r:id="rId19"/>
    <p:sldId id="296" r:id="rId20"/>
    <p:sldId id="312" r:id="rId21"/>
    <p:sldId id="314" r:id="rId22"/>
    <p:sldId id="313" r:id="rId23"/>
    <p:sldId id="315" r:id="rId24"/>
    <p:sldId id="316" r:id="rId25"/>
    <p:sldId id="297" r:id="rId26"/>
    <p:sldId id="273" r:id="rId27"/>
    <p:sldId id="298" r:id="rId28"/>
    <p:sldId id="275" r:id="rId29"/>
    <p:sldId id="277" r:id="rId30"/>
    <p:sldId id="299" r:id="rId31"/>
    <p:sldId id="278" r:id="rId32"/>
    <p:sldId id="279" r:id="rId33"/>
    <p:sldId id="280" r:id="rId34"/>
    <p:sldId id="318" r:id="rId35"/>
    <p:sldId id="281" r:id="rId36"/>
    <p:sldId id="282" r:id="rId37"/>
    <p:sldId id="283" r:id="rId38"/>
    <p:sldId id="284" r:id="rId39"/>
    <p:sldId id="285" r:id="rId40"/>
    <p:sldId id="286" r:id="rId41"/>
    <p:sldId id="300" r:id="rId42"/>
    <p:sldId id="287" r:id="rId43"/>
    <p:sldId id="317"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66" autoAdjust="0"/>
    <p:restoredTop sz="99328" autoAdjust="0"/>
  </p:normalViewPr>
  <p:slideViewPr>
    <p:cSldViewPr>
      <p:cViewPr varScale="1">
        <p:scale>
          <a:sx n="69" d="100"/>
          <a:sy n="69" d="100"/>
        </p:scale>
        <p:origin x="144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D90B188-882E-4BEE-905D-680AE5B9B1EF}" type="slidenum">
              <a:rPr lang="en-US" altLang="en-US"/>
              <a:pPr/>
              <a:t>‹#›</a:t>
            </a:fld>
            <a:endParaRPr lang="en-US" altLang="en-US" dirty="0"/>
          </a:p>
        </p:txBody>
      </p:sp>
    </p:spTree>
    <p:extLst>
      <p:ext uri="{BB962C8B-B14F-4D97-AF65-F5344CB8AC3E}">
        <p14:creationId xmlns:p14="http://schemas.microsoft.com/office/powerpoint/2010/main" val="10276409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28B0F367-8D9C-4870-97CD-D90CC4E4B3A4}" type="slidenum">
              <a:rPr lang="en-US" altLang="en-US"/>
              <a:pPr>
                <a:spcBef>
                  <a:spcPct val="0"/>
                </a:spcBef>
              </a:pPr>
              <a:t>1</a:t>
            </a:fld>
            <a:endParaRPr lang="en-US" alt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Tree>
    <p:extLst>
      <p:ext uri="{BB962C8B-B14F-4D97-AF65-F5344CB8AC3E}">
        <p14:creationId xmlns:p14="http://schemas.microsoft.com/office/powerpoint/2010/main" val="2792241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925B25F0-015C-4D58-B263-27B2B9A2920D}" type="slidenum">
              <a:rPr lang="en-US" altLang="en-US"/>
              <a:pPr>
                <a:spcBef>
                  <a:spcPct val="0"/>
                </a:spcBef>
              </a:pPr>
              <a:t>25</a:t>
            </a:fld>
            <a:endParaRPr lang="en-US" alt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702533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E3DDA005-9CAE-4F42-9C65-D3922A1442F5}" type="slidenum">
              <a:rPr lang="en-US" altLang="en-US"/>
              <a:pPr>
                <a:spcBef>
                  <a:spcPct val="0"/>
                </a:spcBef>
              </a:pPr>
              <a:t>27</a:t>
            </a:fld>
            <a:endParaRPr lang="en-US" alt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3809353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0B17146A-6DD2-4EEC-97D7-A50834877AD3}" type="slidenum">
              <a:rPr lang="en-US" altLang="en-US"/>
              <a:pPr>
                <a:spcBef>
                  <a:spcPct val="0"/>
                </a:spcBef>
              </a:pPr>
              <a:t>28</a:t>
            </a:fld>
            <a:endParaRPr lang="en-US" alt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3719186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BEF556F7-59E2-4518-B08C-7CC84651871E}" type="slidenum">
              <a:rPr lang="en-US" altLang="en-US"/>
              <a:pPr>
                <a:spcBef>
                  <a:spcPct val="0"/>
                </a:spcBef>
              </a:pPr>
              <a:t>30</a:t>
            </a:fld>
            <a:endParaRPr lang="en-US" alt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614901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F0373252-2938-4AB5-A7F2-DDA97CFB2C28}" type="slidenum">
              <a:rPr lang="en-US" altLang="en-US"/>
              <a:pPr>
                <a:spcBef>
                  <a:spcPct val="0"/>
                </a:spcBef>
              </a:pPr>
              <a:t>31</a:t>
            </a:fld>
            <a:endParaRPr lang="en-US" alt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58399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80DBC316-213A-482A-B3A4-C012AE3E63A1}" type="slidenum">
              <a:rPr lang="en-US" altLang="en-US"/>
              <a:pPr>
                <a:spcBef>
                  <a:spcPct val="0"/>
                </a:spcBef>
              </a:pPr>
              <a:t>32</a:t>
            </a:fld>
            <a:endParaRPr lang="en-US" alt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802124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35241561-6DB0-43FB-A94F-5E0E069D1609}" type="slidenum">
              <a:rPr lang="en-US" altLang="en-US"/>
              <a:pPr>
                <a:spcBef>
                  <a:spcPct val="0"/>
                </a:spcBef>
              </a:pPr>
              <a:t>34</a:t>
            </a:fld>
            <a:endParaRPr lang="en-US" alt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734469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690CA77C-64C3-4052-9BC2-FB25AB2B3F2E}" type="slidenum">
              <a:rPr lang="en-US" altLang="en-US"/>
              <a:pPr>
                <a:spcBef>
                  <a:spcPct val="0"/>
                </a:spcBef>
              </a:pPr>
              <a:t>35</a:t>
            </a:fld>
            <a:endParaRPr lang="en-US" alt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734671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2657CAB0-0634-4733-B6F5-DE0ECD48E614}" type="slidenum">
              <a:rPr lang="en-US" altLang="en-US"/>
              <a:pPr>
                <a:spcBef>
                  <a:spcPct val="0"/>
                </a:spcBef>
              </a:pPr>
              <a:t>36</a:t>
            </a:fld>
            <a:endParaRPr lang="en-US" alt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4260873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DA1C0DD8-932C-45A0-A3C8-5663B703F1FE}" type="slidenum">
              <a:rPr lang="en-US" altLang="en-US"/>
              <a:pPr>
                <a:spcBef>
                  <a:spcPct val="0"/>
                </a:spcBef>
              </a:pPr>
              <a:t>37</a:t>
            </a:fld>
            <a:endParaRPr lang="en-US" alt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352873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0200AB24-19F5-4159-B4BC-FF68E7AA9834}" type="slidenum">
              <a:rPr lang="en-US" altLang="en-US"/>
              <a:pPr>
                <a:spcBef>
                  <a:spcPct val="0"/>
                </a:spcBef>
              </a:pPr>
              <a:t>2</a:t>
            </a:fld>
            <a:endParaRPr lang="en-US" altLang="en-US" dirty="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3259079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56670B28-5DAB-4A4D-BC8D-78D5BA7078D0}" type="slidenum">
              <a:rPr lang="en-US" altLang="en-US"/>
              <a:pPr>
                <a:spcBef>
                  <a:spcPct val="0"/>
                </a:spcBef>
              </a:pPr>
              <a:t>38</a:t>
            </a:fld>
            <a:endParaRPr lang="en-US" alt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221019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124E4574-CF59-496A-9461-EB38C534FEB1}" type="slidenum">
              <a:rPr lang="en-US" altLang="en-US"/>
              <a:pPr>
                <a:spcBef>
                  <a:spcPct val="0"/>
                </a:spcBef>
              </a:pPr>
              <a:t>39</a:t>
            </a:fld>
            <a:endParaRPr lang="en-US" altLang="en-US"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944762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A07AE328-C499-4E73-BD2C-D4A33DBE96A8}" type="slidenum">
              <a:rPr lang="en-US" altLang="en-US"/>
              <a:pPr>
                <a:spcBef>
                  <a:spcPct val="0"/>
                </a:spcBef>
              </a:pPr>
              <a:t>41</a:t>
            </a:fld>
            <a:endParaRPr lang="en-US" altLang="en-US" dirty="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496623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C82521AA-BD45-4001-826E-15A28EE4B130}" type="slidenum">
              <a:rPr lang="en-US" altLang="en-US"/>
              <a:pPr>
                <a:spcBef>
                  <a:spcPct val="0"/>
                </a:spcBef>
              </a:pPr>
              <a:t>3</a:t>
            </a:fld>
            <a:endParaRPr lang="en-US" altLang="en-US" dirty="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621293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BAC165D2-791D-4F7E-8CEA-044D051B7673}" type="slidenum">
              <a:rPr lang="en-US" altLang="en-US"/>
              <a:pPr>
                <a:spcBef>
                  <a:spcPct val="0"/>
                </a:spcBef>
              </a:pPr>
              <a:t>4</a:t>
            </a:fld>
            <a:endParaRPr lang="en-US" alt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287006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A5F632E1-BA98-4F49-9B3B-6599F3CF4A7D}" type="slidenum">
              <a:rPr lang="en-US" altLang="en-US"/>
              <a:pPr>
                <a:spcBef>
                  <a:spcPct val="0"/>
                </a:spcBef>
              </a:pPr>
              <a:t>5</a:t>
            </a:fld>
            <a:endParaRPr lang="en-US" altLang="en-US" dirty="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3817017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6B7FCDA5-2108-4A4E-928E-123FC5C8E3DF}" type="slidenum">
              <a:rPr lang="en-US" altLang="en-US"/>
              <a:pPr>
                <a:spcBef>
                  <a:spcPct val="0"/>
                </a:spcBef>
              </a:pPr>
              <a:t>6</a:t>
            </a:fld>
            <a:endParaRPr lang="en-US" altLang="en-US"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783113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DA7EE735-89C7-4A51-917D-E0530E6B5ACA}" type="slidenum">
              <a:rPr lang="en-US" altLang="en-US"/>
              <a:pPr>
                <a:spcBef>
                  <a:spcPct val="0"/>
                </a:spcBef>
              </a:pPr>
              <a:t>7</a:t>
            </a:fld>
            <a:endParaRPr lang="en-US" altLang="en-US"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269504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E07BCBE2-1131-4FD7-B58A-8E09CB930869}" type="slidenum">
              <a:rPr lang="en-US" altLang="en-US"/>
              <a:pPr>
                <a:spcBef>
                  <a:spcPct val="0"/>
                </a:spcBef>
              </a:pPr>
              <a:t>15</a:t>
            </a:fld>
            <a:endParaRPr lang="en-US" altLang="en-US"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779613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5865A9B0-C0E0-4D67-A856-85E66CAED81B}" type="slidenum">
              <a:rPr lang="en-US" altLang="en-US"/>
              <a:pPr>
                <a:spcBef>
                  <a:spcPct val="0"/>
                </a:spcBef>
              </a:pPr>
              <a:t>16</a:t>
            </a:fld>
            <a:endParaRPr lang="en-US" altLang="en-US" dirty="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165359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330674355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17448385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1987255661"/>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8EBDAAB9-2ADE-4BCF-9E7D-F02BC57538C8}" type="slidenum">
              <a:rPr lang="en-US" altLang="en-US"/>
              <a:pPr/>
              <a:t>‹#›</a:t>
            </a:fld>
            <a:endParaRPr lang="en-US" altLang="en-US" dirty="0"/>
          </a:p>
        </p:txBody>
      </p:sp>
    </p:spTree>
    <p:extLst>
      <p:ext uri="{BB962C8B-B14F-4D97-AF65-F5344CB8AC3E}">
        <p14:creationId xmlns:p14="http://schemas.microsoft.com/office/powerpoint/2010/main" val="418074739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00C3A655-731A-4B82-8713-ACD043912DC4}" type="slidenum">
              <a:rPr lang="en-US" altLang="en-US"/>
              <a:pPr/>
              <a:t>‹#›</a:t>
            </a:fld>
            <a:endParaRPr lang="en-US" altLang="en-US" dirty="0"/>
          </a:p>
        </p:txBody>
      </p:sp>
    </p:spTree>
    <p:extLst>
      <p:ext uri="{BB962C8B-B14F-4D97-AF65-F5344CB8AC3E}">
        <p14:creationId xmlns:p14="http://schemas.microsoft.com/office/powerpoint/2010/main" val="144214477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44896192-F3F3-4C2E-849B-4AC02CE321A4}" type="slidenum">
              <a:rPr lang="en-US" altLang="en-US"/>
              <a:pPr/>
              <a:t>‹#›</a:t>
            </a:fld>
            <a:endParaRPr lang="en-US" altLang="en-US" dirty="0"/>
          </a:p>
        </p:txBody>
      </p:sp>
    </p:spTree>
    <p:extLst>
      <p:ext uri="{BB962C8B-B14F-4D97-AF65-F5344CB8AC3E}">
        <p14:creationId xmlns:p14="http://schemas.microsoft.com/office/powerpoint/2010/main" val="33786334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85BA029C-19A0-4D09-8ADA-954A3A5B1996}" type="slidenum">
              <a:rPr lang="en-US" altLang="en-US"/>
              <a:pPr/>
              <a:t>‹#›</a:t>
            </a:fld>
            <a:endParaRPr lang="en-US" altLang="en-US" dirty="0"/>
          </a:p>
        </p:txBody>
      </p:sp>
    </p:spTree>
    <p:extLst>
      <p:ext uri="{BB962C8B-B14F-4D97-AF65-F5344CB8AC3E}">
        <p14:creationId xmlns:p14="http://schemas.microsoft.com/office/powerpoint/2010/main" val="142974580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fld id="{09A7DB41-A255-4F52-976B-21A0E6B822C9}" type="slidenum">
              <a:rPr lang="en-US" altLang="en-US"/>
              <a:pPr/>
              <a:t>‹#›</a:t>
            </a:fld>
            <a:endParaRPr lang="en-US" altLang="en-US" dirty="0"/>
          </a:p>
        </p:txBody>
      </p:sp>
    </p:spTree>
    <p:extLst>
      <p:ext uri="{BB962C8B-B14F-4D97-AF65-F5344CB8AC3E}">
        <p14:creationId xmlns:p14="http://schemas.microsoft.com/office/powerpoint/2010/main" val="181727169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fld id="{B654EC8E-E6D8-4CD4-B844-D125E9233AD3}" type="slidenum">
              <a:rPr lang="en-US" altLang="en-US"/>
              <a:pPr/>
              <a:t>‹#›</a:t>
            </a:fld>
            <a:endParaRPr lang="en-US" altLang="en-US" dirty="0"/>
          </a:p>
        </p:txBody>
      </p:sp>
    </p:spTree>
    <p:extLst>
      <p:ext uri="{BB962C8B-B14F-4D97-AF65-F5344CB8AC3E}">
        <p14:creationId xmlns:p14="http://schemas.microsoft.com/office/powerpoint/2010/main" val="15239804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265966395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3CF3FF78-FDE0-4FB1-9A09-53AB42A2F55E}" type="slidenum">
              <a:rPr lang="en-US" altLang="en-US"/>
              <a:pPr/>
              <a:t>‹#›</a:t>
            </a:fld>
            <a:endParaRPr lang="en-US" altLang="en-US" dirty="0"/>
          </a:p>
        </p:txBody>
      </p:sp>
    </p:spTree>
    <p:extLst>
      <p:ext uri="{BB962C8B-B14F-4D97-AF65-F5344CB8AC3E}">
        <p14:creationId xmlns:p14="http://schemas.microsoft.com/office/powerpoint/2010/main" val="14114878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275048063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A5A93DAD-B0FA-4CE1-8A51-17491C8E4AE8}" type="slidenum">
              <a:rPr lang="en-US" altLang="en-US"/>
              <a:pPr/>
              <a:t>‹#›</a:t>
            </a:fld>
            <a:endParaRPr lang="en-US" altLang="en-US" dirty="0"/>
          </a:p>
        </p:txBody>
      </p:sp>
    </p:spTree>
    <p:extLst>
      <p:ext uri="{BB962C8B-B14F-4D97-AF65-F5344CB8AC3E}">
        <p14:creationId xmlns:p14="http://schemas.microsoft.com/office/powerpoint/2010/main" val="278558622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B3647835-10C9-4865-B974-857B34BB7807}" type="slidenum">
              <a:rPr lang="en-US" altLang="en-US"/>
              <a:pPr/>
              <a:t>‹#›</a:t>
            </a:fld>
            <a:endParaRPr lang="en-US" altLang="en-US" dirty="0"/>
          </a:p>
        </p:txBody>
      </p:sp>
    </p:spTree>
    <p:extLst>
      <p:ext uri="{BB962C8B-B14F-4D97-AF65-F5344CB8AC3E}">
        <p14:creationId xmlns:p14="http://schemas.microsoft.com/office/powerpoint/2010/main" val="419784152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373859069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321440155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365354638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2124606042"/>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169628639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91927449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75576149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endParaRPr lang="en-US" altLang="en-US" dirty="0"/>
          </a:p>
        </p:txBody>
      </p:sp>
    </p:spTree>
    <p:extLst>
      <p:ext uri="{BB962C8B-B14F-4D97-AF65-F5344CB8AC3E}">
        <p14:creationId xmlns:p14="http://schemas.microsoft.com/office/powerpoint/2010/main" val="15039901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1027" name="Group 8"/>
          <p:cNvGrpSpPr>
            <a:grpSpLocks/>
          </p:cNvGrpSpPr>
          <p:nvPr/>
        </p:nvGrpSpPr>
        <p:grpSpPr bwMode="auto">
          <a:xfrm>
            <a:off x="7493000" y="2992438"/>
            <a:ext cx="1338263" cy="2189162"/>
            <a:chOff x="4704" y="1885"/>
            <a:chExt cx="843" cy="1379"/>
          </a:xfrm>
        </p:grpSpPr>
        <p:sp>
          <p:nvSpPr>
            <p:cNvPr id="1035"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36"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37"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38"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39"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0"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1"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2"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3"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4"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5"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6"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7"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8"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49"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0"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1"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2"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3"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4"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5"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6"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7"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8"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59"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0"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1"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2"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3"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4"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1065"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grpSp>
      <p:sp>
        <p:nvSpPr>
          <p:cNvPr id="1028"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29"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0"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4" name="Rectangle 5"/>
          <p:cNvSpPr>
            <a:spLocks noGrp="1" noChangeArrowheads="1"/>
          </p:cNvSpPr>
          <p:nvPr>
            <p:ph type="dt" sz="half" idx="2"/>
          </p:nvPr>
        </p:nvSpPr>
        <p:spPr bwMode="auto">
          <a:xfrm>
            <a:off x="457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000">
                <a:latin typeface="+mn-lt"/>
                <a:cs typeface="Arial" charset="0"/>
              </a:defRPr>
            </a:lvl1pPr>
          </a:lstStyle>
          <a:p>
            <a:pPr>
              <a:defRPr/>
            </a:pPr>
            <a:endParaRPr lang="en-US" altLang="en-US" dirty="0"/>
          </a:p>
        </p:txBody>
      </p:sp>
      <p:sp>
        <p:nvSpPr>
          <p:cNvPr id="76" name="Rectangle 7"/>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cs typeface="Arial" pitchFamily="34" charset="0"/>
              </a:defRPr>
            </a:lvl1pPr>
          </a:lstStyle>
          <a:p>
            <a:pPr>
              <a:defRPr/>
            </a:pPr>
            <a:endParaRPr lang="en-US" altLang="en-US" dirty="0"/>
          </a:p>
        </p:txBody>
      </p:sp>
      <p:sp>
        <p:nvSpPr>
          <p:cNvPr id="42"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3"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med"/>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51"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cs typeface="Arial" charset="0"/>
              </a:defRPr>
            </a:lvl1pPr>
          </a:lstStyle>
          <a:p>
            <a:pPr>
              <a:defRPr/>
            </a:pPr>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pitchFamily="34" charset="0"/>
              </a:defRPr>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A37F34C0-1889-44CC-862B-A16CE86E4459}" type="slidenum">
              <a:rPr lang="en-US" altLang="en-US"/>
              <a:pPr/>
              <a:t>‹#›</a:t>
            </a:fld>
            <a:endParaRPr lang="en-US" altLang="en-US" dirty="0"/>
          </a:p>
        </p:txBody>
      </p:sp>
      <p:grpSp>
        <p:nvGrpSpPr>
          <p:cNvPr id="2056" name="Group 8"/>
          <p:cNvGrpSpPr>
            <a:grpSpLocks/>
          </p:cNvGrpSpPr>
          <p:nvPr/>
        </p:nvGrpSpPr>
        <p:grpSpPr bwMode="auto">
          <a:xfrm>
            <a:off x="8153400" y="152400"/>
            <a:ext cx="792163" cy="1295400"/>
            <a:chOff x="5136" y="960"/>
            <a:chExt cx="528" cy="864"/>
          </a:xfrm>
        </p:grpSpPr>
        <p:sp>
          <p:nvSpPr>
            <p:cNvPr id="2058"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59"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0"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1"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2"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3"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4"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5"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6"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7"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8"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69"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0"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1"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2"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3"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4"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5"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6"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7"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8"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79"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0"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1"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2"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3"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4"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5"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6"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7"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sp>
          <p:nvSpPr>
            <p:cNvPr id="2088"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p>
          </p:txBody>
        </p:sp>
      </p:grpSp>
      <p:sp>
        <p:nvSpPr>
          <p:cNvPr id="2057" name="Rectangle 40"/>
          <p:cNvSpPr>
            <a:spLocks noChangeArrowheads="1"/>
          </p:cNvSpPr>
          <p:nvPr userDrawn="1"/>
        </p:nvSpPr>
        <p:spPr bwMode="auto">
          <a:xfrm>
            <a:off x="8229600" y="6172200"/>
            <a:ext cx="809625" cy="24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en-US" altLang="en-US" sz="1000" dirty="0">
                <a:latin typeface="Times New Roman" pitchFamily="18" charset="0"/>
                <a:cs typeface="Arial" pitchFamily="34" charset="0"/>
              </a:rPr>
              <a:t>12-</a:t>
            </a:r>
            <a:fld id="{5440DD9F-E919-4514-BDDE-56EE5410153B}" type="slidenum">
              <a:rPr lang="en-US" altLang="en-US" sz="1000" smtClean="0">
                <a:latin typeface="Times New Roman" pitchFamily="18" charset="0"/>
                <a:cs typeface="Arial" pitchFamily="34" charset="0"/>
              </a:rPr>
              <a:pPr algn="r" eaLnBrk="1" hangingPunct="1"/>
              <a:t>‹#›</a:t>
            </a:fld>
            <a:endParaRPr lang="en-US" altLang="en-US" sz="1000" dirty="0">
              <a:latin typeface="Times New Roman" pitchFamily="18" charset="0"/>
              <a:cs typeface="Arial" pitchFamily="34" charset="0"/>
            </a:endParaRPr>
          </a:p>
        </p:txBody>
      </p:sp>
      <p:sp>
        <p:nvSpPr>
          <p:cNvPr id="41"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2"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3962400" y="1752600"/>
            <a:ext cx="3135313" cy="847725"/>
          </a:xfrm>
        </p:spPr>
        <p:txBody>
          <a:bodyPr/>
          <a:lstStyle/>
          <a:p>
            <a:pPr algn="r" eaLnBrk="1" hangingPunct="1"/>
            <a:r>
              <a:rPr lang="en-US" altLang="en-US" sz="4400" dirty="0"/>
              <a:t>Chapter 12</a:t>
            </a:r>
          </a:p>
        </p:txBody>
      </p:sp>
      <p:sp>
        <p:nvSpPr>
          <p:cNvPr id="4099" name="Rectangle 3"/>
          <p:cNvSpPr>
            <a:spLocks noGrp="1" noChangeArrowheads="1"/>
          </p:cNvSpPr>
          <p:nvPr>
            <p:ph type="subTitle" idx="4294967295"/>
          </p:nvPr>
        </p:nvSpPr>
        <p:spPr>
          <a:xfrm>
            <a:off x="2743200" y="3049588"/>
            <a:ext cx="4354513" cy="684212"/>
          </a:xfrm>
        </p:spPr>
        <p:txBody>
          <a:bodyPr/>
          <a:lstStyle/>
          <a:p>
            <a:pPr marL="0" indent="0" algn="r" eaLnBrk="1" hangingPunct="1">
              <a:buFont typeface="Wingdings" pitchFamily="2" charset="2"/>
              <a:buNone/>
            </a:pPr>
            <a:r>
              <a:rPr lang="en-US" altLang="en-US" sz="3200" dirty="0"/>
              <a:t>State and Local Taxes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457200" y="685800"/>
            <a:ext cx="7010400" cy="685800"/>
          </a:xfrm>
        </p:spPr>
        <p:txBody>
          <a:bodyPr/>
          <a:lstStyle/>
          <a:p>
            <a:pPr eaLnBrk="1" hangingPunct="1"/>
            <a:r>
              <a:rPr lang="en-US" altLang="en-US" sz="3500" dirty="0"/>
              <a:t>Sales and Use Taxes: Example</a:t>
            </a:r>
            <a:endParaRPr lang="en-US" altLang="en-US" sz="3500" b="0" dirty="0"/>
          </a:p>
        </p:txBody>
      </p:sp>
      <p:sp>
        <p:nvSpPr>
          <p:cNvPr id="20483" name="Text Box 4"/>
          <p:cNvSpPr txBox="1">
            <a:spLocks noChangeArrowheads="1"/>
          </p:cNvSpPr>
          <p:nvPr/>
        </p:nvSpPr>
        <p:spPr bwMode="auto">
          <a:xfrm>
            <a:off x="304800" y="17526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2400" dirty="0"/>
          </a:p>
        </p:txBody>
      </p:sp>
      <p:sp>
        <p:nvSpPr>
          <p:cNvPr id="20484" name="Rectangle 3"/>
          <p:cNvSpPr>
            <a:spLocks noChangeArrowheads="1"/>
          </p:cNvSpPr>
          <p:nvPr/>
        </p:nvSpPr>
        <p:spPr bwMode="auto">
          <a:xfrm>
            <a:off x="457200" y="1524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r>
              <a:rPr lang="en-US" altLang="en-US" dirty="0"/>
              <a:t>Perry Corporation is a Texas corporation principally engaged in the sale of fly fishing equipment. Perry’s only activity in Colorado is the solicitation of orders for their sporting equipment through catalogues and flyers. Perry delivers the sporting equipment via USPS to its customers in Colorado.</a:t>
            </a:r>
          </a:p>
          <a:p>
            <a:pPr eaLnBrk="1" hangingPunct="1"/>
            <a:r>
              <a:rPr lang="en-US" altLang="en-US" dirty="0"/>
              <a:t>Does Perry have Colorado sales and use tax nexus?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Solution</a:t>
            </a:r>
          </a:p>
        </p:txBody>
      </p:sp>
      <p:sp>
        <p:nvSpPr>
          <p:cNvPr id="21507" name="Rectangle 3"/>
          <p:cNvSpPr>
            <a:spLocks noGrp="1" noChangeArrowheads="1"/>
          </p:cNvSpPr>
          <p:nvPr>
            <p:ph type="body" idx="1"/>
          </p:nvPr>
        </p:nvSpPr>
        <p:spPr/>
        <p:txBody>
          <a:bodyPr/>
          <a:lstStyle/>
          <a:p>
            <a:r>
              <a:rPr lang="en-US" altLang="en-US" dirty="0"/>
              <a:t>Perry is not required to collect Colorado sales tax because it has no physical presence in Colorado. Moreover, it delivers via common carrier. Perry’s facts are similar to </a:t>
            </a:r>
            <a:r>
              <a:rPr lang="en-US" altLang="en-US" i="1" dirty="0"/>
              <a:t>Quill</a:t>
            </a:r>
            <a:r>
              <a:rPr lang="en-US" altLang="en-US" dirty="0"/>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304800"/>
            <a:ext cx="3505200" cy="731838"/>
          </a:xfrm>
        </p:spPr>
        <p:txBody>
          <a:bodyPr/>
          <a:lstStyle/>
          <a:p>
            <a:pPr eaLnBrk="1" hangingPunct="1"/>
            <a:r>
              <a:rPr lang="en-US" altLang="en-US" dirty="0"/>
              <a:t>Income Taxes</a:t>
            </a:r>
            <a:endParaRPr lang="en-US" altLang="en-US" b="0" dirty="0"/>
          </a:p>
        </p:txBody>
      </p:sp>
      <p:sp>
        <p:nvSpPr>
          <p:cNvPr id="22531" name="Rectangle 3"/>
          <p:cNvSpPr>
            <a:spLocks noGrp="1" noChangeArrowheads="1"/>
          </p:cNvSpPr>
          <p:nvPr>
            <p:ph type="body" idx="1"/>
          </p:nvPr>
        </p:nvSpPr>
        <p:spPr>
          <a:xfrm>
            <a:off x="457200" y="1447800"/>
            <a:ext cx="8229600" cy="4411663"/>
          </a:xfrm>
        </p:spPr>
        <p:txBody>
          <a:bodyPr/>
          <a:lstStyle/>
          <a:p>
            <a:pPr eaLnBrk="1" hangingPunct="1">
              <a:lnSpc>
                <a:spcPct val="90000"/>
              </a:lnSpc>
            </a:pPr>
            <a:r>
              <a:rPr lang="en-US" altLang="en-US" sz="2800" dirty="0"/>
              <a:t>Businesses must pay income tax in their state of commercial domicile</a:t>
            </a:r>
          </a:p>
          <a:p>
            <a:pPr eaLnBrk="1" hangingPunct="1">
              <a:lnSpc>
                <a:spcPct val="90000"/>
              </a:lnSpc>
            </a:pPr>
            <a:r>
              <a:rPr lang="en-US" altLang="en-US" sz="2800" dirty="0"/>
              <a:t>The Supreme Court spelled out four criteria for determining whether states can tax nondomiciliary companies and to what extent</a:t>
            </a:r>
          </a:p>
          <a:p>
            <a:pPr lvl="1" eaLnBrk="1" hangingPunct="1">
              <a:lnSpc>
                <a:spcPct val="90000"/>
              </a:lnSpc>
            </a:pPr>
            <a:r>
              <a:rPr lang="en-US" altLang="en-US" sz="2400" dirty="0"/>
              <a:t>Sufficient connection or nexus exists between the state and the business</a:t>
            </a:r>
          </a:p>
          <a:p>
            <a:pPr lvl="1" eaLnBrk="1" hangingPunct="1">
              <a:lnSpc>
                <a:spcPct val="90000"/>
              </a:lnSpc>
            </a:pPr>
            <a:r>
              <a:rPr lang="en-US" altLang="en-US" sz="2400" dirty="0"/>
              <a:t>State may tax only a fair portion of a business’s income</a:t>
            </a:r>
          </a:p>
          <a:p>
            <a:pPr lvl="1" eaLnBrk="1" hangingPunct="1">
              <a:lnSpc>
                <a:spcPct val="90000"/>
              </a:lnSpc>
            </a:pPr>
            <a:r>
              <a:rPr lang="en-US" altLang="en-US" sz="2400" dirty="0"/>
              <a:t>Tax cannot be constructed to discriminate against nonresident businesses</a:t>
            </a:r>
          </a:p>
          <a:p>
            <a:pPr lvl="1" eaLnBrk="1" hangingPunct="1">
              <a:lnSpc>
                <a:spcPct val="90000"/>
              </a:lnSpc>
            </a:pPr>
            <a:r>
              <a:rPr lang="en-US" altLang="en-US" sz="2400" dirty="0"/>
              <a:t>Taxes paid must be fairly related to the services the state provides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85800"/>
            <a:ext cx="3810000" cy="731838"/>
          </a:xfrm>
        </p:spPr>
        <p:txBody>
          <a:bodyPr/>
          <a:lstStyle/>
          <a:p>
            <a:pPr eaLnBrk="1" hangingPunct="1"/>
            <a:r>
              <a:rPr lang="en-US" altLang="en-US" dirty="0"/>
              <a:t>Income Taxes</a:t>
            </a:r>
          </a:p>
        </p:txBody>
      </p:sp>
      <p:sp>
        <p:nvSpPr>
          <p:cNvPr id="23555" name="Rectangle 3"/>
          <p:cNvSpPr>
            <a:spLocks noGrp="1" noChangeArrowheads="1"/>
          </p:cNvSpPr>
          <p:nvPr>
            <p:ph type="body" idx="1"/>
          </p:nvPr>
        </p:nvSpPr>
        <p:spPr>
          <a:xfrm>
            <a:off x="457200" y="1600200"/>
            <a:ext cx="8229600" cy="4529138"/>
          </a:xfrm>
        </p:spPr>
        <p:txBody>
          <a:bodyPr/>
          <a:lstStyle/>
          <a:p>
            <a:pPr eaLnBrk="1" hangingPunct="1"/>
            <a:r>
              <a:rPr lang="en-US" altLang="en-US" dirty="0"/>
              <a:t>Nexus</a:t>
            </a:r>
          </a:p>
          <a:p>
            <a:pPr lvl="1" eaLnBrk="1" hangingPunct="1"/>
            <a:r>
              <a:rPr lang="en-US" altLang="en-US" dirty="0"/>
              <a:t>Businesses must file income tax returns in states where they have income tax nexus</a:t>
            </a:r>
          </a:p>
          <a:p>
            <a:pPr lvl="1" eaLnBrk="1" hangingPunct="1"/>
            <a:r>
              <a:rPr lang="en-US" altLang="en-US" dirty="0"/>
              <a:t>Rules for determining income tax nexus are not necessarily the same as those for determining sales and use tax nexus</a:t>
            </a:r>
          </a:p>
          <a:p>
            <a:pPr lvl="1" eaLnBrk="1" hangingPunct="1"/>
            <a:r>
              <a:rPr lang="en-US" altLang="en-US" dirty="0"/>
              <a:t>Physical presence creates income tax nexus for service providers, sellers of real property, and businesses licensing intangibles—but not for tangible personal property</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85800"/>
            <a:ext cx="3505200" cy="731838"/>
          </a:xfrm>
        </p:spPr>
        <p:txBody>
          <a:bodyPr/>
          <a:lstStyle/>
          <a:p>
            <a:pPr eaLnBrk="1" hangingPunct="1"/>
            <a:r>
              <a:rPr lang="en-US" altLang="en-US" dirty="0"/>
              <a:t>Income Taxes</a:t>
            </a:r>
          </a:p>
        </p:txBody>
      </p:sp>
      <p:sp>
        <p:nvSpPr>
          <p:cNvPr id="24579" name="Rectangle 3"/>
          <p:cNvSpPr>
            <a:spLocks noGrp="1" noChangeArrowheads="1"/>
          </p:cNvSpPr>
          <p:nvPr>
            <p:ph type="body" idx="1"/>
          </p:nvPr>
        </p:nvSpPr>
        <p:spPr>
          <a:xfrm>
            <a:off x="457200" y="1719263"/>
            <a:ext cx="8229600" cy="4071937"/>
          </a:xfrm>
        </p:spPr>
        <p:txBody>
          <a:bodyPr/>
          <a:lstStyle/>
          <a:p>
            <a:pPr eaLnBrk="1" hangingPunct="1"/>
            <a:r>
              <a:rPr lang="en-US" altLang="en-US" dirty="0"/>
              <a:t>Physical presence does not create nexus for sellers of tangible personal property if their activities in the state are limited to “protected” activities as described by Public Law 86-272</a:t>
            </a:r>
            <a:endParaRPr lang="en-US" altLang="en-US" sz="2200" b="1" dirty="0"/>
          </a:p>
          <a:p>
            <a:pPr lvl="1" eaLnBrk="1" hangingPunct="1"/>
            <a:r>
              <a:rPr lang="en-US" altLang="en-US" dirty="0"/>
              <a:t>Public Law 86-272</a:t>
            </a:r>
          </a:p>
          <a:p>
            <a:pPr lvl="2" eaLnBrk="1" hangingPunct="1"/>
            <a:r>
              <a:rPr lang="en-US" altLang="en-US" dirty="0"/>
              <a:t>Businesses are protected from income tax nexus if (and only if) all the following apply</a:t>
            </a:r>
          </a:p>
          <a:p>
            <a:pPr lvl="3" eaLnBrk="1" hangingPunct="1"/>
            <a:r>
              <a:rPr lang="en-US" altLang="en-US" sz="2300" dirty="0"/>
              <a:t>Tax is based on net income (not gross receipts or revenue)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457200" y="609600"/>
            <a:ext cx="3505200" cy="808038"/>
          </a:xfrm>
        </p:spPr>
        <p:txBody>
          <a:bodyPr/>
          <a:lstStyle/>
          <a:p>
            <a:pPr eaLnBrk="1" hangingPunct="1"/>
            <a:r>
              <a:rPr lang="en-US" altLang="en-US" dirty="0"/>
              <a:t>Income Taxes</a:t>
            </a:r>
          </a:p>
        </p:txBody>
      </p:sp>
      <p:sp>
        <p:nvSpPr>
          <p:cNvPr id="25603" name="Rectangle 3"/>
          <p:cNvSpPr>
            <a:spLocks noGrp="1" noChangeArrowheads="1"/>
          </p:cNvSpPr>
          <p:nvPr>
            <p:ph type="body" idx="4294967295"/>
          </p:nvPr>
        </p:nvSpPr>
        <p:spPr>
          <a:xfrm>
            <a:off x="457200" y="1719263"/>
            <a:ext cx="8229600" cy="4376737"/>
          </a:xfrm>
        </p:spPr>
        <p:txBody>
          <a:bodyPr/>
          <a:lstStyle/>
          <a:p>
            <a:pPr marL="1600200" lvl="3" indent="-228600" eaLnBrk="1" hangingPunct="1">
              <a:buFont typeface="Wingdings" pitchFamily="2" charset="2"/>
              <a:buNone/>
            </a:pPr>
            <a:r>
              <a:rPr lang="en-US" altLang="en-US" sz="2300" dirty="0"/>
              <a:t>(continued)</a:t>
            </a:r>
          </a:p>
          <a:p>
            <a:pPr marL="1600200" lvl="3" indent="-228600" eaLnBrk="1" hangingPunct="1"/>
            <a:r>
              <a:rPr lang="en-US" altLang="en-US" sz="2300" dirty="0"/>
              <a:t>Taxpayer sells only tangible personal property</a:t>
            </a:r>
          </a:p>
          <a:p>
            <a:pPr marL="1600200" lvl="3" indent="-228600" eaLnBrk="1" hangingPunct="1"/>
            <a:r>
              <a:rPr lang="en-US" altLang="en-US" sz="2300" dirty="0"/>
              <a:t>Taxpayer’s in-state activities are limited to solicitation of sales</a:t>
            </a:r>
          </a:p>
          <a:p>
            <a:pPr marL="1600200" lvl="3" indent="-228600" eaLnBrk="1" hangingPunct="1"/>
            <a:r>
              <a:rPr lang="en-US" altLang="en-US" sz="2300" dirty="0"/>
              <a:t>Taxpayer participates in interstate commerce</a:t>
            </a:r>
          </a:p>
          <a:p>
            <a:pPr marL="1600200" lvl="3" indent="-228600" eaLnBrk="1" hangingPunct="1"/>
            <a:r>
              <a:rPr lang="en-US" altLang="en-US" sz="2300" dirty="0"/>
              <a:t>Taxpayer is nondomiciliary</a:t>
            </a:r>
          </a:p>
          <a:p>
            <a:pPr marL="1600200" lvl="3" indent="-228600" eaLnBrk="1" hangingPunct="1"/>
            <a:r>
              <a:rPr lang="en-US" altLang="en-US" sz="2300" dirty="0"/>
              <a:t>Taxpayer approves orders outside the state</a:t>
            </a:r>
          </a:p>
          <a:p>
            <a:pPr marL="1600200" lvl="3" indent="-228600" eaLnBrk="1" hangingPunct="1"/>
            <a:r>
              <a:rPr lang="en-US" altLang="en-US" sz="2300" dirty="0"/>
              <a:t>Taxpayer delivers goods from outside the state</a:t>
            </a:r>
          </a:p>
          <a:p>
            <a:pPr marL="1143000" lvl="2" indent="-228600" eaLnBrk="1" hangingPunct="1"/>
            <a:r>
              <a:rPr lang="en-US" altLang="en-US" dirty="0"/>
              <a:t>Providing services along with tangible personal property, violates the criteria and creates nexus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7200" y="457200"/>
            <a:ext cx="3657600" cy="685800"/>
          </a:xfrm>
        </p:spPr>
        <p:txBody>
          <a:bodyPr/>
          <a:lstStyle/>
          <a:p>
            <a:pPr eaLnBrk="1" hangingPunct="1"/>
            <a:r>
              <a:rPr lang="en-US" altLang="en-US" dirty="0"/>
              <a:t>Income Taxes</a:t>
            </a:r>
            <a:endParaRPr lang="en-US" altLang="en-US" b="0" dirty="0"/>
          </a:p>
        </p:txBody>
      </p:sp>
      <p:sp>
        <p:nvSpPr>
          <p:cNvPr id="27651" name="Rectangle 3"/>
          <p:cNvSpPr>
            <a:spLocks noGrp="1" noChangeArrowheads="1"/>
          </p:cNvSpPr>
          <p:nvPr>
            <p:ph type="body" idx="4294967295"/>
          </p:nvPr>
        </p:nvSpPr>
        <p:spPr>
          <a:xfrm>
            <a:off x="304800" y="1371600"/>
            <a:ext cx="8382000" cy="4876800"/>
          </a:xfrm>
        </p:spPr>
        <p:txBody>
          <a:bodyPr/>
          <a:lstStyle/>
          <a:p>
            <a:pPr marL="1143000" lvl="2" indent="-228600" eaLnBrk="1" hangingPunct="1">
              <a:lnSpc>
                <a:spcPct val="90000"/>
              </a:lnSpc>
            </a:pPr>
            <a:r>
              <a:rPr lang="en-US" altLang="en-US" dirty="0"/>
              <a:t>Solicitation</a:t>
            </a:r>
          </a:p>
          <a:p>
            <a:pPr marL="1600200" lvl="3" indent="-228600" eaLnBrk="1" hangingPunct="1">
              <a:lnSpc>
                <a:spcPct val="90000"/>
              </a:lnSpc>
            </a:pPr>
            <a:r>
              <a:rPr lang="en-US" altLang="en-US" sz="2300" dirty="0"/>
              <a:t>Public Law 86-272 protects solicitation of tangible personal property</a:t>
            </a:r>
          </a:p>
          <a:p>
            <a:pPr marL="1600200" lvl="3" indent="-228600" eaLnBrk="1" hangingPunct="1">
              <a:lnSpc>
                <a:spcPct val="90000"/>
              </a:lnSpc>
            </a:pPr>
            <a:r>
              <a:rPr lang="en-US" altLang="en-US" sz="2300" dirty="0"/>
              <a:t>Supreme Court determined the following activities meet the definition of solicitation</a:t>
            </a:r>
          </a:p>
          <a:p>
            <a:pPr marL="2057400" lvl="4" indent="-228600" eaLnBrk="1" hangingPunct="1">
              <a:lnSpc>
                <a:spcPct val="90000"/>
              </a:lnSpc>
            </a:pPr>
            <a:r>
              <a:rPr lang="en-US" altLang="en-US" sz="2300" dirty="0"/>
              <a:t>Soliciting by any form of advertising</a:t>
            </a:r>
          </a:p>
          <a:p>
            <a:pPr marL="2057400" lvl="4" indent="-228600" eaLnBrk="1" hangingPunct="1">
              <a:lnSpc>
                <a:spcPct val="90000"/>
              </a:lnSpc>
            </a:pPr>
            <a:r>
              <a:rPr lang="en-US" altLang="en-US" sz="2300" dirty="0"/>
              <a:t>Carrying samples and promotional materials for display or distribution without charge</a:t>
            </a:r>
          </a:p>
          <a:p>
            <a:pPr marL="2057400" lvl="4" indent="-228600" eaLnBrk="1" hangingPunct="1">
              <a:lnSpc>
                <a:spcPct val="90000"/>
              </a:lnSpc>
            </a:pPr>
            <a:r>
              <a:rPr lang="en-US" altLang="en-US" sz="2300" dirty="0"/>
              <a:t>Passing inquiries or complaints to the home office</a:t>
            </a:r>
          </a:p>
          <a:p>
            <a:pPr marL="2057400" lvl="4" indent="-228600" eaLnBrk="1" hangingPunct="1">
              <a:lnSpc>
                <a:spcPct val="90000"/>
              </a:lnSpc>
            </a:pPr>
            <a:r>
              <a:rPr lang="en-US" altLang="en-US" sz="2300" dirty="0"/>
              <a:t>Checking customer’s inventory for reorder</a:t>
            </a:r>
          </a:p>
          <a:p>
            <a:pPr marL="2057400" lvl="4" indent="-228600" eaLnBrk="1" hangingPunct="1">
              <a:lnSpc>
                <a:spcPct val="90000"/>
              </a:lnSpc>
            </a:pPr>
            <a:r>
              <a:rPr lang="en-US" altLang="en-US" sz="2300" dirty="0"/>
              <a:t>Maintaining a sample room for two weeks or less; this is known as the trade show rule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685800"/>
            <a:ext cx="3733800" cy="731838"/>
          </a:xfrm>
        </p:spPr>
        <p:txBody>
          <a:bodyPr/>
          <a:lstStyle/>
          <a:p>
            <a:pPr eaLnBrk="1" hangingPunct="1"/>
            <a:r>
              <a:rPr lang="en-US" altLang="en-US" dirty="0"/>
              <a:t>Income Taxes</a:t>
            </a:r>
          </a:p>
        </p:txBody>
      </p:sp>
      <p:sp>
        <p:nvSpPr>
          <p:cNvPr id="29699" name="Rectangle 3"/>
          <p:cNvSpPr>
            <a:spLocks noGrp="1" noChangeArrowheads="1"/>
          </p:cNvSpPr>
          <p:nvPr>
            <p:ph type="body" idx="1"/>
          </p:nvPr>
        </p:nvSpPr>
        <p:spPr>
          <a:xfrm>
            <a:off x="457200" y="1719263"/>
            <a:ext cx="8229600" cy="4071937"/>
          </a:xfrm>
        </p:spPr>
        <p:txBody>
          <a:bodyPr/>
          <a:lstStyle/>
          <a:p>
            <a:pPr lvl="4" eaLnBrk="1" hangingPunct="1">
              <a:lnSpc>
                <a:spcPct val="90000"/>
              </a:lnSpc>
              <a:buFont typeface="Wingdings" pitchFamily="2" charset="2"/>
              <a:buNone/>
            </a:pPr>
            <a:r>
              <a:rPr lang="en-US" altLang="en-US" sz="2300" dirty="0"/>
              <a:t>(continued)</a:t>
            </a:r>
          </a:p>
          <a:p>
            <a:pPr lvl="4" eaLnBrk="1" hangingPunct="1">
              <a:lnSpc>
                <a:spcPct val="90000"/>
              </a:lnSpc>
            </a:pPr>
            <a:r>
              <a:rPr lang="en-US" altLang="en-US" sz="2300" dirty="0"/>
              <a:t>Recruiting, training, and evaluating salespeople using homes or hotels</a:t>
            </a:r>
          </a:p>
          <a:p>
            <a:pPr lvl="4" eaLnBrk="1" hangingPunct="1">
              <a:lnSpc>
                <a:spcPct val="90000"/>
              </a:lnSpc>
            </a:pPr>
            <a:r>
              <a:rPr lang="en-US" altLang="en-US" sz="2300" dirty="0"/>
              <a:t>Owning or furnishing personal property and autos used in sales activities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4800"/>
            <a:ext cx="3657600" cy="731838"/>
          </a:xfrm>
        </p:spPr>
        <p:txBody>
          <a:bodyPr/>
          <a:lstStyle/>
          <a:p>
            <a:pPr eaLnBrk="1" hangingPunct="1"/>
            <a:r>
              <a:rPr lang="en-US" altLang="en-US" dirty="0"/>
              <a:t>Income Taxes</a:t>
            </a:r>
          </a:p>
        </p:txBody>
      </p:sp>
      <p:sp>
        <p:nvSpPr>
          <p:cNvPr id="30723" name="Rectangle 3"/>
          <p:cNvSpPr>
            <a:spLocks noGrp="1" noChangeArrowheads="1"/>
          </p:cNvSpPr>
          <p:nvPr>
            <p:ph type="body" idx="1"/>
          </p:nvPr>
        </p:nvSpPr>
        <p:spPr>
          <a:xfrm>
            <a:off x="0" y="1219200"/>
            <a:ext cx="8229600" cy="3538538"/>
          </a:xfrm>
        </p:spPr>
        <p:txBody>
          <a:bodyPr/>
          <a:lstStyle/>
          <a:p>
            <a:pPr lvl="3" eaLnBrk="1" hangingPunct="1">
              <a:lnSpc>
                <a:spcPct val="90000"/>
              </a:lnSpc>
            </a:pPr>
            <a:r>
              <a:rPr lang="en-US" altLang="en-US" sz="2300" dirty="0"/>
              <a:t>Supreme Court held the following activities do not meet the definition of solicitation and, therefore, create income tax nexus with the state in which they take place</a:t>
            </a:r>
          </a:p>
          <a:p>
            <a:pPr lvl="4" eaLnBrk="1" hangingPunct="1">
              <a:lnSpc>
                <a:spcPct val="90000"/>
              </a:lnSpc>
            </a:pPr>
            <a:r>
              <a:rPr lang="en-US" altLang="en-US" sz="2300" dirty="0"/>
              <a:t>Making repairs</a:t>
            </a:r>
          </a:p>
          <a:p>
            <a:pPr lvl="4" eaLnBrk="1" hangingPunct="1">
              <a:lnSpc>
                <a:spcPct val="90000"/>
              </a:lnSpc>
            </a:pPr>
            <a:r>
              <a:rPr lang="en-US" altLang="en-US" sz="2300" dirty="0"/>
              <a:t>Collecting delinquent account</a:t>
            </a:r>
          </a:p>
          <a:p>
            <a:pPr lvl="4" eaLnBrk="1" hangingPunct="1">
              <a:lnSpc>
                <a:spcPct val="90000"/>
              </a:lnSpc>
            </a:pPr>
            <a:r>
              <a:rPr lang="en-US" altLang="en-US" sz="2300" dirty="0"/>
              <a:t>Installing or supervising the installation of property</a:t>
            </a:r>
          </a:p>
          <a:p>
            <a:pPr lvl="4" eaLnBrk="1" hangingPunct="1">
              <a:lnSpc>
                <a:spcPct val="90000"/>
              </a:lnSpc>
            </a:pPr>
            <a:r>
              <a:rPr lang="en-US" altLang="en-US" sz="2300" dirty="0"/>
              <a:t>Training for employees other than sales representatives</a:t>
            </a:r>
          </a:p>
          <a:p>
            <a:pPr lvl="4" eaLnBrk="1" hangingPunct="1">
              <a:lnSpc>
                <a:spcPct val="90000"/>
              </a:lnSpc>
            </a:pPr>
            <a:r>
              <a:rPr lang="en-US" altLang="en-US" sz="2300" dirty="0"/>
              <a:t>Approving or accepting orders</a:t>
            </a:r>
          </a:p>
          <a:p>
            <a:pPr lvl="4" eaLnBrk="1" hangingPunct="1">
              <a:lnSpc>
                <a:spcPct val="90000"/>
              </a:lnSpc>
            </a:pPr>
            <a:r>
              <a:rPr lang="en-US" altLang="en-US" sz="2300" dirty="0"/>
              <a:t>Repossessing property</a:t>
            </a:r>
          </a:p>
          <a:p>
            <a:pPr lvl="4" eaLnBrk="1" hangingPunct="1">
              <a:lnSpc>
                <a:spcPct val="90000"/>
              </a:lnSpc>
            </a:pPr>
            <a:r>
              <a:rPr lang="en-US" altLang="en-US" sz="2300" dirty="0"/>
              <a:t>Securing deposits</a:t>
            </a:r>
          </a:p>
          <a:p>
            <a:pPr lvl="4" eaLnBrk="1" hangingPunct="1">
              <a:lnSpc>
                <a:spcPct val="90000"/>
              </a:lnSpc>
            </a:pPr>
            <a:r>
              <a:rPr lang="en-US" altLang="en-US" sz="2300" dirty="0"/>
              <a:t>Maintaining an office other than in-home</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457200" y="685800"/>
            <a:ext cx="7010400" cy="685800"/>
          </a:xfrm>
        </p:spPr>
        <p:txBody>
          <a:bodyPr/>
          <a:lstStyle/>
          <a:p>
            <a:pPr eaLnBrk="1" hangingPunct="1"/>
            <a:r>
              <a:rPr lang="en-US" altLang="en-US" dirty="0"/>
              <a:t>Income Taxes: Example</a:t>
            </a:r>
            <a:endParaRPr lang="en-US" altLang="en-US" b="0" dirty="0"/>
          </a:p>
        </p:txBody>
      </p:sp>
      <p:sp>
        <p:nvSpPr>
          <p:cNvPr id="31747" name="Text Box 4"/>
          <p:cNvSpPr txBox="1">
            <a:spLocks noChangeArrowheads="1"/>
          </p:cNvSpPr>
          <p:nvPr/>
        </p:nvSpPr>
        <p:spPr bwMode="auto">
          <a:xfrm>
            <a:off x="304800" y="17526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2400" dirty="0"/>
          </a:p>
        </p:txBody>
      </p:sp>
      <p:sp>
        <p:nvSpPr>
          <p:cNvPr id="31748" name="Rectangle 3"/>
          <p:cNvSpPr>
            <a:spLocks noChangeArrowheads="1"/>
          </p:cNvSpPr>
          <p:nvPr/>
        </p:nvSpPr>
        <p:spPr bwMode="auto">
          <a:xfrm>
            <a:off x="457200" y="1600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r>
              <a:rPr lang="en-US" altLang="en-US" dirty="0"/>
              <a:t>Mark Corporation, incorporated in Colorado, engages in the sale and distribution of copiers and fax machines across several states. Mark also has a copy center design team that provides comprehensive services to large clients. A description of Mark’s activities in the following states follows: </a:t>
            </a:r>
          </a:p>
          <a:p>
            <a:pPr>
              <a:buFont typeface="Wingdings" pitchFamily="2" charset="2"/>
              <a:buNone/>
            </a:pPr>
            <a:endParaRPr lang="en-US"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457200" y="609600"/>
            <a:ext cx="5105400" cy="808038"/>
          </a:xfrm>
        </p:spPr>
        <p:txBody>
          <a:bodyPr/>
          <a:lstStyle/>
          <a:p>
            <a:pPr eaLnBrk="1" hangingPunct="1"/>
            <a:r>
              <a:rPr lang="en-US" altLang="en-US" dirty="0"/>
              <a:t>Learning Objectives</a:t>
            </a:r>
          </a:p>
        </p:txBody>
      </p:sp>
      <p:sp>
        <p:nvSpPr>
          <p:cNvPr id="6147" name="Rectangle 3"/>
          <p:cNvSpPr>
            <a:spLocks noGrp="1" noChangeArrowheads="1"/>
          </p:cNvSpPr>
          <p:nvPr>
            <p:ph type="body" idx="4294967295"/>
          </p:nvPr>
        </p:nvSpPr>
        <p:spPr>
          <a:xfrm>
            <a:off x="457200" y="1719263"/>
            <a:ext cx="8229600" cy="4071937"/>
          </a:xfrm>
        </p:spPr>
        <p:txBody>
          <a:bodyPr/>
          <a:lstStyle/>
          <a:p>
            <a:pPr marL="571500" indent="-571500" eaLnBrk="1" hangingPunct="1">
              <a:buFont typeface="Wingdings" pitchFamily="2" charset="2"/>
              <a:buAutoNum type="arabicPeriod"/>
            </a:pPr>
            <a:r>
              <a:rPr lang="en-US" altLang="en-US" dirty="0"/>
              <a:t>Describe the primary types of state and local taxes.</a:t>
            </a:r>
          </a:p>
          <a:p>
            <a:pPr marL="571500" indent="-571500" eaLnBrk="1" hangingPunct="1">
              <a:buFont typeface="Wingdings" pitchFamily="2" charset="2"/>
              <a:buAutoNum type="arabicPeriod"/>
            </a:pPr>
            <a:r>
              <a:rPr lang="en-US" altLang="en-US" dirty="0"/>
              <a:t>Determine whether a business has sales and use tax nexus and calculate its sales tax withholding responsibilities.</a:t>
            </a:r>
          </a:p>
          <a:p>
            <a:pPr marL="571500" indent="-571500" eaLnBrk="1" hangingPunct="1">
              <a:buFont typeface="Wingdings" pitchFamily="2" charset="2"/>
              <a:buAutoNum type="arabicPeriod"/>
            </a:pPr>
            <a:r>
              <a:rPr lang="en-US" altLang="en-US" dirty="0"/>
              <a:t>Identify whether a business has income tax nexus and determine its state income tax liabilities.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57200" y="685800"/>
            <a:ext cx="7010400" cy="685800"/>
          </a:xfrm>
        </p:spPr>
        <p:txBody>
          <a:bodyPr/>
          <a:lstStyle/>
          <a:p>
            <a:pPr eaLnBrk="1" hangingPunct="1"/>
            <a:r>
              <a:rPr lang="en-US" altLang="en-US" dirty="0"/>
              <a:t>Income Taxes: Example</a:t>
            </a:r>
            <a:endParaRPr lang="en-US" altLang="en-US" b="0" dirty="0"/>
          </a:p>
        </p:txBody>
      </p:sp>
      <p:sp>
        <p:nvSpPr>
          <p:cNvPr id="32771" name="Text Box 4"/>
          <p:cNvSpPr txBox="1">
            <a:spLocks noChangeArrowheads="1"/>
          </p:cNvSpPr>
          <p:nvPr/>
        </p:nvSpPr>
        <p:spPr bwMode="auto">
          <a:xfrm>
            <a:off x="304800" y="17526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2400" dirty="0"/>
          </a:p>
        </p:txBody>
      </p:sp>
      <p:sp>
        <p:nvSpPr>
          <p:cNvPr id="32772" name="Rectangle 3"/>
          <p:cNvSpPr>
            <a:spLocks noChangeArrowheads="1"/>
          </p:cNvSpPr>
          <p:nvPr/>
        </p:nvSpPr>
        <p:spPr bwMode="auto">
          <a:xfrm>
            <a:off x="457200" y="1524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r>
              <a:rPr lang="en-US" altLang="en-US" sz="2600" dirty="0"/>
              <a:t>Mark sells copiers in Utah through its local sales force. Mark maintains no public sales office and maintains no inventory in Utah. All orders are approved in Colorado and delivered via common carrier. To be competitive with a local copier company, Mark has its sales agents on site to supervise installation and perform a two day seminar on proper use of the equipment. </a:t>
            </a:r>
          </a:p>
          <a:p>
            <a:pPr eaLnBrk="1" hangingPunct="1"/>
            <a:r>
              <a:rPr lang="en-US" altLang="en-US" sz="2600" dirty="0"/>
              <a:t>Does Mark have Utah income tax nexus?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Solution</a:t>
            </a:r>
          </a:p>
        </p:txBody>
      </p:sp>
      <p:sp>
        <p:nvSpPr>
          <p:cNvPr id="33795" name="Rectangle 3"/>
          <p:cNvSpPr>
            <a:spLocks noGrp="1" noChangeArrowheads="1"/>
          </p:cNvSpPr>
          <p:nvPr>
            <p:ph type="body" idx="1"/>
          </p:nvPr>
        </p:nvSpPr>
        <p:spPr/>
        <p:txBody>
          <a:bodyPr/>
          <a:lstStyle/>
          <a:p>
            <a:pPr>
              <a:lnSpc>
                <a:spcPct val="90000"/>
              </a:lnSpc>
            </a:pPr>
            <a:r>
              <a:rPr lang="en-US" altLang="en-US" dirty="0"/>
              <a:t>Mark solicits for the sale of tangible personal property. In addition, the orders are approved out of state (Colorado) and ships via common carrier. However, the installation and training services provided by the sales personnel exceed the “solicitation” standard allowed under PL 86-272. In addition, it is unlikely that these services can be considered ancillary to solicitation or de minimis. Thus, Mark has income tax nexus.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457200" y="685800"/>
            <a:ext cx="7010400" cy="685800"/>
          </a:xfrm>
        </p:spPr>
        <p:txBody>
          <a:bodyPr/>
          <a:lstStyle/>
          <a:p>
            <a:pPr eaLnBrk="1" hangingPunct="1"/>
            <a:r>
              <a:rPr lang="en-US" altLang="en-US" dirty="0"/>
              <a:t>Income Taxes: Example</a:t>
            </a:r>
            <a:endParaRPr lang="en-US" altLang="en-US" b="0" dirty="0"/>
          </a:p>
        </p:txBody>
      </p:sp>
      <p:sp>
        <p:nvSpPr>
          <p:cNvPr id="34819" name="Text Box 4"/>
          <p:cNvSpPr txBox="1">
            <a:spLocks noChangeArrowheads="1"/>
          </p:cNvSpPr>
          <p:nvPr/>
        </p:nvSpPr>
        <p:spPr bwMode="auto">
          <a:xfrm>
            <a:off x="304800" y="17526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2400" dirty="0"/>
          </a:p>
        </p:txBody>
      </p:sp>
      <p:sp>
        <p:nvSpPr>
          <p:cNvPr id="34820" name="Rectangle 3"/>
          <p:cNvSpPr>
            <a:spLocks noChangeArrowheads="1"/>
          </p:cNvSpPr>
          <p:nvPr/>
        </p:nvSpPr>
        <p:spPr bwMode="auto">
          <a:xfrm>
            <a:off x="457200" y="1600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r>
              <a:rPr lang="en-US" altLang="en-US" sz="2600" dirty="0"/>
              <a:t>Mark sells copiers in Arizona through its sales force. For the past 25 years all orders are approved in Colorado and delivered via common carrier. One local sales representative won a large contract in the current year. To help facilitate the sale, Mark reduced its normal fee for its copy center design team by 50% and had them do an onsite visit to customize and integrate the clients new center and equipment. </a:t>
            </a:r>
          </a:p>
          <a:p>
            <a:r>
              <a:rPr lang="en-US" altLang="en-US" sz="2600" dirty="0"/>
              <a:t>Does Mark have Arizona income tax nexus?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Solution</a:t>
            </a:r>
          </a:p>
        </p:txBody>
      </p:sp>
      <p:sp>
        <p:nvSpPr>
          <p:cNvPr id="35843" name="Rectangle 3"/>
          <p:cNvSpPr>
            <a:spLocks noGrp="1" noChangeArrowheads="1"/>
          </p:cNvSpPr>
          <p:nvPr>
            <p:ph type="body" idx="1"/>
          </p:nvPr>
        </p:nvSpPr>
        <p:spPr/>
        <p:txBody>
          <a:bodyPr/>
          <a:lstStyle/>
          <a:p>
            <a:r>
              <a:rPr lang="en-US" altLang="en-US" sz="2600" dirty="0"/>
              <a:t>Mark solicits for the sale of tangible personal property. In addition, the orders are approved out of state (Colorado) and ships via common carrier. However, the copy center design team sells services—which are not protected under PL 86-272. As a consequence, Mark will have income tax nexus unless that it can demonstrate that the services are “ancillary” (which would be unlikely) or that the services are de minimis (has occurred only once and is immaterial).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685800"/>
            <a:ext cx="3581400" cy="731838"/>
          </a:xfrm>
        </p:spPr>
        <p:txBody>
          <a:bodyPr/>
          <a:lstStyle/>
          <a:p>
            <a:pPr eaLnBrk="1" hangingPunct="1"/>
            <a:r>
              <a:rPr lang="en-US" altLang="en-US" dirty="0"/>
              <a:t>Income Taxes</a:t>
            </a:r>
          </a:p>
        </p:txBody>
      </p:sp>
      <p:sp>
        <p:nvSpPr>
          <p:cNvPr id="36867" name="Rectangle 3"/>
          <p:cNvSpPr>
            <a:spLocks noGrp="1" noChangeArrowheads="1"/>
          </p:cNvSpPr>
          <p:nvPr>
            <p:ph type="body" idx="1"/>
          </p:nvPr>
        </p:nvSpPr>
        <p:spPr>
          <a:xfrm>
            <a:off x="457200" y="1676400"/>
            <a:ext cx="8229600" cy="4191000"/>
          </a:xfrm>
        </p:spPr>
        <p:txBody>
          <a:bodyPr/>
          <a:lstStyle/>
          <a:p>
            <a:pPr eaLnBrk="1" hangingPunct="1">
              <a:lnSpc>
                <a:spcPct val="90000"/>
              </a:lnSpc>
            </a:pPr>
            <a:r>
              <a:rPr lang="en-US" altLang="en-US" dirty="0"/>
              <a:t>Income Tax Nexus for Other Business Types or Nonincome-Based Taxes</a:t>
            </a:r>
          </a:p>
          <a:p>
            <a:pPr lvl="1" eaLnBrk="1" hangingPunct="1">
              <a:lnSpc>
                <a:spcPct val="90000"/>
              </a:lnSpc>
            </a:pPr>
            <a:r>
              <a:rPr lang="en-US" altLang="en-US" dirty="0"/>
              <a:t>Public Law 86-272 does not protect</a:t>
            </a:r>
          </a:p>
          <a:p>
            <a:pPr lvl="2" eaLnBrk="1" hangingPunct="1">
              <a:lnSpc>
                <a:spcPct val="90000"/>
              </a:lnSpc>
            </a:pPr>
            <a:r>
              <a:rPr lang="en-US" altLang="en-US" sz="2600" dirty="0"/>
              <a:t>Service providers, sellers of real property, or businesses licensing intangibles</a:t>
            </a:r>
          </a:p>
          <a:p>
            <a:pPr lvl="2" eaLnBrk="1" hangingPunct="1">
              <a:lnSpc>
                <a:spcPct val="90000"/>
              </a:lnSpc>
            </a:pPr>
            <a:r>
              <a:rPr lang="en-US" altLang="en-US" sz="2600" dirty="0">
                <a:latin typeface="TimesNewRomanMTStd" charset="0"/>
              </a:rPr>
              <a:t>Businesses from non income-based taxes</a:t>
            </a:r>
          </a:p>
          <a:p>
            <a:pPr lvl="1" eaLnBrk="1" hangingPunct="1">
              <a:lnSpc>
                <a:spcPct val="90000"/>
              </a:lnSpc>
            </a:pPr>
            <a:r>
              <a:rPr lang="en-US" altLang="en-US" dirty="0"/>
              <a:t>Establishing income tax nexus for nonprotected activities, and nexus for nonincome based taxes, requires physical presence just like sales and use tax nexus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457200" y="609600"/>
            <a:ext cx="5105400" cy="808038"/>
          </a:xfrm>
        </p:spPr>
        <p:txBody>
          <a:bodyPr/>
          <a:lstStyle/>
          <a:p>
            <a:pPr eaLnBrk="1" hangingPunct="1"/>
            <a:r>
              <a:rPr lang="en-US" altLang="en-US" dirty="0"/>
              <a:t>Economic Nexus</a:t>
            </a:r>
            <a:endParaRPr lang="en-US" altLang="en-US" b="0" dirty="0"/>
          </a:p>
        </p:txBody>
      </p:sp>
      <p:sp>
        <p:nvSpPr>
          <p:cNvPr id="37891" name="Rectangle 3"/>
          <p:cNvSpPr>
            <a:spLocks noGrp="1" noChangeArrowheads="1"/>
          </p:cNvSpPr>
          <p:nvPr>
            <p:ph type="body" idx="4294967295"/>
          </p:nvPr>
        </p:nvSpPr>
        <p:spPr>
          <a:xfrm>
            <a:off x="457200" y="1719263"/>
            <a:ext cx="8229600" cy="3309937"/>
          </a:xfrm>
        </p:spPr>
        <p:txBody>
          <a:bodyPr/>
          <a:lstStyle/>
          <a:p>
            <a:pPr eaLnBrk="1" hangingPunct="1">
              <a:lnSpc>
                <a:spcPct val="90000"/>
              </a:lnSpc>
            </a:pPr>
            <a:r>
              <a:rPr lang="en-US" altLang="en-US" dirty="0"/>
              <a:t>Economic Nexus is a new assertion by states</a:t>
            </a:r>
          </a:p>
          <a:p>
            <a:pPr marL="742950" lvl="1" indent="-285750" eaLnBrk="1" hangingPunct="1">
              <a:lnSpc>
                <a:spcPct val="90000"/>
              </a:lnSpc>
            </a:pPr>
            <a:r>
              <a:rPr lang="en-US" altLang="en-US" dirty="0"/>
              <a:t>Businesses generally must have a physical presence in a state to establish income tax nexus with that state (P.L. 86-272 is the exception)</a:t>
            </a:r>
          </a:p>
          <a:p>
            <a:pPr marL="742950" lvl="1" indent="-285750" eaLnBrk="1" hangingPunct="1">
              <a:lnSpc>
                <a:spcPct val="90000"/>
              </a:lnSpc>
            </a:pPr>
            <a:r>
              <a:rPr lang="en-US" altLang="en-US" dirty="0"/>
              <a:t>However, many states are currently asserting a business without a physical presence in the state may establish income tax nexus if it has an economic presence in the state</a:t>
            </a:r>
          </a:p>
          <a:p>
            <a:pPr marL="742950" lvl="1" indent="-285750" eaLnBrk="1" hangingPunct="1">
              <a:lnSpc>
                <a:spcPct val="90000"/>
              </a:lnSpc>
            </a:pPr>
            <a:r>
              <a:rPr lang="en-US" altLang="en-US" dirty="0"/>
              <a:t>MTC Factor Presence Test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762000"/>
            <a:ext cx="3657600" cy="655638"/>
          </a:xfrm>
        </p:spPr>
        <p:txBody>
          <a:bodyPr/>
          <a:lstStyle/>
          <a:p>
            <a:pPr eaLnBrk="1" hangingPunct="1"/>
            <a:r>
              <a:rPr lang="en-US" altLang="en-US" dirty="0"/>
              <a:t>Income Taxes</a:t>
            </a:r>
          </a:p>
        </p:txBody>
      </p:sp>
      <p:sp>
        <p:nvSpPr>
          <p:cNvPr id="39939" name="Rectangle 3"/>
          <p:cNvSpPr>
            <a:spLocks noGrp="1" noChangeArrowheads="1"/>
          </p:cNvSpPr>
          <p:nvPr>
            <p:ph type="body" idx="1"/>
          </p:nvPr>
        </p:nvSpPr>
        <p:spPr/>
        <p:txBody>
          <a:bodyPr/>
          <a:lstStyle/>
          <a:p>
            <a:pPr eaLnBrk="1" hangingPunct="1">
              <a:lnSpc>
                <a:spcPct val="90000"/>
              </a:lnSpc>
            </a:pPr>
            <a:r>
              <a:rPr lang="en-US" altLang="en-US" dirty="0"/>
              <a:t>Entities Included on Income Tax Return</a:t>
            </a:r>
            <a:endParaRPr lang="en-US" altLang="en-US" sz="2600" dirty="0"/>
          </a:p>
          <a:p>
            <a:pPr lvl="1" eaLnBrk="1" hangingPunct="1">
              <a:lnSpc>
                <a:spcPct val="90000"/>
              </a:lnSpc>
            </a:pPr>
            <a:r>
              <a:rPr lang="en-US" altLang="en-US" dirty="0"/>
              <a:t>Separate tax return</a:t>
            </a:r>
          </a:p>
          <a:p>
            <a:pPr lvl="2" eaLnBrk="1" hangingPunct="1">
              <a:lnSpc>
                <a:spcPct val="90000"/>
              </a:lnSpc>
            </a:pPr>
            <a:r>
              <a:rPr lang="en-US" altLang="en-US" dirty="0"/>
              <a:t>Require only those businesses with nexus in a state to file an income tax return</a:t>
            </a:r>
          </a:p>
          <a:p>
            <a:pPr lvl="1" eaLnBrk="1" hangingPunct="1">
              <a:lnSpc>
                <a:spcPct val="90000"/>
              </a:lnSpc>
            </a:pPr>
            <a:r>
              <a:rPr lang="en-US" altLang="en-US" dirty="0"/>
              <a:t>Unitary tax return</a:t>
            </a:r>
          </a:p>
          <a:p>
            <a:pPr lvl="2" eaLnBrk="1" hangingPunct="1">
              <a:lnSpc>
                <a:spcPct val="90000"/>
              </a:lnSpc>
            </a:pPr>
            <a:r>
              <a:rPr lang="en-US" altLang="en-US" dirty="0"/>
              <a:t>Companies not filing a federal consolidated tax return can become a unitary group</a:t>
            </a:r>
          </a:p>
          <a:p>
            <a:pPr lvl="2" eaLnBrk="1" hangingPunct="1">
              <a:lnSpc>
                <a:spcPct val="90000"/>
              </a:lnSpc>
            </a:pPr>
            <a:r>
              <a:rPr lang="en-US" altLang="en-US" dirty="0"/>
              <a:t>Unitary tax return group includes all members meeting the unitary criteria—whether they have nexus or not</a:t>
            </a:r>
          </a:p>
          <a:p>
            <a:pPr lvl="2" eaLnBrk="1" hangingPunct="1">
              <a:lnSpc>
                <a:spcPct val="90000"/>
              </a:lnSpc>
            </a:pPr>
            <a:r>
              <a:rPr lang="en-US" altLang="en-US" dirty="0"/>
              <a:t>States west of the Mississippi River (and Illinois) are unitary return states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457200" y="685800"/>
            <a:ext cx="3581400" cy="731838"/>
          </a:xfrm>
        </p:spPr>
        <p:txBody>
          <a:bodyPr/>
          <a:lstStyle/>
          <a:p>
            <a:pPr eaLnBrk="1" hangingPunct="1"/>
            <a:r>
              <a:rPr lang="en-US" altLang="en-US" dirty="0"/>
              <a:t>Income Taxes</a:t>
            </a:r>
          </a:p>
        </p:txBody>
      </p:sp>
      <p:sp>
        <p:nvSpPr>
          <p:cNvPr id="40963" name="Rectangle 3"/>
          <p:cNvSpPr>
            <a:spLocks noGrp="1" noChangeArrowheads="1"/>
          </p:cNvSpPr>
          <p:nvPr>
            <p:ph type="body" idx="4294967295"/>
          </p:nvPr>
        </p:nvSpPr>
        <p:spPr>
          <a:xfrm>
            <a:off x="381000" y="1676400"/>
            <a:ext cx="8229600" cy="4419600"/>
          </a:xfrm>
        </p:spPr>
        <p:txBody>
          <a:bodyPr/>
          <a:lstStyle/>
          <a:p>
            <a:pPr eaLnBrk="1" hangingPunct="1">
              <a:lnSpc>
                <a:spcPct val="80000"/>
              </a:lnSpc>
            </a:pPr>
            <a:r>
              <a:rPr lang="en-US" altLang="en-US" sz="2600" dirty="0"/>
              <a:t>Supreme Court identified three factors that can be used to determine whether a group of businesses is unitary</a:t>
            </a:r>
          </a:p>
          <a:p>
            <a:pPr marL="742950" lvl="1" indent="-285750" eaLnBrk="1" hangingPunct="1">
              <a:lnSpc>
                <a:spcPct val="80000"/>
              </a:lnSpc>
            </a:pPr>
            <a:r>
              <a:rPr lang="en-US" altLang="en-US" sz="2200" dirty="0"/>
              <a:t>Functional integration (vertical or horizontal integration or knowledge transfer)</a:t>
            </a:r>
          </a:p>
          <a:p>
            <a:pPr marL="742950" lvl="1" indent="-285750" eaLnBrk="1" hangingPunct="1">
              <a:lnSpc>
                <a:spcPct val="80000"/>
              </a:lnSpc>
            </a:pPr>
            <a:r>
              <a:rPr lang="en-US" altLang="en-US" sz="2200" dirty="0"/>
              <a:t>Centralization of management (interlocking directors, common officers, or rotation of management)</a:t>
            </a:r>
          </a:p>
          <a:p>
            <a:pPr marL="742950" lvl="1" indent="-285750" eaLnBrk="1" hangingPunct="1">
              <a:lnSpc>
                <a:spcPct val="80000"/>
              </a:lnSpc>
            </a:pPr>
            <a:r>
              <a:rPr lang="en-US" altLang="en-US" sz="2200" dirty="0"/>
              <a:t>Economies of scale (group discounts or other efficiencies due to size)</a:t>
            </a:r>
          </a:p>
          <a:p>
            <a:pPr eaLnBrk="1" hangingPunct="1">
              <a:lnSpc>
                <a:spcPct val="80000"/>
              </a:lnSpc>
            </a:pPr>
            <a:r>
              <a:rPr lang="en-US" altLang="en-US" sz="2600" dirty="0"/>
              <a:t>Unitary concept pervades activities in the entire income tax system, including computing taxable income, computing apportionment percentages, and determining tax return filing requirements</a:t>
            </a:r>
          </a:p>
          <a:p>
            <a:pPr marL="742950" lvl="1" indent="-285750" eaLnBrk="1" hangingPunct="1">
              <a:lnSpc>
                <a:spcPct val="80000"/>
              </a:lnSpc>
            </a:pPr>
            <a:endParaRPr lang="en-US" altLang="en-US" sz="22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457200" y="685800"/>
            <a:ext cx="3505200" cy="731838"/>
          </a:xfrm>
        </p:spPr>
        <p:txBody>
          <a:bodyPr/>
          <a:lstStyle/>
          <a:p>
            <a:pPr eaLnBrk="1" hangingPunct="1"/>
            <a:r>
              <a:rPr lang="en-US" altLang="en-US" dirty="0"/>
              <a:t>Income Taxes</a:t>
            </a:r>
            <a:endParaRPr lang="en-US" altLang="en-US" b="0" dirty="0"/>
          </a:p>
        </p:txBody>
      </p:sp>
      <p:sp>
        <p:nvSpPr>
          <p:cNvPr id="43011" name="Rectangle 3"/>
          <p:cNvSpPr>
            <a:spLocks noGrp="1" noChangeArrowheads="1"/>
          </p:cNvSpPr>
          <p:nvPr>
            <p:ph type="body" idx="4294967295"/>
          </p:nvPr>
        </p:nvSpPr>
        <p:spPr>
          <a:xfrm>
            <a:off x="457200" y="1719263"/>
            <a:ext cx="8229600" cy="4529137"/>
          </a:xfrm>
        </p:spPr>
        <p:txBody>
          <a:bodyPr/>
          <a:lstStyle/>
          <a:p>
            <a:pPr marL="571500" indent="-571500" eaLnBrk="1" hangingPunct="1">
              <a:lnSpc>
                <a:spcPct val="90000"/>
              </a:lnSpc>
            </a:pPr>
            <a:r>
              <a:rPr lang="en-US" altLang="en-US" sz="3400" dirty="0"/>
              <a:t>State Taxable Income</a:t>
            </a:r>
          </a:p>
          <a:p>
            <a:pPr marL="742950" lvl="1" indent="-285750" eaLnBrk="1" hangingPunct="1">
              <a:lnSpc>
                <a:spcPct val="90000"/>
              </a:lnSpc>
            </a:pPr>
            <a:r>
              <a:rPr lang="en-US" altLang="en-US" dirty="0"/>
              <a:t>Businesses must calculate state taxable income for each state in which they must file tax returns</a:t>
            </a:r>
          </a:p>
          <a:p>
            <a:pPr marL="742950" lvl="1" indent="-285750" eaLnBrk="1" hangingPunct="1">
              <a:lnSpc>
                <a:spcPct val="90000"/>
              </a:lnSpc>
            </a:pPr>
            <a:r>
              <a:rPr lang="en-US" altLang="en-US" dirty="0"/>
              <a:t>Federal taxable income is generally the starting point for computing state taxable income</a:t>
            </a:r>
          </a:p>
          <a:p>
            <a:pPr marL="742950" lvl="1" indent="-285750" eaLnBrk="1" hangingPunct="1">
              <a:lnSpc>
                <a:spcPct val="90000"/>
              </a:lnSpc>
            </a:pPr>
            <a:r>
              <a:rPr lang="en-US" altLang="en-US" dirty="0"/>
              <a:t>Businesses must reconcile from federal taxable income to state taxable income</a:t>
            </a:r>
          </a:p>
          <a:p>
            <a:pPr marL="742950" lvl="1" indent="-285750" eaLnBrk="1" hangingPunct="1">
              <a:lnSpc>
                <a:spcPct val="90000"/>
              </a:lnSpc>
            </a:pPr>
            <a:r>
              <a:rPr lang="en-US" altLang="en-US" dirty="0"/>
              <a:t>Requires them to identify federal/state adjustments (differences) for each specific state before apportioning the income to a particular state where they have income tax nexus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685800"/>
            <a:ext cx="3505200" cy="731838"/>
          </a:xfrm>
        </p:spPr>
        <p:txBody>
          <a:bodyPr/>
          <a:lstStyle/>
          <a:p>
            <a:pPr eaLnBrk="1" hangingPunct="1"/>
            <a:r>
              <a:rPr lang="en-US" altLang="en-US" dirty="0"/>
              <a:t>Income Taxes</a:t>
            </a:r>
          </a:p>
        </p:txBody>
      </p:sp>
      <p:sp>
        <p:nvSpPr>
          <p:cNvPr id="45059" name="Rectangle 3"/>
          <p:cNvSpPr>
            <a:spLocks noGrp="1" noChangeArrowheads="1"/>
          </p:cNvSpPr>
          <p:nvPr>
            <p:ph type="body" idx="1"/>
          </p:nvPr>
        </p:nvSpPr>
        <p:spPr>
          <a:xfrm>
            <a:off x="457200" y="1871663"/>
            <a:ext cx="8229600" cy="3538537"/>
          </a:xfrm>
        </p:spPr>
        <p:txBody>
          <a:bodyPr/>
          <a:lstStyle/>
          <a:p>
            <a:pPr eaLnBrk="1" hangingPunct="1"/>
            <a:r>
              <a:rPr lang="en-US" altLang="en-US" sz="2600" dirty="0"/>
              <a:t>Because states do not tax federal interest income, all states require a negative adjustment for federal interest income</a:t>
            </a:r>
          </a:p>
          <a:p>
            <a:pPr eaLnBrk="1" hangingPunct="1"/>
            <a:r>
              <a:rPr lang="en-US" altLang="en-US" sz="2600" dirty="0"/>
              <a:t>Most states require a positive adjustment for state income taxes, as they don’t allow businesses to deduct state income taxes, and they require a positive adjustment for state and local bond interest income, if the bond is from another state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a:t>State and Local Taxes</a:t>
            </a:r>
          </a:p>
        </p:txBody>
      </p:sp>
      <p:sp>
        <p:nvSpPr>
          <p:cNvPr id="8195" name="Rectangle 3"/>
          <p:cNvSpPr>
            <a:spLocks noGrp="1" noChangeArrowheads="1"/>
          </p:cNvSpPr>
          <p:nvPr>
            <p:ph idx="1"/>
          </p:nvPr>
        </p:nvSpPr>
        <p:spPr/>
        <p:txBody>
          <a:bodyPr/>
          <a:lstStyle/>
          <a:p>
            <a:pPr marL="571500" indent="-571500" eaLnBrk="1" hangingPunct="1"/>
            <a:r>
              <a:rPr lang="en-US" altLang="en-US" dirty="0"/>
              <a:t>Purpose </a:t>
            </a:r>
          </a:p>
          <a:p>
            <a:pPr marL="1143000" lvl="2" indent="-228600" eaLnBrk="1" hangingPunct="1">
              <a:buClr>
                <a:schemeClr val="accent2"/>
              </a:buClr>
            </a:pPr>
            <a:r>
              <a:rPr lang="en-US" altLang="en-US" sz="2600" dirty="0"/>
              <a:t>Raise revenue to finance state governments</a:t>
            </a:r>
          </a:p>
          <a:p>
            <a:pPr marL="571500" indent="-571500" eaLnBrk="1" hangingPunct="1"/>
            <a:r>
              <a:rPr lang="en-US" altLang="en-US" dirty="0"/>
              <a:t>Subject to taxes if:</a:t>
            </a:r>
          </a:p>
          <a:p>
            <a:pPr marL="1143000" lvl="2" indent="-228600" eaLnBrk="1" hangingPunct="1">
              <a:buClr>
                <a:schemeClr val="accent2"/>
              </a:buClr>
            </a:pPr>
            <a:r>
              <a:rPr lang="en-US" altLang="en-US" sz="2600" dirty="0"/>
              <a:t>Taxpayer’s commercial domicile</a:t>
            </a:r>
          </a:p>
          <a:p>
            <a:pPr marL="1600200" lvl="3" indent="-228600" eaLnBrk="1" hangingPunct="1">
              <a:buClr>
                <a:schemeClr val="accent1"/>
              </a:buClr>
              <a:buFont typeface="Wingdings" pitchFamily="2" charset="2"/>
              <a:buChar char="l"/>
            </a:pPr>
            <a:r>
              <a:rPr lang="en-US" altLang="en-US" sz="2300" dirty="0"/>
              <a:t>State where a business is headquartered and directs operations</a:t>
            </a:r>
          </a:p>
          <a:p>
            <a:pPr marL="1143000" lvl="2" indent="-228600" eaLnBrk="1" hangingPunct="1">
              <a:buClr>
                <a:schemeClr val="accent2"/>
              </a:buClr>
            </a:pPr>
            <a:r>
              <a:rPr lang="en-US" altLang="en-US" sz="2600" dirty="0"/>
              <a:t>Taxpayer has nexus</a:t>
            </a:r>
          </a:p>
          <a:p>
            <a:pPr marL="1600200" lvl="3" indent="-228600" eaLnBrk="1" hangingPunct="1">
              <a:buClr>
                <a:schemeClr val="accent1"/>
              </a:buClr>
              <a:buFont typeface="Wingdings" pitchFamily="2" charset="2"/>
              <a:buChar char="l"/>
            </a:pPr>
            <a:r>
              <a:rPr lang="en-US" altLang="en-US" sz="2300" dirty="0"/>
              <a:t>Nexus is the sufficient (or minimum) connection between a business and a state that subjects the business to the state’s tax system</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457200" y="304800"/>
            <a:ext cx="3581400" cy="731838"/>
          </a:xfrm>
        </p:spPr>
        <p:txBody>
          <a:bodyPr/>
          <a:lstStyle/>
          <a:p>
            <a:pPr eaLnBrk="1" hangingPunct="1"/>
            <a:r>
              <a:rPr lang="en-US" altLang="en-US" dirty="0"/>
              <a:t>Income Taxes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38" y="1295400"/>
            <a:ext cx="7781925" cy="489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685800"/>
            <a:ext cx="3505200" cy="731838"/>
          </a:xfrm>
        </p:spPr>
        <p:txBody>
          <a:bodyPr/>
          <a:lstStyle/>
          <a:p>
            <a:pPr eaLnBrk="1" hangingPunct="1"/>
            <a:r>
              <a:rPr lang="en-US" altLang="en-US" dirty="0"/>
              <a:t>Income Taxes</a:t>
            </a:r>
            <a:endParaRPr lang="en-US" altLang="en-US" b="0" dirty="0"/>
          </a:p>
        </p:txBody>
      </p:sp>
      <p:sp>
        <p:nvSpPr>
          <p:cNvPr id="48131" name="Rectangle 8"/>
          <p:cNvSpPr>
            <a:spLocks noGrp="1" noChangeArrowheads="1"/>
          </p:cNvSpPr>
          <p:nvPr>
            <p:ph type="body" idx="1"/>
          </p:nvPr>
        </p:nvSpPr>
        <p:spPr>
          <a:noFill/>
        </p:spPr>
        <p:txBody>
          <a:bodyPr/>
          <a:lstStyle/>
          <a:p>
            <a:pPr eaLnBrk="1" hangingPunct="1"/>
            <a:r>
              <a:rPr lang="en-US" altLang="en-US" dirty="0"/>
              <a:t>Dividing State Tax Base Among States</a:t>
            </a:r>
          </a:p>
          <a:p>
            <a:pPr lvl="1" eaLnBrk="1" hangingPunct="1"/>
            <a:r>
              <a:rPr lang="en-US" altLang="en-US" dirty="0"/>
              <a:t>All state taxable income is taxed in the state of commercial domicile unless the business is taxable in more than one state</a:t>
            </a:r>
          </a:p>
          <a:p>
            <a:pPr lvl="1" eaLnBrk="1" hangingPunct="1"/>
            <a:r>
              <a:rPr lang="en-US" altLang="en-US" dirty="0"/>
              <a:t>An interstate business must separate its business income from nonbusiness income</a:t>
            </a:r>
          </a:p>
          <a:p>
            <a:pPr lvl="1" eaLnBrk="1" hangingPunct="1"/>
            <a:r>
              <a:rPr lang="en-US" altLang="en-US" dirty="0"/>
              <a:t>A business must apportion its business income among the states in which it conducts business, whereas it allocates nonbusiness income</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533400"/>
            <a:ext cx="3581400" cy="884238"/>
          </a:xfrm>
        </p:spPr>
        <p:txBody>
          <a:bodyPr/>
          <a:lstStyle/>
          <a:p>
            <a:pPr eaLnBrk="1" hangingPunct="1"/>
            <a:r>
              <a:rPr lang="en-US" altLang="en-US" dirty="0"/>
              <a:t>Income Taxes</a:t>
            </a:r>
            <a:endParaRPr lang="en-US" altLang="en-US" b="0" dirty="0"/>
          </a:p>
        </p:txBody>
      </p:sp>
      <p:sp>
        <p:nvSpPr>
          <p:cNvPr id="50179" name="Rectangle 6"/>
          <p:cNvSpPr>
            <a:spLocks noGrp="1" noChangeArrowheads="1"/>
          </p:cNvSpPr>
          <p:nvPr>
            <p:ph type="body" idx="1"/>
          </p:nvPr>
        </p:nvSpPr>
        <p:spPr>
          <a:xfrm>
            <a:off x="457200" y="1719263"/>
            <a:ext cx="8229600" cy="3462337"/>
          </a:xfrm>
        </p:spPr>
        <p:txBody>
          <a:bodyPr/>
          <a:lstStyle/>
          <a:p>
            <a:pPr eaLnBrk="1" hangingPunct="1">
              <a:lnSpc>
                <a:spcPct val="80000"/>
              </a:lnSpc>
            </a:pPr>
            <a:r>
              <a:rPr lang="en-US" altLang="en-US" sz="3300" dirty="0"/>
              <a:t>Business Income</a:t>
            </a:r>
          </a:p>
          <a:p>
            <a:pPr lvl="1" eaLnBrk="1" hangingPunct="1">
              <a:lnSpc>
                <a:spcPct val="80000"/>
              </a:lnSpc>
            </a:pPr>
            <a:r>
              <a:rPr lang="en-US" altLang="en-US" sz="2900" dirty="0"/>
              <a:t>Includes all revenues earned in the ordinary course of business—sales less cost of goods sold and other expenses</a:t>
            </a:r>
          </a:p>
          <a:p>
            <a:pPr lvl="1" eaLnBrk="1" hangingPunct="1">
              <a:lnSpc>
                <a:spcPct val="80000"/>
              </a:lnSpc>
            </a:pPr>
            <a:r>
              <a:rPr lang="en-US" altLang="en-US" sz="2900" dirty="0"/>
              <a:t>Fairly apportioned or divided across the states where nexus exists</a:t>
            </a:r>
          </a:p>
          <a:p>
            <a:pPr lvl="2" eaLnBrk="1" hangingPunct="1">
              <a:lnSpc>
                <a:spcPct val="80000"/>
              </a:lnSpc>
            </a:pPr>
            <a:r>
              <a:rPr lang="en-US" altLang="en-US" sz="2800" dirty="0"/>
              <a:t>Business may apportion, even if the state does not actually impose tax, and has nexus in that state</a:t>
            </a:r>
          </a:p>
          <a:p>
            <a:pPr eaLnBrk="1" hangingPunct="1">
              <a:lnSpc>
                <a:spcPct val="80000"/>
              </a:lnSpc>
              <a:buFont typeface="Wingdings" pitchFamily="2" charset="2"/>
              <a:buNone/>
            </a:pPr>
            <a:endParaRPr lang="en-US" altLang="en-US" sz="3400"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a:t>Income Taxes</a:t>
            </a:r>
          </a:p>
        </p:txBody>
      </p:sp>
      <p:sp>
        <p:nvSpPr>
          <p:cNvPr id="52227" name="Rectangle 3"/>
          <p:cNvSpPr>
            <a:spLocks noGrp="1" noChangeArrowheads="1"/>
          </p:cNvSpPr>
          <p:nvPr>
            <p:ph type="body" idx="1"/>
          </p:nvPr>
        </p:nvSpPr>
        <p:spPr/>
        <p:txBody>
          <a:bodyPr/>
          <a:lstStyle/>
          <a:p>
            <a:pPr eaLnBrk="1" hangingPunct="1"/>
            <a:r>
              <a:rPr lang="en-US" altLang="en-US" sz="3400" dirty="0"/>
              <a:t>Apportionment formula</a:t>
            </a:r>
          </a:p>
          <a:p>
            <a:pPr lvl="1" eaLnBrk="1" hangingPunct="1"/>
            <a:r>
              <a:rPr lang="en-US" altLang="en-US" sz="3500" dirty="0"/>
              <a:t>States determine the apportionment formula for income, and most rely on some combination of three factors:</a:t>
            </a:r>
          </a:p>
          <a:p>
            <a:pPr lvl="2" eaLnBrk="1" hangingPunct="1"/>
            <a:r>
              <a:rPr lang="en-US" altLang="en-US" sz="3400" dirty="0"/>
              <a:t>Sales</a:t>
            </a:r>
          </a:p>
          <a:p>
            <a:pPr lvl="2" eaLnBrk="1" hangingPunct="1"/>
            <a:r>
              <a:rPr lang="en-US" altLang="en-US" sz="3400" dirty="0"/>
              <a:t>Payroll</a:t>
            </a:r>
          </a:p>
          <a:p>
            <a:pPr lvl="2" eaLnBrk="1" hangingPunct="1"/>
            <a:r>
              <a:rPr lang="en-US" altLang="en-US" sz="3400" dirty="0"/>
              <a:t>Property</a:t>
            </a:r>
          </a:p>
          <a:p>
            <a:endParaRPr lang="en-US" altLang="en-US" sz="26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762000"/>
            <a:ext cx="3505200" cy="655638"/>
          </a:xfrm>
        </p:spPr>
        <p:txBody>
          <a:bodyPr/>
          <a:lstStyle/>
          <a:p>
            <a:pPr eaLnBrk="1" hangingPunct="1"/>
            <a:r>
              <a:rPr lang="en-US" altLang="en-US" dirty="0"/>
              <a:t>Income Taxes</a:t>
            </a:r>
            <a:endParaRPr lang="en-US" altLang="en-US" b="0" dirty="0"/>
          </a:p>
        </p:txBody>
      </p:sp>
      <p:sp>
        <p:nvSpPr>
          <p:cNvPr id="53251" name="Rectangle 3"/>
          <p:cNvSpPr>
            <a:spLocks noGrp="1" noChangeArrowheads="1"/>
          </p:cNvSpPr>
          <p:nvPr>
            <p:ph type="body" idx="1"/>
          </p:nvPr>
        </p:nvSpPr>
        <p:spPr>
          <a:xfrm>
            <a:off x="457200" y="1719263"/>
            <a:ext cx="8229600" cy="2928937"/>
          </a:xfrm>
        </p:spPr>
        <p:txBody>
          <a:bodyPr/>
          <a:lstStyle/>
          <a:p>
            <a:pPr marL="742950" lvl="1" indent="-285750" eaLnBrk="1" hangingPunct="1">
              <a:lnSpc>
                <a:spcPct val="90000"/>
              </a:lnSpc>
            </a:pPr>
            <a:r>
              <a:rPr lang="en-US" altLang="en-US" dirty="0"/>
              <a:t>Apportionment formula</a:t>
            </a:r>
          </a:p>
          <a:p>
            <a:pPr marL="1143000" lvl="2" indent="-228600" eaLnBrk="1" hangingPunct="1">
              <a:lnSpc>
                <a:spcPct val="90000"/>
              </a:lnSpc>
            </a:pPr>
            <a:r>
              <a:rPr lang="en-US" altLang="en-US" sz="2600" dirty="0"/>
              <a:t>States determine the apportionment formula for income, and most rely on three factors:</a:t>
            </a:r>
          </a:p>
          <a:p>
            <a:pPr marL="1600200" lvl="3" indent="-228600" eaLnBrk="1" hangingPunct="1">
              <a:lnSpc>
                <a:spcPct val="90000"/>
              </a:lnSpc>
            </a:pPr>
            <a:r>
              <a:rPr lang="en-US" altLang="en-US" sz="2300" dirty="0"/>
              <a:t>Sales</a:t>
            </a:r>
          </a:p>
          <a:p>
            <a:pPr marL="1600200" lvl="3" indent="-228600" eaLnBrk="1" hangingPunct="1">
              <a:lnSpc>
                <a:spcPct val="90000"/>
              </a:lnSpc>
            </a:pPr>
            <a:r>
              <a:rPr lang="en-US" altLang="en-US" sz="2300" dirty="0"/>
              <a:t>Payroll</a:t>
            </a:r>
          </a:p>
          <a:p>
            <a:pPr marL="1600200" lvl="3" indent="-228600" eaLnBrk="1" hangingPunct="1">
              <a:lnSpc>
                <a:spcPct val="90000"/>
              </a:lnSpc>
            </a:pPr>
            <a:r>
              <a:rPr lang="en-US" altLang="en-US" sz="2300" dirty="0"/>
              <a:t>Property</a:t>
            </a:r>
          </a:p>
          <a:p>
            <a:pPr marL="1143000" lvl="2" indent="-228600" eaLnBrk="1" hangingPunct="1">
              <a:lnSpc>
                <a:spcPct val="90000"/>
              </a:lnSpc>
            </a:pPr>
            <a:r>
              <a:rPr lang="en-US" altLang="en-US" sz="2600" dirty="0"/>
              <a:t>Business determines the factors as the ratio of</a:t>
            </a:r>
            <a:endParaRPr lang="en-US" altLang="en-US" sz="2100" dirty="0"/>
          </a:p>
        </p:txBody>
      </p:sp>
      <p:pic>
        <p:nvPicPr>
          <p:cNvPr id="53252" name="Picture 6"/>
          <p:cNvPicPr>
            <a:picLocks noChangeAspect="1" noChangeArrowheads="1"/>
          </p:cNvPicPr>
          <p:nvPr/>
        </p:nvPicPr>
        <p:blipFill>
          <a:blip r:embed="rId3">
            <a:lum bright="-20000" contrast="34000"/>
            <a:extLst>
              <a:ext uri="{28A0092B-C50C-407E-A947-70E740481C1C}">
                <a14:useLocalDpi xmlns:a14="http://schemas.microsoft.com/office/drawing/2010/main" val="0"/>
              </a:ext>
            </a:extLst>
          </a:blip>
          <a:srcRect/>
          <a:stretch>
            <a:fillRect/>
          </a:stretch>
        </p:blipFill>
        <p:spPr bwMode="auto">
          <a:xfrm>
            <a:off x="1219200" y="4876800"/>
            <a:ext cx="6705600" cy="838200"/>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57200" y="685800"/>
            <a:ext cx="3581400" cy="731838"/>
          </a:xfrm>
        </p:spPr>
        <p:txBody>
          <a:bodyPr/>
          <a:lstStyle/>
          <a:p>
            <a:pPr eaLnBrk="1" hangingPunct="1"/>
            <a:r>
              <a:rPr lang="en-US" altLang="en-US" dirty="0"/>
              <a:t>Income Taxes</a:t>
            </a:r>
          </a:p>
        </p:txBody>
      </p:sp>
      <p:sp>
        <p:nvSpPr>
          <p:cNvPr id="55299" name="Rectangle 3"/>
          <p:cNvSpPr>
            <a:spLocks noGrp="1" noChangeArrowheads="1"/>
          </p:cNvSpPr>
          <p:nvPr>
            <p:ph type="body" idx="4294967295"/>
          </p:nvPr>
        </p:nvSpPr>
        <p:spPr>
          <a:xfrm>
            <a:off x="457200" y="1719263"/>
            <a:ext cx="8229600" cy="4071937"/>
          </a:xfrm>
        </p:spPr>
        <p:txBody>
          <a:bodyPr/>
          <a:lstStyle/>
          <a:p>
            <a:pPr eaLnBrk="1" hangingPunct="1">
              <a:lnSpc>
                <a:spcPct val="80000"/>
              </a:lnSpc>
            </a:pPr>
            <a:r>
              <a:rPr lang="en-US" altLang="en-US" sz="2800" dirty="0"/>
              <a:t>Sales factor includes:</a:t>
            </a:r>
          </a:p>
          <a:p>
            <a:pPr marL="742950" lvl="1" indent="-285750" eaLnBrk="1" hangingPunct="1">
              <a:lnSpc>
                <a:spcPct val="80000"/>
              </a:lnSpc>
            </a:pPr>
            <a:r>
              <a:rPr lang="en-US" altLang="en-US" sz="2500" dirty="0"/>
              <a:t>All gross business receipts net of returns, </a:t>
            </a:r>
          </a:p>
          <a:p>
            <a:pPr marL="742950" lvl="1" indent="-285750" eaLnBrk="1" hangingPunct="1">
              <a:lnSpc>
                <a:spcPct val="80000"/>
              </a:lnSpc>
            </a:pPr>
            <a:r>
              <a:rPr lang="en-US" altLang="en-US" sz="2500" dirty="0"/>
              <a:t>Allowances</a:t>
            </a:r>
          </a:p>
          <a:p>
            <a:pPr marL="742950" lvl="1" indent="-285750" eaLnBrk="1" hangingPunct="1">
              <a:lnSpc>
                <a:spcPct val="80000"/>
              </a:lnSpc>
            </a:pPr>
            <a:r>
              <a:rPr lang="en-US" altLang="en-US" sz="2500" dirty="0"/>
              <a:t>Discounts</a:t>
            </a:r>
          </a:p>
          <a:p>
            <a:pPr eaLnBrk="1" hangingPunct="1">
              <a:lnSpc>
                <a:spcPct val="80000"/>
              </a:lnSpc>
            </a:pPr>
            <a:r>
              <a:rPr lang="en-US" altLang="en-US" sz="2800" dirty="0"/>
              <a:t>The general rules for determining the amount of sales to include in the sales factor calculation are:</a:t>
            </a:r>
          </a:p>
          <a:p>
            <a:pPr marL="742950" lvl="1" indent="-285750" eaLnBrk="1" hangingPunct="1">
              <a:lnSpc>
                <a:spcPct val="80000"/>
              </a:lnSpc>
            </a:pPr>
            <a:r>
              <a:rPr lang="en-US" altLang="en-US" sz="2500" dirty="0"/>
              <a:t>Tangible personal property sales are sourced (included) in the destination state, the location the property is delivered to and used in</a:t>
            </a:r>
          </a:p>
          <a:p>
            <a:pPr marL="742950" lvl="1" indent="-285750" eaLnBrk="1" hangingPunct="1">
              <a:lnSpc>
                <a:spcPct val="80000"/>
              </a:lnSpc>
              <a:buFont typeface="Wingdings" pitchFamily="2" charset="2"/>
              <a:buNone/>
            </a:pPr>
            <a:r>
              <a:rPr lang="en-US" altLang="en-US" sz="2000" dirty="0"/>
              <a:t>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457200" y="685800"/>
            <a:ext cx="3581400" cy="731838"/>
          </a:xfrm>
        </p:spPr>
        <p:txBody>
          <a:bodyPr/>
          <a:lstStyle/>
          <a:p>
            <a:pPr eaLnBrk="1" hangingPunct="1"/>
            <a:r>
              <a:rPr lang="en-US" altLang="en-US" dirty="0"/>
              <a:t>Income Taxes</a:t>
            </a:r>
          </a:p>
        </p:txBody>
      </p:sp>
      <p:sp>
        <p:nvSpPr>
          <p:cNvPr id="57347" name="Rectangle 3"/>
          <p:cNvSpPr>
            <a:spLocks noGrp="1" noChangeArrowheads="1"/>
          </p:cNvSpPr>
          <p:nvPr>
            <p:ph type="body" idx="4294967295"/>
          </p:nvPr>
        </p:nvSpPr>
        <p:spPr>
          <a:xfrm>
            <a:off x="381000" y="1719263"/>
            <a:ext cx="8305800" cy="4605337"/>
          </a:xfrm>
        </p:spPr>
        <p:txBody>
          <a:bodyPr/>
          <a:lstStyle/>
          <a:p>
            <a:pPr marL="742950" lvl="1" indent="-285750" eaLnBrk="1" hangingPunct="1">
              <a:lnSpc>
                <a:spcPct val="90000"/>
              </a:lnSpc>
            </a:pPr>
            <a:r>
              <a:rPr lang="en-US" altLang="en-US" sz="2500" dirty="0"/>
              <a:t>If the business does not have nexus in the destination state, sales are generally “thrown back” to the state from which the property is shipped; this is called the throwback rule</a:t>
            </a:r>
          </a:p>
          <a:p>
            <a:pPr marL="742950" lvl="1" indent="-285750" eaLnBrk="1" hangingPunct="1">
              <a:lnSpc>
                <a:spcPct val="90000"/>
              </a:lnSpc>
            </a:pPr>
            <a:r>
              <a:rPr lang="en-US" altLang="en-US" sz="2500" dirty="0"/>
              <a:t>Dock sales (sales picked up by the customer) are generally sourced in the destination state rather than the state where they are picked up</a:t>
            </a:r>
          </a:p>
          <a:p>
            <a:pPr marL="742950" lvl="1" indent="-285750" eaLnBrk="1" hangingPunct="1">
              <a:lnSpc>
                <a:spcPct val="90000"/>
              </a:lnSpc>
            </a:pPr>
            <a:r>
              <a:rPr lang="en-US" altLang="en-US" sz="2500" dirty="0"/>
              <a:t>Sales of services are sourced in the state where the services are performed (Illinois is an exception to this rule)</a:t>
            </a:r>
          </a:p>
          <a:p>
            <a:pPr marL="742950" lvl="1" indent="-285750" eaLnBrk="1" hangingPunct="1">
              <a:lnSpc>
                <a:spcPct val="90000"/>
              </a:lnSpc>
            </a:pPr>
            <a:r>
              <a:rPr lang="en-US" altLang="en-US" sz="2500" dirty="0"/>
              <a:t>Government sales are sourced in the state from which they were shipped</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457200" y="609600"/>
            <a:ext cx="3657600" cy="808038"/>
          </a:xfrm>
        </p:spPr>
        <p:txBody>
          <a:bodyPr/>
          <a:lstStyle/>
          <a:p>
            <a:pPr eaLnBrk="1" hangingPunct="1"/>
            <a:r>
              <a:rPr lang="en-US" altLang="en-US" dirty="0"/>
              <a:t>Income Taxes</a:t>
            </a:r>
          </a:p>
        </p:txBody>
      </p:sp>
      <p:sp>
        <p:nvSpPr>
          <p:cNvPr id="59395" name="Rectangle 3"/>
          <p:cNvSpPr>
            <a:spLocks noGrp="1" noChangeArrowheads="1"/>
          </p:cNvSpPr>
          <p:nvPr>
            <p:ph type="body" idx="4294967295"/>
          </p:nvPr>
        </p:nvSpPr>
        <p:spPr>
          <a:xfrm>
            <a:off x="457200" y="1719263"/>
            <a:ext cx="8229600" cy="4605337"/>
          </a:xfrm>
        </p:spPr>
        <p:txBody>
          <a:bodyPr/>
          <a:lstStyle/>
          <a:p>
            <a:pPr eaLnBrk="1" hangingPunct="1">
              <a:lnSpc>
                <a:spcPct val="90000"/>
              </a:lnSpc>
            </a:pPr>
            <a:r>
              <a:rPr lang="en-US" altLang="en-US" sz="2600" dirty="0"/>
              <a:t>Payroll</a:t>
            </a:r>
          </a:p>
          <a:p>
            <a:pPr marL="742950" lvl="1" indent="-285750" eaLnBrk="1" hangingPunct="1">
              <a:lnSpc>
                <a:spcPct val="90000"/>
              </a:lnSpc>
            </a:pPr>
            <a:r>
              <a:rPr lang="en-US" altLang="en-US" sz="2500" dirty="0"/>
              <a:t>Defined as total compensation paid to employees</a:t>
            </a:r>
          </a:p>
          <a:p>
            <a:pPr marL="742950" lvl="1" indent="-285750" eaLnBrk="1" hangingPunct="1">
              <a:lnSpc>
                <a:spcPct val="90000"/>
              </a:lnSpc>
            </a:pPr>
            <a:r>
              <a:rPr lang="en-US" altLang="en-US" sz="2500" dirty="0"/>
              <a:t>Includes salaries, commissions, bonuses, and other forms of compensation</a:t>
            </a:r>
          </a:p>
          <a:p>
            <a:pPr marL="742950" lvl="1" indent="-285750" eaLnBrk="1" hangingPunct="1">
              <a:lnSpc>
                <a:spcPct val="90000"/>
              </a:lnSpc>
            </a:pPr>
            <a:r>
              <a:rPr lang="en-US" altLang="en-US" sz="2500" dirty="0"/>
              <a:t>Does not include amounts paid to independent contractors</a:t>
            </a:r>
          </a:p>
          <a:p>
            <a:pPr marL="742950" lvl="1" indent="-285750" eaLnBrk="1" hangingPunct="1">
              <a:lnSpc>
                <a:spcPct val="90000"/>
              </a:lnSpc>
            </a:pPr>
            <a:r>
              <a:rPr lang="en-US" altLang="en-US" sz="2500" dirty="0"/>
              <a:t>Payroll for each employee is apportioned to a single state</a:t>
            </a:r>
          </a:p>
          <a:p>
            <a:pPr eaLnBrk="1" hangingPunct="1">
              <a:lnSpc>
                <a:spcPct val="90000"/>
              </a:lnSpc>
            </a:pPr>
            <a:r>
              <a:rPr lang="en-US" altLang="en-US" sz="2600" dirty="0"/>
              <a:t>Property</a:t>
            </a:r>
          </a:p>
          <a:p>
            <a:pPr marL="742950" lvl="1" indent="-285750" eaLnBrk="1" hangingPunct="1">
              <a:lnSpc>
                <a:spcPct val="90000"/>
              </a:lnSpc>
            </a:pPr>
            <a:r>
              <a:rPr lang="en-US" altLang="en-US" sz="2500" dirty="0"/>
              <a:t>Includes both real and tangible personal property, but not intangible property</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457200" y="609600"/>
            <a:ext cx="3505200" cy="808038"/>
          </a:xfrm>
        </p:spPr>
        <p:txBody>
          <a:bodyPr/>
          <a:lstStyle/>
          <a:p>
            <a:pPr eaLnBrk="1" hangingPunct="1"/>
            <a:r>
              <a:rPr lang="en-US" altLang="en-US" dirty="0"/>
              <a:t>Income Taxes</a:t>
            </a:r>
          </a:p>
        </p:txBody>
      </p:sp>
      <p:sp>
        <p:nvSpPr>
          <p:cNvPr id="61443" name="Rectangle 3"/>
          <p:cNvSpPr>
            <a:spLocks noGrp="1" noChangeArrowheads="1"/>
          </p:cNvSpPr>
          <p:nvPr>
            <p:ph type="body" idx="4294967295"/>
          </p:nvPr>
        </p:nvSpPr>
        <p:spPr>
          <a:xfrm>
            <a:off x="457200" y="1643063"/>
            <a:ext cx="8229600" cy="4910137"/>
          </a:xfrm>
        </p:spPr>
        <p:txBody>
          <a:bodyPr/>
          <a:lstStyle/>
          <a:p>
            <a:pPr marL="1143000" lvl="2" indent="-228600" eaLnBrk="1" hangingPunct="1"/>
            <a:r>
              <a:rPr lang="en-US" altLang="en-US" sz="2600" dirty="0"/>
              <a:t>General rules for determining the property factors are</a:t>
            </a:r>
          </a:p>
          <a:p>
            <a:pPr marL="1600200" lvl="3" indent="-228600" eaLnBrk="1" hangingPunct="1"/>
            <a:r>
              <a:rPr lang="en-US" altLang="en-US" sz="2300" dirty="0"/>
              <a:t>Use the average property values for the year [(beginning + ending)/2]</a:t>
            </a:r>
          </a:p>
          <a:p>
            <a:pPr marL="1600200" lvl="3" indent="-228600" eaLnBrk="1" hangingPunct="1"/>
            <a:r>
              <a:rPr lang="en-US" altLang="en-US" sz="2300" dirty="0"/>
              <a:t>Value property at historical cost rather than adjusted basis </a:t>
            </a:r>
          </a:p>
          <a:p>
            <a:pPr marL="1600200" lvl="3" indent="-228600" eaLnBrk="1" hangingPunct="1"/>
            <a:r>
              <a:rPr lang="en-US" altLang="en-US" sz="2300" dirty="0"/>
              <a:t>Include property in transit in the state of destination and also business property (values of rented investment properties are excluded)</a:t>
            </a:r>
          </a:p>
          <a:p>
            <a:pPr marL="1600200" lvl="3" indent="-228600" eaLnBrk="1" hangingPunct="1"/>
            <a:r>
              <a:rPr lang="en-US" altLang="en-US" sz="2300" dirty="0"/>
              <a:t>Include rented or leased property by multiplying the annual rent by eight and adding this value to the average owned-property factor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457200" y="609600"/>
            <a:ext cx="3505200" cy="808038"/>
          </a:xfrm>
        </p:spPr>
        <p:txBody>
          <a:bodyPr/>
          <a:lstStyle/>
          <a:p>
            <a:pPr eaLnBrk="1" hangingPunct="1"/>
            <a:r>
              <a:rPr lang="en-US" altLang="en-US" dirty="0"/>
              <a:t>Income Taxes</a:t>
            </a:r>
            <a:endParaRPr lang="en-US" altLang="en-US" b="0" dirty="0"/>
          </a:p>
        </p:txBody>
      </p:sp>
      <p:sp>
        <p:nvSpPr>
          <p:cNvPr id="63491" name="Rectangle 3"/>
          <p:cNvSpPr>
            <a:spLocks noGrp="1" noChangeArrowheads="1"/>
          </p:cNvSpPr>
          <p:nvPr>
            <p:ph type="body" idx="4294967295"/>
          </p:nvPr>
        </p:nvSpPr>
        <p:spPr>
          <a:xfrm>
            <a:off x="457200" y="1719263"/>
            <a:ext cx="8229600" cy="4224337"/>
          </a:xfrm>
        </p:spPr>
        <p:txBody>
          <a:bodyPr/>
          <a:lstStyle/>
          <a:p>
            <a:pPr eaLnBrk="1" hangingPunct="1">
              <a:lnSpc>
                <a:spcPct val="90000"/>
              </a:lnSpc>
            </a:pPr>
            <a:r>
              <a:rPr lang="en-US" altLang="en-US" dirty="0"/>
              <a:t>Nonbusiness Income</a:t>
            </a:r>
          </a:p>
          <a:p>
            <a:pPr marL="742950" lvl="1" indent="-285750" eaLnBrk="1" hangingPunct="1">
              <a:lnSpc>
                <a:spcPct val="90000"/>
              </a:lnSpc>
            </a:pPr>
            <a:r>
              <a:rPr lang="en-US" altLang="en-US" sz="2900" dirty="0"/>
              <a:t>Common types of nonbusiness income, and the rules for allocating them to specific states are</a:t>
            </a:r>
          </a:p>
          <a:p>
            <a:pPr marL="1143000" lvl="2" indent="-228600" eaLnBrk="1" hangingPunct="1">
              <a:lnSpc>
                <a:spcPct val="90000"/>
              </a:lnSpc>
            </a:pPr>
            <a:r>
              <a:rPr lang="en-US" altLang="en-US" sz="2600" dirty="0"/>
              <a:t>Allocate interest and dividends to the state of commercial domicile (except interest on working capital, which is business income)</a:t>
            </a:r>
          </a:p>
          <a:p>
            <a:pPr marL="1143000" lvl="2" indent="-228600" eaLnBrk="1" hangingPunct="1">
              <a:lnSpc>
                <a:spcPct val="90000"/>
              </a:lnSpc>
            </a:pPr>
            <a:r>
              <a:rPr lang="en-US" altLang="en-US" sz="2600" dirty="0"/>
              <a:t>Allocate rental income to the state where the property generating the rental income is located</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304800"/>
            <a:ext cx="7467600" cy="762000"/>
          </a:xfrm>
        </p:spPr>
        <p:txBody>
          <a:bodyPr/>
          <a:lstStyle/>
          <a:p>
            <a:pPr eaLnBrk="1" hangingPunct="1"/>
            <a:br>
              <a:rPr lang="en-US" altLang="en-US" sz="3500" b="0" dirty="0"/>
            </a:br>
            <a:endParaRPr lang="en-US" altLang="en-US" sz="3500" b="0" dirty="0"/>
          </a:p>
        </p:txBody>
      </p:sp>
      <p:sp>
        <p:nvSpPr>
          <p:cNvPr id="10243" name="Rectangle 8"/>
          <p:cNvSpPr>
            <a:spLocks noChangeArrowheads="1"/>
          </p:cNvSpPr>
          <p:nvPr/>
        </p:nvSpPr>
        <p:spPr bwMode="auto">
          <a:xfrm>
            <a:off x="457200" y="457200"/>
            <a:ext cx="5410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3900" b="1" dirty="0">
                <a:solidFill>
                  <a:schemeClr val="tx2"/>
                </a:solidFill>
              </a:rPr>
              <a:t>State and Local Taxes</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457248"/>
            <a:ext cx="7415212" cy="4890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685800"/>
            <a:ext cx="3657600" cy="731838"/>
          </a:xfrm>
        </p:spPr>
        <p:txBody>
          <a:bodyPr/>
          <a:lstStyle/>
          <a:p>
            <a:pPr eaLnBrk="1" hangingPunct="1"/>
            <a:r>
              <a:rPr lang="en-US" altLang="en-US" dirty="0"/>
              <a:t>Income Taxes</a:t>
            </a:r>
          </a:p>
        </p:txBody>
      </p:sp>
      <p:sp>
        <p:nvSpPr>
          <p:cNvPr id="65539" name="Rectangle 3"/>
          <p:cNvSpPr>
            <a:spLocks noGrp="1" noChangeArrowheads="1"/>
          </p:cNvSpPr>
          <p:nvPr>
            <p:ph type="body" idx="1"/>
          </p:nvPr>
        </p:nvSpPr>
        <p:spPr>
          <a:xfrm>
            <a:off x="457200" y="1719263"/>
            <a:ext cx="8229600" cy="3233737"/>
          </a:xfrm>
        </p:spPr>
        <p:txBody>
          <a:bodyPr/>
          <a:lstStyle/>
          <a:p>
            <a:pPr marL="1143000" lvl="2" indent="-228600" eaLnBrk="1" hangingPunct="1"/>
            <a:r>
              <a:rPr lang="en-US" altLang="en-US" sz="2400" dirty="0"/>
              <a:t>Allocate royalties to the state where the property is used (if the business has nexus in that state; if not, allocate royalties to the state of commercial domicile)</a:t>
            </a:r>
          </a:p>
          <a:p>
            <a:pPr marL="1143000" lvl="2" indent="-228600" eaLnBrk="1" hangingPunct="1"/>
            <a:r>
              <a:rPr lang="en-US" altLang="en-US" sz="2400" dirty="0"/>
              <a:t>Allocate capital gains from investment property to the state of commercial domicile</a:t>
            </a:r>
          </a:p>
          <a:p>
            <a:pPr marL="1143000" lvl="2" indent="-228600" eaLnBrk="1" hangingPunct="1"/>
            <a:r>
              <a:rPr lang="en-US" altLang="en-US" sz="2400" dirty="0"/>
              <a:t>Allocate capital gains from selling rental property to the state where the rental property was located</a:t>
            </a:r>
            <a:endParaRPr lang="en-US" altLang="en-US" sz="18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685800"/>
            <a:ext cx="3733800" cy="731838"/>
          </a:xfrm>
        </p:spPr>
        <p:txBody>
          <a:bodyPr/>
          <a:lstStyle/>
          <a:p>
            <a:pPr eaLnBrk="1" hangingPunct="1"/>
            <a:r>
              <a:rPr lang="en-US" altLang="en-US" dirty="0"/>
              <a:t>Income Taxes</a:t>
            </a:r>
            <a:endParaRPr lang="en-US" altLang="en-US" b="0" dirty="0"/>
          </a:p>
        </p:txBody>
      </p:sp>
      <p:sp>
        <p:nvSpPr>
          <p:cNvPr id="66563" name="Rectangle 6"/>
          <p:cNvSpPr>
            <a:spLocks noGrp="1" noChangeArrowheads="1"/>
          </p:cNvSpPr>
          <p:nvPr>
            <p:ph type="body" idx="1"/>
          </p:nvPr>
        </p:nvSpPr>
        <p:spPr/>
        <p:txBody>
          <a:bodyPr/>
          <a:lstStyle/>
          <a:p>
            <a:pPr eaLnBrk="1" hangingPunct="1"/>
            <a:r>
              <a:rPr lang="en-US" altLang="en-US" dirty="0"/>
              <a:t>State Income Tax Liability</a:t>
            </a:r>
          </a:p>
          <a:p>
            <a:pPr lvl="1" eaLnBrk="1" hangingPunct="1"/>
            <a:r>
              <a:rPr lang="en-US" altLang="en-US" dirty="0"/>
              <a:t>State taxable Income = (Business income × Apportionment factor) + Nonbusiness income allocated to the state</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dirty="0"/>
              <a:t>Income Taxes</a:t>
            </a:r>
          </a:p>
        </p:txBody>
      </p:sp>
      <p:sp>
        <p:nvSpPr>
          <p:cNvPr id="68611" name="Rectangle 3"/>
          <p:cNvSpPr>
            <a:spLocks noGrp="1" noChangeArrowheads="1"/>
          </p:cNvSpPr>
          <p:nvPr>
            <p:ph type="body" idx="1"/>
          </p:nvPr>
        </p:nvSpPr>
        <p:spPr/>
        <p:txBody>
          <a:bodyPr/>
          <a:lstStyle/>
          <a:p>
            <a:pPr eaLnBrk="1" hangingPunct="1"/>
            <a:r>
              <a:rPr lang="en-US" altLang="en-US" sz="2600" dirty="0"/>
              <a:t>Non (Net) Income-Based Taxes</a:t>
            </a:r>
          </a:p>
          <a:p>
            <a:pPr lvl="1" eaLnBrk="1" hangingPunct="1"/>
            <a:r>
              <a:rPr lang="en-US" altLang="en-US" sz="2500" dirty="0"/>
              <a:t>Several states have nonincome-based taxes</a:t>
            </a:r>
          </a:p>
          <a:p>
            <a:pPr lvl="2" eaLnBrk="1" hangingPunct="1"/>
            <a:r>
              <a:rPr lang="en-US" altLang="en-US" sz="2400" dirty="0"/>
              <a:t>Ohio Commercial Activity Tax</a:t>
            </a:r>
          </a:p>
          <a:p>
            <a:pPr lvl="2" eaLnBrk="1" hangingPunct="1"/>
            <a:r>
              <a:rPr lang="en-US" altLang="en-US" sz="2400" dirty="0"/>
              <a:t>Texas Margin Tax</a:t>
            </a:r>
          </a:p>
          <a:p>
            <a:pPr lvl="2" eaLnBrk="1" hangingPunct="1"/>
            <a:r>
              <a:rPr lang="en-US" altLang="en-US" sz="2400" dirty="0"/>
              <a:t>Washington Business &amp; Occupation Tax</a:t>
            </a:r>
          </a:p>
          <a:p>
            <a:pPr lvl="1" eaLnBrk="1" hangingPunct="1"/>
            <a:r>
              <a:rPr lang="en-US" altLang="en-US" sz="2500" dirty="0"/>
              <a:t>These taxes are deductible for calculating taxable income for net income-based taxes</a:t>
            </a:r>
          </a:p>
          <a:p>
            <a:pPr lvl="1" eaLnBrk="1" hangingPunct="1"/>
            <a:r>
              <a:rPr lang="en-US" altLang="en-US" sz="2500" dirty="0"/>
              <a:t>Public Law 86-272 doesn’t apply to nexus for nonincome based taxes such as gross receipts taxes or property taxes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7"/>
          <p:cNvSpPr txBox="1">
            <a:spLocks noChangeArrowheads="1"/>
          </p:cNvSpPr>
          <p:nvPr/>
        </p:nvSpPr>
        <p:spPr bwMode="auto">
          <a:xfrm>
            <a:off x="381000" y="533400"/>
            <a:ext cx="548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50000"/>
              </a:spcBef>
              <a:buClrTx/>
              <a:buSzTx/>
              <a:buFontTx/>
              <a:buNone/>
            </a:pPr>
            <a:r>
              <a:rPr lang="en-US" altLang="en-US" sz="3900" b="1" dirty="0">
                <a:solidFill>
                  <a:schemeClr val="tx2"/>
                </a:solidFill>
              </a:rPr>
              <a:t>State and Local Taxes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19200"/>
            <a:ext cx="7129462" cy="5154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Sales and Use Taxes</a:t>
            </a:r>
            <a:endParaRPr lang="en-US" dirty="0"/>
          </a:p>
        </p:txBody>
      </p:sp>
      <p:sp>
        <p:nvSpPr>
          <p:cNvPr id="14338" name="Rectangle 3"/>
          <p:cNvSpPr>
            <a:spLocks noGrp="1" noChangeArrowheads="1"/>
          </p:cNvSpPr>
          <p:nvPr>
            <p:ph idx="1"/>
          </p:nvPr>
        </p:nvSpPr>
        <p:spPr/>
        <p:txBody>
          <a:bodyPr/>
          <a:lstStyle/>
          <a:p>
            <a:pPr marL="571500" indent="-571500" eaLnBrk="1" hangingPunct="1"/>
            <a:r>
              <a:rPr lang="en-US" altLang="en-US" dirty="0"/>
              <a:t>Sales of tangible personal property are generally subject to the sales and use tax</a:t>
            </a:r>
          </a:p>
          <a:p>
            <a:pPr marL="571500" indent="-571500" eaLnBrk="1" hangingPunct="1"/>
            <a:r>
              <a:rPr lang="en-US" altLang="en-US" dirty="0"/>
              <a:t>Taxable items vary from state to state</a:t>
            </a:r>
          </a:p>
          <a:p>
            <a:pPr marL="571500" indent="-571500" eaLnBrk="1" hangingPunct="1"/>
            <a:r>
              <a:rPr lang="en-US" altLang="en-US" dirty="0"/>
              <a:t>Nexus</a:t>
            </a:r>
          </a:p>
          <a:p>
            <a:pPr marL="742950" lvl="1" indent="-285750" eaLnBrk="1" hangingPunct="1"/>
            <a:r>
              <a:rPr lang="en-US" altLang="en-US" dirty="0"/>
              <a:t>Businesses create sales tax nexus when they have a physical presence in the state</a:t>
            </a:r>
          </a:p>
          <a:p>
            <a:pPr marL="742950" lvl="1" indent="-285750" eaLnBrk="1" hangingPunct="1"/>
            <a:r>
              <a:rPr lang="en-US" altLang="en-US" dirty="0"/>
              <a:t>Business is required to collect sales tax from customers in a state only if it has sales and use tax nexus with that state</a:t>
            </a:r>
          </a:p>
        </p:txBody>
      </p:sp>
      <p:sp>
        <p:nvSpPr>
          <p:cNvPr id="14339" name="Text Box 6"/>
          <p:cNvSpPr txBox="1">
            <a:spLocks noChangeArrowheads="1"/>
          </p:cNvSpPr>
          <p:nvPr/>
        </p:nvSpPr>
        <p:spPr bwMode="auto">
          <a:xfrm>
            <a:off x="533400" y="304800"/>
            <a:ext cx="685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50000"/>
              </a:spcBef>
              <a:buClrTx/>
              <a:buSzTx/>
              <a:buFontTx/>
              <a:buNone/>
            </a:pPr>
            <a:endParaRPr lang="en-GB" altLang="en-US" sz="18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Sales and Use Taxes</a:t>
            </a:r>
            <a:endParaRPr lang="en-US" dirty="0"/>
          </a:p>
        </p:txBody>
      </p:sp>
      <p:sp>
        <p:nvSpPr>
          <p:cNvPr id="16386" name="Rectangle 3"/>
          <p:cNvSpPr>
            <a:spLocks noGrp="1" noChangeArrowheads="1"/>
          </p:cNvSpPr>
          <p:nvPr>
            <p:ph idx="1"/>
          </p:nvPr>
        </p:nvSpPr>
        <p:spPr/>
        <p:txBody>
          <a:bodyPr/>
          <a:lstStyle/>
          <a:p>
            <a:pPr eaLnBrk="1" hangingPunct="1"/>
            <a:r>
              <a:rPr lang="en-US" altLang="en-US" dirty="0"/>
              <a:t>Businesses that establish sales and use tax nexus with a state but fail to properly collect sales tax can create significant liabilities that need to be disclosed for financial reporting purposes</a:t>
            </a:r>
          </a:p>
          <a:p>
            <a:pPr eaLnBrk="1" hangingPunct="1"/>
            <a:r>
              <a:rPr lang="en-US" altLang="en-US" dirty="0"/>
              <a:t>Sellers with nexus, collect and remit sales tax </a:t>
            </a:r>
          </a:p>
          <a:p>
            <a:pPr eaLnBrk="1" hangingPunct="1"/>
            <a:r>
              <a:rPr lang="en-US" altLang="en-US" dirty="0"/>
              <a:t>When seller doesn’t have nexus, customer is responsible for paying a use tax to the state in which the property is used</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685800"/>
            <a:ext cx="7086600" cy="762000"/>
          </a:xfrm>
        </p:spPr>
        <p:txBody>
          <a:bodyPr/>
          <a:lstStyle/>
          <a:p>
            <a:pPr eaLnBrk="1" hangingPunct="1"/>
            <a:r>
              <a:rPr lang="en-US" altLang="en-US" sz="3500" dirty="0"/>
              <a:t>Sales and Use Taxes: Example</a:t>
            </a:r>
            <a:endParaRPr lang="en-US" altLang="en-US" sz="3500" b="0" dirty="0"/>
          </a:p>
        </p:txBody>
      </p:sp>
      <p:sp>
        <p:nvSpPr>
          <p:cNvPr id="18435" name="Text Box 7"/>
          <p:cNvSpPr txBox="1">
            <a:spLocks noChangeArrowheads="1"/>
          </p:cNvSpPr>
          <p:nvPr/>
        </p:nvSpPr>
        <p:spPr bwMode="auto">
          <a:xfrm>
            <a:off x="304800" y="17526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2400" dirty="0"/>
          </a:p>
        </p:txBody>
      </p:sp>
      <p:sp>
        <p:nvSpPr>
          <p:cNvPr id="18436" name="Rectangle 3"/>
          <p:cNvSpPr>
            <a:spLocks noChangeArrowheads="1"/>
          </p:cNvSpPr>
          <p:nvPr/>
        </p:nvSpPr>
        <p:spPr bwMode="auto">
          <a:xfrm>
            <a:off x="457200" y="1524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itchFamily="2" charset="2"/>
              <a:buChar char="l"/>
              <a:defRPr sz="3000">
                <a:solidFill>
                  <a:schemeClr val="tx1"/>
                </a:solidFill>
                <a:latin typeface="Arial" pitchFamily="34"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pitchFamily="34"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pitchFamily="34"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pitchFamily="34"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pitchFamily="34" charset="0"/>
              </a:defRPr>
            </a:lvl9pPr>
          </a:lstStyle>
          <a:p>
            <a:pPr eaLnBrk="1" hangingPunct="1"/>
            <a:r>
              <a:rPr lang="en-US" altLang="en-US" dirty="0"/>
              <a:t>Kay Bailey Corporation is a Texas corporation engaged in the business of selling rare books. The only activity that Kay Corporation performs in New Mexico is the solicitation of sales through independent agents who visit residents of New Mexico to sell the company’s products. </a:t>
            </a:r>
          </a:p>
          <a:p>
            <a:pPr eaLnBrk="1" hangingPunct="1"/>
            <a:r>
              <a:rPr lang="en-US" altLang="en-US" dirty="0"/>
              <a:t>Does Kay have New Mexico sales and use tax nexus?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a:t>Solution</a:t>
            </a:r>
          </a:p>
        </p:txBody>
      </p:sp>
      <p:sp>
        <p:nvSpPr>
          <p:cNvPr id="19459" name="Rectangle 3"/>
          <p:cNvSpPr>
            <a:spLocks noGrp="1" noChangeArrowheads="1"/>
          </p:cNvSpPr>
          <p:nvPr>
            <p:ph type="body" idx="1"/>
          </p:nvPr>
        </p:nvSpPr>
        <p:spPr/>
        <p:txBody>
          <a:bodyPr/>
          <a:lstStyle/>
          <a:p>
            <a:r>
              <a:rPr lang="en-US" altLang="en-US" dirty="0"/>
              <a:t>Kay Corporation creates physical presence through its independent agents in New Mexico. Therefore, Kay is required to collect and remit sales tax. Kay’s facts are similar to the facts of </a:t>
            </a:r>
            <a:r>
              <a:rPr lang="en-US" altLang="en-US" i="1" dirty="0"/>
              <a:t>Scripto</a:t>
            </a:r>
            <a:r>
              <a:rPr lang="en-US" altLang="en-US" dirty="0"/>
              <a:t> and </a:t>
            </a:r>
            <a:r>
              <a:rPr lang="en-US" altLang="en-US" i="1" dirty="0"/>
              <a:t>Scholastic Books</a:t>
            </a:r>
            <a:r>
              <a:rPr lang="en-US" altLang="en-US" dirty="0"/>
              <a:t>.</a:t>
            </a:r>
          </a:p>
        </p:txBody>
      </p:sp>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etwork">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1109</TotalTime>
  <Words>2358</Words>
  <Application>Microsoft Office PowerPoint</Application>
  <PresentationFormat>On-screen Show (4:3)</PresentationFormat>
  <Paragraphs>225</Paragraphs>
  <Slides>42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Times New Roman</vt:lpstr>
      <vt:lpstr>TimesNewRomanMTStd</vt:lpstr>
      <vt:lpstr>Wingdings</vt:lpstr>
      <vt:lpstr>Network</vt:lpstr>
      <vt:lpstr>1_Network</vt:lpstr>
      <vt:lpstr>Chapter 12</vt:lpstr>
      <vt:lpstr>Learning Objectives</vt:lpstr>
      <vt:lpstr>State and Local Taxes</vt:lpstr>
      <vt:lpstr> </vt:lpstr>
      <vt:lpstr>PowerPoint Presentation</vt:lpstr>
      <vt:lpstr>Sales and Use Taxes</vt:lpstr>
      <vt:lpstr>Sales and Use Taxes</vt:lpstr>
      <vt:lpstr>Sales and Use Taxes: Example</vt:lpstr>
      <vt:lpstr>Solution</vt:lpstr>
      <vt:lpstr>Sales and Use Taxes: Example</vt:lpstr>
      <vt:lpstr>Solution</vt:lpstr>
      <vt:lpstr>Income Taxes</vt:lpstr>
      <vt:lpstr>Income Taxes</vt:lpstr>
      <vt:lpstr>Income Taxes</vt:lpstr>
      <vt:lpstr>Income Taxes</vt:lpstr>
      <vt:lpstr>Income Taxes</vt:lpstr>
      <vt:lpstr>Income Taxes</vt:lpstr>
      <vt:lpstr>Income Taxes</vt:lpstr>
      <vt:lpstr>Income Taxes: Example</vt:lpstr>
      <vt:lpstr>Income Taxes: Example</vt:lpstr>
      <vt:lpstr>Solution</vt:lpstr>
      <vt:lpstr>Income Taxes: Example</vt:lpstr>
      <vt:lpstr>Solution</vt:lpstr>
      <vt:lpstr>Income Taxes</vt:lpstr>
      <vt:lpstr>Economic Nexus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lpstr>Income Taxes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Khalid</dc:creator>
  <cp:lastModifiedBy>Howard Godfrey</cp:lastModifiedBy>
  <cp:revision>421</cp:revision>
  <dcterms:created xsi:type="dcterms:W3CDTF">2009-04-02T09:01:43Z</dcterms:created>
  <dcterms:modified xsi:type="dcterms:W3CDTF">2016-12-19T01:56:55Z</dcterms:modified>
</cp:coreProperties>
</file>