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4"/>
  </p:notesMasterIdLst>
  <p:sldIdLst>
    <p:sldId id="338" r:id="rId2"/>
    <p:sldId id="257" r:id="rId3"/>
    <p:sldId id="337" r:id="rId4"/>
    <p:sldId id="288" r:id="rId5"/>
    <p:sldId id="326" r:id="rId6"/>
    <p:sldId id="289" r:id="rId7"/>
    <p:sldId id="290" r:id="rId8"/>
    <p:sldId id="328" r:id="rId9"/>
    <p:sldId id="329" r:id="rId10"/>
    <p:sldId id="327" r:id="rId11"/>
    <p:sldId id="291" r:id="rId12"/>
    <p:sldId id="292" r:id="rId13"/>
    <p:sldId id="305" r:id="rId14"/>
    <p:sldId id="330" r:id="rId15"/>
    <p:sldId id="325" r:id="rId16"/>
    <p:sldId id="314" r:id="rId17"/>
    <p:sldId id="331" r:id="rId18"/>
    <p:sldId id="324" r:id="rId19"/>
    <p:sldId id="322" r:id="rId20"/>
    <p:sldId id="323" r:id="rId21"/>
    <p:sldId id="321" r:id="rId22"/>
    <p:sldId id="320" r:id="rId23"/>
    <p:sldId id="316" r:id="rId24"/>
    <p:sldId id="319" r:id="rId25"/>
    <p:sldId id="318" r:id="rId26"/>
    <p:sldId id="332" r:id="rId27"/>
    <p:sldId id="317" r:id="rId28"/>
    <p:sldId id="315" r:id="rId29"/>
    <p:sldId id="333" r:id="rId30"/>
    <p:sldId id="306" r:id="rId31"/>
    <p:sldId id="313" r:id="rId32"/>
    <p:sldId id="312" r:id="rId33"/>
    <p:sldId id="311" r:id="rId34"/>
    <p:sldId id="310" r:id="rId35"/>
    <p:sldId id="309" r:id="rId36"/>
    <p:sldId id="339" r:id="rId37"/>
    <p:sldId id="335" r:id="rId38"/>
    <p:sldId id="307" r:id="rId39"/>
    <p:sldId id="336" r:id="rId40"/>
    <p:sldId id="304" r:id="rId41"/>
    <p:sldId id="302" r:id="rId42"/>
    <p:sldId id="303" r:id="rId43"/>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Arial" charset="0"/>
        <a:ea typeface="+mn-ea"/>
        <a:cs typeface="Arial" charset="0"/>
      </a:defRPr>
    </a:lvl1pPr>
    <a:lvl2pPr marL="457200" algn="l" rtl="0" fontAlgn="base">
      <a:spcBef>
        <a:spcPct val="0"/>
      </a:spcBef>
      <a:spcAft>
        <a:spcPct val="0"/>
      </a:spcAft>
      <a:defRPr sz="2400" b="1" kern="1200">
        <a:solidFill>
          <a:schemeClr val="tx1"/>
        </a:solidFill>
        <a:latin typeface="Arial" charset="0"/>
        <a:ea typeface="+mn-ea"/>
        <a:cs typeface="Arial" charset="0"/>
      </a:defRPr>
    </a:lvl2pPr>
    <a:lvl3pPr marL="914400" algn="l" rtl="0" fontAlgn="base">
      <a:spcBef>
        <a:spcPct val="0"/>
      </a:spcBef>
      <a:spcAft>
        <a:spcPct val="0"/>
      </a:spcAft>
      <a:defRPr sz="2400" b="1" kern="1200">
        <a:solidFill>
          <a:schemeClr val="tx1"/>
        </a:solidFill>
        <a:latin typeface="Arial" charset="0"/>
        <a:ea typeface="+mn-ea"/>
        <a:cs typeface="Arial" charset="0"/>
      </a:defRPr>
    </a:lvl3pPr>
    <a:lvl4pPr marL="1371600" algn="l" rtl="0" fontAlgn="base">
      <a:spcBef>
        <a:spcPct val="0"/>
      </a:spcBef>
      <a:spcAft>
        <a:spcPct val="0"/>
      </a:spcAft>
      <a:defRPr sz="2400" b="1" kern="1200">
        <a:solidFill>
          <a:schemeClr val="tx1"/>
        </a:solidFill>
        <a:latin typeface="Arial" charset="0"/>
        <a:ea typeface="+mn-ea"/>
        <a:cs typeface="Arial" charset="0"/>
      </a:defRPr>
    </a:lvl4pPr>
    <a:lvl5pPr marL="1828800" algn="l" rtl="0" fontAlgn="base">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7" autoAdjust="0"/>
    <p:restoredTop sz="81818" autoAdjust="0"/>
  </p:normalViewPr>
  <p:slideViewPr>
    <p:cSldViewPr>
      <p:cViewPr varScale="1">
        <p:scale>
          <a:sx n="69" d="100"/>
          <a:sy n="69" d="100"/>
        </p:scale>
        <p:origin x="1326" y="48"/>
      </p:cViewPr>
      <p:guideLst>
        <p:guide orient="horz" pos="2160"/>
        <p:guide pos="2880"/>
      </p:guideLst>
    </p:cSldViewPr>
  </p:slideViewPr>
  <p:outlineViewPr>
    <p:cViewPr>
      <p:scale>
        <a:sx n="33" d="100"/>
        <a:sy n="33" d="100"/>
      </p:scale>
      <p:origin x="0" y="825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727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fld id="{CAE38005-CED5-4059-918A-3C97E6B8EAA9}" type="datetimeFigureOut">
              <a:rPr lang="en-US"/>
              <a:pPr>
                <a:defRPr/>
              </a:pPr>
              <a:t>12/18/2016</a:t>
            </a:fld>
            <a:endParaRPr lang="en-US" dirty="0"/>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C7C0574C-1AFB-49BD-AEBD-41781F2D4EB6}" type="slidenum">
              <a:rPr lang="en-US"/>
              <a:pPr>
                <a:defRPr/>
              </a:pPr>
              <a:t>‹#›</a:t>
            </a:fld>
            <a:endParaRPr lang="en-US" dirty="0"/>
          </a:p>
        </p:txBody>
      </p:sp>
    </p:spTree>
    <p:extLst>
      <p:ext uri="{BB962C8B-B14F-4D97-AF65-F5344CB8AC3E}">
        <p14:creationId xmlns:p14="http://schemas.microsoft.com/office/powerpoint/2010/main" val="6759248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44588" y="684213"/>
            <a:ext cx="4572000" cy="3430587"/>
          </a:xfrm>
          <a:ln/>
        </p:spPr>
      </p:sp>
      <p:sp>
        <p:nvSpPr>
          <p:cNvPr id="76803" name="Rectangle 3"/>
          <p:cNvSpPr>
            <a:spLocks noGrp="1" noChangeArrowheads="1"/>
          </p:cNvSpPr>
          <p:nvPr>
            <p:ph type="body" idx="1"/>
          </p:nvPr>
        </p:nvSpPr>
        <p:spPr>
          <a:xfrm>
            <a:off x="914400" y="4343400"/>
            <a:ext cx="50292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44588" y="685800"/>
            <a:ext cx="4570412" cy="3429000"/>
          </a:xfrm>
          <a:ln/>
        </p:spPr>
      </p:sp>
      <p:sp>
        <p:nvSpPr>
          <p:cNvPr id="84995"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43000" y="687388"/>
            <a:ext cx="4572000" cy="3429000"/>
          </a:xfrm>
          <a:ln/>
        </p:spPr>
      </p:sp>
      <p:sp>
        <p:nvSpPr>
          <p:cNvPr id="87043" name="Rectangle 3"/>
          <p:cNvSpPr>
            <a:spLocks noGrp="1" noChangeArrowheads="1"/>
          </p:cNvSpPr>
          <p:nvPr>
            <p:ph type="body" idx="1"/>
          </p:nvPr>
        </p:nvSpPr>
        <p:spPr>
          <a:xfrm>
            <a:off x="912813" y="4343400"/>
            <a:ext cx="5032375"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Use this example to point out that ownership by US persons is not enough to make a foreign corporation a CFC. The US persons must be “US Shareholders” in order to count toward CFC status.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120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9818D767-3AEA-4AF3-B1DC-3FAC08DC6BBF}" type="datetime1">
              <a:rPr lang="en-US"/>
              <a:pPr>
                <a:defRPr/>
              </a:pPr>
              <a:t>12/18/2016</a:t>
            </a:fld>
            <a:endParaRPr lang="en-US" altLang="en-US" dirty="0"/>
          </a:p>
        </p:txBody>
      </p:sp>
      <p:sp>
        <p:nvSpPr>
          <p:cNvPr id="40" name="Rectangle 6"/>
          <p:cNvSpPr>
            <a:spLocks noGrp="1" noChangeArrowheads="1"/>
          </p:cNvSpPr>
          <p:nvPr>
            <p:ph type="ftr" sz="quarter" idx="11"/>
          </p:nvPr>
        </p:nvSpPr>
        <p:spPr/>
        <p:txBody>
          <a:bodyPr/>
          <a:lstStyle>
            <a:lvl1pPr>
              <a:defRPr/>
            </a:lvl1pPr>
          </a:lstStyle>
          <a:p>
            <a:pPr>
              <a:defRPr/>
            </a:pPr>
            <a:endParaRPr lang="en-US" altLang="en-US"/>
          </a:p>
        </p:txBody>
      </p:sp>
      <p:sp>
        <p:nvSpPr>
          <p:cNvPr id="41" name="Rectangle 7"/>
          <p:cNvSpPr>
            <a:spLocks noGrp="1" noChangeArrowheads="1"/>
          </p:cNvSpPr>
          <p:nvPr>
            <p:ph type="sldNum" sz="quarter" idx="12"/>
          </p:nvPr>
        </p:nvSpPr>
        <p:spPr/>
        <p:txBody>
          <a:bodyPr/>
          <a:lstStyle>
            <a:lvl1pPr>
              <a:defRPr/>
            </a:lvl1pPr>
          </a:lstStyle>
          <a:p>
            <a:pPr>
              <a:defRPr/>
            </a:pPr>
            <a:fld id="{8C00562C-95E7-41EB-B9BE-7630490ADD35}" type="slidenum">
              <a:rPr lang="en-US" altLang="en-US"/>
              <a:pPr>
                <a:defRPr/>
              </a:pPr>
              <a:t>‹#›</a:t>
            </a:fld>
            <a:endParaRPr lang="en-US" altLang="en-US" dirty="0"/>
          </a:p>
        </p:txBody>
      </p:sp>
      <p:sp>
        <p:nvSpPr>
          <p:cNvPr id="43"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44"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Tree>
    <p:extLst>
      <p:ext uri="{BB962C8B-B14F-4D97-AF65-F5344CB8AC3E}">
        <p14:creationId xmlns:p14="http://schemas.microsoft.com/office/powerpoint/2010/main" val="95358120"/>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56C9BF54-FDA8-4B25-AD7A-7A9275704B51}"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6442993-6415-4AA3-8D2E-B214597CB459}" type="slidenum">
              <a:rPr lang="en-US" altLang="en-US"/>
              <a:pPr>
                <a:defRPr/>
              </a:pPr>
              <a:t>‹#›</a:t>
            </a:fld>
            <a:endParaRPr lang="en-US" altLang="en-US" dirty="0"/>
          </a:p>
        </p:txBody>
      </p:sp>
    </p:spTree>
    <p:extLst>
      <p:ext uri="{BB962C8B-B14F-4D97-AF65-F5344CB8AC3E}">
        <p14:creationId xmlns:p14="http://schemas.microsoft.com/office/powerpoint/2010/main" val="1955331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D3901D11-0A80-4829-BD73-7AD95D293269}"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413ECEB8-BC59-4971-90F9-DDD0CD3BCA8B}" type="slidenum">
              <a:rPr lang="en-US" altLang="en-US"/>
              <a:pPr>
                <a:defRPr/>
              </a:pPr>
              <a:t>‹#›</a:t>
            </a:fld>
            <a:endParaRPr lang="en-US" altLang="en-US" dirty="0"/>
          </a:p>
        </p:txBody>
      </p:sp>
    </p:spTree>
    <p:extLst>
      <p:ext uri="{BB962C8B-B14F-4D97-AF65-F5344CB8AC3E}">
        <p14:creationId xmlns:p14="http://schemas.microsoft.com/office/powerpoint/2010/main" val="84013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719263"/>
            <a:ext cx="4038600" cy="4411662"/>
          </a:xfrm>
        </p:spPr>
        <p:txBody>
          <a:bodyPr/>
          <a:lstStyle/>
          <a:p>
            <a:pPr lvl="0"/>
            <a:endParaRPr lang="en-US" noProof="0" dirty="0"/>
          </a:p>
        </p:txBody>
      </p:sp>
      <p:sp>
        <p:nvSpPr>
          <p:cNvPr id="5" name="Rectangle 5"/>
          <p:cNvSpPr>
            <a:spLocks noGrp="1" noChangeArrowheads="1"/>
          </p:cNvSpPr>
          <p:nvPr>
            <p:ph type="dt" sz="half" idx="10"/>
          </p:nvPr>
        </p:nvSpPr>
        <p:spPr>
          <a:ln/>
        </p:spPr>
        <p:txBody>
          <a:bodyPr/>
          <a:lstStyle>
            <a:lvl1pPr>
              <a:defRPr/>
            </a:lvl1pPr>
          </a:lstStyle>
          <a:p>
            <a:pPr>
              <a:defRPr/>
            </a:pPr>
            <a:fld id="{8AD7599C-E5E3-47E4-B77D-97AD00AFD5E1}"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12E621B1-77EC-47C9-B6BF-EEFF3FD3781A}" type="slidenum">
              <a:rPr lang="en-US" altLang="en-US"/>
              <a:pPr>
                <a:defRPr/>
              </a:pPr>
              <a:t>‹#›</a:t>
            </a:fld>
            <a:endParaRPr lang="en-US" altLang="en-US" dirty="0"/>
          </a:p>
        </p:txBody>
      </p:sp>
    </p:spTree>
    <p:extLst>
      <p:ext uri="{BB962C8B-B14F-4D97-AF65-F5344CB8AC3E}">
        <p14:creationId xmlns:p14="http://schemas.microsoft.com/office/powerpoint/2010/main" val="3423997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Chart Placeholder 2"/>
          <p:cNvSpPr>
            <a:spLocks noGrp="1"/>
          </p:cNvSpPr>
          <p:nvPr>
            <p:ph type="chart" idx="1"/>
          </p:nvPr>
        </p:nvSpPr>
        <p:spPr>
          <a:xfrm>
            <a:off x="457200" y="1719263"/>
            <a:ext cx="8229600" cy="4411662"/>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fld id="{86F4478F-34DE-404F-BE5A-A1C8E3CE2290}"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3579FC-A8EC-4B66-9881-0EDA21ADF485}" type="slidenum">
              <a:rPr lang="en-US" altLang="en-US"/>
              <a:pPr>
                <a:defRPr/>
              </a:pPr>
              <a:t>‹#›</a:t>
            </a:fld>
            <a:endParaRPr lang="en-US" altLang="en-US" dirty="0"/>
          </a:p>
        </p:txBody>
      </p:sp>
    </p:spTree>
    <p:extLst>
      <p:ext uri="{BB962C8B-B14F-4D97-AF65-F5344CB8AC3E}">
        <p14:creationId xmlns:p14="http://schemas.microsoft.com/office/powerpoint/2010/main" val="598188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15B8562-2F1F-44AE-A77B-5395F5081E15}"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A479FA3-E6EC-4D1B-96CD-B9018AEC87C1}" type="slidenum">
              <a:rPr lang="en-US" altLang="en-US"/>
              <a:pPr>
                <a:defRPr/>
              </a:pPr>
              <a:t>‹#›</a:t>
            </a:fld>
            <a:endParaRPr lang="en-US" altLang="en-US" dirty="0"/>
          </a:p>
        </p:txBody>
      </p:sp>
    </p:spTree>
    <p:extLst>
      <p:ext uri="{BB962C8B-B14F-4D97-AF65-F5344CB8AC3E}">
        <p14:creationId xmlns:p14="http://schemas.microsoft.com/office/powerpoint/2010/main" val="239823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1D9A6D8-1C6C-4483-A151-1A25AB19F9AB}"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F339D87-4769-4627-A9F8-12E60912534E}" type="slidenum">
              <a:rPr lang="en-US" altLang="en-US"/>
              <a:pPr>
                <a:defRPr/>
              </a:pPr>
              <a:t>‹#›</a:t>
            </a:fld>
            <a:endParaRPr lang="en-US" altLang="en-US" dirty="0"/>
          </a:p>
        </p:txBody>
      </p:sp>
    </p:spTree>
    <p:extLst>
      <p:ext uri="{BB962C8B-B14F-4D97-AF65-F5344CB8AC3E}">
        <p14:creationId xmlns:p14="http://schemas.microsoft.com/office/powerpoint/2010/main" val="4131826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EC11E961-571A-41E1-B28D-00F639C16D94}"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0E67933C-D669-45C3-8100-1213D82804B5}" type="slidenum">
              <a:rPr lang="en-US" altLang="en-US"/>
              <a:pPr>
                <a:defRPr/>
              </a:pPr>
              <a:t>‹#›</a:t>
            </a:fld>
            <a:endParaRPr lang="en-US" altLang="en-US" dirty="0"/>
          </a:p>
        </p:txBody>
      </p:sp>
    </p:spTree>
    <p:extLst>
      <p:ext uri="{BB962C8B-B14F-4D97-AF65-F5344CB8AC3E}">
        <p14:creationId xmlns:p14="http://schemas.microsoft.com/office/powerpoint/2010/main" val="61161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D327712A-6E43-41E4-846A-260D6571948A}" type="datetime1">
              <a:rPr lang="en-US"/>
              <a:pPr>
                <a:defRPr/>
              </a:pPr>
              <a:t>12/18/2016</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2A2E2556-3129-43DD-AEA4-DAF81194C57E}" type="slidenum">
              <a:rPr lang="en-US" altLang="en-US"/>
              <a:pPr>
                <a:defRPr/>
              </a:pPr>
              <a:t>‹#›</a:t>
            </a:fld>
            <a:endParaRPr lang="en-US" altLang="en-US" dirty="0"/>
          </a:p>
        </p:txBody>
      </p:sp>
    </p:spTree>
    <p:extLst>
      <p:ext uri="{BB962C8B-B14F-4D97-AF65-F5344CB8AC3E}">
        <p14:creationId xmlns:p14="http://schemas.microsoft.com/office/powerpoint/2010/main" val="2555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710CAE21-05ED-4C16-8F65-9369F7BB9DF3}" type="datetime1">
              <a:rPr lang="en-US"/>
              <a:pPr>
                <a:defRPr/>
              </a:pPr>
              <a:t>12/18/2016</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55DAC2A8-08F3-4223-BD67-A5202656FBB9}" type="slidenum">
              <a:rPr lang="en-US" altLang="en-US"/>
              <a:pPr>
                <a:defRPr/>
              </a:pPr>
              <a:t>‹#›</a:t>
            </a:fld>
            <a:endParaRPr lang="en-US" altLang="en-US" dirty="0"/>
          </a:p>
        </p:txBody>
      </p:sp>
    </p:spTree>
    <p:extLst>
      <p:ext uri="{BB962C8B-B14F-4D97-AF65-F5344CB8AC3E}">
        <p14:creationId xmlns:p14="http://schemas.microsoft.com/office/powerpoint/2010/main" val="226489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D2EB3EEC-474D-4EB6-8A31-67C29F278A5C}" type="datetime1">
              <a:rPr lang="en-US"/>
              <a:pPr>
                <a:defRPr/>
              </a:pPr>
              <a:t>12/18/2016</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EE8CD2B1-D642-47F3-89BE-67C419216B50}" type="slidenum">
              <a:rPr lang="en-US" altLang="en-US"/>
              <a:pPr>
                <a:defRPr/>
              </a:pPr>
              <a:t>‹#›</a:t>
            </a:fld>
            <a:endParaRPr lang="en-US" altLang="en-US" dirty="0"/>
          </a:p>
        </p:txBody>
      </p:sp>
    </p:spTree>
    <p:extLst>
      <p:ext uri="{BB962C8B-B14F-4D97-AF65-F5344CB8AC3E}">
        <p14:creationId xmlns:p14="http://schemas.microsoft.com/office/powerpoint/2010/main" val="3942727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0D6868FC-F0EE-439C-B9D0-93AEBC94BBB1}"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AC40370-0647-4654-B3FC-CBBB117AE481}" type="slidenum">
              <a:rPr lang="en-US" altLang="en-US"/>
              <a:pPr>
                <a:defRPr/>
              </a:pPr>
              <a:t>‹#›</a:t>
            </a:fld>
            <a:endParaRPr lang="en-US" altLang="en-US" dirty="0"/>
          </a:p>
        </p:txBody>
      </p:sp>
    </p:spTree>
    <p:extLst>
      <p:ext uri="{BB962C8B-B14F-4D97-AF65-F5344CB8AC3E}">
        <p14:creationId xmlns:p14="http://schemas.microsoft.com/office/powerpoint/2010/main" val="1604025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D5D0BE1C-6F74-4B19-8792-5924A479BBD6}"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97B7ED7D-1724-4A2C-91E1-4744DE62D373}" type="slidenum">
              <a:rPr lang="en-US" altLang="en-US"/>
              <a:pPr>
                <a:defRPr/>
              </a:pPr>
              <a:t>‹#›</a:t>
            </a:fld>
            <a:endParaRPr lang="en-US" altLang="en-US" dirty="0"/>
          </a:p>
        </p:txBody>
      </p:sp>
    </p:spTree>
    <p:extLst>
      <p:ext uri="{BB962C8B-B14F-4D97-AF65-F5344CB8AC3E}">
        <p14:creationId xmlns:p14="http://schemas.microsoft.com/office/powerpoint/2010/main" val="1613128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01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a:lvl1pPr>
          </a:lstStyle>
          <a:p>
            <a:pPr>
              <a:defRPr/>
            </a:pPr>
            <a:fld id="{76129549-35E3-418E-9A96-3DAD76AD5AD7}" type="datetime1">
              <a:rPr lang="en-US"/>
              <a:pPr>
                <a:defRPr/>
              </a:pPr>
              <a:t>12/18/2016</a:t>
            </a:fld>
            <a:endParaRPr lang="en-US" altLang="en-US" dirty="0"/>
          </a:p>
        </p:txBody>
      </p:sp>
      <p:sp>
        <p:nvSpPr>
          <p:cNvPr id="501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a:lvl1pPr>
          </a:lstStyle>
          <a:p>
            <a:pPr>
              <a:defRPr/>
            </a:pPr>
            <a:endParaRPr lang="en-US" altLang="en-US"/>
          </a:p>
        </p:txBody>
      </p:sp>
      <p:sp>
        <p:nvSpPr>
          <p:cNvPr id="501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cs typeface="+mn-cs"/>
              </a:defRPr>
            </a:lvl1pPr>
          </a:lstStyle>
          <a:p>
            <a:pPr>
              <a:defRPr/>
            </a:pPr>
            <a:fld id="{6C38F1DB-254B-42EC-9990-FA22E6F34998}"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39"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0"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1"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2"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3"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4"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8"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2"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7"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8"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59"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60"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61"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sp>
          <p:nvSpPr>
            <p:cNvPr id="1063"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1800" b="0"/>
            </a:p>
          </p:txBody>
        </p:sp>
      </p:grpSp>
      <p:sp>
        <p:nvSpPr>
          <p:cNvPr id="40" name="Rectangle 39"/>
          <p:cNvSpPr>
            <a:spLocks noChangeArrowheads="1"/>
          </p:cNvSpPr>
          <p:nvPr userDrawn="1"/>
        </p:nvSpPr>
        <p:spPr bwMode="auto">
          <a:xfrm>
            <a:off x="8229600" y="6172200"/>
            <a:ext cx="8096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eaLnBrk="1" hangingPunct="1"/>
            <a:r>
              <a:rPr lang="en-US" sz="1000" dirty="0">
                <a:latin typeface="Times New Roman" charset="0"/>
              </a:rPr>
              <a:t>13-</a:t>
            </a:r>
            <a:fld id="{CA5FD27C-2572-DB4E-BFE4-966902513239}" type="slidenum">
              <a:rPr lang="en-US" sz="1000" smtClean="0">
                <a:latin typeface="Times New Roman" charset="0"/>
              </a:rPr>
              <a:pPr algn="r" eaLnBrk="1" hangingPunct="1"/>
              <a:t>‹#›</a:t>
            </a:fld>
            <a:endParaRPr lang="en-US" sz="1000" dirty="0">
              <a:latin typeface="Times New Roman" charset="0"/>
            </a:endParaRPr>
          </a:p>
        </p:txBody>
      </p:sp>
      <p:sp>
        <p:nvSpPr>
          <p:cNvPr id="41"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i="1" dirty="0">
                <a:latin typeface="Times New Roman" pitchFamily="18" charset="0"/>
                <a:cs typeface="Arial" charset="0"/>
              </a:rPr>
              <a:t>McGraw-Hill Education</a:t>
            </a:r>
          </a:p>
        </p:txBody>
      </p:sp>
      <p:sp>
        <p:nvSpPr>
          <p:cNvPr id="42"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839"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Lst>
  <p:transition/>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962400" y="1600200"/>
            <a:ext cx="3135313" cy="1000125"/>
          </a:xfrm>
        </p:spPr>
        <p:txBody>
          <a:bodyPr/>
          <a:lstStyle/>
          <a:p>
            <a:pPr eaLnBrk="1" hangingPunct="1"/>
            <a:r>
              <a:rPr lang="en-US" sz="4400" dirty="0"/>
              <a:t>Chapter 13</a:t>
            </a:r>
          </a:p>
        </p:txBody>
      </p:sp>
      <p:sp>
        <p:nvSpPr>
          <p:cNvPr id="4099" name="Rectangle 3"/>
          <p:cNvSpPr>
            <a:spLocks noGrp="1" noChangeArrowheads="1"/>
          </p:cNvSpPr>
          <p:nvPr>
            <p:ph type="subTitle" idx="1"/>
          </p:nvPr>
        </p:nvSpPr>
        <p:spPr>
          <a:xfrm>
            <a:off x="1828800" y="3049588"/>
            <a:ext cx="5268913" cy="989012"/>
          </a:xfrm>
        </p:spPr>
        <p:txBody>
          <a:bodyPr/>
          <a:lstStyle/>
          <a:p>
            <a:pPr eaLnBrk="1" hangingPunct="1">
              <a:lnSpc>
                <a:spcPct val="80000"/>
              </a:lnSpc>
            </a:pPr>
            <a:r>
              <a:rPr lang="en-US"/>
              <a:t>The U.S. Taxation of Multinational Transactions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p:txBody>
          <a:bodyPr/>
          <a:lstStyle/>
          <a:p>
            <a:r>
              <a:rPr lang="en-US" sz="3000"/>
              <a:t>U.S. Framework for Taxing Multinational Transaction </a:t>
            </a:r>
          </a:p>
        </p:txBody>
      </p:sp>
      <p:sp>
        <p:nvSpPr>
          <p:cNvPr id="13316" name="Content Placeholder 2"/>
          <p:cNvSpPr>
            <a:spLocks noGrp="1"/>
          </p:cNvSpPr>
          <p:nvPr>
            <p:ph idx="1"/>
          </p:nvPr>
        </p:nvSpPr>
        <p:spPr/>
        <p:txBody>
          <a:bodyPr/>
          <a:lstStyle/>
          <a:p>
            <a:r>
              <a:rPr lang="en-US" sz="2800" dirty="0"/>
              <a:t>Overview of U.S. foreign tax credit (FTC) system</a:t>
            </a:r>
          </a:p>
          <a:p>
            <a:pPr lvl="1"/>
            <a:r>
              <a:rPr lang="en-US" sz="2400" dirty="0"/>
              <a:t>Double taxation of foreign source income earned by a U.S. person (U.S. and host country) is mitigated through the foreign tax credit mechanism</a:t>
            </a:r>
          </a:p>
          <a:p>
            <a:pPr lvl="1"/>
            <a:endParaRPr lang="en-US" sz="800" dirty="0"/>
          </a:p>
          <a:p>
            <a:pPr lvl="1"/>
            <a:r>
              <a:rPr lang="en-US" sz="2400" dirty="0"/>
              <a:t>To preserve the U.S. right to assert primary taxing jurisdiction over U.S. source income, the foreign tax credit is limited to the U.S. tax that would have been paid had the income been earned in the U.S.</a:t>
            </a:r>
          </a:p>
          <a:p>
            <a:pPr lvl="1"/>
            <a:endParaRPr lang="en-US" sz="800" dirty="0"/>
          </a:p>
          <a:p>
            <a:pPr lvl="1"/>
            <a:r>
              <a:rPr lang="en-US" sz="2400" dirty="0"/>
              <a:t>The mechanism through which this principle is achieved is the foreign tax credit limitation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1"/>
          <p:cNvSpPr>
            <a:spLocks noGrp="1"/>
          </p:cNvSpPr>
          <p:nvPr>
            <p:ph type="title"/>
          </p:nvPr>
        </p:nvSpPr>
        <p:spPr/>
        <p:txBody>
          <a:bodyPr/>
          <a:lstStyle/>
          <a:p>
            <a:r>
              <a:rPr lang="en-US" sz="3000"/>
              <a:t>U.S. Framework for Taxing Multinational Transaction </a:t>
            </a:r>
          </a:p>
        </p:txBody>
      </p:sp>
      <p:sp>
        <p:nvSpPr>
          <p:cNvPr id="14341" name="Content Placeholder 5"/>
          <p:cNvSpPr>
            <a:spLocks noGrp="1"/>
          </p:cNvSpPr>
          <p:nvPr>
            <p:ph idx="1"/>
          </p:nvPr>
        </p:nvSpPr>
        <p:spPr/>
        <p:txBody>
          <a:bodyPr/>
          <a:lstStyle/>
          <a:p>
            <a:pPr lvl="2"/>
            <a:r>
              <a:rPr lang="en-US" sz="2400" dirty="0"/>
              <a:t>FTC limitation formula</a:t>
            </a:r>
          </a:p>
          <a:p>
            <a:pPr lvl="2"/>
            <a:endParaRPr lang="en-US" sz="2400" dirty="0"/>
          </a:p>
          <a:p>
            <a:pPr lvl="2"/>
            <a:endParaRPr lang="en-US" sz="2400" dirty="0"/>
          </a:p>
          <a:p>
            <a:pPr lvl="2"/>
            <a:endParaRPr lang="en-US" sz="1050" dirty="0"/>
          </a:p>
          <a:p>
            <a:pPr lvl="2"/>
            <a:r>
              <a:rPr lang="en-US" sz="2400" dirty="0"/>
              <a:t>Computed separately for two different categories (“baskets”) of foreign source income</a:t>
            </a:r>
          </a:p>
          <a:p>
            <a:pPr lvl="3"/>
            <a:r>
              <a:rPr lang="en-US" sz="2400" dirty="0"/>
              <a:t>Passive income</a:t>
            </a:r>
          </a:p>
          <a:p>
            <a:pPr lvl="3"/>
            <a:r>
              <a:rPr lang="en-US" sz="2400" dirty="0"/>
              <a:t>General income</a:t>
            </a:r>
          </a:p>
          <a:p>
            <a:pPr lvl="3"/>
            <a:endParaRPr lang="en-US" sz="900" dirty="0"/>
          </a:p>
          <a:p>
            <a:pPr lvl="2"/>
            <a:r>
              <a:rPr lang="en-US" sz="2400" dirty="0"/>
              <a:t>A taxpayer can carry any excess FTC for the current year to the previous tax year (mandatory) and then to the next 10 future tax years</a:t>
            </a:r>
          </a:p>
        </p:txBody>
      </p:sp>
      <p:pic>
        <p:nvPicPr>
          <p:cNvPr id="14342" name="Picture 5"/>
          <p:cNvPicPr>
            <a:picLocks noChangeAspect="1" noChangeArrowheads="1"/>
          </p:cNvPicPr>
          <p:nvPr/>
        </p:nvPicPr>
        <p:blipFill>
          <a:blip r:embed="rId3">
            <a:lum bright="-20000" contrast="34000"/>
            <a:extLst>
              <a:ext uri="{28A0092B-C50C-407E-A947-70E740481C1C}">
                <a14:useLocalDpi xmlns:a14="http://schemas.microsoft.com/office/drawing/2010/main" val="0"/>
              </a:ext>
            </a:extLst>
          </a:blip>
          <a:srcRect/>
          <a:stretch>
            <a:fillRect/>
          </a:stretch>
        </p:blipFill>
        <p:spPr bwMode="auto">
          <a:xfrm>
            <a:off x="1447800" y="2209800"/>
            <a:ext cx="7129463"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r>
              <a:rPr lang="en-US" sz="3200"/>
              <a:t>U.S. Source Rules for Gross Income and Deductions</a:t>
            </a:r>
          </a:p>
        </p:txBody>
      </p:sp>
      <p:sp>
        <p:nvSpPr>
          <p:cNvPr id="15364" name="Content Placeholder 2"/>
          <p:cNvSpPr>
            <a:spLocks noGrp="1"/>
          </p:cNvSpPr>
          <p:nvPr>
            <p:ph idx="1"/>
          </p:nvPr>
        </p:nvSpPr>
        <p:spPr/>
        <p:txBody>
          <a:bodyPr/>
          <a:lstStyle/>
          <a:p>
            <a:r>
              <a:rPr lang="en-US" sz="2800" dirty="0"/>
              <a:t>Multinational transactions require taxpayers to determine the jurisdictional source of their gross income</a:t>
            </a:r>
          </a:p>
          <a:p>
            <a:endParaRPr lang="en-US" sz="1000" dirty="0"/>
          </a:p>
          <a:p>
            <a:r>
              <a:rPr lang="en-US" sz="2800" dirty="0"/>
              <a:t>Source of income rules</a:t>
            </a:r>
          </a:p>
          <a:p>
            <a:pPr lvl="1"/>
            <a:r>
              <a:rPr lang="en-US" sz="2400" dirty="0"/>
              <a:t>Determine if income or deductions are treated as U.S. source or foreign source</a:t>
            </a:r>
          </a:p>
          <a:p>
            <a:pPr lvl="1"/>
            <a:r>
              <a:rPr lang="en-US" sz="2400" dirty="0"/>
              <a:t>For a U.S. taxpayer, the source rules primarily determine foreign source taxable income in the calculation of the FTC limitation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p:txBody>
          <a:bodyPr/>
          <a:lstStyle/>
          <a:p>
            <a:r>
              <a:rPr lang="en-US" sz="3200" dirty="0"/>
              <a:t>U.S. Source Rules for Gross Income and Deductions</a:t>
            </a:r>
          </a:p>
        </p:txBody>
      </p:sp>
      <p:sp>
        <p:nvSpPr>
          <p:cNvPr id="16388" name="Content Placeholder 2"/>
          <p:cNvSpPr>
            <a:spLocks noGrp="1"/>
          </p:cNvSpPr>
          <p:nvPr>
            <p:ph idx="1"/>
          </p:nvPr>
        </p:nvSpPr>
        <p:spPr/>
        <p:txBody>
          <a:bodyPr/>
          <a:lstStyle/>
          <a:p>
            <a:pPr lvl="1"/>
            <a:r>
              <a:rPr lang="en-US" sz="2800" dirty="0"/>
              <a:t>For a non-U.S. taxpayer, the source rules determine what income is subject to U.S. taxation</a:t>
            </a:r>
          </a:p>
          <a:p>
            <a:pPr lvl="1"/>
            <a:endParaRPr lang="en-US" sz="1050" dirty="0"/>
          </a:p>
          <a:p>
            <a:pPr lvl="1"/>
            <a:r>
              <a:rPr lang="en-US" sz="2800" dirty="0"/>
              <a:t>The source rules are definitional in nature – they do not impose a tax liability, create income, or allow a deduction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itle 1"/>
          <p:cNvSpPr>
            <a:spLocks noGrp="1"/>
          </p:cNvSpPr>
          <p:nvPr>
            <p:ph type="title"/>
          </p:nvPr>
        </p:nvSpPr>
        <p:spPr/>
        <p:txBody>
          <a:bodyPr/>
          <a:lstStyle/>
          <a:p>
            <a:r>
              <a:rPr lang="en-US" sz="3200"/>
              <a:t>U.S. Source Rules for Gross Income and Deductions</a:t>
            </a:r>
          </a:p>
        </p:txBody>
      </p:sp>
      <p:sp>
        <p:nvSpPr>
          <p:cNvPr id="17412" name="Content Placeholder 2"/>
          <p:cNvSpPr>
            <a:spLocks noGrp="1"/>
          </p:cNvSpPr>
          <p:nvPr>
            <p:ph idx="1"/>
          </p:nvPr>
        </p:nvSpPr>
        <p:spPr/>
        <p:txBody>
          <a:bodyPr/>
          <a:lstStyle/>
          <a:p>
            <a:pPr lvl="1"/>
            <a:r>
              <a:rPr lang="en-US" sz="2800" dirty="0"/>
              <a:t>Interest</a:t>
            </a:r>
          </a:p>
          <a:p>
            <a:pPr lvl="1"/>
            <a:endParaRPr lang="en-US" sz="900" dirty="0"/>
          </a:p>
          <a:p>
            <a:pPr lvl="2"/>
            <a:r>
              <a:rPr lang="en-US" sz="2400" b="1" dirty="0"/>
              <a:t>General rule</a:t>
            </a:r>
            <a:r>
              <a:rPr lang="en-US" sz="2400" dirty="0"/>
              <a:t>: The source of interest income is determined by the residence of the borrower at the time the interest is paid</a:t>
            </a:r>
          </a:p>
          <a:p>
            <a:pPr lvl="2"/>
            <a:endParaRPr lang="en-US" sz="900" dirty="0"/>
          </a:p>
          <a:p>
            <a:pPr lvl="2"/>
            <a:r>
              <a:rPr lang="en-US" sz="2400" dirty="0"/>
              <a:t>Although interest income paid by a U.S. bank to a nonresident is U.S. source income, it is exempt from U.S. withholding or other income taxation under section 871(</a:t>
            </a:r>
            <a:r>
              <a:rPr lang="en-US" sz="2400" dirty="0" err="1"/>
              <a:t>i</a:t>
            </a:r>
            <a:r>
              <a:rPr lang="en-US" sz="2400" dirty="0"/>
              <a:t>)</a:t>
            </a:r>
          </a:p>
          <a:p>
            <a:pPr lvl="2"/>
            <a:endParaRPr lang="en-US" sz="900" dirty="0"/>
          </a:p>
          <a:p>
            <a:pPr lvl="2"/>
            <a:r>
              <a:rPr lang="en-US" sz="2400" dirty="0"/>
              <a:t>This exception is designed to attract foreign capital to U.S. banks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a:spLocks noGrp="1"/>
          </p:cNvSpPr>
          <p:nvPr>
            <p:ph type="title"/>
          </p:nvPr>
        </p:nvSpPr>
        <p:spPr/>
        <p:txBody>
          <a:bodyPr/>
          <a:lstStyle/>
          <a:p>
            <a:r>
              <a:rPr lang="en-US" sz="3200" dirty="0"/>
              <a:t>U.S. Source Rules for Gross Income and Deductions</a:t>
            </a:r>
          </a:p>
        </p:txBody>
      </p:sp>
      <p:sp>
        <p:nvSpPr>
          <p:cNvPr id="18436" name="Content Placeholder 2"/>
          <p:cNvSpPr>
            <a:spLocks noGrp="1"/>
          </p:cNvSpPr>
          <p:nvPr>
            <p:ph idx="1"/>
          </p:nvPr>
        </p:nvSpPr>
        <p:spPr/>
        <p:txBody>
          <a:bodyPr/>
          <a:lstStyle/>
          <a:p>
            <a:pPr lvl="1"/>
            <a:r>
              <a:rPr lang="en-US" sz="2800" dirty="0"/>
              <a:t>Dividends </a:t>
            </a:r>
          </a:p>
          <a:p>
            <a:pPr lvl="2"/>
            <a:r>
              <a:rPr lang="en-US" sz="2400" dirty="0"/>
              <a:t>Source of dividend income is determined by the residence of the corporation paying the dividend</a:t>
            </a:r>
          </a:p>
          <a:p>
            <a:pPr lvl="2"/>
            <a:endParaRPr lang="en-US" sz="900" dirty="0"/>
          </a:p>
          <a:p>
            <a:pPr lvl="1"/>
            <a:r>
              <a:rPr lang="en-US" sz="2800" dirty="0"/>
              <a:t>Compensation for services</a:t>
            </a:r>
          </a:p>
          <a:p>
            <a:pPr lvl="1"/>
            <a:endParaRPr lang="en-US" sz="900" dirty="0"/>
          </a:p>
          <a:p>
            <a:pPr lvl="2"/>
            <a:r>
              <a:rPr lang="en-US" sz="2400" dirty="0"/>
              <a:t>Source is determined by the location where the service is performed</a:t>
            </a:r>
          </a:p>
          <a:p>
            <a:pPr lvl="2"/>
            <a:endParaRPr lang="en-US" sz="900" dirty="0"/>
          </a:p>
          <a:p>
            <a:pPr lvl="2"/>
            <a:r>
              <a:rPr lang="en-US" sz="2400" dirty="0"/>
              <a:t>Compensation for “labor and personal services” includes</a:t>
            </a:r>
          </a:p>
          <a:p>
            <a:pPr lvl="3"/>
            <a:r>
              <a:rPr lang="en-US" sz="2400" dirty="0"/>
              <a:t>Activities of employees, independent contractors, artists, entertainers, and athletes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1"/>
          <p:cNvSpPr>
            <a:spLocks noGrp="1"/>
          </p:cNvSpPr>
          <p:nvPr>
            <p:ph type="title"/>
          </p:nvPr>
        </p:nvSpPr>
        <p:spPr/>
        <p:txBody>
          <a:bodyPr/>
          <a:lstStyle/>
          <a:p>
            <a:r>
              <a:rPr lang="en-US" sz="3200" dirty="0"/>
              <a:t>U.S. Source Rules for Gross Income and Deductions</a:t>
            </a:r>
          </a:p>
        </p:txBody>
      </p:sp>
      <p:sp>
        <p:nvSpPr>
          <p:cNvPr id="19460" name="Content Placeholder 2"/>
          <p:cNvSpPr>
            <a:spLocks noGrp="1"/>
          </p:cNvSpPr>
          <p:nvPr>
            <p:ph idx="1"/>
          </p:nvPr>
        </p:nvSpPr>
        <p:spPr/>
        <p:txBody>
          <a:bodyPr/>
          <a:lstStyle/>
          <a:p>
            <a:pPr lvl="2"/>
            <a:r>
              <a:rPr lang="en-US" sz="2000" dirty="0"/>
              <a:t>Limited commercial traveler exception</a:t>
            </a:r>
          </a:p>
          <a:p>
            <a:pPr lvl="3"/>
            <a:r>
              <a:rPr lang="en-US" dirty="0"/>
              <a:t>Individual was present in the United States for not more than 90 days during the current taxable year</a:t>
            </a:r>
          </a:p>
          <a:p>
            <a:pPr lvl="3"/>
            <a:r>
              <a:rPr lang="en-US" dirty="0"/>
              <a:t>Compensation for the services does not exceed $3,000</a:t>
            </a:r>
          </a:p>
          <a:p>
            <a:pPr lvl="3"/>
            <a:r>
              <a:rPr lang="en-US" dirty="0"/>
              <a:t>Services are performed for a nonresident alien, foreign corporation, or foreign partnership or for the foreign office of a domestic corporation</a:t>
            </a:r>
          </a:p>
          <a:p>
            <a:pPr lvl="3"/>
            <a:endParaRPr lang="en-US" sz="800" dirty="0"/>
          </a:p>
          <a:p>
            <a:pPr lvl="2"/>
            <a:r>
              <a:rPr lang="en-US" sz="2000" dirty="0"/>
              <a:t>Treaties often modify the exempt compensation amounts and the maximum length of stay.</a:t>
            </a:r>
          </a:p>
          <a:p>
            <a:pPr lvl="3"/>
            <a:r>
              <a:rPr lang="en-US" dirty="0"/>
              <a:t>Maximum amount of compensation: Unlimited</a:t>
            </a:r>
          </a:p>
          <a:p>
            <a:pPr lvl="3"/>
            <a:r>
              <a:rPr lang="en-US" dirty="0"/>
              <a:t>Length of stay modification: Not more than 183 days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US" sz="3200" dirty="0"/>
              <a:t>U.S. Source Rules for Gross Income and Deductions</a:t>
            </a:r>
          </a:p>
        </p:txBody>
      </p:sp>
      <p:sp>
        <p:nvSpPr>
          <p:cNvPr id="20484" name="Content Placeholder 2"/>
          <p:cNvSpPr>
            <a:spLocks noGrp="1"/>
          </p:cNvSpPr>
          <p:nvPr>
            <p:ph idx="1"/>
          </p:nvPr>
        </p:nvSpPr>
        <p:spPr/>
        <p:txBody>
          <a:bodyPr/>
          <a:lstStyle/>
          <a:p>
            <a:pPr lvl="1"/>
            <a:r>
              <a:rPr lang="en-US" sz="2800" dirty="0"/>
              <a:t>Rents and royalties</a:t>
            </a:r>
          </a:p>
          <a:p>
            <a:pPr lvl="1"/>
            <a:endParaRPr lang="en-US" sz="900" dirty="0"/>
          </a:p>
          <a:p>
            <a:pPr lvl="2"/>
            <a:r>
              <a:rPr lang="en-US" sz="2400" dirty="0"/>
              <a:t>Rent has its source where the property generating the rent is located</a:t>
            </a:r>
          </a:p>
          <a:p>
            <a:pPr lvl="2"/>
            <a:endParaRPr lang="en-US" sz="900" dirty="0"/>
          </a:p>
          <a:p>
            <a:pPr lvl="2"/>
            <a:r>
              <a:rPr lang="en-US" sz="2400" dirty="0"/>
              <a:t>Royalty income has its source where the intangible property or rights generating the royalty is used</a:t>
            </a:r>
          </a:p>
          <a:p>
            <a:pPr lvl="2"/>
            <a:endParaRPr lang="en-US" sz="1050" dirty="0"/>
          </a:p>
          <a:p>
            <a:pPr lvl="1"/>
            <a:r>
              <a:rPr lang="en-US" sz="2800" dirty="0"/>
              <a:t>Gain on the sale of realty is sourced based on where the property sold is located</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a:xfrm>
            <a:off x="457200" y="152400"/>
            <a:ext cx="7543800" cy="1295400"/>
          </a:xfrm>
        </p:spPr>
        <p:txBody>
          <a:bodyPr/>
          <a:lstStyle/>
          <a:p>
            <a:r>
              <a:rPr lang="en-US" sz="3200" dirty="0"/>
              <a:t>U.S. Source Rules for Gross Income and Deductions</a:t>
            </a:r>
          </a:p>
        </p:txBody>
      </p:sp>
      <p:sp>
        <p:nvSpPr>
          <p:cNvPr id="21508" name="Content Placeholder 2"/>
          <p:cNvSpPr>
            <a:spLocks noGrp="1"/>
          </p:cNvSpPr>
          <p:nvPr>
            <p:ph idx="1"/>
          </p:nvPr>
        </p:nvSpPr>
        <p:spPr/>
        <p:txBody>
          <a:bodyPr/>
          <a:lstStyle/>
          <a:p>
            <a:pPr lvl="1"/>
            <a:r>
              <a:rPr lang="en-US" sz="2800" dirty="0"/>
              <a:t>Gain or loss from sale of purchased personal property</a:t>
            </a:r>
          </a:p>
          <a:p>
            <a:pPr lvl="1"/>
            <a:endParaRPr lang="en-US" sz="900" dirty="0"/>
          </a:p>
          <a:p>
            <a:pPr lvl="2"/>
            <a:r>
              <a:rPr lang="en-US" sz="2400" dirty="0"/>
              <a:t>Has its source based on the seller’s residence</a:t>
            </a:r>
          </a:p>
          <a:p>
            <a:pPr lvl="2"/>
            <a:endParaRPr lang="en-US" sz="1050" dirty="0"/>
          </a:p>
          <a:p>
            <a:pPr lvl="2"/>
            <a:r>
              <a:rPr lang="en-US" sz="2400" dirty="0"/>
              <a:t>Exception</a:t>
            </a:r>
          </a:p>
          <a:p>
            <a:pPr marL="1600200" lvl="3" indent="-228600"/>
            <a:r>
              <a:rPr lang="en-US" sz="2400" dirty="0"/>
              <a:t>Gross income from the sale of purchased inventory is sourced where title passes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U.S. Source Rules for Gross Income and Deductions</a:t>
            </a:r>
          </a:p>
        </p:txBody>
      </p:sp>
      <p:sp>
        <p:nvSpPr>
          <p:cNvPr id="22531" name="Content Placeholder 2"/>
          <p:cNvSpPr>
            <a:spLocks noGrp="1"/>
          </p:cNvSpPr>
          <p:nvPr>
            <p:ph idx="1"/>
          </p:nvPr>
        </p:nvSpPr>
        <p:spPr/>
        <p:txBody>
          <a:bodyPr/>
          <a:lstStyle/>
          <a:p>
            <a:pPr lvl="1"/>
            <a:r>
              <a:rPr lang="en-US" sz="2400" dirty="0"/>
              <a:t>Inventory manufactured within the United States and sold outside the united states (§863 Sales)</a:t>
            </a:r>
          </a:p>
          <a:p>
            <a:pPr lvl="1"/>
            <a:endParaRPr lang="en-US" sz="800" dirty="0"/>
          </a:p>
          <a:p>
            <a:pPr lvl="2"/>
            <a:r>
              <a:rPr lang="en-US" sz="2000" dirty="0"/>
              <a:t>Has special apportionment rules found in regulations issued by the U.S. treasury</a:t>
            </a:r>
          </a:p>
          <a:p>
            <a:pPr lvl="2"/>
            <a:endParaRPr lang="en-US" sz="800" dirty="0"/>
          </a:p>
          <a:p>
            <a:pPr lvl="2"/>
            <a:r>
              <a:rPr lang="en-US" sz="2000" dirty="0"/>
              <a:t>50/50 method</a:t>
            </a:r>
            <a:r>
              <a:rPr lang="en-US" dirty="0"/>
              <a:t> </a:t>
            </a:r>
          </a:p>
          <a:p>
            <a:pPr lvl="3"/>
            <a:r>
              <a:rPr lang="en-US" dirty="0"/>
              <a:t>Taxpayer sources one-half each for the gross income from sales based on where the inventory is manufactured and on where title passes to the inventory</a:t>
            </a:r>
          </a:p>
          <a:p>
            <a:pPr lvl="3"/>
            <a:r>
              <a:rPr lang="en-US" dirty="0"/>
              <a:t>Provides U.S. manufacturers with the opportunity to “create” foreign source income on export sales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2"/>
          <p:cNvSpPr>
            <a:spLocks noGrp="1" noChangeArrowheads="1"/>
          </p:cNvSpPr>
          <p:nvPr>
            <p:ph type="title"/>
          </p:nvPr>
        </p:nvSpPr>
        <p:spPr/>
        <p:txBody>
          <a:bodyPr/>
          <a:lstStyle/>
          <a:p>
            <a:pPr eaLnBrk="1" hangingPunct="1"/>
            <a:r>
              <a:rPr lang="en-US" sz="4000" dirty="0"/>
              <a:t>Learning Objectives</a:t>
            </a:r>
          </a:p>
        </p:txBody>
      </p:sp>
      <p:sp>
        <p:nvSpPr>
          <p:cNvPr id="5127" name="Rectangle 3"/>
          <p:cNvSpPr>
            <a:spLocks noGrp="1" noChangeArrowheads="1"/>
          </p:cNvSpPr>
          <p:nvPr>
            <p:ph idx="1"/>
          </p:nvPr>
        </p:nvSpPr>
        <p:spPr/>
        <p:txBody>
          <a:bodyPr/>
          <a:lstStyle/>
          <a:p>
            <a:pPr marL="571500" indent="-571500">
              <a:lnSpc>
                <a:spcPct val="90000"/>
              </a:lnSpc>
              <a:buFont typeface="Wingdings" pitchFamily="2" charset="2"/>
              <a:buAutoNum type="arabicPeriod"/>
            </a:pPr>
            <a:r>
              <a:rPr lang="en-US" sz="2800" dirty="0"/>
              <a:t>Understand the basic U.S. framework for taxing multinational transactions and the role of the foreign tax credit limitation.</a:t>
            </a:r>
          </a:p>
          <a:p>
            <a:pPr marL="571500" indent="-571500">
              <a:lnSpc>
                <a:spcPct val="90000"/>
              </a:lnSpc>
              <a:buFont typeface="Wingdings" pitchFamily="2" charset="2"/>
              <a:buAutoNum type="arabicPeriod"/>
            </a:pPr>
            <a:endParaRPr lang="en-US" sz="800" dirty="0"/>
          </a:p>
          <a:p>
            <a:pPr marL="571500" indent="-571500">
              <a:lnSpc>
                <a:spcPct val="90000"/>
              </a:lnSpc>
              <a:buFont typeface="Wingdings" pitchFamily="2" charset="2"/>
              <a:buAutoNum type="arabicPeriod"/>
            </a:pPr>
            <a:r>
              <a:rPr lang="en-US" sz="2800" dirty="0"/>
              <a:t>Apply the U.S. source rules for common items of gross income and deductions.</a:t>
            </a:r>
          </a:p>
          <a:p>
            <a:pPr marL="571500" indent="-571500">
              <a:lnSpc>
                <a:spcPct val="90000"/>
              </a:lnSpc>
              <a:buFont typeface="Wingdings" pitchFamily="2" charset="2"/>
              <a:buAutoNum type="arabicPeriod"/>
            </a:pPr>
            <a:endParaRPr lang="en-US" sz="800" dirty="0"/>
          </a:p>
          <a:p>
            <a:pPr marL="571500" indent="-571500">
              <a:lnSpc>
                <a:spcPct val="90000"/>
              </a:lnSpc>
              <a:buFont typeface="Wingdings" pitchFamily="2" charset="2"/>
              <a:buAutoNum type="arabicPeriod"/>
            </a:pPr>
            <a:r>
              <a:rPr lang="en-US" sz="2800" dirty="0"/>
              <a:t>Recall the role of income tax treaties in international tax planning.</a:t>
            </a:r>
          </a:p>
          <a:p>
            <a:pPr marL="571500" indent="-571500">
              <a:lnSpc>
                <a:spcPct val="90000"/>
              </a:lnSpc>
              <a:buFont typeface="Wingdings" pitchFamily="2" charset="2"/>
              <a:buAutoNum type="arabicPeriod"/>
            </a:pPr>
            <a:endParaRPr lang="en-US" sz="900" dirty="0"/>
          </a:p>
          <a:p>
            <a:pPr marL="571500" indent="-571500">
              <a:lnSpc>
                <a:spcPct val="90000"/>
              </a:lnSpc>
              <a:buFont typeface="Wingdings" pitchFamily="2" charset="2"/>
              <a:buAutoNum type="arabicPeriod"/>
            </a:pPr>
            <a:r>
              <a:rPr lang="en-US" sz="2800" dirty="0"/>
              <a:t>Identify creditable foreign taxes and compute the foreign tax credit limitation.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381000" y="1828800"/>
            <a:ext cx="8382000" cy="4419600"/>
          </a:xfrm>
        </p:spPr>
        <p:txBody>
          <a:bodyPr/>
          <a:lstStyle/>
          <a:p>
            <a:r>
              <a:rPr lang="en-US" sz="2800"/>
              <a:t>Source of deduction rules</a:t>
            </a:r>
          </a:p>
          <a:p>
            <a:endParaRPr lang="en-US" sz="800"/>
          </a:p>
          <a:p>
            <a:pPr lvl="1"/>
            <a:r>
              <a:rPr lang="en-US" sz="2400"/>
              <a:t>General principles of allocation and apportionment</a:t>
            </a:r>
            <a:r>
              <a:rPr lang="en-US"/>
              <a:t> </a:t>
            </a:r>
          </a:p>
          <a:p>
            <a:pPr lvl="2"/>
            <a:r>
              <a:rPr lang="en-US" sz="2000"/>
              <a:t>Definitely related deductions</a:t>
            </a:r>
          </a:p>
          <a:p>
            <a:pPr lvl="2"/>
            <a:r>
              <a:rPr lang="en-US" sz="2000"/>
              <a:t>Not definitely related deductions</a:t>
            </a:r>
          </a:p>
          <a:p>
            <a:pPr lvl="2"/>
            <a:endParaRPr lang="en-US" sz="800"/>
          </a:p>
          <a:p>
            <a:pPr lvl="1"/>
            <a:r>
              <a:rPr lang="en-US" sz="2400"/>
              <a:t>Special apportionment rules</a:t>
            </a:r>
            <a:r>
              <a:rPr lang="en-US"/>
              <a:t> </a:t>
            </a:r>
          </a:p>
          <a:p>
            <a:pPr lvl="2"/>
            <a:r>
              <a:rPr lang="en-US" sz="2000"/>
              <a:t>Apply to nine categories of deductions </a:t>
            </a:r>
          </a:p>
          <a:p>
            <a:pPr lvl="2"/>
            <a:r>
              <a:rPr lang="en-US" sz="2000"/>
              <a:t>Interest, research and experimental expenses, stewardship expenses, supportive expenses, state and local income taxes, losses on property disposition, legal and accounting fees, charitable contributions</a:t>
            </a:r>
          </a:p>
        </p:txBody>
      </p:sp>
      <p:sp>
        <p:nvSpPr>
          <p:cNvPr id="23557" name="Title 1"/>
          <p:cNvSpPr>
            <a:spLocks/>
          </p:cNvSpPr>
          <p:nvPr/>
        </p:nvSpPr>
        <p:spPr bwMode="auto">
          <a:xfrm>
            <a:off x="457200" y="304800"/>
            <a:ext cx="7391400"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3200" dirty="0">
                <a:solidFill>
                  <a:schemeClr val="tx2"/>
                </a:solidFill>
              </a:rPr>
              <a:t>U.S. Source Rules for Gross Income and Deductions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1"/>
          <p:cNvSpPr>
            <a:spLocks noGrp="1"/>
          </p:cNvSpPr>
          <p:nvPr>
            <p:ph type="title"/>
          </p:nvPr>
        </p:nvSpPr>
        <p:spPr>
          <a:xfrm>
            <a:off x="457200" y="228600"/>
            <a:ext cx="7391400" cy="1112838"/>
          </a:xfrm>
        </p:spPr>
        <p:txBody>
          <a:bodyPr/>
          <a:lstStyle/>
          <a:p>
            <a:r>
              <a:rPr lang="en-US" sz="3200" dirty="0"/>
              <a:t>U.S. Source Rules for Gross Income and Deductions</a:t>
            </a:r>
          </a:p>
        </p:txBody>
      </p:sp>
      <p:sp>
        <p:nvSpPr>
          <p:cNvPr id="24580" name="Content Placeholder 2"/>
          <p:cNvSpPr>
            <a:spLocks noGrp="1"/>
          </p:cNvSpPr>
          <p:nvPr>
            <p:ph idx="1"/>
          </p:nvPr>
        </p:nvSpPr>
        <p:spPr>
          <a:xfrm>
            <a:off x="304800" y="1719263"/>
            <a:ext cx="8382000" cy="4376737"/>
          </a:xfrm>
        </p:spPr>
        <p:txBody>
          <a:bodyPr/>
          <a:lstStyle/>
          <a:p>
            <a:pPr marL="742950" lvl="1" indent="-285750"/>
            <a:r>
              <a:rPr lang="en-US" sz="2400" dirty="0"/>
              <a:t>Interest expense is allocated to all gross income using as a basis the assets that generated such income</a:t>
            </a:r>
          </a:p>
          <a:p>
            <a:pPr lvl="2"/>
            <a:r>
              <a:rPr lang="en-US" sz="2000" dirty="0"/>
              <a:t>Interest can be apportioned based on average tax book value or average fair market value for the year</a:t>
            </a:r>
          </a:p>
          <a:p>
            <a:pPr lvl="2"/>
            <a:endParaRPr lang="en-US" sz="800" dirty="0"/>
          </a:p>
          <a:p>
            <a:pPr marL="742950" lvl="1" indent="-285750"/>
            <a:r>
              <a:rPr lang="en-US" sz="2400" dirty="0"/>
              <a:t>Research and experimental (R&amp;E) expenditures are apportioned between U.S. and foreign source income using either a sales method or a gross income method</a:t>
            </a:r>
          </a:p>
          <a:p>
            <a:pPr lvl="2"/>
            <a:r>
              <a:rPr lang="en-US" sz="2000" dirty="0"/>
              <a:t>The amount of R&amp;E that can be sourced exclusively based on where the R&amp;E is performed is 50 percent if the sales method is elected and 25 percent if the gross income is elected</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p:txBody>
          <a:bodyPr/>
          <a:lstStyle/>
          <a:p>
            <a:r>
              <a:rPr lang="en-US" sz="4000"/>
              <a:t>Treaties </a:t>
            </a:r>
          </a:p>
        </p:txBody>
      </p:sp>
      <p:sp>
        <p:nvSpPr>
          <p:cNvPr id="25604" name="Content Placeholder 2"/>
          <p:cNvSpPr>
            <a:spLocks noGrp="1"/>
          </p:cNvSpPr>
          <p:nvPr>
            <p:ph idx="1"/>
          </p:nvPr>
        </p:nvSpPr>
        <p:spPr/>
        <p:txBody>
          <a:bodyPr/>
          <a:lstStyle/>
          <a:p>
            <a:r>
              <a:rPr lang="en-US" sz="2800" dirty="0"/>
              <a:t>Treaties are designed to encourage cross-border trade by reducing the double taxation of such income by the countries that are parties to the treaty</a:t>
            </a:r>
          </a:p>
          <a:p>
            <a:endParaRPr lang="en-US" sz="800" dirty="0"/>
          </a:p>
          <a:p>
            <a:r>
              <a:rPr lang="en-US" sz="2800" dirty="0"/>
              <a:t>Treaties define when a resident of one country has nexus in the other country</a:t>
            </a:r>
          </a:p>
          <a:p>
            <a:endParaRPr lang="en-US" sz="800" dirty="0"/>
          </a:p>
          <a:p>
            <a:r>
              <a:rPr lang="en-US" sz="2800" dirty="0"/>
              <a:t>Treaties reduce or eliminate the withholding tax imposed on cross border payments such as interest, dividends, and royalties</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372855"/>
            <a:ext cx="6934200" cy="48735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Foreign Tax Credits </a:t>
            </a:r>
          </a:p>
        </p:txBody>
      </p:sp>
      <p:sp>
        <p:nvSpPr>
          <p:cNvPr id="27652" name="Content Placeholder 2"/>
          <p:cNvSpPr>
            <a:spLocks noGrp="1"/>
          </p:cNvSpPr>
          <p:nvPr>
            <p:ph idx="1"/>
          </p:nvPr>
        </p:nvSpPr>
        <p:spPr/>
        <p:txBody>
          <a:bodyPr/>
          <a:lstStyle/>
          <a:p>
            <a:r>
              <a:rPr lang="en-US" sz="2800" dirty="0"/>
              <a:t>Only income taxes can be claimed as a credit on a U.S. tax return</a:t>
            </a:r>
          </a:p>
          <a:p>
            <a:endParaRPr lang="en-US" sz="800" dirty="0"/>
          </a:p>
          <a:p>
            <a:endParaRPr lang="en-US" sz="800" dirty="0"/>
          </a:p>
          <a:p>
            <a:r>
              <a:rPr lang="en-US" sz="2800" dirty="0"/>
              <a:t>A U.S. corporation owning 10 percent or more of a foreign corporation is eligible for an indirect FTC for taxes paid by the foreign corporation on dividends paid</a:t>
            </a:r>
          </a:p>
          <a:p>
            <a:endParaRPr lang="en-US" sz="800" dirty="0"/>
          </a:p>
          <a:p>
            <a:r>
              <a:rPr lang="en-US" sz="2800" dirty="0"/>
              <a:t>Current year foreign tax credit cannot exceed the FTC limitation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Foreign Tax Credits </a:t>
            </a:r>
            <a:endParaRPr lang="en-US" dirty="0"/>
          </a:p>
        </p:txBody>
      </p:sp>
      <p:sp>
        <p:nvSpPr>
          <p:cNvPr id="28675" name="Content Placeholder 2"/>
          <p:cNvSpPr>
            <a:spLocks noGrp="1"/>
          </p:cNvSpPr>
          <p:nvPr>
            <p:ph idx="1"/>
          </p:nvPr>
        </p:nvSpPr>
        <p:spPr/>
        <p:txBody>
          <a:bodyPr/>
          <a:lstStyle/>
          <a:p>
            <a:r>
              <a:rPr lang="en-US" sz="2800" dirty="0"/>
              <a:t>Two categories of FTC income</a:t>
            </a:r>
            <a:endParaRPr lang="en-US" dirty="0"/>
          </a:p>
          <a:p>
            <a:pPr lvl="1"/>
            <a:endParaRPr lang="en-US" sz="800" dirty="0"/>
          </a:p>
          <a:p>
            <a:pPr lvl="1"/>
            <a:r>
              <a:rPr lang="en-US" sz="2400" dirty="0"/>
              <a:t>Passive category income</a:t>
            </a:r>
          </a:p>
          <a:p>
            <a:pPr lvl="1"/>
            <a:endParaRPr lang="en-US" sz="800" dirty="0"/>
          </a:p>
          <a:p>
            <a:pPr lvl="2"/>
            <a:r>
              <a:rPr lang="en-US" sz="2000" dirty="0"/>
              <a:t>Investment-type income that traditionally is subject to low foreign taxes</a:t>
            </a:r>
          </a:p>
          <a:p>
            <a:pPr lvl="2"/>
            <a:endParaRPr lang="en-US" sz="800" dirty="0"/>
          </a:p>
          <a:p>
            <a:pPr lvl="2"/>
            <a:r>
              <a:rPr lang="en-US" sz="2000" dirty="0"/>
              <a:t>Includes interest, certain dividends, rents, royalties, and annuities</a:t>
            </a:r>
          </a:p>
          <a:p>
            <a:pPr lvl="2"/>
            <a:endParaRPr lang="en-US" sz="800" dirty="0"/>
          </a:p>
          <a:p>
            <a:pPr lvl="2"/>
            <a:r>
              <a:rPr lang="en-US" sz="2000" dirty="0"/>
              <a:t>Dividends received from 10-50 percent owned joint ventures and from more than 50 percent owned subsidiaries are subject to “look-through” rules – the dividend recipient characterizes the dividend for FTC basket purposes based on the sources of income from which the dividend is paid</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Foreign Tax Credits </a:t>
            </a:r>
            <a:endParaRPr lang="en-US" dirty="0"/>
          </a:p>
        </p:txBody>
      </p:sp>
      <p:sp>
        <p:nvSpPr>
          <p:cNvPr id="29699" name="Content Placeholder 2"/>
          <p:cNvSpPr>
            <a:spLocks noGrp="1"/>
          </p:cNvSpPr>
          <p:nvPr>
            <p:ph idx="1"/>
          </p:nvPr>
        </p:nvSpPr>
        <p:spPr/>
        <p:txBody>
          <a:bodyPr/>
          <a:lstStyle/>
          <a:p>
            <a:r>
              <a:rPr lang="en-US" sz="2800" dirty="0"/>
              <a:t>Example</a:t>
            </a:r>
          </a:p>
          <a:p>
            <a:pPr lvl="1"/>
            <a:endParaRPr lang="en-US" sz="800" dirty="0"/>
          </a:p>
          <a:p>
            <a:pPr>
              <a:buFont typeface="Wingdings" pitchFamily="2" charset="2"/>
              <a:buNone/>
            </a:pPr>
            <a:r>
              <a:rPr lang="en-US" sz="2800" dirty="0"/>
              <a:t>	</a:t>
            </a:r>
            <a:r>
              <a:rPr lang="en-US" sz="2800" dirty="0" err="1"/>
              <a:t>USCo</a:t>
            </a:r>
            <a:r>
              <a:rPr lang="en-US" sz="2800" dirty="0"/>
              <a:t> owns 100% of Tulip B.V., a Dutch corporation. Tulip earned $1,000 of income from its active business and paid income taxes of $300. Tulip paid </a:t>
            </a:r>
            <a:r>
              <a:rPr lang="en-US" sz="2800" dirty="0" err="1"/>
              <a:t>USCo</a:t>
            </a:r>
            <a:r>
              <a:rPr lang="en-US" sz="2800" dirty="0"/>
              <a:t> a $700 dividend out of net profits. The dividend received by </a:t>
            </a:r>
            <a:r>
              <a:rPr lang="en-US" sz="2800" dirty="0" err="1"/>
              <a:t>USCo</a:t>
            </a:r>
            <a:r>
              <a:rPr lang="en-US" sz="2800" dirty="0"/>
              <a:t> would be placed in the basket that corresponds to the income out of which the dividend was paid (general category income).</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Foreign Tax Credits </a:t>
            </a:r>
            <a:endParaRPr lang="en-US" dirty="0"/>
          </a:p>
        </p:txBody>
      </p:sp>
      <p:sp>
        <p:nvSpPr>
          <p:cNvPr id="30723" name="Content Placeholder 2"/>
          <p:cNvSpPr>
            <a:spLocks noGrp="1"/>
          </p:cNvSpPr>
          <p:nvPr>
            <p:ph idx="1"/>
          </p:nvPr>
        </p:nvSpPr>
        <p:spPr/>
        <p:txBody>
          <a:bodyPr/>
          <a:lstStyle/>
          <a:p>
            <a:pPr lvl="1"/>
            <a:r>
              <a:rPr lang="en-US" sz="2800" dirty="0"/>
              <a:t>General category income</a:t>
            </a:r>
          </a:p>
          <a:p>
            <a:pPr lvl="1"/>
            <a:endParaRPr lang="en-US" sz="900" dirty="0"/>
          </a:p>
          <a:p>
            <a:pPr lvl="2"/>
            <a:r>
              <a:rPr lang="en-US" sz="2400" dirty="0"/>
              <a:t>Includes gross income from an active trade or business, financial services income, and shipping income</a:t>
            </a:r>
          </a:p>
          <a:p>
            <a:pPr lvl="2"/>
            <a:endParaRPr lang="en-US" sz="900" dirty="0"/>
          </a:p>
          <a:p>
            <a:pPr lvl="2"/>
            <a:r>
              <a:rPr lang="en-US" sz="2400" dirty="0"/>
              <a:t>Application of the FTC limitation formula can result in an excess credit if the taxpayer’s creditable foreign taxes exceed the FTC limitation amount</a:t>
            </a:r>
          </a:p>
          <a:p>
            <a:pPr lvl="2"/>
            <a:endParaRPr lang="en-US" sz="900" dirty="0"/>
          </a:p>
          <a:p>
            <a:pPr lvl="2"/>
            <a:r>
              <a:rPr lang="en-US" sz="2400" dirty="0"/>
              <a:t>The IRC allows taxpayers to carry back an excess FTC one year and carry forward an excess credit 10 years</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Foreign Tax Credits </a:t>
            </a:r>
            <a:endParaRPr lang="en-US" dirty="0"/>
          </a:p>
        </p:txBody>
      </p:sp>
      <p:sp>
        <p:nvSpPr>
          <p:cNvPr id="31747" name="Content Placeholder 2"/>
          <p:cNvSpPr>
            <a:spLocks noGrp="1"/>
          </p:cNvSpPr>
          <p:nvPr>
            <p:ph idx="1"/>
          </p:nvPr>
        </p:nvSpPr>
        <p:spPr/>
        <p:txBody>
          <a:bodyPr/>
          <a:lstStyle/>
          <a:p>
            <a:r>
              <a:rPr lang="en-US" sz="3200"/>
              <a:t>Creditable foreign taxes</a:t>
            </a:r>
          </a:p>
          <a:p>
            <a:endParaRPr lang="en-US" sz="900"/>
          </a:p>
          <a:p>
            <a:pPr lvl="1"/>
            <a:r>
              <a:rPr lang="en-US" sz="2800"/>
              <a:t>Direct taxes (paid by the taxpayer directly)</a:t>
            </a:r>
          </a:p>
          <a:p>
            <a:pPr lvl="1"/>
            <a:endParaRPr lang="en-US" sz="1050"/>
          </a:p>
          <a:p>
            <a:pPr lvl="1"/>
            <a:r>
              <a:rPr lang="en-US" sz="2800"/>
              <a:t>In lieu of taxes (withholding taxes imposed on FDAP income paid to the taxpayer)</a:t>
            </a:r>
          </a:p>
          <a:p>
            <a:pPr lvl="1"/>
            <a:endParaRPr lang="en-US" sz="1050"/>
          </a:p>
          <a:p>
            <a:pPr lvl="1"/>
            <a:r>
              <a:rPr lang="en-US" sz="2800"/>
              <a:t>Indirect (deemed paid) taxes (paid by a subsidiary or joint venture on income paid to a 10% corporate shareholder as a dividend)</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Foreign Tax Credits </a:t>
            </a:r>
            <a:endParaRPr lang="en-US" dirty="0"/>
          </a:p>
        </p:txBody>
      </p:sp>
      <p:sp>
        <p:nvSpPr>
          <p:cNvPr id="32771" name="Rectangle 3"/>
          <p:cNvSpPr>
            <a:spLocks noGrp="1" noChangeArrowheads="1"/>
          </p:cNvSpPr>
          <p:nvPr>
            <p:ph idx="1"/>
          </p:nvPr>
        </p:nvSpPr>
        <p:spPr/>
        <p:txBody>
          <a:bodyPr/>
          <a:lstStyle/>
          <a:p>
            <a:r>
              <a:rPr lang="en-US" sz="2800" dirty="0"/>
              <a:t>Subsidiary operations – deemed paid tax</a:t>
            </a:r>
          </a:p>
        </p:txBody>
      </p:sp>
      <p:graphicFrame>
        <p:nvGraphicFramePr>
          <p:cNvPr id="32772" name="Object 4"/>
          <p:cNvGraphicFramePr>
            <a:graphicFrameLocks noChangeAspect="1"/>
          </p:cNvGraphicFramePr>
          <p:nvPr/>
        </p:nvGraphicFramePr>
        <p:xfrm>
          <a:off x="1219200" y="4586288"/>
          <a:ext cx="2930525" cy="1547812"/>
        </p:xfrm>
        <a:graphic>
          <a:graphicData uri="http://schemas.openxmlformats.org/presentationml/2006/ole">
            <mc:AlternateContent xmlns:mc="http://schemas.openxmlformats.org/markup-compatibility/2006">
              <mc:Choice xmlns:v="urn:schemas-microsoft-com:vml" Requires="v">
                <p:oleObj spid="_x0000_s32836" name="Clip" r:id="rId4" imgW="5591057" imgH="3057659" progId="">
                  <p:embed/>
                </p:oleObj>
              </mc:Choice>
              <mc:Fallback>
                <p:oleObj name="Clip" r:id="rId4" imgW="5591057" imgH="3057659"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4586288"/>
                        <a:ext cx="2930525" cy="154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3" name="Rectangle 5"/>
          <p:cNvSpPr>
            <a:spLocks noChangeArrowheads="1"/>
          </p:cNvSpPr>
          <p:nvPr/>
        </p:nvSpPr>
        <p:spPr bwMode="auto">
          <a:xfrm>
            <a:off x="2286000" y="4805363"/>
            <a:ext cx="1371600" cy="733425"/>
          </a:xfrm>
          <a:prstGeom prst="rect">
            <a:avLst/>
          </a:prstGeom>
          <a:solidFill>
            <a:schemeClr val="bg1"/>
          </a:solidFill>
          <a:ln w="12700">
            <a:solidFill>
              <a:schemeClr val="tx1"/>
            </a:solidFill>
            <a:miter lim="800000"/>
            <a:headEnd/>
            <a:tailEnd/>
          </a:ln>
        </p:spPr>
        <p:txBody>
          <a:bodyPr wrap="none" anchor="ctr"/>
          <a:lstStyle/>
          <a:p>
            <a:pPr algn="ctr" eaLnBrk="0" hangingPunct="0"/>
            <a:r>
              <a:rPr lang="en-US" sz="1800" b="0"/>
              <a:t>USCo</a:t>
            </a:r>
          </a:p>
        </p:txBody>
      </p:sp>
      <p:graphicFrame>
        <p:nvGraphicFramePr>
          <p:cNvPr id="32774" name="Object 6"/>
          <p:cNvGraphicFramePr>
            <a:graphicFrameLocks noChangeAspect="1"/>
          </p:cNvGraphicFramePr>
          <p:nvPr/>
        </p:nvGraphicFramePr>
        <p:xfrm>
          <a:off x="1828800" y="2081213"/>
          <a:ext cx="2297113" cy="1612900"/>
        </p:xfrm>
        <a:graphic>
          <a:graphicData uri="http://schemas.openxmlformats.org/presentationml/2006/ole">
            <mc:AlternateContent xmlns:mc="http://schemas.openxmlformats.org/markup-compatibility/2006">
              <mc:Choice xmlns:v="urn:schemas-microsoft-com:vml" Requires="v">
                <p:oleObj spid="_x0000_s32837" name="Clip" r:id="rId6" imgW="4857649" imgH="3543178" progId="">
                  <p:embed/>
                </p:oleObj>
              </mc:Choice>
              <mc:Fallback>
                <p:oleObj name="Clip" r:id="rId6" imgW="4857649" imgH="3543178"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8800" y="2081213"/>
                        <a:ext cx="2297113"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5" name="Text Box 7"/>
          <p:cNvSpPr txBox="1">
            <a:spLocks noChangeArrowheads="1"/>
          </p:cNvSpPr>
          <p:nvPr/>
        </p:nvSpPr>
        <p:spPr bwMode="auto">
          <a:xfrm>
            <a:off x="304800" y="3616325"/>
            <a:ext cx="25209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800" b="0" dirty="0"/>
              <a:t>Pretax income	$100</a:t>
            </a:r>
          </a:p>
          <a:p>
            <a:r>
              <a:rPr lang="en-US" sz="1800" b="0" dirty="0"/>
              <a:t>Foreign tax	   </a:t>
            </a:r>
            <a:r>
              <a:rPr lang="en-US" sz="1800" b="0" u="sng" dirty="0"/>
              <a:t> 40</a:t>
            </a:r>
            <a:endParaRPr lang="en-US" sz="1800" b="0" dirty="0"/>
          </a:p>
          <a:p>
            <a:r>
              <a:rPr lang="en-US" sz="1800" b="0" dirty="0"/>
              <a:t>E&amp;P		$  60</a:t>
            </a:r>
          </a:p>
        </p:txBody>
      </p:sp>
      <p:sp>
        <p:nvSpPr>
          <p:cNvPr id="32776" name="Text Box 8"/>
          <p:cNvSpPr txBox="1">
            <a:spLocks noChangeArrowheads="1"/>
          </p:cNvSpPr>
          <p:nvPr/>
        </p:nvSpPr>
        <p:spPr bwMode="auto">
          <a:xfrm>
            <a:off x="3124200" y="3692525"/>
            <a:ext cx="565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800" b="0"/>
              <a:t>$60</a:t>
            </a:r>
          </a:p>
        </p:txBody>
      </p:sp>
      <p:sp>
        <p:nvSpPr>
          <p:cNvPr id="32777" name="Text Box 9"/>
          <p:cNvSpPr txBox="1">
            <a:spLocks noChangeArrowheads="1"/>
          </p:cNvSpPr>
          <p:nvPr/>
        </p:nvSpPr>
        <p:spPr bwMode="auto">
          <a:xfrm>
            <a:off x="3124200" y="4059238"/>
            <a:ext cx="1301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800" b="0"/>
              <a:t>5% w/h tax</a:t>
            </a:r>
          </a:p>
        </p:txBody>
      </p:sp>
      <p:sp>
        <p:nvSpPr>
          <p:cNvPr id="32778" name="Rectangle 10"/>
          <p:cNvSpPr>
            <a:spLocks noChangeArrowheads="1"/>
          </p:cNvSpPr>
          <p:nvPr/>
        </p:nvSpPr>
        <p:spPr bwMode="auto">
          <a:xfrm>
            <a:off x="2286000" y="2667000"/>
            <a:ext cx="1295400" cy="733425"/>
          </a:xfrm>
          <a:prstGeom prst="rect">
            <a:avLst/>
          </a:prstGeom>
          <a:solidFill>
            <a:schemeClr val="bg1"/>
          </a:solidFill>
          <a:ln w="12700">
            <a:solidFill>
              <a:schemeClr val="tx1"/>
            </a:solidFill>
            <a:miter lim="800000"/>
            <a:headEnd/>
            <a:tailEnd/>
          </a:ln>
        </p:spPr>
        <p:txBody>
          <a:bodyPr wrap="none" anchor="ctr"/>
          <a:lstStyle/>
          <a:p>
            <a:pPr algn="ctr" eaLnBrk="0" hangingPunct="0"/>
            <a:r>
              <a:rPr lang="en-US" sz="1800" b="0"/>
              <a:t>Canco</a:t>
            </a:r>
          </a:p>
        </p:txBody>
      </p:sp>
      <p:sp>
        <p:nvSpPr>
          <p:cNvPr id="32779" name="Line 11"/>
          <p:cNvSpPr>
            <a:spLocks noChangeShapeType="1"/>
          </p:cNvSpPr>
          <p:nvPr/>
        </p:nvSpPr>
        <p:spPr bwMode="auto">
          <a:xfrm>
            <a:off x="2971800" y="3414713"/>
            <a:ext cx="0" cy="1317625"/>
          </a:xfrm>
          <a:prstGeom prst="line">
            <a:avLst/>
          </a:prstGeom>
          <a:noFill/>
          <a:ln w="12700">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0" name="Rectangle 12"/>
          <p:cNvSpPr>
            <a:spLocks noChangeArrowheads="1"/>
          </p:cNvSpPr>
          <p:nvPr/>
        </p:nvSpPr>
        <p:spPr bwMode="auto">
          <a:xfrm>
            <a:off x="5181600" y="2362200"/>
            <a:ext cx="3352800" cy="3297238"/>
          </a:xfrm>
          <a:prstGeom prst="rect">
            <a:avLst/>
          </a:prstGeom>
          <a:solidFill>
            <a:schemeClr val="bg1"/>
          </a:solidFill>
          <a:ln w="12700">
            <a:solidFill>
              <a:schemeClr val="tx1"/>
            </a:solidFill>
            <a:miter lim="800000"/>
            <a:headEnd/>
            <a:tailEnd/>
          </a:ln>
        </p:spPr>
        <p:txBody>
          <a:bodyPr wrap="none" anchor="ctr"/>
          <a:lstStyle/>
          <a:p>
            <a:pPr algn="ctr" eaLnBrk="0" hangingPunct="0"/>
            <a:endParaRPr lang="en-US" b="0"/>
          </a:p>
        </p:txBody>
      </p:sp>
      <p:sp>
        <p:nvSpPr>
          <p:cNvPr id="32781" name="Text Box 13"/>
          <p:cNvSpPr txBox="1">
            <a:spLocks noChangeArrowheads="1"/>
          </p:cNvSpPr>
          <p:nvPr/>
        </p:nvSpPr>
        <p:spPr bwMode="auto">
          <a:xfrm>
            <a:off x="7772400" y="2435225"/>
            <a:ext cx="69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800" b="0"/>
              <a:t>1120</a:t>
            </a:r>
          </a:p>
        </p:txBody>
      </p:sp>
      <p:sp>
        <p:nvSpPr>
          <p:cNvPr id="32782" name="Text Box 14"/>
          <p:cNvSpPr txBox="1">
            <a:spLocks noChangeArrowheads="1"/>
          </p:cNvSpPr>
          <p:nvPr/>
        </p:nvSpPr>
        <p:spPr bwMode="auto">
          <a:xfrm>
            <a:off x="5257800" y="2801938"/>
            <a:ext cx="3200400"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a:spcBef>
                <a:spcPct val="5000"/>
              </a:spcBef>
            </a:pPr>
            <a:r>
              <a:rPr lang="en-US" sz="1800" b="0" dirty="0"/>
              <a:t>   Dividend	   $   60</a:t>
            </a:r>
          </a:p>
          <a:p>
            <a:pPr>
              <a:spcBef>
                <a:spcPct val="5000"/>
              </a:spcBef>
            </a:pPr>
            <a:r>
              <a:rPr lang="en-US" sz="1800" b="0" dirty="0"/>
              <a:t>   §78 gross-up	      </a:t>
            </a:r>
            <a:r>
              <a:rPr lang="en-US" sz="1800" b="0" u="sng" dirty="0"/>
              <a:t>  40</a:t>
            </a:r>
          </a:p>
          <a:p>
            <a:pPr>
              <a:spcBef>
                <a:spcPct val="5000"/>
              </a:spcBef>
            </a:pPr>
            <a:r>
              <a:rPr lang="en-US" sz="1800" b="0" dirty="0"/>
              <a:t>   Total income	   $ 100</a:t>
            </a:r>
          </a:p>
          <a:p>
            <a:pPr>
              <a:spcBef>
                <a:spcPct val="5000"/>
              </a:spcBef>
            </a:pPr>
            <a:r>
              <a:rPr lang="en-US" sz="1800" b="0" dirty="0"/>
              <a:t> U.S. tax rate	   ×</a:t>
            </a:r>
            <a:r>
              <a:rPr lang="en-US" sz="1800" b="0" u="sng" dirty="0"/>
              <a:t>  .35</a:t>
            </a:r>
            <a:r>
              <a:rPr lang="en-US" sz="1800" b="0" dirty="0"/>
              <a:t>    </a:t>
            </a:r>
          </a:p>
          <a:p>
            <a:pPr>
              <a:spcBef>
                <a:spcPct val="5000"/>
              </a:spcBef>
            </a:pPr>
            <a:r>
              <a:rPr lang="en-US" sz="1800" b="0" dirty="0"/>
              <a:t> ×  </a:t>
            </a:r>
            <a:r>
              <a:rPr lang="en-US" sz="1800" b="0" dirty="0" err="1"/>
              <a:t>Precredit</a:t>
            </a:r>
            <a:r>
              <a:rPr lang="en-US" sz="1800" b="0" dirty="0"/>
              <a:t> tax	   $   35</a:t>
            </a:r>
          </a:p>
          <a:p>
            <a:pPr>
              <a:spcBef>
                <a:spcPct val="5000"/>
              </a:spcBef>
            </a:pPr>
            <a:r>
              <a:rPr lang="en-US" sz="1800" b="0" dirty="0"/>
              <a:t>− DPC (§902)	   −   40</a:t>
            </a:r>
          </a:p>
          <a:p>
            <a:pPr>
              <a:spcBef>
                <a:spcPct val="5000"/>
              </a:spcBef>
            </a:pPr>
            <a:r>
              <a:rPr lang="en-US" sz="1800" b="0" dirty="0"/>
              <a:t>− FTC (§903)	   −</a:t>
            </a:r>
            <a:r>
              <a:rPr lang="en-US" sz="1800" b="0" u="sng" dirty="0"/>
              <a:t>     3</a:t>
            </a:r>
          </a:p>
          <a:p>
            <a:pPr>
              <a:spcBef>
                <a:spcPct val="5000"/>
              </a:spcBef>
            </a:pPr>
            <a:r>
              <a:rPr lang="en-US" sz="1800" b="0" dirty="0"/>
              <a:t>   Net U.S. tax	   $</a:t>
            </a:r>
            <a:r>
              <a:rPr lang="en-US" sz="1800" b="0" u="dbl" dirty="0"/>
              <a:t>     0</a:t>
            </a:r>
          </a:p>
          <a:p>
            <a:pPr>
              <a:spcBef>
                <a:spcPct val="5000"/>
              </a:spcBef>
            </a:pPr>
            <a:endParaRPr lang="en-US" sz="1200" b="0" dirty="0"/>
          </a:p>
          <a:p>
            <a:pPr>
              <a:spcBef>
                <a:spcPct val="5000"/>
              </a:spcBef>
            </a:pPr>
            <a:r>
              <a:rPr lang="en-US" sz="1800" b="0" dirty="0"/>
              <a:t>   Excess FTC	   $     8</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2"/>
          <p:cNvSpPr>
            <a:spLocks noGrp="1" noChangeArrowheads="1"/>
          </p:cNvSpPr>
          <p:nvPr>
            <p:ph type="title"/>
          </p:nvPr>
        </p:nvSpPr>
        <p:spPr/>
        <p:txBody>
          <a:bodyPr/>
          <a:lstStyle/>
          <a:p>
            <a:pPr eaLnBrk="1" hangingPunct="1"/>
            <a:r>
              <a:rPr lang="en-US" sz="4000" dirty="0"/>
              <a:t>Learning Objectives</a:t>
            </a:r>
          </a:p>
        </p:txBody>
      </p:sp>
      <p:sp>
        <p:nvSpPr>
          <p:cNvPr id="6151" name="Rectangle 3"/>
          <p:cNvSpPr>
            <a:spLocks noGrp="1" noChangeArrowheads="1"/>
          </p:cNvSpPr>
          <p:nvPr>
            <p:ph idx="1"/>
          </p:nvPr>
        </p:nvSpPr>
        <p:spPr/>
        <p:txBody>
          <a:bodyPr/>
          <a:lstStyle/>
          <a:p>
            <a:pPr marL="571500" indent="-571500">
              <a:buFont typeface="Wingdings" pitchFamily="2" charset="2"/>
              <a:buAutoNum type="arabicPeriod" startAt="5"/>
            </a:pPr>
            <a:r>
              <a:rPr lang="en-US" sz="2800" dirty="0"/>
              <a:t>Distinguish between the different forms of doing business outside the United States and list their advantages and disadvantages.</a:t>
            </a:r>
          </a:p>
          <a:p>
            <a:pPr marL="571500" indent="-571500">
              <a:buFont typeface="Wingdings" pitchFamily="2" charset="2"/>
              <a:buAutoNum type="arabicPeriod" startAt="5"/>
            </a:pPr>
            <a:endParaRPr lang="en-US" sz="800" dirty="0"/>
          </a:p>
          <a:p>
            <a:pPr marL="571500" indent="-571500">
              <a:buFont typeface="Wingdings" pitchFamily="2" charset="2"/>
              <a:buAutoNum type="arabicPeriod" startAt="5"/>
            </a:pPr>
            <a:r>
              <a:rPr lang="en-US" sz="2800" dirty="0"/>
              <a:t>Comprehend the basic U.S. anti-deferral tax regime and identify common sources of subpart F income.</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1"/>
          <p:cNvSpPr>
            <a:spLocks noGrp="1"/>
          </p:cNvSpPr>
          <p:nvPr>
            <p:ph type="title"/>
          </p:nvPr>
        </p:nvSpPr>
        <p:spPr/>
        <p:txBody>
          <a:bodyPr/>
          <a:lstStyle/>
          <a:p>
            <a:r>
              <a:rPr lang="en-US" sz="3600" dirty="0"/>
              <a:t>Planning for International Operations </a:t>
            </a:r>
          </a:p>
        </p:txBody>
      </p:sp>
      <p:sp>
        <p:nvSpPr>
          <p:cNvPr id="33796" name="Content Placeholder 2"/>
          <p:cNvSpPr>
            <a:spLocks noGrp="1"/>
          </p:cNvSpPr>
          <p:nvPr>
            <p:ph idx="1"/>
          </p:nvPr>
        </p:nvSpPr>
        <p:spPr/>
        <p:txBody>
          <a:bodyPr/>
          <a:lstStyle/>
          <a:p>
            <a:r>
              <a:rPr lang="en-US" sz="2800" dirty="0"/>
              <a:t>A U.S. taxpayer doing business outside U.S. can choose between a branch, partnership, corporation, or hybrid entity</a:t>
            </a:r>
          </a:p>
          <a:p>
            <a:endParaRPr lang="en-US" sz="800" dirty="0"/>
          </a:p>
          <a:p>
            <a:r>
              <a:rPr lang="en-US" sz="2800" dirty="0"/>
              <a:t>Hybrid entity</a:t>
            </a:r>
          </a:p>
          <a:p>
            <a:endParaRPr lang="en-US" sz="800" dirty="0"/>
          </a:p>
          <a:p>
            <a:pPr marL="742950" lvl="1" indent="-285750"/>
            <a:r>
              <a:rPr lang="en-US" sz="2400" dirty="0"/>
              <a:t>Entity that is treated as a flow-through entity for U.S. tax purposes and a corporation for foreign tax purposes (or vice versa)</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304800" y="1600200"/>
            <a:ext cx="8458200" cy="4648200"/>
          </a:xfrm>
        </p:spPr>
        <p:txBody>
          <a:bodyPr/>
          <a:lstStyle/>
          <a:p>
            <a:r>
              <a:rPr lang="en-US" sz="2800" dirty="0"/>
              <a:t>Organizational form chosen can help a U.S. person reduce worldwide taxation through the following means</a:t>
            </a:r>
          </a:p>
          <a:p>
            <a:endParaRPr lang="en-US" sz="800" dirty="0"/>
          </a:p>
          <a:p>
            <a:pPr lvl="1"/>
            <a:r>
              <a:rPr lang="en-US" sz="2400" dirty="0"/>
              <a:t>Defer U.S. taxation of foreign source income not repatriated to U.S.</a:t>
            </a:r>
          </a:p>
          <a:p>
            <a:pPr lvl="1"/>
            <a:endParaRPr lang="en-US" sz="800" dirty="0"/>
          </a:p>
          <a:p>
            <a:pPr lvl="1"/>
            <a:r>
              <a:rPr lang="en-US" sz="2400" dirty="0"/>
              <a:t>Maximize FTC limitation on distributions</a:t>
            </a:r>
          </a:p>
          <a:p>
            <a:pPr lvl="1"/>
            <a:endParaRPr lang="en-US" sz="800" dirty="0"/>
          </a:p>
          <a:p>
            <a:pPr lvl="1"/>
            <a:r>
              <a:rPr lang="en-US" sz="2400" dirty="0"/>
              <a:t>Reduce foreign taxes in high-tax jurisdictions through tax-deductible payments (rent, interest, royalties, and management fees) to lower-tax jurisdictions</a:t>
            </a:r>
          </a:p>
        </p:txBody>
      </p:sp>
      <p:sp>
        <p:nvSpPr>
          <p:cNvPr id="34821" name="Title 1"/>
          <p:cNvSpPr>
            <a:spLocks/>
          </p:cNvSpPr>
          <p:nvPr/>
        </p:nvSpPr>
        <p:spPr bwMode="auto">
          <a:xfrm>
            <a:off x="381000" y="304800"/>
            <a:ext cx="7543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3600" dirty="0">
                <a:solidFill>
                  <a:schemeClr val="tx2"/>
                </a:solidFill>
              </a:rPr>
              <a:t>Planning for International Operations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381000" y="1719263"/>
            <a:ext cx="8382000" cy="4452937"/>
          </a:xfrm>
        </p:spPr>
        <p:txBody>
          <a:bodyPr/>
          <a:lstStyle/>
          <a:p>
            <a:pPr lvl="1"/>
            <a:r>
              <a:rPr lang="en-US" sz="2400"/>
              <a:t>Use transfer pricing to shift profits from a high-tax jurisdiction to a low-tax jurisdiction</a:t>
            </a:r>
          </a:p>
          <a:p>
            <a:pPr lvl="1"/>
            <a:endParaRPr lang="en-US" sz="800"/>
          </a:p>
          <a:p>
            <a:pPr lvl="1"/>
            <a:r>
              <a:rPr lang="en-US" sz="2400"/>
              <a:t>Take advantages of tax treaties to reduce withholding taxes on cross-border payments can be taken</a:t>
            </a:r>
          </a:p>
          <a:p>
            <a:pPr lvl="1"/>
            <a:endParaRPr lang="en-US" sz="1000"/>
          </a:p>
          <a:p>
            <a:r>
              <a:rPr lang="en-US" sz="2800"/>
              <a:t>Check-the-box hybrid entities</a:t>
            </a:r>
          </a:p>
          <a:p>
            <a:endParaRPr lang="en-US" sz="800"/>
          </a:p>
          <a:p>
            <a:pPr lvl="1"/>
            <a:r>
              <a:rPr lang="en-US" sz="2400"/>
              <a:t>U.S. taxpayer elects the U.S. tax status of a hybrid entity by “checking the box” on Form 8832</a:t>
            </a:r>
          </a:p>
          <a:p>
            <a:pPr lvl="1"/>
            <a:endParaRPr lang="en-US" sz="800"/>
          </a:p>
          <a:p>
            <a:pPr lvl="1"/>
            <a:r>
              <a:rPr lang="en-US" sz="2400"/>
              <a:t>“Per se” entities are not eligible for the check-the-box election</a:t>
            </a:r>
          </a:p>
        </p:txBody>
      </p:sp>
      <p:sp>
        <p:nvSpPr>
          <p:cNvPr id="35845" name="Title 1"/>
          <p:cNvSpPr>
            <a:spLocks/>
          </p:cNvSpPr>
          <p:nvPr/>
        </p:nvSpPr>
        <p:spPr bwMode="auto">
          <a:xfrm>
            <a:off x="381000" y="304800"/>
            <a:ext cx="693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3600" dirty="0">
                <a:solidFill>
                  <a:schemeClr val="tx2"/>
                </a:solidFill>
              </a:rPr>
              <a:t>Planning for International Operations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Title 1"/>
          <p:cNvSpPr>
            <a:spLocks/>
          </p:cNvSpPr>
          <p:nvPr/>
        </p:nvSpPr>
        <p:spPr bwMode="auto">
          <a:xfrm>
            <a:off x="381000" y="304800"/>
            <a:ext cx="6934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3600" dirty="0">
                <a:solidFill>
                  <a:schemeClr val="tx2"/>
                </a:solidFill>
              </a:rPr>
              <a:t>Planning for International Operations </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191" y="2009899"/>
            <a:ext cx="7960941"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Title 1"/>
          <p:cNvSpPr>
            <a:spLocks/>
          </p:cNvSpPr>
          <p:nvPr/>
        </p:nvSpPr>
        <p:spPr bwMode="auto">
          <a:xfrm>
            <a:off x="381000" y="304800"/>
            <a:ext cx="6934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3000">
                <a:solidFill>
                  <a:schemeClr val="tx2"/>
                </a:solidFill>
              </a:rPr>
              <a:t>Planning for International Operations </a:t>
            </a:r>
          </a:p>
        </p:txBody>
      </p:sp>
      <p:pic>
        <p:nvPicPr>
          <p:cNvPr id="2" name="Picture 1" descr="Screen Shot 2016-03-06 at 10.12.20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828800"/>
            <a:ext cx="8832645" cy="3352800"/>
          </a:xfrm>
          <a:prstGeom prst="rect">
            <a:avLst/>
          </a:prstGeom>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Title 1"/>
          <p:cNvSpPr>
            <a:spLocks/>
          </p:cNvSpPr>
          <p:nvPr/>
        </p:nvSpPr>
        <p:spPr bwMode="auto">
          <a:xfrm>
            <a:off x="381000" y="304800"/>
            <a:ext cx="6934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3000">
                <a:solidFill>
                  <a:schemeClr val="tx2"/>
                </a:solidFill>
              </a:rPr>
              <a:t>Planning for International Operations </a:t>
            </a:r>
          </a:p>
        </p:txBody>
      </p:sp>
      <p:pic>
        <p:nvPicPr>
          <p:cNvPr id="2" name="Picture 1" descr="Screen Shot 2016-03-06 at 10.13.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1752600"/>
            <a:ext cx="8618190" cy="3581400"/>
          </a:xfrm>
          <a:prstGeom prst="rect">
            <a:avLst/>
          </a:prstGeom>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12"/>
          </p:nvPr>
        </p:nvSpPr>
        <p:spPr/>
        <p:txBody>
          <a:bodyPr/>
          <a:lstStyle/>
          <a:p>
            <a:pPr>
              <a:defRPr/>
            </a:pPr>
            <a:fld id="{238515B4-22DD-4ABE-AF12-9E1552CE3740}" type="slidenum">
              <a:rPr lang="en-US" altLang="en-US"/>
              <a:pPr>
                <a:defRPr/>
              </a:pPr>
              <a:t>36</a:t>
            </a:fld>
            <a:endParaRPr lang="en-US" altLang="en-US" dirty="0"/>
          </a:p>
        </p:txBody>
      </p:sp>
      <p:sp>
        <p:nvSpPr>
          <p:cNvPr id="4" name="Slide Number Placeholder 3"/>
          <p:cNvSpPr txBox="1">
            <a:spLocks noGrp="1"/>
          </p:cNvSpPr>
          <p:nvPr/>
        </p:nvSpPr>
        <p:spPr bwMode="auto">
          <a:xfrm>
            <a:off x="6553200" y="6248400"/>
            <a:ext cx="2133600" cy="457200"/>
          </a:xfrm>
          <a:prstGeom prst="rect">
            <a:avLst/>
          </a:prstGeom>
          <a:noFill/>
          <a:ln>
            <a:miter lim="800000"/>
            <a:headEnd/>
            <a:tailEnd/>
          </a:ln>
        </p:spPr>
        <p:txBody>
          <a:bodyPr/>
          <a:lstStyle/>
          <a:p>
            <a:pPr algn="r">
              <a:defRPr/>
            </a:pPr>
            <a:fld id="{A8285A17-A53D-4739-9D7F-0729B6C7A2EA}" type="slidenum">
              <a:rPr lang="en-US" altLang="en-US" sz="1000" b="0">
                <a:cs typeface="+mn-cs"/>
              </a:rPr>
              <a:pPr algn="r">
                <a:defRPr/>
              </a:pPr>
              <a:t>36</a:t>
            </a:fld>
            <a:endParaRPr lang="en-US" altLang="en-US" sz="1000" b="0" dirty="0">
              <a:cs typeface="+mn-cs"/>
            </a:endParaRPr>
          </a:p>
        </p:txBody>
      </p:sp>
      <p:sp>
        <p:nvSpPr>
          <p:cNvPr id="39941" name="Title 1"/>
          <p:cNvSpPr>
            <a:spLocks/>
          </p:cNvSpPr>
          <p:nvPr/>
        </p:nvSpPr>
        <p:spPr bwMode="auto">
          <a:xfrm>
            <a:off x="381000" y="304800"/>
            <a:ext cx="6934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3000">
                <a:solidFill>
                  <a:schemeClr val="tx2"/>
                </a:solidFill>
              </a:rPr>
              <a:t>Planning for International Operations </a:t>
            </a:r>
          </a:p>
        </p:txBody>
      </p:sp>
      <p:pic>
        <p:nvPicPr>
          <p:cNvPr id="358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870" y="1628775"/>
            <a:ext cx="8029575" cy="461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7342061"/>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304800" y="1752600"/>
            <a:ext cx="8534400" cy="4251325"/>
          </a:xfrm>
        </p:spPr>
        <p:txBody>
          <a:bodyPr/>
          <a:lstStyle/>
          <a:p>
            <a:r>
              <a:rPr lang="en-US" sz="2800" dirty="0"/>
              <a:t>Subpart F requires </a:t>
            </a:r>
            <a:r>
              <a:rPr lang="en-US" sz="2800" b="1" i="1" dirty="0"/>
              <a:t>U.S. shareholders</a:t>
            </a:r>
            <a:r>
              <a:rPr lang="en-US" sz="2800" dirty="0"/>
              <a:t> of a CFC to include in gross income currently their </a:t>
            </a:r>
            <a:r>
              <a:rPr lang="en-US" sz="2800" b="1" i="1" dirty="0"/>
              <a:t>pro rata</a:t>
            </a:r>
            <a:r>
              <a:rPr lang="en-US" sz="2800" dirty="0"/>
              <a:t> share of the CFC’s:</a:t>
            </a:r>
          </a:p>
          <a:p>
            <a:pPr lvl="1"/>
            <a:endParaRPr lang="en-US" sz="800" dirty="0"/>
          </a:p>
          <a:p>
            <a:pPr lvl="1"/>
            <a:r>
              <a:rPr lang="en-US" sz="2400" dirty="0"/>
              <a:t>Subpart F income</a:t>
            </a:r>
          </a:p>
          <a:p>
            <a:pPr lvl="1"/>
            <a:endParaRPr lang="en-US" sz="800" dirty="0"/>
          </a:p>
          <a:p>
            <a:pPr lvl="1"/>
            <a:r>
              <a:rPr lang="en-US" sz="2400" dirty="0"/>
              <a:t>Increase in (deferred) earnings invested in United States property during the current year</a:t>
            </a:r>
          </a:p>
          <a:p>
            <a:pPr lvl="1"/>
            <a:endParaRPr lang="en-US" sz="1000" dirty="0"/>
          </a:p>
          <a:p>
            <a:r>
              <a:rPr lang="en-US" sz="2800" dirty="0"/>
              <a:t>Subpart F applies only if the corporation is a CFC for </a:t>
            </a:r>
            <a:r>
              <a:rPr lang="en-US" sz="2800" b="1" i="1" dirty="0"/>
              <a:t>30 consecutive days</a:t>
            </a:r>
            <a:r>
              <a:rPr lang="en-US" sz="2800" dirty="0"/>
              <a:t> during its tax year</a:t>
            </a:r>
          </a:p>
        </p:txBody>
      </p:sp>
      <p:sp>
        <p:nvSpPr>
          <p:cNvPr id="40964" name="Title 1"/>
          <p:cNvSpPr>
            <a:spLocks/>
          </p:cNvSpPr>
          <p:nvPr/>
        </p:nvSpPr>
        <p:spPr bwMode="auto">
          <a:xfrm>
            <a:off x="381000" y="228600"/>
            <a:ext cx="731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4000" dirty="0">
                <a:solidFill>
                  <a:schemeClr val="tx2"/>
                </a:solidFill>
              </a:rPr>
              <a:t>U.S. Anti-Deferral Rules</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Content Placeholder 2"/>
          <p:cNvSpPr>
            <a:spLocks noGrp="1"/>
          </p:cNvSpPr>
          <p:nvPr>
            <p:ph idx="1"/>
          </p:nvPr>
        </p:nvSpPr>
        <p:spPr>
          <a:xfrm>
            <a:off x="304800" y="1676400"/>
            <a:ext cx="8534400" cy="4343400"/>
          </a:xfrm>
        </p:spPr>
        <p:txBody>
          <a:bodyPr/>
          <a:lstStyle/>
          <a:p>
            <a:r>
              <a:rPr lang="en-US" sz="2800" dirty="0"/>
              <a:t>Controlled foreign corporation</a:t>
            </a:r>
          </a:p>
          <a:p>
            <a:endParaRPr lang="en-US" sz="800" dirty="0"/>
          </a:p>
          <a:p>
            <a:pPr lvl="1"/>
            <a:r>
              <a:rPr lang="en-US" sz="2400" dirty="0"/>
              <a:t>Any foreign corporation in which U.S. shareholders collectively own more than 50% of the total combined voting power of all classes of stock entitled to vote or the total value of the corporation’s stock on any day during the CFC’s tax year</a:t>
            </a:r>
          </a:p>
          <a:p>
            <a:pPr lvl="1"/>
            <a:endParaRPr lang="en-US" sz="800" dirty="0"/>
          </a:p>
          <a:p>
            <a:pPr lvl="1"/>
            <a:r>
              <a:rPr lang="en-US" sz="2400" dirty="0"/>
              <a:t>A U.S. shareholder for CFC purposes is a U.S. person owning stock in the corporation constituting 10% or more of all classes of stock entitled to vote</a:t>
            </a:r>
          </a:p>
        </p:txBody>
      </p:sp>
      <p:sp>
        <p:nvSpPr>
          <p:cNvPr id="8" name="Title 1"/>
          <p:cNvSpPr>
            <a:spLocks noGrp="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4000" dirty="0">
                <a:solidFill>
                  <a:schemeClr val="tx2"/>
                </a:solidFill>
              </a:rPr>
              <a:t>U.S. Anti-Deferral Rules</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ext Box 4"/>
          <p:cNvSpPr txBox="1">
            <a:spLocks noChangeArrowheads="1"/>
          </p:cNvSpPr>
          <p:nvPr/>
        </p:nvSpPr>
        <p:spPr bwMode="auto">
          <a:xfrm>
            <a:off x="4578350" y="4279900"/>
            <a:ext cx="43116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28600" indent="-228600"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pPr>
              <a:buFontTx/>
              <a:buChar char="•"/>
            </a:pPr>
            <a:r>
              <a:rPr lang="en-US" sz="1800" b="0" dirty="0"/>
              <a:t>US Citizen is not a US shareholder</a:t>
            </a:r>
          </a:p>
          <a:p>
            <a:r>
              <a:rPr lang="en-US" sz="1800" b="0" dirty="0"/>
              <a:t>  	because of &lt; 10% ownership</a:t>
            </a:r>
          </a:p>
          <a:p>
            <a:pPr>
              <a:buFontTx/>
              <a:buChar char="•"/>
            </a:pPr>
            <a:r>
              <a:rPr lang="en-US" sz="1800" b="0" dirty="0"/>
              <a:t>Both US Corps are US Shareholders</a:t>
            </a:r>
          </a:p>
          <a:p>
            <a:pPr>
              <a:buFontTx/>
              <a:buChar char="•"/>
            </a:pPr>
            <a:r>
              <a:rPr lang="en-US" sz="1800" b="0" dirty="0"/>
              <a:t>Foreign Corp is not US Shareholders</a:t>
            </a:r>
          </a:p>
          <a:p>
            <a:pPr>
              <a:buFontTx/>
              <a:buChar char="•"/>
            </a:pPr>
            <a:r>
              <a:rPr lang="en-US" sz="1800" b="0" dirty="0"/>
              <a:t>US Shareholders own 46% of Foreign </a:t>
            </a:r>
          </a:p>
          <a:p>
            <a:r>
              <a:rPr lang="en-US" sz="1800" b="0" dirty="0"/>
              <a:t> 	 Corp thus it is NOT a CFC</a:t>
            </a:r>
          </a:p>
        </p:txBody>
      </p:sp>
      <p:sp>
        <p:nvSpPr>
          <p:cNvPr id="43012" name="Rectangle 5"/>
          <p:cNvSpPr>
            <a:spLocks noChangeArrowheads="1"/>
          </p:cNvSpPr>
          <p:nvPr/>
        </p:nvSpPr>
        <p:spPr bwMode="auto">
          <a:xfrm>
            <a:off x="990600" y="1843088"/>
            <a:ext cx="9144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13" name="Rectangle 6"/>
          <p:cNvSpPr>
            <a:spLocks noChangeArrowheads="1"/>
          </p:cNvSpPr>
          <p:nvPr/>
        </p:nvSpPr>
        <p:spPr bwMode="auto">
          <a:xfrm>
            <a:off x="2590800" y="1843088"/>
            <a:ext cx="9144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14" name="Rectangle 7"/>
          <p:cNvSpPr>
            <a:spLocks noChangeArrowheads="1"/>
          </p:cNvSpPr>
          <p:nvPr/>
        </p:nvSpPr>
        <p:spPr bwMode="auto">
          <a:xfrm>
            <a:off x="4191000" y="1843088"/>
            <a:ext cx="9144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15" name="Oval 8"/>
          <p:cNvSpPr>
            <a:spLocks noChangeArrowheads="1"/>
          </p:cNvSpPr>
          <p:nvPr/>
        </p:nvSpPr>
        <p:spPr bwMode="auto">
          <a:xfrm>
            <a:off x="5943600" y="1919288"/>
            <a:ext cx="914400" cy="9144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16" name="Rectangle 9"/>
          <p:cNvSpPr>
            <a:spLocks noChangeArrowheads="1"/>
          </p:cNvSpPr>
          <p:nvPr/>
        </p:nvSpPr>
        <p:spPr bwMode="auto">
          <a:xfrm>
            <a:off x="3352800" y="3519488"/>
            <a:ext cx="9144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17" name="Line 10"/>
          <p:cNvSpPr>
            <a:spLocks noChangeShapeType="1"/>
          </p:cNvSpPr>
          <p:nvPr/>
        </p:nvSpPr>
        <p:spPr bwMode="auto">
          <a:xfrm>
            <a:off x="1447800" y="2757488"/>
            <a:ext cx="190500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8" name="Line 11"/>
          <p:cNvSpPr>
            <a:spLocks noChangeShapeType="1"/>
          </p:cNvSpPr>
          <p:nvPr/>
        </p:nvSpPr>
        <p:spPr bwMode="auto">
          <a:xfrm>
            <a:off x="3200400" y="2757488"/>
            <a:ext cx="3810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9" name="Line 12"/>
          <p:cNvSpPr>
            <a:spLocks noChangeShapeType="1"/>
          </p:cNvSpPr>
          <p:nvPr/>
        </p:nvSpPr>
        <p:spPr bwMode="auto">
          <a:xfrm flipH="1">
            <a:off x="4038600" y="2757488"/>
            <a:ext cx="6096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0" name="Line 13"/>
          <p:cNvSpPr>
            <a:spLocks noChangeShapeType="1"/>
          </p:cNvSpPr>
          <p:nvPr/>
        </p:nvSpPr>
        <p:spPr bwMode="auto">
          <a:xfrm flipH="1">
            <a:off x="4267200" y="2757488"/>
            <a:ext cx="182880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1" name="Text Box 14"/>
          <p:cNvSpPr txBox="1">
            <a:spLocks noChangeArrowheads="1"/>
          </p:cNvSpPr>
          <p:nvPr/>
        </p:nvSpPr>
        <p:spPr bwMode="auto">
          <a:xfrm>
            <a:off x="990600" y="2057400"/>
            <a:ext cx="87153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600" b="0"/>
              <a:t>Foreign</a:t>
            </a:r>
          </a:p>
          <a:p>
            <a:r>
              <a:rPr lang="en-US" sz="1600" b="0"/>
              <a:t>Corp.</a:t>
            </a:r>
          </a:p>
        </p:txBody>
      </p:sp>
      <p:sp>
        <p:nvSpPr>
          <p:cNvPr id="43022" name="Text Box 15"/>
          <p:cNvSpPr txBox="1">
            <a:spLocks noChangeArrowheads="1"/>
          </p:cNvSpPr>
          <p:nvPr/>
        </p:nvSpPr>
        <p:spPr bwMode="auto">
          <a:xfrm>
            <a:off x="2743200" y="1981200"/>
            <a:ext cx="68103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600" b="0"/>
              <a:t>US</a:t>
            </a:r>
          </a:p>
          <a:p>
            <a:r>
              <a:rPr lang="en-US" sz="1600" b="0"/>
              <a:t>Corp.</a:t>
            </a:r>
          </a:p>
        </p:txBody>
      </p:sp>
      <p:sp>
        <p:nvSpPr>
          <p:cNvPr id="43023" name="Text Box 16"/>
          <p:cNvSpPr txBox="1">
            <a:spLocks noChangeArrowheads="1"/>
          </p:cNvSpPr>
          <p:nvPr/>
        </p:nvSpPr>
        <p:spPr bwMode="auto">
          <a:xfrm>
            <a:off x="4343400" y="1981200"/>
            <a:ext cx="68103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600" b="0"/>
              <a:t>US</a:t>
            </a:r>
          </a:p>
          <a:p>
            <a:r>
              <a:rPr lang="en-US" sz="1600" b="0"/>
              <a:t>Corp.</a:t>
            </a:r>
          </a:p>
        </p:txBody>
      </p:sp>
      <p:sp>
        <p:nvSpPr>
          <p:cNvPr id="43024" name="Text Box 17"/>
          <p:cNvSpPr txBox="1">
            <a:spLocks noChangeArrowheads="1"/>
          </p:cNvSpPr>
          <p:nvPr/>
        </p:nvSpPr>
        <p:spPr bwMode="auto">
          <a:xfrm>
            <a:off x="5943600" y="2057400"/>
            <a:ext cx="8032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600" b="0"/>
              <a:t>US</a:t>
            </a:r>
          </a:p>
          <a:p>
            <a:r>
              <a:rPr lang="en-US" sz="1600" b="0"/>
              <a:t>Citizen</a:t>
            </a:r>
          </a:p>
        </p:txBody>
      </p:sp>
      <p:sp>
        <p:nvSpPr>
          <p:cNvPr id="43025" name="Text Box 18"/>
          <p:cNvSpPr txBox="1">
            <a:spLocks noChangeArrowheads="1"/>
          </p:cNvSpPr>
          <p:nvPr/>
        </p:nvSpPr>
        <p:spPr bwMode="auto">
          <a:xfrm>
            <a:off x="3352800" y="3657600"/>
            <a:ext cx="87153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600" b="0"/>
              <a:t>Foreign</a:t>
            </a:r>
          </a:p>
          <a:p>
            <a:r>
              <a:rPr lang="en-US" sz="1600" b="0"/>
              <a:t>Corp.</a:t>
            </a:r>
          </a:p>
        </p:txBody>
      </p:sp>
      <p:sp>
        <p:nvSpPr>
          <p:cNvPr id="43026" name="Text Box 19"/>
          <p:cNvSpPr txBox="1">
            <a:spLocks noChangeArrowheads="1"/>
          </p:cNvSpPr>
          <p:nvPr/>
        </p:nvSpPr>
        <p:spPr bwMode="auto">
          <a:xfrm>
            <a:off x="1431925" y="3175000"/>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800" b="0"/>
              <a:t>45%</a:t>
            </a:r>
          </a:p>
        </p:txBody>
      </p:sp>
      <p:sp>
        <p:nvSpPr>
          <p:cNvPr id="43027" name="Text Box 20"/>
          <p:cNvSpPr txBox="1">
            <a:spLocks noChangeArrowheads="1"/>
          </p:cNvSpPr>
          <p:nvPr/>
        </p:nvSpPr>
        <p:spPr bwMode="auto">
          <a:xfrm>
            <a:off x="2743200" y="2908300"/>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800" b="0"/>
              <a:t>16%</a:t>
            </a:r>
          </a:p>
        </p:txBody>
      </p:sp>
      <p:sp>
        <p:nvSpPr>
          <p:cNvPr id="43028" name="Text Box 21"/>
          <p:cNvSpPr txBox="1">
            <a:spLocks noChangeArrowheads="1"/>
          </p:cNvSpPr>
          <p:nvPr/>
        </p:nvSpPr>
        <p:spPr bwMode="auto">
          <a:xfrm>
            <a:off x="3733800" y="2832100"/>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800" b="0"/>
              <a:t>30%</a:t>
            </a:r>
          </a:p>
        </p:txBody>
      </p:sp>
      <p:sp>
        <p:nvSpPr>
          <p:cNvPr id="43029" name="Text Box 22"/>
          <p:cNvSpPr txBox="1">
            <a:spLocks noChangeArrowheads="1"/>
          </p:cNvSpPr>
          <p:nvPr/>
        </p:nvSpPr>
        <p:spPr bwMode="auto">
          <a:xfrm>
            <a:off x="4876800" y="2908300"/>
            <a:ext cx="514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Arial" charset="0"/>
                <a:cs typeface="Arial" charset="0"/>
              </a:defRPr>
            </a:lvl1pPr>
            <a:lvl2pPr marL="742950" indent="-285750" eaLnBrk="0" hangingPunct="0">
              <a:defRPr sz="2400" b="1">
                <a:solidFill>
                  <a:schemeClr val="tx1"/>
                </a:solidFill>
                <a:latin typeface="Arial" charset="0"/>
                <a:cs typeface="Arial" charset="0"/>
              </a:defRPr>
            </a:lvl2pPr>
            <a:lvl3pPr marL="1143000" indent="-228600" eaLnBrk="0" hangingPunct="0">
              <a:defRPr sz="2400" b="1">
                <a:solidFill>
                  <a:schemeClr val="tx1"/>
                </a:solidFill>
                <a:latin typeface="Arial" charset="0"/>
                <a:cs typeface="Arial" charset="0"/>
              </a:defRPr>
            </a:lvl3pPr>
            <a:lvl4pPr marL="1600200" indent="-228600" eaLnBrk="0" hangingPunct="0">
              <a:defRPr sz="2400" b="1">
                <a:solidFill>
                  <a:schemeClr val="tx1"/>
                </a:solidFill>
                <a:latin typeface="Arial" charset="0"/>
                <a:cs typeface="Arial" charset="0"/>
              </a:defRPr>
            </a:lvl4pPr>
            <a:lvl5pPr marL="2057400" indent="-228600" eaLnBrk="0" hangingPunct="0">
              <a:defRPr sz="2400" b="1">
                <a:solidFill>
                  <a:schemeClr val="tx1"/>
                </a:solidFill>
                <a:latin typeface="Arial" charset="0"/>
                <a:cs typeface="Arial" charset="0"/>
              </a:defRPr>
            </a:lvl5pPr>
            <a:lvl6pPr marL="2514600" indent="-228600" eaLnBrk="0" fontAlgn="base" hangingPunct="0">
              <a:spcBef>
                <a:spcPct val="0"/>
              </a:spcBef>
              <a:spcAft>
                <a:spcPct val="0"/>
              </a:spcAft>
              <a:defRPr sz="2400" b="1">
                <a:solidFill>
                  <a:schemeClr val="tx1"/>
                </a:solidFill>
                <a:latin typeface="Arial" charset="0"/>
                <a:cs typeface="Arial" charset="0"/>
              </a:defRPr>
            </a:lvl6pPr>
            <a:lvl7pPr marL="2971800" indent="-228600" eaLnBrk="0" fontAlgn="base" hangingPunct="0">
              <a:spcBef>
                <a:spcPct val="0"/>
              </a:spcBef>
              <a:spcAft>
                <a:spcPct val="0"/>
              </a:spcAft>
              <a:defRPr sz="2400" b="1">
                <a:solidFill>
                  <a:schemeClr val="tx1"/>
                </a:solidFill>
                <a:latin typeface="Arial" charset="0"/>
                <a:cs typeface="Arial" charset="0"/>
              </a:defRPr>
            </a:lvl7pPr>
            <a:lvl8pPr marL="3429000" indent="-228600" eaLnBrk="0" fontAlgn="base" hangingPunct="0">
              <a:spcBef>
                <a:spcPct val="0"/>
              </a:spcBef>
              <a:spcAft>
                <a:spcPct val="0"/>
              </a:spcAft>
              <a:defRPr sz="2400" b="1">
                <a:solidFill>
                  <a:schemeClr val="tx1"/>
                </a:solidFill>
                <a:latin typeface="Arial" charset="0"/>
                <a:cs typeface="Arial" charset="0"/>
              </a:defRPr>
            </a:lvl8pPr>
            <a:lvl9pPr marL="3886200" indent="-228600" eaLnBrk="0" fontAlgn="base" hangingPunct="0">
              <a:spcBef>
                <a:spcPct val="0"/>
              </a:spcBef>
              <a:spcAft>
                <a:spcPct val="0"/>
              </a:spcAft>
              <a:defRPr sz="2400" b="1">
                <a:solidFill>
                  <a:schemeClr val="tx1"/>
                </a:solidFill>
                <a:latin typeface="Arial" charset="0"/>
                <a:cs typeface="Arial" charset="0"/>
              </a:defRPr>
            </a:lvl9pPr>
          </a:lstStyle>
          <a:p>
            <a:r>
              <a:rPr lang="en-US" sz="1800" b="0"/>
              <a:t>9%</a:t>
            </a:r>
          </a:p>
        </p:txBody>
      </p:sp>
      <p:sp>
        <p:nvSpPr>
          <p:cNvPr id="23" name="Title 1"/>
          <p:cNvSpPr>
            <a:spLocks/>
          </p:cNvSpPr>
          <p:nvPr/>
        </p:nvSpPr>
        <p:spPr bwMode="auto">
          <a:xfrm>
            <a:off x="381000" y="228600"/>
            <a:ext cx="731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4000" dirty="0">
                <a:solidFill>
                  <a:schemeClr val="tx2"/>
                </a:solidFill>
              </a:rPr>
              <a:t>U.S. Anti-Deferral Rules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title"/>
          </p:nvPr>
        </p:nvSpPr>
        <p:spPr/>
        <p:txBody>
          <a:bodyPr/>
          <a:lstStyle/>
          <a:p>
            <a:r>
              <a:rPr lang="en-US" sz="3000" dirty="0"/>
              <a:t>U.S. Framework for Taxing Multinational Transactions</a:t>
            </a:r>
          </a:p>
        </p:txBody>
      </p:sp>
      <p:sp>
        <p:nvSpPr>
          <p:cNvPr id="7172" name="Content Placeholder 2"/>
          <p:cNvSpPr>
            <a:spLocks noGrp="1"/>
          </p:cNvSpPr>
          <p:nvPr>
            <p:ph idx="1"/>
          </p:nvPr>
        </p:nvSpPr>
        <p:spPr/>
        <p:txBody>
          <a:bodyPr/>
          <a:lstStyle/>
          <a:p>
            <a:r>
              <a:rPr lang="en-US" sz="2800" dirty="0"/>
              <a:t>The U.S. taxes citizens and residents on their worldwide income and nonresidents on their U.S. source income</a:t>
            </a:r>
          </a:p>
          <a:p>
            <a:endParaRPr lang="en-US" sz="800" dirty="0"/>
          </a:p>
          <a:p>
            <a:r>
              <a:rPr lang="en-US" sz="2800" dirty="0"/>
              <a:t>The criteria chosen by a government to assert its right to tax a person or transaction is called </a:t>
            </a:r>
            <a:r>
              <a:rPr lang="en-US" sz="2800" b="1" i="1" dirty="0"/>
              <a:t>nexus</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a:xfrm>
            <a:off x="304800" y="1719263"/>
            <a:ext cx="8382000" cy="4148137"/>
          </a:xfrm>
        </p:spPr>
        <p:txBody>
          <a:bodyPr/>
          <a:lstStyle/>
          <a:p>
            <a:r>
              <a:rPr lang="en-US" sz="2800"/>
              <a:t>Subpart F income</a:t>
            </a:r>
          </a:p>
          <a:p>
            <a:endParaRPr lang="en-US" sz="800"/>
          </a:p>
          <a:p>
            <a:pPr lvl="1"/>
            <a:r>
              <a:rPr lang="en-US" sz="2400"/>
              <a:t>Includes foreign personal holding company income and foreign base company sales income</a:t>
            </a:r>
          </a:p>
          <a:p>
            <a:pPr lvl="1"/>
            <a:endParaRPr lang="en-US" sz="800"/>
          </a:p>
          <a:p>
            <a:pPr lvl="1"/>
            <a:r>
              <a:rPr lang="en-US" sz="2400"/>
              <a:t>Applies only to U.S. shareholders of a CFC</a:t>
            </a:r>
          </a:p>
          <a:p>
            <a:pPr lvl="1"/>
            <a:endParaRPr lang="en-US" sz="800"/>
          </a:p>
          <a:p>
            <a:pPr lvl="1"/>
            <a:r>
              <a:rPr lang="en-US" sz="2400"/>
              <a:t>De minimus and full inclusion rules apply to limit or expand whether a CFC’s income is subject to the deemed dividend regime</a:t>
            </a:r>
          </a:p>
        </p:txBody>
      </p:sp>
      <p:sp>
        <p:nvSpPr>
          <p:cNvPr id="6" name="Title 1"/>
          <p:cNvSpPr>
            <a:spLocks/>
          </p:cNvSpPr>
          <p:nvPr/>
        </p:nvSpPr>
        <p:spPr bwMode="auto">
          <a:xfrm>
            <a:off x="381000" y="228600"/>
            <a:ext cx="731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4000" dirty="0">
                <a:solidFill>
                  <a:schemeClr val="tx2"/>
                </a:solidFill>
              </a:rPr>
              <a:t>U.S. Anti-Deferral Rules</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304800" y="1676400"/>
            <a:ext cx="8382000" cy="4648200"/>
          </a:xfrm>
        </p:spPr>
        <p:txBody>
          <a:bodyPr/>
          <a:lstStyle/>
          <a:p>
            <a:r>
              <a:rPr lang="en-US" sz="2800" dirty="0"/>
              <a:t>Planning to avoid subpart F income</a:t>
            </a:r>
          </a:p>
          <a:p>
            <a:endParaRPr lang="en-US" sz="800" dirty="0"/>
          </a:p>
          <a:p>
            <a:pPr lvl="1"/>
            <a:r>
              <a:rPr lang="en-US" sz="2400" dirty="0"/>
              <a:t>U.S. multinational corporations expanding outside U.S. often use hybrid entities as a tax-efficient means to avoid the subpart F rules</a:t>
            </a:r>
          </a:p>
          <a:p>
            <a:pPr lvl="1"/>
            <a:endParaRPr lang="en-US" sz="800" dirty="0"/>
          </a:p>
          <a:p>
            <a:pPr lvl="1"/>
            <a:r>
              <a:rPr lang="en-US" sz="2400" dirty="0"/>
              <a:t>Tax aligning a U.S. corporation’s international supply chain has become a frequent objective in international tax planning</a:t>
            </a:r>
            <a:endParaRPr lang="en-US" sz="800" dirty="0"/>
          </a:p>
        </p:txBody>
      </p:sp>
      <p:sp>
        <p:nvSpPr>
          <p:cNvPr id="6" name="Title 1"/>
          <p:cNvSpPr>
            <a:spLocks/>
          </p:cNvSpPr>
          <p:nvPr/>
        </p:nvSpPr>
        <p:spPr bwMode="auto">
          <a:xfrm>
            <a:off x="381000" y="228600"/>
            <a:ext cx="7315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4000" dirty="0">
                <a:solidFill>
                  <a:schemeClr val="tx2"/>
                </a:solidFill>
              </a:rPr>
              <a:t>U.S. Anti-Deferral Rules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Title 1"/>
          <p:cNvSpPr>
            <a:spLocks/>
          </p:cNvSpPr>
          <p:nvPr/>
        </p:nvSpPr>
        <p:spPr bwMode="auto">
          <a:xfrm>
            <a:off x="381000" y="228600"/>
            <a:ext cx="5867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lang="en-US" sz="3000">
                <a:solidFill>
                  <a:schemeClr val="tx2"/>
                </a:solidFill>
              </a:rPr>
              <a:t>U.S. Anti-Deferral Rules</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055" y="1661556"/>
            <a:ext cx="7991475"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sz="3000"/>
              <a:t>U.S. Framework for Taxing Multinational Transactions</a:t>
            </a:r>
          </a:p>
        </p:txBody>
      </p:sp>
      <p:sp>
        <p:nvSpPr>
          <p:cNvPr id="8196" name="Content Placeholder 2"/>
          <p:cNvSpPr>
            <a:spLocks noGrp="1"/>
          </p:cNvSpPr>
          <p:nvPr>
            <p:ph idx="1"/>
          </p:nvPr>
        </p:nvSpPr>
        <p:spPr/>
        <p:txBody>
          <a:bodyPr/>
          <a:lstStyle/>
          <a:p>
            <a:r>
              <a:rPr lang="en-US" sz="2800" dirty="0"/>
              <a:t>Source-based jurisdiction</a:t>
            </a:r>
          </a:p>
          <a:p>
            <a:pPr marL="742950" lvl="1" indent="-285750"/>
            <a:r>
              <a:rPr lang="en-US" sz="2400" dirty="0"/>
              <a:t>The United States taxes only the U.S. source income of non-U.S. resident individuals and corporations</a:t>
            </a:r>
          </a:p>
          <a:p>
            <a:pPr marL="742950" lvl="1" indent="-285750"/>
            <a:endParaRPr lang="en-US" sz="1800" dirty="0"/>
          </a:p>
          <a:p>
            <a:r>
              <a:rPr lang="en-US" sz="2800" dirty="0"/>
              <a:t>Residence-based jurisdiction</a:t>
            </a:r>
          </a:p>
          <a:p>
            <a:pPr marL="742950" lvl="1" indent="-285750"/>
            <a:r>
              <a:rPr lang="en-US" sz="2400" dirty="0"/>
              <a:t>The United States taxes the worldwide income of U.S. </a:t>
            </a:r>
            <a:r>
              <a:rPr lang="en-US" sz="2400" b="1" i="1" dirty="0"/>
              <a:t>citizens</a:t>
            </a:r>
            <a:r>
              <a:rPr lang="en-US" sz="2400" dirty="0"/>
              <a:t> and </a:t>
            </a:r>
            <a:r>
              <a:rPr lang="en-US" sz="2400" b="1" i="1" dirty="0"/>
              <a:t>residents</a:t>
            </a:r>
            <a:r>
              <a:rPr lang="en-US" sz="2400" dirty="0"/>
              <a:t> (individuals and corporations)</a:t>
            </a:r>
          </a:p>
          <a:p>
            <a:pPr marL="1143000" lvl="2" indent="-228600"/>
            <a:r>
              <a:rPr lang="en-US" sz="2000" dirty="0"/>
              <a:t>Primary jurisdiction : U.S. source income</a:t>
            </a:r>
          </a:p>
          <a:p>
            <a:pPr marL="1143000" lvl="2" indent="-228600"/>
            <a:r>
              <a:rPr lang="en-US" sz="2000" dirty="0"/>
              <a:t>Residual jurisdiction : non-U.S. source income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p:txBody>
          <a:bodyPr/>
          <a:lstStyle/>
          <a:p>
            <a:r>
              <a:rPr lang="en-US" sz="3000"/>
              <a:t>U.S. Framework for Taxing Multinational Transaction </a:t>
            </a:r>
          </a:p>
        </p:txBody>
      </p:sp>
      <p:sp>
        <p:nvSpPr>
          <p:cNvPr id="9220" name="Content Placeholder 2"/>
          <p:cNvSpPr>
            <a:spLocks noGrp="1"/>
          </p:cNvSpPr>
          <p:nvPr>
            <p:ph idx="1"/>
          </p:nvPr>
        </p:nvSpPr>
        <p:spPr/>
        <p:txBody>
          <a:bodyPr/>
          <a:lstStyle/>
          <a:p>
            <a:r>
              <a:rPr lang="en-US" sz="2800"/>
              <a:t>U.S. Taxation of a Nonresident</a:t>
            </a:r>
            <a:r>
              <a:rPr lang="en-US"/>
              <a:t> </a:t>
            </a:r>
          </a:p>
          <a:p>
            <a:pPr lvl="1"/>
            <a:r>
              <a:rPr lang="en-US" sz="2400"/>
              <a:t>U.S. source income earned by a nonresident is classified into two categories</a:t>
            </a:r>
          </a:p>
          <a:p>
            <a:pPr lvl="1"/>
            <a:endParaRPr lang="en-US" sz="800"/>
          </a:p>
          <a:p>
            <a:pPr lvl="1"/>
            <a:r>
              <a:rPr lang="en-US" sz="2400"/>
              <a:t>Effectively connected income (ECI)</a:t>
            </a:r>
            <a:r>
              <a:rPr lang="en-US"/>
              <a:t> </a:t>
            </a:r>
          </a:p>
          <a:p>
            <a:pPr lvl="2"/>
            <a:r>
              <a:rPr lang="en-US" sz="2000"/>
              <a:t>Taxed on a net basis using the U.S. graduated tax rates</a:t>
            </a:r>
          </a:p>
          <a:p>
            <a:pPr lvl="2"/>
            <a:endParaRPr lang="en-US" sz="1000"/>
          </a:p>
          <a:p>
            <a:pPr lvl="1"/>
            <a:r>
              <a:rPr lang="en-US" sz="2400"/>
              <a:t>Fixed and determinable, annual or periodic Income (FDAP)</a:t>
            </a:r>
            <a:endParaRPr lang="en-US"/>
          </a:p>
          <a:p>
            <a:pPr lvl="2"/>
            <a:r>
              <a:rPr lang="en-US" sz="2000"/>
              <a:t>Taxed on a gross basis through a flat withholding tax</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1"/>
          <p:cNvSpPr>
            <a:spLocks noGrp="1"/>
          </p:cNvSpPr>
          <p:nvPr>
            <p:ph type="title"/>
          </p:nvPr>
        </p:nvSpPr>
        <p:spPr/>
        <p:txBody>
          <a:bodyPr/>
          <a:lstStyle/>
          <a:p>
            <a:r>
              <a:rPr lang="en-US" sz="3000"/>
              <a:t>U.S. Framework for Taxing Multinational Transaction </a:t>
            </a:r>
          </a:p>
        </p:txBody>
      </p:sp>
      <p:sp>
        <p:nvSpPr>
          <p:cNvPr id="10244" name="Content Placeholder 2"/>
          <p:cNvSpPr>
            <a:spLocks noGrp="1"/>
          </p:cNvSpPr>
          <p:nvPr>
            <p:ph idx="1"/>
          </p:nvPr>
        </p:nvSpPr>
        <p:spPr/>
        <p:txBody>
          <a:bodyPr/>
          <a:lstStyle/>
          <a:p>
            <a:r>
              <a:rPr lang="en-US" sz="2800" dirty="0"/>
              <a:t>Definition of a resident for U.S. tax purposes</a:t>
            </a:r>
          </a:p>
          <a:p>
            <a:pPr lvl="1"/>
            <a:r>
              <a:rPr lang="en-US" sz="2400" dirty="0"/>
              <a:t>A noncitizen is treated as a U.S. resident alien for income tax purposes if the individual is a permanent resident (has a green card) or meets a substantial presence test</a:t>
            </a:r>
          </a:p>
          <a:p>
            <a:pPr lvl="1"/>
            <a:endParaRPr lang="en-US" sz="800" dirty="0"/>
          </a:p>
          <a:p>
            <a:pPr lvl="1"/>
            <a:r>
              <a:rPr lang="en-US" sz="2400" dirty="0"/>
              <a:t>Substantial presence test</a:t>
            </a:r>
          </a:p>
          <a:p>
            <a:pPr lvl="2"/>
            <a:r>
              <a:rPr lang="en-US" sz="2000" dirty="0"/>
              <a:t>The individual is physically present in the United States for at least 31 days during the current year, and</a:t>
            </a:r>
          </a:p>
          <a:p>
            <a:pPr lvl="2"/>
            <a:r>
              <a:rPr lang="en-US" sz="2000" dirty="0"/>
              <a:t>Days present in the current year + (1/3 × number of days during first preceding year) + (1/6 × number of days during the second preceding year) ≥ </a:t>
            </a:r>
            <a:r>
              <a:rPr lang="en-US" sz="2000" b="1" i="1" dirty="0"/>
              <a:t>183</a:t>
            </a:r>
            <a:endParaRPr lang="en-US" sz="20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1"/>
          <p:cNvSpPr>
            <a:spLocks noGrp="1"/>
          </p:cNvSpPr>
          <p:nvPr>
            <p:ph type="title"/>
          </p:nvPr>
        </p:nvSpPr>
        <p:spPr/>
        <p:txBody>
          <a:bodyPr/>
          <a:lstStyle/>
          <a:p>
            <a:r>
              <a:rPr lang="en-US" sz="3000"/>
              <a:t>U.S. Framework for Taxing Multinational Transaction </a:t>
            </a:r>
          </a:p>
        </p:txBody>
      </p:sp>
      <p:sp>
        <p:nvSpPr>
          <p:cNvPr id="11268" name="Content Placeholder 2"/>
          <p:cNvSpPr>
            <a:spLocks noGrp="1"/>
          </p:cNvSpPr>
          <p:nvPr>
            <p:ph idx="1"/>
          </p:nvPr>
        </p:nvSpPr>
        <p:spPr/>
        <p:txBody>
          <a:bodyPr/>
          <a:lstStyle/>
          <a:p>
            <a:r>
              <a:rPr lang="en-US" sz="2800" dirty="0"/>
              <a:t>Example</a:t>
            </a:r>
          </a:p>
          <a:p>
            <a:pPr lvl="1"/>
            <a:r>
              <a:rPr lang="en-US" sz="2400" dirty="0"/>
              <a:t>Guido Geerts is a citizen of Belgium. He has a full-time job in Belgium and has lived there with his family for the past 10 years. In 2014, Guido came to the United States for business and stayed for 210 days. Guido came to the United States again on business in 2015 and stayed for 180 days. In early 2016 he came back to the United States on business and stayed for 70 days. Does Guido satisfy the 183 day test for purposes of the substantial presence test in 2016?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p:txBody>
          <a:bodyPr/>
          <a:lstStyle/>
          <a:p>
            <a:r>
              <a:rPr lang="en-US" sz="3000"/>
              <a:t>U.S. Framework for Taxing Multinational Transaction </a:t>
            </a:r>
          </a:p>
        </p:txBody>
      </p:sp>
      <p:sp>
        <p:nvSpPr>
          <p:cNvPr id="12292" name="Content Placeholder 2"/>
          <p:cNvSpPr>
            <a:spLocks noGrp="1"/>
          </p:cNvSpPr>
          <p:nvPr>
            <p:ph idx="1"/>
          </p:nvPr>
        </p:nvSpPr>
        <p:spPr/>
        <p:txBody>
          <a:bodyPr/>
          <a:lstStyle/>
          <a:p>
            <a:r>
              <a:rPr lang="en-US" sz="2800" dirty="0"/>
              <a:t>Example (continued)</a:t>
            </a:r>
          </a:p>
          <a:p>
            <a:pPr lvl="1"/>
            <a:r>
              <a:rPr lang="en-US" sz="2400" dirty="0"/>
              <a:t>Answer: Yes. Guido meets the 31 day test in 2016. Under the formula, the number of days he is deemed in the U.S. over the current and prior two years is 200, computed as 70 + 1/3 (180) + 1/6 (210).</a:t>
            </a:r>
          </a:p>
          <a:p>
            <a:pPr lvl="1"/>
            <a:endParaRPr lang="en-US" sz="1000" dirty="0"/>
          </a:p>
          <a:p>
            <a:pPr lvl="1"/>
            <a:r>
              <a:rPr lang="en-US" sz="2400" dirty="0"/>
              <a:t>Guido could argue he has a “closer connection” to Belgium (he has a tax home there) and avoid being a U.S. resident for tax purposes. Also, the “tie breaker” rules of Article 4 of the U.S. – Belgium treaty would treat Guido as a resident of Belgium for tax purposes because he has his permanent home there.</a:t>
            </a:r>
          </a:p>
        </p:txBody>
      </p:sp>
    </p:spTree>
  </p:cSld>
  <p:clrMapOvr>
    <a:masterClrMapping/>
  </p:clrMapOvr>
  <p:transition/>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4489</TotalTime>
  <Words>2335</Words>
  <Application>Microsoft Office PowerPoint</Application>
  <PresentationFormat>On-screen Show (4:3)</PresentationFormat>
  <Paragraphs>287</Paragraphs>
  <Slides>42</Slides>
  <Notes>42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8" baseType="lpstr">
      <vt:lpstr>Arial</vt:lpstr>
      <vt:lpstr>Calibri</vt:lpstr>
      <vt:lpstr>Times New Roman</vt:lpstr>
      <vt:lpstr>Wingdings</vt:lpstr>
      <vt:lpstr>Network</vt:lpstr>
      <vt:lpstr>Clip</vt:lpstr>
      <vt:lpstr>Chapter 13</vt:lpstr>
      <vt:lpstr>Learning Objectives</vt:lpstr>
      <vt:lpstr>Learning Objectives</vt:lpstr>
      <vt:lpstr>U.S. Framework for Taxing Multinational Transactions</vt:lpstr>
      <vt:lpstr>U.S. Framework for Taxing Multinational Transactions</vt:lpstr>
      <vt:lpstr>U.S. Framework for Taxing Multinational Transaction </vt:lpstr>
      <vt:lpstr>U.S. Framework for Taxing Multinational Transaction </vt:lpstr>
      <vt:lpstr>U.S. Framework for Taxing Multinational Transaction </vt:lpstr>
      <vt:lpstr>U.S. Framework for Taxing Multinational Transaction </vt:lpstr>
      <vt:lpstr>U.S. Framework for Taxing Multinational Transaction </vt:lpstr>
      <vt:lpstr>U.S. Framework for Taxing Multinational Transaction </vt:lpstr>
      <vt:lpstr>U.S. Source Rules for Gross Income and Deductions</vt:lpstr>
      <vt:lpstr>U.S. Source Rules for Gross Income and Deductions</vt:lpstr>
      <vt:lpstr>U.S. Source Rules for Gross Income and Deductions</vt:lpstr>
      <vt:lpstr>U.S. Source Rules for Gross Income and Deductions</vt:lpstr>
      <vt:lpstr>U.S. Source Rules for Gross Income and Deductions</vt:lpstr>
      <vt:lpstr>U.S. Source Rules for Gross Income and Deductions</vt:lpstr>
      <vt:lpstr>U.S. Source Rules for Gross Income and Deductions</vt:lpstr>
      <vt:lpstr>U.S. Source Rules for Gross Income and Deductions</vt:lpstr>
      <vt:lpstr>PowerPoint Presentation</vt:lpstr>
      <vt:lpstr>U.S. Source Rules for Gross Income and Deductions</vt:lpstr>
      <vt:lpstr>Treaties </vt:lpstr>
      <vt:lpstr>PowerPoint Presentation</vt:lpstr>
      <vt:lpstr>Foreign Tax Credits </vt:lpstr>
      <vt:lpstr>Foreign Tax Credits </vt:lpstr>
      <vt:lpstr>Foreign Tax Credits </vt:lpstr>
      <vt:lpstr>Foreign Tax Credits </vt:lpstr>
      <vt:lpstr>Foreign Tax Credits </vt:lpstr>
      <vt:lpstr>Foreign Tax Credits </vt:lpstr>
      <vt:lpstr>Planning for International Operations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 Anti-Deferral Rules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dc:creator>
  <cp:lastModifiedBy>Howard Godfrey</cp:lastModifiedBy>
  <cp:revision>1422</cp:revision>
  <dcterms:created xsi:type="dcterms:W3CDTF">2006-11-06T16:51:59Z</dcterms:created>
  <dcterms:modified xsi:type="dcterms:W3CDTF">2016-12-19T01:59:09Z</dcterms:modified>
</cp:coreProperties>
</file>