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av" ContentType="audio/x-wav"/>
  <Default Extension="gif" ContentType="image/gif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1"/>
  </p:notesMasterIdLst>
  <p:handoutMasterIdLst>
    <p:handoutMasterId r:id="rId42"/>
  </p:handoutMasterIdLst>
  <p:sldIdLst>
    <p:sldId id="258" r:id="rId2"/>
    <p:sldId id="642" r:id="rId3"/>
    <p:sldId id="643" r:id="rId4"/>
    <p:sldId id="644" r:id="rId5"/>
    <p:sldId id="645" r:id="rId6"/>
    <p:sldId id="671" r:id="rId7"/>
    <p:sldId id="668" r:id="rId8"/>
    <p:sldId id="675" r:id="rId9"/>
    <p:sldId id="646" r:id="rId10"/>
    <p:sldId id="661" r:id="rId11"/>
    <p:sldId id="662" r:id="rId12"/>
    <p:sldId id="654" r:id="rId13"/>
    <p:sldId id="663" r:id="rId14"/>
    <p:sldId id="665" r:id="rId15"/>
    <p:sldId id="676" r:id="rId16"/>
    <p:sldId id="666" r:id="rId17"/>
    <p:sldId id="667" r:id="rId18"/>
    <p:sldId id="664" r:id="rId19"/>
    <p:sldId id="672" r:id="rId20"/>
    <p:sldId id="673" r:id="rId21"/>
    <p:sldId id="670" r:id="rId22"/>
    <p:sldId id="656" r:id="rId23"/>
    <p:sldId id="657" r:id="rId24"/>
    <p:sldId id="658" r:id="rId25"/>
    <p:sldId id="677" r:id="rId26"/>
    <p:sldId id="548" r:id="rId27"/>
    <p:sldId id="549" r:id="rId28"/>
    <p:sldId id="550" r:id="rId29"/>
    <p:sldId id="551" r:id="rId30"/>
    <p:sldId id="552" r:id="rId31"/>
    <p:sldId id="553" r:id="rId32"/>
    <p:sldId id="554" r:id="rId33"/>
    <p:sldId id="636" r:id="rId34"/>
    <p:sldId id="637" r:id="rId35"/>
    <p:sldId id="638" r:id="rId36"/>
    <p:sldId id="639" r:id="rId37"/>
    <p:sldId id="640" r:id="rId38"/>
    <p:sldId id="641" r:id="rId39"/>
    <p:sldId id="489" r:id="rId40"/>
  </p:sldIdLst>
  <p:sldSz cx="9144000" cy="6858000" type="screen4x3"/>
  <p:notesSz cx="7077075" cy="936307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49" userDrawn="1">
          <p15:clr>
            <a:srgbClr val="A4A3A4"/>
          </p15:clr>
        </p15:guide>
        <p15:guide id="2" pos="222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2459" autoAdjust="0"/>
    <p:restoredTop sz="94607" autoAdjust="0"/>
  </p:normalViewPr>
  <p:slideViewPr>
    <p:cSldViewPr>
      <p:cViewPr varScale="1">
        <p:scale>
          <a:sx n="105" d="100"/>
          <a:sy n="105" d="100"/>
        </p:scale>
        <p:origin x="90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78" d="100"/>
          <a:sy n="78" d="100"/>
        </p:scale>
        <p:origin x="3360" y="108"/>
      </p:cViewPr>
      <p:guideLst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e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551294" y="235037"/>
            <a:ext cx="3825403" cy="268613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IND-16-Chp-03-1-Fed-Tax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637921" y="235037"/>
            <a:ext cx="2201970" cy="311782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/>
              <a:t>Accounting  6160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314110" y="8739510"/>
            <a:ext cx="2753264" cy="388530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Copyright 2016-Dr. Howard Godfrey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008100" y="8739509"/>
            <a:ext cx="2754866" cy="466875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anose="02020603050405020304" pitchFamily="18" charset="0"/>
              </a:defRPr>
            </a:lvl1pPr>
          </a:lstStyle>
          <a:p>
            <a:r>
              <a:rPr lang="en-US" altLang="en-US"/>
              <a:t> Chapter 3. Page </a:t>
            </a:r>
            <a:fld id="{2372EAF7-73B1-41A2-A287-636B5C68CDEC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08100" y="0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86784807-E35F-4E6A-AA5C-453090BB245A}" type="datetimeFigureOut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98563" y="703263"/>
            <a:ext cx="4679950" cy="3509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181" tIns="46090" rIns="92181" bIns="4609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8349" y="4446502"/>
            <a:ext cx="5660378" cy="4213063"/>
          </a:xfrm>
          <a:prstGeom prst="rect">
            <a:avLst/>
          </a:prstGeom>
        </p:spPr>
        <p:txBody>
          <a:bodyPr vert="horz" lIns="92181" tIns="46090" rIns="92181" bIns="46090" rtlCol="0">
            <a:normAutofit/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93003"/>
            <a:ext cx="3067374" cy="468474"/>
          </a:xfrm>
          <a:prstGeom prst="rect">
            <a:avLst/>
          </a:prstGeom>
        </p:spPr>
        <p:txBody>
          <a:bodyPr vert="horz" lIns="92181" tIns="46090" rIns="92181" bIns="4609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08100" y="8893003"/>
            <a:ext cx="3067374" cy="468474"/>
          </a:xfrm>
          <a:prstGeom prst="rect">
            <a:avLst/>
          </a:prstGeom>
        </p:spPr>
        <p:txBody>
          <a:bodyPr vert="horz" wrap="square" lIns="92181" tIns="46090" rIns="92181" bIns="4609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alibri" panose="020F0502020204030204" pitchFamily="34" charset="0"/>
              </a:defRPr>
            </a:lvl1pPr>
          </a:lstStyle>
          <a:p>
            <a:fld id="{A6D8B6FD-EFE3-488C-AA97-2F10D0941398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0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929CF38-33B5-4989-9BD2-95911A039B30}" type="slidenum">
              <a:rPr lang="en-US" altLang="en-US">
                <a:latin typeface="Calibri" panose="020F0502020204030204" pitchFamily="34" charset="0"/>
              </a:rPr>
              <a:pPr eaLnBrk="1" hangingPunct="1"/>
              <a:t>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C28A145-67F2-4AB6-9C2F-7B205B1C60B8}" type="slidenum">
              <a:rPr lang="en-US" altLang="en-US">
                <a:latin typeface="Calibri" panose="020F0502020204030204" pitchFamily="34" charset="0"/>
              </a:rPr>
              <a:pPr eaLnBrk="1" hangingPunct="1"/>
              <a:t>10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52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530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E56DFCD-00B9-4D4E-8014-E487E470B03A}" type="slidenum">
              <a:rPr lang="en-US" altLang="en-US">
                <a:latin typeface="Calibri" panose="020F0502020204030204" pitchFamily="34" charset="0"/>
              </a:rPr>
              <a:pPr eaLnBrk="1" hangingPunct="1"/>
              <a:t>11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63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632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D286CA5-F810-453D-97DC-80CF4A749738}" type="slidenum">
              <a:rPr lang="en-US" altLang="en-US">
                <a:latin typeface="Calibri" panose="020F0502020204030204" pitchFamily="34" charset="0"/>
              </a:rPr>
              <a:pPr eaLnBrk="1" hangingPunct="1"/>
              <a:t>12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6988907-786C-4B79-BCA4-78DA1616CADA}" type="slidenum">
              <a:rPr lang="en-US" altLang="en-US">
                <a:latin typeface="Calibri" panose="020F0502020204030204" pitchFamily="34" charset="0"/>
              </a:rPr>
              <a:pPr eaLnBrk="1" hangingPunct="1"/>
              <a:t>13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EB186CF-4DF1-46AE-A1AE-327B5D19B12F}" type="slidenum">
              <a:rPr lang="en-US" altLang="en-US">
                <a:latin typeface="Calibri" panose="020F0502020204030204" pitchFamily="34" charset="0"/>
              </a:rPr>
              <a:pPr eaLnBrk="1" hangingPunct="1"/>
              <a:t>14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93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93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F59254D2-1993-4443-B2BF-D168D6978D92}" type="slidenum">
              <a:rPr lang="en-US" altLang="en-US">
                <a:latin typeface="Calibri" panose="020F0502020204030204" pitchFamily="34" charset="0"/>
              </a:rPr>
              <a:pPr eaLnBrk="1" hangingPunct="1"/>
              <a:t>15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5400"/>
              <a:t>This is like Susan giving bonds to Sam (basic computations problem)</a:t>
            </a: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A9EDE0-D1AC-4B15-B3CF-BA54BBD71A0B}" type="slidenum">
              <a:rPr lang="en-US" altLang="en-US">
                <a:latin typeface="Calibri" panose="020F0502020204030204" pitchFamily="34" charset="0"/>
              </a:rPr>
              <a:pPr eaLnBrk="1" hangingPunct="1"/>
              <a:t>16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14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4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F0992B-12FA-4447-B333-4B341C34B2BD}" type="slidenum">
              <a:rPr lang="en-US" altLang="en-US">
                <a:latin typeface="Calibri" panose="020F0502020204030204" pitchFamily="34" charset="0"/>
              </a:rPr>
              <a:pPr eaLnBrk="1" hangingPunct="1"/>
              <a:t>17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24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24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E9DFDBF-ADEC-4F97-84EC-FDDF667D748E}" type="slidenum">
              <a:rPr lang="en-US" altLang="en-US">
                <a:latin typeface="Calibri" panose="020F0502020204030204" pitchFamily="34" charset="0"/>
              </a:rPr>
              <a:pPr eaLnBrk="1" hangingPunct="1"/>
              <a:t>18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34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349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A6333A-FB5D-45AC-AD6E-C85A0C750D3D}" type="slidenum">
              <a:rPr lang="en-US" altLang="en-US">
                <a:latin typeface="Calibri" panose="020F0502020204030204" pitchFamily="34" charset="0"/>
              </a:rPr>
              <a:pPr eaLnBrk="1" hangingPunct="1"/>
              <a:t>19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45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45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461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defTabSz="93461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defTabSz="93461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defTabSz="93461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defTabSz="93461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defTabSz="9346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defTabSz="9346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defTabSz="9346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defTabSz="93461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5241F9DD-0CF3-4FC8-9B95-D048674C1C10}" type="slidenum">
              <a:rPr lang="en-US" altLang="en-US"/>
              <a:pPr eaLnBrk="1" hangingPunct="1"/>
              <a:t>2</a:t>
            </a:fld>
            <a:endParaRPr lang="en-US" altLang="en-US"/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2CD1E37-E2D7-4D5A-9559-F926D975ECDA}" type="slidenum">
              <a:rPr lang="en-US" altLang="en-US">
                <a:latin typeface="Calibri" panose="020F0502020204030204" pitchFamily="34" charset="0"/>
              </a:rPr>
              <a:pPr eaLnBrk="1" hangingPunct="1"/>
              <a:t>20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DC29084-53CE-4B1C-B9EE-00764CD4387F}" type="slidenum">
              <a:rPr lang="en-US" altLang="en-US">
                <a:latin typeface="Calibri" panose="020F0502020204030204" pitchFamily="34" charset="0"/>
              </a:rPr>
              <a:pPr eaLnBrk="1" hangingPunct="1"/>
              <a:t>21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82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F316419-F88E-4D75-B490-977C0AD644A6}" type="slidenum">
              <a:rPr lang="en-US" altLang="en-US">
                <a:latin typeface="Calibri" panose="020F0502020204030204" pitchFamily="34" charset="0"/>
              </a:rPr>
              <a:pPr eaLnBrk="1" hangingPunct="1"/>
              <a:t>22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75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758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8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3069ECA-5818-4776-8C81-7308F641F921}" type="slidenum">
              <a:rPr lang="en-US" altLang="en-US">
                <a:latin typeface="Calibri" panose="020F0502020204030204" pitchFamily="34" charset="0"/>
              </a:rPr>
              <a:pPr eaLnBrk="1" hangingPunct="1"/>
              <a:t>23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86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861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587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A40C28C-4B19-476D-91A0-61918746B7CB}" type="slidenum">
              <a:rPr lang="en-US" altLang="en-US">
                <a:latin typeface="Calibri" panose="020F0502020204030204" pitchFamily="34" charset="0"/>
              </a:rPr>
              <a:pPr eaLnBrk="1" hangingPunct="1"/>
              <a:t>24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696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963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345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3A2838C-1A28-4A77-92F5-06BDC2B71822}" type="slidenum">
              <a:rPr lang="en-US" altLang="en-US">
                <a:latin typeface="Calibri" panose="020F0502020204030204" pitchFamily="34" charset="0"/>
              </a:rPr>
              <a:pPr eaLnBrk="1" hangingPunct="1"/>
              <a:t>25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06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066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/>
          <a:p>
            <a:r>
              <a:rPr lang="en-US" altLang="en-US" sz="5400"/>
              <a:t>This is like Susan giving bonds to Sam (basic computations problem)</a:t>
            </a:r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89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E4373C8-760D-49D8-B287-3767D99489E5}" type="slidenum">
              <a:rPr lang="en-US" altLang="en-US">
                <a:latin typeface="Calibri" panose="020F0502020204030204" pitchFamily="34" charset="0"/>
              </a:rPr>
              <a:pPr eaLnBrk="1" hangingPunct="1"/>
              <a:t>26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16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168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r>
              <a:rPr lang="en-US" altLang="en-US" sz="2000"/>
              <a:t>We will probably have to skip the Monico Problem for lack of time</a:t>
            </a:r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2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830FE9D-0FB9-420F-BB69-2F0EF3FA54E9}" type="slidenum">
              <a:rPr lang="en-US" altLang="en-US">
                <a:latin typeface="Calibri" panose="020F0502020204030204" pitchFamily="34" charset="0"/>
              </a:rPr>
              <a:pPr eaLnBrk="1" hangingPunct="1"/>
              <a:t>27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27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270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94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8F2D5201-A1DD-4195-B3D8-7474F09D2778}" type="slidenum">
              <a:rPr lang="en-US" altLang="en-US">
                <a:latin typeface="Calibri" panose="020F0502020204030204" pitchFamily="34" charset="0"/>
              </a:rPr>
              <a:pPr eaLnBrk="1" hangingPunct="1"/>
              <a:t>28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37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997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1816438-BB54-42D5-9249-38AE8AEF234F}" type="slidenum">
              <a:rPr lang="en-US" altLang="en-US">
                <a:latin typeface="Calibri" panose="020F0502020204030204" pitchFamily="34" charset="0"/>
              </a:rPr>
              <a:pPr eaLnBrk="1" hangingPunct="1"/>
              <a:t>29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47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47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512C065-E730-4699-928C-36AABBF81EB2}" type="slidenum">
              <a:rPr lang="en-US" altLang="en-US">
                <a:latin typeface="Calibri" panose="020F0502020204030204" pitchFamily="34" charset="0"/>
              </a:rPr>
              <a:pPr eaLnBrk="1" hangingPunct="1"/>
              <a:t>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813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813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048E93DC-5D56-42E1-A603-CBAF6797629C}" type="slidenum">
              <a:rPr lang="en-US" altLang="en-US">
                <a:latin typeface="Calibri" panose="020F0502020204030204" pitchFamily="34" charset="0"/>
              </a:rPr>
              <a:pPr eaLnBrk="1" hangingPunct="1"/>
              <a:t>30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57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57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201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F4F9309-9DE4-4740-A1A0-D19A1049EA57}" type="slidenum">
              <a:rPr lang="en-US" altLang="en-US">
                <a:latin typeface="Calibri" panose="020F0502020204030204" pitchFamily="34" charset="0"/>
              </a:rPr>
              <a:pPr eaLnBrk="1" hangingPunct="1"/>
              <a:t>31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68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68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30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A1E35B4A-C6FF-42C3-B1B9-9242C4721E69}" type="slidenum">
              <a:rPr lang="en-US" altLang="en-US">
                <a:latin typeface="Calibri" panose="020F0502020204030204" pitchFamily="34" charset="0"/>
              </a:rPr>
              <a:pPr eaLnBrk="1" hangingPunct="1"/>
              <a:t>32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78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78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6C6CF8C6-9E50-4D1E-9B75-AAB484FEC010}" type="slidenum">
              <a:rPr lang="en-US" altLang="en-US">
                <a:latin typeface="Calibri" panose="020F0502020204030204" pitchFamily="34" charset="0"/>
              </a:rPr>
              <a:pPr eaLnBrk="1" hangingPunct="1"/>
              <a:t>33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88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885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F0AC2D9-1978-4767-9F73-21CEF6246BC4}" type="slidenum">
              <a:rPr lang="en-US" altLang="en-US">
                <a:latin typeface="Calibri" panose="020F0502020204030204" pitchFamily="34" charset="0"/>
              </a:rPr>
              <a:pPr eaLnBrk="1" hangingPunct="1"/>
              <a:t>34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798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9876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69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11A61338-A6C8-45F4-A6C6-EE1AC23A572A}" type="slidenum">
              <a:rPr lang="en-US" altLang="en-US">
                <a:latin typeface="Calibri" panose="020F0502020204030204" pitchFamily="34" charset="0"/>
              </a:rPr>
              <a:pPr eaLnBrk="1" hangingPunct="1"/>
              <a:t>35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08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0900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571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C5D5378A-097F-43F0-94EF-BBC438DD6039}" type="slidenum">
              <a:rPr lang="en-US" altLang="en-US">
                <a:latin typeface="Calibri" panose="020F0502020204030204" pitchFamily="34" charset="0"/>
              </a:rPr>
              <a:pPr eaLnBrk="1" hangingPunct="1"/>
              <a:t>36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19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24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E5979B8-55FD-4EEE-905C-0254D0B8C4B0}" type="slidenum">
              <a:rPr lang="en-US" altLang="en-US">
                <a:latin typeface="Calibri" panose="020F0502020204030204" pitchFamily="34" charset="0"/>
              </a:rPr>
              <a:pPr eaLnBrk="1" hangingPunct="1"/>
              <a:t>37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29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294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42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D78D364-598A-4503-824E-D85319EF1B55}" type="slidenum">
              <a:rPr lang="en-US" altLang="en-US">
                <a:latin typeface="Calibri" panose="020F0502020204030204" pitchFamily="34" charset="0"/>
              </a:rPr>
              <a:pPr eaLnBrk="1" hangingPunct="1"/>
              <a:t>38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39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203325" y="706438"/>
            <a:ext cx="4670425" cy="3503612"/>
          </a:xfrm>
          <a:noFill/>
          <a:ln cap="flat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3972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40726" y="4446502"/>
            <a:ext cx="5194021" cy="4213063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4233" tIns="47117" rIns="94233" bIns="47117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165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72BCEF57-8BCE-4350-93CF-D0DEA8B01039}" type="slidenum">
              <a:rPr lang="en-US" altLang="en-US">
                <a:latin typeface="Calibri" panose="020F0502020204030204" pitchFamily="34" charset="0"/>
              </a:rPr>
              <a:pPr eaLnBrk="1" hangingPunct="1"/>
              <a:t>39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849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499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D650CE05-7A1E-42B2-9FE9-AB98AD9660C2}" type="slidenum">
              <a:rPr lang="en-US" altLang="en-US">
                <a:latin typeface="Calibri" panose="020F0502020204030204" pitchFamily="34" charset="0"/>
              </a:rPr>
              <a:pPr eaLnBrk="1" hangingPunct="1"/>
              <a:t>4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491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AU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9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4C2801FF-FEBB-4161-B582-7E6262908CAE}" type="slidenum">
              <a:rPr lang="en-US" altLang="en-US">
                <a:latin typeface="Calibri" panose="020F0502020204030204" pitchFamily="34" charset="0"/>
              </a:rPr>
              <a:pPr eaLnBrk="1" hangingPunct="1"/>
              <a:t>5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9A14A92B-3940-4A9C-AFC9-02381D5A789C}" type="slidenum">
              <a:rPr lang="en-US" altLang="en-US">
                <a:latin typeface="Calibri" panose="020F0502020204030204" pitchFamily="34" charset="0"/>
              </a:rPr>
              <a:pPr eaLnBrk="1" hangingPunct="1"/>
              <a:t>6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12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973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E5D865A7-9824-4E77-BC62-DD2657537719}" type="slidenum">
              <a:rPr lang="en-US" altLang="en-US">
                <a:latin typeface="Calibri" panose="020F0502020204030204" pitchFamily="34" charset="0"/>
              </a:rPr>
              <a:pPr eaLnBrk="1" hangingPunct="1"/>
              <a:t>7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0754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322338B9-3793-4669-9069-8BE8287D74D7}" type="slidenum">
              <a:rPr lang="en-US" altLang="en-US">
                <a:latin typeface="Calibri" panose="020F0502020204030204" pitchFamily="34" charset="0"/>
              </a:rPr>
              <a:pPr eaLnBrk="1" hangingPunct="1"/>
              <a:t>8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325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325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810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8968" indent="-28806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52258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13162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74065" indent="-230452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3496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95872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56775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17678" indent="-23045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fld id="{B9E958DD-6A86-443B-B243-C6094F9682F6}" type="slidenum">
              <a:rPr lang="en-US" altLang="en-US">
                <a:latin typeface="Calibri" panose="020F0502020204030204" pitchFamily="34" charset="0"/>
              </a:rPr>
              <a:pPr eaLnBrk="1" hangingPunct="1"/>
              <a:t>9</a:t>
            </a:fld>
            <a:endParaRPr lang="en-US" altLang="en-US">
              <a:latin typeface="Calibri" panose="020F0502020204030204" pitchFamily="34" charset="0"/>
            </a:endParaRPr>
          </a:p>
        </p:txBody>
      </p:sp>
      <p:sp>
        <p:nvSpPr>
          <p:cNvPr id="542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427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24D99D-5EB7-4864-B4DD-B40640EB0D27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69A9DC-7349-46D7-A2C5-7213075BFB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584863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179B77-8E19-4018-99D9-4992D71B63E3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C237770-C5F4-4E3C-8E2C-50CC1165F492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883458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A23A81A-5C3D-4827-AE47-356787AF7BC3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4B9143F-E0DA-4436-BD0E-824896B34B5F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320630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ADFD12E-3000-4367-9486-CF294218903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7556257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054DC5-A592-4717-B67F-B7D665AE6A2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9106270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B1593EBB-5A4D-49D9-98BF-0C39BB0D0F37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9667017"/>
      </p:ext>
    </p:extLst>
  </p:cSld>
  <p:clrMapOvr>
    <a:masterClrMapping/>
  </p:clrMapOvr>
  <p:transition advTm="100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75B9-F490-454C-9FAF-589DF1A9E1F3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F581D5E-DB37-430F-BE69-B33B18CC35F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79849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52CA0A-6FB6-4DC7-A348-752B4A482C9E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D43F43A-74D7-49F7-B444-AC6AB76A37C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22275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3D2998-FE88-433F-9806-81E84C68D98F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70AC49-9CB9-44FD-ABF4-687E555633F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5898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1B6A85-D1DB-4D4C-A1BE-E4A0C297DDDC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ED8A230-EB02-487B-B269-3A93AC94A894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1146177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FC09733-C62D-42B5-8BBB-84F52AA21282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92FE629-BC84-41DB-BC94-FAD3EEC17A88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157137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7726AB-B871-498D-8056-F8FEC5DB3101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AB8B2B7-CEC1-4472-8904-CC6D495390A1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9500708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DF514A7-9A3B-40A6-A4A2-7427C85A1F2E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3E567CE-EEF6-420F-942E-D23AF7A538AB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629693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020BBA6-A9B6-42E6-856C-E757B57D3ADD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3D812C-03F1-4C68-8C86-5995E6CFE629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637296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D300000-F962-4E1A-AAD0-35D1D4A7E7A6}" type="datetime1">
              <a:rPr lang="en-US"/>
              <a:pPr>
                <a:defRPr/>
              </a:pPr>
              <a:t>5/20/2016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/>
              <a:t>Copyright 2008. Dr. Howard Godfrey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898989"/>
                </a:solidFill>
                <a:latin typeface="Calibri" panose="020F0502020204030204" pitchFamily="34" charset="0"/>
              </a:defRPr>
            </a:lvl1pPr>
          </a:lstStyle>
          <a:p>
            <a:fld id="{7036BA66-F2A7-4BB7-9B6E-652ABB47F10E}" type="slidenum">
              <a:rPr lang="en-US" altLang="en-US"/>
              <a:pPr/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389" r:id="rId1"/>
    <p:sldLayoutId id="2147484390" r:id="rId2"/>
    <p:sldLayoutId id="2147484391" r:id="rId3"/>
    <p:sldLayoutId id="2147484392" r:id="rId4"/>
    <p:sldLayoutId id="2147484393" r:id="rId5"/>
    <p:sldLayoutId id="2147484394" r:id="rId6"/>
    <p:sldLayoutId id="2147484395" r:id="rId7"/>
    <p:sldLayoutId id="2147484396" r:id="rId8"/>
    <p:sldLayoutId id="2147484397" r:id="rId9"/>
    <p:sldLayoutId id="2147484398" r:id="rId10"/>
    <p:sldLayoutId id="2147484399" r:id="rId11"/>
    <p:sldLayoutId id="2147484400" r:id="rId12"/>
    <p:sldLayoutId id="2147484401" r:id="rId13"/>
    <p:sldLayoutId id="214748440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3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0.emf"/><Relationship Id="rId4" Type="http://schemas.openxmlformats.org/officeDocument/2006/relationships/oleObject" Target="../embeddings/oleObject4.bin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12.emf"/><Relationship Id="rId4" Type="http://schemas.openxmlformats.org/officeDocument/2006/relationships/oleObject" Target="../embeddings/oleObject6.bin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4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7.bin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9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14.emf"/><Relationship Id="rId4" Type="http://schemas.openxmlformats.org/officeDocument/2006/relationships/oleObject" Target="../embeddings/oleObject8.bin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4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5.emf"/><Relationship Id="rId4" Type="http://schemas.openxmlformats.org/officeDocument/2006/relationships/oleObject" Target="../embeddings/oleObject9.bin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6.emf"/><Relationship Id="rId4" Type="http://schemas.openxmlformats.org/officeDocument/2006/relationships/oleObject" Target="../embeddings/oleObject10.bin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5" Type="http://schemas.openxmlformats.org/officeDocument/2006/relationships/image" Target="../media/image17.emf"/><Relationship Id="rId4" Type="http://schemas.openxmlformats.org/officeDocument/2006/relationships/oleObject" Target="../embeddings/oleObject11.bin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5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5" Type="http://schemas.openxmlformats.org/officeDocument/2006/relationships/image" Target="../media/image18.emf"/><Relationship Id="rId4" Type="http://schemas.openxmlformats.org/officeDocument/2006/relationships/oleObject" Target="../embeddings/oleObject12.bin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6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5" Type="http://schemas.openxmlformats.org/officeDocument/2006/relationships/image" Target="../media/image19.emf"/><Relationship Id="rId4" Type="http://schemas.openxmlformats.org/officeDocument/2006/relationships/oleObject" Target="../embeddings/oleObject13.bin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20.emf"/><Relationship Id="rId4" Type="http://schemas.openxmlformats.org/officeDocument/2006/relationships/oleObject" Target="../embeddings/oleObject14.bin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5" Type="http://schemas.openxmlformats.org/officeDocument/2006/relationships/image" Target="../media/image21.emf"/><Relationship Id="rId4" Type="http://schemas.openxmlformats.org/officeDocument/2006/relationships/oleObject" Target="../embeddings/oleObject15.bin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7.xml"/><Relationship Id="rId1" Type="http://schemas.openxmlformats.org/officeDocument/2006/relationships/audio" Target="../media/audio1.wav"/><Relationship Id="rId5" Type="http://schemas.openxmlformats.org/officeDocument/2006/relationships/image" Target="../media/image6.png"/><Relationship Id="rId4" Type="http://schemas.openxmlformats.org/officeDocument/2006/relationships/image" Target="../media/image5.gif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" y="152400"/>
            <a:ext cx="8686800" cy="6477000"/>
          </a:xfrm>
        </p:spPr>
        <p:txBody>
          <a:bodyPr/>
          <a:lstStyle/>
          <a:p>
            <a:pPr eaLnBrk="1" hangingPunct="1"/>
            <a:br>
              <a:rPr lang="en-US" altLang="en-US" sz="3600" b="1" dirty="0">
                <a:solidFill>
                  <a:srgbClr val="FF3300"/>
                </a:solidFill>
              </a:rPr>
            </a:br>
            <a:r>
              <a:rPr lang="en-US" altLang="en-US" sz="8000" b="1" dirty="0">
                <a:solidFill>
                  <a:srgbClr val="FF3300"/>
                </a:solidFill>
              </a:rPr>
              <a:t>Chapter 3.</a:t>
            </a:r>
            <a:br>
              <a:rPr lang="en-US" altLang="en-US" sz="8000" b="1" dirty="0">
                <a:solidFill>
                  <a:srgbClr val="FF3300"/>
                </a:solidFill>
              </a:rPr>
            </a:br>
            <a:r>
              <a:rPr lang="en-US" altLang="en-US" sz="8000" b="1" dirty="0">
                <a:solidFill>
                  <a:srgbClr val="FF3300"/>
                </a:solidFill>
              </a:rPr>
              <a:t>Tax Planning Strategies</a:t>
            </a:r>
            <a:br>
              <a:rPr lang="en-US" altLang="en-US" sz="5400" b="1" dirty="0">
                <a:solidFill>
                  <a:srgbClr val="FF3300"/>
                </a:solidFill>
              </a:rPr>
            </a:br>
            <a:br>
              <a:rPr lang="en-US" altLang="en-US" sz="4000" b="1" u="sng" dirty="0"/>
            </a:br>
            <a:r>
              <a:rPr lang="en-US" altLang="en-US" sz="4000" b="1" dirty="0"/>
              <a:t> Howard Godfrey, Ph.D., CPA</a:t>
            </a:r>
            <a:br>
              <a:rPr lang="en-US" altLang="en-US" sz="4000" b="1" dirty="0"/>
            </a:br>
            <a:r>
              <a:rPr lang="en-US" altLang="en-US" sz="3200" b="1" dirty="0"/>
              <a:t>Professor of Accounting </a:t>
            </a:r>
            <a:br>
              <a:rPr lang="en-US" altLang="en-US" sz="4000" b="1" dirty="0"/>
            </a:br>
            <a:r>
              <a:rPr lang="en-US" altLang="en-US" sz="3200" b="1" dirty="0"/>
              <a:t>©Howard Godfrey-2016  </a:t>
            </a:r>
            <a:br>
              <a:rPr lang="en-US" altLang="en-US" sz="5400" b="1" dirty="0"/>
            </a:br>
            <a:endParaRPr lang="en-US" altLang="en-US" sz="5400" b="1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915400" cy="64770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Example 3-3</a:t>
            </a:r>
            <a:endParaRPr lang="en-US" altLang="en-US" sz="3600" u="sng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A calendar-year taxpayer uses the cash method for her small business. </a:t>
            </a:r>
            <a:endParaRPr lang="en-US" altLang="en-US" sz="36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On December 28, Yr1, she receives a $10,000 bill from her accountant for services. </a:t>
            </a:r>
            <a:endParaRPr lang="en-US" altLang="en-US" sz="36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There is no late payment charge if the $10,000 bill is paid before January 10, Yr2.</a:t>
            </a:r>
            <a:endParaRPr lang="en-US" altLang="en-US" sz="36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Marginal tax rate is 30% this year and next.</a:t>
            </a:r>
            <a:endParaRPr lang="en-US" altLang="en-US" sz="36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She can earn an after-tax rate of return of 10% on her investments. </a:t>
            </a:r>
            <a:endParaRPr lang="en-US" altLang="en-US" sz="36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When should she pay the $10,000 bill-this year or next?</a:t>
            </a:r>
            <a:endParaRPr lang="en-US" altLang="en-US" sz="36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b="1" dirty="0"/>
          </a:p>
        </p:txBody>
      </p:sp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248400"/>
          </a:xfrm>
        </p:spPr>
        <p:txBody>
          <a:bodyPr/>
          <a:lstStyle/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dirty="0">
                <a:solidFill>
                  <a:srgbClr val="FF0000"/>
                </a:solidFill>
                <a:latin typeface="Arial Black" pitchFamily="34" charset="0"/>
              </a:rPr>
              <a:t>Answer: </a:t>
            </a:r>
            <a:r>
              <a:rPr lang="en-US" sz="4000" b="1" dirty="0"/>
              <a:t>If she pays the bill this year, she will receive a tax deduction on the tax return for the current year.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dirty="0"/>
              <a:t>If she pays the bill in January, she will receive a tax deduction on tax return for following year (one year later). 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dirty="0"/>
              <a:t>She will realize tax savings a year later.</a:t>
            </a:r>
          </a:p>
          <a:p>
            <a:pPr marL="0" indent="0" eaLnBrk="1" hangingPunct="1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dirty="0"/>
              <a:t>Compare after-tax cost of the accounting service using the present value of the tax savings for each scenario.</a:t>
            </a:r>
            <a:endParaRPr lang="en-US" sz="4000" dirty="0"/>
          </a:p>
          <a:p>
            <a:pPr eaLnBrk="1" hangingPunct="1">
              <a:buFontTx/>
              <a:buNone/>
              <a:defRPr/>
            </a:pPr>
            <a:endParaRPr lang="en-US" sz="3600" b="1" dirty="0"/>
          </a:p>
        </p:txBody>
      </p:sp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/>
              <a:t> </a:t>
            </a:r>
          </a:p>
        </p:txBody>
      </p:sp>
      <p:graphicFrame>
        <p:nvGraphicFramePr>
          <p:cNvPr id="16387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18794034"/>
              </p:ext>
            </p:extLst>
          </p:nvPr>
        </p:nvGraphicFramePr>
        <p:xfrm>
          <a:off x="271463" y="304800"/>
          <a:ext cx="8513762" cy="63166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8" name="Worksheet" r:id="rId4" imgW="3543300" imgH="2628934" progId="Excel.Sheet.12">
                  <p:embed/>
                </p:oleObj>
              </mc:Choice>
              <mc:Fallback>
                <p:oleObj name="Worksheet" r:id="rId4" imgW="3543300" imgH="2628934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1463" y="304800"/>
                        <a:ext cx="8513762" cy="63166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76200"/>
            <a:ext cx="8839200" cy="6553200"/>
          </a:xfrm>
        </p:spPr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r>
              <a:rPr lang="en-US" altLang="en-US" sz="3600" b="1" dirty="0">
                <a:solidFill>
                  <a:srgbClr val="FF0000"/>
                </a:solidFill>
                <a:latin typeface="Arial Black" panose="020B0A04020102020204" pitchFamily="34" charset="0"/>
              </a:rPr>
              <a:t>Example 3-4</a:t>
            </a:r>
            <a:endParaRPr lang="en-US" altLang="en-US" sz="3600" dirty="0">
              <a:solidFill>
                <a:srgbClr val="FF0000"/>
              </a:solidFill>
              <a:latin typeface="Arial Black" panose="020B0A04020102020204" pitchFamily="34" charset="0"/>
            </a:endParaRP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dirty="0"/>
              <a:t>Bill will sell his Dell stock. </a:t>
            </a:r>
            <a:br>
              <a:rPr lang="en-US" altLang="en-US" sz="4000" b="1" dirty="0"/>
            </a:br>
            <a:r>
              <a:rPr lang="en-US" altLang="en-US" sz="4000" b="1" dirty="0"/>
              <a:t>Bill paid $20,000 for stock 10 years ago.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dirty="0"/>
              <a:t>His Dell Stock is now worth $100,000.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dirty="0"/>
              <a:t>Assume Bill's tax rate on the $80,000 gain will be 15%. His typical after-tax rate of return on investments is 7%.</a:t>
            </a:r>
            <a:endParaRPr lang="en-US" altLang="en-US" sz="4000" dirty="0"/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4000" b="1" dirty="0"/>
              <a:t>He plans to sell the stock on December 31, Yr1. What effect</a:t>
            </a:r>
            <a:r>
              <a:rPr lang="en-US" altLang="en-US" sz="4000" b="1" i="1" dirty="0"/>
              <a:t> </a:t>
            </a:r>
            <a:r>
              <a:rPr lang="en-US" altLang="en-US" sz="4000" b="1" dirty="0"/>
              <a:t>would deferring the sale (until January 1, Yr2) have on Bill's after-tax income on the sale?</a:t>
            </a:r>
            <a:endParaRPr lang="en-US" altLang="en-US" sz="4000" dirty="0"/>
          </a:p>
          <a:p>
            <a:pPr marL="0" indent="0" eaLnBrk="1" hangingPunct="1">
              <a:buFont typeface="Arial" panose="020B0604020202020204" pitchFamily="34" charset="0"/>
              <a:buNone/>
            </a:pPr>
            <a:endParaRPr lang="en-US" altLang="en-US" sz="3600" b="1" dirty="0"/>
          </a:p>
        </p:txBody>
      </p:sp>
    </p:spTree>
  </p:cSld>
  <p:clrMapOvr>
    <a:masterClrMapping/>
  </p:clrMapOvr>
  <p:transition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/>
              <a:t> </a:t>
            </a:r>
          </a:p>
        </p:txBody>
      </p:sp>
      <p:graphicFrame>
        <p:nvGraphicFramePr>
          <p:cNvPr id="18435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7669878"/>
              </p:ext>
            </p:extLst>
          </p:nvPr>
        </p:nvGraphicFramePr>
        <p:xfrm>
          <a:off x="274638" y="304800"/>
          <a:ext cx="8470900" cy="6221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6" name="Worksheet" r:id="rId4" imgW="3229051" imgH="2371759" progId="Excel.Sheet.12">
                  <p:embed/>
                </p:oleObj>
              </mc:Choice>
              <mc:Fallback>
                <p:oleObj name="Worksheet" r:id="rId4" imgW="3229051" imgH="2371759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4638" y="304800"/>
                        <a:ext cx="8470900" cy="6221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763000" cy="64770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4800" b="1" u="sng">
                <a:solidFill>
                  <a:srgbClr val="FF0000"/>
                </a:solidFill>
              </a:rPr>
              <a:t>Repeat preceding problem.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4800" b="1"/>
              <a:t>What if the stock value is expected to drop from its current value of $100,000 to $99,000 when sold next year?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endParaRPr lang="en-US" altLang="en-US" sz="4800" b="1"/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4800" b="1"/>
              <a:t>What if the income tax rate is expected to increase to 20% next year?</a:t>
            </a:r>
          </a:p>
        </p:txBody>
      </p:sp>
    </p:spTree>
  </p:cSld>
  <p:clrMapOvr>
    <a:masterClrMapping/>
  </p:clrMapOvr>
  <p:transition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4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Example 3-5</a:t>
            </a:r>
          </a:p>
          <a:p>
            <a:pPr marL="0" indent="0" eaLnBrk="1" hangingPunct="1">
              <a:lnSpc>
                <a:spcPts val="44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/>
              <a:t>Mercedes will </a:t>
            </a:r>
            <a:br>
              <a:rPr lang="en-US" altLang="en-US" sz="4400" b="1" dirty="0"/>
            </a:br>
            <a:r>
              <a:rPr lang="en-US" altLang="en-US" sz="4400" b="1" dirty="0"/>
              <a:t>buy a machine in December, Yr1, </a:t>
            </a:r>
            <a:br>
              <a:rPr lang="en-US" altLang="en-US" sz="4400" b="1" dirty="0"/>
            </a:br>
            <a:r>
              <a:rPr lang="en-US" altLang="en-US" sz="4400" b="1" dirty="0"/>
              <a:t>and claim a corresponding $10,000 Sec. 179 (</a:t>
            </a:r>
            <a:r>
              <a:rPr lang="en-US" altLang="en-US" sz="4400" b="1" dirty="0" err="1"/>
              <a:t>Deprec</a:t>
            </a:r>
            <a:r>
              <a:rPr lang="en-US" altLang="en-US" sz="4400" b="1" dirty="0"/>
              <a:t>) deduction for Yr. </a:t>
            </a:r>
            <a:br>
              <a:rPr lang="en-US" altLang="en-US" sz="4400" b="1" dirty="0"/>
            </a:br>
            <a:r>
              <a:rPr lang="en-US" altLang="en-US" sz="4400" b="1" dirty="0">
                <a:solidFill>
                  <a:srgbClr val="FF0000"/>
                </a:solidFill>
              </a:rPr>
              <a:t>or</a:t>
            </a:r>
            <a:r>
              <a:rPr lang="en-US" altLang="en-US" sz="4400" b="1" dirty="0"/>
              <a:t> buy the machine in January, Yr2. </a:t>
            </a:r>
            <a:br>
              <a:rPr lang="en-US" altLang="en-US" sz="4400" b="1" dirty="0"/>
            </a:br>
            <a:r>
              <a:rPr lang="en-US" altLang="en-US" sz="4400" b="1" dirty="0"/>
              <a:t>With the new machinery, business income will rise and the marginal rate will increase from </a:t>
            </a:r>
            <a:r>
              <a:rPr lang="en-US" altLang="en-US" sz="4400" b="1" dirty="0">
                <a:solidFill>
                  <a:srgbClr val="FF0000"/>
                </a:solidFill>
              </a:rPr>
              <a:t>20% </a:t>
            </a:r>
            <a:r>
              <a:rPr lang="en-US" altLang="en-US" sz="4400" b="1" dirty="0"/>
              <a:t>in Yr1 to </a:t>
            </a:r>
            <a:r>
              <a:rPr lang="en-US" altLang="en-US" sz="4400" b="1" dirty="0">
                <a:solidFill>
                  <a:srgbClr val="FF0000"/>
                </a:solidFill>
              </a:rPr>
              <a:t>28% </a:t>
            </a:r>
            <a:r>
              <a:rPr lang="en-US" altLang="en-US" sz="4400" b="1" dirty="0"/>
              <a:t>in Yr2. </a:t>
            </a:r>
          </a:p>
          <a:p>
            <a:pPr marL="0" indent="0" eaLnBrk="1" hangingPunct="1">
              <a:lnSpc>
                <a:spcPts val="4400"/>
              </a:lnSpc>
              <a:spcBef>
                <a:spcPct val="0"/>
              </a:spcBef>
              <a:buFontTx/>
              <a:buNone/>
            </a:pPr>
            <a:r>
              <a:rPr lang="en-US" altLang="en-US" sz="4400" b="1" dirty="0"/>
              <a:t>Her after-tax rate of return is 8%. </a:t>
            </a:r>
          </a:p>
        </p:txBody>
      </p:sp>
    </p:spTree>
  </p:cSld>
  <p:clrMapOvr>
    <a:masterClrMapping/>
  </p:clrMapOvr>
  <p:transition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" y="152400"/>
            <a:ext cx="8915400" cy="62484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5400" b="1" u="sng" dirty="0">
                <a:solidFill>
                  <a:srgbClr val="FF0000"/>
                </a:solidFill>
              </a:rPr>
              <a:t>What should Mercedes do? </a:t>
            </a:r>
            <a:r>
              <a:rPr lang="en-US" sz="5400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Answer: </a:t>
            </a:r>
            <a:r>
              <a:rPr lang="en-US" sz="5400" b="1" dirty="0"/>
              <a:t>Given rising tax rates, Mercedes should: </a:t>
            </a:r>
          </a:p>
          <a:p>
            <a:pPr marL="741363" indent="-741363" eaLnBrk="1" hangingPunct="1">
              <a:spcBef>
                <a:spcPct val="0"/>
              </a:spcBef>
              <a:buFontTx/>
              <a:buNone/>
              <a:defRPr/>
            </a:pPr>
            <a:r>
              <a:rPr lang="en-US" sz="5400" b="1" dirty="0"/>
              <a:t>1. calculate the after-tax cost of the equipment for both options and 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  <a:defRPr/>
            </a:pPr>
            <a:r>
              <a:rPr lang="en-US" sz="5400" b="1" dirty="0"/>
              <a:t>2. compare present values</a:t>
            </a:r>
            <a:r>
              <a:rPr lang="en-US" b="1" dirty="0"/>
              <a:t>.</a:t>
            </a:r>
          </a:p>
        </p:txBody>
      </p:sp>
    </p:spTree>
  </p:cSld>
  <p:clrMapOvr>
    <a:masterClrMapping/>
  </p:clrMapOvr>
  <p:transition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52400"/>
            <a:ext cx="8534400" cy="62484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3600" b="1"/>
              <a:t> </a:t>
            </a:r>
          </a:p>
        </p:txBody>
      </p:sp>
      <p:graphicFrame>
        <p:nvGraphicFramePr>
          <p:cNvPr id="22531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87060632"/>
              </p:ext>
            </p:extLst>
          </p:nvPr>
        </p:nvGraphicFramePr>
        <p:xfrm>
          <a:off x="206375" y="152400"/>
          <a:ext cx="8793163" cy="635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42" name="Worksheet" r:id="rId4" imgW="3628949" imgH="2581129" progId="Excel.Sheet.12">
                  <p:embed/>
                </p:oleObj>
              </mc:Choice>
              <mc:Fallback>
                <p:oleObj name="Worksheet" r:id="rId4" imgW="3628949" imgH="2581129" progId="Excel.Sheet.12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6375" y="152400"/>
                        <a:ext cx="8793163" cy="635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Income Spreading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TP is in 40% income tax bracket.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Son (an adult) is in 20% income tax bracket). </a:t>
            </a:r>
            <a:br>
              <a:rPr lang="en-US" altLang="en-US" b="1" dirty="0"/>
            </a:br>
            <a:r>
              <a:rPr lang="en-US" altLang="en-US" sz="3600" b="1" dirty="0"/>
              <a:t>TP owns ABC stock (bought on 1-31-Yr2). 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     ABC stock has FMV of 	$100,000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     ABC stock has cost of 	$20,000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Option 1.</a:t>
            </a:r>
            <a:r>
              <a:rPr lang="en-US" altLang="en-US" sz="2800" b="1" dirty="0"/>
              <a:t> </a:t>
            </a:r>
            <a:r>
              <a:rPr lang="en-US" altLang="en-US" b="1" dirty="0"/>
              <a:t>TP sells ABC stock today (12-8-Yr2).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Option 2. </a:t>
            </a:r>
            <a:r>
              <a:rPr lang="en-US" altLang="en-US" b="1" dirty="0"/>
              <a:t>TP gives stock to son who sells it today.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/>
              <a:t>1. After-tax cash flow for TP under Option 1?  _______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/>
              <a:t>2. After-tax cash flow for Son under Option 2? _______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Change one fact. TP bought stock in Yr1.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/>
              <a:t>1. After-tax cash flow for TP under Option 1?  _______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/>
              <a:t>2. After-tax cash flow for Son under Option 2? _________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800" b="1" dirty="0"/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en-US"/>
              <a:t> </a:t>
            </a:r>
          </a:p>
        </p:txBody>
      </p:sp>
      <p:pic>
        <p:nvPicPr>
          <p:cNvPr id="6147" name="Picture 20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9088" y="304800"/>
            <a:ext cx="8291512" cy="60896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u="sng" dirty="0">
                <a:solidFill>
                  <a:srgbClr val="FF0000"/>
                </a:solidFill>
                <a:latin typeface="Arial Black" panose="020B0A04020102020204" pitchFamily="34" charset="0"/>
              </a:rPr>
              <a:t>Loss Spreading</a:t>
            </a:r>
            <a:br>
              <a:rPr lang="en-US" altLang="en-US" sz="2800" b="1" dirty="0">
                <a:solidFill>
                  <a:srgbClr val="FF0000"/>
                </a:solidFill>
                <a:latin typeface="Arial Black" panose="020B0A04020102020204" pitchFamily="34" charset="0"/>
              </a:rPr>
            </a:br>
            <a:r>
              <a:rPr lang="en-US" altLang="en-US" sz="3600" b="1" dirty="0"/>
              <a:t>TP is in 40% income tax bracket and has substantial gains from stock sales. 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3600" b="1" dirty="0"/>
              <a:t>Son (an adult) is in 20% income tax bracket. </a:t>
            </a:r>
            <a:br>
              <a:rPr lang="en-US" altLang="en-US" sz="2800" b="1" dirty="0"/>
            </a:br>
            <a:r>
              <a:rPr lang="en-US" altLang="en-US" sz="3600" b="1" dirty="0"/>
              <a:t>TP owns ABC stock (purchased on 1-05-Yr2). 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      ABC stock has FMV of 	</a:t>
            </a:r>
            <a:r>
              <a:rPr lang="en-US" altLang="en-US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$20,000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      ABC stock has cost of 	</a:t>
            </a:r>
            <a:r>
              <a:rPr lang="en-US" altLang="en-US" sz="2800" b="1" dirty="0">
                <a:solidFill>
                  <a:srgbClr val="FF0000"/>
                </a:solidFill>
                <a:latin typeface="Arial Black" panose="020B0A04020102020204" pitchFamily="34" charset="0"/>
              </a:rPr>
              <a:t>$100,000</a:t>
            </a:r>
          </a:p>
          <a:p>
            <a:pPr marL="0" indent="0">
              <a:spcBef>
                <a:spcPts val="60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Option 1.</a:t>
            </a:r>
            <a:r>
              <a:rPr lang="en-US" altLang="en-US" sz="2800" b="1" dirty="0"/>
              <a:t> </a:t>
            </a:r>
            <a:r>
              <a:rPr lang="en-US" altLang="en-US" b="1" dirty="0"/>
              <a:t>TP sells ABC stock today (12-28-Yr2).</a:t>
            </a:r>
          </a:p>
          <a:p>
            <a:pPr marL="0" indent="0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800" b="1" dirty="0">
                <a:latin typeface="Arial Black" panose="020B0A04020102020204" pitchFamily="34" charset="0"/>
              </a:rPr>
              <a:t>Option 2. </a:t>
            </a:r>
            <a:r>
              <a:rPr lang="en-US" altLang="en-US" b="1" dirty="0"/>
              <a:t>TP gives stock to son who sells it today.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en-US" b="1" dirty="0"/>
              <a:t>1. After-tax cash flow for TP - Option 1?  ____</a:t>
            </a:r>
          </a:p>
          <a:p>
            <a:pPr marL="0" indent="0">
              <a:spcBef>
                <a:spcPts val="1200"/>
              </a:spcBef>
              <a:buFont typeface="Arial" panose="020B0604020202020204" pitchFamily="34" charset="0"/>
              <a:buNone/>
            </a:pPr>
            <a:r>
              <a:rPr lang="en-US" altLang="en-US" b="1" dirty="0"/>
              <a:t>2. After-tax cash flow for Son - Option 2? ____</a:t>
            </a:r>
          </a:p>
          <a:p>
            <a:pPr marL="0" indent="0" eaLnBrk="1" hangingPunct="1"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b="1" dirty="0"/>
              <a:t>Should this stock be given to charity?</a:t>
            </a:r>
          </a:p>
        </p:txBody>
      </p:sp>
    </p:spTree>
  </p:cSld>
  <p:clrMapOvr>
    <a:masterClrMapping/>
  </p:clrMapOvr>
  <p:transition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Sections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61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1001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1012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1015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1221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1222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1223</a:t>
            </a:r>
          </a:p>
          <a:p>
            <a:pPr marL="0" indent="0" eaLnBrk="1" hangingPunct="1">
              <a:spcBef>
                <a:spcPct val="0"/>
              </a:spcBef>
              <a:buFontTx/>
              <a:buNone/>
            </a:pPr>
            <a:r>
              <a:rPr lang="en-US" altLang="en-US" sz="4000" b="1"/>
              <a:t>1(h)</a:t>
            </a:r>
          </a:p>
        </p:txBody>
      </p:sp>
    </p:spTree>
  </p:cSld>
  <p:clrMapOvr>
    <a:masterClrMapping/>
  </p:clrMapOvr>
  <p:transition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6626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03917578"/>
              </p:ext>
            </p:extLst>
          </p:nvPr>
        </p:nvGraphicFramePr>
        <p:xfrm>
          <a:off x="131763" y="304800"/>
          <a:ext cx="8823325" cy="6249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636" name="Worksheet" r:id="rId4" imgW="2286000" imgH="1619295" progId="Excel.Sheet.8">
                  <p:embed/>
                </p:oleObj>
              </mc:Choice>
              <mc:Fallback>
                <p:oleObj name="Worksheet" r:id="rId4" imgW="2286000" imgH="161929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1763" y="304800"/>
                        <a:ext cx="8823325" cy="6249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7650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193350386"/>
              </p:ext>
            </p:extLst>
          </p:nvPr>
        </p:nvGraphicFramePr>
        <p:xfrm>
          <a:off x="261938" y="381000"/>
          <a:ext cx="867727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660" name="Worksheet" r:id="rId4" imgW="2152802" imgH="1247753" progId="Excel.Sheet.8">
                  <p:embed/>
                </p:oleObj>
              </mc:Choice>
              <mc:Fallback>
                <p:oleObj name="Worksheet" r:id="rId4" imgW="2152802" imgH="124775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61938" y="381000"/>
                        <a:ext cx="867727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8674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2942061376"/>
              </p:ext>
            </p:extLst>
          </p:nvPr>
        </p:nvGraphicFramePr>
        <p:xfrm>
          <a:off x="152400" y="228600"/>
          <a:ext cx="8686800" cy="6354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8684" name="Worksheet" r:id="rId4" imgW="2200351" imgH="1609613" progId="Excel.Sheet.8">
                  <p:embed/>
                </p:oleObj>
              </mc:Choice>
              <mc:Fallback>
                <p:oleObj name="Worksheet" r:id="rId4" imgW="2200351" imgH="1609613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" y="228600"/>
                        <a:ext cx="8686800" cy="6354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1722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/>
              <a:t>A single, wealthy investor earns net rental income of about $400,000 per year. She does not have significant itemized deductions. 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/>
              <a:t>She is considering giving some rental property (that generates net rental income of $20,000 per year) to her elderly mother so that her mother will have income she needs for her living expenses.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/>
              <a:t>The investor expects that federal income taxes will be saved with this plan.  </a:t>
            </a:r>
          </a:p>
          <a:p>
            <a:pPr marL="0" indent="0" eaLnBrk="1" hangingPunct="1">
              <a:lnSpc>
                <a:spcPct val="90000"/>
              </a:lnSpc>
              <a:buFont typeface="Arial" panose="020B0604020202020204" pitchFamily="34" charset="0"/>
              <a:buNone/>
            </a:pPr>
            <a:r>
              <a:rPr lang="en-US" altLang="en-US" sz="3600" b="1" u="sng">
                <a:solidFill>
                  <a:srgbClr val="FF0000"/>
                </a:solidFill>
              </a:rPr>
              <a:t>Which tax planning concept applies here?</a:t>
            </a:r>
          </a:p>
        </p:txBody>
      </p:sp>
    </p:spTree>
  </p:cSld>
  <p:clrMapOvr>
    <a:masterClrMapping/>
  </p:clrMapOvr>
  <p:transition/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600" b="1" u="sng">
                <a:solidFill>
                  <a:srgbClr val="FF3300"/>
                </a:solidFill>
              </a:rPr>
              <a:t>Monico Corp.,</a:t>
            </a:r>
            <a:r>
              <a:rPr lang="en-US" altLang="en-US" sz="3600" b="1"/>
              <a:t> a cash basis calendar-year taxpayer, is in the 25 percent marginal tax bracket this year. 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If it bills its customers at the </a:t>
            </a:r>
            <a:r>
              <a:rPr lang="en-US" altLang="en-US" sz="3600" b="1" u="sng"/>
              <a:t>beginning of December</a:t>
            </a:r>
            <a:r>
              <a:rPr lang="en-US" altLang="en-US" sz="3600" b="1"/>
              <a:t>, it will receive $5,000 of income prior to year-end. 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If it bills its customers at the </a:t>
            </a:r>
            <a:r>
              <a:rPr lang="en-US" altLang="en-US" sz="3600" b="1" u="sng"/>
              <a:t>end of December</a:t>
            </a:r>
            <a:r>
              <a:rPr lang="en-US" altLang="en-US" sz="3600" b="1"/>
              <a:t>, it will not receive the $5,000 until January of next year.</a:t>
            </a:r>
            <a:r>
              <a:rPr lang="en-US" altLang="en-US" b="1"/>
              <a:t> </a:t>
            </a:r>
          </a:p>
        </p:txBody>
      </p:sp>
    </p:spTree>
  </p:cSld>
  <p:clrMapOvr>
    <a:masterClrMapping/>
  </p:clrMapOvr>
  <p:transition/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Monico Corp.</a:t>
            </a:r>
          </a:p>
          <a:p>
            <a:pPr marL="0" indent="0" eaLnBrk="1" hangingPunct="1"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a.</a:t>
            </a:r>
            <a:r>
              <a:rPr lang="en-US" altLang="en-US" b="1"/>
              <a:t> If it expects its marginal tax rate to remain 25 percent next year, when should it bill its customers? Use a 6 percent discount factor to explain your answer. </a:t>
            </a:r>
          </a:p>
          <a:p>
            <a:pPr marL="0" indent="0" eaLnBrk="1" hangingPunct="1"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b.</a:t>
            </a:r>
            <a:r>
              <a:rPr lang="en-US" altLang="en-US" b="1"/>
              <a:t> How would your answer change if Monico’s marginal tax rate next year is only 15 percent? Explain. </a:t>
            </a:r>
          </a:p>
          <a:p>
            <a:pPr marL="0" indent="0" eaLnBrk="1" hangingPunct="1"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c.</a:t>
            </a:r>
            <a:r>
              <a:rPr lang="en-US" altLang="en-US" b="1"/>
              <a:t> How would your answer change if Monico’s marginal tax rate next year is 34 percent? Explain.</a:t>
            </a:r>
            <a:r>
              <a:rPr lang="en-US" altLang="en-US" b="1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534400" cy="5867400"/>
          </a:xfrm>
        </p:spPr>
        <p:txBody>
          <a:bodyPr/>
          <a:lstStyle/>
          <a:p>
            <a:pPr marL="0" indent="0" eaLnBrk="1" hangingPunct="1">
              <a:lnSpc>
                <a:spcPct val="90000"/>
              </a:lnSpc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Monico Corporation. Solution:</a:t>
            </a:r>
            <a:r>
              <a:rPr lang="en-US" altLang="en-US" b="1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b="1" u="sng">
                <a:solidFill>
                  <a:srgbClr val="FF3300"/>
                </a:solidFill>
              </a:rPr>
              <a:t>a.</a:t>
            </a:r>
            <a:r>
              <a:rPr lang="en-US" altLang="en-US" b="1"/>
              <a:t> Monico should wait to bill its customers until the end of December.  If Monico’s marginal tax rate is </a:t>
            </a:r>
            <a:r>
              <a:rPr lang="en-US" altLang="en-US" b="1" u="sng"/>
              <a:t>25%,</a:t>
            </a:r>
            <a:r>
              <a:rPr lang="en-US" altLang="en-US" b="1"/>
              <a:t> taxes paid this year would cost $1,250 ($5,000 x 25%) resulting in an </a:t>
            </a:r>
            <a:r>
              <a:rPr lang="en-US" altLang="en-US" b="1" u="sng"/>
              <a:t>after-tax cash inflow of $3,750</a:t>
            </a:r>
            <a:r>
              <a:rPr lang="en-US" altLang="en-US" b="1"/>
              <a:t> ($5,000 – $1,250). </a:t>
            </a:r>
            <a:br>
              <a:rPr lang="en-US" altLang="en-US" b="1"/>
            </a:br>
            <a:r>
              <a:rPr lang="en-US" altLang="en-US" b="1"/>
              <a:t>When considering the time value of money, the cost of the taxes that are deferred until next year will have a present value (cost) of only $1,179 ($1,250 x .943 PV factor) or </a:t>
            </a:r>
            <a:r>
              <a:rPr lang="en-US" altLang="en-US" b="1">
                <a:solidFill>
                  <a:srgbClr val="FF3300"/>
                </a:solidFill>
              </a:rPr>
              <a:t>$71 less</a:t>
            </a:r>
            <a:r>
              <a:rPr lang="en-US" altLang="en-US" b="1"/>
              <a:t> ($1,250 - $1,179).</a:t>
            </a:r>
            <a:r>
              <a:rPr lang="en-US" altLang="en-US" b="1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3794" name="Object 2"/>
          <p:cNvGraphicFramePr>
            <a:graphicFrameLocks noGrp="1" noChangeAspect="1"/>
          </p:cNvGraphicFramePr>
          <p:nvPr>
            <p:ph/>
          </p:nvPr>
        </p:nvGraphicFramePr>
        <p:xfrm>
          <a:off x="533400" y="350838"/>
          <a:ext cx="7442200" cy="5999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3804" name="Worksheet" r:id="rId4" imgW="2430714" imgH="1958406" progId="Excel.Sheet.8">
                  <p:embed/>
                </p:oleObj>
              </mc:Choice>
              <mc:Fallback>
                <p:oleObj name="Worksheet" r:id="rId4" imgW="2430714" imgH="195840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50838"/>
                        <a:ext cx="7442200" cy="5999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16"/>
          <p:cNvSpPr>
            <a:spLocks noGrp="1" noChangeArrowheads="1"/>
          </p:cNvSpPr>
          <p:nvPr>
            <p:ph type="title"/>
          </p:nvPr>
        </p:nvSpPr>
        <p:spPr>
          <a:xfrm>
            <a:off x="685800" y="1066800"/>
            <a:ext cx="7772400" cy="1143000"/>
          </a:xfrm>
        </p:spPr>
        <p:txBody>
          <a:bodyPr/>
          <a:lstStyle/>
          <a:p>
            <a:r>
              <a:rPr lang="en-US" altLang="en-US" u="sng">
                <a:solidFill>
                  <a:srgbClr val="CC0000"/>
                </a:solidFill>
              </a:rPr>
              <a:t>TAX REFUND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981200"/>
            <a:ext cx="8077200" cy="4114800"/>
          </a:xfrm>
        </p:spPr>
        <p:txBody>
          <a:bodyPr/>
          <a:lstStyle/>
          <a:p>
            <a:pPr>
              <a:lnSpc>
                <a:spcPct val="80000"/>
              </a:lnSpc>
            </a:pPr>
            <a:endParaRPr lang="en-US" altLang="en-US" sz="1400"/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1800">
                <a:latin typeface="Arial" panose="020B0604020202020204" pitchFamily="34" charset="0"/>
              </a:rPr>
              <a:t>Revenue America News Release</a:t>
            </a:r>
            <a:r>
              <a:rPr lang="en-CA" altLang="en-US" sz="1800">
                <a:latin typeface="Arial" panose="020B0604020202020204" pitchFamily="34" charset="0"/>
              </a:rPr>
              <a:t>: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CA" altLang="en-US" sz="1800">
                <a:latin typeface="Arial" panose="020B0604020202020204" pitchFamily="34" charset="0"/>
              </a:rPr>
              <a:t>September 22</a:t>
            </a:r>
            <a:r>
              <a:rPr lang="en-US" altLang="en-US" sz="1800">
                <a:latin typeface="Arial" panose="020B0604020202020204" pitchFamily="34" charset="0"/>
              </a:rPr>
              <a:t>, 2011</a:t>
            </a:r>
            <a:r>
              <a:rPr lang="en-CA" altLang="en-US" sz="1800">
                <a:latin typeface="Arial" panose="020B0604020202020204" pitchFamily="34" charset="0"/>
              </a:rPr>
              <a:t>.</a:t>
            </a: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>
                <a:latin typeface="Arial" panose="020B0604020202020204" pitchFamily="34" charset="0"/>
              </a:rPr>
              <a:t>Due to a very significant increase in tax collection for the year 2011, </a:t>
            </a:r>
            <a:r>
              <a:rPr lang="en-CA" altLang="en-US" sz="1800">
                <a:latin typeface="Arial" panose="020B0604020202020204" pitchFamily="34" charset="0"/>
              </a:rPr>
              <a:t>The United States Treasury Department</a:t>
            </a:r>
            <a:r>
              <a:rPr lang="en-US" altLang="en-US" sz="1800">
                <a:latin typeface="Arial" panose="020B0604020202020204" pitchFamily="34" charset="0"/>
              </a:rPr>
              <a:t> and I.R.S. have been instructed to refund 70% of the tax surplus to American taxpayers before the Spring season</a:t>
            </a:r>
            <a:r>
              <a:rPr lang="en-CA" altLang="en-US" sz="1800">
                <a:latin typeface="Arial" panose="020B0604020202020204" pitchFamily="34" charset="0"/>
              </a:rPr>
              <a:t>!</a:t>
            </a: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>
                <a:latin typeface="Arial" panose="020B0604020202020204" pitchFamily="34" charset="0"/>
              </a:rPr>
              <a:t>Average refund will be between </a:t>
            </a:r>
            <a:r>
              <a:rPr lang="en-CA" altLang="en-US" sz="1800">
                <a:latin typeface="Arial" panose="020B0604020202020204" pitchFamily="34" charset="0"/>
              </a:rPr>
              <a:t>$3000 to $6500</a:t>
            </a:r>
            <a:r>
              <a:rPr lang="en-US" altLang="en-US" sz="1800">
                <a:latin typeface="Arial" panose="020B0604020202020204" pitchFamily="34" charset="0"/>
              </a:rPr>
              <a:t> for a married couple</a:t>
            </a:r>
            <a:r>
              <a:rPr lang="en-CA" altLang="en-US" sz="1800">
                <a:latin typeface="Arial" panose="020B0604020202020204" pitchFamily="34" charset="0"/>
              </a:rPr>
              <a:t>,</a:t>
            </a:r>
            <a:r>
              <a:rPr lang="en-US" altLang="en-US" sz="1800">
                <a:latin typeface="Arial" panose="020B0604020202020204" pitchFamily="34" charset="0"/>
              </a:rPr>
              <a:t> and </a:t>
            </a:r>
            <a:r>
              <a:rPr lang="en-CA" altLang="en-US" sz="1800">
                <a:latin typeface="Arial" panose="020B0604020202020204" pitchFamily="34" charset="0"/>
              </a:rPr>
              <a:t>$1500</a:t>
            </a:r>
            <a:r>
              <a:rPr lang="en-US" altLang="en-US" sz="1800">
                <a:latin typeface="Arial" panose="020B0604020202020204" pitchFamily="34" charset="0"/>
              </a:rPr>
              <a:t> to </a:t>
            </a:r>
            <a:r>
              <a:rPr lang="en-CA" altLang="en-US" sz="1800">
                <a:latin typeface="Arial" panose="020B0604020202020204" pitchFamily="34" charset="0"/>
              </a:rPr>
              <a:t>$3250</a:t>
            </a:r>
            <a:r>
              <a:rPr lang="en-US" altLang="en-US" sz="1800">
                <a:latin typeface="Arial" panose="020B0604020202020204" pitchFamily="34" charset="0"/>
              </a:rPr>
              <a:t> for a single person.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US" sz="1800">
                <a:latin typeface="Arial" panose="020B0604020202020204" pitchFamily="34" charset="0"/>
              </a:rPr>
              <a:t>Click on the red dot below to listen to the official proclamation and instruction</a:t>
            </a:r>
            <a:r>
              <a:rPr lang="en-CA" altLang="en-US" sz="1800">
                <a:latin typeface="Arial" panose="020B0604020202020204" pitchFamily="34" charset="0"/>
              </a:rPr>
              <a:t>s</a:t>
            </a:r>
            <a:r>
              <a:rPr lang="en-US" altLang="en-US" sz="1800">
                <a:latin typeface="Arial" panose="020B0604020202020204" pitchFamily="34" charset="0"/>
              </a:rPr>
              <a:t> </a:t>
            </a:r>
            <a:r>
              <a:rPr lang="en-CA" altLang="en-US" sz="1800">
                <a:latin typeface="Arial" panose="020B0604020202020204" pitchFamily="34" charset="0"/>
              </a:rPr>
              <a:t>as to</a:t>
            </a:r>
            <a:r>
              <a:rPr lang="en-US" altLang="en-US" sz="1800">
                <a:latin typeface="Arial" panose="020B0604020202020204" pitchFamily="34" charset="0"/>
              </a:rPr>
              <a:t> how to apply for this refund</a:t>
            </a:r>
            <a:r>
              <a:rPr lang="en-CA" altLang="en-US" sz="1800">
                <a:latin typeface="Arial" panose="020B0604020202020204" pitchFamily="34" charset="0"/>
              </a:rPr>
              <a:t> online</a:t>
            </a:r>
            <a:r>
              <a:rPr lang="en-US" altLang="en-US" sz="1800">
                <a:latin typeface="Arial" panose="020B0604020202020204" pitchFamily="34" charset="0"/>
              </a:rPr>
              <a:t>.</a:t>
            </a:r>
          </a:p>
          <a:p>
            <a:pPr>
              <a:lnSpc>
                <a:spcPct val="80000"/>
              </a:lnSpc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buFontTx/>
              <a:buNone/>
            </a:pPr>
            <a:r>
              <a:rPr lang="en-US" altLang="en-US" sz="900">
                <a:latin typeface="Arial" panose="020B0604020202020204" pitchFamily="34" charset="0"/>
              </a:rPr>
              <a:t>	</a:t>
            </a:r>
          </a:p>
        </p:txBody>
      </p:sp>
      <p:sp>
        <p:nvSpPr>
          <p:cNvPr id="7172" name="Oval 10"/>
          <p:cNvSpPr>
            <a:spLocks noChangeArrowheads="1"/>
          </p:cNvSpPr>
          <p:nvPr/>
        </p:nvSpPr>
        <p:spPr bwMode="auto">
          <a:xfrm>
            <a:off x="6400800" y="5791200"/>
            <a:ext cx="142875" cy="1444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7173" name="Rectangle 43"/>
          <p:cNvSpPr>
            <a:spLocks noGrp="1" noChangeArrowheads="1"/>
          </p:cNvSpPr>
          <p:nvPr>
            <p:ph sz="quarter" idx="3"/>
          </p:nvPr>
        </p:nvSpPr>
        <p:spPr>
          <a:xfrm>
            <a:off x="4643438" y="4149725"/>
            <a:ext cx="3810000" cy="1981200"/>
          </a:xfrm>
        </p:spPr>
        <p:txBody>
          <a:bodyPr/>
          <a:lstStyle/>
          <a:p>
            <a:r>
              <a:rPr lang="en-GB" altLang="en-US" sz="2400"/>
              <a:t> </a:t>
            </a:r>
          </a:p>
        </p:txBody>
      </p:sp>
      <p:pic>
        <p:nvPicPr>
          <p:cNvPr id="7174" name="Picture 46" descr="clfcorporate-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0000"/>
          <a:stretch>
            <a:fillRect/>
          </a:stretch>
        </p:blipFill>
        <p:spPr bwMode="auto">
          <a:xfrm>
            <a:off x="762000" y="5562600"/>
            <a:ext cx="2789238" cy="3825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5" name="Picture 48" descr="Internal Revenue Service United States Department of the Treasury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650" y="333375"/>
            <a:ext cx="337185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176" name="Picture 52" descr="us-189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850" y="260350"/>
            <a:ext cx="1441450" cy="865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slow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b="1" u="sng">
                <a:solidFill>
                  <a:srgbClr val="FF3300"/>
                </a:solidFill>
              </a:rPr>
              <a:t>Monico Corp. Solution:</a:t>
            </a:r>
            <a:r>
              <a:rPr lang="en-US" altLang="en-US" sz="4000" b="1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 u="sng">
                <a:solidFill>
                  <a:srgbClr val="FF3300"/>
                </a:solidFill>
              </a:rPr>
              <a:t>b.</a:t>
            </a:r>
            <a:r>
              <a:rPr lang="en-US" altLang="en-US" sz="4000" b="1"/>
              <a:t> If Monico’s marginal tax rate is </a:t>
            </a:r>
            <a:r>
              <a:rPr lang="en-US" altLang="en-US" sz="4000" b="1" u="sng"/>
              <a:t>15%</a:t>
            </a:r>
            <a:r>
              <a:rPr lang="en-US" altLang="en-US" sz="4000" b="1"/>
              <a:t> in year 2, then its after-tax cash inflow would be $4,293 [$5,000 – ($5,000 x 15% x .943 PV factor)]. </a:t>
            </a:r>
          </a:p>
          <a:p>
            <a:pPr marL="0" indent="0" eaLnBrk="1" hangingPunct="1">
              <a:buFontTx/>
              <a:buNone/>
            </a:pPr>
            <a:r>
              <a:rPr lang="en-US" altLang="en-US" sz="4000" b="1"/>
              <a:t>Monico should defer billing its customers because this will result in a $543 higher after-tax cash inflow ($4,293 - $3,750). </a:t>
            </a:r>
          </a:p>
        </p:txBody>
      </p:sp>
    </p:spTree>
  </p:cSld>
  <p:clrMapOvr>
    <a:masterClrMapping/>
  </p:clrMapOvr>
  <p:transition/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5842" name="Object 2"/>
          <p:cNvGraphicFramePr>
            <a:graphicFrameLocks noGrp="1" noChangeAspect="1"/>
          </p:cNvGraphicFramePr>
          <p:nvPr>
            <p:ph/>
          </p:nvPr>
        </p:nvGraphicFramePr>
        <p:xfrm>
          <a:off x="765175" y="138113"/>
          <a:ext cx="7464425" cy="63579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852" name="Worksheet" r:id="rId4" imgW="2964246" imgH="2507046" progId="Excel.Sheet.8">
                  <p:embed/>
                </p:oleObj>
              </mc:Choice>
              <mc:Fallback>
                <p:oleObj name="Worksheet" r:id="rId4" imgW="2964246" imgH="2507046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5175" y="138113"/>
                        <a:ext cx="7464425" cy="63579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04800" y="228600"/>
            <a:ext cx="8458200" cy="58674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3600" b="1" u="sng">
                <a:solidFill>
                  <a:srgbClr val="FF3300"/>
                </a:solidFill>
              </a:rPr>
              <a:t>Monico Corp. Solution:</a:t>
            </a:r>
            <a:r>
              <a:rPr lang="en-US" altLang="en-US" sz="3600" b="1"/>
              <a:t> 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 u="sng">
                <a:solidFill>
                  <a:srgbClr val="FF3300"/>
                </a:solidFill>
              </a:rPr>
              <a:t>c.</a:t>
            </a:r>
            <a:r>
              <a:rPr lang="en-US" altLang="en-US" sz="3600" b="1"/>
              <a:t> If Monico’s marginal tax rate is 34% in year 2, then its after-tax cash inflow would be $3,397 [$5,000 – ($5,000 x 34% x .943 PV factor)]. 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Monico should bill its customers in the beginning of December because deferral would result in a </a:t>
            </a:r>
            <a:r>
              <a:rPr lang="en-US" altLang="en-US" sz="3600" b="1">
                <a:solidFill>
                  <a:srgbClr val="FF3300"/>
                </a:solidFill>
              </a:rPr>
              <a:t>$353 after-tax cost</a:t>
            </a:r>
            <a:r>
              <a:rPr lang="en-US" altLang="en-US" sz="3600" b="1"/>
              <a:t> ($3,397 - $3,750).</a:t>
            </a:r>
            <a:r>
              <a:rPr lang="en-US" altLang="en-US" sz="3600" b="1">
                <a:solidFill>
                  <a:schemeClr val="bg2"/>
                </a:solidFill>
              </a:rPr>
              <a:t> </a:t>
            </a:r>
          </a:p>
        </p:txBody>
      </p:sp>
    </p:spTree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7890" name="Object 2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35546585"/>
              </p:ext>
            </p:extLst>
          </p:nvPr>
        </p:nvGraphicFramePr>
        <p:xfrm>
          <a:off x="381000" y="201613"/>
          <a:ext cx="8305800" cy="64944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7900" name="Worksheet" r:id="rId4" imgW="2971800" imgH="2323954" progId="Excel.Sheet.8">
                  <p:embed/>
                </p:oleObj>
              </mc:Choice>
              <mc:Fallback>
                <p:oleObj name="Worksheet" r:id="rId4" imgW="2971800" imgH="2323954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201613"/>
                        <a:ext cx="8305800" cy="64944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8914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19125" y="4763"/>
          <a:ext cx="7964488" cy="66722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924" name="Worksheet" r:id="rId4" imgW="2819340" imgH="2362290" progId="Excel.Sheet.8">
                  <p:embed/>
                </p:oleObj>
              </mc:Choice>
              <mc:Fallback>
                <p:oleObj name="Worksheet" r:id="rId4" imgW="2819340" imgH="2362290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9125" y="4763"/>
                        <a:ext cx="7964488" cy="66722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9938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20713" y="0"/>
          <a:ext cx="7959725" cy="669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8" name="Worksheet" r:id="rId4" imgW="2819522" imgH="2371832" progId="Excel.Sheet.8">
                  <p:embed/>
                </p:oleObj>
              </mc:Choice>
              <mc:Fallback>
                <p:oleObj name="Worksheet" r:id="rId4" imgW="2819522" imgH="237183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0"/>
                        <a:ext cx="7959725" cy="669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62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20713" y="0"/>
          <a:ext cx="7959725" cy="669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972" name="Worksheet" r:id="rId4" imgW="2819522" imgH="2371832" progId="Excel.Sheet.8">
                  <p:embed/>
                </p:oleObj>
              </mc:Choice>
              <mc:Fallback>
                <p:oleObj name="Worksheet" r:id="rId4" imgW="2819522" imgH="237183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0"/>
                        <a:ext cx="7959725" cy="669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1986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620713" y="0"/>
          <a:ext cx="7959725" cy="6696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996" name="Worksheet" r:id="rId4" imgW="2819522" imgH="2371832" progId="Excel.Sheet.8">
                  <p:embed/>
                </p:oleObj>
              </mc:Choice>
              <mc:Fallback>
                <p:oleObj name="Worksheet" r:id="rId4" imgW="2819522" imgH="2371832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0713" y="0"/>
                        <a:ext cx="7959725" cy="66960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10" name="Object 2"/>
          <p:cNvGraphicFramePr>
            <a:graphicFrameLocks noGrp="1" noChangeAspect="1"/>
          </p:cNvGraphicFramePr>
          <p:nvPr>
            <p:ph idx="1"/>
          </p:nvPr>
        </p:nvGraphicFramePr>
        <p:xfrm>
          <a:off x="533400" y="315913"/>
          <a:ext cx="7924800" cy="6207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020" name="Worksheet" r:id="rId4" imgW="3076650" imgH="2409735" progId="Excel.Sheet.8">
                  <p:embed/>
                </p:oleObj>
              </mc:Choice>
              <mc:Fallback>
                <p:oleObj name="Worksheet" r:id="rId4" imgW="3076650" imgH="2409735" progId="Excel.Sheet.8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315913"/>
                        <a:ext cx="7924800" cy="6207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>
    <p:zoom/>
  </p:transition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37013" cy="4525963"/>
          </a:xfrm>
        </p:spPr>
        <p:txBody>
          <a:bodyPr/>
          <a:lstStyle/>
          <a:p>
            <a:pPr marL="358775" indent="-358775" defTabSz="955675" eaLnBrk="1" hangingPunct="1">
              <a:buFontTx/>
              <a:buNone/>
            </a:pPr>
            <a:r>
              <a:rPr lang="en-US" altLang="en-US" sz="2800"/>
              <a:t> </a:t>
            </a:r>
            <a:endParaRPr lang="en-US" altLang="en-US" sz="2800">
              <a:hlinkClick r:id="rId3" action="ppaction://hlinksldjump"/>
            </a:endParaRPr>
          </a:p>
        </p:txBody>
      </p:sp>
      <p:sp>
        <p:nvSpPr>
          <p:cNvPr id="44035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33400" y="1600200"/>
            <a:ext cx="8153400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altLang="en-US" sz="9600" b="1"/>
              <a:t>End</a:t>
            </a:r>
          </a:p>
        </p:txBody>
      </p:sp>
    </p:spTree>
  </p:cSld>
  <p:clrMapOvr>
    <a:masterClrMapping/>
  </p:clrMapOvr>
  <p:transition>
    <p:wipe dir="r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19" descr="image009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260350"/>
            <a:ext cx="8497888" cy="6264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195" name="Laug1149.WAV">
            <a:hlinkClick r:id="" action="ppaction://media"/>
          </p:cNvPr>
          <p:cNvPicPr>
            <a:picLocks noRot="1" noChangeAspect="1" noChangeArrowheads="1"/>
          </p:cNvPicPr>
          <p:nvPr>
            <a:wavAudioFile r:embed="rId1" name="Laugh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6248400"/>
            <a:ext cx="406400" cy="40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6" name="Text Box 21"/>
          <p:cNvSpPr txBox="1">
            <a:spLocks noChangeArrowheads="1"/>
          </p:cNvSpPr>
          <p:nvPr/>
        </p:nvSpPr>
        <p:spPr bwMode="auto">
          <a:xfrm>
            <a:off x="228600" y="228600"/>
            <a:ext cx="4800600" cy="823913"/>
          </a:xfrm>
          <a:prstGeom prst="rect">
            <a:avLst/>
          </a:prstGeom>
          <a:noFill/>
          <a:ln>
            <a:noFill/>
          </a:ln>
          <a:effectLst>
            <a:outerShdw dist="53882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4800" b="1">
                <a:solidFill>
                  <a:srgbClr val="CC0000"/>
                </a:solidFill>
              </a:rPr>
              <a:t>You Wish!!!!! </a:t>
            </a:r>
          </a:p>
        </p:txBody>
      </p:sp>
      <p:sp>
        <p:nvSpPr>
          <p:cNvPr id="8197" name="Text Box 26"/>
          <p:cNvSpPr txBox="1">
            <a:spLocks noChangeArrowheads="1"/>
          </p:cNvSpPr>
          <p:nvPr/>
        </p:nvSpPr>
        <p:spPr bwMode="auto">
          <a:xfrm>
            <a:off x="6705600" y="6491288"/>
            <a:ext cx="25908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CA" altLang="en-US">
                <a:solidFill>
                  <a:schemeClr val="accent2"/>
                </a:solidFill>
              </a:rPr>
              <a:t>Hit “Esc” key to exit.</a:t>
            </a:r>
            <a:endParaRPr lang="en-US" altLang="en-US">
              <a:solidFill>
                <a:schemeClr val="accent2"/>
              </a:solidFill>
            </a:endParaRPr>
          </a:p>
        </p:txBody>
      </p:sp>
      <p:sp>
        <p:nvSpPr>
          <p:cNvPr id="8198" name="Rectangle 27"/>
          <p:cNvSpPr>
            <a:spLocks noChangeArrowheads="1"/>
          </p:cNvSpPr>
          <p:nvPr/>
        </p:nvSpPr>
        <p:spPr bwMode="auto">
          <a:xfrm>
            <a:off x="3708400" y="5661025"/>
            <a:ext cx="42164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b="1" u="sng">
                <a:solidFill>
                  <a:srgbClr val="CC0000"/>
                </a:solidFill>
                <a:latin typeface="Lucida Handwriting" panose="03010101010101010101" pitchFamily="66" charset="0"/>
              </a:rPr>
              <a:t>Sincerely, The I.R.S. </a:t>
            </a:r>
          </a:p>
        </p:txBody>
      </p:sp>
    </p:spTree>
  </p:cSld>
  <p:clrMapOvr>
    <a:masterClrMapping/>
  </p:clrMapOvr>
  <p:transition advClick="0">
    <p:sndAc>
      <p:stSnd loop="1">
        <p:snd r:embed="rId1" name="Laugh"/>
      </p:stSnd>
    </p:sndAc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Content Placeholder 2"/>
          <p:cNvSpPr>
            <a:spLocks noGrp="1"/>
          </p:cNvSpPr>
          <p:nvPr>
            <p:ph/>
          </p:nvPr>
        </p:nvSpPr>
        <p:spPr>
          <a:xfrm>
            <a:off x="152400" y="152400"/>
            <a:ext cx="8915400" cy="6553200"/>
          </a:xfrm>
        </p:spPr>
        <p:txBody>
          <a:bodyPr/>
          <a:lstStyle/>
          <a:p>
            <a:pPr marL="0" indent="0">
              <a:spcBef>
                <a:spcPts val="0"/>
              </a:spcBef>
              <a:buFont typeface="Arial" charset="0"/>
              <a:buNone/>
              <a:defRPr/>
            </a:pPr>
            <a:r>
              <a:rPr lang="en-US" sz="4000" b="1" u="sng" dirty="0">
                <a:solidFill>
                  <a:schemeClr val="tx2">
                    <a:lumMod val="60000"/>
                    <a:lumOff val="40000"/>
                  </a:schemeClr>
                </a:solidFill>
                <a:latin typeface="Arial Black" pitchFamily="34" charset="0"/>
              </a:rPr>
              <a:t>3. Planning Strategies, Limits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sz="4400" b="1" u="sng" dirty="0">
                <a:latin typeface="Arial Black" pitchFamily="34" charset="0"/>
              </a:rPr>
              <a:t>1. </a:t>
            </a:r>
            <a:r>
              <a:rPr lang="en-US" sz="4400" b="1" u="sng" dirty="0">
                <a:solidFill>
                  <a:srgbClr val="FF0000"/>
                </a:solidFill>
                <a:latin typeface="Arial Black" pitchFamily="34" charset="0"/>
              </a:rPr>
              <a:t>Objectives</a:t>
            </a:r>
            <a:r>
              <a:rPr lang="en-US" sz="4400" b="1" dirty="0"/>
              <a:t> of tax planning.</a:t>
            </a:r>
          </a:p>
          <a:p>
            <a:pPr marL="685800" indent="-685800">
              <a:spcBef>
                <a:spcPts val="600"/>
              </a:spcBef>
              <a:buFont typeface="Arial" charset="0"/>
              <a:buNone/>
              <a:defRPr/>
            </a:pPr>
            <a:r>
              <a:rPr lang="en-US" sz="4000" b="1" u="sng" dirty="0">
                <a:latin typeface="Arial Black" pitchFamily="34" charset="0"/>
              </a:rPr>
              <a:t>2. </a:t>
            </a:r>
            <a:r>
              <a:rPr lang="en-US" sz="3600" b="1" u="sng" dirty="0">
                <a:solidFill>
                  <a:srgbClr val="FF0000"/>
                </a:solidFill>
                <a:latin typeface="Arial Black" pitchFamily="34" charset="0"/>
              </a:rPr>
              <a:t>Timing</a:t>
            </a:r>
            <a:r>
              <a:rPr lang="en-US" sz="3600" b="1" u="sng" dirty="0">
                <a:latin typeface="Arial Black" pitchFamily="34" charset="0"/>
              </a:rPr>
              <a:t> </a:t>
            </a:r>
            <a:r>
              <a:rPr lang="en-US" sz="4000" b="1" u="sng" dirty="0"/>
              <a:t>strategy</a:t>
            </a:r>
            <a:r>
              <a:rPr lang="en-US" sz="4400" b="1" dirty="0"/>
              <a:t>: applications, limits.   Apply </a:t>
            </a:r>
            <a:r>
              <a:rPr lang="en-US" sz="4400" b="1" u="sng" dirty="0">
                <a:solidFill>
                  <a:srgbClr val="FF0000"/>
                </a:solidFill>
                <a:latin typeface="Arial Black" pitchFamily="34" charset="0"/>
              </a:rPr>
              <a:t>present value</a:t>
            </a:r>
            <a:r>
              <a:rPr lang="en-US" sz="4400" b="1" dirty="0"/>
              <a:t>.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sz="4800" b="1" u="sng" dirty="0"/>
              <a:t>3. </a:t>
            </a:r>
            <a:r>
              <a:rPr lang="en-US" sz="4400" b="1" u="sng" dirty="0">
                <a:solidFill>
                  <a:srgbClr val="FF0000"/>
                </a:solidFill>
              </a:rPr>
              <a:t>Income </a:t>
            </a:r>
            <a:r>
              <a:rPr lang="en-US" sz="4400" b="1" u="sng" dirty="0">
                <a:solidFill>
                  <a:srgbClr val="FF0000"/>
                </a:solidFill>
                <a:latin typeface="Arial Black" pitchFamily="34" charset="0"/>
              </a:rPr>
              <a:t>shifting</a:t>
            </a:r>
            <a:r>
              <a:rPr lang="en-US" sz="4400" b="1" dirty="0"/>
              <a:t>, </a:t>
            </a:r>
            <a:r>
              <a:rPr lang="en-US" sz="4000" b="1" dirty="0"/>
              <a:t>examples, limits.</a:t>
            </a:r>
            <a:endParaRPr lang="en-US" sz="4400" b="1" dirty="0"/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sz="3600" b="1" u="sng" dirty="0">
                <a:latin typeface="Arial Black" pitchFamily="34" charset="0"/>
              </a:rPr>
              <a:t>4. </a:t>
            </a:r>
            <a:r>
              <a:rPr lang="en-US" sz="4000" b="1" u="sng" dirty="0">
                <a:solidFill>
                  <a:srgbClr val="FF0000"/>
                </a:solidFill>
                <a:latin typeface="Arial Black" pitchFamily="34" charset="0"/>
              </a:rPr>
              <a:t>Conversion</a:t>
            </a:r>
            <a:r>
              <a:rPr lang="en-US" sz="4000" b="1" u="sng" dirty="0"/>
              <a:t> </a:t>
            </a:r>
            <a:r>
              <a:rPr lang="en-US" sz="3600" b="1" u="sng" dirty="0"/>
              <a:t>strategy</a:t>
            </a:r>
            <a:r>
              <a:rPr lang="en-US" sz="3600" b="1" dirty="0"/>
              <a:t>, examples, limits</a:t>
            </a:r>
          </a:p>
          <a:p>
            <a:pPr marL="625475" indent="-625475">
              <a:spcBef>
                <a:spcPts val="600"/>
              </a:spcBef>
              <a:buFont typeface="Arial" charset="0"/>
              <a:buNone/>
              <a:defRPr/>
            </a:pPr>
            <a:r>
              <a:rPr lang="en-US" sz="4800" b="1" u="sng" dirty="0"/>
              <a:t>5. </a:t>
            </a:r>
            <a:r>
              <a:rPr lang="en-US" sz="4400" b="1" u="sng" dirty="0"/>
              <a:t>Judicial </a:t>
            </a:r>
            <a:r>
              <a:rPr lang="en-US" sz="4400" b="1" u="sng" dirty="0">
                <a:solidFill>
                  <a:srgbClr val="FF0000"/>
                </a:solidFill>
                <a:latin typeface="Arial Black" pitchFamily="34" charset="0"/>
              </a:rPr>
              <a:t>doctrines</a:t>
            </a:r>
            <a:r>
              <a:rPr lang="en-US" sz="4400" b="1" dirty="0"/>
              <a:t> that limit tax planning.</a:t>
            </a:r>
          </a:p>
          <a:p>
            <a:pPr marL="0" indent="0">
              <a:spcBef>
                <a:spcPts val="600"/>
              </a:spcBef>
              <a:buFont typeface="Arial" charset="0"/>
              <a:buNone/>
              <a:defRPr/>
            </a:pPr>
            <a:r>
              <a:rPr lang="en-US" sz="4800" b="1" dirty="0"/>
              <a:t>6. </a:t>
            </a:r>
            <a:r>
              <a:rPr lang="en-US" sz="4400" b="1" dirty="0"/>
              <a:t>Tax </a:t>
            </a:r>
            <a:r>
              <a:rPr lang="en-US" sz="4400" b="1" u="sng" dirty="0">
                <a:solidFill>
                  <a:srgbClr val="FF0000"/>
                </a:solidFill>
                <a:latin typeface="Arial Black" pitchFamily="34" charset="0"/>
              </a:rPr>
              <a:t>avoidance</a:t>
            </a:r>
            <a:r>
              <a:rPr lang="en-US" sz="4400" b="1" dirty="0"/>
              <a:t> vs. tax evasion</a:t>
            </a:r>
          </a:p>
          <a:p>
            <a:pPr marL="1539875" indent="-1539875">
              <a:buFont typeface="Arial" charset="0"/>
              <a:buNone/>
              <a:defRPr/>
            </a:pPr>
            <a:endParaRPr lang="en-US" sz="1800" b="1" dirty="0"/>
          </a:p>
          <a:p>
            <a:pPr marL="0" indent="0">
              <a:buFont typeface="Arial" charset="0"/>
              <a:buNone/>
              <a:defRPr/>
            </a:pPr>
            <a:endParaRPr lang="en-US" sz="4400" b="1" dirty="0"/>
          </a:p>
        </p:txBody>
      </p:sp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  <a:latin typeface="Arial Black" panose="020B0A04020102020204" pitchFamily="34" charset="0"/>
              </a:rPr>
              <a:t>Objective to minimize tax???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Taxpayer (TP) is in the 30% marginal tax bracket in a state with no income tax.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TP owns IBM bonds with face value of $200,000, earning interest at 5%. </a:t>
            </a:r>
            <a:br>
              <a:rPr lang="en-US" altLang="en-US" sz="3600" b="1"/>
            </a:br>
            <a:r>
              <a:rPr lang="en-US" altLang="en-US" sz="3600" b="1"/>
              <a:t>Total annual interest income is $10,000. </a:t>
            </a:r>
            <a:br>
              <a:rPr lang="en-US" altLang="en-US" sz="3600" b="1"/>
            </a:br>
            <a:r>
              <a:rPr lang="en-US" altLang="en-US" sz="3600" b="1"/>
              <a:t>TP pays federal income tax of $3,000 (30%).</a:t>
            </a:r>
          </a:p>
          <a:p>
            <a:pPr marL="0" indent="0" eaLnBrk="1" hangingPunct="1">
              <a:buFontTx/>
              <a:buNone/>
            </a:pPr>
            <a:r>
              <a:rPr lang="en-US" altLang="en-US" sz="3600" b="1"/>
              <a:t>TP can avoid paying income tax on interest income by switching from the IBM bonds </a:t>
            </a:r>
            <a:br>
              <a:rPr lang="en-US" altLang="en-US" sz="3600" b="1"/>
            </a:br>
            <a:r>
              <a:rPr lang="en-US" altLang="en-US" sz="3600" b="1"/>
              <a:t>to N.C. bonds earning 3% ($6,000 per year).</a:t>
            </a:r>
          </a:p>
        </p:txBody>
      </p:sp>
    </p:spTree>
  </p:cSld>
  <p:clrMapOvr>
    <a:masterClrMapping/>
  </p:clrMapOvr>
  <p:transition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000" b="1" u="sng">
                <a:solidFill>
                  <a:srgbClr val="FF3300"/>
                </a:solidFill>
              </a:rPr>
              <a:t>Taxes and Cash Flow</a:t>
            </a:r>
            <a:endParaRPr lang="en-US" altLang="en-US" sz="4000" b="1">
              <a:solidFill>
                <a:schemeClr val="tx2"/>
              </a:solidFill>
            </a:endParaRPr>
          </a:p>
          <a:p>
            <a:pPr eaLnBrk="1" hangingPunct="1"/>
            <a:r>
              <a:rPr lang="en-US" altLang="en-US" sz="4000" b="1" u="sng">
                <a:solidFill>
                  <a:schemeClr val="tx2"/>
                </a:solidFill>
              </a:rPr>
              <a:t>Tax cost</a:t>
            </a:r>
            <a:r>
              <a:rPr lang="en-US" altLang="en-US" sz="4000" b="1"/>
              <a:t> is the increase in tax for the period and is a cash outflow</a:t>
            </a:r>
          </a:p>
          <a:p>
            <a:pPr eaLnBrk="1" hangingPunct="1"/>
            <a:r>
              <a:rPr lang="en-US" altLang="en-US" sz="4000" b="1" u="sng">
                <a:solidFill>
                  <a:schemeClr val="tx2"/>
                </a:solidFill>
              </a:rPr>
              <a:t>Tax saving</a:t>
            </a:r>
            <a:r>
              <a:rPr lang="en-US" altLang="en-US" sz="4000" b="1"/>
              <a:t> is a decrease in tax for a period and is a cash inflow</a:t>
            </a:r>
          </a:p>
          <a:p>
            <a:pPr lvl="1" eaLnBrk="1" hangingPunct="1"/>
            <a:r>
              <a:rPr lang="en-US" altLang="en-US" sz="3600" b="1"/>
              <a:t>Expense payment generates an outflow, but deduction generates a tax reduction</a:t>
            </a:r>
          </a:p>
          <a:p>
            <a:pPr lvl="1" eaLnBrk="1" hangingPunct="1"/>
            <a:r>
              <a:rPr lang="en-US" altLang="en-US" sz="3600" b="1"/>
              <a:t>Reducing income taxes paid is a pure cash inflow because tax savings are not taxable</a:t>
            </a:r>
          </a:p>
        </p:txBody>
      </p:sp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52400" y="152400"/>
            <a:ext cx="8839200" cy="6553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altLang="en-US" sz="4400" b="1" u="sng">
                <a:solidFill>
                  <a:srgbClr val="FF3300"/>
                </a:solidFill>
              </a:rPr>
              <a:t>Taxes and Cash Flows</a:t>
            </a:r>
            <a:r>
              <a:rPr lang="en-US" altLang="en-US" sz="4400" b="1"/>
              <a:t> </a:t>
            </a:r>
          </a:p>
          <a:p>
            <a:pPr eaLnBrk="1" hangingPunct="1"/>
            <a:r>
              <a:rPr lang="en-US" altLang="en-US" sz="4000" b="1"/>
              <a:t>Cash flows in future years are discounted to their present value so they can be compared using comparable dollars</a:t>
            </a:r>
          </a:p>
          <a:p>
            <a:pPr eaLnBrk="1" hangingPunct="1"/>
            <a:r>
              <a:rPr lang="en-US" altLang="en-US" sz="4000" b="1"/>
              <a:t>When marginal tax rates are expected to change from year to year, timing of transactions should be controlled to minimize tax costs and maximize tax savings</a:t>
            </a:r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533400"/>
            <a:ext cx="8610600" cy="5715000"/>
          </a:xfrm>
        </p:spPr>
        <p:txBody>
          <a:bodyPr/>
          <a:lstStyle/>
          <a:p>
            <a:pPr eaLnBrk="1" hangingPunct="1"/>
            <a:br>
              <a:rPr lang="en-US" altLang="en-US" sz="4000" b="1"/>
            </a:br>
            <a:endParaRPr lang="en-US" altLang="en-US" sz="4000" b="1"/>
          </a:p>
        </p:txBody>
      </p:sp>
      <p:graphicFrame>
        <p:nvGraphicFramePr>
          <p:cNvPr id="13315" name="Object 3"/>
          <p:cNvGraphicFramePr>
            <a:graphicFrameLocks noChangeAspect="1"/>
          </p:cNvGraphicFramePr>
          <p:nvPr/>
        </p:nvGraphicFramePr>
        <p:xfrm>
          <a:off x="223838" y="149225"/>
          <a:ext cx="8462962" cy="6408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5" name="Worksheet" r:id="rId4" imgW="1304910" imgH="990690" progId="Excel.Sheet.12">
                  <p:embed/>
                </p:oleObj>
              </mc:Choice>
              <mc:Fallback>
                <p:oleObj name="Worksheet" r:id="rId4" imgW="1304910" imgH="990690" progId="Excel.Sheet.12">
                  <p:embed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3838" y="149225"/>
                        <a:ext cx="8462962" cy="6408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1063</TotalTime>
  <Words>1128</Words>
  <Application>Microsoft Office PowerPoint</Application>
  <PresentationFormat>On-screen Show (4:3)</PresentationFormat>
  <Paragraphs>160</Paragraphs>
  <Slides>39</Slides>
  <Notes>39</Notes>
  <HiddenSlides>0</HiddenSlides>
  <MMClips>1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39</vt:i4>
      </vt:variant>
    </vt:vector>
  </HeadingPairs>
  <TitlesOfParts>
    <vt:vector size="46" baseType="lpstr">
      <vt:lpstr>Arial</vt:lpstr>
      <vt:lpstr>Arial Black</vt:lpstr>
      <vt:lpstr>Calibri</vt:lpstr>
      <vt:lpstr>Lucida Handwriting</vt:lpstr>
      <vt:lpstr>Times New Roman</vt:lpstr>
      <vt:lpstr>Office Theme</vt:lpstr>
      <vt:lpstr>Worksheet</vt:lpstr>
      <vt:lpstr> Chapter 3. Tax Planning Strategies   Howard Godfrey, Ph.D., CPA Professor of Accounting  ©Howard Godfrey-2016   </vt:lpstr>
      <vt:lpstr> </vt:lpstr>
      <vt:lpstr>TAX REFUND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1-  Instructor PowerPoint Slides. Summer, 2008. Edited May 30, 2008. Copyright © 2008, Dr. Howard Godfrey</dc:title>
  <dc:creator>Howard</dc:creator>
  <cp:lastModifiedBy>hgodfrey@uncc.edu</cp:lastModifiedBy>
  <cp:revision>236</cp:revision>
  <cp:lastPrinted>2016-05-20T13:25:10Z</cp:lastPrinted>
  <dcterms:created xsi:type="dcterms:W3CDTF">2008-05-30T15:41:50Z</dcterms:created>
  <dcterms:modified xsi:type="dcterms:W3CDTF">2016-05-20T16:58:28Z</dcterms:modified>
</cp:coreProperties>
</file>