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0"/>
  </p:notesMasterIdLst>
  <p:handoutMasterIdLst>
    <p:handoutMasterId r:id="rId31"/>
  </p:handoutMasterIdLst>
  <p:sldIdLst>
    <p:sldId id="256" r:id="rId2"/>
    <p:sldId id="257" r:id="rId3"/>
    <p:sldId id="259" r:id="rId4"/>
    <p:sldId id="291" r:id="rId5"/>
    <p:sldId id="261" r:id="rId6"/>
    <p:sldId id="260" r:id="rId7"/>
    <p:sldId id="293" r:id="rId8"/>
    <p:sldId id="292" r:id="rId9"/>
    <p:sldId id="276" r:id="rId10"/>
    <p:sldId id="307" r:id="rId11"/>
    <p:sldId id="308" r:id="rId12"/>
    <p:sldId id="295" r:id="rId13"/>
    <p:sldId id="309" r:id="rId14"/>
    <p:sldId id="296" r:id="rId15"/>
    <p:sldId id="297" r:id="rId16"/>
    <p:sldId id="294" r:id="rId17"/>
    <p:sldId id="310" r:id="rId18"/>
    <p:sldId id="298" r:id="rId19"/>
    <p:sldId id="318" r:id="rId20"/>
    <p:sldId id="301" r:id="rId21"/>
    <p:sldId id="317" r:id="rId22"/>
    <p:sldId id="302" r:id="rId23"/>
    <p:sldId id="303" r:id="rId24"/>
    <p:sldId id="304" r:id="rId25"/>
    <p:sldId id="299" r:id="rId26"/>
    <p:sldId id="300" r:id="rId27"/>
    <p:sldId id="305" r:id="rId28"/>
    <p:sldId id="306"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ate 10" initials="A1" lastIdx="10" clrIdx="0"/>
  <p:cmAuthor id="1" name="Colton Gigot" initials="CG"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67" autoAdjust="0"/>
  </p:normalViewPr>
  <p:slideViewPr>
    <p:cSldViewPr>
      <p:cViewPr varScale="1">
        <p:scale>
          <a:sx n="99" d="100"/>
          <a:sy n="99" d="100"/>
        </p:scale>
        <p:origin x="15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108422-6FE7-D749-BCD7-B558F4006E71}" type="datetimeFigureOut">
              <a:rPr lang="en-US" smtClean="0"/>
              <a:t>5/19/2017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7901F3-C6C9-F54F-87A8-82D0C0DD4DB2}" type="slidenum">
              <a:rPr lang="en-US" smtClean="0"/>
              <a:t>‹#›</a:t>
            </a:fld>
            <a:endParaRPr lang="en-US"/>
          </a:p>
        </p:txBody>
      </p:sp>
    </p:spTree>
    <p:extLst>
      <p:ext uri="{BB962C8B-B14F-4D97-AF65-F5344CB8AC3E}">
        <p14:creationId xmlns:p14="http://schemas.microsoft.com/office/powerpoint/2010/main" val="1480809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FC9985-AAF9-C142-815E-A10836D188B0}" type="datetimeFigureOut">
              <a:rPr lang="en-US" smtClean="0"/>
              <a:t>5/19/2017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228F5F-BF48-EC43-AD51-7C95FA30E47E}" type="slidenum">
              <a:rPr lang="en-US" smtClean="0"/>
              <a:t>‹#›</a:t>
            </a:fld>
            <a:endParaRPr lang="en-US"/>
          </a:p>
        </p:txBody>
      </p:sp>
    </p:spTree>
    <p:extLst>
      <p:ext uri="{BB962C8B-B14F-4D97-AF65-F5344CB8AC3E}">
        <p14:creationId xmlns:p14="http://schemas.microsoft.com/office/powerpoint/2010/main" val="27483408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228F5F-BF48-EC43-AD51-7C95FA30E47E}" type="slidenum">
              <a:rPr lang="en-US" smtClean="0"/>
              <a:t>1</a:t>
            </a:fld>
            <a:endParaRPr lang="en-US"/>
          </a:p>
        </p:txBody>
      </p:sp>
    </p:spTree>
    <p:extLst>
      <p:ext uri="{BB962C8B-B14F-4D97-AF65-F5344CB8AC3E}">
        <p14:creationId xmlns:p14="http://schemas.microsoft.com/office/powerpoint/2010/main" val="3509531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With Cover">
    <p:spTree>
      <p:nvGrpSpPr>
        <p:cNvPr id="1" name=""/>
        <p:cNvGrpSpPr/>
        <p:nvPr/>
      </p:nvGrpSpPr>
      <p:grpSpPr>
        <a:xfrm>
          <a:off x="0" y="0"/>
          <a:ext cx="0" cy="0"/>
          <a:chOff x="0" y="0"/>
          <a:chExt cx="0" cy="0"/>
        </a:xfrm>
      </p:grpSpPr>
      <p:grpSp>
        <p:nvGrpSpPr>
          <p:cNvPr id="5" name="Group 8"/>
          <p:cNvGrpSpPr>
            <a:grpSpLocks/>
          </p:cNvGrpSpPr>
          <p:nvPr/>
        </p:nvGrpSpPr>
        <p:grpSpPr bwMode="auto">
          <a:xfrm>
            <a:off x="7620000" y="2895600"/>
            <a:ext cx="1058863" cy="1828800"/>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gr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51203" name="Rectangle 3"/>
          <p:cNvSpPr>
            <a:spLocks noGrp="1" noChangeArrowheads="1"/>
          </p:cNvSpPr>
          <p:nvPr>
            <p:ph type="ctrTitle"/>
          </p:nvPr>
        </p:nvSpPr>
        <p:spPr>
          <a:xfrm>
            <a:off x="4114800" y="1524000"/>
            <a:ext cx="4495800" cy="990600"/>
          </a:xfrm>
        </p:spPr>
        <p:txBody>
          <a:bodyPr/>
          <a:lstStyle>
            <a:lvl1pPr algn="r">
              <a:defRPr sz="4800"/>
            </a:lvl1pPr>
          </a:lstStyle>
          <a:p>
            <a:r>
              <a:rPr lang="en-US" altLang="en-US" dirty="0"/>
              <a:t>Click to edit</a:t>
            </a:r>
          </a:p>
        </p:txBody>
      </p:sp>
      <p:sp>
        <p:nvSpPr>
          <p:cNvPr id="51204" name="Rectangle 4"/>
          <p:cNvSpPr>
            <a:spLocks noGrp="1" noChangeArrowheads="1"/>
          </p:cNvSpPr>
          <p:nvPr>
            <p:ph type="subTitle" idx="1"/>
          </p:nvPr>
        </p:nvSpPr>
        <p:spPr>
          <a:xfrm>
            <a:off x="4114800" y="2744788"/>
            <a:ext cx="3352800" cy="2132012"/>
          </a:xfrm>
        </p:spPr>
        <p:txBody>
          <a:bodyPr/>
          <a:lstStyle>
            <a:lvl1pPr marL="0" indent="0" algn="r">
              <a:buFont typeface="Wingdings" pitchFamily="2" charset="2"/>
              <a:buNone/>
              <a:defRPr sz="3200"/>
            </a:lvl1pPr>
          </a:lstStyle>
          <a:p>
            <a:r>
              <a:rPr lang="en-US" altLang="en-US" dirty="0"/>
              <a:t>Click to edit Master subtitle style</a:t>
            </a:r>
          </a:p>
        </p:txBody>
      </p:sp>
      <p:sp>
        <p:nvSpPr>
          <p:cNvPr id="40"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5493" y="877197"/>
            <a:ext cx="3558214" cy="4685403"/>
          </a:xfrm>
          <a:prstGeom prst="rect">
            <a:avLst/>
          </a:prstGeom>
        </p:spPr>
      </p:pic>
    </p:spTree>
    <p:extLst>
      <p:ext uri="{BB962C8B-B14F-4D97-AF65-F5344CB8AC3E}">
        <p14:creationId xmlns:p14="http://schemas.microsoft.com/office/powerpoint/2010/main" val="1377388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23492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536942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35174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Tree>
    <p:extLst>
      <p:ext uri="{BB962C8B-B14F-4D97-AF65-F5344CB8AC3E}">
        <p14:creationId xmlns:p14="http://schemas.microsoft.com/office/powerpoint/2010/main" val="413855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
        <p:nvSpPr>
          <p:cNvPr id="7"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Tree>
    <p:extLst>
      <p:ext uri="{BB962C8B-B14F-4D97-AF65-F5344CB8AC3E}">
        <p14:creationId xmlns:p14="http://schemas.microsoft.com/office/powerpoint/2010/main" val="7964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288957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183452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173401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51415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407359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marL="0" marR="0" indent="0" algn="r" defTabSz="914400" rtl="0" eaLnBrk="1" fontAlgn="base" latinLnBrk="0" hangingPunct="1">
              <a:lnSpc>
                <a:spcPct val="100000"/>
              </a:lnSpc>
              <a:spcBef>
                <a:spcPct val="0"/>
              </a:spcBef>
              <a:spcAft>
                <a:spcPct val="0"/>
              </a:spcAft>
              <a:buClrTx/>
              <a:buSzTx/>
              <a:buFontTx/>
              <a:buNone/>
              <a:tabLst/>
              <a:defRPr/>
            </a:lvl1pPr>
          </a:lstStyle>
          <a:p>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t>‹#›</a:t>
            </a:fld>
            <a:endParaRPr lang="en-US" altLang="en-US" dirty="0">
              <a:latin typeface="Times New Roman" pitchFamily="18" charset="0"/>
              <a:ea typeface="宋体" pitchFamily="2" charset="-122"/>
            </a:endParaRPr>
          </a:p>
          <a:p>
            <a:endParaRPr lang="en-US" altLang="en-US" dirty="0"/>
          </a:p>
        </p:txBody>
      </p:sp>
    </p:spTree>
    <p:extLst>
      <p:ext uri="{BB962C8B-B14F-4D97-AF65-F5344CB8AC3E}">
        <p14:creationId xmlns:p14="http://schemas.microsoft.com/office/powerpoint/2010/main" val="252333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ltLang="en-US"/>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ltLang="en-US"/>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spcBef>
                <a:spcPct val="50000"/>
              </a:spcBef>
              <a:defRPr/>
            </a:pPr>
            <a:r>
              <a:rPr lang="en-US" altLang="en-US" dirty="0">
                <a:latin typeface="Times New Roman" pitchFamily="18" charset="0"/>
                <a:ea typeface="宋体" pitchFamily="2" charset="-122"/>
              </a:rPr>
              <a:t>3-</a:t>
            </a:r>
            <a:fld id="{F114BCE3-022D-4428-885C-27E9900FAC57}" type="slidenum">
              <a:rPr lang="en-US" altLang="en-US" smtClean="0">
                <a:latin typeface="Times New Roman" pitchFamily="18" charset="0"/>
                <a:ea typeface="宋体" pitchFamily="2" charset="-122"/>
              </a:rPr>
              <a:pPr>
                <a:spcBef>
                  <a:spcPct val="50000"/>
                </a:spcBef>
                <a:defRPr/>
              </a:pPr>
              <a:t>‹#›</a:t>
            </a:fld>
            <a:endParaRPr lang="en-US" altLang="en-US" dirty="0">
              <a:latin typeface="Times New Roman" pitchFamily="18" charset="0"/>
              <a:ea typeface="宋体" pitchFamily="2" charset="-122"/>
            </a:endParaRPr>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grpSp>
      <p:sp>
        <p:nvSpPr>
          <p:cNvPr id="40" name="Text Box 21"/>
          <p:cNvSpPr txBox="1">
            <a:spLocks noChangeArrowheads="1"/>
          </p:cNvSpPr>
          <p:nvPr userDrawn="1"/>
        </p:nvSpPr>
        <p:spPr bwMode="auto">
          <a:xfrm>
            <a:off x="8305800" y="6172200"/>
            <a:ext cx="838200" cy="304800"/>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altLang="en-US" sz="1400" dirty="0">
                <a:latin typeface="Times New Roman" pitchFamily="18" charset="0"/>
                <a:ea typeface="宋体" pitchFamily="2" charset="-122"/>
              </a:rPr>
              <a:t>3-</a:t>
            </a:r>
            <a:fld id="{F114BCE3-022D-4428-885C-27E9900FAC57}" type="slidenum">
              <a:rPr lang="en-US" altLang="en-US" sz="1400" smtClean="0">
                <a:latin typeface="Times New Roman" pitchFamily="18" charset="0"/>
                <a:ea typeface="宋体" pitchFamily="2" charset="-122"/>
              </a:rPr>
              <a:pPr eaLnBrk="1" hangingPunct="1">
                <a:spcBef>
                  <a:spcPct val="50000"/>
                </a:spcBef>
                <a:defRPr/>
              </a:pPr>
              <a:t>‹#›</a:t>
            </a:fld>
            <a:endParaRPr lang="en-US" altLang="en-US" sz="1400" dirty="0">
              <a:latin typeface="Times New Roman" pitchFamily="18" charset="0"/>
              <a:ea typeface="宋体" pitchFamily="2" charset="-122"/>
            </a:endParaRPr>
          </a:p>
        </p:txBody>
      </p:sp>
      <p:sp>
        <p:nvSpPr>
          <p:cNvPr id="41"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795" r:id="rId1"/>
    <p:sldLayoutId id="2147483794"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dirty="0"/>
              <a:t>Chapter 3</a:t>
            </a:r>
          </a:p>
        </p:txBody>
      </p:sp>
      <p:sp>
        <p:nvSpPr>
          <p:cNvPr id="3075" name="Rectangle 3"/>
          <p:cNvSpPr>
            <a:spLocks noGrp="1" noChangeArrowheads="1"/>
          </p:cNvSpPr>
          <p:nvPr>
            <p:ph type="subTitle" idx="1"/>
          </p:nvPr>
        </p:nvSpPr>
        <p:spPr>
          <a:xfrm>
            <a:off x="4114800" y="2744788"/>
            <a:ext cx="3505200" cy="2132012"/>
          </a:xfrm>
        </p:spPr>
        <p:txBody>
          <a:bodyPr/>
          <a:lstStyle/>
          <a:p>
            <a:pPr eaLnBrk="1" hangingPunct="1"/>
            <a:r>
              <a:rPr lang="en-US" altLang="en-US" dirty="0"/>
              <a:t>Tax Planning Strategies and Related Limitations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Timing Strategies Example </a:t>
            </a:r>
          </a:p>
        </p:txBody>
      </p:sp>
      <p:sp>
        <p:nvSpPr>
          <p:cNvPr id="108547" name="Rectangle 3"/>
          <p:cNvSpPr>
            <a:spLocks noGrp="1" noChangeArrowheads="1"/>
          </p:cNvSpPr>
          <p:nvPr>
            <p:ph type="body" idx="1"/>
          </p:nvPr>
        </p:nvSpPr>
        <p:spPr/>
        <p:txBody>
          <a:bodyPr/>
          <a:lstStyle/>
          <a:p>
            <a:pPr eaLnBrk="1" hangingPunct="1">
              <a:lnSpc>
                <a:spcPct val="90000"/>
              </a:lnSpc>
            </a:pPr>
            <a:r>
              <a:rPr lang="en-US" altLang="zh-HK" sz="2600" dirty="0">
                <a:ea typeface="新細明體" charset="-120"/>
              </a:rPr>
              <a:t>Mercedes, a calendar-year taxpayer, uses the cash-basis method of accounting for her small business. On December 28, she receives a $10,000 bill from her accountant for consulting services related to her small business. She can avoid late payment charges by paying the $10,000 bill before January 10 of next year. Assume that Mercedes’ marginal tax rate is 30% </a:t>
            </a:r>
            <a:r>
              <a:rPr lang="en-US" altLang="zh-HK" sz="2600" i="1" dirty="0">
                <a:ea typeface="新細明體" charset="-120"/>
              </a:rPr>
              <a:t>this year and next</a:t>
            </a:r>
            <a:r>
              <a:rPr lang="en-US" altLang="zh-HK" sz="2600" dirty="0">
                <a:ea typeface="新細明體" charset="-120"/>
              </a:rPr>
              <a:t> and that she can earn an after-tax rate of return of 10% on her investments. When should she pay the $10,000 bill – this year or next? </a:t>
            </a:r>
            <a:endParaRPr lang="en-US"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fade">
                                      <p:cBhvr>
                                        <p:cTn id="7" dur="2000"/>
                                        <p:tgtEl>
                                          <p:spTgt spid="1085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Timing Strategies Example (Cont.)</a:t>
            </a:r>
          </a:p>
        </p:txBody>
      </p:sp>
      <p:sp>
        <p:nvSpPr>
          <p:cNvPr id="109571" name="Rectangle 3"/>
          <p:cNvSpPr>
            <a:spLocks noGrp="1" noChangeArrowheads="1"/>
          </p:cNvSpPr>
          <p:nvPr>
            <p:ph type="body" idx="1"/>
          </p:nvPr>
        </p:nvSpPr>
        <p:spPr/>
        <p:txBody>
          <a:bodyPr/>
          <a:lstStyle/>
          <a:p>
            <a:pPr eaLnBrk="1" hangingPunct="1"/>
            <a:r>
              <a:rPr lang="en-US" altLang="zh-HK" b="1" dirty="0">
                <a:ea typeface="新細明體" charset="-120"/>
              </a:rPr>
              <a:t>Mercedes should pay the bill this year</a:t>
            </a:r>
          </a:p>
          <a:p>
            <a:pPr lvl="1" eaLnBrk="1" hangingPunct="1"/>
            <a:r>
              <a:rPr lang="en-US" altLang="zh-HK" dirty="0">
                <a:ea typeface="新細明體" charset="-120"/>
              </a:rPr>
              <a:t>Present value tax savings if pay this year: $10,000 × 30% = $3,000</a:t>
            </a:r>
          </a:p>
          <a:p>
            <a:pPr lvl="1" eaLnBrk="1" hangingPunct="1"/>
            <a:r>
              <a:rPr lang="en-US" altLang="zh-HK" dirty="0">
                <a:ea typeface="新細明體" charset="-120"/>
              </a:rPr>
              <a:t>Present value tax savings if pay next year: $10,000 × 30% × .909 = $2,727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fade">
                                      <p:cBhvr>
                                        <p:cTn id="7" dur="2000"/>
                                        <p:tgtEl>
                                          <p:spTgt spid="109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9571">
                                            <p:txEl>
                                              <p:pRg st="1" end="1"/>
                                            </p:txEl>
                                          </p:spTgt>
                                        </p:tgtEl>
                                        <p:attrNameLst>
                                          <p:attrName>style.visibility</p:attrName>
                                        </p:attrNameLst>
                                      </p:cBhvr>
                                      <p:to>
                                        <p:strVal val="visible"/>
                                      </p:to>
                                    </p:set>
                                    <p:animEffect transition="in" filter="fade">
                                      <p:cBhvr>
                                        <p:cTn id="12" dur="2000"/>
                                        <p:tgtEl>
                                          <p:spTgt spid="1095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9571">
                                            <p:txEl>
                                              <p:pRg st="2" end="2"/>
                                            </p:txEl>
                                          </p:spTgt>
                                        </p:tgtEl>
                                        <p:attrNameLst>
                                          <p:attrName>style.visibility</p:attrName>
                                        </p:attrNameLst>
                                      </p:cBhvr>
                                      <p:to>
                                        <p:strVal val="visible"/>
                                      </p:to>
                                    </p:set>
                                    <p:animEffect transition="in" filter="fade">
                                      <p:cBhvr>
                                        <p:cTn id="17" dur="2000"/>
                                        <p:tgtEl>
                                          <p:spTgt spid="109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a:t>Timing Strategies When Tax Rates Change</a:t>
            </a:r>
          </a:p>
        </p:txBody>
      </p:sp>
      <p:sp>
        <p:nvSpPr>
          <p:cNvPr id="96259" name="Rectangle 3"/>
          <p:cNvSpPr>
            <a:spLocks noGrp="1" noChangeArrowheads="1"/>
          </p:cNvSpPr>
          <p:nvPr>
            <p:ph type="body" idx="1"/>
          </p:nvPr>
        </p:nvSpPr>
        <p:spPr/>
        <p:txBody>
          <a:bodyPr/>
          <a:lstStyle/>
          <a:p>
            <a:pPr eaLnBrk="1" hangingPunct="1"/>
            <a:r>
              <a:rPr lang="en-US" altLang="zh-HK" dirty="0">
                <a:ea typeface="新細明體" charset="-120"/>
              </a:rPr>
              <a:t>When tax rates are increasing, the taxpayer must calculate the optimal tax strategies for deductions and income. Why?</a:t>
            </a:r>
          </a:p>
          <a:p>
            <a:pPr lvl="1" eaLnBrk="1" hangingPunct="1"/>
            <a:r>
              <a:rPr lang="en-US" altLang="zh-HK" dirty="0">
                <a:ea typeface="新細明體" charset="-120"/>
              </a:rPr>
              <a:t>The taxpayer must calculate whether the benefit of accelerating deductions outweighs the disadvantage of recognizing deductions in a </a:t>
            </a:r>
            <a:r>
              <a:rPr lang="en-US" altLang="zh-HK" i="1" dirty="0">
                <a:ea typeface="新細明體" charset="-120"/>
              </a:rPr>
              <a:t>lower</a:t>
            </a:r>
            <a:r>
              <a:rPr lang="en-US" altLang="zh-HK" dirty="0">
                <a:ea typeface="新細明體" charset="-120"/>
              </a:rPr>
              <a:t> tax rate year</a:t>
            </a:r>
          </a:p>
          <a:p>
            <a:pPr lvl="1" eaLnBrk="1" hangingPunct="1"/>
            <a:r>
              <a:rPr lang="en-US" altLang="zh-HK" dirty="0">
                <a:ea typeface="新細明體" charset="-120"/>
              </a:rPr>
              <a:t>The taxpayer must calculate whether the benefit of deferring income outweighs the disadvantage of recognizing income in a </a:t>
            </a:r>
            <a:r>
              <a:rPr lang="en-US" altLang="zh-HK" i="1" dirty="0">
                <a:ea typeface="新細明體" charset="-120"/>
              </a:rPr>
              <a:t>higher </a:t>
            </a:r>
            <a:r>
              <a:rPr lang="en-US" altLang="zh-HK" dirty="0">
                <a:ea typeface="新細明體" charset="-120"/>
              </a:rPr>
              <a:t>tax rate year</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Timing Strategies When Tax Rates Change (Cont.)</a:t>
            </a:r>
          </a:p>
        </p:txBody>
      </p:sp>
      <p:sp>
        <p:nvSpPr>
          <p:cNvPr id="110595" name="Rectangle 3"/>
          <p:cNvSpPr>
            <a:spLocks noGrp="1" noChangeArrowheads="1"/>
          </p:cNvSpPr>
          <p:nvPr>
            <p:ph type="body" idx="1"/>
          </p:nvPr>
        </p:nvSpPr>
        <p:spPr>
          <a:xfrm>
            <a:off x="457200" y="1447800"/>
            <a:ext cx="8229600" cy="4757737"/>
          </a:xfrm>
        </p:spPr>
        <p:txBody>
          <a:bodyPr/>
          <a:lstStyle/>
          <a:p>
            <a:pPr eaLnBrk="1" hangingPunct="1"/>
            <a:r>
              <a:rPr lang="en-US" altLang="zh-HK" dirty="0">
                <a:ea typeface="新細明體" charset="-120"/>
              </a:rPr>
              <a:t>When tax rates are decreasing, taxpayers should accelerate tax deductions into earlier years and defer taxable income to later years. Why?</a:t>
            </a:r>
          </a:p>
          <a:p>
            <a:pPr lvl="1" eaLnBrk="1" hangingPunct="1"/>
            <a:r>
              <a:rPr lang="en-US" altLang="zh-HK" dirty="0">
                <a:ea typeface="新細明體" charset="-120"/>
              </a:rPr>
              <a:t>Accelerating deductions maximizes the present value of tax savings from deductions due to the acceleration of the deductions into </a:t>
            </a:r>
            <a:r>
              <a:rPr lang="en-US" altLang="zh-HK" i="1" dirty="0">
                <a:ea typeface="新細明體" charset="-120"/>
              </a:rPr>
              <a:t>earlier</a:t>
            </a:r>
            <a:r>
              <a:rPr lang="en-US" altLang="zh-HK" dirty="0">
                <a:ea typeface="新細明體" charset="-120"/>
              </a:rPr>
              <a:t> years with a </a:t>
            </a:r>
            <a:r>
              <a:rPr lang="en-US" altLang="zh-HK" i="1" dirty="0">
                <a:ea typeface="新細明體" charset="-120"/>
              </a:rPr>
              <a:t>higher</a:t>
            </a:r>
            <a:r>
              <a:rPr lang="en-US" altLang="zh-HK" dirty="0">
                <a:ea typeface="新細明體" charset="-120"/>
              </a:rPr>
              <a:t> tax rate year</a:t>
            </a:r>
          </a:p>
          <a:p>
            <a:pPr lvl="1" eaLnBrk="1" hangingPunct="1"/>
            <a:r>
              <a:rPr lang="en-US" altLang="zh-HK" dirty="0">
                <a:ea typeface="新細明體" charset="-120"/>
              </a:rPr>
              <a:t>Deferring income minimizes the present value of taxes paid due to the deferral of the income to later years with a </a:t>
            </a:r>
            <a:r>
              <a:rPr lang="en-US" altLang="zh-HK" i="1" dirty="0">
                <a:ea typeface="新細明體" charset="-120"/>
              </a:rPr>
              <a:t>lower</a:t>
            </a:r>
            <a:r>
              <a:rPr lang="en-US" altLang="zh-HK" dirty="0">
                <a:ea typeface="新細明體" charset="-120"/>
              </a:rPr>
              <a:t> tax rate</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a:t>Tax Rate Change</a:t>
            </a:r>
          </a:p>
        </p:txBody>
      </p:sp>
      <p:sp>
        <p:nvSpPr>
          <p:cNvPr id="16387" name="Rectangle 3"/>
          <p:cNvSpPr>
            <a:spLocks noGrp="1" noChangeArrowheads="1"/>
          </p:cNvSpPr>
          <p:nvPr>
            <p:ph type="body" idx="1"/>
          </p:nvPr>
        </p:nvSpPr>
        <p:spPr/>
        <p:txBody>
          <a:bodyPr/>
          <a:lstStyle/>
          <a:p>
            <a:pPr eaLnBrk="1" hangingPunct="1"/>
            <a:r>
              <a:rPr lang="en-US" altLang="zh-HK" sz="2600" dirty="0">
                <a:ea typeface="新細明體" charset="-120"/>
              </a:rPr>
              <a:t>Having decided she needs new equipment for her business, Mercedes is now considering whether to make the purchase and take a corresponding $10,000 deduction at year-end or next year. Mercedes anticipates that, with the new machinery, her business income will rise such that her marginal rate will increase from 20% this year to 28% next year. Assuming her after-tax rate of return is 8%, what should Mercedes do? </a:t>
            </a:r>
            <a:endParaRPr lang="en-US" altLang="en-US"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Tax Rate Change Solution</a:t>
            </a:r>
          </a:p>
        </p:txBody>
      </p:sp>
      <p:sp>
        <p:nvSpPr>
          <p:cNvPr id="98307" name="Rectangle 3"/>
          <p:cNvSpPr>
            <a:spLocks noGrp="1" noChangeArrowheads="1"/>
          </p:cNvSpPr>
          <p:nvPr>
            <p:ph type="body" idx="1"/>
          </p:nvPr>
        </p:nvSpPr>
        <p:spPr>
          <a:xfrm>
            <a:off x="457200" y="1981200"/>
            <a:ext cx="8229600" cy="4343400"/>
          </a:xfrm>
        </p:spPr>
        <p:txBody>
          <a:bodyPr/>
          <a:lstStyle/>
          <a:p>
            <a:pPr eaLnBrk="1" hangingPunct="1"/>
            <a:r>
              <a:rPr lang="en-US" altLang="en-US" dirty="0"/>
              <a:t>Mercedes should pay the $10,000 in January</a:t>
            </a:r>
          </a:p>
          <a:p>
            <a:pPr eaLnBrk="1" hangingPunct="1"/>
            <a:r>
              <a:rPr lang="en-US" altLang="en-US" dirty="0"/>
              <a:t>Tax savings if paid in December</a:t>
            </a:r>
          </a:p>
          <a:p>
            <a:pPr lvl="1" eaLnBrk="1" hangingPunct="1"/>
            <a:r>
              <a:rPr lang="en-US" altLang="en-US" dirty="0"/>
              <a:t>$10,000 × 20% = $2,000</a:t>
            </a:r>
          </a:p>
          <a:p>
            <a:pPr eaLnBrk="1" hangingPunct="1"/>
            <a:r>
              <a:rPr lang="en-US" altLang="en-US" dirty="0"/>
              <a:t>Tax savings if paid in January</a:t>
            </a:r>
          </a:p>
          <a:p>
            <a:pPr lvl="1" eaLnBrk="1" hangingPunct="1"/>
            <a:r>
              <a:rPr lang="en-US" altLang="en-US" dirty="0"/>
              <a:t>$10,000 × 28% = $2,800</a:t>
            </a:r>
          </a:p>
          <a:p>
            <a:pPr lvl="1" eaLnBrk="1" hangingPunct="1"/>
            <a:r>
              <a:rPr lang="en-US" altLang="en-US" dirty="0"/>
              <a:t>Discount savings back to current year </a:t>
            </a:r>
          </a:p>
          <a:p>
            <a:pPr lvl="2" eaLnBrk="1" hangingPunct="1"/>
            <a:r>
              <a:rPr lang="en-US" altLang="en-US" sz="2500" dirty="0"/>
              <a:t>2,800 × .926 = $2,593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3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830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83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830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3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a:t>Limitations to Timing Strategies</a:t>
            </a:r>
          </a:p>
        </p:txBody>
      </p:sp>
      <p:sp>
        <p:nvSpPr>
          <p:cNvPr id="95235" name="Rectangle 3"/>
          <p:cNvSpPr>
            <a:spLocks noGrp="1" noChangeArrowheads="1"/>
          </p:cNvSpPr>
          <p:nvPr>
            <p:ph type="body" idx="1"/>
          </p:nvPr>
        </p:nvSpPr>
        <p:spPr/>
        <p:txBody>
          <a:bodyPr/>
          <a:lstStyle/>
          <a:p>
            <a:pPr eaLnBrk="1" hangingPunct="1">
              <a:lnSpc>
                <a:spcPct val="90000"/>
              </a:lnSpc>
            </a:pPr>
            <a:r>
              <a:rPr lang="en-US" altLang="en-US" sz="2500" dirty="0"/>
              <a:t>The tax deduction often cannot be accelerated without the actual cash outflow that generates the deduction</a:t>
            </a:r>
          </a:p>
          <a:p>
            <a:pPr eaLnBrk="1" hangingPunct="1">
              <a:lnSpc>
                <a:spcPct val="90000"/>
              </a:lnSpc>
            </a:pPr>
            <a:r>
              <a:rPr lang="en-US" altLang="en-US" sz="2500" dirty="0"/>
              <a:t>Tax law generally requires taxpayers to continue their investment to defer income</a:t>
            </a:r>
          </a:p>
          <a:p>
            <a:pPr eaLnBrk="1" hangingPunct="1">
              <a:lnSpc>
                <a:spcPct val="90000"/>
              </a:lnSpc>
            </a:pPr>
            <a:r>
              <a:rPr lang="en-US" altLang="en-US" sz="2500" dirty="0"/>
              <a:t>Deferral strategy may not be optimal if taxpayer has cash flow needs, or if continuing investment generates low returns or subjects taxpayer to unnecessary risk</a:t>
            </a:r>
          </a:p>
          <a:p>
            <a:pPr eaLnBrk="1" hangingPunct="1">
              <a:lnSpc>
                <a:spcPct val="90000"/>
              </a:lnSpc>
            </a:pPr>
            <a:r>
              <a:rPr lang="en-US" altLang="en-US" sz="2500" b="1" dirty="0"/>
              <a:t>Constructive receipt doctrine</a:t>
            </a:r>
            <a:r>
              <a:rPr lang="en-US" altLang="en-US" sz="2500" dirty="0"/>
              <a:t>: taxpayer must recognize income when it is actually or constructively received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a:t>Income-Shifting Strategies</a:t>
            </a:r>
          </a:p>
        </p:txBody>
      </p:sp>
      <p:sp>
        <p:nvSpPr>
          <p:cNvPr id="111619" name="Rectangle 3"/>
          <p:cNvSpPr>
            <a:spLocks noGrp="1" noChangeArrowheads="1"/>
          </p:cNvSpPr>
          <p:nvPr>
            <p:ph type="body" idx="1"/>
          </p:nvPr>
        </p:nvSpPr>
        <p:spPr>
          <a:xfrm>
            <a:off x="457200" y="1828800"/>
            <a:ext cx="8229600" cy="4495800"/>
          </a:xfrm>
        </p:spPr>
        <p:txBody>
          <a:bodyPr/>
          <a:lstStyle/>
          <a:p>
            <a:pPr eaLnBrk="1" hangingPunct="1"/>
            <a:r>
              <a:rPr lang="en-US" altLang="zh-HK" sz="2400" dirty="0">
                <a:ea typeface="新細明體" charset="-120"/>
              </a:rPr>
              <a:t>Income shifting exploits the differences in tax rates across taxpayers by shifting income from high-tax-rate taxpayers (jurisdictions) to low-tax-rate taxpayers (jurisdictions) or shifting deductions from low-tax-rate taxpayers (jurisdictions) to high-tax-rate taxpayers (jurisdictions)</a:t>
            </a:r>
          </a:p>
          <a:p>
            <a:pPr eaLnBrk="1" hangingPunct="1"/>
            <a:r>
              <a:rPr lang="en-US" altLang="en-US" sz="2600" dirty="0"/>
              <a:t>Transactions between Family Members</a:t>
            </a:r>
          </a:p>
          <a:p>
            <a:pPr lvl="1" eaLnBrk="1" hangingPunct="1"/>
            <a:r>
              <a:rPr lang="en-US" altLang="en-US" sz="2200" dirty="0"/>
              <a:t>Children generally have lower marginal tax rates; therefore, parents may shift income to children so it will be taxed at the child’s tax rate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16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16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dirty="0"/>
              <a:t>Income-Shifting Strategies (2)</a:t>
            </a:r>
          </a:p>
        </p:txBody>
      </p:sp>
      <p:sp>
        <p:nvSpPr>
          <p:cNvPr id="99331" name="Rectangle 3"/>
          <p:cNvSpPr>
            <a:spLocks noGrp="1" noChangeArrowheads="1"/>
          </p:cNvSpPr>
          <p:nvPr>
            <p:ph type="body" idx="1"/>
          </p:nvPr>
        </p:nvSpPr>
        <p:spPr>
          <a:xfrm>
            <a:off x="457200" y="1828800"/>
            <a:ext cx="8229600" cy="4495800"/>
          </a:xfrm>
        </p:spPr>
        <p:txBody>
          <a:bodyPr/>
          <a:lstStyle/>
          <a:p>
            <a:pPr eaLnBrk="1" hangingPunct="1"/>
            <a:r>
              <a:rPr lang="en-US" altLang="en-US" dirty="0"/>
              <a:t>Transactions between Owners and Their Businesses</a:t>
            </a:r>
          </a:p>
          <a:p>
            <a:pPr lvl="1" eaLnBrk="1" hangingPunct="1"/>
            <a:r>
              <a:rPr lang="en-US" altLang="en-US" dirty="0"/>
              <a:t>Incorporating a business and thus shifting income from an individual to the corporation may result in lower current taxation of the business income [See Example 3-8]</a:t>
            </a:r>
          </a:p>
          <a:p>
            <a:pPr lvl="1" eaLnBrk="1" hangingPunct="1"/>
            <a:r>
              <a:rPr lang="en-US" altLang="en-US" dirty="0"/>
              <a:t>Shifting income from a corporation to an owner through tax-deductible expenses (e.g., compensation, interest, rent) allows the owners to avoid double taxation on corporate profits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93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93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a:t>Income-Shifting Strategies (3)</a:t>
            </a:r>
          </a:p>
        </p:txBody>
      </p:sp>
      <p:sp>
        <p:nvSpPr>
          <p:cNvPr id="21507" name="Rectangle 3"/>
          <p:cNvSpPr>
            <a:spLocks noGrp="1" noChangeArrowheads="1"/>
          </p:cNvSpPr>
          <p:nvPr>
            <p:ph type="body" idx="1"/>
          </p:nvPr>
        </p:nvSpPr>
        <p:spPr/>
        <p:txBody>
          <a:bodyPr/>
          <a:lstStyle/>
          <a:p>
            <a:pPr eaLnBrk="1" hangingPunct="1"/>
            <a:r>
              <a:rPr lang="en-US" altLang="en-US" dirty="0"/>
              <a:t>Transactions across jurisdictions</a:t>
            </a:r>
          </a:p>
          <a:p>
            <a:pPr lvl="1" eaLnBrk="1" hangingPunct="1"/>
            <a:r>
              <a:rPr lang="en-US" altLang="en-US" dirty="0"/>
              <a:t>Income earned in different jurisdictions is often taxed very differently. Taxpayers can use these differences to maximize their after-tax wealth</a:t>
            </a:r>
          </a:p>
          <a:p>
            <a:pPr eaLnBrk="1" hangingPunct="1"/>
            <a:r>
              <a:rPr lang="en-US" altLang="en-US" dirty="0"/>
              <a:t>IRS scrutiny of related-party transactions, implicit taxes, the kiddie tax, negative publicity, and judicial doctrines (assignment of income) limit income-shifting strategies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Learning Objectives</a:t>
            </a:r>
          </a:p>
        </p:txBody>
      </p:sp>
      <p:sp>
        <p:nvSpPr>
          <p:cNvPr id="4099" name="Rectangle 3"/>
          <p:cNvSpPr>
            <a:spLocks noGrp="1" noChangeArrowheads="1"/>
          </p:cNvSpPr>
          <p:nvPr>
            <p:ph type="body" idx="1"/>
          </p:nvPr>
        </p:nvSpPr>
        <p:spPr/>
        <p:txBody>
          <a:bodyPr/>
          <a:lstStyle/>
          <a:p>
            <a:pPr marL="571500" indent="-571500" eaLnBrk="1" hangingPunct="1">
              <a:lnSpc>
                <a:spcPct val="90000"/>
              </a:lnSpc>
              <a:buFont typeface="+mj-lt"/>
              <a:buAutoNum type="arabicPeriod"/>
            </a:pPr>
            <a:r>
              <a:rPr lang="en-US" altLang="zh-HK" dirty="0">
                <a:ea typeface="新細明體" charset="-120"/>
              </a:rPr>
              <a:t>Identify the objectives of basic tax planning strategies. </a:t>
            </a:r>
          </a:p>
          <a:p>
            <a:pPr marL="571500" indent="-571500" eaLnBrk="1" hangingPunct="1">
              <a:lnSpc>
                <a:spcPct val="90000"/>
              </a:lnSpc>
              <a:buFont typeface="+mj-lt"/>
              <a:buAutoNum type="arabicPeriod"/>
            </a:pPr>
            <a:r>
              <a:rPr lang="en-US" altLang="zh-HK" dirty="0">
                <a:ea typeface="新細明體" charset="-120"/>
              </a:rPr>
              <a:t>Apply the timing strategy and describe its applications and limitations.</a:t>
            </a:r>
          </a:p>
          <a:p>
            <a:pPr marL="571500" indent="-571500" eaLnBrk="1" hangingPunct="1">
              <a:lnSpc>
                <a:spcPct val="90000"/>
              </a:lnSpc>
              <a:buFont typeface="+mj-lt"/>
              <a:buAutoNum type="arabicPeriod"/>
            </a:pPr>
            <a:r>
              <a:rPr lang="en-US" altLang="zh-HK" dirty="0">
                <a:ea typeface="新細明體" charset="-120"/>
              </a:rPr>
              <a:t>Apply the concept of present value to tax planning. </a:t>
            </a:r>
          </a:p>
          <a:p>
            <a:pPr marL="571500" indent="-571500" eaLnBrk="1" hangingPunct="1">
              <a:lnSpc>
                <a:spcPct val="90000"/>
              </a:lnSpc>
              <a:buFont typeface="+mj-lt"/>
              <a:buAutoNum type="arabicPeriod"/>
            </a:pPr>
            <a:r>
              <a:rPr lang="en-US" altLang="zh-HK" dirty="0">
                <a:ea typeface="新細明體" charset="-120"/>
              </a:rPr>
              <a:t>Apply the strategy of income shifting, provide examples, and describe its limitations.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Conversion Strategies</a:t>
            </a:r>
          </a:p>
        </p:txBody>
      </p:sp>
      <p:sp>
        <p:nvSpPr>
          <p:cNvPr id="102403" name="Rectangle 3"/>
          <p:cNvSpPr>
            <a:spLocks noGrp="1" noChangeArrowheads="1"/>
          </p:cNvSpPr>
          <p:nvPr>
            <p:ph type="body" idx="1"/>
          </p:nvPr>
        </p:nvSpPr>
        <p:spPr/>
        <p:txBody>
          <a:bodyPr/>
          <a:lstStyle/>
          <a:p>
            <a:pPr eaLnBrk="1" hangingPunct="1">
              <a:lnSpc>
                <a:spcPct val="90000"/>
              </a:lnSpc>
              <a:spcAft>
                <a:spcPts val="600"/>
              </a:spcAft>
            </a:pPr>
            <a:r>
              <a:rPr lang="en-US" altLang="en-US" dirty="0"/>
              <a:t>Tax rates can vary across different activities</a:t>
            </a:r>
          </a:p>
          <a:p>
            <a:pPr lvl="1" eaLnBrk="1" hangingPunct="1">
              <a:lnSpc>
                <a:spcPct val="90000"/>
              </a:lnSpc>
            </a:pPr>
            <a:r>
              <a:rPr lang="en-US" altLang="en-US" dirty="0"/>
              <a:t>Ordinary income is taxed at ordinary rates</a:t>
            </a:r>
          </a:p>
          <a:p>
            <a:pPr lvl="1" eaLnBrk="1" hangingPunct="1">
              <a:lnSpc>
                <a:spcPct val="90000"/>
              </a:lnSpc>
            </a:pPr>
            <a:r>
              <a:rPr lang="en-US" altLang="en-US" dirty="0"/>
              <a:t>Long-term capital gains are taxed at preferential rates</a:t>
            </a:r>
          </a:p>
          <a:p>
            <a:pPr lvl="1" eaLnBrk="1" hangingPunct="1">
              <a:lnSpc>
                <a:spcPct val="90000"/>
              </a:lnSpc>
            </a:pPr>
            <a:r>
              <a:rPr lang="en-US" altLang="en-US" dirty="0"/>
              <a:t>Some income is tax-exempt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0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Conversion Strategies (Cont.)</a:t>
            </a:r>
          </a:p>
        </p:txBody>
      </p:sp>
      <p:sp>
        <p:nvSpPr>
          <p:cNvPr id="118787" name="Rectangle 3"/>
          <p:cNvSpPr>
            <a:spLocks noGrp="1" noChangeArrowheads="1"/>
          </p:cNvSpPr>
          <p:nvPr>
            <p:ph type="body" idx="1"/>
          </p:nvPr>
        </p:nvSpPr>
        <p:spPr/>
        <p:txBody>
          <a:bodyPr/>
          <a:lstStyle/>
          <a:p>
            <a:pPr marL="762000" indent="-762000" eaLnBrk="1" hangingPunct="1"/>
            <a:r>
              <a:rPr lang="en-US" altLang="en-US" sz="2600" dirty="0"/>
              <a:t>The conversion strategy is based on the understanding that the tax law does not treat all types of income or deductions the same</a:t>
            </a:r>
          </a:p>
          <a:p>
            <a:pPr marL="762000" indent="-762000" eaLnBrk="1" hangingPunct="1"/>
            <a:r>
              <a:rPr lang="en-US" altLang="en-US" sz="2600" dirty="0"/>
              <a:t>To implement the conversion strategy, you must: </a:t>
            </a:r>
          </a:p>
          <a:p>
            <a:pPr marL="1004888" lvl="1" indent="-660400" eaLnBrk="1" hangingPunct="1"/>
            <a:r>
              <a:rPr lang="en-US" altLang="en-US" sz="2200" dirty="0"/>
              <a:t>Understand the differences in tax treatment across various types of income, expenses, and activities </a:t>
            </a:r>
          </a:p>
          <a:p>
            <a:pPr marL="1004888" lvl="1" indent="-660400" eaLnBrk="1" hangingPunct="1"/>
            <a:r>
              <a:rPr lang="en-US" altLang="en-US" sz="2200" dirty="0"/>
              <a:t>Have some ability to alter the nature of the income or expense to receive the more advantageous tax treatment</a:t>
            </a:r>
            <a:r>
              <a:rPr lang="en-US" altLang="en-US" sz="1900" dirty="0"/>
              <a:t> </a:t>
            </a:r>
            <a:r>
              <a:rPr lang="en-US" altLang="en-US" sz="2200"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a:t>Conversion Example</a:t>
            </a:r>
          </a:p>
        </p:txBody>
      </p:sp>
      <p:sp>
        <p:nvSpPr>
          <p:cNvPr id="24579" name="Rectangle 3"/>
          <p:cNvSpPr>
            <a:spLocks noGrp="1" noChangeArrowheads="1"/>
          </p:cNvSpPr>
          <p:nvPr>
            <p:ph type="body" idx="1"/>
          </p:nvPr>
        </p:nvSpPr>
        <p:spPr/>
        <p:txBody>
          <a:bodyPr>
            <a:normAutofit fontScale="92500"/>
          </a:bodyPr>
          <a:lstStyle/>
          <a:p>
            <a:pPr eaLnBrk="1" hangingPunct="1">
              <a:defRPr/>
            </a:pPr>
            <a:r>
              <a:rPr lang="en-US" altLang="zh-HK" dirty="0">
                <a:ea typeface="新細明體" charset="-120"/>
              </a:rPr>
              <a:t>Bill is contemplating three different investments, each with the same amount of risk: (A) a high-dividend stock that pays 8.5% dividends annually with no appreciation potential, (B) taxable corporate bonds that pay 9% interest annually, (C) tax-exempt municipal bonds that pay 6% interest annually. Assume that dividends are taxed at 20% and that Bill’s marginal tax rate on ordinary income is 30%. Which investment should Bill choose?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Conversion Example Solution</a:t>
            </a:r>
          </a:p>
        </p:txBody>
      </p:sp>
      <p:sp>
        <p:nvSpPr>
          <p:cNvPr id="104451" name="Rectangle 3"/>
          <p:cNvSpPr>
            <a:spLocks noGrp="1" noChangeArrowheads="1"/>
          </p:cNvSpPr>
          <p:nvPr>
            <p:ph type="body" idx="1"/>
          </p:nvPr>
        </p:nvSpPr>
        <p:spPr/>
        <p:txBody>
          <a:bodyPr/>
          <a:lstStyle/>
          <a:p>
            <a:pPr eaLnBrk="1" hangingPunct="1"/>
            <a:r>
              <a:rPr lang="en-US" altLang="en-US" dirty="0"/>
              <a:t>High-dividend stock: 8.5% × (1 − 20%) = 6.8%</a:t>
            </a:r>
          </a:p>
          <a:p>
            <a:pPr eaLnBrk="1" hangingPunct="1"/>
            <a:r>
              <a:rPr lang="en-US" altLang="en-US" dirty="0"/>
              <a:t>Corporate bond: 9% × (1 − 30%) = 6.3%</a:t>
            </a:r>
          </a:p>
          <a:p>
            <a:pPr eaLnBrk="1" hangingPunct="1">
              <a:spcAft>
                <a:spcPts val="3000"/>
              </a:spcAft>
            </a:pPr>
            <a:r>
              <a:rPr lang="en-US" altLang="en-US" dirty="0"/>
              <a:t>Municipal bond: 6% × (1 − 0%) = 6%</a:t>
            </a:r>
          </a:p>
          <a:p>
            <a:pPr eaLnBrk="1" hangingPunct="1"/>
            <a:r>
              <a:rPr lang="en-US" altLang="en-US" dirty="0"/>
              <a:t>Therefore, the high-dividend stock would give the highest return for the investment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t>Limitations of Conversion Strategies</a:t>
            </a:r>
          </a:p>
        </p:txBody>
      </p:sp>
      <p:sp>
        <p:nvSpPr>
          <p:cNvPr id="26627" name="Rectangle 3"/>
          <p:cNvSpPr>
            <a:spLocks noGrp="1" noChangeArrowheads="1"/>
          </p:cNvSpPr>
          <p:nvPr>
            <p:ph type="body" idx="1"/>
          </p:nvPr>
        </p:nvSpPr>
        <p:spPr/>
        <p:txBody>
          <a:bodyPr/>
          <a:lstStyle/>
          <a:p>
            <a:pPr eaLnBrk="1" hangingPunct="1"/>
            <a:r>
              <a:rPr lang="en-US" altLang="en-US" dirty="0"/>
              <a:t>The Code itself contains provisions to prevent a taxpayer from changing the nature of expenses and income </a:t>
            </a:r>
          </a:p>
          <a:p>
            <a:pPr eaLnBrk="1" hangingPunct="1"/>
            <a:r>
              <a:rPr lang="en-US" altLang="zh-HK" dirty="0">
                <a:ea typeface="新細明體" charset="-120"/>
              </a:rPr>
              <a:t>Implicit taxes may also reduce or eliminate the advantages of conversion strategies </a:t>
            </a:r>
            <a:endParaRPr lang="en-US" altLang="en-US" dirty="0"/>
          </a:p>
          <a:p>
            <a:pPr eaLnBrk="1" hangingPunct="1"/>
            <a:r>
              <a:rPr lang="en-US" altLang="en-US" dirty="0"/>
              <a:t>Judicial doctrines such as business purpose, step transactions, substance-over-form, and economic substance may limit use of conversion strategies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3100" dirty="0"/>
              <a:t>Additional Limitations to Tax Planning Strategies: Judicial Doctrines</a:t>
            </a:r>
          </a:p>
        </p:txBody>
      </p:sp>
      <p:sp>
        <p:nvSpPr>
          <p:cNvPr id="100355" name="Rectangle 3"/>
          <p:cNvSpPr>
            <a:spLocks noGrp="1" noChangeArrowheads="1"/>
          </p:cNvSpPr>
          <p:nvPr>
            <p:ph type="body" idx="1"/>
          </p:nvPr>
        </p:nvSpPr>
        <p:spPr/>
        <p:txBody>
          <a:bodyPr/>
          <a:lstStyle/>
          <a:p>
            <a:pPr eaLnBrk="1" hangingPunct="1">
              <a:lnSpc>
                <a:spcPct val="90000"/>
              </a:lnSpc>
            </a:pPr>
            <a:r>
              <a:rPr lang="en-US" altLang="en-US" b="1" dirty="0"/>
              <a:t>Constructive receipt (previously discussed)</a:t>
            </a:r>
          </a:p>
          <a:p>
            <a:pPr eaLnBrk="1" hangingPunct="1">
              <a:lnSpc>
                <a:spcPct val="90000"/>
              </a:lnSpc>
            </a:pPr>
            <a:r>
              <a:rPr lang="en-US" altLang="en-US" b="1" dirty="0"/>
              <a:t>Assignment of income</a:t>
            </a:r>
            <a:r>
              <a:rPr lang="en-US" altLang="en-US" dirty="0"/>
              <a:t>:</a:t>
            </a:r>
          </a:p>
          <a:p>
            <a:pPr lvl="1" eaLnBrk="1" hangingPunct="1">
              <a:lnSpc>
                <a:spcPct val="90000"/>
              </a:lnSpc>
            </a:pPr>
            <a:r>
              <a:rPr lang="en-US" altLang="en-US" dirty="0"/>
              <a:t>Requires income to be taxed to the taxpayer who actually earns the income</a:t>
            </a:r>
          </a:p>
          <a:p>
            <a:pPr lvl="1" eaLnBrk="1" hangingPunct="1">
              <a:lnSpc>
                <a:spcPct val="90000"/>
              </a:lnSpc>
            </a:pPr>
            <a:r>
              <a:rPr lang="en-US" altLang="en-US" dirty="0"/>
              <a:t>Merely attributing a paycheck or dividend to another taxpayer does not transfer tax liability</a:t>
            </a:r>
          </a:p>
          <a:p>
            <a:pPr eaLnBrk="1" hangingPunct="1">
              <a:lnSpc>
                <a:spcPct val="90000"/>
              </a:lnSpc>
            </a:pPr>
            <a:r>
              <a:rPr lang="en-US" altLang="en-US" b="1" dirty="0"/>
              <a:t>Related-party transactions</a:t>
            </a:r>
            <a:r>
              <a:rPr lang="en-US" altLang="en-US" dirty="0"/>
              <a:t>:</a:t>
            </a:r>
          </a:p>
          <a:p>
            <a:pPr lvl="1" eaLnBrk="1" hangingPunct="1">
              <a:lnSpc>
                <a:spcPct val="90000"/>
              </a:lnSpc>
            </a:pPr>
            <a:r>
              <a:rPr lang="en-US" altLang="en-US" dirty="0"/>
              <a:t>IRS scrutinizes these transactions because they are often not </a:t>
            </a:r>
            <a:r>
              <a:rPr lang="en-US" altLang="en-US" b="1" dirty="0"/>
              <a:t>arms-length transactions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3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z="3100" dirty="0"/>
              <a:t>Additional Limitations to Tax Planning Strategies: Judicial Doctrines (2)</a:t>
            </a:r>
          </a:p>
        </p:txBody>
      </p:sp>
      <p:sp>
        <p:nvSpPr>
          <p:cNvPr id="101379" name="Rectangle 3"/>
          <p:cNvSpPr>
            <a:spLocks noGrp="1" noChangeArrowheads="1"/>
          </p:cNvSpPr>
          <p:nvPr>
            <p:ph type="body" idx="1"/>
          </p:nvPr>
        </p:nvSpPr>
        <p:spPr>
          <a:xfrm>
            <a:off x="457200" y="1676400"/>
            <a:ext cx="8229600" cy="4495800"/>
          </a:xfrm>
        </p:spPr>
        <p:txBody>
          <a:bodyPr>
            <a:normAutofit fontScale="92500" lnSpcReduction="20000"/>
          </a:bodyPr>
          <a:lstStyle/>
          <a:p>
            <a:pPr eaLnBrk="1" hangingPunct="1">
              <a:defRPr/>
            </a:pPr>
            <a:r>
              <a:rPr lang="en-US" sz="2600" b="1" dirty="0"/>
              <a:t>Business purpose doctrine</a:t>
            </a:r>
            <a:r>
              <a:rPr lang="en-US" sz="2600" dirty="0"/>
              <a:t>:</a:t>
            </a:r>
          </a:p>
          <a:p>
            <a:pPr lvl="1" eaLnBrk="1" hangingPunct="1">
              <a:defRPr/>
            </a:pPr>
            <a:r>
              <a:rPr lang="en-US" sz="2200" dirty="0"/>
              <a:t>IRS has the power to disallow business expenses for transactions that don’t have a business purpose</a:t>
            </a:r>
          </a:p>
          <a:p>
            <a:pPr eaLnBrk="1" hangingPunct="1">
              <a:defRPr/>
            </a:pPr>
            <a:r>
              <a:rPr lang="en-US" sz="2600" b="1" dirty="0"/>
              <a:t>Step-transaction doctrine</a:t>
            </a:r>
            <a:r>
              <a:rPr lang="en-US" sz="2600" dirty="0"/>
              <a:t>: </a:t>
            </a:r>
          </a:p>
          <a:p>
            <a:pPr lvl="1" eaLnBrk="1" hangingPunct="1">
              <a:defRPr/>
            </a:pPr>
            <a:r>
              <a:rPr lang="en-US" sz="2200" dirty="0"/>
              <a:t>IRS has the power to collapse a series of transactions into one to determine tax liability</a:t>
            </a:r>
          </a:p>
          <a:p>
            <a:pPr eaLnBrk="1" hangingPunct="1">
              <a:defRPr/>
            </a:pPr>
            <a:r>
              <a:rPr lang="en-US" sz="2600" b="1" dirty="0"/>
              <a:t>Substance-over-form doctrine</a:t>
            </a:r>
            <a:r>
              <a:rPr lang="en-US" sz="2600" dirty="0"/>
              <a:t>: </a:t>
            </a:r>
          </a:p>
          <a:p>
            <a:pPr lvl="1" eaLnBrk="1" hangingPunct="1">
              <a:defRPr/>
            </a:pPr>
            <a:r>
              <a:rPr lang="en-US" sz="2200" dirty="0"/>
              <a:t>IRS can reclassify a transaction according to its substance (instead of its form)</a:t>
            </a:r>
          </a:p>
          <a:p>
            <a:pPr eaLnBrk="1" hangingPunct="1">
              <a:defRPr/>
            </a:pPr>
            <a:r>
              <a:rPr lang="en-US" sz="2600" b="1" dirty="0"/>
              <a:t>Economic</a:t>
            </a:r>
            <a:r>
              <a:rPr lang="en-US" dirty="0"/>
              <a:t> </a:t>
            </a:r>
            <a:r>
              <a:rPr lang="en-US" sz="2600" b="1" dirty="0">
                <a:solidFill>
                  <a:srgbClr val="000000"/>
                </a:solidFill>
              </a:rPr>
              <a:t>substance doctrine:</a:t>
            </a:r>
          </a:p>
          <a:p>
            <a:pPr lvl="1" eaLnBrk="1" hangingPunct="1">
              <a:defRPr/>
            </a:pPr>
            <a:r>
              <a:rPr lang="en-US" sz="2200" dirty="0"/>
              <a:t>Transactions must meet two criteria</a:t>
            </a:r>
          </a:p>
          <a:p>
            <a:pPr marL="1150937" lvl="2" indent="-457200" eaLnBrk="1" hangingPunct="1">
              <a:buFont typeface="+mj-lt"/>
              <a:buAutoNum type="arabicPeriod"/>
              <a:defRPr/>
            </a:pPr>
            <a:r>
              <a:rPr lang="en-US" sz="1900" dirty="0"/>
              <a:t>Transaction must meaningfully change a taxpayer’s economic position (excluding any federal income tax effects)</a:t>
            </a:r>
          </a:p>
          <a:p>
            <a:pPr marL="1150937" lvl="2" indent="-457200" eaLnBrk="1" hangingPunct="1">
              <a:buFont typeface="+mj-lt"/>
              <a:buAutoNum type="arabicPeriod"/>
              <a:defRPr/>
            </a:pPr>
            <a:r>
              <a:rPr lang="en-US" sz="1900" dirty="0"/>
              <a:t>Taxpayer must have a substantial purpose (other than tax avoidance) for the transaction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137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13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137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37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137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137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137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13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Tax Avoidance Versus Tax Evasion</a:t>
            </a:r>
          </a:p>
        </p:txBody>
      </p:sp>
      <p:sp>
        <p:nvSpPr>
          <p:cNvPr id="29699" name="Rectangle 3"/>
          <p:cNvSpPr>
            <a:spLocks noGrp="1" noChangeArrowheads="1"/>
          </p:cNvSpPr>
          <p:nvPr>
            <p:ph type="body" idx="1"/>
          </p:nvPr>
        </p:nvSpPr>
        <p:spPr/>
        <p:txBody>
          <a:bodyPr/>
          <a:lstStyle/>
          <a:p>
            <a:pPr eaLnBrk="1" hangingPunct="1">
              <a:lnSpc>
                <a:spcPct val="80000"/>
              </a:lnSpc>
            </a:pPr>
            <a:r>
              <a:rPr lang="en-US" altLang="zh-HK" sz="2600" dirty="0">
                <a:ea typeface="新細明體" charset="-120"/>
              </a:rPr>
              <a:t>“Over and over again courts have said that there is nothing sinister in so arranging one's affairs as to keep taxes as low as possible. Everybody does so, rich or poor; and all do right, for nobody owes any public duty to pay more than the law demands: taxes are enforced exactions, not voluntary contributions. To demand more in the name of morals is mere cant.” </a:t>
            </a:r>
          </a:p>
          <a:p>
            <a:pPr lvl="1" eaLnBrk="1" hangingPunct="1">
              <a:lnSpc>
                <a:spcPct val="80000"/>
              </a:lnSpc>
              <a:buFont typeface="Wingdings" pitchFamily="2" charset="2"/>
              <a:buNone/>
            </a:pPr>
            <a:r>
              <a:rPr lang="en-US" altLang="en-US" sz="2200" dirty="0"/>
              <a:t>					Judge Learned Hand</a:t>
            </a:r>
          </a:p>
          <a:p>
            <a:pPr lvl="1" eaLnBrk="1" hangingPunct="1">
              <a:lnSpc>
                <a:spcPct val="80000"/>
              </a:lnSpc>
              <a:buFont typeface="Wingdings" pitchFamily="2" charset="2"/>
              <a:buNone/>
            </a:pPr>
            <a:r>
              <a:rPr lang="en-US" altLang="en-US" sz="2200" dirty="0"/>
              <a:t>					</a:t>
            </a:r>
            <a:r>
              <a:rPr lang="en-US" altLang="en-US" sz="2200" i="1" dirty="0"/>
              <a:t>Commissioner v. Newman</a:t>
            </a:r>
            <a:endParaRPr lang="en-US" altLang="en-US"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t>Tax Avoidance Versus Tax Evasion (2)</a:t>
            </a:r>
          </a:p>
        </p:txBody>
      </p:sp>
      <p:sp>
        <p:nvSpPr>
          <p:cNvPr id="30723" name="Rectangle 3"/>
          <p:cNvSpPr>
            <a:spLocks noGrp="1" noChangeArrowheads="1"/>
          </p:cNvSpPr>
          <p:nvPr>
            <p:ph type="body" idx="1"/>
          </p:nvPr>
        </p:nvSpPr>
        <p:spPr/>
        <p:txBody>
          <a:bodyPr/>
          <a:lstStyle/>
          <a:p>
            <a:pPr eaLnBrk="1" hangingPunct="1"/>
            <a:r>
              <a:rPr lang="en-US" altLang="en-US" dirty="0"/>
              <a:t>The previous strategies fall into legal tax avoidance</a:t>
            </a:r>
          </a:p>
          <a:p>
            <a:pPr eaLnBrk="1" hangingPunct="1"/>
            <a:r>
              <a:rPr lang="en-US" altLang="en-US" b="1" dirty="0"/>
              <a:t>Tax evasion</a:t>
            </a:r>
            <a:r>
              <a:rPr lang="en-US" altLang="en-US" dirty="0"/>
              <a:t>: the willful attempt to defraud the government</a:t>
            </a:r>
          </a:p>
          <a:p>
            <a:pPr lvl="1" eaLnBrk="1" hangingPunct="1"/>
            <a:r>
              <a:rPr lang="en-US" altLang="en-US" dirty="0"/>
              <a:t>This is outside the confines of legal tax avoidance</a:t>
            </a:r>
          </a:p>
          <a:p>
            <a:pPr lvl="1" eaLnBrk="1" hangingPunct="1"/>
            <a:r>
              <a:rPr lang="en-US" altLang="en-US" dirty="0"/>
              <a:t>May land the taxpayer in prison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a:t>Learning Objectives (Cont.)</a:t>
            </a:r>
          </a:p>
        </p:txBody>
      </p:sp>
      <p:sp>
        <p:nvSpPr>
          <p:cNvPr id="5123" name="Rectangle 3"/>
          <p:cNvSpPr>
            <a:spLocks noGrp="1" noChangeArrowheads="1"/>
          </p:cNvSpPr>
          <p:nvPr>
            <p:ph type="body" idx="1"/>
          </p:nvPr>
        </p:nvSpPr>
        <p:spPr/>
        <p:txBody>
          <a:bodyPr/>
          <a:lstStyle/>
          <a:p>
            <a:pPr marL="514350" indent="-514350" eaLnBrk="1" hangingPunct="1">
              <a:buFont typeface="+mj-lt"/>
              <a:buAutoNum type="arabicPeriod" startAt="5"/>
            </a:pPr>
            <a:r>
              <a:rPr lang="en-US" altLang="zh-HK" sz="3400" dirty="0">
                <a:ea typeface="新細明體" charset="-120"/>
              </a:rPr>
              <a:t>Apply the conversion strategy, provide examples, and describe its limitations. </a:t>
            </a:r>
          </a:p>
          <a:p>
            <a:pPr marL="514350" indent="-514350" eaLnBrk="1" hangingPunct="1">
              <a:buFont typeface="+mj-lt"/>
              <a:buAutoNum type="arabicPeriod" startAt="5"/>
            </a:pPr>
            <a:r>
              <a:rPr lang="en-US" altLang="zh-HK" sz="3400" dirty="0">
                <a:ea typeface="新細明體" charset="-120"/>
              </a:rPr>
              <a:t>Describe basic judicial doctrines that limit tax planning strategies.</a:t>
            </a:r>
          </a:p>
          <a:p>
            <a:pPr marL="514350" indent="-514350" eaLnBrk="1" hangingPunct="1">
              <a:buFont typeface="+mj-lt"/>
              <a:buAutoNum type="arabicPeriod" startAt="5"/>
            </a:pPr>
            <a:r>
              <a:rPr lang="en-US" altLang="zh-HK" sz="3400" dirty="0">
                <a:ea typeface="新細明體" charset="-120"/>
              </a:rPr>
              <a:t>Contrast tax avoidance and tax evasion.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Basic Tax Planning Overview</a:t>
            </a:r>
          </a:p>
        </p:txBody>
      </p:sp>
      <p:sp>
        <p:nvSpPr>
          <p:cNvPr id="92163" name="Rectangle 3"/>
          <p:cNvSpPr>
            <a:spLocks noGrp="1" noChangeArrowheads="1"/>
          </p:cNvSpPr>
          <p:nvPr>
            <p:ph type="body" idx="1"/>
          </p:nvPr>
        </p:nvSpPr>
        <p:spPr/>
        <p:txBody>
          <a:bodyPr/>
          <a:lstStyle/>
          <a:p>
            <a:pPr eaLnBrk="1" hangingPunct="1">
              <a:lnSpc>
                <a:spcPct val="90000"/>
              </a:lnSpc>
            </a:pPr>
            <a:r>
              <a:rPr lang="en-US" altLang="en-US" dirty="0"/>
              <a:t>Effective planning requires consideration for both </a:t>
            </a:r>
            <a:r>
              <a:rPr lang="en-US" altLang="en-US" b="1" dirty="0"/>
              <a:t>tax</a:t>
            </a:r>
            <a:r>
              <a:rPr lang="en-US" altLang="en-US" dirty="0"/>
              <a:t> and </a:t>
            </a:r>
            <a:r>
              <a:rPr lang="en-US" altLang="en-US" b="1" dirty="0"/>
              <a:t>nontax</a:t>
            </a:r>
            <a:r>
              <a:rPr lang="en-US" altLang="en-US" dirty="0"/>
              <a:t> factors</a:t>
            </a:r>
          </a:p>
          <a:p>
            <a:pPr eaLnBrk="1" hangingPunct="1">
              <a:lnSpc>
                <a:spcPct val="90000"/>
              </a:lnSpc>
            </a:pPr>
            <a:r>
              <a:rPr lang="en-US" altLang="en-US" dirty="0"/>
              <a:t>In general terms, effective tax planning </a:t>
            </a:r>
            <a:r>
              <a:rPr lang="en-US" altLang="en-US" b="1" dirty="0"/>
              <a:t>maximizes</a:t>
            </a:r>
            <a:r>
              <a:rPr lang="en-US" altLang="en-US" dirty="0"/>
              <a:t> the taxpayer’s </a:t>
            </a:r>
            <a:r>
              <a:rPr lang="en-US" altLang="en-US" b="1" dirty="0"/>
              <a:t>after-tax wealth</a:t>
            </a:r>
            <a:r>
              <a:rPr lang="en-US" altLang="en-US" dirty="0"/>
              <a:t> while achieving the taxpayer’s </a:t>
            </a:r>
            <a:r>
              <a:rPr lang="en-US" altLang="en-US" b="1" dirty="0"/>
              <a:t>nontax goals</a:t>
            </a:r>
            <a:r>
              <a:rPr lang="en-US" altLang="en-US" dirty="0"/>
              <a:t> </a:t>
            </a:r>
          </a:p>
          <a:p>
            <a:pPr eaLnBrk="1" hangingPunct="1">
              <a:lnSpc>
                <a:spcPct val="90000"/>
              </a:lnSpc>
            </a:pPr>
            <a:r>
              <a:rPr lang="en-US" altLang="en-US" dirty="0"/>
              <a:t>Three parties to every transaction: </a:t>
            </a:r>
            <a:r>
              <a:rPr lang="en-US" altLang="en-US" b="1" dirty="0"/>
              <a:t>taxpayer</a:t>
            </a:r>
            <a:r>
              <a:rPr lang="en-US" altLang="en-US" dirty="0"/>
              <a:t>, </a:t>
            </a:r>
            <a:r>
              <a:rPr lang="en-US" altLang="en-US" b="1" dirty="0"/>
              <a:t>other party</a:t>
            </a:r>
            <a:r>
              <a:rPr lang="en-US" altLang="en-US" dirty="0"/>
              <a:t>, and the </a:t>
            </a:r>
            <a:r>
              <a:rPr lang="en-US" altLang="en-US" b="1" dirty="0"/>
              <a:t>government</a:t>
            </a:r>
          </a:p>
          <a:p>
            <a:pPr eaLnBrk="1" hangingPunct="1">
              <a:lnSpc>
                <a:spcPct val="90000"/>
              </a:lnSpc>
            </a:pPr>
            <a:r>
              <a:rPr lang="en-US" altLang="en-US" dirty="0"/>
              <a:t>Three basic planning strategies: </a:t>
            </a:r>
            <a:r>
              <a:rPr lang="en-US" altLang="en-US" b="1" dirty="0"/>
              <a:t>timing</a:t>
            </a:r>
            <a:r>
              <a:rPr lang="en-US" altLang="en-US" dirty="0"/>
              <a:t>, </a:t>
            </a:r>
            <a:r>
              <a:rPr lang="en-US" altLang="en-US" b="1" dirty="0"/>
              <a:t>income shifting</a:t>
            </a:r>
            <a:r>
              <a:rPr lang="en-US" altLang="en-US" dirty="0"/>
              <a:t>, and </a:t>
            </a:r>
            <a:r>
              <a:rPr lang="en-US" altLang="en-US" b="1" dirty="0"/>
              <a:t>conversion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fade">
                                      <p:cBhvr>
                                        <p:cTn id="7" dur="2000"/>
                                        <p:tgtEl>
                                          <p:spTgt spid="92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fade">
                                      <p:cBhvr>
                                        <p:cTn id="12" dur="2000"/>
                                        <p:tgtEl>
                                          <p:spTgt spid="92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fade">
                                      <p:cBhvr>
                                        <p:cTn id="17" dur="2000"/>
                                        <p:tgtEl>
                                          <p:spTgt spid="92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fade">
                                      <p:cBhvr>
                                        <p:cTn id="22" dur="2000"/>
                                        <p:tgtEl>
                                          <p:spTgt spid="921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Timing Strategies</a:t>
            </a:r>
          </a:p>
        </p:txBody>
      </p:sp>
      <p:sp>
        <p:nvSpPr>
          <p:cNvPr id="59395" name="Rectangle 3"/>
          <p:cNvSpPr>
            <a:spLocks noGrp="1" noChangeArrowheads="1"/>
          </p:cNvSpPr>
          <p:nvPr>
            <p:ph type="body" idx="1"/>
          </p:nvPr>
        </p:nvSpPr>
        <p:spPr/>
        <p:txBody>
          <a:bodyPr/>
          <a:lstStyle/>
          <a:p>
            <a:pPr eaLnBrk="1" hangingPunct="1"/>
            <a:r>
              <a:rPr lang="en-US" altLang="zh-HK" i="1" dirty="0">
                <a:ea typeface="新細明體" charset="-120"/>
              </a:rPr>
              <a:t>When</a:t>
            </a:r>
            <a:r>
              <a:rPr lang="en-US" altLang="zh-HK" dirty="0">
                <a:ea typeface="新細明體" charset="-120"/>
              </a:rPr>
              <a:t> income is taxed or an expense is deducted affects the associated “real” tax costs or savings for 2 reasons:</a:t>
            </a:r>
          </a:p>
          <a:p>
            <a:pPr lvl="1" eaLnBrk="1" hangingPunct="1"/>
            <a:r>
              <a:rPr lang="en-US" altLang="zh-HK" dirty="0">
                <a:ea typeface="新細明體" charset="-120"/>
              </a:rPr>
              <a:t>(1) The time that income is taxed or an expense is deducted affects the </a:t>
            </a:r>
            <a:r>
              <a:rPr lang="en-US" altLang="zh-HK" i="1" dirty="0">
                <a:ea typeface="新細明體" charset="-120"/>
              </a:rPr>
              <a:t>present value</a:t>
            </a:r>
            <a:r>
              <a:rPr lang="en-US" altLang="zh-HK" dirty="0">
                <a:ea typeface="新細明體" charset="-120"/>
              </a:rPr>
              <a:t> of the taxes paid on income or the tax savings on deductions  </a:t>
            </a:r>
          </a:p>
          <a:p>
            <a:pPr lvl="1" eaLnBrk="1" hangingPunct="1"/>
            <a:r>
              <a:rPr lang="en-US" altLang="zh-HK" dirty="0">
                <a:ea typeface="新細明體" charset="-120"/>
              </a:rPr>
              <a:t>(2) The tax costs of income and tax savings income vary as </a:t>
            </a:r>
            <a:r>
              <a:rPr lang="en-US" altLang="zh-HK" i="1" dirty="0">
                <a:ea typeface="新細明體" charset="-120"/>
              </a:rPr>
              <a:t>tax rates</a:t>
            </a:r>
            <a:r>
              <a:rPr lang="en-US" altLang="zh-HK" dirty="0">
                <a:ea typeface="新細明體" charset="-120"/>
              </a:rPr>
              <a:t> change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20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fade">
                                      <p:cBhvr>
                                        <p:cTn id="12" dur="20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fade">
                                      <p:cBhvr>
                                        <p:cTn id="17" dur="2000"/>
                                        <p:tgtEl>
                                          <p:spTgt spid="59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a:t>Timing Strategies (2)</a:t>
            </a:r>
          </a:p>
        </p:txBody>
      </p:sp>
      <p:sp>
        <p:nvSpPr>
          <p:cNvPr id="58371" name="Rectangle 3"/>
          <p:cNvSpPr>
            <a:spLocks noGrp="1" noChangeArrowheads="1"/>
          </p:cNvSpPr>
          <p:nvPr>
            <p:ph type="body" idx="1"/>
          </p:nvPr>
        </p:nvSpPr>
        <p:spPr/>
        <p:txBody>
          <a:bodyPr/>
          <a:lstStyle/>
          <a:p>
            <a:pPr eaLnBrk="1" hangingPunct="1"/>
            <a:r>
              <a:rPr lang="en-US" altLang="en-US" sz="2600" dirty="0"/>
              <a:t>The concept of </a:t>
            </a:r>
            <a:r>
              <a:rPr lang="en-US" altLang="en-US" sz="2600" b="1" dirty="0"/>
              <a:t>present value</a:t>
            </a:r>
          </a:p>
          <a:p>
            <a:pPr lvl="1" eaLnBrk="1" hangingPunct="1"/>
            <a:r>
              <a:rPr lang="en-US" altLang="en-US" sz="2300" b="1" dirty="0"/>
              <a:t>$1 today is worth more than $1 in the future</a:t>
            </a:r>
          </a:p>
          <a:p>
            <a:pPr eaLnBrk="1" hangingPunct="1"/>
            <a:r>
              <a:rPr lang="en-US" altLang="zh-HK" sz="2600" dirty="0">
                <a:ea typeface="新細明體" charset="-120"/>
              </a:rPr>
              <a:t>The implication of the time value of money for tax planning is that the timing of a cash inflow or a cash outflow affects the present value of the income or expense </a:t>
            </a:r>
          </a:p>
          <a:p>
            <a:pPr eaLnBrk="1" hangingPunct="1"/>
            <a:r>
              <a:rPr lang="en-US" altLang="zh-HK" sz="2600" dirty="0">
                <a:ea typeface="新細明體" charset="-120"/>
              </a:rPr>
              <a:t>When considering cash inflows, higher present values are preferred; when considering cash outflows, lower present values are preferred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20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fade">
                                      <p:cBhvr>
                                        <p:cTn id="12" dur="2000"/>
                                        <p:tgtEl>
                                          <p:spTgt spid="58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fade">
                                      <p:cBhvr>
                                        <p:cTn id="17" dur="2000"/>
                                        <p:tgtEl>
                                          <p:spTgt spid="583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fade">
                                      <p:cBhvr>
                                        <p:cTn id="22" dur="2000"/>
                                        <p:tgtEl>
                                          <p:spTgt spid="583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Timing Strategies (3)</a:t>
            </a:r>
          </a:p>
        </p:txBody>
      </p:sp>
      <p:sp>
        <p:nvSpPr>
          <p:cNvPr id="94211" name="Rectangle 3"/>
          <p:cNvSpPr>
            <a:spLocks noGrp="1" noChangeArrowheads="1"/>
          </p:cNvSpPr>
          <p:nvPr>
            <p:ph type="body" idx="1"/>
          </p:nvPr>
        </p:nvSpPr>
        <p:spPr>
          <a:xfrm>
            <a:off x="457200" y="2285999"/>
            <a:ext cx="8229600" cy="3844925"/>
          </a:xfrm>
        </p:spPr>
        <p:txBody>
          <a:bodyPr/>
          <a:lstStyle/>
          <a:p>
            <a:pPr eaLnBrk="1" hangingPunct="1"/>
            <a:r>
              <a:rPr lang="en-US" altLang="zh-HK" dirty="0">
                <a:ea typeface="新細明體" charset="-120"/>
              </a:rPr>
              <a:t>Present Value = Future Value / (1 + r)</a:t>
            </a:r>
            <a:r>
              <a:rPr lang="en-US" altLang="zh-HK" baseline="30000" dirty="0">
                <a:ea typeface="新細明體" charset="-120"/>
              </a:rPr>
              <a:t>n</a:t>
            </a:r>
            <a:r>
              <a:rPr lang="en-US" altLang="zh-HK" dirty="0">
                <a:ea typeface="新細明體" charset="-120"/>
              </a:rPr>
              <a:t> </a:t>
            </a:r>
          </a:p>
          <a:p>
            <a:pPr eaLnBrk="1" hangingPunct="1"/>
            <a:r>
              <a:rPr lang="en-US" altLang="zh-HK" dirty="0">
                <a:ea typeface="新細明體" charset="-120"/>
              </a:rPr>
              <a:t>Exhibit 3-1 provides the discount rates for a lump sum (single payment) received in </a:t>
            </a:r>
            <a:r>
              <a:rPr lang="en-US" altLang="zh-HK" i="1" dirty="0">
                <a:ea typeface="新細明體" charset="-120"/>
              </a:rPr>
              <a:t>n</a:t>
            </a:r>
            <a:r>
              <a:rPr lang="en-US" altLang="zh-HK" dirty="0">
                <a:ea typeface="新細明體" charset="-120"/>
              </a:rPr>
              <a:t> periods using various rates of return 		</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20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fade">
                                      <p:cBhvr>
                                        <p:cTn id="12" dur="2000"/>
                                        <p:tgtEl>
                                          <p:spTgt spid="942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Timing Strategies – Present Value Example</a:t>
            </a:r>
          </a:p>
        </p:txBody>
      </p:sp>
      <p:sp>
        <p:nvSpPr>
          <p:cNvPr id="93187" name="Rectangle 3"/>
          <p:cNvSpPr>
            <a:spLocks noGrp="1" noChangeArrowheads="1"/>
          </p:cNvSpPr>
          <p:nvPr>
            <p:ph type="body" idx="1"/>
          </p:nvPr>
        </p:nvSpPr>
        <p:spPr/>
        <p:txBody>
          <a:bodyPr/>
          <a:lstStyle/>
          <a:p>
            <a:pPr eaLnBrk="1" hangingPunct="1">
              <a:spcAft>
                <a:spcPts val="2400"/>
              </a:spcAft>
            </a:pPr>
            <a:r>
              <a:rPr lang="en-US" altLang="zh-HK" sz="2600" dirty="0">
                <a:ea typeface="新細明體" charset="-120"/>
              </a:rPr>
              <a:t>At a recent holiday sale, Bill and Mercedes purchase $1,000 worth of furniture with “no money down and no payments for one year!” How much money is this deal really worth? (Assume their after-tax rate of return on investments is 10%.) </a:t>
            </a:r>
          </a:p>
          <a:p>
            <a:pPr eaLnBrk="1" hangingPunct="1"/>
            <a:r>
              <a:rPr lang="en-US" altLang="zh-HK" sz="2600" dirty="0">
                <a:ea typeface="新細明體" charset="-120"/>
              </a:rPr>
              <a:t>The discount rate of .909 (Exhibit 3-1, 10% interest rate column, year 1 row) means the present value of $1,000 is $909 ($1,000 × .909 = $909) – so Bill and Mercedes save $91 ($1,000 − $909 = $91). </a:t>
            </a:r>
            <a:endParaRPr lang="en-US" altLang="en-US"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fade">
                                      <p:cBhvr>
                                        <p:cTn id="7" dur="20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fade">
                                      <p:cBhvr>
                                        <p:cTn id="12" dur="2000"/>
                                        <p:tgtEl>
                                          <p:spTgt spid="931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a:t>Timing Strategies (4)</a:t>
            </a:r>
          </a:p>
        </p:txBody>
      </p:sp>
      <p:sp>
        <p:nvSpPr>
          <p:cNvPr id="74755" name="Rectangle 3"/>
          <p:cNvSpPr>
            <a:spLocks noGrp="1" noChangeArrowheads="1"/>
          </p:cNvSpPr>
          <p:nvPr>
            <p:ph type="body" idx="1"/>
          </p:nvPr>
        </p:nvSpPr>
        <p:spPr/>
        <p:txBody>
          <a:bodyPr/>
          <a:lstStyle/>
          <a:p>
            <a:pPr eaLnBrk="1" hangingPunct="1"/>
            <a:r>
              <a:rPr lang="en-US" altLang="en-US" dirty="0"/>
              <a:t>Two basic tax-related timing strategies:</a:t>
            </a:r>
          </a:p>
          <a:p>
            <a:pPr lvl="1" eaLnBrk="1" hangingPunct="1"/>
            <a:r>
              <a:rPr lang="en-US" altLang="en-US" b="1" dirty="0"/>
              <a:t>Accelerating deductions</a:t>
            </a:r>
          </a:p>
          <a:p>
            <a:pPr lvl="2" eaLnBrk="1" hangingPunct="1"/>
            <a:r>
              <a:rPr lang="en-US" altLang="en-US" dirty="0"/>
              <a:t>Essentially accelerating a current cash inflow </a:t>
            </a:r>
          </a:p>
          <a:p>
            <a:pPr lvl="1" eaLnBrk="1" hangingPunct="1"/>
            <a:r>
              <a:rPr lang="en-US" altLang="en-US" b="1" dirty="0"/>
              <a:t>Deferring income</a:t>
            </a:r>
          </a:p>
          <a:p>
            <a:pPr lvl="2" eaLnBrk="1" hangingPunct="1"/>
            <a:r>
              <a:rPr lang="en-US" altLang="en-US" dirty="0"/>
              <a:t>Essentially deferring a current cash outflow</a:t>
            </a:r>
            <a:endParaRPr lang="en-US" altLang="en-US"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fade">
                                      <p:cBhvr>
                                        <p:cTn id="7" dur="20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fade">
                                      <p:cBhvr>
                                        <p:cTn id="12" dur="20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fade">
                                      <p:cBhvr>
                                        <p:cTn id="17" dur="2000"/>
                                        <p:tgtEl>
                                          <p:spTgt spid="747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4755">
                                            <p:txEl>
                                              <p:pRg st="3" end="3"/>
                                            </p:txEl>
                                          </p:spTgt>
                                        </p:tgtEl>
                                        <p:attrNameLst>
                                          <p:attrName>style.visibility</p:attrName>
                                        </p:attrNameLst>
                                      </p:cBhvr>
                                      <p:to>
                                        <p:strVal val="visible"/>
                                      </p:to>
                                    </p:set>
                                    <p:animEffect transition="in" filter="fade">
                                      <p:cBhvr>
                                        <p:cTn id="22" dur="2000"/>
                                        <p:tgtEl>
                                          <p:spTgt spid="747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74755">
                                            <p:txEl>
                                              <p:pRg st="4" end="4"/>
                                            </p:txEl>
                                          </p:spTgt>
                                        </p:tgtEl>
                                        <p:attrNameLst>
                                          <p:attrName>style.visibility</p:attrName>
                                        </p:attrNameLst>
                                      </p:cBhvr>
                                      <p:to>
                                        <p:strVal val="visible"/>
                                      </p:to>
                                    </p:set>
                                    <p:animEffect transition="in" filter="fade">
                                      <p:cBhvr>
                                        <p:cTn id="27" dur="2000"/>
                                        <p:tgtEl>
                                          <p:spTgt spid="747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2637</TotalTime>
  <Words>1778</Words>
  <Application>Microsoft Office PowerPoint</Application>
  <PresentationFormat>On-screen Show (4:3)</PresentationFormat>
  <Paragraphs>127</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宋体</vt:lpstr>
      <vt:lpstr>Arial</vt:lpstr>
      <vt:lpstr>Calibri</vt:lpstr>
      <vt:lpstr>新細明體</vt:lpstr>
      <vt:lpstr>Times New Roman</vt:lpstr>
      <vt:lpstr>Wingdings</vt:lpstr>
      <vt:lpstr>Network</vt:lpstr>
      <vt:lpstr>Chapter 3</vt:lpstr>
      <vt:lpstr>Learning Objectives</vt:lpstr>
      <vt:lpstr>Learning Objectives (Cont.)</vt:lpstr>
      <vt:lpstr>Basic Tax Planning Overview</vt:lpstr>
      <vt:lpstr>Timing Strategies</vt:lpstr>
      <vt:lpstr>Timing Strategies (2)</vt:lpstr>
      <vt:lpstr>Timing Strategies (3)</vt:lpstr>
      <vt:lpstr>Timing Strategies – Present Value Example</vt:lpstr>
      <vt:lpstr>Timing Strategies (4)</vt:lpstr>
      <vt:lpstr>Timing Strategies Example </vt:lpstr>
      <vt:lpstr>Timing Strategies Example (Cont.)</vt:lpstr>
      <vt:lpstr>Timing Strategies When Tax Rates Change</vt:lpstr>
      <vt:lpstr>Timing Strategies When Tax Rates Change (Cont.)</vt:lpstr>
      <vt:lpstr>Tax Rate Change</vt:lpstr>
      <vt:lpstr>Tax Rate Change Solution</vt:lpstr>
      <vt:lpstr>Limitations to Timing Strategies</vt:lpstr>
      <vt:lpstr>Income-Shifting Strategies</vt:lpstr>
      <vt:lpstr>Income-Shifting Strategies (2)</vt:lpstr>
      <vt:lpstr>Income-Shifting Strategies (3)</vt:lpstr>
      <vt:lpstr>Conversion Strategies</vt:lpstr>
      <vt:lpstr>Conversion Strategies (Cont.)</vt:lpstr>
      <vt:lpstr>Conversion Example</vt:lpstr>
      <vt:lpstr>Conversion Example Solution</vt:lpstr>
      <vt:lpstr>Limitations of Conversion Strategies</vt:lpstr>
      <vt:lpstr>Additional Limitations to Tax Planning Strategies: Judicial Doctrines</vt:lpstr>
      <vt:lpstr>Additional Limitations to Tax Planning Strategies: Judicial Doctrines (2)</vt:lpstr>
      <vt:lpstr>Tax Avoidance Versus Tax Evasion</vt:lpstr>
      <vt:lpstr>Tax Avoidance Versus Tax Evasion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hgodfrey@uncc.edu</cp:lastModifiedBy>
  <cp:revision>71</cp:revision>
  <dcterms:created xsi:type="dcterms:W3CDTF">2006-11-06T16:51:59Z</dcterms:created>
  <dcterms:modified xsi:type="dcterms:W3CDTF">2017-05-19T19:17:39Z</dcterms:modified>
</cp:coreProperties>
</file>