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50"/>
  </p:notesMasterIdLst>
  <p:handoutMasterIdLst>
    <p:handoutMasterId r:id="rId51"/>
  </p:handoutMasterIdLst>
  <p:sldIdLst>
    <p:sldId id="256" r:id="rId2"/>
    <p:sldId id="268" r:id="rId3"/>
    <p:sldId id="258" r:id="rId4"/>
    <p:sldId id="289" r:id="rId5"/>
    <p:sldId id="257" r:id="rId6"/>
    <p:sldId id="259" r:id="rId7"/>
    <p:sldId id="309" r:id="rId8"/>
    <p:sldId id="310" r:id="rId9"/>
    <p:sldId id="311" r:id="rId10"/>
    <p:sldId id="261" r:id="rId11"/>
    <p:sldId id="295" r:id="rId12"/>
    <p:sldId id="263" r:id="rId13"/>
    <p:sldId id="291" r:id="rId14"/>
    <p:sldId id="264" r:id="rId15"/>
    <p:sldId id="266" r:id="rId16"/>
    <p:sldId id="269" r:id="rId17"/>
    <p:sldId id="270" r:id="rId18"/>
    <p:sldId id="271" r:id="rId19"/>
    <p:sldId id="272" r:id="rId20"/>
    <p:sldId id="273" r:id="rId21"/>
    <p:sldId id="274" r:id="rId22"/>
    <p:sldId id="297" r:id="rId23"/>
    <p:sldId id="298" r:id="rId24"/>
    <p:sldId id="294" r:id="rId25"/>
    <p:sldId id="299" r:id="rId26"/>
    <p:sldId id="300" r:id="rId27"/>
    <p:sldId id="301" r:id="rId28"/>
    <p:sldId id="302" r:id="rId29"/>
    <p:sldId id="276" r:id="rId30"/>
    <p:sldId id="277" r:id="rId31"/>
    <p:sldId id="278" r:id="rId32"/>
    <p:sldId id="280" r:id="rId33"/>
    <p:sldId id="293" r:id="rId34"/>
    <p:sldId id="281" r:id="rId35"/>
    <p:sldId id="282" r:id="rId36"/>
    <p:sldId id="284" r:id="rId37"/>
    <p:sldId id="283" r:id="rId38"/>
    <p:sldId id="286" r:id="rId39"/>
    <p:sldId id="285" r:id="rId40"/>
    <p:sldId id="312" r:id="rId41"/>
    <p:sldId id="314" r:id="rId42"/>
    <p:sldId id="313" r:id="rId43"/>
    <p:sldId id="304" r:id="rId44"/>
    <p:sldId id="305" r:id="rId45"/>
    <p:sldId id="303" r:id="rId46"/>
    <p:sldId id="306" r:id="rId47"/>
    <p:sldId id="307" r:id="rId48"/>
    <p:sldId id="308" r:id="rId49"/>
  </p:sldIdLst>
  <p:sldSz cx="9144000" cy="6858000" type="screen4x3"/>
  <p:notesSz cx="6858000" cy="9144000"/>
  <p:custDataLst>
    <p:tags r:id="rId52"/>
  </p:custDataLst>
  <p:defaultTextStyle>
    <a:defPPr>
      <a:defRPr lang="en-US"/>
    </a:defPPr>
    <a:lvl1pPr algn="l" rtl="0" eaLnBrk="0" fontAlgn="base" hangingPunct="0">
      <a:spcBef>
        <a:spcPct val="0"/>
      </a:spcBef>
      <a:spcAft>
        <a:spcPct val="0"/>
      </a:spcAft>
      <a:defRPr sz="3000" kern="1200">
        <a:solidFill>
          <a:schemeClr val="tx1"/>
        </a:solidFill>
        <a:latin typeface="Arial" charset="0"/>
        <a:ea typeface="+mn-ea"/>
        <a:cs typeface="Arial" charset="0"/>
      </a:defRPr>
    </a:lvl1pPr>
    <a:lvl2pPr marL="457200" algn="l" rtl="0" eaLnBrk="0" fontAlgn="base" hangingPunct="0">
      <a:spcBef>
        <a:spcPct val="0"/>
      </a:spcBef>
      <a:spcAft>
        <a:spcPct val="0"/>
      </a:spcAft>
      <a:defRPr sz="3000" kern="1200">
        <a:solidFill>
          <a:schemeClr val="tx1"/>
        </a:solidFill>
        <a:latin typeface="Arial" charset="0"/>
        <a:ea typeface="+mn-ea"/>
        <a:cs typeface="Arial" charset="0"/>
      </a:defRPr>
    </a:lvl2pPr>
    <a:lvl3pPr marL="914400" algn="l" rtl="0" eaLnBrk="0" fontAlgn="base" hangingPunct="0">
      <a:spcBef>
        <a:spcPct val="0"/>
      </a:spcBef>
      <a:spcAft>
        <a:spcPct val="0"/>
      </a:spcAft>
      <a:defRPr sz="3000" kern="1200">
        <a:solidFill>
          <a:schemeClr val="tx1"/>
        </a:solidFill>
        <a:latin typeface="Arial" charset="0"/>
        <a:ea typeface="+mn-ea"/>
        <a:cs typeface="Arial" charset="0"/>
      </a:defRPr>
    </a:lvl3pPr>
    <a:lvl4pPr marL="1371600" algn="l" rtl="0" eaLnBrk="0" fontAlgn="base" hangingPunct="0">
      <a:spcBef>
        <a:spcPct val="0"/>
      </a:spcBef>
      <a:spcAft>
        <a:spcPct val="0"/>
      </a:spcAft>
      <a:defRPr sz="3000" kern="1200">
        <a:solidFill>
          <a:schemeClr val="tx1"/>
        </a:solidFill>
        <a:latin typeface="Arial" charset="0"/>
        <a:ea typeface="+mn-ea"/>
        <a:cs typeface="Arial" charset="0"/>
      </a:defRPr>
    </a:lvl4pPr>
    <a:lvl5pPr marL="1828800" algn="l" rtl="0" eaLnBrk="0" fontAlgn="base" hangingPunct="0">
      <a:spcBef>
        <a:spcPct val="0"/>
      </a:spcBef>
      <a:spcAft>
        <a:spcPct val="0"/>
      </a:spcAft>
      <a:defRPr sz="3000" kern="1200">
        <a:solidFill>
          <a:schemeClr val="tx1"/>
        </a:solidFill>
        <a:latin typeface="Arial" charset="0"/>
        <a:ea typeface="+mn-ea"/>
        <a:cs typeface="Arial" charset="0"/>
      </a:defRPr>
    </a:lvl5pPr>
    <a:lvl6pPr marL="2286000" algn="l" defTabSz="914400" rtl="0" eaLnBrk="1" latinLnBrk="0" hangingPunct="1">
      <a:defRPr sz="3000" kern="1200">
        <a:solidFill>
          <a:schemeClr val="tx1"/>
        </a:solidFill>
        <a:latin typeface="Arial" charset="0"/>
        <a:ea typeface="+mn-ea"/>
        <a:cs typeface="Arial" charset="0"/>
      </a:defRPr>
    </a:lvl6pPr>
    <a:lvl7pPr marL="2743200" algn="l" defTabSz="914400" rtl="0" eaLnBrk="1" latinLnBrk="0" hangingPunct="1">
      <a:defRPr sz="3000" kern="1200">
        <a:solidFill>
          <a:schemeClr val="tx1"/>
        </a:solidFill>
        <a:latin typeface="Arial" charset="0"/>
        <a:ea typeface="+mn-ea"/>
        <a:cs typeface="Arial" charset="0"/>
      </a:defRPr>
    </a:lvl7pPr>
    <a:lvl8pPr marL="3200400" algn="l" defTabSz="914400" rtl="0" eaLnBrk="1" latinLnBrk="0" hangingPunct="1">
      <a:defRPr sz="3000" kern="1200">
        <a:solidFill>
          <a:schemeClr val="tx1"/>
        </a:solidFill>
        <a:latin typeface="Arial" charset="0"/>
        <a:ea typeface="+mn-ea"/>
        <a:cs typeface="Arial" charset="0"/>
      </a:defRPr>
    </a:lvl8pPr>
    <a:lvl9pPr marL="3657600" algn="l" defTabSz="914400" rtl="0" eaLnBrk="1" latinLnBrk="0" hangingPunct="1">
      <a:defRPr sz="30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gate 10" initials="A1"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72" autoAdjust="0"/>
    <p:restoredTop sz="93524" autoAdjust="0"/>
  </p:normalViewPr>
  <p:slideViewPr>
    <p:cSldViewPr>
      <p:cViewPr varScale="1">
        <p:scale>
          <a:sx n="97" d="100"/>
          <a:sy n="97" d="100"/>
        </p:scale>
        <p:origin x="1866" y="72"/>
      </p:cViewPr>
      <p:guideLst>
        <p:guide orient="horz" pos="2160"/>
        <p:guide pos="2880"/>
      </p:guideLst>
    </p:cSldViewPr>
  </p:slideViewPr>
  <p:outlineViewPr>
    <p:cViewPr>
      <p:scale>
        <a:sx n="33" d="100"/>
        <a:sy n="33" d="100"/>
      </p:scale>
      <p:origin x="0" y="38192"/>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83" d="100"/>
          <a:sy n="83" d="100"/>
        </p:scale>
        <p:origin x="3132"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cs typeface="Arial" pitchFamily="34" charset="0"/>
              </a:defRPr>
            </a:lvl1pPr>
          </a:lstStyle>
          <a:p>
            <a:pPr>
              <a:defRPr/>
            </a:pPr>
            <a:endParaRPr lang="en-US" dirty="0"/>
          </a:p>
        </p:txBody>
      </p:sp>
      <p:sp>
        <p:nvSpPr>
          <p:cNvPr id="50179" name="Rectangle 3"/>
          <p:cNvSpPr>
            <a:spLocks noGrp="1" noChangeArrowheads="1"/>
          </p:cNvSpPr>
          <p:nvPr>
            <p:ph type="dt" sz="quarter"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cs typeface="Arial" pitchFamily="34" charset="0"/>
              </a:defRPr>
            </a:lvl1pPr>
          </a:lstStyle>
          <a:p>
            <a:pPr>
              <a:defRPr/>
            </a:pPr>
            <a:endParaRPr lang="en-US" dirty="0"/>
          </a:p>
        </p:txBody>
      </p:sp>
      <p:sp>
        <p:nvSpPr>
          <p:cNvPr id="50180" name="Rectangle 4"/>
          <p:cNvSpPr>
            <a:spLocks noGrp="1" noChangeArrowheads="1"/>
          </p:cNvSpPr>
          <p:nvPr>
            <p:ph type="ftr" sz="quarter" idx="2"/>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cs typeface="Arial" pitchFamily="34" charset="0"/>
              </a:defRPr>
            </a:lvl1pPr>
          </a:lstStyle>
          <a:p>
            <a:pPr>
              <a:defRPr/>
            </a:pPr>
            <a:endParaRPr lang="en-US" dirty="0"/>
          </a:p>
        </p:txBody>
      </p:sp>
      <p:sp>
        <p:nvSpPr>
          <p:cNvPr id="50181" name="Rectangle 5"/>
          <p:cNvSpPr>
            <a:spLocks noGrp="1" noChangeArrowheads="1"/>
          </p:cNvSpPr>
          <p:nvPr>
            <p:ph type="sldNum" sz="quarter" idx="3"/>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40345C5-EECC-43D0-8510-EA9E4A04B844}" type="slidenum">
              <a:rPr lang="en-US" altLang="en-US"/>
              <a:pPr>
                <a:defRPr/>
              </a:pPr>
              <a:t>‹#›</a:t>
            </a:fld>
            <a:endParaRPr lang="en-US" altLang="en-US" dirty="0"/>
          </a:p>
        </p:txBody>
      </p:sp>
    </p:spTree>
    <p:extLst>
      <p:ext uri="{BB962C8B-B14F-4D97-AF65-F5344CB8AC3E}">
        <p14:creationId xmlns:p14="http://schemas.microsoft.com/office/powerpoint/2010/main" val="3692059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cs typeface="Arial" pitchFamily="34" charset="0"/>
              </a:defRPr>
            </a:lvl1pPr>
          </a:lstStyle>
          <a:p>
            <a:pPr>
              <a:defRPr/>
            </a:pPr>
            <a:endParaRPr lang="en-US" dirty="0"/>
          </a:p>
        </p:txBody>
      </p:sp>
      <p:sp>
        <p:nvSpPr>
          <p:cNvPr id="8195"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cs typeface="Arial" pitchFamily="34" charset="0"/>
              </a:defRPr>
            </a:lvl1pPr>
          </a:lstStyle>
          <a:p>
            <a:pPr>
              <a:defRPr/>
            </a:pPr>
            <a:endParaRPr lang="en-US" dirty="0"/>
          </a:p>
        </p:txBody>
      </p:sp>
      <p:sp>
        <p:nvSpPr>
          <p:cNvPr id="532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cs typeface="Arial" pitchFamily="34" charset="0"/>
              </a:defRPr>
            </a:lvl1pPr>
          </a:lstStyle>
          <a:p>
            <a:pPr>
              <a:defRPr/>
            </a:pPr>
            <a:endParaRPr lang="en-US" dirty="0"/>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6DE4BB6-7A5D-4D92-B7AF-3AFAC54FDA9B}" type="slidenum">
              <a:rPr lang="en-US" altLang="en-US"/>
              <a:pPr>
                <a:defRPr/>
              </a:pPr>
              <a:t>‹#›</a:t>
            </a:fld>
            <a:endParaRPr lang="en-US" altLang="en-US" dirty="0"/>
          </a:p>
        </p:txBody>
      </p:sp>
    </p:spTree>
    <p:extLst>
      <p:ext uri="{BB962C8B-B14F-4D97-AF65-F5344CB8AC3E}">
        <p14:creationId xmlns:p14="http://schemas.microsoft.com/office/powerpoint/2010/main" val="42846009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4D7CA56D-8DD2-41D2-8858-875931FFB849}" type="slidenum">
              <a:rPr lang="en-US" altLang="en-US"/>
              <a:pPr>
                <a:spcBef>
                  <a:spcPct val="0"/>
                </a:spcBef>
              </a:pPr>
              <a:t>3</a:t>
            </a:fld>
            <a:endParaRPr lang="en-US" altLang="en-US" dirty="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dirty="0">
              <a:latin typeface="Arial" charset="0"/>
              <a:cs typeface="Arial" charset="0"/>
            </a:endParaRPr>
          </a:p>
        </p:txBody>
      </p:sp>
    </p:spTree>
    <p:extLst>
      <p:ext uri="{BB962C8B-B14F-4D97-AF65-F5344CB8AC3E}">
        <p14:creationId xmlns:p14="http://schemas.microsoft.com/office/powerpoint/2010/main" val="1021664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FD4D07F5-F0B7-475A-8901-BF6EDBBD7210}" type="slidenum">
              <a:rPr lang="en-US" altLang="en-US"/>
              <a:pPr>
                <a:spcBef>
                  <a:spcPct val="0"/>
                </a:spcBef>
              </a:pPr>
              <a:t>4</a:t>
            </a:fld>
            <a:endParaRPr lang="en-US" altLang="en-US" dirty="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en-US" altLang="en-US" dirty="0">
                <a:latin typeface="Arial" charset="0"/>
                <a:cs typeface="Arial" charset="0"/>
              </a:rPr>
              <a:t>Please insert exhibit 4-1 on this slide where indicated</a:t>
            </a:r>
          </a:p>
        </p:txBody>
      </p:sp>
    </p:spTree>
    <p:extLst>
      <p:ext uri="{BB962C8B-B14F-4D97-AF65-F5344CB8AC3E}">
        <p14:creationId xmlns:p14="http://schemas.microsoft.com/office/powerpoint/2010/main" val="37505920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With Cover">
    <p:spTree>
      <p:nvGrpSpPr>
        <p:cNvPr id="1" name=""/>
        <p:cNvGrpSpPr/>
        <p:nvPr/>
      </p:nvGrpSpPr>
      <p:grpSpPr>
        <a:xfrm>
          <a:off x="0" y="0"/>
          <a:ext cx="0" cy="0"/>
          <a:chOff x="0" y="0"/>
          <a:chExt cx="0" cy="0"/>
        </a:xfrm>
      </p:grpSpPr>
      <p:grpSp>
        <p:nvGrpSpPr>
          <p:cNvPr id="5" name="Group 8"/>
          <p:cNvGrpSpPr>
            <a:grpSpLocks/>
          </p:cNvGrpSpPr>
          <p:nvPr/>
        </p:nvGrpSpPr>
        <p:grpSpPr bwMode="auto">
          <a:xfrm>
            <a:off x="7772400" y="2895600"/>
            <a:ext cx="1058863" cy="1828800"/>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7" name="Oval 10"/>
            <p:cNvSpPr>
              <a:spLocks noChangeArrowheads="1"/>
            </p:cNvSpPr>
            <p:nvPr/>
          </p:nvSpPr>
          <p:spPr bwMode="auto">
            <a:xfrm>
              <a:off x="4883" y="1885"/>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8" name="Oval 11"/>
            <p:cNvSpPr>
              <a:spLocks noChangeArrowheads="1"/>
            </p:cNvSpPr>
            <p:nvPr/>
          </p:nvSpPr>
          <p:spPr bwMode="auto">
            <a:xfrm>
              <a:off x="5062" y="1885"/>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9" name="Oval 12"/>
            <p:cNvSpPr>
              <a:spLocks noChangeArrowheads="1"/>
            </p:cNvSpPr>
            <p:nvPr/>
          </p:nvSpPr>
          <p:spPr bwMode="auto">
            <a:xfrm>
              <a:off x="4704" y="2064"/>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 name="Oval 13"/>
            <p:cNvSpPr>
              <a:spLocks noChangeArrowheads="1"/>
            </p:cNvSpPr>
            <p:nvPr/>
          </p:nvSpPr>
          <p:spPr bwMode="auto">
            <a:xfrm>
              <a:off x="4883" y="2064"/>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1" name="Oval 14"/>
            <p:cNvSpPr>
              <a:spLocks noChangeArrowheads="1"/>
            </p:cNvSpPr>
            <p:nvPr/>
          </p:nvSpPr>
          <p:spPr bwMode="auto">
            <a:xfrm>
              <a:off x="5062" y="2064"/>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2" name="Oval 15"/>
            <p:cNvSpPr>
              <a:spLocks noChangeArrowheads="1"/>
            </p:cNvSpPr>
            <p:nvPr/>
          </p:nvSpPr>
          <p:spPr bwMode="auto">
            <a:xfrm>
              <a:off x="5241" y="2064"/>
              <a:ext cx="127" cy="127"/>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3" name="Oval 16"/>
            <p:cNvSpPr>
              <a:spLocks noChangeArrowheads="1"/>
            </p:cNvSpPr>
            <p:nvPr/>
          </p:nvSpPr>
          <p:spPr bwMode="auto">
            <a:xfrm>
              <a:off x="4704" y="2243"/>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4" name="Oval 17"/>
            <p:cNvSpPr>
              <a:spLocks noChangeArrowheads="1"/>
            </p:cNvSpPr>
            <p:nvPr/>
          </p:nvSpPr>
          <p:spPr bwMode="auto">
            <a:xfrm>
              <a:off x="4883" y="2243"/>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5" name="Oval 18"/>
            <p:cNvSpPr>
              <a:spLocks noChangeArrowheads="1"/>
            </p:cNvSpPr>
            <p:nvPr/>
          </p:nvSpPr>
          <p:spPr bwMode="auto">
            <a:xfrm>
              <a:off x="5062" y="2243"/>
              <a:ext cx="127" cy="127"/>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6" name="Oval 19"/>
            <p:cNvSpPr>
              <a:spLocks noChangeArrowheads="1"/>
            </p:cNvSpPr>
            <p:nvPr/>
          </p:nvSpPr>
          <p:spPr bwMode="auto">
            <a:xfrm>
              <a:off x="5241" y="2243"/>
              <a:ext cx="127" cy="127"/>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7" name="Oval 20"/>
            <p:cNvSpPr>
              <a:spLocks noChangeArrowheads="1"/>
            </p:cNvSpPr>
            <p:nvPr/>
          </p:nvSpPr>
          <p:spPr bwMode="auto">
            <a:xfrm>
              <a:off x="5420" y="2243"/>
              <a:ext cx="127" cy="127"/>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8" name="Oval 21"/>
            <p:cNvSpPr>
              <a:spLocks noChangeArrowheads="1"/>
            </p:cNvSpPr>
            <p:nvPr/>
          </p:nvSpPr>
          <p:spPr bwMode="auto">
            <a:xfrm>
              <a:off x="4704" y="2421"/>
              <a:ext cx="127" cy="128"/>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9" name="Oval 22"/>
            <p:cNvSpPr>
              <a:spLocks noChangeArrowheads="1"/>
            </p:cNvSpPr>
            <p:nvPr/>
          </p:nvSpPr>
          <p:spPr bwMode="auto">
            <a:xfrm>
              <a:off x="4883" y="2421"/>
              <a:ext cx="127" cy="128"/>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0" name="Oval 23"/>
            <p:cNvSpPr>
              <a:spLocks noChangeArrowheads="1"/>
            </p:cNvSpPr>
            <p:nvPr/>
          </p:nvSpPr>
          <p:spPr bwMode="auto">
            <a:xfrm>
              <a:off x="5062" y="2421"/>
              <a:ext cx="127" cy="128"/>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1" name="Oval 24"/>
            <p:cNvSpPr>
              <a:spLocks noChangeArrowheads="1"/>
            </p:cNvSpPr>
            <p:nvPr/>
          </p:nvSpPr>
          <p:spPr bwMode="auto">
            <a:xfrm>
              <a:off x="5241" y="2421"/>
              <a:ext cx="127" cy="128"/>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2" name="Oval 25"/>
            <p:cNvSpPr>
              <a:spLocks noChangeArrowheads="1"/>
            </p:cNvSpPr>
            <p:nvPr/>
          </p:nvSpPr>
          <p:spPr bwMode="auto">
            <a:xfrm>
              <a:off x="4704" y="2600"/>
              <a:ext cx="127" cy="128"/>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3" name="Oval 26"/>
            <p:cNvSpPr>
              <a:spLocks noChangeArrowheads="1"/>
            </p:cNvSpPr>
            <p:nvPr/>
          </p:nvSpPr>
          <p:spPr bwMode="auto">
            <a:xfrm>
              <a:off x="4883" y="2600"/>
              <a:ext cx="127" cy="128"/>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4" name="Oval 27"/>
            <p:cNvSpPr>
              <a:spLocks noChangeArrowheads="1"/>
            </p:cNvSpPr>
            <p:nvPr/>
          </p:nvSpPr>
          <p:spPr bwMode="auto">
            <a:xfrm>
              <a:off x="5062" y="2600"/>
              <a:ext cx="127" cy="128"/>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5" name="Oval 28"/>
            <p:cNvSpPr>
              <a:spLocks noChangeArrowheads="1"/>
            </p:cNvSpPr>
            <p:nvPr/>
          </p:nvSpPr>
          <p:spPr bwMode="auto">
            <a:xfrm>
              <a:off x="5241" y="2600"/>
              <a:ext cx="127" cy="128"/>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6" name="Oval 29"/>
            <p:cNvSpPr>
              <a:spLocks noChangeArrowheads="1"/>
            </p:cNvSpPr>
            <p:nvPr/>
          </p:nvSpPr>
          <p:spPr bwMode="auto">
            <a:xfrm>
              <a:off x="5420" y="2600"/>
              <a:ext cx="127" cy="128"/>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7" name="Oval 30"/>
            <p:cNvSpPr>
              <a:spLocks noChangeArrowheads="1"/>
            </p:cNvSpPr>
            <p:nvPr/>
          </p:nvSpPr>
          <p:spPr bwMode="auto">
            <a:xfrm>
              <a:off x="4704" y="2779"/>
              <a:ext cx="127" cy="127"/>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8" name="Oval 31"/>
            <p:cNvSpPr>
              <a:spLocks noChangeArrowheads="1"/>
            </p:cNvSpPr>
            <p:nvPr/>
          </p:nvSpPr>
          <p:spPr bwMode="auto">
            <a:xfrm>
              <a:off x="4883" y="2779"/>
              <a:ext cx="127" cy="127"/>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9" name="Oval 32"/>
            <p:cNvSpPr>
              <a:spLocks noChangeArrowheads="1"/>
            </p:cNvSpPr>
            <p:nvPr/>
          </p:nvSpPr>
          <p:spPr bwMode="auto">
            <a:xfrm>
              <a:off x="5062" y="2779"/>
              <a:ext cx="127" cy="127"/>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30" name="Oval 33"/>
            <p:cNvSpPr>
              <a:spLocks noChangeArrowheads="1"/>
            </p:cNvSpPr>
            <p:nvPr/>
          </p:nvSpPr>
          <p:spPr bwMode="auto">
            <a:xfrm>
              <a:off x="5241" y="2779"/>
              <a:ext cx="127" cy="127"/>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31" name="Oval 34"/>
            <p:cNvSpPr>
              <a:spLocks noChangeArrowheads="1"/>
            </p:cNvSpPr>
            <p:nvPr/>
          </p:nvSpPr>
          <p:spPr bwMode="auto">
            <a:xfrm>
              <a:off x="4704" y="2958"/>
              <a:ext cx="127" cy="127"/>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32" name="Oval 35"/>
            <p:cNvSpPr>
              <a:spLocks noChangeArrowheads="1"/>
            </p:cNvSpPr>
            <p:nvPr/>
          </p:nvSpPr>
          <p:spPr bwMode="auto">
            <a:xfrm>
              <a:off x="4883" y="2958"/>
              <a:ext cx="127" cy="127"/>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33" name="Oval 36"/>
            <p:cNvSpPr>
              <a:spLocks noChangeArrowheads="1"/>
            </p:cNvSpPr>
            <p:nvPr/>
          </p:nvSpPr>
          <p:spPr bwMode="auto">
            <a:xfrm>
              <a:off x="5062" y="2958"/>
              <a:ext cx="127" cy="127"/>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34" name="Oval 37"/>
            <p:cNvSpPr>
              <a:spLocks noChangeArrowheads="1"/>
            </p:cNvSpPr>
            <p:nvPr/>
          </p:nvSpPr>
          <p:spPr bwMode="auto">
            <a:xfrm>
              <a:off x="5241" y="2958"/>
              <a:ext cx="127" cy="127"/>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35" name="Oval 38"/>
            <p:cNvSpPr>
              <a:spLocks noChangeArrowheads="1"/>
            </p:cNvSpPr>
            <p:nvPr/>
          </p:nvSpPr>
          <p:spPr bwMode="auto">
            <a:xfrm>
              <a:off x="4883" y="3137"/>
              <a:ext cx="127" cy="127"/>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36" name="Oval 39"/>
            <p:cNvSpPr>
              <a:spLocks noChangeArrowheads="1"/>
            </p:cNvSpPr>
            <p:nvPr/>
          </p:nvSpPr>
          <p:spPr bwMode="auto">
            <a:xfrm>
              <a:off x="5241" y="3137"/>
              <a:ext cx="127" cy="127"/>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grpSp>
      <p:sp>
        <p:nvSpPr>
          <p:cNvPr id="38" name="Rectangle 10"/>
          <p:cNvSpPr>
            <a:spLocks noChangeArrowheads="1"/>
          </p:cNvSpPr>
          <p:nvPr userDrawn="1"/>
        </p:nvSpPr>
        <p:spPr bwMode="auto">
          <a:xfrm>
            <a:off x="152400" y="6553200"/>
            <a:ext cx="2667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r>
              <a:rPr lang="en-US" altLang="en-US" sz="1200" b="1" i="1" dirty="0">
                <a:latin typeface="Times New Roman" pitchFamily="18" charset="0"/>
              </a:rPr>
              <a:t>McGraw-Hill Education</a:t>
            </a:r>
          </a:p>
        </p:txBody>
      </p:sp>
      <p:sp>
        <p:nvSpPr>
          <p:cNvPr id="51203" name="Rectangle 3"/>
          <p:cNvSpPr>
            <a:spLocks noGrp="1" noChangeArrowheads="1"/>
          </p:cNvSpPr>
          <p:nvPr>
            <p:ph type="ctrTitle"/>
          </p:nvPr>
        </p:nvSpPr>
        <p:spPr>
          <a:xfrm>
            <a:off x="4267200" y="1524000"/>
            <a:ext cx="4495800" cy="990600"/>
          </a:xfrm>
        </p:spPr>
        <p:txBody>
          <a:bodyPr/>
          <a:lstStyle>
            <a:lvl1pPr algn="r">
              <a:defRPr sz="4800"/>
            </a:lvl1pPr>
          </a:lstStyle>
          <a:p>
            <a:r>
              <a:rPr lang="en-US" altLang="en-US" dirty="0"/>
              <a:t>Click to edit</a:t>
            </a:r>
          </a:p>
        </p:txBody>
      </p:sp>
      <p:sp>
        <p:nvSpPr>
          <p:cNvPr id="51204" name="Rectangle 4"/>
          <p:cNvSpPr>
            <a:spLocks noGrp="1" noChangeArrowheads="1"/>
          </p:cNvSpPr>
          <p:nvPr>
            <p:ph type="subTitle" idx="1"/>
          </p:nvPr>
        </p:nvSpPr>
        <p:spPr>
          <a:xfrm>
            <a:off x="4267200" y="2744788"/>
            <a:ext cx="3352800" cy="2132012"/>
          </a:xfrm>
        </p:spPr>
        <p:txBody>
          <a:bodyPr/>
          <a:lstStyle>
            <a:lvl1pPr marL="0" indent="0" algn="r">
              <a:buFont typeface="Wingdings" pitchFamily="2" charset="2"/>
              <a:buNone/>
              <a:defRPr sz="3200"/>
            </a:lvl1pPr>
          </a:lstStyle>
          <a:p>
            <a:r>
              <a:rPr lang="en-US" altLang="en-US" dirty="0"/>
              <a:t>Click to edit Master subtitle style</a:t>
            </a:r>
          </a:p>
        </p:txBody>
      </p:sp>
      <p:sp>
        <p:nvSpPr>
          <p:cNvPr id="40" name="Rectangle 11"/>
          <p:cNvSpPr>
            <a:spLocks noChangeArrowheads="1"/>
          </p:cNvSpPr>
          <p:nvPr userDrawn="1"/>
        </p:nvSpPr>
        <p:spPr bwMode="auto">
          <a:xfrm>
            <a:off x="2438400" y="6400800"/>
            <a:ext cx="6705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r>
              <a:rPr lang="en-IN" sz="1050" i="1" dirty="0">
                <a:latin typeface="Times New Roman" panose="02020603050405020304" pitchFamily="18" charset="0"/>
                <a:cs typeface="Times New Roman" panose="02020603050405020304" pitchFamily="18" charset="0"/>
              </a:rPr>
              <a:t>Copyright © 2018 McGraw-Hill Education. All rights reserved. No reproduction or distribution without the prior written consent of McGraw-Hill Education.</a:t>
            </a:r>
            <a:endParaRPr lang="en-US" sz="1050" i="1" dirty="0">
              <a:latin typeface="Times New Roman" panose="02020603050405020304" pitchFamily="18" charset="0"/>
              <a:cs typeface="Times New Roman" panose="02020603050405020304" pitchFamily="18" charset="0"/>
            </a:endParaRPr>
          </a:p>
          <a:p>
            <a:pPr algn="r">
              <a:spcBef>
                <a:spcPct val="50000"/>
              </a:spcBef>
              <a:defRPr/>
            </a:pPr>
            <a:r>
              <a:rPr lang="en-US" altLang="en-US" sz="800" b="1" i="1" dirty="0">
                <a:latin typeface="Times New Roman" pitchFamily="18" charset="0"/>
                <a:cs typeface="Times New Roman" panose="02020603050405020304" pitchFamily="18" charset="0"/>
              </a:rPr>
              <a:t>.</a:t>
            </a: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0693" y="685799"/>
            <a:ext cx="3558214" cy="4685403"/>
          </a:xfrm>
          <a:prstGeom prst="rect">
            <a:avLst/>
          </a:prstGeom>
        </p:spPr>
      </p:pic>
    </p:spTree>
    <p:extLst>
      <p:ext uri="{BB962C8B-B14F-4D97-AF65-F5344CB8AC3E}">
        <p14:creationId xmlns:p14="http://schemas.microsoft.com/office/powerpoint/2010/main" val="1125971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80269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164212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243312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a:t>Click to edit Master title style</a:t>
            </a:r>
          </a:p>
        </p:txBody>
      </p:sp>
      <p:sp>
        <p:nvSpPr>
          <p:cNvPr id="3" name="Table Placeholder 2"/>
          <p:cNvSpPr>
            <a:spLocks noGrp="1"/>
          </p:cNvSpPr>
          <p:nvPr>
            <p:ph type="tbl" idx="1"/>
          </p:nvPr>
        </p:nvSpPr>
        <p:spPr>
          <a:xfrm>
            <a:off x="457200" y="1719263"/>
            <a:ext cx="8229600" cy="4411662"/>
          </a:xfrm>
        </p:spPr>
        <p:txBody>
          <a:bodyPr/>
          <a:lstStyle/>
          <a:p>
            <a:pPr lvl="0"/>
            <a:endParaRPr lang="en-US" noProof="0" dirty="0"/>
          </a:p>
        </p:txBody>
      </p:sp>
    </p:spTree>
    <p:extLst>
      <p:ext uri="{BB962C8B-B14F-4D97-AF65-F5344CB8AC3E}">
        <p14:creationId xmlns:p14="http://schemas.microsoft.com/office/powerpoint/2010/main" val="265550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7" name="Oval 10"/>
            <p:cNvSpPr>
              <a:spLocks noChangeArrowheads="1"/>
            </p:cNvSpPr>
            <p:nvPr/>
          </p:nvSpPr>
          <p:spPr bwMode="auto">
            <a:xfrm>
              <a:off x="4883" y="1885"/>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8" name="Oval 11"/>
            <p:cNvSpPr>
              <a:spLocks noChangeArrowheads="1"/>
            </p:cNvSpPr>
            <p:nvPr/>
          </p:nvSpPr>
          <p:spPr bwMode="auto">
            <a:xfrm>
              <a:off x="5062" y="1885"/>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9" name="Oval 12"/>
            <p:cNvSpPr>
              <a:spLocks noChangeArrowheads="1"/>
            </p:cNvSpPr>
            <p:nvPr/>
          </p:nvSpPr>
          <p:spPr bwMode="auto">
            <a:xfrm>
              <a:off x="4704" y="2064"/>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0" name="Oval 13"/>
            <p:cNvSpPr>
              <a:spLocks noChangeArrowheads="1"/>
            </p:cNvSpPr>
            <p:nvPr/>
          </p:nvSpPr>
          <p:spPr bwMode="auto">
            <a:xfrm>
              <a:off x="4883" y="2064"/>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1" name="Oval 14"/>
            <p:cNvSpPr>
              <a:spLocks noChangeArrowheads="1"/>
            </p:cNvSpPr>
            <p:nvPr/>
          </p:nvSpPr>
          <p:spPr bwMode="auto">
            <a:xfrm>
              <a:off x="5062" y="2064"/>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2" name="Oval 15"/>
            <p:cNvSpPr>
              <a:spLocks noChangeArrowheads="1"/>
            </p:cNvSpPr>
            <p:nvPr/>
          </p:nvSpPr>
          <p:spPr bwMode="auto">
            <a:xfrm>
              <a:off x="5241" y="2064"/>
              <a:ext cx="127" cy="127"/>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3" name="Oval 16"/>
            <p:cNvSpPr>
              <a:spLocks noChangeArrowheads="1"/>
            </p:cNvSpPr>
            <p:nvPr/>
          </p:nvSpPr>
          <p:spPr bwMode="auto">
            <a:xfrm>
              <a:off x="4704" y="2243"/>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4" name="Oval 17"/>
            <p:cNvSpPr>
              <a:spLocks noChangeArrowheads="1"/>
            </p:cNvSpPr>
            <p:nvPr/>
          </p:nvSpPr>
          <p:spPr bwMode="auto">
            <a:xfrm>
              <a:off x="4883" y="2243"/>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5" name="Oval 18"/>
            <p:cNvSpPr>
              <a:spLocks noChangeArrowheads="1"/>
            </p:cNvSpPr>
            <p:nvPr/>
          </p:nvSpPr>
          <p:spPr bwMode="auto">
            <a:xfrm>
              <a:off x="5062" y="2243"/>
              <a:ext cx="127" cy="127"/>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6" name="Oval 19"/>
            <p:cNvSpPr>
              <a:spLocks noChangeArrowheads="1"/>
            </p:cNvSpPr>
            <p:nvPr/>
          </p:nvSpPr>
          <p:spPr bwMode="auto">
            <a:xfrm>
              <a:off x="5241" y="2243"/>
              <a:ext cx="127" cy="127"/>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7" name="Oval 20"/>
            <p:cNvSpPr>
              <a:spLocks noChangeArrowheads="1"/>
            </p:cNvSpPr>
            <p:nvPr/>
          </p:nvSpPr>
          <p:spPr bwMode="auto">
            <a:xfrm>
              <a:off x="5420" y="2243"/>
              <a:ext cx="127" cy="127"/>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8" name="Oval 21"/>
            <p:cNvSpPr>
              <a:spLocks noChangeArrowheads="1"/>
            </p:cNvSpPr>
            <p:nvPr/>
          </p:nvSpPr>
          <p:spPr bwMode="auto">
            <a:xfrm>
              <a:off x="4704" y="2421"/>
              <a:ext cx="127" cy="128"/>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9" name="Oval 22"/>
            <p:cNvSpPr>
              <a:spLocks noChangeArrowheads="1"/>
            </p:cNvSpPr>
            <p:nvPr/>
          </p:nvSpPr>
          <p:spPr bwMode="auto">
            <a:xfrm>
              <a:off x="4883" y="2421"/>
              <a:ext cx="127" cy="128"/>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20" name="Oval 23"/>
            <p:cNvSpPr>
              <a:spLocks noChangeArrowheads="1"/>
            </p:cNvSpPr>
            <p:nvPr/>
          </p:nvSpPr>
          <p:spPr bwMode="auto">
            <a:xfrm>
              <a:off x="5062" y="2421"/>
              <a:ext cx="127" cy="128"/>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21" name="Oval 24"/>
            <p:cNvSpPr>
              <a:spLocks noChangeArrowheads="1"/>
            </p:cNvSpPr>
            <p:nvPr/>
          </p:nvSpPr>
          <p:spPr bwMode="auto">
            <a:xfrm>
              <a:off x="5241" y="2421"/>
              <a:ext cx="127" cy="128"/>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22" name="Oval 25"/>
            <p:cNvSpPr>
              <a:spLocks noChangeArrowheads="1"/>
            </p:cNvSpPr>
            <p:nvPr/>
          </p:nvSpPr>
          <p:spPr bwMode="auto">
            <a:xfrm>
              <a:off x="4704" y="2600"/>
              <a:ext cx="127" cy="128"/>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23" name="Oval 26"/>
            <p:cNvSpPr>
              <a:spLocks noChangeArrowheads="1"/>
            </p:cNvSpPr>
            <p:nvPr/>
          </p:nvSpPr>
          <p:spPr bwMode="auto">
            <a:xfrm>
              <a:off x="4883" y="2600"/>
              <a:ext cx="127" cy="128"/>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24" name="Oval 27"/>
            <p:cNvSpPr>
              <a:spLocks noChangeArrowheads="1"/>
            </p:cNvSpPr>
            <p:nvPr/>
          </p:nvSpPr>
          <p:spPr bwMode="auto">
            <a:xfrm>
              <a:off x="5062" y="2600"/>
              <a:ext cx="127" cy="128"/>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25" name="Oval 28"/>
            <p:cNvSpPr>
              <a:spLocks noChangeArrowheads="1"/>
            </p:cNvSpPr>
            <p:nvPr/>
          </p:nvSpPr>
          <p:spPr bwMode="auto">
            <a:xfrm>
              <a:off x="5241" y="2600"/>
              <a:ext cx="127" cy="128"/>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26" name="Oval 29"/>
            <p:cNvSpPr>
              <a:spLocks noChangeArrowheads="1"/>
            </p:cNvSpPr>
            <p:nvPr/>
          </p:nvSpPr>
          <p:spPr bwMode="auto">
            <a:xfrm>
              <a:off x="5420" y="2600"/>
              <a:ext cx="127" cy="128"/>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27" name="Oval 30"/>
            <p:cNvSpPr>
              <a:spLocks noChangeArrowheads="1"/>
            </p:cNvSpPr>
            <p:nvPr/>
          </p:nvSpPr>
          <p:spPr bwMode="auto">
            <a:xfrm>
              <a:off x="4704" y="2779"/>
              <a:ext cx="127" cy="127"/>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28" name="Oval 31"/>
            <p:cNvSpPr>
              <a:spLocks noChangeArrowheads="1"/>
            </p:cNvSpPr>
            <p:nvPr/>
          </p:nvSpPr>
          <p:spPr bwMode="auto">
            <a:xfrm>
              <a:off x="4883" y="2779"/>
              <a:ext cx="127" cy="127"/>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29" name="Oval 32"/>
            <p:cNvSpPr>
              <a:spLocks noChangeArrowheads="1"/>
            </p:cNvSpPr>
            <p:nvPr/>
          </p:nvSpPr>
          <p:spPr bwMode="auto">
            <a:xfrm>
              <a:off x="5062" y="2779"/>
              <a:ext cx="127" cy="127"/>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30" name="Oval 33"/>
            <p:cNvSpPr>
              <a:spLocks noChangeArrowheads="1"/>
            </p:cNvSpPr>
            <p:nvPr/>
          </p:nvSpPr>
          <p:spPr bwMode="auto">
            <a:xfrm>
              <a:off x="5241" y="2779"/>
              <a:ext cx="127" cy="127"/>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31" name="Oval 34"/>
            <p:cNvSpPr>
              <a:spLocks noChangeArrowheads="1"/>
            </p:cNvSpPr>
            <p:nvPr/>
          </p:nvSpPr>
          <p:spPr bwMode="auto">
            <a:xfrm>
              <a:off x="4704" y="2958"/>
              <a:ext cx="127" cy="127"/>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32" name="Oval 35"/>
            <p:cNvSpPr>
              <a:spLocks noChangeArrowheads="1"/>
            </p:cNvSpPr>
            <p:nvPr/>
          </p:nvSpPr>
          <p:spPr bwMode="auto">
            <a:xfrm>
              <a:off x="4883" y="2958"/>
              <a:ext cx="127" cy="127"/>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33" name="Oval 36"/>
            <p:cNvSpPr>
              <a:spLocks noChangeArrowheads="1"/>
            </p:cNvSpPr>
            <p:nvPr/>
          </p:nvSpPr>
          <p:spPr bwMode="auto">
            <a:xfrm>
              <a:off x="5062" y="2958"/>
              <a:ext cx="127" cy="127"/>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34" name="Oval 37"/>
            <p:cNvSpPr>
              <a:spLocks noChangeArrowheads="1"/>
            </p:cNvSpPr>
            <p:nvPr/>
          </p:nvSpPr>
          <p:spPr bwMode="auto">
            <a:xfrm>
              <a:off x="5241" y="2958"/>
              <a:ext cx="127" cy="127"/>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35" name="Oval 38"/>
            <p:cNvSpPr>
              <a:spLocks noChangeArrowheads="1"/>
            </p:cNvSpPr>
            <p:nvPr/>
          </p:nvSpPr>
          <p:spPr bwMode="auto">
            <a:xfrm>
              <a:off x="4883" y="3137"/>
              <a:ext cx="127" cy="127"/>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36" name="Oval 39"/>
            <p:cNvSpPr>
              <a:spLocks noChangeArrowheads="1"/>
            </p:cNvSpPr>
            <p:nvPr/>
          </p:nvSpPr>
          <p:spPr bwMode="auto">
            <a:xfrm>
              <a:off x="5241" y="3137"/>
              <a:ext cx="127" cy="127"/>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p>
        </p:txBody>
      </p:sp>
      <p:sp>
        <p:nvSpPr>
          <p:cNvPr id="38" name="Rectangle 10"/>
          <p:cNvSpPr>
            <a:spLocks noChangeArrowheads="1"/>
          </p:cNvSpPr>
          <p:nvPr userDrawn="1"/>
        </p:nvSpPr>
        <p:spPr bwMode="auto">
          <a:xfrm>
            <a:off x="152400" y="6553200"/>
            <a:ext cx="2667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r>
              <a:rPr lang="en-US" altLang="en-US" sz="1200" b="1" i="1" dirty="0">
                <a:latin typeface="Times New Roman" pitchFamily="18" charset="0"/>
              </a:rPr>
              <a:t>McGraw-Hill Education</a:t>
            </a:r>
          </a:p>
        </p:txBody>
      </p:sp>
      <p:sp>
        <p:nvSpPr>
          <p:cNvPr id="39" name="Rectangle 11"/>
          <p:cNvSpPr>
            <a:spLocks noChangeArrowheads="1"/>
          </p:cNvSpPr>
          <p:nvPr userDrawn="1"/>
        </p:nvSpPr>
        <p:spPr bwMode="auto">
          <a:xfrm>
            <a:off x="2438400" y="6400800"/>
            <a:ext cx="6705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r>
              <a:rPr lang="en-IN" sz="1050" i="1" dirty="0">
                <a:latin typeface="Times New Roman" panose="02020603050405020304" pitchFamily="18" charset="0"/>
                <a:cs typeface="Times New Roman" panose="02020603050405020304" pitchFamily="18" charset="0"/>
              </a:rPr>
              <a:t>Copyright © 2018 McGraw-Hill Education. All rights reserved. No reproduction or distribution without the prior written consent of McGraw-Hill Education.</a:t>
            </a:r>
            <a:endParaRPr lang="en-US" sz="1050" i="1" dirty="0">
              <a:latin typeface="Times New Roman" panose="02020603050405020304" pitchFamily="18" charset="0"/>
              <a:cs typeface="Times New Roman" panose="02020603050405020304" pitchFamily="18" charset="0"/>
            </a:endParaRPr>
          </a:p>
          <a:p>
            <a:pPr algn="r">
              <a:spcBef>
                <a:spcPct val="50000"/>
              </a:spcBef>
              <a:defRPr/>
            </a:pPr>
            <a:r>
              <a:rPr lang="en-US" altLang="en-US" sz="800" b="1" i="1" dirty="0">
                <a:latin typeface="Times New Roman" pitchFamily="18" charset="0"/>
                <a:cs typeface="Times New Roman" panose="02020603050405020304" pitchFamily="18" charset="0"/>
              </a:rPr>
              <a:t>.</a:t>
            </a:r>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pPr lvl="0"/>
            <a:r>
              <a:rPr lang="en-US" altLang="en-US" noProof="0"/>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pPr lvl="0"/>
            <a:r>
              <a:rPr lang="en-US" altLang="en-US" noProof="0"/>
              <a:t>Click to edit Master subtitle style</a:t>
            </a:r>
          </a:p>
        </p:txBody>
      </p:sp>
    </p:spTree>
    <p:extLst>
      <p:ext uri="{BB962C8B-B14F-4D97-AF65-F5344CB8AC3E}">
        <p14:creationId xmlns:p14="http://schemas.microsoft.com/office/powerpoint/2010/main" val="3058126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63127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424562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44447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75612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5070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8021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579957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grpSp>
        <p:nvGrpSpPr>
          <p:cNvPr id="1029" name="Group 8"/>
          <p:cNvGrpSpPr>
            <a:grpSpLocks/>
          </p:cNvGrpSpPr>
          <p:nvPr/>
        </p:nvGrpSpPr>
        <p:grpSpPr bwMode="auto">
          <a:xfrm>
            <a:off x="8153400" y="152400"/>
            <a:ext cx="792163" cy="1295400"/>
            <a:chOff x="5136" y="960"/>
            <a:chExt cx="528" cy="864"/>
          </a:xfrm>
        </p:grpSpPr>
        <p:sp>
          <p:nvSpPr>
            <p:cNvPr id="1031" name="Oval 9"/>
            <p:cNvSpPr>
              <a:spLocks noChangeArrowheads="1"/>
            </p:cNvSpPr>
            <p:nvPr/>
          </p:nvSpPr>
          <p:spPr bwMode="auto">
            <a:xfrm>
              <a:off x="5136" y="960"/>
              <a:ext cx="80" cy="80"/>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032" name="Oval 10"/>
            <p:cNvSpPr>
              <a:spLocks noChangeArrowheads="1"/>
            </p:cNvSpPr>
            <p:nvPr/>
          </p:nvSpPr>
          <p:spPr bwMode="auto">
            <a:xfrm>
              <a:off x="5248" y="960"/>
              <a:ext cx="79" cy="80"/>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033" name="Oval 11"/>
            <p:cNvSpPr>
              <a:spLocks noChangeArrowheads="1"/>
            </p:cNvSpPr>
            <p:nvPr/>
          </p:nvSpPr>
          <p:spPr bwMode="auto">
            <a:xfrm>
              <a:off x="5360" y="960"/>
              <a:ext cx="76" cy="80"/>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034" name="Oval 12"/>
            <p:cNvSpPr>
              <a:spLocks noChangeArrowheads="1"/>
            </p:cNvSpPr>
            <p:nvPr/>
          </p:nvSpPr>
          <p:spPr bwMode="auto">
            <a:xfrm>
              <a:off x="5136" y="1072"/>
              <a:ext cx="80" cy="7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035" name="Oval 13"/>
            <p:cNvSpPr>
              <a:spLocks noChangeArrowheads="1"/>
            </p:cNvSpPr>
            <p:nvPr/>
          </p:nvSpPr>
          <p:spPr bwMode="auto">
            <a:xfrm>
              <a:off x="5248" y="1072"/>
              <a:ext cx="79" cy="7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036" name="Oval 14"/>
            <p:cNvSpPr>
              <a:spLocks noChangeArrowheads="1"/>
            </p:cNvSpPr>
            <p:nvPr/>
          </p:nvSpPr>
          <p:spPr bwMode="auto">
            <a:xfrm>
              <a:off x="5360" y="1072"/>
              <a:ext cx="76" cy="7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037" name="Oval 15"/>
            <p:cNvSpPr>
              <a:spLocks noChangeArrowheads="1"/>
            </p:cNvSpPr>
            <p:nvPr/>
          </p:nvSpPr>
          <p:spPr bwMode="auto">
            <a:xfrm>
              <a:off x="5472" y="1072"/>
              <a:ext cx="74" cy="77"/>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038" name="Oval 16"/>
            <p:cNvSpPr>
              <a:spLocks noChangeArrowheads="1"/>
            </p:cNvSpPr>
            <p:nvPr/>
          </p:nvSpPr>
          <p:spPr bwMode="auto">
            <a:xfrm>
              <a:off x="5136" y="1184"/>
              <a:ext cx="80" cy="74"/>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039" name="Oval 17"/>
            <p:cNvSpPr>
              <a:spLocks noChangeArrowheads="1"/>
            </p:cNvSpPr>
            <p:nvPr/>
          </p:nvSpPr>
          <p:spPr bwMode="auto">
            <a:xfrm>
              <a:off x="5248" y="1184"/>
              <a:ext cx="79" cy="74"/>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040" name="Oval 18"/>
            <p:cNvSpPr>
              <a:spLocks noChangeArrowheads="1"/>
            </p:cNvSpPr>
            <p:nvPr/>
          </p:nvSpPr>
          <p:spPr bwMode="auto">
            <a:xfrm>
              <a:off x="5360" y="1184"/>
              <a:ext cx="76" cy="74"/>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041" name="Oval 19"/>
            <p:cNvSpPr>
              <a:spLocks noChangeArrowheads="1"/>
            </p:cNvSpPr>
            <p:nvPr/>
          </p:nvSpPr>
          <p:spPr bwMode="auto">
            <a:xfrm>
              <a:off x="5472" y="1184"/>
              <a:ext cx="74" cy="74"/>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042" name="Oval 20"/>
            <p:cNvSpPr>
              <a:spLocks noChangeArrowheads="1"/>
            </p:cNvSpPr>
            <p:nvPr/>
          </p:nvSpPr>
          <p:spPr bwMode="auto">
            <a:xfrm>
              <a:off x="5584" y="1184"/>
              <a:ext cx="80" cy="74"/>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043" name="Oval 21"/>
            <p:cNvSpPr>
              <a:spLocks noChangeArrowheads="1"/>
            </p:cNvSpPr>
            <p:nvPr/>
          </p:nvSpPr>
          <p:spPr bwMode="auto">
            <a:xfrm>
              <a:off x="5136" y="1296"/>
              <a:ext cx="80" cy="80"/>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044" name="Oval 22"/>
            <p:cNvSpPr>
              <a:spLocks noChangeArrowheads="1"/>
            </p:cNvSpPr>
            <p:nvPr/>
          </p:nvSpPr>
          <p:spPr bwMode="auto">
            <a:xfrm>
              <a:off x="5248" y="1296"/>
              <a:ext cx="79" cy="80"/>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045" name="Oval 23"/>
            <p:cNvSpPr>
              <a:spLocks noChangeArrowheads="1"/>
            </p:cNvSpPr>
            <p:nvPr/>
          </p:nvSpPr>
          <p:spPr bwMode="auto">
            <a:xfrm>
              <a:off x="5360" y="1296"/>
              <a:ext cx="76" cy="80"/>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046" name="Oval 24"/>
            <p:cNvSpPr>
              <a:spLocks noChangeArrowheads="1"/>
            </p:cNvSpPr>
            <p:nvPr/>
          </p:nvSpPr>
          <p:spPr bwMode="auto">
            <a:xfrm>
              <a:off x="5472" y="1296"/>
              <a:ext cx="74" cy="80"/>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047" name="Oval 25"/>
            <p:cNvSpPr>
              <a:spLocks noChangeArrowheads="1"/>
            </p:cNvSpPr>
            <p:nvPr/>
          </p:nvSpPr>
          <p:spPr bwMode="auto">
            <a:xfrm>
              <a:off x="5136" y="1408"/>
              <a:ext cx="80" cy="80"/>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048" name="Oval 26"/>
            <p:cNvSpPr>
              <a:spLocks noChangeArrowheads="1"/>
            </p:cNvSpPr>
            <p:nvPr/>
          </p:nvSpPr>
          <p:spPr bwMode="auto">
            <a:xfrm>
              <a:off x="5248" y="1408"/>
              <a:ext cx="79" cy="80"/>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049" name="Oval 27"/>
            <p:cNvSpPr>
              <a:spLocks noChangeArrowheads="1"/>
            </p:cNvSpPr>
            <p:nvPr/>
          </p:nvSpPr>
          <p:spPr bwMode="auto">
            <a:xfrm>
              <a:off x="5360" y="1408"/>
              <a:ext cx="76" cy="80"/>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050" name="Oval 28"/>
            <p:cNvSpPr>
              <a:spLocks noChangeArrowheads="1"/>
            </p:cNvSpPr>
            <p:nvPr/>
          </p:nvSpPr>
          <p:spPr bwMode="auto">
            <a:xfrm>
              <a:off x="5472" y="1408"/>
              <a:ext cx="74" cy="80"/>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051" name="Oval 29"/>
            <p:cNvSpPr>
              <a:spLocks noChangeArrowheads="1"/>
            </p:cNvSpPr>
            <p:nvPr/>
          </p:nvSpPr>
          <p:spPr bwMode="auto">
            <a:xfrm>
              <a:off x="5584" y="1408"/>
              <a:ext cx="80" cy="80"/>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052" name="Oval 30"/>
            <p:cNvSpPr>
              <a:spLocks noChangeArrowheads="1"/>
            </p:cNvSpPr>
            <p:nvPr/>
          </p:nvSpPr>
          <p:spPr bwMode="auto">
            <a:xfrm>
              <a:off x="5136" y="1520"/>
              <a:ext cx="80" cy="79"/>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053" name="Oval 31"/>
            <p:cNvSpPr>
              <a:spLocks noChangeArrowheads="1"/>
            </p:cNvSpPr>
            <p:nvPr/>
          </p:nvSpPr>
          <p:spPr bwMode="auto">
            <a:xfrm>
              <a:off x="5248" y="1520"/>
              <a:ext cx="79" cy="79"/>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054" name="Oval 32"/>
            <p:cNvSpPr>
              <a:spLocks noChangeArrowheads="1"/>
            </p:cNvSpPr>
            <p:nvPr/>
          </p:nvSpPr>
          <p:spPr bwMode="auto">
            <a:xfrm>
              <a:off x="5360" y="1520"/>
              <a:ext cx="76" cy="79"/>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055" name="Oval 33"/>
            <p:cNvSpPr>
              <a:spLocks noChangeArrowheads="1"/>
            </p:cNvSpPr>
            <p:nvPr/>
          </p:nvSpPr>
          <p:spPr bwMode="auto">
            <a:xfrm>
              <a:off x="5472" y="1520"/>
              <a:ext cx="74" cy="79"/>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056" name="Oval 34"/>
            <p:cNvSpPr>
              <a:spLocks noChangeArrowheads="1"/>
            </p:cNvSpPr>
            <p:nvPr/>
          </p:nvSpPr>
          <p:spPr bwMode="auto">
            <a:xfrm>
              <a:off x="5136" y="1632"/>
              <a:ext cx="80" cy="75"/>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057" name="Oval 35"/>
            <p:cNvSpPr>
              <a:spLocks noChangeArrowheads="1"/>
            </p:cNvSpPr>
            <p:nvPr/>
          </p:nvSpPr>
          <p:spPr bwMode="auto">
            <a:xfrm>
              <a:off x="5248" y="1632"/>
              <a:ext cx="79" cy="75"/>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058" name="Oval 36"/>
            <p:cNvSpPr>
              <a:spLocks noChangeArrowheads="1"/>
            </p:cNvSpPr>
            <p:nvPr/>
          </p:nvSpPr>
          <p:spPr bwMode="auto">
            <a:xfrm>
              <a:off x="5360" y="1632"/>
              <a:ext cx="76" cy="75"/>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059" name="Oval 37"/>
            <p:cNvSpPr>
              <a:spLocks noChangeArrowheads="1"/>
            </p:cNvSpPr>
            <p:nvPr/>
          </p:nvSpPr>
          <p:spPr bwMode="auto">
            <a:xfrm>
              <a:off x="5472" y="1632"/>
              <a:ext cx="74" cy="75"/>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060" name="Oval 38"/>
            <p:cNvSpPr>
              <a:spLocks noChangeArrowheads="1"/>
            </p:cNvSpPr>
            <p:nvPr/>
          </p:nvSpPr>
          <p:spPr bwMode="auto">
            <a:xfrm>
              <a:off x="5248" y="1744"/>
              <a:ext cx="79" cy="80"/>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sp>
          <p:nvSpPr>
            <p:cNvPr id="1061" name="Oval 39"/>
            <p:cNvSpPr>
              <a:spLocks noChangeArrowheads="1"/>
            </p:cNvSpPr>
            <p:nvPr/>
          </p:nvSpPr>
          <p:spPr bwMode="auto">
            <a:xfrm>
              <a:off x="5472" y="1744"/>
              <a:ext cx="74" cy="80"/>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defRPr/>
              </a:pPr>
              <a:endParaRPr lang="en-US" altLang="en-US" dirty="0"/>
            </a:p>
          </p:txBody>
        </p:sp>
      </p:grpSp>
      <p:sp>
        <p:nvSpPr>
          <p:cNvPr id="39" name="Rectangle 10"/>
          <p:cNvSpPr>
            <a:spLocks noChangeArrowheads="1"/>
          </p:cNvSpPr>
          <p:nvPr userDrawn="1"/>
        </p:nvSpPr>
        <p:spPr bwMode="auto">
          <a:xfrm>
            <a:off x="152400" y="6553200"/>
            <a:ext cx="2667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r>
              <a:rPr lang="en-US" altLang="en-US" sz="1200" b="1" i="1" dirty="0">
                <a:latin typeface="Times New Roman" pitchFamily="18" charset="0"/>
              </a:rPr>
              <a:t>McGraw-Hill Education</a:t>
            </a:r>
          </a:p>
        </p:txBody>
      </p:sp>
      <p:sp>
        <p:nvSpPr>
          <p:cNvPr id="40" name="Rectangle 11"/>
          <p:cNvSpPr>
            <a:spLocks noChangeArrowheads="1"/>
          </p:cNvSpPr>
          <p:nvPr userDrawn="1"/>
        </p:nvSpPr>
        <p:spPr bwMode="auto">
          <a:xfrm>
            <a:off x="2333625" y="6402511"/>
            <a:ext cx="6705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r>
              <a:rPr lang="en-IN" sz="1050" i="1" dirty="0">
                <a:latin typeface="Times New Roman" panose="02020603050405020304" pitchFamily="18" charset="0"/>
                <a:cs typeface="Times New Roman" panose="02020603050405020304" pitchFamily="18" charset="0"/>
              </a:rPr>
              <a:t>Copyright © 2018 McGraw-Hill Education. All rights reserved. No reproduction or distribution without the prior written consent of McGraw-Hill Education.</a:t>
            </a:r>
            <a:endParaRPr lang="en-US" sz="1050" i="1" dirty="0">
              <a:latin typeface="Times New Roman" panose="02020603050405020304" pitchFamily="18" charset="0"/>
              <a:cs typeface="Times New Roman" panose="02020603050405020304" pitchFamily="18" charset="0"/>
            </a:endParaRPr>
          </a:p>
          <a:p>
            <a:pPr algn="r">
              <a:spcBef>
                <a:spcPct val="50000"/>
              </a:spcBef>
              <a:defRPr/>
            </a:pPr>
            <a:r>
              <a:rPr lang="en-US" altLang="en-US" sz="800" b="1" i="1" dirty="0">
                <a:latin typeface="Times New Roman" pitchFamily="18" charset="0"/>
                <a:cs typeface="Times New Roman" panose="02020603050405020304" pitchFamily="18" charset="0"/>
              </a:rPr>
              <a:t>.</a:t>
            </a:r>
          </a:p>
        </p:txBody>
      </p:sp>
      <p:sp>
        <p:nvSpPr>
          <p:cNvPr id="41" name="Rectangle 40"/>
          <p:cNvSpPr>
            <a:spLocks noChangeArrowheads="1"/>
          </p:cNvSpPr>
          <p:nvPr userDrawn="1"/>
        </p:nvSpPr>
        <p:spPr bwMode="auto">
          <a:xfrm>
            <a:off x="8229600" y="6172200"/>
            <a:ext cx="809625" cy="2468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1000" dirty="0">
                <a:latin typeface="Times New Roman" pitchFamily="18" charset="0"/>
              </a:rPr>
              <a:t>4-</a:t>
            </a:r>
            <a:fld id="{DBE9A4DF-F3F1-4E77-A8B5-F132A97B166B}" type="slidenum">
              <a:rPr lang="en-US" altLang="en-US" sz="1000" smtClean="0">
                <a:latin typeface="Times New Roman" pitchFamily="18" charset="0"/>
              </a:rPr>
              <a:pPr algn="r" eaLnBrk="1" hangingPunct="1"/>
              <a:t>‹#›</a:t>
            </a:fld>
            <a:endParaRPr lang="en-US" altLang="en-US" sz="1000" dirty="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805" r:id="rId1"/>
    <p:sldLayoutId id="2147483804"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 id="2147483802" r:id="rId12"/>
    <p:sldLayoutId id="2147483803" r:id="rId13"/>
  </p:sldLayoutIdLst>
  <p:hf hd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pitchFamily="34" charset="0"/>
          <a:cs typeface="Arial" pitchFamily="34" charset="0"/>
        </a:defRPr>
      </a:lvl2pPr>
      <a:lvl3pPr algn="l" rtl="0" eaLnBrk="0" fontAlgn="base" hangingPunct="0">
        <a:spcBef>
          <a:spcPct val="0"/>
        </a:spcBef>
        <a:spcAft>
          <a:spcPct val="0"/>
        </a:spcAft>
        <a:defRPr sz="3900" b="1">
          <a:solidFill>
            <a:schemeClr val="tx2"/>
          </a:solidFill>
          <a:latin typeface="Arial" pitchFamily="34" charset="0"/>
          <a:cs typeface="Arial" pitchFamily="34" charset="0"/>
        </a:defRPr>
      </a:lvl3pPr>
      <a:lvl4pPr algn="l" rtl="0" eaLnBrk="0" fontAlgn="base" hangingPunct="0">
        <a:spcBef>
          <a:spcPct val="0"/>
        </a:spcBef>
        <a:spcAft>
          <a:spcPct val="0"/>
        </a:spcAft>
        <a:defRPr sz="3900" b="1">
          <a:solidFill>
            <a:schemeClr val="tx2"/>
          </a:solidFill>
          <a:latin typeface="Arial" pitchFamily="34" charset="0"/>
          <a:cs typeface="Arial" pitchFamily="34" charset="0"/>
        </a:defRPr>
      </a:lvl4pPr>
      <a:lvl5pPr algn="l" rtl="0" eaLnBrk="0" fontAlgn="base" hangingPunct="0">
        <a:spcBef>
          <a:spcPct val="0"/>
        </a:spcBef>
        <a:spcAft>
          <a:spcPct val="0"/>
        </a:spcAft>
        <a:defRPr sz="3900" b="1">
          <a:solidFill>
            <a:schemeClr val="tx2"/>
          </a:solidFill>
          <a:latin typeface="Arial" pitchFamily="34" charset="0"/>
          <a:cs typeface="Arial" pitchFamily="34" charset="0"/>
        </a:defRPr>
      </a:lvl5pPr>
      <a:lvl6pPr marL="457200" algn="l" rtl="0" fontAlgn="base">
        <a:spcBef>
          <a:spcPct val="0"/>
        </a:spcBef>
        <a:spcAft>
          <a:spcPct val="0"/>
        </a:spcAft>
        <a:defRPr sz="3900" b="1">
          <a:solidFill>
            <a:schemeClr val="tx2"/>
          </a:solidFill>
          <a:latin typeface="Arial" pitchFamily="34" charset="0"/>
          <a:cs typeface="Arial" pitchFamily="34" charset="0"/>
        </a:defRPr>
      </a:lvl6pPr>
      <a:lvl7pPr marL="914400" algn="l" rtl="0" fontAlgn="base">
        <a:spcBef>
          <a:spcPct val="0"/>
        </a:spcBef>
        <a:spcAft>
          <a:spcPct val="0"/>
        </a:spcAft>
        <a:defRPr sz="3900" b="1">
          <a:solidFill>
            <a:schemeClr val="tx2"/>
          </a:solidFill>
          <a:latin typeface="Arial" pitchFamily="34" charset="0"/>
          <a:cs typeface="Arial" pitchFamily="34" charset="0"/>
        </a:defRPr>
      </a:lvl7pPr>
      <a:lvl8pPr marL="1371600" algn="l" rtl="0" fontAlgn="base">
        <a:spcBef>
          <a:spcPct val="0"/>
        </a:spcBef>
        <a:spcAft>
          <a:spcPct val="0"/>
        </a:spcAft>
        <a:defRPr sz="3900" b="1">
          <a:solidFill>
            <a:schemeClr val="tx2"/>
          </a:solidFill>
          <a:latin typeface="Arial" pitchFamily="34" charset="0"/>
          <a:cs typeface="Arial" pitchFamily="34" charset="0"/>
        </a:defRPr>
      </a:lvl8pPr>
      <a:lvl9pPr marL="1828800" algn="l" rtl="0" fontAlgn="base">
        <a:spcBef>
          <a:spcPct val="0"/>
        </a:spcBef>
        <a:spcAft>
          <a:spcPct val="0"/>
        </a:spcAft>
        <a:defRPr sz="3900" b="1">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cs typeface="+mn-cs"/>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cs typeface="+mn-cs"/>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cs typeface="+mn-cs"/>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altLang="en-US" dirty="0"/>
              <a:t>Chapter 4</a:t>
            </a:r>
          </a:p>
        </p:txBody>
      </p:sp>
      <p:sp>
        <p:nvSpPr>
          <p:cNvPr id="3075" name="Rectangle 3"/>
          <p:cNvSpPr>
            <a:spLocks noGrp="1" noChangeArrowheads="1"/>
          </p:cNvSpPr>
          <p:nvPr>
            <p:ph type="subTitle" idx="1"/>
          </p:nvPr>
        </p:nvSpPr>
        <p:spPr/>
        <p:txBody>
          <a:bodyPr/>
          <a:lstStyle/>
          <a:p>
            <a:pPr eaLnBrk="1" hangingPunct="1"/>
            <a:r>
              <a:rPr lang="en-US" altLang="en-US" dirty="0"/>
              <a:t>Individual Income Tax Overview, Exemptions, and Filing Status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a:t>The Individual Income Tax Formula (8)</a:t>
            </a:r>
          </a:p>
        </p:txBody>
      </p:sp>
      <p:sp>
        <p:nvSpPr>
          <p:cNvPr id="12291" name="Rectangle 3"/>
          <p:cNvSpPr>
            <a:spLocks noGrp="1" noChangeArrowheads="1"/>
          </p:cNvSpPr>
          <p:nvPr>
            <p:ph type="body" idx="1"/>
          </p:nvPr>
        </p:nvSpPr>
        <p:spPr/>
        <p:txBody>
          <a:bodyPr/>
          <a:lstStyle/>
          <a:p>
            <a:pPr eaLnBrk="1" hangingPunct="1"/>
            <a:r>
              <a:rPr lang="en-US" altLang="en-US" dirty="0"/>
              <a:t>Deductions </a:t>
            </a:r>
            <a:r>
              <a:rPr lang="en-US" altLang="en-US" i="1" dirty="0"/>
              <a:t>for </a:t>
            </a:r>
            <a:r>
              <a:rPr lang="en-US" altLang="en-US" dirty="0"/>
              <a:t>AGI</a:t>
            </a:r>
          </a:p>
          <a:p>
            <a:pPr lvl="1" eaLnBrk="1" hangingPunct="1"/>
            <a:r>
              <a:rPr lang="en-US" altLang="en-US" dirty="0"/>
              <a:t>“Deductions above the line”</a:t>
            </a:r>
          </a:p>
          <a:p>
            <a:pPr lvl="1" eaLnBrk="1" hangingPunct="1"/>
            <a:r>
              <a:rPr lang="en-US" altLang="en-US" dirty="0"/>
              <a:t>Deducted in determining adjusted gross income</a:t>
            </a:r>
          </a:p>
          <a:p>
            <a:pPr lvl="1" eaLnBrk="1" hangingPunct="1"/>
            <a:r>
              <a:rPr lang="en-US" altLang="en-US" dirty="0"/>
              <a:t>Always reduce taxable income dollar for dollar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dirty="0"/>
              <a:t>The Individual Income Tax Formula (9)</a:t>
            </a:r>
          </a:p>
        </p:txBody>
      </p:sp>
      <p:sp>
        <p:nvSpPr>
          <p:cNvPr id="13315" name="Rectangle 3"/>
          <p:cNvSpPr>
            <a:spLocks noGrp="1" noChangeArrowheads="1"/>
          </p:cNvSpPr>
          <p:nvPr>
            <p:ph type="body" idx="1"/>
          </p:nvPr>
        </p:nvSpPr>
        <p:spPr/>
        <p:txBody>
          <a:bodyPr/>
          <a:lstStyle/>
          <a:p>
            <a:pPr eaLnBrk="1" hangingPunct="1"/>
            <a:r>
              <a:rPr lang="en-US" altLang="en-US" dirty="0"/>
              <a:t>Deductions </a:t>
            </a:r>
            <a:r>
              <a:rPr lang="en-US" altLang="en-US" i="1" dirty="0"/>
              <a:t>from</a:t>
            </a:r>
            <a:r>
              <a:rPr lang="en-US" altLang="en-US" dirty="0"/>
              <a:t> AGI</a:t>
            </a:r>
          </a:p>
          <a:p>
            <a:pPr lvl="1" eaLnBrk="1" hangingPunct="1"/>
            <a:r>
              <a:rPr lang="en-US" altLang="en-US" dirty="0"/>
              <a:t>“Deductions below the line”</a:t>
            </a:r>
          </a:p>
          <a:p>
            <a:pPr lvl="1" eaLnBrk="1" hangingPunct="1"/>
            <a:r>
              <a:rPr lang="en-US" altLang="en-US" dirty="0"/>
              <a:t>Deducted from adjusted gross income to determine taxable income</a:t>
            </a:r>
          </a:p>
          <a:p>
            <a:pPr lvl="1" eaLnBrk="1" hangingPunct="1"/>
            <a:r>
              <a:rPr lang="en-US" altLang="en-US" dirty="0"/>
              <a:t>Greater of standard deduction or itemized deductions</a:t>
            </a:r>
          </a:p>
          <a:p>
            <a:pPr lvl="1" eaLnBrk="1" hangingPunct="1"/>
            <a:r>
              <a:rPr lang="en-US" altLang="en-US" dirty="0"/>
              <a:t>Personal and dependency exemptions</a:t>
            </a:r>
          </a:p>
          <a:p>
            <a:pPr lvl="1" eaLnBrk="1" hangingPunct="1"/>
            <a:r>
              <a:rPr lang="en-US" altLang="en-US" dirty="0"/>
              <a:t>Why might a </a:t>
            </a:r>
            <a:r>
              <a:rPr lang="en-US" altLang="en-US" i="1" dirty="0"/>
              <a:t>from</a:t>
            </a:r>
            <a:r>
              <a:rPr lang="en-US" altLang="en-US" dirty="0"/>
              <a:t> AGI deduction not reduce taxable income?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dirty="0"/>
              <a:t>The Individual Income Tax Formula (10)</a:t>
            </a:r>
          </a:p>
        </p:txBody>
      </p:sp>
      <p:sp>
        <p:nvSpPr>
          <p:cNvPr id="14339" name="Rectangle 3"/>
          <p:cNvSpPr>
            <a:spLocks noGrp="1" noChangeArrowheads="1"/>
          </p:cNvSpPr>
          <p:nvPr>
            <p:ph type="body" idx="1"/>
          </p:nvPr>
        </p:nvSpPr>
        <p:spPr/>
        <p:txBody>
          <a:bodyPr/>
          <a:lstStyle/>
          <a:p>
            <a:pPr eaLnBrk="1" hangingPunct="1"/>
            <a:r>
              <a:rPr lang="en-US" altLang="en-US" dirty="0"/>
              <a:t>2017 standard deduction amounts</a:t>
            </a:r>
          </a:p>
          <a:p>
            <a:pPr lvl="1" eaLnBrk="1" hangingPunct="1"/>
            <a:r>
              <a:rPr lang="en-US" altLang="en-US" dirty="0"/>
              <a:t>$12,700  Married filing jointly </a:t>
            </a:r>
          </a:p>
          <a:p>
            <a:pPr lvl="1" eaLnBrk="1" hangingPunct="1"/>
            <a:r>
              <a:rPr lang="en-US" altLang="en-US" dirty="0"/>
              <a:t>$12,700  Qualifying widow or widower</a:t>
            </a:r>
          </a:p>
          <a:p>
            <a:pPr lvl="1" eaLnBrk="1" hangingPunct="1"/>
            <a:r>
              <a:rPr lang="en-US" altLang="en-US" dirty="0"/>
              <a:t>$6,350    Married filing separately</a:t>
            </a:r>
          </a:p>
          <a:p>
            <a:pPr lvl="1" eaLnBrk="1" hangingPunct="1"/>
            <a:r>
              <a:rPr lang="en-US" altLang="en-US" dirty="0"/>
              <a:t>$9,350    Head of household</a:t>
            </a:r>
          </a:p>
          <a:p>
            <a:pPr lvl="1" eaLnBrk="1" hangingPunct="1"/>
            <a:r>
              <a:rPr lang="en-US" altLang="en-US" dirty="0"/>
              <a:t>$6,350    Single</a:t>
            </a:r>
          </a:p>
          <a:p>
            <a:pPr lvl="1" eaLnBrk="1" hangingPunct="1"/>
            <a:r>
              <a:rPr lang="en-US" altLang="en-US" dirty="0"/>
              <a:t>Additional standard deduction amounts for age and eyesight (discuss in Chapter 6)</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dirty="0"/>
              <a:t>The Individual Income Tax Formula (11)</a:t>
            </a:r>
          </a:p>
        </p:txBody>
      </p:sp>
      <p:sp>
        <p:nvSpPr>
          <p:cNvPr id="15363" name="Rectangle 3"/>
          <p:cNvSpPr>
            <a:spLocks noGrp="1" noChangeArrowheads="1"/>
          </p:cNvSpPr>
          <p:nvPr>
            <p:ph type="body" idx="1"/>
          </p:nvPr>
        </p:nvSpPr>
        <p:spPr/>
        <p:txBody>
          <a:bodyPr/>
          <a:lstStyle/>
          <a:p>
            <a:pPr eaLnBrk="1" hangingPunct="1"/>
            <a:r>
              <a:rPr lang="en-US" altLang="en-US" dirty="0"/>
              <a:t>Tax calculation</a:t>
            </a:r>
          </a:p>
          <a:p>
            <a:pPr lvl="1" eaLnBrk="1" hangingPunct="1"/>
            <a:r>
              <a:rPr lang="en-US" altLang="en-US" dirty="0"/>
              <a:t>The U.S. uses a progressive tax rate schedule</a:t>
            </a:r>
          </a:p>
          <a:p>
            <a:pPr lvl="1" eaLnBrk="1" hangingPunct="1"/>
            <a:r>
              <a:rPr lang="en-US" altLang="en-US" dirty="0"/>
              <a:t>Some items are taxed at preferential rates</a:t>
            </a:r>
          </a:p>
          <a:p>
            <a:pPr lvl="2" eaLnBrk="1" hangingPunct="1"/>
            <a:r>
              <a:rPr lang="en-US" altLang="en-US" dirty="0"/>
              <a:t>Long-term capital gains</a:t>
            </a:r>
          </a:p>
          <a:p>
            <a:pPr lvl="2" eaLnBrk="1" hangingPunct="1"/>
            <a:r>
              <a:rPr lang="en-US" altLang="en-US" dirty="0"/>
              <a:t>Qualified dividends</a:t>
            </a:r>
          </a:p>
          <a:p>
            <a:pPr lvl="2" eaLnBrk="1" hangingPunct="1"/>
            <a:r>
              <a:rPr lang="en-US" altLang="en-US" dirty="0"/>
              <a:t>Tax on these items is calculated separately from income taxed at ordinary rates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dirty="0"/>
              <a:t>The Individual Income Tax Formula (12)</a:t>
            </a:r>
          </a:p>
        </p:txBody>
      </p:sp>
      <p:sp>
        <p:nvSpPr>
          <p:cNvPr id="16387" name="Rectangle 3"/>
          <p:cNvSpPr>
            <a:spLocks noGrp="1" noChangeArrowheads="1"/>
          </p:cNvSpPr>
          <p:nvPr>
            <p:ph type="body" idx="1"/>
          </p:nvPr>
        </p:nvSpPr>
        <p:spPr/>
        <p:txBody>
          <a:bodyPr/>
          <a:lstStyle/>
          <a:p>
            <a:pPr eaLnBrk="1" hangingPunct="1"/>
            <a:r>
              <a:rPr lang="en-US" altLang="en-US" dirty="0"/>
              <a:t>Other taxes include:</a:t>
            </a:r>
          </a:p>
          <a:p>
            <a:pPr lvl="1" eaLnBrk="1" hangingPunct="1"/>
            <a:r>
              <a:rPr lang="en-US" altLang="en-US" dirty="0"/>
              <a:t>Alternative minimum tax</a:t>
            </a:r>
          </a:p>
          <a:p>
            <a:pPr lvl="1" eaLnBrk="1" hangingPunct="1"/>
            <a:r>
              <a:rPr lang="en-US" altLang="en-US" dirty="0"/>
              <a:t>Self-employment taxes</a:t>
            </a:r>
          </a:p>
          <a:p>
            <a:pPr lvl="1" eaLnBrk="1" hangingPunct="1"/>
            <a:r>
              <a:rPr lang="en-US" altLang="en-US" dirty="0"/>
              <a:t>3.8% net investment income tax</a:t>
            </a:r>
          </a:p>
          <a:p>
            <a:pPr lvl="1" eaLnBrk="1" hangingPunct="1"/>
            <a:r>
              <a:rPr lang="en-US" altLang="en-US" dirty="0"/>
              <a:t>.9% additional Medicare tax</a:t>
            </a:r>
          </a:p>
          <a:p>
            <a:pPr eaLnBrk="1" hangingPunct="1"/>
            <a:r>
              <a:rPr lang="en-US" altLang="en-US" dirty="0"/>
              <a:t>Tax credits</a:t>
            </a:r>
          </a:p>
          <a:p>
            <a:pPr lvl="1" eaLnBrk="1" hangingPunct="1"/>
            <a:r>
              <a:rPr lang="en-US" altLang="en-US" dirty="0"/>
              <a:t>Reduce tax liability dollar for dollar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The Individual Income Tax Formula (13)</a:t>
            </a:r>
          </a:p>
        </p:txBody>
      </p:sp>
      <p:sp>
        <p:nvSpPr>
          <p:cNvPr id="17411" name="Rectangle 3"/>
          <p:cNvSpPr>
            <a:spLocks noGrp="1" noChangeArrowheads="1"/>
          </p:cNvSpPr>
          <p:nvPr>
            <p:ph type="body" idx="1"/>
          </p:nvPr>
        </p:nvSpPr>
        <p:spPr>
          <a:xfrm>
            <a:off x="457200" y="1719263"/>
            <a:ext cx="8382000" cy="4411662"/>
          </a:xfrm>
        </p:spPr>
        <p:txBody>
          <a:bodyPr/>
          <a:lstStyle/>
          <a:p>
            <a:pPr eaLnBrk="1" hangingPunct="1"/>
            <a:r>
              <a:rPr lang="en-US" altLang="en-US" dirty="0"/>
              <a:t>Tax prepayments</a:t>
            </a:r>
          </a:p>
          <a:p>
            <a:pPr marL="685800" lvl="1" indent="-341313" eaLnBrk="1" hangingPunct="1"/>
            <a:r>
              <a:rPr lang="en-US" altLang="en-US" dirty="0"/>
              <a:t>Payments already made toward tax liability including:</a:t>
            </a:r>
          </a:p>
          <a:p>
            <a:pPr marL="1028700" lvl="2" indent="-334963" eaLnBrk="1" hangingPunct="1"/>
            <a:r>
              <a:rPr lang="en-US" altLang="en-US" dirty="0"/>
              <a:t>Income taxes withheld from wages by employer</a:t>
            </a:r>
          </a:p>
          <a:p>
            <a:pPr marL="1028700" lvl="2" indent="-334963" eaLnBrk="1" hangingPunct="1"/>
            <a:r>
              <a:rPr lang="en-US" altLang="en-US" dirty="0"/>
              <a:t>Estimated tax payments made during the year</a:t>
            </a:r>
          </a:p>
          <a:p>
            <a:pPr marL="1028700" lvl="2" indent="-334963" eaLnBrk="1" hangingPunct="1"/>
            <a:r>
              <a:rPr lang="en-US" altLang="en-US" dirty="0"/>
              <a:t>Taxes overpaid in prior year and applied toward current year’s liability</a:t>
            </a:r>
            <a:endParaRPr lang="en-US" altLang="en-US" sz="3000" dirty="0"/>
          </a:p>
          <a:p>
            <a:pPr eaLnBrk="1" hangingPunct="1"/>
            <a:r>
              <a:rPr lang="en-US" altLang="en-US" dirty="0"/>
              <a:t>If prepayments exceed tax liability after credits, taxpayer receives a refund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22238"/>
            <a:ext cx="7696200" cy="1295400"/>
          </a:xfrm>
        </p:spPr>
        <p:txBody>
          <a:bodyPr/>
          <a:lstStyle/>
          <a:p>
            <a:pPr eaLnBrk="1" hangingPunct="1"/>
            <a:r>
              <a:rPr lang="en-US" altLang="en-US" dirty="0"/>
              <a:t>Personal and Dependency Exemptions </a:t>
            </a:r>
          </a:p>
        </p:txBody>
      </p:sp>
      <p:sp>
        <p:nvSpPr>
          <p:cNvPr id="18435" name="Rectangle 3"/>
          <p:cNvSpPr>
            <a:spLocks noGrp="1" noChangeArrowheads="1"/>
          </p:cNvSpPr>
          <p:nvPr>
            <p:ph type="body" idx="1"/>
          </p:nvPr>
        </p:nvSpPr>
        <p:spPr/>
        <p:txBody>
          <a:bodyPr/>
          <a:lstStyle/>
          <a:p>
            <a:pPr eaLnBrk="1" hangingPunct="1"/>
            <a:r>
              <a:rPr lang="en-US" altLang="en-US" dirty="0"/>
              <a:t>Personal exemptions</a:t>
            </a:r>
          </a:p>
          <a:p>
            <a:pPr lvl="1" eaLnBrk="1" hangingPunct="1"/>
            <a:r>
              <a:rPr lang="en-US" altLang="en-US" dirty="0"/>
              <a:t>For taxpayer and spouse if married filing jointly</a:t>
            </a:r>
          </a:p>
          <a:p>
            <a:pPr eaLnBrk="1" hangingPunct="1"/>
            <a:r>
              <a:rPr lang="en-US" altLang="en-US" dirty="0"/>
              <a:t>Dependency exemptions</a:t>
            </a:r>
          </a:p>
          <a:p>
            <a:pPr lvl="1" eaLnBrk="1" hangingPunct="1"/>
            <a:r>
              <a:rPr lang="en-US" altLang="en-US" dirty="0"/>
              <a:t>For each person who qualifies as the taxpayer’s dependent</a:t>
            </a:r>
          </a:p>
          <a:p>
            <a:pPr eaLnBrk="1" hangingPunct="1"/>
            <a:r>
              <a:rPr lang="en-US" altLang="en-US" dirty="0"/>
              <a:t>Exemption amount for 2017 is $4,050</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18872"/>
            <a:ext cx="7696200" cy="1295400"/>
          </a:xfrm>
        </p:spPr>
        <p:txBody>
          <a:bodyPr/>
          <a:lstStyle/>
          <a:p>
            <a:pPr eaLnBrk="1" hangingPunct="1"/>
            <a:r>
              <a:rPr lang="en-US" altLang="en-US" dirty="0"/>
              <a:t>Personal and Dependency Exemptions (2)</a:t>
            </a:r>
          </a:p>
        </p:txBody>
      </p:sp>
      <p:sp>
        <p:nvSpPr>
          <p:cNvPr id="19459" name="Rectangle 3"/>
          <p:cNvSpPr>
            <a:spLocks noGrp="1" noChangeArrowheads="1"/>
          </p:cNvSpPr>
          <p:nvPr>
            <p:ph type="body" idx="1"/>
          </p:nvPr>
        </p:nvSpPr>
        <p:spPr/>
        <p:txBody>
          <a:bodyPr/>
          <a:lstStyle/>
          <a:p>
            <a:pPr eaLnBrk="1" hangingPunct="1"/>
            <a:r>
              <a:rPr lang="en-US" altLang="en-US" dirty="0"/>
              <a:t>Dependency requirements</a:t>
            </a:r>
          </a:p>
          <a:p>
            <a:pPr lvl="1" eaLnBrk="1" hangingPunct="1"/>
            <a:r>
              <a:rPr lang="en-US" altLang="en-US" dirty="0"/>
              <a:t>Citizen of U.S. or resident of U.S., Canada, or Mexico</a:t>
            </a:r>
          </a:p>
          <a:p>
            <a:pPr lvl="1" eaLnBrk="1" hangingPunct="1"/>
            <a:r>
              <a:rPr lang="en-US" altLang="en-US" dirty="0"/>
              <a:t>Must </a:t>
            </a:r>
            <a:r>
              <a:rPr lang="en-US" altLang="en-US" i="1" dirty="0"/>
              <a:t>not</a:t>
            </a:r>
            <a:r>
              <a:rPr lang="en-US" altLang="en-US" dirty="0"/>
              <a:t> file joint return with spouse</a:t>
            </a:r>
          </a:p>
          <a:p>
            <a:pPr lvl="2" eaLnBrk="1" hangingPunct="1"/>
            <a:r>
              <a:rPr lang="en-US" altLang="en-US" dirty="0"/>
              <a:t>Exception – if no tax liability filing jointly or separately</a:t>
            </a:r>
          </a:p>
          <a:p>
            <a:pPr lvl="1" eaLnBrk="1" hangingPunct="1"/>
            <a:r>
              <a:rPr lang="en-US" altLang="en-US" dirty="0"/>
              <a:t>Must be </a:t>
            </a:r>
            <a:r>
              <a:rPr lang="en-US" altLang="en-US" b="1" dirty="0"/>
              <a:t>qualifying child </a:t>
            </a:r>
            <a:r>
              <a:rPr lang="en-US" altLang="en-US" dirty="0"/>
              <a:t>or </a:t>
            </a:r>
            <a:r>
              <a:rPr lang="en-US" altLang="en-US" b="1" dirty="0"/>
              <a:t>qualifying relative </a:t>
            </a:r>
            <a:r>
              <a:rPr lang="en-US" altLang="en-US" dirty="0"/>
              <a:t>of taxpayer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122238"/>
            <a:ext cx="7696200" cy="1295400"/>
          </a:xfrm>
        </p:spPr>
        <p:txBody>
          <a:bodyPr/>
          <a:lstStyle/>
          <a:p>
            <a:pPr eaLnBrk="1" hangingPunct="1"/>
            <a:r>
              <a:rPr lang="en-US" altLang="en-US" dirty="0"/>
              <a:t>Personal and Dependency Exemptions (3)</a:t>
            </a:r>
          </a:p>
        </p:txBody>
      </p:sp>
      <p:sp>
        <p:nvSpPr>
          <p:cNvPr id="20483" name="Rectangle 3"/>
          <p:cNvSpPr>
            <a:spLocks noGrp="1" noChangeArrowheads="1"/>
          </p:cNvSpPr>
          <p:nvPr>
            <p:ph type="body" idx="1"/>
          </p:nvPr>
        </p:nvSpPr>
        <p:spPr/>
        <p:txBody>
          <a:bodyPr/>
          <a:lstStyle/>
          <a:p>
            <a:pPr eaLnBrk="1" hangingPunct="1"/>
            <a:r>
              <a:rPr lang="en-US" altLang="en-US" dirty="0"/>
              <a:t>Qualifying child</a:t>
            </a:r>
          </a:p>
          <a:p>
            <a:pPr lvl="1" eaLnBrk="1" hangingPunct="1"/>
            <a:r>
              <a:rPr lang="en-US" altLang="en-US" dirty="0"/>
              <a:t>Relationship test</a:t>
            </a:r>
          </a:p>
          <a:p>
            <a:pPr lvl="1" eaLnBrk="1" hangingPunct="1"/>
            <a:r>
              <a:rPr lang="en-US" altLang="en-US" dirty="0"/>
              <a:t>Age test</a:t>
            </a:r>
          </a:p>
          <a:p>
            <a:pPr lvl="1" eaLnBrk="1" hangingPunct="1"/>
            <a:r>
              <a:rPr lang="en-US" altLang="en-US" dirty="0"/>
              <a:t>Residence test </a:t>
            </a:r>
          </a:p>
          <a:p>
            <a:pPr lvl="1" eaLnBrk="1" hangingPunct="1"/>
            <a:r>
              <a:rPr lang="en-US" altLang="en-US" dirty="0"/>
              <a:t>Support test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dirty="0"/>
              <a:t>Qualifying Child</a:t>
            </a:r>
          </a:p>
        </p:txBody>
      </p:sp>
      <p:sp>
        <p:nvSpPr>
          <p:cNvPr id="21507" name="Rectangle 3"/>
          <p:cNvSpPr>
            <a:spLocks noGrp="1" noChangeArrowheads="1"/>
          </p:cNvSpPr>
          <p:nvPr>
            <p:ph type="body" idx="1"/>
          </p:nvPr>
        </p:nvSpPr>
        <p:spPr>
          <a:xfrm>
            <a:off x="457200" y="1719072"/>
            <a:ext cx="8229600" cy="4411663"/>
          </a:xfrm>
        </p:spPr>
        <p:txBody>
          <a:bodyPr/>
          <a:lstStyle/>
          <a:p>
            <a:pPr eaLnBrk="1" hangingPunct="1"/>
            <a:r>
              <a:rPr lang="en-US" altLang="en-US" dirty="0"/>
              <a:t>Relationship test</a:t>
            </a:r>
          </a:p>
          <a:p>
            <a:pPr lvl="1" eaLnBrk="1" hangingPunct="1"/>
            <a:r>
              <a:rPr lang="en-US" altLang="en-US" dirty="0"/>
              <a:t>Taxpayer’s son, daughter, stepchild, an eligible foster child, brother, sister, half-brother, half-sister, stepbrother, stepsister or a descendant of any of these relatives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dirty="0"/>
              <a:t>Learning Objectives</a:t>
            </a:r>
          </a:p>
        </p:txBody>
      </p:sp>
      <p:sp>
        <p:nvSpPr>
          <p:cNvPr id="4099" name="Rectangle 3"/>
          <p:cNvSpPr>
            <a:spLocks noGrp="1" noChangeArrowheads="1"/>
          </p:cNvSpPr>
          <p:nvPr>
            <p:ph type="body" idx="1"/>
          </p:nvPr>
        </p:nvSpPr>
        <p:spPr/>
        <p:txBody>
          <a:bodyPr/>
          <a:lstStyle/>
          <a:p>
            <a:pPr marL="571500" indent="-571500" eaLnBrk="1" hangingPunct="1">
              <a:buFont typeface="Wingdings" pitchFamily="2" charset="2"/>
              <a:buAutoNum type="arabicPeriod"/>
            </a:pPr>
            <a:r>
              <a:rPr lang="en-US" altLang="en-US" dirty="0"/>
              <a:t>Describe the formula for calculating an individual taxpayer's taxes payable or refund and generally explain each formula component.</a:t>
            </a:r>
          </a:p>
          <a:p>
            <a:pPr marL="571500" indent="-571500" eaLnBrk="1" hangingPunct="1">
              <a:buFont typeface="Wingdings" pitchFamily="2" charset="2"/>
              <a:buAutoNum type="arabicPeriod"/>
            </a:pPr>
            <a:r>
              <a:rPr lang="en-US" altLang="en-US" dirty="0"/>
              <a:t>Explain the requirements for determining a taxpayer’s personal and dependency exemptions.</a:t>
            </a:r>
          </a:p>
          <a:p>
            <a:pPr marL="571500" indent="-571500" eaLnBrk="1" hangingPunct="1">
              <a:buFont typeface="Wingdings" pitchFamily="2" charset="2"/>
              <a:buAutoNum type="arabicPeriod"/>
            </a:pPr>
            <a:r>
              <a:rPr lang="en-US" altLang="en-US" dirty="0"/>
              <a:t>Determine a taxpayer’s filing status.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dirty="0"/>
              <a:t>Qualifying Child (2)</a:t>
            </a:r>
          </a:p>
        </p:txBody>
      </p:sp>
      <p:sp>
        <p:nvSpPr>
          <p:cNvPr id="22531" name="Rectangle 3"/>
          <p:cNvSpPr>
            <a:spLocks noGrp="1" noChangeArrowheads="1"/>
          </p:cNvSpPr>
          <p:nvPr>
            <p:ph type="body" idx="1"/>
          </p:nvPr>
        </p:nvSpPr>
        <p:spPr/>
        <p:txBody>
          <a:bodyPr/>
          <a:lstStyle/>
          <a:p>
            <a:pPr eaLnBrk="1" hangingPunct="1"/>
            <a:r>
              <a:rPr lang="en-US" altLang="en-US" dirty="0"/>
              <a:t>Age test: child must be younger than the individual claiming the child as a qualifying child and either:</a:t>
            </a:r>
          </a:p>
          <a:p>
            <a:pPr marL="685800" lvl="1" indent="-341313" eaLnBrk="1" hangingPunct="1"/>
            <a:r>
              <a:rPr lang="en-US" altLang="en-US" dirty="0"/>
              <a:t>Under age 19 at the end of the year,</a:t>
            </a:r>
          </a:p>
          <a:p>
            <a:pPr marL="685800" lvl="1" indent="-341313" eaLnBrk="1" hangingPunct="1"/>
            <a:r>
              <a:rPr lang="en-US" altLang="en-US" dirty="0"/>
              <a:t>Under age 24 at the end of the year </a:t>
            </a:r>
            <a:r>
              <a:rPr lang="en-US" altLang="en-US" i="1" dirty="0"/>
              <a:t>and</a:t>
            </a:r>
            <a:r>
              <a:rPr lang="en-US" altLang="en-US" dirty="0"/>
              <a:t> a full-time student, or </a:t>
            </a:r>
          </a:p>
          <a:p>
            <a:pPr marL="685800" lvl="1" indent="-341313" eaLnBrk="1" hangingPunct="1"/>
            <a:r>
              <a:rPr lang="en-US" altLang="en-US" dirty="0"/>
              <a:t>Permanently and totally disabled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Qualifying Child (3)</a:t>
            </a:r>
          </a:p>
        </p:txBody>
      </p:sp>
      <p:sp>
        <p:nvSpPr>
          <p:cNvPr id="23555" name="Rectangle 3"/>
          <p:cNvSpPr>
            <a:spLocks noGrp="1" noChangeArrowheads="1"/>
          </p:cNvSpPr>
          <p:nvPr>
            <p:ph type="body" idx="1"/>
          </p:nvPr>
        </p:nvSpPr>
        <p:spPr>
          <a:xfrm>
            <a:off x="457200" y="1719072"/>
            <a:ext cx="8229600" cy="4454525"/>
          </a:xfrm>
        </p:spPr>
        <p:txBody>
          <a:bodyPr/>
          <a:lstStyle/>
          <a:p>
            <a:pPr eaLnBrk="1" hangingPunct="1"/>
            <a:r>
              <a:rPr lang="en-US" altLang="en-US" dirty="0"/>
              <a:t>Residence test</a:t>
            </a:r>
          </a:p>
          <a:p>
            <a:pPr lvl="1" eaLnBrk="1" hangingPunct="1"/>
            <a:r>
              <a:rPr lang="en-US" altLang="en-US" dirty="0"/>
              <a:t>Same residence as taxpayer for more than half the year</a:t>
            </a:r>
          </a:p>
          <a:p>
            <a:pPr lvl="2" eaLnBrk="1" hangingPunct="1"/>
            <a:r>
              <a:rPr lang="en-US" altLang="en-US" dirty="0"/>
              <a:t>Exception for temporary absences such as education</a:t>
            </a:r>
          </a:p>
          <a:p>
            <a:pPr eaLnBrk="1" hangingPunct="1"/>
            <a:r>
              <a:rPr lang="en-US" altLang="en-US" dirty="0"/>
              <a:t>Support test</a:t>
            </a:r>
          </a:p>
          <a:p>
            <a:pPr lvl="1" eaLnBrk="1" hangingPunct="1"/>
            <a:r>
              <a:rPr lang="en-US" altLang="en-US" dirty="0"/>
              <a:t>Child must not provide more than half of his or her own support</a:t>
            </a:r>
          </a:p>
          <a:p>
            <a:pPr lvl="2" eaLnBrk="1" hangingPunct="1"/>
            <a:r>
              <a:rPr lang="en-US" altLang="en-US" dirty="0"/>
              <a:t>Scholarships of actual child (not grandchild, for example) are excluded from support computation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en-US" dirty="0"/>
              <a:t>Qualifying Child Example</a:t>
            </a:r>
          </a:p>
        </p:txBody>
      </p:sp>
      <p:sp>
        <p:nvSpPr>
          <p:cNvPr id="24579" name="Rectangle 3"/>
          <p:cNvSpPr>
            <a:spLocks noGrp="1" noChangeArrowheads="1"/>
          </p:cNvSpPr>
          <p:nvPr>
            <p:ph type="body" idx="1"/>
          </p:nvPr>
        </p:nvSpPr>
        <p:spPr>
          <a:xfrm>
            <a:off x="457200" y="1719072"/>
            <a:ext cx="8229600" cy="4454525"/>
          </a:xfrm>
        </p:spPr>
        <p:txBody>
          <a:bodyPr/>
          <a:lstStyle/>
          <a:p>
            <a:pPr marL="0" indent="0" eaLnBrk="1" hangingPunct="1">
              <a:buFont typeface="Wingdings" pitchFamily="2" charset="2"/>
              <a:buNone/>
            </a:pPr>
            <a:r>
              <a:rPr lang="en-US" altLang="en-US" dirty="0"/>
              <a:t>Rodney and Anita have two children: Braxton, age 12, who lives at home, and Tara, age 21, who is a full-time student and does not live at home. While Tara earned $9,000 in a summer job, she did not provide more than half of her own support during the year. Are Braxton and Tara qualifying children of Rodney and Anita?</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dirty="0"/>
              <a:t>Qualifying Child Example Solution</a:t>
            </a:r>
          </a:p>
        </p:txBody>
      </p:sp>
      <p:graphicFrame>
        <p:nvGraphicFramePr>
          <p:cNvPr id="62594" name="Group 130"/>
          <p:cNvGraphicFramePr>
            <a:graphicFrameLocks noGrp="1"/>
          </p:cNvGraphicFramePr>
          <p:nvPr>
            <p:ph idx="1"/>
            <p:extLst>
              <p:ext uri="{D42A27DB-BD31-4B8C-83A1-F6EECF244321}">
                <p14:modId xmlns:p14="http://schemas.microsoft.com/office/powerpoint/2010/main" val="2913519007"/>
              </p:ext>
            </p:extLst>
          </p:nvPr>
        </p:nvGraphicFramePr>
        <p:xfrm>
          <a:off x="304800" y="1447800"/>
          <a:ext cx="7467600" cy="4927285"/>
        </p:xfrm>
        <a:graphic>
          <a:graphicData uri="http://schemas.openxmlformats.org/drawingml/2006/table">
            <a:tbl>
              <a:tblPr firstRow="1"/>
              <a:tblGrid>
                <a:gridCol w="2489200">
                  <a:extLst>
                    <a:ext uri="{9D8B030D-6E8A-4147-A177-3AD203B41FA5}">
                      <a16:colId xmlns:a16="http://schemas.microsoft.com/office/drawing/2014/main" val="20000"/>
                    </a:ext>
                  </a:extLst>
                </a:gridCol>
                <a:gridCol w="2489200">
                  <a:extLst>
                    <a:ext uri="{9D8B030D-6E8A-4147-A177-3AD203B41FA5}">
                      <a16:colId xmlns:a16="http://schemas.microsoft.com/office/drawing/2014/main" val="20001"/>
                    </a:ext>
                  </a:extLst>
                </a:gridCol>
                <a:gridCol w="2489200">
                  <a:extLst>
                    <a:ext uri="{9D8B030D-6E8A-4147-A177-3AD203B41FA5}">
                      <a16:colId xmlns:a16="http://schemas.microsoft.com/office/drawing/2014/main" val="20002"/>
                    </a:ext>
                  </a:extLst>
                </a:gridCol>
              </a:tblGrid>
              <a:tr h="388535">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Test</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Braxton</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Tara</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99101">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Relationship</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Yes, son</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Yes, daughter</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89777">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Age </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Yes, &lt; 19 at year-end (and younger than his parents)</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Yes, &lt; 24 at year-end and full-time student (and younger than her parents)</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8983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Residence</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Yes, lived at home entire year</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Yes, temporary absences such as school OK</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289777">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Support</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Yes, he provides &lt; ½ </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Yes, parents provide &gt; ½ (scholarship does not count as self-support)</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en-US" dirty="0"/>
              <a:t>Qualifying Child (4)</a:t>
            </a:r>
          </a:p>
        </p:txBody>
      </p:sp>
      <p:sp>
        <p:nvSpPr>
          <p:cNvPr id="26627" name="Rectangle 3"/>
          <p:cNvSpPr>
            <a:spLocks noGrp="1" noChangeArrowheads="1"/>
          </p:cNvSpPr>
          <p:nvPr>
            <p:ph type="body" idx="1"/>
          </p:nvPr>
        </p:nvSpPr>
        <p:spPr>
          <a:xfrm>
            <a:off x="457200" y="1719072"/>
            <a:ext cx="8229600" cy="4454525"/>
          </a:xfrm>
        </p:spPr>
        <p:txBody>
          <a:bodyPr/>
          <a:lstStyle/>
          <a:p>
            <a:pPr eaLnBrk="1" hangingPunct="1"/>
            <a:r>
              <a:rPr lang="en-US" altLang="en-US" dirty="0"/>
              <a:t>Tiebreaking rules</a:t>
            </a:r>
          </a:p>
          <a:p>
            <a:pPr lvl="1" eaLnBrk="1" hangingPunct="1"/>
            <a:r>
              <a:rPr lang="en-US" altLang="en-US" dirty="0"/>
              <a:t>Parents first</a:t>
            </a:r>
          </a:p>
          <a:p>
            <a:pPr lvl="1" eaLnBrk="1" hangingPunct="1"/>
            <a:r>
              <a:rPr lang="en-US" altLang="en-US" dirty="0"/>
              <a:t>Days living with each parent if parents living apart</a:t>
            </a:r>
          </a:p>
          <a:p>
            <a:pPr lvl="1" eaLnBrk="1" hangingPunct="1"/>
            <a:r>
              <a:rPr lang="en-US" altLang="en-US" dirty="0"/>
              <a:t>AGI – higher AGI gets exemption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dirty="0"/>
              <a:t>Qualifying Child Example (2)</a:t>
            </a:r>
          </a:p>
        </p:txBody>
      </p:sp>
      <p:sp>
        <p:nvSpPr>
          <p:cNvPr id="27651" name="Rectangle 3"/>
          <p:cNvSpPr>
            <a:spLocks noGrp="1" noChangeArrowheads="1"/>
          </p:cNvSpPr>
          <p:nvPr>
            <p:ph type="body" idx="1"/>
          </p:nvPr>
        </p:nvSpPr>
        <p:spPr>
          <a:xfrm>
            <a:off x="457200" y="1645920"/>
            <a:ext cx="8229600" cy="4454525"/>
          </a:xfrm>
        </p:spPr>
        <p:txBody>
          <a:bodyPr/>
          <a:lstStyle/>
          <a:p>
            <a:pPr marL="0" indent="0" eaLnBrk="1" hangingPunct="1">
              <a:buFont typeface="Wingdings" pitchFamily="2" charset="2"/>
              <a:buNone/>
            </a:pPr>
            <a:r>
              <a:rPr lang="en-US" altLang="en-US" dirty="0"/>
              <a:t>Braxton’s uncle Shawn (Rodney’s brother) lived in the Halls’ home (the same home Braxton lived in) for more than 11 months during the year. Does Braxton meet the requirements to be considered Shawn’s qualifying child?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tLang="en-US" dirty="0"/>
              <a:t>Qualifying Child Example Solution (2)</a:t>
            </a:r>
          </a:p>
        </p:txBody>
      </p:sp>
      <p:graphicFrame>
        <p:nvGraphicFramePr>
          <p:cNvPr id="65568" name="Group 32"/>
          <p:cNvGraphicFramePr>
            <a:graphicFrameLocks noGrp="1"/>
          </p:cNvGraphicFramePr>
          <p:nvPr>
            <p:ph idx="1"/>
            <p:extLst>
              <p:ext uri="{D42A27DB-BD31-4B8C-83A1-F6EECF244321}">
                <p14:modId xmlns:p14="http://schemas.microsoft.com/office/powerpoint/2010/main" val="2829546459"/>
              </p:ext>
            </p:extLst>
          </p:nvPr>
        </p:nvGraphicFramePr>
        <p:xfrm>
          <a:off x="457200" y="1719072"/>
          <a:ext cx="8153400" cy="3590927"/>
        </p:xfrm>
        <a:graphic>
          <a:graphicData uri="http://schemas.openxmlformats.org/drawingml/2006/table">
            <a:tbl>
              <a:tblPr firstRow="1"/>
              <a:tblGrid>
                <a:gridCol w="2209800">
                  <a:extLst>
                    <a:ext uri="{9D8B030D-6E8A-4147-A177-3AD203B41FA5}">
                      <a16:colId xmlns:a16="http://schemas.microsoft.com/office/drawing/2014/main" val="20000"/>
                    </a:ext>
                  </a:extLst>
                </a:gridCol>
                <a:gridCol w="5943600">
                  <a:extLst>
                    <a:ext uri="{9D8B030D-6E8A-4147-A177-3AD203B41FA5}">
                      <a16:colId xmlns:a16="http://schemas.microsoft.com/office/drawing/2014/main" val="20001"/>
                    </a:ext>
                  </a:extLst>
                </a:gridCol>
              </a:tblGrid>
              <a:tr h="630238">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Test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Is Braxton Shawn’s qualifying child?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00088">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Relationship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Yes, son of Shawn’s brother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54063">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Age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Yes, &lt; 19 at year-end (and younger than Shawn)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5247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Residence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Yes, lived in the same residence as Shawn for more than half the year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54063">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Support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Yes, does not provide more than half of own support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dirty="0"/>
              <a:t>Qualifying Child Example (3)</a:t>
            </a:r>
          </a:p>
        </p:txBody>
      </p:sp>
      <p:sp>
        <p:nvSpPr>
          <p:cNvPr id="29699" name="Rectangle 24"/>
          <p:cNvSpPr>
            <a:spLocks noChangeArrowheads="1"/>
          </p:cNvSpPr>
          <p:nvPr/>
        </p:nvSpPr>
        <p:spPr bwMode="auto">
          <a:xfrm>
            <a:off x="457200" y="1719072"/>
            <a:ext cx="8153400" cy="290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itchFamily="2" charset="2"/>
              <a:buChar char="l"/>
              <a:defRPr sz="3000">
                <a:solidFill>
                  <a:schemeClr val="tx1"/>
                </a:solidFill>
                <a:latin typeface="Arial" charset="0"/>
                <a:cs typeface="Arial" charset="0"/>
              </a:defRPr>
            </a:lvl1pPr>
            <a:lvl2pPr marL="742950" indent="-285750">
              <a:spcBef>
                <a:spcPct val="20000"/>
              </a:spcBef>
              <a:buClr>
                <a:schemeClr val="accent2"/>
              </a:buClr>
              <a:buSzPct val="70000"/>
              <a:buFont typeface="Wingdings" pitchFamily="2" charset="2"/>
              <a:buChar char="l"/>
              <a:defRPr sz="2600">
                <a:solidFill>
                  <a:schemeClr val="tx1"/>
                </a:solidFill>
                <a:latin typeface="Arial" charset="0"/>
                <a:cs typeface="Arial" charset="0"/>
              </a:defRPr>
            </a:lvl2pPr>
            <a:lvl3pPr>
              <a:spcBef>
                <a:spcPct val="20000"/>
              </a:spcBef>
              <a:buClr>
                <a:schemeClr val="accent1"/>
              </a:buClr>
              <a:buSzPct val="70000"/>
              <a:buFont typeface="Wingdings" pitchFamily="2" charset="2"/>
              <a:buChar char="l"/>
              <a:defRPr sz="2300">
                <a:solidFill>
                  <a:schemeClr val="tx1"/>
                </a:solidFill>
                <a:latin typeface="Arial" charset="0"/>
                <a:cs typeface="Arial" charset="0"/>
              </a:defRPr>
            </a:lvl3pPr>
            <a:lvl4pPr marL="1600200" indent="-228600">
              <a:spcBef>
                <a:spcPct val="20000"/>
              </a:spcBef>
              <a:buClr>
                <a:schemeClr val="tx2"/>
              </a:buClr>
              <a:buSzPct val="75000"/>
              <a:buFont typeface="Wingdings" pitchFamily="2" charset="2"/>
              <a:buChar char="§"/>
              <a:defRPr sz="2000">
                <a:solidFill>
                  <a:schemeClr val="tx1"/>
                </a:solidFill>
                <a:latin typeface="Arial" charset="0"/>
                <a:cs typeface="Arial" charset="0"/>
              </a:defRPr>
            </a:lvl4pPr>
            <a:lvl5pPr marL="2057400" indent="-228600">
              <a:spcBef>
                <a:spcPct val="20000"/>
              </a:spcBef>
              <a:buClr>
                <a:schemeClr val="folHlink"/>
              </a:buClr>
              <a:buSzPct val="80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cs typeface="Arial" charset="0"/>
              </a:defRPr>
            </a:lvl9pPr>
          </a:lstStyle>
          <a:p>
            <a:pPr eaLnBrk="1" hangingPunct="1">
              <a:spcBef>
                <a:spcPct val="50000"/>
              </a:spcBef>
              <a:buFont typeface="Wingdings" pitchFamily="2" charset="2"/>
              <a:buNone/>
            </a:pPr>
            <a:r>
              <a:rPr lang="en-US" altLang="en-US" dirty="0"/>
              <a:t>Braxton is considered to be Rodney and Anita’s qualifying child and he is considered to be Shawn’s qualifying child. Under the tiebreaker rules, who is allowed to claim Braxton as a dependent for the year?</a:t>
            </a:r>
          </a:p>
          <a:p>
            <a:pPr lvl="2" eaLnBrk="1" hangingPunct="1">
              <a:spcBef>
                <a:spcPct val="50000"/>
              </a:spcBef>
            </a:pPr>
            <a:endParaRPr lang="en-US"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en-US" dirty="0"/>
              <a:t>Qualifying Child Example Solution (3)</a:t>
            </a:r>
          </a:p>
        </p:txBody>
      </p:sp>
      <p:sp>
        <p:nvSpPr>
          <p:cNvPr id="30723" name="Rectangle 3"/>
          <p:cNvSpPr>
            <a:spLocks noChangeArrowheads="1"/>
          </p:cNvSpPr>
          <p:nvPr/>
        </p:nvSpPr>
        <p:spPr bwMode="auto">
          <a:xfrm>
            <a:off x="457200" y="1719072"/>
            <a:ext cx="8153400" cy="2447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itchFamily="2" charset="2"/>
              <a:buChar char="l"/>
              <a:defRPr sz="3000">
                <a:solidFill>
                  <a:schemeClr val="tx1"/>
                </a:solidFill>
                <a:latin typeface="Arial" charset="0"/>
                <a:cs typeface="Arial" charset="0"/>
              </a:defRPr>
            </a:lvl1pPr>
            <a:lvl2pPr marL="742950" indent="-285750">
              <a:spcBef>
                <a:spcPct val="20000"/>
              </a:spcBef>
              <a:buClr>
                <a:schemeClr val="accent2"/>
              </a:buClr>
              <a:buSzPct val="70000"/>
              <a:buFont typeface="Wingdings" pitchFamily="2" charset="2"/>
              <a:buChar char="l"/>
              <a:defRPr sz="2600">
                <a:solidFill>
                  <a:schemeClr val="tx1"/>
                </a:solidFill>
                <a:latin typeface="Arial" charset="0"/>
                <a:cs typeface="Arial" charset="0"/>
              </a:defRPr>
            </a:lvl2pPr>
            <a:lvl3pPr>
              <a:spcBef>
                <a:spcPct val="20000"/>
              </a:spcBef>
              <a:buClr>
                <a:schemeClr val="accent1"/>
              </a:buClr>
              <a:buSzPct val="70000"/>
              <a:buFont typeface="Wingdings" pitchFamily="2" charset="2"/>
              <a:buChar char="l"/>
              <a:defRPr sz="2300">
                <a:solidFill>
                  <a:schemeClr val="tx1"/>
                </a:solidFill>
                <a:latin typeface="Arial" charset="0"/>
                <a:cs typeface="Arial" charset="0"/>
              </a:defRPr>
            </a:lvl3pPr>
            <a:lvl4pPr marL="1600200" indent="-228600">
              <a:spcBef>
                <a:spcPct val="20000"/>
              </a:spcBef>
              <a:buClr>
                <a:schemeClr val="tx2"/>
              </a:buClr>
              <a:buSzPct val="75000"/>
              <a:buFont typeface="Wingdings" pitchFamily="2" charset="2"/>
              <a:buChar char="§"/>
              <a:defRPr sz="2000">
                <a:solidFill>
                  <a:schemeClr val="tx1"/>
                </a:solidFill>
                <a:latin typeface="Arial" charset="0"/>
                <a:cs typeface="Arial" charset="0"/>
              </a:defRPr>
            </a:lvl4pPr>
            <a:lvl5pPr marL="2057400" indent="-228600">
              <a:spcBef>
                <a:spcPct val="20000"/>
              </a:spcBef>
              <a:buClr>
                <a:schemeClr val="folHlink"/>
              </a:buClr>
              <a:buSzPct val="80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cs typeface="Arial" charset="0"/>
              </a:defRPr>
            </a:lvl9pPr>
          </a:lstStyle>
          <a:p>
            <a:pPr eaLnBrk="1" hangingPunct="1">
              <a:spcBef>
                <a:spcPct val="50000"/>
              </a:spcBef>
              <a:buFont typeface="Wingdings" pitchFamily="2" charset="2"/>
              <a:buNone/>
            </a:pPr>
            <a:r>
              <a:rPr lang="en-US" altLang="en-US" b="1" dirty="0"/>
              <a:t>Answer:</a:t>
            </a:r>
            <a:r>
              <a:rPr lang="en-US" altLang="en-US" dirty="0"/>
              <a:t> Rodney and Anita. Under the first tiebreaking rule, Rodney and Anita are allowed to claim the dependency exemption for Braxton because they are Braxton’s parents. </a:t>
            </a:r>
          </a:p>
          <a:p>
            <a:pPr lvl="2" eaLnBrk="1" hangingPunct="1">
              <a:spcBef>
                <a:spcPct val="50000"/>
              </a:spcBef>
            </a:pPr>
            <a:endParaRPr lang="en-US"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en-US" dirty="0"/>
              <a:t>Personal and Dependency Exemptions</a:t>
            </a:r>
          </a:p>
        </p:txBody>
      </p:sp>
      <p:sp>
        <p:nvSpPr>
          <p:cNvPr id="31747" name="Rectangle 3"/>
          <p:cNvSpPr>
            <a:spLocks noGrp="1" noChangeArrowheads="1"/>
          </p:cNvSpPr>
          <p:nvPr>
            <p:ph type="body" idx="1"/>
          </p:nvPr>
        </p:nvSpPr>
        <p:spPr/>
        <p:txBody>
          <a:bodyPr/>
          <a:lstStyle/>
          <a:p>
            <a:pPr eaLnBrk="1" hangingPunct="1"/>
            <a:r>
              <a:rPr lang="en-US" altLang="en-US" dirty="0"/>
              <a:t>Qualifying relative</a:t>
            </a:r>
          </a:p>
          <a:p>
            <a:pPr lvl="1" eaLnBrk="1" hangingPunct="1"/>
            <a:r>
              <a:rPr lang="en-US" altLang="en-US" dirty="0"/>
              <a:t>Relationship test</a:t>
            </a:r>
          </a:p>
          <a:p>
            <a:pPr lvl="1" eaLnBrk="1" hangingPunct="1"/>
            <a:r>
              <a:rPr lang="en-US" altLang="en-US" dirty="0"/>
              <a:t>Support test</a:t>
            </a:r>
          </a:p>
          <a:p>
            <a:pPr lvl="1" eaLnBrk="1" hangingPunct="1"/>
            <a:r>
              <a:rPr lang="en-US" altLang="en-US" dirty="0"/>
              <a:t>Gross income test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en-US" dirty="0"/>
              <a:t>The Individual Income Tax Formula</a:t>
            </a:r>
          </a:p>
        </p:txBody>
      </p:sp>
      <p:sp>
        <p:nvSpPr>
          <p:cNvPr id="7171" name="Rectangle 3"/>
          <p:cNvSpPr>
            <a:spLocks noGrp="1" noChangeArrowheads="1"/>
          </p:cNvSpPr>
          <p:nvPr>
            <p:ph type="body" idx="1"/>
          </p:nvPr>
        </p:nvSpPr>
        <p:spPr>
          <a:xfrm>
            <a:off x="457200" y="1524000"/>
            <a:ext cx="8229600" cy="4411663"/>
          </a:xfrm>
        </p:spPr>
        <p:txBody>
          <a:bodyPr/>
          <a:lstStyle/>
          <a:p>
            <a:pPr marL="0" indent="0" eaLnBrk="1" hangingPunct="1">
              <a:buNone/>
              <a:defRPr/>
            </a:pPr>
            <a:r>
              <a:rPr lang="en-US" dirty="0"/>
              <a:t>Gross income</a:t>
            </a:r>
          </a:p>
          <a:p>
            <a:pPr eaLnBrk="1" hangingPunct="1">
              <a:defRPr/>
            </a:pPr>
            <a:r>
              <a:rPr lang="en-US" i="1" dirty="0"/>
              <a:t>Minus: </a:t>
            </a:r>
            <a:r>
              <a:rPr lang="en-US" i="1" u="sng" dirty="0"/>
              <a:t>For</a:t>
            </a:r>
            <a:r>
              <a:rPr lang="en-US" u="sng" dirty="0"/>
              <a:t> AGI deductions</a:t>
            </a:r>
          </a:p>
          <a:p>
            <a:pPr eaLnBrk="1" hangingPunct="1">
              <a:defRPr/>
            </a:pPr>
            <a:r>
              <a:rPr lang="en-US" i="1" dirty="0"/>
              <a:t>Equals: </a:t>
            </a:r>
            <a:r>
              <a:rPr lang="en-US" dirty="0"/>
              <a:t>Adjusted gross income</a:t>
            </a:r>
          </a:p>
          <a:p>
            <a:pPr eaLnBrk="1" hangingPunct="1">
              <a:defRPr/>
            </a:pPr>
            <a:r>
              <a:rPr lang="en-US" i="1" dirty="0"/>
              <a:t>Minus: From</a:t>
            </a:r>
            <a:r>
              <a:rPr lang="en-US" dirty="0"/>
              <a:t> AGI deductions: </a:t>
            </a:r>
          </a:p>
          <a:p>
            <a:pPr lvl="1" eaLnBrk="1" hangingPunct="1">
              <a:defRPr/>
            </a:pPr>
            <a:r>
              <a:rPr lang="en-US" i="1" dirty="0"/>
              <a:t>Greater</a:t>
            </a:r>
            <a:r>
              <a:rPr lang="en-US" dirty="0"/>
              <a:t> of (a) Standard deduction or</a:t>
            </a:r>
          </a:p>
          <a:p>
            <a:pPr lvl="1" eaLnBrk="1" hangingPunct="1">
              <a:buFont typeface="Wingdings" pitchFamily="2" charset="2"/>
              <a:buNone/>
              <a:defRPr/>
            </a:pPr>
            <a:r>
              <a:rPr lang="en-US" dirty="0"/>
              <a:t>                     (b) Itemized deductions </a:t>
            </a:r>
          </a:p>
          <a:p>
            <a:pPr lvl="2" eaLnBrk="1" hangingPunct="1">
              <a:buFont typeface="Wingdings" pitchFamily="2" charset="2"/>
              <a:buNone/>
              <a:defRPr/>
            </a:pPr>
            <a:r>
              <a:rPr lang="en-US" dirty="0"/>
              <a:t>                    and   </a:t>
            </a:r>
          </a:p>
          <a:p>
            <a:pPr lvl="1" eaLnBrk="1" hangingPunct="1">
              <a:defRPr/>
            </a:pPr>
            <a:r>
              <a:rPr lang="en-US" dirty="0"/>
              <a:t>Personal and dependency exemption</a:t>
            </a:r>
          </a:p>
          <a:p>
            <a:pPr eaLnBrk="1" hangingPunct="1">
              <a:defRPr/>
            </a:pPr>
            <a:r>
              <a:rPr lang="en-US" i="1" dirty="0"/>
              <a:t>Equals: </a:t>
            </a:r>
            <a:r>
              <a:rPr lang="en-US" dirty="0"/>
              <a:t>Taxable income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en-US" dirty="0"/>
              <a:t>Qualifying Relative</a:t>
            </a:r>
          </a:p>
        </p:txBody>
      </p:sp>
      <p:sp>
        <p:nvSpPr>
          <p:cNvPr id="32771" name="Rectangle 3"/>
          <p:cNvSpPr>
            <a:spLocks noGrp="1" noChangeArrowheads="1"/>
          </p:cNvSpPr>
          <p:nvPr>
            <p:ph type="body" idx="1"/>
          </p:nvPr>
        </p:nvSpPr>
        <p:spPr>
          <a:xfrm>
            <a:off x="457200" y="1524000"/>
            <a:ext cx="8229600" cy="4411662"/>
          </a:xfrm>
        </p:spPr>
        <p:txBody>
          <a:bodyPr/>
          <a:lstStyle/>
          <a:p>
            <a:pPr eaLnBrk="1" hangingPunct="1">
              <a:lnSpc>
                <a:spcPct val="90000"/>
              </a:lnSpc>
            </a:pPr>
            <a:r>
              <a:rPr lang="en-US" altLang="en-US" dirty="0"/>
              <a:t>Relationship test</a:t>
            </a:r>
          </a:p>
          <a:p>
            <a:pPr lvl="1" eaLnBrk="1" hangingPunct="1">
              <a:lnSpc>
                <a:spcPct val="90000"/>
              </a:lnSpc>
            </a:pPr>
            <a:r>
              <a:rPr lang="en-US" altLang="en-US" dirty="0"/>
              <a:t>A descendant or ancestor of the taxpayer (e.g., child, grandchild, parent, or grandparent), </a:t>
            </a:r>
          </a:p>
          <a:p>
            <a:pPr lvl="1" eaLnBrk="1" hangingPunct="1">
              <a:lnSpc>
                <a:spcPct val="90000"/>
              </a:lnSpc>
            </a:pPr>
            <a:r>
              <a:rPr lang="en-US" altLang="en-US" dirty="0"/>
              <a:t>A sibling of the taxpayer including a stepbrother or stepsister</a:t>
            </a:r>
          </a:p>
          <a:p>
            <a:pPr lvl="1" eaLnBrk="1" hangingPunct="1">
              <a:lnSpc>
                <a:spcPct val="90000"/>
              </a:lnSpc>
            </a:pPr>
            <a:r>
              <a:rPr lang="en-US" altLang="en-US" dirty="0"/>
              <a:t>A son or daughter of the taxpayer’s brother or sister (not cousins)</a:t>
            </a:r>
          </a:p>
          <a:p>
            <a:pPr lvl="1" eaLnBrk="1" hangingPunct="1">
              <a:lnSpc>
                <a:spcPct val="90000"/>
              </a:lnSpc>
            </a:pPr>
            <a:r>
              <a:rPr lang="en-US" altLang="en-US" dirty="0"/>
              <a:t>A sibling of the taxpayer’s mother or father</a:t>
            </a:r>
          </a:p>
          <a:p>
            <a:pPr lvl="1" eaLnBrk="1" hangingPunct="1">
              <a:lnSpc>
                <a:spcPct val="90000"/>
              </a:lnSpc>
            </a:pPr>
            <a:r>
              <a:rPr lang="en-US" altLang="en-US" dirty="0"/>
              <a:t>An in-law (mother-in-law, father-in-law, sister-in-law, or brother-in-law) of the taxpayer, or </a:t>
            </a:r>
          </a:p>
          <a:p>
            <a:pPr lvl="1" eaLnBrk="1" hangingPunct="1">
              <a:lnSpc>
                <a:spcPct val="90000"/>
              </a:lnSpc>
            </a:pPr>
            <a:r>
              <a:rPr lang="en-US" altLang="en-US" dirty="0"/>
              <a:t>An unrelated person who lives in taxpayer’s home </a:t>
            </a:r>
            <a:r>
              <a:rPr lang="en-US" altLang="en-US" i="1" dirty="0"/>
              <a:t>entire</a:t>
            </a:r>
            <a:r>
              <a:rPr lang="en-US" altLang="en-US" dirty="0"/>
              <a:t> year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dirty="0"/>
              <a:t>Qualifying Relative (2)</a:t>
            </a:r>
          </a:p>
        </p:txBody>
      </p:sp>
      <p:sp>
        <p:nvSpPr>
          <p:cNvPr id="33795" name="Rectangle 3"/>
          <p:cNvSpPr>
            <a:spLocks noGrp="1" noChangeArrowheads="1"/>
          </p:cNvSpPr>
          <p:nvPr>
            <p:ph type="body" idx="1"/>
          </p:nvPr>
        </p:nvSpPr>
        <p:spPr/>
        <p:txBody>
          <a:bodyPr/>
          <a:lstStyle/>
          <a:p>
            <a:pPr eaLnBrk="1" hangingPunct="1"/>
            <a:r>
              <a:rPr lang="en-US" altLang="en-US" dirty="0"/>
              <a:t>Support test</a:t>
            </a:r>
          </a:p>
          <a:p>
            <a:pPr lvl="1" eaLnBrk="1" hangingPunct="1"/>
            <a:r>
              <a:rPr lang="en-US" altLang="en-US" dirty="0"/>
              <a:t>Taxpayer must pay &gt; ½ of living expenses (support)</a:t>
            </a:r>
          </a:p>
          <a:p>
            <a:pPr lvl="2" eaLnBrk="1" hangingPunct="1"/>
            <a:r>
              <a:rPr lang="en-US" altLang="en-US" dirty="0"/>
              <a:t>Scholarships of actual child excluded </a:t>
            </a:r>
          </a:p>
          <a:p>
            <a:pPr eaLnBrk="1" hangingPunct="1"/>
            <a:r>
              <a:rPr lang="en-US" altLang="en-US" dirty="0"/>
              <a:t>Gross income test</a:t>
            </a:r>
          </a:p>
          <a:p>
            <a:pPr lvl="1" eaLnBrk="1" hangingPunct="1"/>
            <a:r>
              <a:rPr lang="en-US" altLang="en-US" dirty="0"/>
              <a:t>Gross income &lt; personal exemption amount ($4,050 in 2017)</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en-US" dirty="0"/>
              <a:t>Dependency Exemption Example</a:t>
            </a:r>
          </a:p>
        </p:txBody>
      </p:sp>
      <p:sp>
        <p:nvSpPr>
          <p:cNvPr id="34819" name="Rectangle 3"/>
          <p:cNvSpPr>
            <a:spLocks noGrp="1" noChangeArrowheads="1"/>
          </p:cNvSpPr>
          <p:nvPr>
            <p:ph type="body" idx="1"/>
          </p:nvPr>
        </p:nvSpPr>
        <p:spPr/>
        <p:txBody>
          <a:bodyPr/>
          <a:lstStyle/>
          <a:p>
            <a:pPr eaLnBrk="1" hangingPunct="1"/>
            <a:r>
              <a:rPr lang="en-US" altLang="en-US" dirty="0"/>
              <a:t>John is a 22-year-old student who has lived in the dorms for most of the year but spends the rest of the year living with his parents. He earned a $5,000 scholarship for the school year and has worked hard to support himself through school, earning $6,000 to pay for his own expenses. His parents have supported him by paying $7,000 for food, clothing, and lodging expenses. Are John’s parents able to claim him as a dependent?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Dependency Exemption Example Solution</a:t>
            </a:r>
          </a:p>
        </p:txBody>
      </p:sp>
      <p:graphicFrame>
        <p:nvGraphicFramePr>
          <p:cNvPr id="54325" name="Group 53"/>
          <p:cNvGraphicFramePr>
            <a:graphicFrameLocks noGrp="1"/>
          </p:cNvGraphicFramePr>
          <p:nvPr>
            <p:ph idx="1"/>
            <p:extLst>
              <p:ext uri="{D42A27DB-BD31-4B8C-83A1-F6EECF244321}">
                <p14:modId xmlns:p14="http://schemas.microsoft.com/office/powerpoint/2010/main" val="123197926"/>
              </p:ext>
            </p:extLst>
          </p:nvPr>
        </p:nvGraphicFramePr>
        <p:xfrm>
          <a:off x="457200" y="1719072"/>
          <a:ext cx="7620000" cy="4648201"/>
        </p:xfrm>
        <a:graphic>
          <a:graphicData uri="http://schemas.openxmlformats.org/drawingml/2006/table">
            <a:tbl>
              <a:tblPr firstRow="1"/>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133600">
                  <a:extLst>
                    <a:ext uri="{9D8B030D-6E8A-4147-A177-3AD203B41FA5}">
                      <a16:colId xmlns:a16="http://schemas.microsoft.com/office/drawing/2014/main" val="20002"/>
                    </a:ext>
                  </a:extLst>
                </a:gridCol>
              </a:tblGrid>
              <a:tr h="7747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Test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Qualifying child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Qualifying relative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73113">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Relationship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Yes, child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Yes, child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76288">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Age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Yes, &lt; 24 and full-time student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Not applicable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7470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Residence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Yes, temporary absences OK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Not applicable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7470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Support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Yes, he provides &lt; ½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Yes, parents provide &gt; ½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7470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Gross income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Not applicable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a:ln>
                            <a:noFill/>
                          </a:ln>
                          <a:solidFill>
                            <a:schemeClr val="tx1"/>
                          </a:solidFill>
                          <a:effectLst/>
                          <a:latin typeface="Arial" pitchFamily="34" charset="0"/>
                          <a:cs typeface="Arial" pitchFamily="34" charset="0"/>
                        </a:rPr>
                        <a:t>No, gross income &gt; $4,050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dirty="0"/>
              <a:t>Filing Status</a:t>
            </a:r>
          </a:p>
        </p:txBody>
      </p:sp>
      <p:sp>
        <p:nvSpPr>
          <p:cNvPr id="37891" name="Rectangle 3"/>
          <p:cNvSpPr>
            <a:spLocks noGrp="1" noChangeArrowheads="1"/>
          </p:cNvSpPr>
          <p:nvPr>
            <p:ph type="body" idx="1"/>
          </p:nvPr>
        </p:nvSpPr>
        <p:spPr/>
        <p:txBody>
          <a:bodyPr/>
          <a:lstStyle/>
          <a:p>
            <a:pPr eaLnBrk="1" hangingPunct="1"/>
            <a:r>
              <a:rPr lang="en-US" altLang="en-US" dirty="0"/>
              <a:t>Five different filing statuses</a:t>
            </a:r>
          </a:p>
          <a:p>
            <a:pPr lvl="1" eaLnBrk="1" hangingPunct="1"/>
            <a:r>
              <a:rPr lang="en-US" altLang="en-US" dirty="0"/>
              <a:t>Married filing jointly</a:t>
            </a:r>
          </a:p>
          <a:p>
            <a:pPr lvl="1" eaLnBrk="1" hangingPunct="1"/>
            <a:r>
              <a:rPr lang="en-US" altLang="en-US" dirty="0"/>
              <a:t>Married filing separately</a:t>
            </a:r>
          </a:p>
          <a:p>
            <a:pPr lvl="1" eaLnBrk="1" hangingPunct="1"/>
            <a:r>
              <a:rPr lang="en-US" altLang="en-US" dirty="0"/>
              <a:t>Qualifying widow or widower (surviving spouse)</a:t>
            </a:r>
          </a:p>
          <a:p>
            <a:pPr lvl="1" eaLnBrk="1" hangingPunct="1"/>
            <a:r>
              <a:rPr lang="en-US" altLang="en-US" dirty="0"/>
              <a:t>Single </a:t>
            </a:r>
          </a:p>
          <a:p>
            <a:pPr lvl="1" eaLnBrk="1" hangingPunct="1"/>
            <a:r>
              <a:rPr lang="en-US" altLang="en-US" dirty="0"/>
              <a:t>Head of household</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tLang="en-US" dirty="0"/>
              <a:t>Filing Status (2)</a:t>
            </a:r>
          </a:p>
        </p:txBody>
      </p:sp>
      <p:sp>
        <p:nvSpPr>
          <p:cNvPr id="38915" name="Rectangle 3"/>
          <p:cNvSpPr>
            <a:spLocks noGrp="1" noChangeArrowheads="1"/>
          </p:cNvSpPr>
          <p:nvPr>
            <p:ph type="body" idx="1"/>
          </p:nvPr>
        </p:nvSpPr>
        <p:spPr/>
        <p:txBody>
          <a:bodyPr/>
          <a:lstStyle/>
          <a:p>
            <a:pPr eaLnBrk="1" hangingPunct="1"/>
            <a:r>
              <a:rPr lang="en-US" altLang="en-US" dirty="0"/>
              <a:t>Married filing jointly</a:t>
            </a:r>
          </a:p>
          <a:p>
            <a:pPr lvl="1" eaLnBrk="1" hangingPunct="1"/>
            <a:r>
              <a:rPr lang="en-US" altLang="en-US" dirty="0"/>
              <a:t>Must be married on the last day of the year</a:t>
            </a:r>
          </a:p>
          <a:p>
            <a:pPr lvl="2" eaLnBrk="1" hangingPunct="1"/>
            <a:r>
              <a:rPr lang="en-US" altLang="en-US" dirty="0"/>
              <a:t>If one spouse dies the surviving spouse is considered to be married to decedent spouse at year end</a:t>
            </a:r>
          </a:p>
          <a:p>
            <a:pPr lvl="3" eaLnBrk="1" hangingPunct="1"/>
            <a:r>
              <a:rPr lang="en-US" altLang="en-US" sz="1900" dirty="0"/>
              <a:t>Exception – The surviving spouse remarries before year’s end</a:t>
            </a:r>
          </a:p>
          <a:p>
            <a:pPr lvl="1" eaLnBrk="1" hangingPunct="1"/>
            <a:r>
              <a:rPr lang="en-US" altLang="en-US" dirty="0"/>
              <a:t>Joint and several liability for tax</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en-US" dirty="0"/>
              <a:t>Filing Status (3)</a:t>
            </a:r>
          </a:p>
        </p:txBody>
      </p:sp>
      <p:sp>
        <p:nvSpPr>
          <p:cNvPr id="39939" name="Rectangle 3"/>
          <p:cNvSpPr>
            <a:spLocks noGrp="1" noChangeArrowheads="1"/>
          </p:cNvSpPr>
          <p:nvPr>
            <p:ph type="body" idx="1"/>
          </p:nvPr>
        </p:nvSpPr>
        <p:spPr>
          <a:xfrm>
            <a:off x="457200" y="1719072"/>
            <a:ext cx="8229600" cy="4411663"/>
          </a:xfrm>
        </p:spPr>
        <p:txBody>
          <a:bodyPr/>
          <a:lstStyle/>
          <a:p>
            <a:pPr eaLnBrk="1" hangingPunct="1"/>
            <a:r>
              <a:rPr lang="en-US" altLang="en-US" dirty="0"/>
              <a:t>Married filing separately</a:t>
            </a:r>
          </a:p>
          <a:p>
            <a:pPr lvl="1" eaLnBrk="1" hangingPunct="1"/>
            <a:r>
              <a:rPr lang="en-US" altLang="en-US" dirty="0"/>
              <a:t>Taxpayers are married but file separate returns</a:t>
            </a:r>
          </a:p>
          <a:p>
            <a:pPr lvl="2" eaLnBrk="1" hangingPunct="1"/>
            <a:r>
              <a:rPr lang="en-US" altLang="en-US" dirty="0"/>
              <a:t>Typically not beneficial from tax perspective</a:t>
            </a:r>
          </a:p>
          <a:p>
            <a:pPr lvl="3" eaLnBrk="1" hangingPunct="1"/>
            <a:r>
              <a:rPr lang="en-US" altLang="en-US" sz="1900" dirty="0"/>
              <a:t>Tax rates and other tax benefits </a:t>
            </a:r>
          </a:p>
          <a:p>
            <a:pPr lvl="2" eaLnBrk="1" hangingPunct="1"/>
            <a:r>
              <a:rPr lang="en-US" altLang="en-US" dirty="0"/>
              <a:t>May be beneficial for non-tax reasons </a:t>
            </a:r>
          </a:p>
          <a:p>
            <a:pPr lvl="3" eaLnBrk="1" hangingPunct="1"/>
            <a:r>
              <a:rPr lang="en-US" altLang="en-US" sz="1900" dirty="0"/>
              <a:t>No joint and several liability</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altLang="en-US" dirty="0"/>
              <a:t>Filing Status (4)</a:t>
            </a:r>
          </a:p>
        </p:txBody>
      </p:sp>
      <p:sp>
        <p:nvSpPr>
          <p:cNvPr id="40963" name="Rectangle 3"/>
          <p:cNvSpPr>
            <a:spLocks noGrp="1" noChangeArrowheads="1"/>
          </p:cNvSpPr>
          <p:nvPr>
            <p:ph type="body" idx="1"/>
          </p:nvPr>
        </p:nvSpPr>
        <p:spPr/>
        <p:txBody>
          <a:bodyPr/>
          <a:lstStyle/>
          <a:p>
            <a:pPr eaLnBrk="1" hangingPunct="1"/>
            <a:r>
              <a:rPr lang="en-US" altLang="en-US" dirty="0"/>
              <a:t>Qualifying widow or widower</a:t>
            </a:r>
          </a:p>
          <a:p>
            <a:pPr lvl="1" eaLnBrk="1" hangingPunct="1"/>
            <a:r>
              <a:rPr lang="en-US" altLang="en-US" dirty="0"/>
              <a:t>Available for the two years following the year of spouse’s death</a:t>
            </a:r>
          </a:p>
          <a:p>
            <a:pPr lvl="1" eaLnBrk="1" hangingPunct="1"/>
            <a:r>
              <a:rPr lang="en-US" altLang="en-US" dirty="0"/>
              <a:t>Surviving spouse does not qualify if remarries during two-year period</a:t>
            </a:r>
          </a:p>
          <a:p>
            <a:pPr lvl="1" eaLnBrk="1" hangingPunct="1"/>
            <a:r>
              <a:rPr lang="en-US" altLang="en-US" dirty="0"/>
              <a:t>Surviving spouse must maintain household for dependent </a:t>
            </a:r>
            <a:r>
              <a:rPr lang="en-US" altLang="en-US" u="sng" dirty="0"/>
              <a:t>child</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ltLang="en-US" dirty="0"/>
              <a:t>Filing Status (5)</a:t>
            </a:r>
          </a:p>
        </p:txBody>
      </p:sp>
      <p:sp>
        <p:nvSpPr>
          <p:cNvPr id="41987" name="Rectangle 3"/>
          <p:cNvSpPr>
            <a:spLocks noGrp="1" noChangeArrowheads="1"/>
          </p:cNvSpPr>
          <p:nvPr>
            <p:ph type="body" idx="1"/>
          </p:nvPr>
        </p:nvSpPr>
        <p:spPr/>
        <p:txBody>
          <a:bodyPr/>
          <a:lstStyle/>
          <a:p>
            <a:pPr eaLnBrk="1" hangingPunct="1"/>
            <a:r>
              <a:rPr lang="en-US" altLang="en-US" dirty="0"/>
              <a:t>Single</a:t>
            </a:r>
          </a:p>
          <a:p>
            <a:pPr lvl="1" eaLnBrk="1" hangingPunct="1"/>
            <a:r>
              <a:rPr lang="en-US" altLang="en-US" dirty="0"/>
              <a:t>Unmarried unless qualify for head of household</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altLang="en-US" dirty="0"/>
              <a:t>Filing Status (6)</a:t>
            </a:r>
          </a:p>
        </p:txBody>
      </p:sp>
      <p:sp>
        <p:nvSpPr>
          <p:cNvPr id="43011" name="Rectangle 3"/>
          <p:cNvSpPr>
            <a:spLocks noGrp="1" noChangeArrowheads="1"/>
          </p:cNvSpPr>
          <p:nvPr>
            <p:ph type="body" idx="1"/>
          </p:nvPr>
        </p:nvSpPr>
        <p:spPr>
          <a:xfrm>
            <a:off x="457200" y="1719072"/>
            <a:ext cx="8229600" cy="4411663"/>
          </a:xfrm>
        </p:spPr>
        <p:txBody>
          <a:bodyPr/>
          <a:lstStyle/>
          <a:p>
            <a:pPr eaLnBrk="1" hangingPunct="1"/>
            <a:r>
              <a:rPr lang="en-US" altLang="en-US" dirty="0"/>
              <a:t>Head of household</a:t>
            </a:r>
          </a:p>
          <a:p>
            <a:pPr lvl="1" eaLnBrk="1" hangingPunct="1"/>
            <a:r>
              <a:rPr lang="en-US" altLang="en-US" dirty="0"/>
              <a:t>Unmarried or considered unmarried at end of year</a:t>
            </a:r>
          </a:p>
          <a:p>
            <a:pPr lvl="2" eaLnBrk="1" hangingPunct="1"/>
            <a:r>
              <a:rPr lang="en-US" altLang="en-US" dirty="0"/>
              <a:t>See discussion of married individuals treated as unmarried (abandoned spouses) below</a:t>
            </a:r>
          </a:p>
          <a:p>
            <a:pPr lvl="1" eaLnBrk="1" hangingPunct="1"/>
            <a:r>
              <a:rPr lang="en-US" altLang="en-US" dirty="0"/>
              <a:t>Not a qualifying widow or widower</a:t>
            </a:r>
          </a:p>
          <a:p>
            <a:pPr lvl="1" eaLnBrk="1" hangingPunct="1"/>
            <a:r>
              <a:rPr lang="en-US" altLang="en-US" dirty="0"/>
              <a:t>Pay more than half the costs of keeping up a home during the year</a:t>
            </a:r>
          </a:p>
          <a:p>
            <a:pPr lvl="1" eaLnBrk="1" hangingPunct="1"/>
            <a:r>
              <a:rPr lang="en-US" altLang="en-US" dirty="0"/>
              <a:t>Lived in taxpayer’s home with a “qualifying person” for more than half of the year</a:t>
            </a:r>
          </a:p>
          <a:p>
            <a:pPr lvl="2" eaLnBrk="1" hangingPunct="1"/>
            <a:r>
              <a:rPr lang="en-US" altLang="en-US" dirty="0"/>
              <a:t>Exception for parents (see below)</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dirty="0"/>
              <a:t>The Individual Income Tax Formula (2)</a:t>
            </a:r>
          </a:p>
        </p:txBody>
      </p:sp>
      <p:sp>
        <p:nvSpPr>
          <p:cNvPr id="6147" name="Rectangle 3"/>
          <p:cNvSpPr>
            <a:spLocks noGrp="1" noChangeArrowheads="1"/>
          </p:cNvSpPr>
          <p:nvPr>
            <p:ph type="body" idx="1"/>
          </p:nvPr>
        </p:nvSpPr>
        <p:spPr>
          <a:xfrm>
            <a:off x="457200" y="1719072"/>
            <a:ext cx="8229600" cy="4411663"/>
          </a:xfrm>
        </p:spPr>
        <p:txBody>
          <a:bodyPr/>
          <a:lstStyle/>
          <a:p>
            <a:pPr marL="0" indent="0" eaLnBrk="1" hangingPunct="1">
              <a:lnSpc>
                <a:spcPct val="90000"/>
              </a:lnSpc>
              <a:spcBef>
                <a:spcPts val="600"/>
              </a:spcBef>
              <a:buNone/>
            </a:pPr>
            <a:r>
              <a:rPr lang="en-US" altLang="en-US" dirty="0"/>
              <a:t>Taxable income</a:t>
            </a:r>
          </a:p>
          <a:p>
            <a:pPr eaLnBrk="1" hangingPunct="1">
              <a:lnSpc>
                <a:spcPct val="90000"/>
              </a:lnSpc>
              <a:spcBef>
                <a:spcPts val="600"/>
              </a:spcBef>
            </a:pPr>
            <a:r>
              <a:rPr lang="en-US" altLang="en-US" i="1" dirty="0"/>
              <a:t>Times: </a:t>
            </a:r>
            <a:r>
              <a:rPr lang="en-US" altLang="en-US" u="sng" dirty="0"/>
              <a:t>Tax rates</a:t>
            </a:r>
          </a:p>
          <a:p>
            <a:pPr eaLnBrk="1" hangingPunct="1">
              <a:lnSpc>
                <a:spcPct val="90000"/>
              </a:lnSpc>
              <a:spcBef>
                <a:spcPts val="600"/>
              </a:spcBef>
            </a:pPr>
            <a:r>
              <a:rPr lang="en-US" altLang="en-US" i="1" dirty="0"/>
              <a:t>Equals: </a:t>
            </a:r>
            <a:r>
              <a:rPr lang="en-US" altLang="en-US" dirty="0"/>
              <a:t>Income tax liability</a:t>
            </a:r>
          </a:p>
          <a:p>
            <a:pPr eaLnBrk="1" hangingPunct="1">
              <a:lnSpc>
                <a:spcPct val="90000"/>
              </a:lnSpc>
              <a:spcBef>
                <a:spcPts val="600"/>
              </a:spcBef>
            </a:pPr>
            <a:r>
              <a:rPr lang="en-US" altLang="en-US" i="1" dirty="0"/>
              <a:t>Plus: </a:t>
            </a:r>
            <a:r>
              <a:rPr lang="en-US" altLang="en-US" u="sng" dirty="0"/>
              <a:t>Other taxes</a:t>
            </a:r>
          </a:p>
          <a:p>
            <a:pPr eaLnBrk="1" hangingPunct="1">
              <a:lnSpc>
                <a:spcPct val="90000"/>
              </a:lnSpc>
              <a:spcBef>
                <a:spcPts val="600"/>
              </a:spcBef>
            </a:pPr>
            <a:r>
              <a:rPr lang="en-US" altLang="en-US" i="1" dirty="0"/>
              <a:t>Equals: </a:t>
            </a:r>
            <a:r>
              <a:rPr lang="en-US" altLang="en-US" dirty="0"/>
              <a:t>Total tax</a:t>
            </a:r>
          </a:p>
          <a:p>
            <a:pPr eaLnBrk="1" hangingPunct="1">
              <a:lnSpc>
                <a:spcPct val="90000"/>
              </a:lnSpc>
              <a:spcBef>
                <a:spcPts val="600"/>
              </a:spcBef>
            </a:pPr>
            <a:r>
              <a:rPr lang="en-US" altLang="en-US" i="1" dirty="0"/>
              <a:t>Minus: </a:t>
            </a:r>
            <a:r>
              <a:rPr lang="en-US" altLang="en-US" dirty="0"/>
              <a:t>Credits</a:t>
            </a:r>
          </a:p>
          <a:p>
            <a:pPr eaLnBrk="1" hangingPunct="1">
              <a:lnSpc>
                <a:spcPct val="90000"/>
              </a:lnSpc>
              <a:spcBef>
                <a:spcPts val="600"/>
              </a:spcBef>
            </a:pPr>
            <a:r>
              <a:rPr lang="en-US" altLang="en-US" i="1" dirty="0"/>
              <a:t>Minus: </a:t>
            </a:r>
            <a:r>
              <a:rPr lang="en-US" altLang="en-US" u="sng" dirty="0"/>
              <a:t>Prepayments</a:t>
            </a:r>
          </a:p>
          <a:p>
            <a:pPr eaLnBrk="1" hangingPunct="1">
              <a:lnSpc>
                <a:spcPct val="90000"/>
              </a:lnSpc>
              <a:spcBef>
                <a:spcPts val="600"/>
              </a:spcBef>
            </a:pPr>
            <a:r>
              <a:rPr lang="en-US" altLang="en-US" i="1" dirty="0"/>
              <a:t>Equals: </a:t>
            </a:r>
            <a:r>
              <a:rPr lang="en-US" altLang="en-US" dirty="0"/>
              <a:t>Taxes due or (refund)</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en-US" dirty="0"/>
              <a:t>Filing Status (7)</a:t>
            </a:r>
          </a:p>
        </p:txBody>
      </p:sp>
      <p:sp>
        <p:nvSpPr>
          <p:cNvPr id="77827" name="Rectangle 3"/>
          <p:cNvSpPr>
            <a:spLocks noGrp="1" noChangeArrowheads="1"/>
          </p:cNvSpPr>
          <p:nvPr>
            <p:ph type="body" idx="1"/>
          </p:nvPr>
        </p:nvSpPr>
        <p:spPr/>
        <p:txBody>
          <a:bodyPr/>
          <a:lstStyle/>
          <a:p>
            <a:pPr eaLnBrk="1" hangingPunct="1">
              <a:defRPr/>
            </a:pPr>
            <a:r>
              <a:rPr lang="en-US" dirty="0"/>
              <a:t>Qualifying person</a:t>
            </a:r>
          </a:p>
          <a:p>
            <a:pPr lvl="1" eaLnBrk="1" hangingPunct="1">
              <a:defRPr/>
            </a:pPr>
            <a:r>
              <a:rPr lang="en-US" dirty="0"/>
              <a:t>Qualifying child</a:t>
            </a:r>
          </a:p>
          <a:p>
            <a:pPr lvl="1" eaLnBrk="1" hangingPunct="1">
              <a:defRPr/>
            </a:pPr>
            <a:r>
              <a:rPr lang="en-US" dirty="0"/>
              <a:t>Qualifying relative who is taxpayer’s mother or father</a:t>
            </a:r>
          </a:p>
          <a:p>
            <a:pPr lvl="2" eaLnBrk="1" hangingPunct="1">
              <a:defRPr/>
            </a:pPr>
            <a:r>
              <a:rPr lang="en-US" dirty="0"/>
              <a:t>Parent need not live with taxpayer</a:t>
            </a:r>
          </a:p>
          <a:p>
            <a:pPr lvl="2" eaLnBrk="1" hangingPunct="1">
              <a:defRPr/>
            </a:pPr>
            <a:r>
              <a:rPr lang="en-US" sz="2200" dirty="0"/>
              <a:t>Taxpayer must pay &gt; ½ cost of maintaining separate household for taxpayer’s mother or father</a:t>
            </a:r>
          </a:p>
          <a:p>
            <a:pPr lvl="2" eaLnBrk="1" hangingPunct="1">
              <a:defRPr/>
            </a:pPr>
            <a:r>
              <a:rPr lang="en-US" sz="2200" dirty="0"/>
              <a:t>Parent must qualify as taxpayer’s dependent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dirty="0"/>
              <a:t>Filing Status (8)</a:t>
            </a:r>
          </a:p>
        </p:txBody>
      </p:sp>
      <p:sp>
        <p:nvSpPr>
          <p:cNvPr id="45059" name="Rectangle 3"/>
          <p:cNvSpPr>
            <a:spLocks noGrp="1" noChangeArrowheads="1"/>
          </p:cNvSpPr>
          <p:nvPr>
            <p:ph type="body" idx="1"/>
          </p:nvPr>
        </p:nvSpPr>
        <p:spPr/>
        <p:txBody>
          <a:bodyPr/>
          <a:lstStyle/>
          <a:p>
            <a:pPr lvl="1" eaLnBrk="1" hangingPunct="1"/>
            <a:r>
              <a:rPr lang="en-US" altLang="en-US" dirty="0"/>
              <a:t>Qualifying relative who is not the taxpayer’s parent</a:t>
            </a:r>
          </a:p>
          <a:p>
            <a:pPr lvl="2" eaLnBrk="1" hangingPunct="1"/>
            <a:r>
              <a:rPr lang="en-US" altLang="en-US" dirty="0"/>
              <a:t>Person must have lived with taxpayer for more than half the year</a:t>
            </a:r>
          </a:p>
          <a:p>
            <a:pPr lvl="2" eaLnBrk="1" hangingPunct="1"/>
            <a:r>
              <a:rPr lang="en-US" altLang="en-US" dirty="0"/>
              <a:t>Must qualify as taxpayer’s dependent</a:t>
            </a:r>
          </a:p>
          <a:p>
            <a:pPr lvl="2" eaLnBrk="1" hangingPunct="1"/>
            <a:r>
              <a:rPr lang="en-US" altLang="en-US" dirty="0"/>
              <a:t>Must be related to taxpayer through qualified family relationship</a:t>
            </a:r>
          </a:p>
          <a:p>
            <a:pPr lvl="3" eaLnBrk="1" hangingPunct="1"/>
            <a:r>
              <a:rPr lang="en-US" altLang="en-US" dirty="0"/>
              <a:t>If related only because lived with taxpayer for entire year, not a qualified person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altLang="en-US" dirty="0"/>
              <a:t>Filing Status (9)</a:t>
            </a:r>
          </a:p>
        </p:txBody>
      </p:sp>
      <p:sp>
        <p:nvSpPr>
          <p:cNvPr id="46083" name="Rectangle 3"/>
          <p:cNvSpPr>
            <a:spLocks noGrp="1" noChangeArrowheads="1"/>
          </p:cNvSpPr>
          <p:nvPr>
            <p:ph type="body" idx="1"/>
          </p:nvPr>
        </p:nvSpPr>
        <p:spPr>
          <a:xfrm>
            <a:off x="457200" y="1719072"/>
            <a:ext cx="8229600" cy="4411663"/>
          </a:xfrm>
        </p:spPr>
        <p:txBody>
          <a:bodyPr/>
          <a:lstStyle/>
          <a:p>
            <a:pPr eaLnBrk="1" hangingPunct="1"/>
            <a:r>
              <a:rPr lang="en-US" altLang="en-US" dirty="0"/>
              <a:t>Head of household</a:t>
            </a:r>
          </a:p>
          <a:p>
            <a:pPr lvl="1" eaLnBrk="1" hangingPunct="1"/>
            <a:r>
              <a:rPr lang="en-US" altLang="en-US" dirty="0"/>
              <a:t>Married individuals treated as unmarried (abandoned spouse) if individual</a:t>
            </a:r>
          </a:p>
          <a:p>
            <a:pPr lvl="2" eaLnBrk="1" hangingPunct="1"/>
            <a:r>
              <a:rPr lang="en-US" altLang="en-US" dirty="0"/>
              <a:t>Is married at end of year (or is not legally separated from the other spouse)</a:t>
            </a:r>
          </a:p>
          <a:p>
            <a:pPr lvl="2" eaLnBrk="1" hangingPunct="1"/>
            <a:r>
              <a:rPr lang="en-US" altLang="en-US" dirty="0"/>
              <a:t>Does not file a joint tax return with the other spouse</a:t>
            </a:r>
          </a:p>
          <a:p>
            <a:pPr lvl="2" eaLnBrk="1" hangingPunct="1"/>
            <a:r>
              <a:rPr lang="en-US" altLang="en-US" dirty="0"/>
              <a:t>Pays &gt; ½ the cost of maintaining a household that serves as principal abode for qualifying child for more than half the year</a:t>
            </a:r>
          </a:p>
          <a:p>
            <a:pPr lvl="2" eaLnBrk="1" hangingPunct="1"/>
            <a:r>
              <a:rPr lang="en-US" altLang="en-US" dirty="0"/>
              <a:t>Lived apart from the other spouse for the last six months of the year (other than temporary absences)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altLang="en-US" sz="3500" dirty="0"/>
              <a:t>Filing Status Example</a:t>
            </a:r>
          </a:p>
        </p:txBody>
      </p:sp>
      <p:sp>
        <p:nvSpPr>
          <p:cNvPr id="47107" name="Rectangle 3"/>
          <p:cNvSpPr>
            <a:spLocks noGrp="1" noChangeArrowheads="1"/>
          </p:cNvSpPr>
          <p:nvPr>
            <p:ph type="body" idx="1"/>
          </p:nvPr>
        </p:nvSpPr>
        <p:spPr/>
        <p:txBody>
          <a:bodyPr/>
          <a:lstStyle/>
          <a:p>
            <a:pPr marL="0" indent="0" eaLnBrk="1" hangingPunct="1">
              <a:buFont typeface="Wingdings" pitchFamily="2" charset="2"/>
              <a:buNone/>
            </a:pPr>
            <a:r>
              <a:rPr lang="en-US" altLang="en-US" dirty="0"/>
              <a:t>Assume that last year Rodney passed away, and during the current year Anita did not remarry but maintained a household for Braxton and Tara, her dependent children. Under these circumstances, what would Anita’s filing status be?</a:t>
            </a:r>
            <a:endParaRPr lang="en-US" altLang="en-US" sz="2900" u="sng"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altLang="en-US" sz="3500" dirty="0"/>
              <a:t>Filing Status Example Solution</a:t>
            </a:r>
          </a:p>
        </p:txBody>
      </p:sp>
      <p:sp>
        <p:nvSpPr>
          <p:cNvPr id="48131" name="Rectangle 3"/>
          <p:cNvSpPr>
            <a:spLocks noGrp="1" noChangeArrowheads="1"/>
          </p:cNvSpPr>
          <p:nvPr>
            <p:ph type="body" idx="1"/>
          </p:nvPr>
        </p:nvSpPr>
        <p:spPr/>
        <p:txBody>
          <a:bodyPr/>
          <a:lstStyle/>
          <a:p>
            <a:pPr marL="0" indent="0" eaLnBrk="1" hangingPunct="1">
              <a:buFont typeface="Wingdings" pitchFamily="2" charset="2"/>
              <a:buNone/>
            </a:pPr>
            <a:r>
              <a:rPr lang="en-US" altLang="en-US" sz="2900" b="1" dirty="0"/>
              <a:t>Answer:</a:t>
            </a:r>
            <a:r>
              <a:rPr lang="en-US" altLang="en-US" sz="2900" dirty="0"/>
              <a:t> Qualifying widow</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altLang="en-US" sz="3500" dirty="0"/>
              <a:t>Filing Status Example (2)</a:t>
            </a:r>
          </a:p>
        </p:txBody>
      </p:sp>
      <p:sp>
        <p:nvSpPr>
          <p:cNvPr id="49155" name="Rectangle 3"/>
          <p:cNvSpPr>
            <a:spLocks noGrp="1" noChangeArrowheads="1"/>
          </p:cNvSpPr>
          <p:nvPr>
            <p:ph type="body" idx="1"/>
          </p:nvPr>
        </p:nvSpPr>
        <p:spPr/>
        <p:txBody>
          <a:bodyPr/>
          <a:lstStyle/>
          <a:p>
            <a:pPr marL="0" indent="0" eaLnBrk="1" hangingPunct="1">
              <a:buFont typeface="Wingdings" pitchFamily="2" charset="2"/>
              <a:buNone/>
            </a:pPr>
            <a:r>
              <a:rPr lang="en-US" altLang="en-US" dirty="0"/>
              <a:t>Assume Rodney and Anita divorced last year. During the current year, Braxton lives with Anita and Anita pays all the costs of maintaining the household for herself and Braxton. Under these circumstances, what is Anita’s filing status for the current year?</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sz="3500" dirty="0"/>
              <a:t>Filing Status Example Solution (2)</a:t>
            </a:r>
          </a:p>
        </p:txBody>
      </p:sp>
      <p:sp>
        <p:nvSpPr>
          <p:cNvPr id="50179" name="Rectangle 3"/>
          <p:cNvSpPr>
            <a:spLocks noGrp="1" noChangeArrowheads="1"/>
          </p:cNvSpPr>
          <p:nvPr>
            <p:ph type="body" idx="1"/>
          </p:nvPr>
        </p:nvSpPr>
        <p:spPr/>
        <p:txBody>
          <a:bodyPr/>
          <a:lstStyle/>
          <a:p>
            <a:pPr marL="0" indent="0" eaLnBrk="1" hangingPunct="1">
              <a:buFont typeface="Wingdings" pitchFamily="2" charset="2"/>
              <a:buNone/>
            </a:pPr>
            <a:r>
              <a:rPr lang="en-US" altLang="en-US" b="1" dirty="0"/>
              <a:t>Answer:</a:t>
            </a:r>
            <a:r>
              <a:rPr lang="en-US" altLang="en-US" dirty="0"/>
              <a:t> Head of household</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altLang="en-US" sz="3500" dirty="0"/>
              <a:t>Filing Status Example (3)</a:t>
            </a:r>
          </a:p>
        </p:txBody>
      </p:sp>
      <p:sp>
        <p:nvSpPr>
          <p:cNvPr id="51203" name="Rectangle 3"/>
          <p:cNvSpPr>
            <a:spLocks noGrp="1" noChangeArrowheads="1"/>
          </p:cNvSpPr>
          <p:nvPr>
            <p:ph type="body" idx="1"/>
          </p:nvPr>
        </p:nvSpPr>
        <p:spPr/>
        <p:txBody>
          <a:bodyPr/>
          <a:lstStyle/>
          <a:p>
            <a:pPr marL="0" indent="0" eaLnBrk="1" hangingPunct="1">
              <a:buFont typeface="Wingdings" pitchFamily="2" charset="2"/>
              <a:buNone/>
            </a:pPr>
            <a:r>
              <a:rPr lang="en-US" altLang="en-US" sz="2600" dirty="0"/>
              <a:t>Assume Shawn (Rodney’s brother) lived with the Halls, but Shawn paid more than half the costs of maintaining a separate apartment that is the principal residence of his mother, Sharon, whose gross income is $1,500. Because Shawn provided more than half of Sharon’s support during the year, and because Sharon’s gross income was only $1,500, she qualifies as Shawn’s dependent (as a qualifying relative). In these circumstances, what is Shawn’s filing status?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en-US" sz="3500" dirty="0"/>
              <a:t>Filing Status Example Solution (3)</a:t>
            </a:r>
          </a:p>
        </p:txBody>
      </p:sp>
      <p:sp>
        <p:nvSpPr>
          <p:cNvPr id="52227" name="Rectangle 3"/>
          <p:cNvSpPr>
            <a:spLocks noGrp="1" noChangeArrowheads="1"/>
          </p:cNvSpPr>
          <p:nvPr>
            <p:ph type="body" idx="1"/>
          </p:nvPr>
        </p:nvSpPr>
        <p:spPr/>
        <p:txBody>
          <a:bodyPr/>
          <a:lstStyle/>
          <a:p>
            <a:pPr marL="0" indent="0" eaLnBrk="1" hangingPunct="1">
              <a:buFont typeface="Wingdings" pitchFamily="2" charset="2"/>
              <a:buNone/>
            </a:pPr>
            <a:r>
              <a:rPr lang="en-US" altLang="en-US" b="1" dirty="0"/>
              <a:t>Answer:</a:t>
            </a:r>
            <a:r>
              <a:rPr lang="en-US" altLang="en-US" dirty="0"/>
              <a:t> Head of household. Shawn paid more than half the costs of maintaining a separate household that is the principal place of abode for his mother, and his mother qualifies as his dependent.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dirty="0"/>
              <a:t>The Individual Income Tax Formula (3)</a:t>
            </a:r>
          </a:p>
        </p:txBody>
      </p:sp>
      <p:sp>
        <p:nvSpPr>
          <p:cNvPr id="7171" name="Rectangle 3"/>
          <p:cNvSpPr>
            <a:spLocks noGrp="1" noChangeArrowheads="1"/>
          </p:cNvSpPr>
          <p:nvPr>
            <p:ph type="body" idx="1"/>
          </p:nvPr>
        </p:nvSpPr>
        <p:spPr/>
        <p:txBody>
          <a:bodyPr/>
          <a:lstStyle/>
          <a:p>
            <a:pPr eaLnBrk="1" hangingPunct="1">
              <a:lnSpc>
                <a:spcPct val="90000"/>
              </a:lnSpc>
              <a:spcBef>
                <a:spcPts val="600"/>
              </a:spcBef>
            </a:pPr>
            <a:r>
              <a:rPr lang="en-US" altLang="en-US" dirty="0"/>
              <a:t>Individuals report taxable income to the IRS</a:t>
            </a:r>
          </a:p>
          <a:p>
            <a:pPr lvl="1" eaLnBrk="1" hangingPunct="1">
              <a:lnSpc>
                <a:spcPct val="90000"/>
              </a:lnSpc>
              <a:spcBef>
                <a:spcPts val="600"/>
              </a:spcBef>
            </a:pPr>
            <a:r>
              <a:rPr lang="en-US" altLang="en-US" sz="2500" dirty="0"/>
              <a:t>Reported on Form 1040</a:t>
            </a:r>
          </a:p>
          <a:p>
            <a:pPr eaLnBrk="1" hangingPunct="1">
              <a:lnSpc>
                <a:spcPct val="90000"/>
              </a:lnSpc>
              <a:spcBef>
                <a:spcPts val="600"/>
              </a:spcBef>
            </a:pPr>
            <a:r>
              <a:rPr lang="en-US" altLang="en-US" dirty="0"/>
              <a:t>U.S. tax laws use </a:t>
            </a:r>
            <a:r>
              <a:rPr lang="en-US" altLang="en-US" i="1" dirty="0"/>
              <a:t>all-inclusive income concept</a:t>
            </a:r>
          </a:p>
          <a:p>
            <a:pPr lvl="1" eaLnBrk="1" hangingPunct="1">
              <a:lnSpc>
                <a:spcPct val="90000"/>
              </a:lnSpc>
              <a:spcBef>
                <a:spcPts val="600"/>
              </a:spcBef>
            </a:pPr>
            <a:r>
              <a:rPr lang="en-US" altLang="en-US" dirty="0"/>
              <a:t>Realized income</a:t>
            </a:r>
          </a:p>
          <a:p>
            <a:pPr lvl="2" eaLnBrk="1" hangingPunct="1">
              <a:lnSpc>
                <a:spcPct val="90000"/>
              </a:lnSpc>
              <a:spcBef>
                <a:spcPts val="600"/>
              </a:spcBef>
            </a:pPr>
            <a:r>
              <a:rPr lang="en-US" altLang="en-US" dirty="0"/>
              <a:t>Measurable change in property rights</a:t>
            </a:r>
          </a:p>
          <a:p>
            <a:pPr lvl="2" eaLnBrk="1" hangingPunct="1">
              <a:lnSpc>
                <a:spcPct val="90000"/>
              </a:lnSpc>
              <a:spcBef>
                <a:spcPts val="600"/>
              </a:spcBef>
            </a:pPr>
            <a:r>
              <a:rPr lang="en-US" altLang="en-US" dirty="0"/>
              <a:t>All realized income included in gross income unless specifically excluded or deferred</a:t>
            </a:r>
          </a:p>
          <a:p>
            <a:pPr lvl="1" eaLnBrk="1" hangingPunct="1">
              <a:lnSpc>
                <a:spcPct val="90000"/>
              </a:lnSpc>
              <a:spcBef>
                <a:spcPts val="600"/>
              </a:spcBef>
            </a:pPr>
            <a:r>
              <a:rPr lang="en-US" altLang="en-US" dirty="0"/>
              <a:t>Recognized income</a:t>
            </a:r>
          </a:p>
          <a:p>
            <a:pPr lvl="2" eaLnBrk="1" hangingPunct="1">
              <a:lnSpc>
                <a:spcPct val="90000"/>
              </a:lnSpc>
              <a:spcBef>
                <a:spcPts val="600"/>
              </a:spcBef>
            </a:pPr>
            <a:r>
              <a:rPr lang="en-US" altLang="en-US" dirty="0"/>
              <a:t>Reported on tax return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dirty="0"/>
              <a:t>The Individual Income Tax Formula (4)</a:t>
            </a:r>
          </a:p>
        </p:txBody>
      </p:sp>
      <p:sp>
        <p:nvSpPr>
          <p:cNvPr id="8195" name="Rectangle 3"/>
          <p:cNvSpPr>
            <a:spLocks noGrp="1" noChangeArrowheads="1"/>
          </p:cNvSpPr>
          <p:nvPr>
            <p:ph type="body" idx="1"/>
          </p:nvPr>
        </p:nvSpPr>
        <p:spPr/>
        <p:txBody>
          <a:bodyPr/>
          <a:lstStyle/>
          <a:p>
            <a:pPr eaLnBrk="1" hangingPunct="1">
              <a:lnSpc>
                <a:spcPct val="90000"/>
              </a:lnSpc>
              <a:spcBef>
                <a:spcPts val="600"/>
              </a:spcBef>
            </a:pPr>
            <a:r>
              <a:rPr lang="en-US" altLang="en-US" dirty="0"/>
              <a:t>Excluded and deferred income not included in gross income</a:t>
            </a:r>
          </a:p>
          <a:p>
            <a:pPr eaLnBrk="1" hangingPunct="1">
              <a:lnSpc>
                <a:spcPct val="90000"/>
              </a:lnSpc>
              <a:spcBef>
                <a:spcPts val="600"/>
              </a:spcBef>
            </a:pPr>
            <a:r>
              <a:rPr lang="en-US" altLang="en-US" dirty="0"/>
              <a:t>Excluded income</a:t>
            </a:r>
          </a:p>
          <a:p>
            <a:pPr lvl="1" eaLnBrk="1" hangingPunct="1">
              <a:lnSpc>
                <a:spcPct val="90000"/>
              </a:lnSpc>
              <a:spcBef>
                <a:spcPts val="600"/>
              </a:spcBef>
            </a:pPr>
            <a:r>
              <a:rPr lang="en-US" altLang="en-US" dirty="0"/>
              <a:t>Income never included in taxable income </a:t>
            </a:r>
          </a:p>
          <a:p>
            <a:pPr lvl="2" eaLnBrk="1" hangingPunct="1">
              <a:lnSpc>
                <a:spcPct val="90000"/>
              </a:lnSpc>
              <a:spcBef>
                <a:spcPts val="600"/>
              </a:spcBef>
            </a:pPr>
            <a:r>
              <a:rPr lang="en-US" altLang="en-US" dirty="0"/>
              <a:t>Municipal bond interest</a:t>
            </a:r>
          </a:p>
          <a:p>
            <a:pPr lvl="2" eaLnBrk="1" hangingPunct="1">
              <a:lnSpc>
                <a:spcPct val="90000"/>
              </a:lnSpc>
              <a:spcBef>
                <a:spcPts val="600"/>
              </a:spcBef>
            </a:pPr>
            <a:r>
              <a:rPr lang="en-US" altLang="en-US" dirty="0"/>
              <a:t>Gain on sale of personal residence</a:t>
            </a:r>
          </a:p>
          <a:p>
            <a:pPr eaLnBrk="1" hangingPunct="1">
              <a:lnSpc>
                <a:spcPct val="90000"/>
              </a:lnSpc>
              <a:spcBef>
                <a:spcPts val="600"/>
              </a:spcBef>
            </a:pPr>
            <a:r>
              <a:rPr lang="en-US" altLang="en-US" dirty="0"/>
              <a:t>Deferred income </a:t>
            </a:r>
          </a:p>
          <a:p>
            <a:pPr lvl="1" eaLnBrk="1" hangingPunct="1">
              <a:lnSpc>
                <a:spcPct val="90000"/>
              </a:lnSpc>
              <a:spcBef>
                <a:spcPts val="600"/>
              </a:spcBef>
            </a:pPr>
            <a:r>
              <a:rPr lang="en-US" altLang="en-US" dirty="0"/>
              <a:t>Income included in a subsequent tax year</a:t>
            </a:r>
          </a:p>
          <a:p>
            <a:pPr lvl="2" eaLnBrk="1" hangingPunct="1">
              <a:lnSpc>
                <a:spcPct val="90000"/>
              </a:lnSpc>
              <a:spcBef>
                <a:spcPts val="600"/>
              </a:spcBef>
            </a:pPr>
            <a:r>
              <a:rPr lang="en-US" altLang="en-US" dirty="0"/>
              <a:t>Installment sales</a:t>
            </a:r>
          </a:p>
          <a:p>
            <a:pPr lvl="2" eaLnBrk="1" hangingPunct="1">
              <a:lnSpc>
                <a:spcPct val="90000"/>
              </a:lnSpc>
              <a:spcBef>
                <a:spcPts val="600"/>
              </a:spcBef>
            </a:pPr>
            <a:r>
              <a:rPr lang="en-US" altLang="en-US" dirty="0"/>
              <a:t>Like-kind exchanges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dirty="0"/>
              <a:t>The Individual Income Tax Formula (5)</a:t>
            </a:r>
          </a:p>
        </p:txBody>
      </p:sp>
      <p:sp>
        <p:nvSpPr>
          <p:cNvPr id="9219" name="Rectangle 3"/>
          <p:cNvSpPr>
            <a:spLocks noGrp="1" noChangeArrowheads="1"/>
          </p:cNvSpPr>
          <p:nvPr>
            <p:ph idx="1"/>
          </p:nvPr>
        </p:nvSpPr>
        <p:spPr/>
        <p:txBody>
          <a:bodyPr/>
          <a:lstStyle/>
          <a:p>
            <a:pPr eaLnBrk="1" hangingPunct="1">
              <a:lnSpc>
                <a:spcPct val="90000"/>
              </a:lnSpc>
            </a:pPr>
            <a:r>
              <a:rPr lang="en-US" altLang="en-US" sz="2500" dirty="0"/>
              <a:t>Character of income or loss</a:t>
            </a:r>
          </a:p>
          <a:p>
            <a:pPr lvl="1" eaLnBrk="1" hangingPunct="1">
              <a:lnSpc>
                <a:spcPct val="90000"/>
              </a:lnSpc>
            </a:pPr>
            <a:r>
              <a:rPr lang="en-US" altLang="en-US" sz="2100" dirty="0"/>
              <a:t>Determines rates applicable to income or loss in current year</a:t>
            </a:r>
          </a:p>
          <a:p>
            <a:pPr lvl="1" eaLnBrk="1" hangingPunct="1">
              <a:lnSpc>
                <a:spcPct val="90000"/>
              </a:lnSpc>
            </a:pPr>
            <a:r>
              <a:rPr lang="en-US" altLang="en-US" sz="2100" dirty="0"/>
              <a:t>Tax exempt – no tax</a:t>
            </a:r>
          </a:p>
          <a:p>
            <a:pPr lvl="1" eaLnBrk="1" hangingPunct="1">
              <a:lnSpc>
                <a:spcPct val="90000"/>
              </a:lnSpc>
            </a:pPr>
            <a:r>
              <a:rPr lang="en-US" altLang="en-US" sz="2100" dirty="0"/>
              <a:t>Tax deferred – no tax in current year (current year tax rate is zero)</a:t>
            </a:r>
          </a:p>
          <a:p>
            <a:pPr lvl="1" eaLnBrk="1" hangingPunct="1">
              <a:lnSpc>
                <a:spcPct val="90000"/>
              </a:lnSpc>
            </a:pPr>
            <a:r>
              <a:rPr lang="en-US" altLang="en-US" sz="2100" dirty="0"/>
              <a:t>Ordinary – ordinary rates from tax rate schedule</a:t>
            </a:r>
          </a:p>
          <a:p>
            <a:pPr lvl="1" eaLnBrk="1" hangingPunct="1">
              <a:lnSpc>
                <a:spcPct val="90000"/>
              </a:lnSpc>
            </a:pPr>
            <a:r>
              <a:rPr lang="en-US" altLang="en-US" sz="2100" dirty="0"/>
              <a:t>Qualified dividends taxed at 0%, 15%, or 20% depending on taxpayer’s income level</a:t>
            </a:r>
          </a:p>
          <a:p>
            <a:pPr lvl="1" eaLnBrk="1" hangingPunct="1">
              <a:lnSpc>
                <a:spcPct val="90000"/>
              </a:lnSpc>
            </a:pPr>
            <a:r>
              <a:rPr lang="en-US" altLang="en-US" sz="2100" dirty="0"/>
              <a:t>Capital gain or loss – depends on whether short-term or long-term</a:t>
            </a:r>
          </a:p>
          <a:p>
            <a:pPr lvl="2" eaLnBrk="1" hangingPunct="1">
              <a:lnSpc>
                <a:spcPct val="90000"/>
              </a:lnSpc>
            </a:pPr>
            <a:r>
              <a:rPr lang="en-US" altLang="en-US" sz="1900" dirty="0"/>
              <a:t>From selling capital asset</a:t>
            </a:r>
          </a:p>
          <a:p>
            <a:pPr lvl="2" eaLnBrk="1" hangingPunct="1">
              <a:lnSpc>
                <a:spcPct val="90000"/>
              </a:lnSpc>
            </a:pPr>
            <a:r>
              <a:rPr lang="en-US" altLang="en-US" sz="1900" dirty="0"/>
              <a:t>If held capital asset more than a year gain or loss is long-term, otherwise it is short-term</a:t>
            </a:r>
          </a:p>
          <a:p>
            <a:pPr lvl="2" eaLnBrk="1" hangingPunct="1">
              <a:lnSpc>
                <a:spcPct val="90000"/>
              </a:lnSpc>
            </a:pPr>
            <a:r>
              <a:rPr lang="en-US" altLang="en-US" sz="1900" dirty="0"/>
              <a:t>Net long-term gains taxed at preferential rates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The Individual Income Tax Formula (6)</a:t>
            </a:r>
          </a:p>
        </p:txBody>
      </p:sp>
      <p:sp>
        <p:nvSpPr>
          <p:cNvPr id="10243" name="Rectangle 3"/>
          <p:cNvSpPr>
            <a:spLocks noGrp="1" noChangeArrowheads="1"/>
          </p:cNvSpPr>
          <p:nvPr>
            <p:ph type="body" idx="1"/>
          </p:nvPr>
        </p:nvSpPr>
        <p:spPr/>
        <p:txBody>
          <a:bodyPr/>
          <a:lstStyle/>
          <a:p>
            <a:pPr eaLnBrk="1" hangingPunct="1"/>
            <a:r>
              <a:rPr lang="en-US" altLang="en-US" dirty="0"/>
              <a:t>Capital assets</a:t>
            </a:r>
          </a:p>
          <a:p>
            <a:pPr lvl="1" eaLnBrk="1" hangingPunct="1"/>
            <a:r>
              <a:rPr lang="en-US" altLang="en-US" dirty="0"/>
              <a:t>Generally all assets </a:t>
            </a:r>
            <a:r>
              <a:rPr lang="en-US" altLang="en-US" i="1" dirty="0"/>
              <a:t>except</a:t>
            </a:r>
          </a:p>
          <a:p>
            <a:pPr lvl="2" eaLnBrk="1" hangingPunct="1"/>
            <a:r>
              <a:rPr lang="en-US" altLang="en-US" dirty="0"/>
              <a:t>Accounts receivable</a:t>
            </a:r>
          </a:p>
          <a:p>
            <a:pPr lvl="2" eaLnBrk="1" hangingPunct="1"/>
            <a:r>
              <a:rPr lang="en-US" altLang="en-US" dirty="0"/>
              <a:t>Inventory</a:t>
            </a:r>
          </a:p>
          <a:p>
            <a:pPr lvl="2" eaLnBrk="1" hangingPunct="1"/>
            <a:r>
              <a:rPr lang="en-US" altLang="en-US" dirty="0"/>
              <a:t>Assets used in trade or business, including supplies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dirty="0"/>
              <a:t>The Individual Income Tax Formula (7)</a:t>
            </a:r>
          </a:p>
        </p:txBody>
      </p:sp>
      <p:sp>
        <p:nvSpPr>
          <p:cNvPr id="11267" name="Rectangle 3"/>
          <p:cNvSpPr>
            <a:spLocks noGrp="1" noChangeArrowheads="1"/>
          </p:cNvSpPr>
          <p:nvPr>
            <p:ph type="body" idx="1"/>
          </p:nvPr>
        </p:nvSpPr>
        <p:spPr/>
        <p:txBody>
          <a:bodyPr/>
          <a:lstStyle/>
          <a:p>
            <a:pPr eaLnBrk="1" hangingPunct="1"/>
            <a:r>
              <a:rPr lang="en-US" altLang="en-US" dirty="0"/>
              <a:t>Capital gains and losses</a:t>
            </a:r>
          </a:p>
          <a:p>
            <a:pPr lvl="1" eaLnBrk="1" hangingPunct="1"/>
            <a:r>
              <a:rPr lang="en-US" altLang="en-US" dirty="0"/>
              <a:t>Net long-term capital gains in excess of net short-term capital losses are generally taxed at 0%, 15%, or 20% depending on the taxpayer’s taxable income</a:t>
            </a:r>
          </a:p>
          <a:p>
            <a:pPr lvl="1" eaLnBrk="1" hangingPunct="1"/>
            <a:r>
              <a:rPr lang="en-US" altLang="en-US" dirty="0"/>
              <a:t>Short-term capital gains taxed at ordinary rates</a:t>
            </a:r>
          </a:p>
          <a:p>
            <a:pPr lvl="1" eaLnBrk="1" hangingPunct="1"/>
            <a:r>
              <a:rPr lang="en-US" altLang="en-US" dirty="0"/>
              <a:t>Net capital losses (losses in excess of gains for year) </a:t>
            </a:r>
          </a:p>
          <a:p>
            <a:pPr lvl="2" eaLnBrk="1" hangingPunct="1"/>
            <a:r>
              <a:rPr lang="en-US" altLang="en-US" dirty="0"/>
              <a:t>$3,000 deductible against ordinary income for year</a:t>
            </a:r>
          </a:p>
          <a:p>
            <a:pPr lvl="2" eaLnBrk="1" hangingPunct="1"/>
            <a:r>
              <a:rPr lang="en-US" altLang="en-US" dirty="0"/>
              <a:t>Losses in excess of $3,000 carried forward</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Chapter 04&amp;quot;&quot;/&gt;&lt;property id=&quot;20307&quot; value=&quot;256&quot;/&gt;&lt;/object&gt;&lt;object type=&quot;3&quot; unique_id=&quot;10005&quot;&gt;&lt;property id=&quot;20148&quot; value=&quot;5&quot;/&gt;&lt;property id=&quot;20300&quot; value=&quot;Slide 2 - &amp;quot;Learning Objectives&amp;quot;&quot;/&gt;&lt;property id=&quot;20307&quot; value=&quot;268&quot;/&gt;&lt;/object&gt;&lt;object type=&quot;3&quot; unique_id=&quot;10006&quot;&gt;&lt;property id=&quot;20148&quot; value=&quot;5&quot;/&gt;&lt;property id=&quot;20300&quot; value=&quot;Slide 3 - &amp;quot;Individual Income Tax Formula&amp;quot;&quot;/&gt;&lt;property id=&quot;20307&quot; value=&quot;258&quot;/&gt;&lt;/object&gt;&lt;object type=&quot;3&quot; unique_id=&quot;10007&quot;&gt;&lt;property id=&quot;20148&quot; value=&quot;5&quot;/&gt;&lt;property id=&quot;20300&quot; value=&quot;Slide 4 - &amp;quot;Individual Income Tax Formula&amp;quot;&quot;/&gt;&lt;property id=&quot;20307&quot; value=&quot;288&quot;/&gt;&lt;/object&gt;&lt;object type=&quot;3&quot; unique_id=&quot;10008&quot;&gt;&lt;property id=&quot;20148&quot; value=&quot;5&quot;/&gt;&lt;property id=&quot;20300&quot; value=&quot;Slide 5 - &amp;quot;Individual Income Tax Formula&amp;quot;&quot;/&gt;&lt;property id=&quot;20307&quot; value=&quot;289&quot;/&gt;&lt;/object&gt;&lt;object type=&quot;3&quot; unique_id=&quot;10009&quot;&gt;&lt;property id=&quot;20148&quot; value=&quot;5&quot;/&gt;&lt;property id=&quot;20300&quot; value=&quot;Slide 6 - &amp;quot;Individual Income Tax Formula&amp;quot;&quot;/&gt;&lt;property id=&quot;20307&quot; value=&quot;257&quot;/&gt;&lt;/object&gt;&lt;object type=&quot;3&quot; unique_id=&quot;10010&quot;&gt;&lt;property id=&quot;20148&quot; value=&quot;5&quot;/&gt;&lt;property id=&quot;20300&quot; value=&quot;Slide 7 - &amp;quot;Individual Income Tax Formula&amp;quot;&quot;/&gt;&lt;property id=&quot;20307&quot; value=&quot;259&quot;/&gt;&lt;/object&gt;&lt;object type=&quot;3&quot; unique_id=&quot;10011&quot;&gt;&lt;property id=&quot;20148&quot; value=&quot;5&quot;/&gt;&lt;property id=&quot;20300&quot; value=&quot;Slide 8 - &amp;quot;Individual Income Tax Formula&amp;quot;&quot;/&gt;&lt;property id=&quot;20307&quot; value=&quot;309&quot;/&gt;&lt;/object&gt;&lt;object type=&quot;3&quot; unique_id=&quot;10012&quot;&gt;&lt;property id=&quot;20148&quot; value=&quot;5&quot;/&gt;&lt;property id=&quot;20300&quot; value=&quot;Slide 9 - &amp;quot;Individual Income Tax Formula&amp;quot;&quot;/&gt;&lt;property id=&quot;20307&quot; value=&quot;310&quot;/&gt;&lt;/object&gt;&lt;object type=&quot;3&quot; unique_id=&quot;10013&quot;&gt;&lt;property id=&quot;20148&quot; value=&quot;5&quot;/&gt;&lt;property id=&quot;20300&quot; value=&quot;Slide 10 - &amp;quot;Individual Income Tax Formula&amp;quot;&quot;/&gt;&lt;property id=&quot;20307&quot; value=&quot;311&quot;/&gt;&lt;/object&gt;&lt;object type=&quot;3&quot; unique_id=&quot;10014&quot;&gt;&lt;property id=&quot;20148&quot; value=&quot;5&quot;/&gt;&lt;property id=&quot;20300&quot; value=&quot;Slide 11 - &amp;quot;Individual Income Tax Formula&amp;quot;&quot;/&gt;&lt;property id=&quot;20307&quot; value=&quot;261&quot;/&gt;&lt;/object&gt;&lt;object type=&quot;3&quot; unique_id=&quot;10015&quot;&gt;&lt;property id=&quot;20148&quot; value=&quot;5&quot;/&gt;&lt;property id=&quot;20300&quot; value=&quot;Slide 12 - &amp;quot;Individual Income Tax Formula&amp;quot;&quot;/&gt;&lt;property id=&quot;20307&quot; value=&quot;295&quot;/&gt;&lt;/object&gt;&lt;object type=&quot;3&quot; unique_id=&quot;10016&quot;&gt;&lt;property id=&quot;20148&quot; value=&quot;5&quot;/&gt;&lt;property id=&quot;20300&quot; value=&quot;Slide 13 - &amp;quot;Individual Income Tax Formula&amp;quot;&quot;/&gt;&lt;property id=&quot;20307&quot; value=&quot;263&quot;/&gt;&lt;/object&gt;&lt;object type=&quot;3&quot; unique_id=&quot;10017&quot;&gt;&lt;property id=&quot;20148&quot; value=&quot;5&quot;/&gt;&lt;property id=&quot;20300&quot; value=&quot;Slide 14 - &amp;quot;Individual Income Tax Formula&amp;quot;&quot;/&gt;&lt;property id=&quot;20307&quot; value=&quot;291&quot;/&gt;&lt;/object&gt;&lt;object type=&quot;3&quot; unique_id=&quot;10018&quot;&gt;&lt;property id=&quot;20148&quot; value=&quot;5&quot;/&gt;&lt;property id=&quot;20300&quot; value=&quot;Slide 15 - &amp;quot;Individual Income Tax Formula&amp;quot;&quot;/&gt;&lt;property id=&quot;20307&quot; value=&quot;264&quot;/&gt;&lt;/object&gt;&lt;object type=&quot;3&quot; unique_id=&quot;10019&quot;&gt;&lt;property id=&quot;20148&quot; value=&quot;5&quot;/&gt;&lt;property id=&quot;20300&quot; value=&quot;Slide 16 - &amp;quot;Individual Income Tax Formula&amp;quot;&quot;/&gt;&lt;property id=&quot;20307&quot; value=&quot;266&quot;/&gt;&lt;/object&gt;&lt;object type=&quot;3&quot; unique_id=&quot;10020&quot;&gt;&lt;property id=&quot;20148&quot; value=&quot;5&quot;/&gt;&lt;property id=&quot;20300&quot; value=&quot;Slide 17 - &amp;quot;Personal and Dependency Exemptions&amp;quot;&quot;/&gt;&lt;property id=&quot;20307&quot; value=&quot;269&quot;/&gt;&lt;/object&gt;&lt;object type=&quot;3&quot; unique_id=&quot;10021&quot;&gt;&lt;property id=&quot;20148&quot; value=&quot;5&quot;/&gt;&lt;property id=&quot;20300&quot; value=&quot;Slide 18 - &amp;quot;Personal and Dependency Exemptions&amp;quot;&quot;/&gt;&lt;property id=&quot;20307&quot; value=&quot;270&quot;/&gt;&lt;/object&gt;&lt;object type=&quot;3&quot; unique_id=&quot;10022&quot;&gt;&lt;property id=&quot;20148&quot; value=&quot;5&quot;/&gt;&lt;property id=&quot;20300&quot; value=&quot;Slide 19 - &amp;quot;Personal and Dependency Exemptions&amp;quot;&quot;/&gt;&lt;property id=&quot;20307&quot; value=&quot;271&quot;/&gt;&lt;/object&gt;&lt;object type=&quot;3&quot; unique_id=&quot;10023&quot;&gt;&lt;property id=&quot;20148&quot; value=&quot;5&quot;/&gt;&lt;property id=&quot;20300&quot; value=&quot;Slide 20 - &amp;quot;Qualifying Child&amp;quot;&quot;/&gt;&lt;property id=&quot;20307&quot; value=&quot;272&quot;/&gt;&lt;/object&gt;&lt;object type=&quot;3&quot; unique_id=&quot;10024&quot;&gt;&lt;property id=&quot;20148&quot; value=&quot;5&quot;/&gt;&lt;property id=&quot;20300&quot; value=&quot;Slide 21 - &amp;quot;Qualifying Child&amp;quot;&quot;/&gt;&lt;property id=&quot;20307&quot; value=&quot;273&quot;/&gt;&lt;/object&gt;&lt;object type=&quot;3&quot; unique_id=&quot;10025&quot;&gt;&lt;property id=&quot;20148&quot; value=&quot;5&quot;/&gt;&lt;property id=&quot;20300&quot; value=&quot;Slide 22 - &amp;quot;Qualifying Child&amp;quot;&quot;/&gt;&lt;property id=&quot;20307&quot; value=&quot;274&quot;/&gt;&lt;/object&gt;&lt;object type=&quot;3&quot; unique_id=&quot;10026&quot;&gt;&lt;property id=&quot;20148&quot; value=&quot;5&quot;/&gt;&lt;property id=&quot;20300&quot; value=&quot;Slide 23 - &amp;quot;Qualifying Child Example&amp;quot;&quot;/&gt;&lt;property id=&quot;20307&quot; value=&quot;297&quot;/&gt;&lt;/object&gt;&lt;object type=&quot;3&quot; unique_id=&quot;10027&quot;&gt;&lt;property id=&quot;20148&quot; value=&quot;5&quot;/&gt;&lt;property id=&quot;20300&quot; value=&quot;Slide 24 - &amp;quot;Qualifying Child Example Solution&amp;quot;&quot;/&gt;&lt;property id=&quot;20307&quot; value=&quot;298&quot;/&gt;&lt;/object&gt;&lt;object type=&quot;3&quot; unique_id=&quot;10028&quot;&gt;&lt;property id=&quot;20148&quot; value=&quot;5&quot;/&gt;&lt;property id=&quot;20300&quot; value=&quot;Slide 25 - &amp;quot;Qualifying Child&amp;quot;&quot;/&gt;&lt;property id=&quot;20307&quot; value=&quot;294&quot;/&gt;&lt;/object&gt;&lt;object type=&quot;3&quot; unique_id=&quot;10029&quot;&gt;&lt;property id=&quot;20148&quot; value=&quot;5&quot;/&gt;&lt;property id=&quot;20300&quot; value=&quot;Slide 26 - &amp;quot;Qualifying Child Example&amp;quot;&quot;/&gt;&lt;property id=&quot;20307&quot; value=&quot;299&quot;/&gt;&lt;/object&gt;&lt;object type=&quot;3&quot; unique_id=&quot;10030&quot;&gt;&lt;property id=&quot;20148&quot; value=&quot;5&quot;/&gt;&lt;property id=&quot;20300&quot; value=&quot;Slide 27 - &amp;quot;Qualifying Child Example Solution&amp;quot;&quot;/&gt;&lt;property id=&quot;20307&quot; value=&quot;300&quot;/&gt;&lt;/object&gt;&lt;object type=&quot;3&quot; unique_id=&quot;10031&quot;&gt;&lt;property id=&quot;20148&quot; value=&quot;5&quot;/&gt;&lt;property id=&quot;20300&quot; value=&quot;Slide 28 - &amp;quot;Qualifying Child Example&amp;quot;&quot;/&gt;&lt;property id=&quot;20307&quot; value=&quot;301&quot;/&gt;&lt;/object&gt;&lt;object type=&quot;3&quot; unique_id=&quot;10032&quot;&gt;&lt;property id=&quot;20148&quot; value=&quot;5&quot;/&gt;&lt;property id=&quot;20300&quot; value=&quot;Slide 29 - &amp;quot;Qualifying Child Example Solution&amp;quot;&quot;/&gt;&lt;property id=&quot;20307&quot; value=&quot;302&quot;/&gt;&lt;/object&gt;&lt;object type=&quot;3&quot; unique_id=&quot;10033&quot;&gt;&lt;property id=&quot;20148&quot; value=&quot;5&quot;/&gt;&lt;property id=&quot;20300&quot; value=&quot;Slide 30 - &amp;quot;Personal and Dependency Exemptions&amp;quot;&quot;/&gt;&lt;property id=&quot;20307&quot; value=&quot;276&quot;/&gt;&lt;/object&gt;&lt;object type=&quot;3&quot; unique_id=&quot;10034&quot;&gt;&lt;property id=&quot;20148&quot; value=&quot;5&quot;/&gt;&lt;property id=&quot;20300&quot; value=&quot;Slide 31 - &amp;quot;Qualifying Relative&amp;quot;&quot;/&gt;&lt;property id=&quot;20307&quot; value=&quot;277&quot;/&gt;&lt;/object&gt;&lt;object type=&quot;3&quot; unique_id=&quot;10035&quot;&gt;&lt;property id=&quot;20148&quot; value=&quot;5&quot;/&gt;&lt;property id=&quot;20300&quot; value=&quot;Slide 32 - &amp;quot;Qualifying Relative&amp;quot;&quot;/&gt;&lt;property id=&quot;20307&quot; value=&quot;278&quot;/&gt;&lt;/object&gt;&lt;object type=&quot;3&quot; unique_id=&quot;10036&quot;&gt;&lt;property id=&quot;20148&quot; value=&quot;5&quot;/&gt;&lt;property id=&quot;20300&quot; value=&quot;Slide 33 - &amp;quot;Dependency Exemption Example&amp;quot;&quot;/&gt;&lt;property id=&quot;20307&quot; value=&quot;280&quot;/&gt;&lt;/object&gt;&lt;object type=&quot;3&quot; unique_id=&quot;10037&quot;&gt;&lt;property id=&quot;20148&quot; value=&quot;5&quot;/&gt;&lt;property id=&quot;20300&quot; value=&quot;Slide 34 - &amp;quot;Dependency Exemption Example Solution&amp;quot;&quot;/&gt;&lt;property id=&quot;20307&quot; value=&quot;293&quot;/&gt;&lt;/object&gt;&lt;object type=&quot;3&quot; unique_id=&quot;10038&quot;&gt;&lt;property id=&quot;20148&quot; value=&quot;5&quot;/&gt;&lt;property id=&quot;20300&quot; value=&quot;Slide 35 - &amp;quot;Personal and Dependency Exemptions&amp;quot;&quot;/&gt;&lt;property id=&quot;20307&quot; value=&quot;296&quot;/&gt;&lt;/object&gt;&lt;object type=&quot;3&quot; unique_id=&quot;10039&quot;&gt;&lt;property id=&quot;20148&quot; value=&quot;5&quot;/&gt;&lt;property id=&quot;20300&quot; value=&quot;Slide 36 - &amp;quot;Filing Status&amp;quot;&quot;/&gt;&lt;property id=&quot;20307&quot; value=&quot;281&quot;/&gt;&lt;/object&gt;&lt;object type=&quot;3&quot; unique_id=&quot;10040&quot;&gt;&lt;property id=&quot;20148&quot; value=&quot;5&quot;/&gt;&lt;property id=&quot;20300&quot; value=&quot;Slide 37 - &amp;quot;Filing Status&amp;quot;&quot;/&gt;&lt;property id=&quot;20307&quot; value=&quot;282&quot;/&gt;&lt;/object&gt;&lt;object type=&quot;3&quot; unique_id=&quot;10041&quot;&gt;&lt;property id=&quot;20148&quot; value=&quot;5&quot;/&gt;&lt;property id=&quot;20300&quot; value=&quot;Slide 38 - &amp;quot;Filing Status&amp;quot;&quot;/&gt;&lt;property id=&quot;20307&quot; value=&quot;284&quot;/&gt;&lt;/object&gt;&lt;object type=&quot;3&quot; unique_id=&quot;10042&quot;&gt;&lt;property id=&quot;20148&quot; value=&quot;5&quot;/&gt;&lt;property id=&quot;20300&quot; value=&quot;Slide 39 - &amp;quot;Filing Status&amp;quot;&quot;/&gt;&lt;property id=&quot;20307&quot; value=&quot;283&quot;/&gt;&lt;/object&gt;&lt;object type=&quot;3&quot; unique_id=&quot;10043&quot;&gt;&lt;property id=&quot;20148&quot; value=&quot;5&quot;/&gt;&lt;property id=&quot;20300&quot; value=&quot;Slide 40 - &amp;quot;Filing Status&amp;quot;&quot;/&gt;&lt;property id=&quot;20307&quot; value=&quot;286&quot;/&gt;&lt;/object&gt;&lt;object type=&quot;3&quot; unique_id=&quot;10044&quot;&gt;&lt;property id=&quot;20148&quot; value=&quot;5&quot;/&gt;&lt;property id=&quot;20300&quot; value=&quot;Slide 41 - &amp;quot;Filing Status&amp;quot;&quot;/&gt;&lt;property id=&quot;20307&quot; value=&quot;285&quot;/&gt;&lt;/object&gt;&lt;object type=&quot;3&quot; unique_id=&quot;10045&quot;&gt;&lt;property id=&quot;20148&quot; value=&quot;5&quot;/&gt;&lt;property id=&quot;20300&quot; value=&quot;Slide 42 - &amp;quot;Filing Status&amp;quot;&quot;/&gt;&lt;property id=&quot;20307&quot; value=&quot;312&quot;/&gt;&lt;/object&gt;&lt;object type=&quot;3&quot; unique_id=&quot;10046&quot;&gt;&lt;property id=&quot;20148&quot; value=&quot;5&quot;/&gt;&lt;property id=&quot;20300&quot; value=&quot;Slide 43 - &amp;quot;Filing Status&amp;quot;&quot;/&gt;&lt;property id=&quot;20307&quot; value=&quot;313&quot;/&gt;&lt;/object&gt;&lt;object type=&quot;3&quot; unique_id=&quot;10047&quot;&gt;&lt;property id=&quot;20148&quot; value=&quot;5&quot;/&gt;&lt;property id=&quot;20300&quot; value=&quot;Slide 44 - &amp;quot;Filing Status Example&amp;quot;&quot;/&gt;&lt;property id=&quot;20307&quot; value=&quot;304&quot;/&gt;&lt;/object&gt;&lt;object type=&quot;3&quot; unique_id=&quot;10048&quot;&gt;&lt;property id=&quot;20148&quot; value=&quot;5&quot;/&gt;&lt;property id=&quot;20300&quot; value=&quot;Slide 45 - &amp;quot;Filing Status Example&amp;quot;&quot;/&gt;&lt;property id=&quot;20307&quot; value=&quot;305&quot;/&gt;&lt;/object&gt;&lt;object type=&quot;3&quot; unique_id=&quot;10049&quot;&gt;&lt;property id=&quot;20148&quot; value=&quot;5&quot;/&gt;&lt;property id=&quot;20300&quot; value=&quot;Slide 46 - &amp;quot;Filing Status Example&amp;quot;&quot;/&gt;&lt;property id=&quot;20307&quot; value=&quot;303&quot;/&gt;&lt;/object&gt;&lt;object type=&quot;3&quot; unique_id=&quot;10050&quot;&gt;&lt;property id=&quot;20148&quot; value=&quot;5&quot;/&gt;&lt;property id=&quot;20300&quot; value=&quot;Slide 47 - &amp;quot;Filing Status Example&amp;quot;&quot;/&gt;&lt;property id=&quot;20307&quot; value=&quot;306&quot;/&gt;&lt;/object&gt;&lt;object type=&quot;3&quot; unique_id=&quot;10051&quot;&gt;&lt;property id=&quot;20148&quot; value=&quot;5&quot;/&gt;&lt;property id=&quot;20300&quot; value=&quot;Slide 48 - &amp;quot;Filing Status Example&amp;quot;&quot;/&gt;&lt;property id=&quot;20307&quot; value=&quot;307&quot;/&gt;&lt;/object&gt;&lt;object type=&quot;3&quot; unique_id=&quot;10052&quot;&gt;&lt;property id=&quot;20148&quot; value=&quot;5&quot;/&gt;&lt;property id=&quot;20300&quot; value=&quot;Slide 49 - &amp;quot;Filing Status Example&amp;quot;&quot;/&gt;&lt;property id=&quot;20307&quot; value=&quot;308&quot;/&gt;&lt;/object&gt;&lt;/object&gt;&lt;/object&gt;&lt;/database&gt;"/>
  <p:tag name="SECTOMILLISECCONVERTED" val="1"/>
</p:tagLst>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1241</TotalTime>
  <Words>2300</Words>
  <Application>Microsoft Office PowerPoint</Application>
  <PresentationFormat>On-screen Show (4:3)</PresentationFormat>
  <Paragraphs>294</Paragraphs>
  <Slides>48</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48</vt:i4>
      </vt:variant>
    </vt:vector>
  </HeadingPairs>
  <TitlesOfParts>
    <vt:vector size="52" baseType="lpstr">
      <vt:lpstr>Arial</vt:lpstr>
      <vt:lpstr>Times New Roman</vt:lpstr>
      <vt:lpstr>Wingdings</vt:lpstr>
      <vt:lpstr>Network</vt:lpstr>
      <vt:lpstr>Chapter 4</vt:lpstr>
      <vt:lpstr>Learning Objectives</vt:lpstr>
      <vt:lpstr>The Individual Income Tax Formula</vt:lpstr>
      <vt:lpstr>The Individual Income Tax Formula (2)</vt:lpstr>
      <vt:lpstr>The Individual Income Tax Formula (3)</vt:lpstr>
      <vt:lpstr>The Individual Income Tax Formula (4)</vt:lpstr>
      <vt:lpstr>The Individual Income Tax Formula (5)</vt:lpstr>
      <vt:lpstr>The Individual Income Tax Formula (6)</vt:lpstr>
      <vt:lpstr>The Individual Income Tax Formula (7)</vt:lpstr>
      <vt:lpstr>The Individual Income Tax Formula (8)</vt:lpstr>
      <vt:lpstr>The Individual Income Tax Formula (9)</vt:lpstr>
      <vt:lpstr>The Individual Income Tax Formula (10)</vt:lpstr>
      <vt:lpstr>The Individual Income Tax Formula (11)</vt:lpstr>
      <vt:lpstr>The Individual Income Tax Formula (12)</vt:lpstr>
      <vt:lpstr>The Individual Income Tax Formula (13)</vt:lpstr>
      <vt:lpstr>Personal and Dependency Exemptions </vt:lpstr>
      <vt:lpstr>Personal and Dependency Exemptions (2)</vt:lpstr>
      <vt:lpstr>Personal and Dependency Exemptions (3)</vt:lpstr>
      <vt:lpstr>Qualifying Child</vt:lpstr>
      <vt:lpstr>Qualifying Child (2)</vt:lpstr>
      <vt:lpstr>Qualifying Child (3)</vt:lpstr>
      <vt:lpstr>Qualifying Child Example</vt:lpstr>
      <vt:lpstr>Qualifying Child Example Solution</vt:lpstr>
      <vt:lpstr>Qualifying Child (4)</vt:lpstr>
      <vt:lpstr>Qualifying Child Example (2)</vt:lpstr>
      <vt:lpstr>Qualifying Child Example Solution (2)</vt:lpstr>
      <vt:lpstr>Qualifying Child Example (3)</vt:lpstr>
      <vt:lpstr>Qualifying Child Example Solution (3)</vt:lpstr>
      <vt:lpstr>Personal and Dependency Exemptions</vt:lpstr>
      <vt:lpstr>Qualifying Relative</vt:lpstr>
      <vt:lpstr>Qualifying Relative (2)</vt:lpstr>
      <vt:lpstr>Dependency Exemption Example</vt:lpstr>
      <vt:lpstr>Dependency Exemption Example Solution</vt:lpstr>
      <vt:lpstr>Filing Status</vt:lpstr>
      <vt:lpstr>Filing Status (2)</vt:lpstr>
      <vt:lpstr>Filing Status (3)</vt:lpstr>
      <vt:lpstr>Filing Status (4)</vt:lpstr>
      <vt:lpstr>Filing Status (5)</vt:lpstr>
      <vt:lpstr>Filing Status (6)</vt:lpstr>
      <vt:lpstr>Filing Status (7)</vt:lpstr>
      <vt:lpstr>Filing Status (8)</vt:lpstr>
      <vt:lpstr>Filing Status (9)</vt:lpstr>
      <vt:lpstr>Filing Status Example</vt:lpstr>
      <vt:lpstr>Filing Status Example Solution</vt:lpstr>
      <vt:lpstr>Filing Status Example (2)</vt:lpstr>
      <vt:lpstr>Filing Status Example Solution (2)</vt:lpstr>
      <vt:lpstr>Filing Status Example (3)</vt:lpstr>
      <vt:lpstr>Filing Status Example Solution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4</dc:title>
  <dc:creator>Brian Spilker</dc:creator>
  <cp:lastModifiedBy>hgodfrey@uncc.edu</cp:lastModifiedBy>
  <cp:revision>153</cp:revision>
  <dcterms:created xsi:type="dcterms:W3CDTF">2016-01-29T18:09:51Z</dcterms:created>
  <dcterms:modified xsi:type="dcterms:W3CDTF">2017-05-19T19:19:32Z</dcterms:modified>
</cp:coreProperties>
</file>