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8" r:id="rId2"/>
    <p:sldId id="710" r:id="rId3"/>
    <p:sldId id="711" r:id="rId4"/>
    <p:sldId id="712" r:id="rId5"/>
    <p:sldId id="720" r:id="rId6"/>
    <p:sldId id="713" r:id="rId7"/>
    <p:sldId id="714" r:id="rId8"/>
    <p:sldId id="715" r:id="rId9"/>
    <p:sldId id="721" r:id="rId10"/>
    <p:sldId id="716" r:id="rId11"/>
    <p:sldId id="717" r:id="rId12"/>
    <p:sldId id="718" r:id="rId13"/>
    <p:sldId id="724" r:id="rId14"/>
    <p:sldId id="725" r:id="rId15"/>
    <p:sldId id="719" r:id="rId16"/>
    <p:sldId id="727" r:id="rId17"/>
    <p:sldId id="722" r:id="rId18"/>
    <p:sldId id="730" r:id="rId19"/>
    <p:sldId id="723" r:id="rId20"/>
    <p:sldId id="728" r:id="rId21"/>
    <p:sldId id="733" r:id="rId22"/>
    <p:sldId id="732" r:id="rId23"/>
    <p:sldId id="737" r:id="rId24"/>
    <p:sldId id="729" r:id="rId25"/>
    <p:sldId id="738" r:id="rId26"/>
    <p:sldId id="734" r:id="rId27"/>
    <p:sldId id="739" r:id="rId28"/>
    <p:sldId id="735" r:id="rId29"/>
    <p:sldId id="767" r:id="rId30"/>
    <p:sldId id="736" r:id="rId31"/>
    <p:sldId id="745" r:id="rId32"/>
    <p:sldId id="740" r:id="rId33"/>
    <p:sldId id="746" r:id="rId34"/>
    <p:sldId id="747" r:id="rId35"/>
    <p:sldId id="768" r:id="rId36"/>
    <p:sldId id="744" r:id="rId37"/>
    <p:sldId id="769" r:id="rId38"/>
    <p:sldId id="748" r:id="rId39"/>
    <p:sldId id="770" r:id="rId40"/>
    <p:sldId id="741" r:id="rId41"/>
    <p:sldId id="742" r:id="rId42"/>
    <p:sldId id="749" r:id="rId43"/>
    <p:sldId id="750" r:id="rId44"/>
    <p:sldId id="751" r:id="rId45"/>
    <p:sldId id="754" r:id="rId46"/>
    <p:sldId id="753" r:id="rId47"/>
    <p:sldId id="758" r:id="rId48"/>
    <p:sldId id="757" r:id="rId49"/>
    <p:sldId id="759" r:id="rId50"/>
    <p:sldId id="766" r:id="rId51"/>
    <p:sldId id="761" r:id="rId52"/>
    <p:sldId id="760" r:id="rId53"/>
    <p:sldId id="762" r:id="rId54"/>
    <p:sldId id="763" r:id="rId55"/>
    <p:sldId id="489" r:id="rId56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13" autoAdjust="0"/>
    <p:restoredTop sz="94607" autoAdjust="0"/>
  </p:normalViewPr>
  <p:slideViewPr>
    <p:cSldViewPr>
      <p:cViewPr varScale="1">
        <p:scale>
          <a:sx n="104" d="100"/>
          <a:sy n="104" d="100"/>
        </p:scale>
        <p:origin x="11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3558" y="90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42937" y="120650"/>
            <a:ext cx="3825875" cy="2698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IND-17-Chp-00-First Day  Slides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638675" y="120650"/>
            <a:ext cx="2201863" cy="3698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Accounting  6160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14325" y="8739188"/>
            <a:ext cx="275272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Copyright 2017 Dr. Howard Godfrey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739188"/>
            <a:ext cx="2754312" cy="4683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r>
              <a:rPr lang="en-US" altLang="en-US" dirty="0"/>
              <a:t> Chapter 7. Page </a:t>
            </a:r>
            <a:fld id="{96936AAC-8BBD-4F50-8D08-6EB00DB4772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5BE15EB-F062-4208-B977-F80E4BCC3CA8}" type="datetimeFigureOut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3263"/>
            <a:ext cx="4679950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46588"/>
            <a:ext cx="5661025" cy="4213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83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2B4D905-EE58-4255-B146-D8BB0E32C1D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E415DCA-1C4B-4CB1-B520-297BF4AEFC50}" type="slidenum">
              <a:rPr lang="en-US" altLang="en-US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EDDE62-AC95-4743-AB99-A80A154C78BA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4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EDDE62-AC95-4743-AB99-A80A154C78BA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6569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EDDE62-AC95-4743-AB99-A80A154C78BA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2542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EDDE62-AC95-4743-AB99-A80A154C78BA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30316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EDDE62-AC95-4743-AB99-A80A154C78BA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8041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EDDE62-AC95-4743-AB99-A80A154C78BA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32240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EDDE62-AC95-4743-AB99-A80A154C78BA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53890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EDDE62-AC95-4743-AB99-A80A154C78BA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06890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EDDE62-AC95-4743-AB99-A80A154C78BA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99284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EDDE62-AC95-4743-AB99-A80A154C78BA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3300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EDDE62-AC95-4743-AB99-A80A154C78BA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53592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EDDE62-AC95-4743-AB99-A80A154C78BA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18830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EDDE62-AC95-4743-AB99-A80A154C78BA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69731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EDDE62-AC95-4743-AB99-A80A154C78BA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99590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EDDE62-AC95-4743-AB99-A80A154C78BA}" type="slidenum">
              <a:rPr lang="en-US" altLang="en-US"/>
              <a:pPr eaLnBrk="1" hangingPunct="1"/>
              <a:t>23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08525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EDDE62-AC95-4743-AB99-A80A154C78BA}" type="slidenum">
              <a:rPr lang="en-US" altLang="en-US"/>
              <a:pPr eaLnBrk="1" hangingPunct="1"/>
              <a:t>24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7417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EDDE62-AC95-4743-AB99-A80A154C78BA}" type="slidenum">
              <a:rPr lang="en-US" altLang="en-US"/>
              <a:pPr eaLnBrk="1" hangingPunct="1"/>
              <a:t>25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19443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EDDE62-AC95-4743-AB99-A80A154C78BA}" type="slidenum">
              <a:rPr lang="en-US" altLang="en-US"/>
              <a:pPr eaLnBrk="1" hangingPunct="1"/>
              <a:t>26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93920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EDDE62-AC95-4743-AB99-A80A154C78BA}" type="slidenum">
              <a:rPr lang="en-US" altLang="en-US"/>
              <a:pPr eaLnBrk="1" hangingPunct="1"/>
              <a:t>27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9405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EDDE62-AC95-4743-AB99-A80A154C78BA}" type="slidenum">
              <a:rPr lang="en-US" altLang="en-US"/>
              <a:pPr eaLnBrk="1" hangingPunct="1"/>
              <a:t>28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09662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EDDE62-AC95-4743-AB99-A80A154C78BA}" type="slidenum">
              <a:rPr lang="en-US" altLang="en-US"/>
              <a:pPr eaLnBrk="1" hangingPunct="1"/>
              <a:t>29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492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EDDE62-AC95-4743-AB99-A80A154C78BA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45883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EDDE62-AC95-4743-AB99-A80A154C78BA}" type="slidenum">
              <a:rPr lang="en-US" altLang="en-US"/>
              <a:pPr eaLnBrk="1" hangingPunct="1"/>
              <a:t>30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1452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EDDE62-AC95-4743-AB99-A80A154C78BA}" type="slidenum">
              <a:rPr lang="en-US" altLang="en-US"/>
              <a:pPr eaLnBrk="1" hangingPunct="1"/>
              <a:t>31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04612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EDDE62-AC95-4743-AB99-A80A154C78BA}" type="slidenum">
              <a:rPr lang="en-US" altLang="en-US"/>
              <a:pPr eaLnBrk="1" hangingPunct="1"/>
              <a:t>32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2613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EDDE62-AC95-4743-AB99-A80A154C78BA}" type="slidenum">
              <a:rPr lang="en-US" altLang="en-US"/>
              <a:pPr eaLnBrk="1" hangingPunct="1"/>
              <a:t>33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6284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EDDE62-AC95-4743-AB99-A80A154C78BA}" type="slidenum">
              <a:rPr lang="en-US" altLang="en-US"/>
              <a:pPr eaLnBrk="1" hangingPunct="1"/>
              <a:t>34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08253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EDDE62-AC95-4743-AB99-A80A154C78BA}" type="slidenum">
              <a:rPr lang="en-US" altLang="en-US"/>
              <a:pPr eaLnBrk="1" hangingPunct="1"/>
              <a:t>35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07772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EDDE62-AC95-4743-AB99-A80A154C78BA}" type="slidenum">
              <a:rPr lang="en-US" altLang="en-US"/>
              <a:pPr eaLnBrk="1" hangingPunct="1"/>
              <a:t>36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7629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EDDE62-AC95-4743-AB99-A80A154C78BA}" type="slidenum">
              <a:rPr lang="en-US" altLang="en-US"/>
              <a:pPr eaLnBrk="1" hangingPunct="1"/>
              <a:t>37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38078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EDDE62-AC95-4743-AB99-A80A154C78BA}" type="slidenum">
              <a:rPr lang="en-US" altLang="en-US"/>
              <a:pPr eaLnBrk="1" hangingPunct="1"/>
              <a:t>38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49591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EDDE62-AC95-4743-AB99-A80A154C78BA}" type="slidenum">
              <a:rPr lang="en-US" altLang="en-US"/>
              <a:pPr eaLnBrk="1" hangingPunct="1"/>
              <a:t>39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753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EDDE62-AC95-4743-AB99-A80A154C78BA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025405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EDDE62-AC95-4743-AB99-A80A154C78BA}" type="slidenum">
              <a:rPr lang="en-US" altLang="en-US"/>
              <a:pPr eaLnBrk="1" hangingPunct="1"/>
              <a:t>40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65362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EDDE62-AC95-4743-AB99-A80A154C78BA}" type="slidenum">
              <a:rPr lang="en-US" altLang="en-US"/>
              <a:pPr eaLnBrk="1" hangingPunct="1"/>
              <a:t>41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56342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EDDE62-AC95-4743-AB99-A80A154C78BA}" type="slidenum">
              <a:rPr lang="en-US" altLang="en-US"/>
              <a:pPr eaLnBrk="1" hangingPunct="1"/>
              <a:t>42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678069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EDDE62-AC95-4743-AB99-A80A154C78BA}" type="slidenum">
              <a:rPr lang="en-US" altLang="en-US"/>
              <a:pPr eaLnBrk="1" hangingPunct="1"/>
              <a:t>43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680078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EDDE62-AC95-4743-AB99-A80A154C78BA}" type="slidenum">
              <a:rPr lang="en-US" altLang="en-US"/>
              <a:pPr eaLnBrk="1" hangingPunct="1"/>
              <a:t>44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408626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EDDE62-AC95-4743-AB99-A80A154C78BA}" type="slidenum">
              <a:rPr lang="en-US" altLang="en-US"/>
              <a:pPr eaLnBrk="1" hangingPunct="1"/>
              <a:t>45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496118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EDDE62-AC95-4743-AB99-A80A154C78BA}" type="slidenum">
              <a:rPr lang="en-US" altLang="en-US"/>
              <a:pPr eaLnBrk="1" hangingPunct="1"/>
              <a:t>46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291614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EDDE62-AC95-4743-AB99-A80A154C78BA}" type="slidenum">
              <a:rPr lang="en-US" altLang="en-US"/>
              <a:pPr eaLnBrk="1" hangingPunct="1"/>
              <a:t>47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257293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EDDE62-AC95-4743-AB99-A80A154C78BA}" type="slidenum">
              <a:rPr lang="en-US" altLang="en-US"/>
              <a:pPr eaLnBrk="1" hangingPunct="1"/>
              <a:t>48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30338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EDDE62-AC95-4743-AB99-A80A154C78BA}" type="slidenum">
              <a:rPr lang="en-US" altLang="en-US"/>
              <a:pPr eaLnBrk="1" hangingPunct="1"/>
              <a:t>49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334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EDDE62-AC95-4743-AB99-A80A154C78BA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339027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EDDE62-AC95-4743-AB99-A80A154C78BA}" type="slidenum">
              <a:rPr lang="en-US" altLang="en-US"/>
              <a:pPr eaLnBrk="1" hangingPunct="1"/>
              <a:t>50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767450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EDDE62-AC95-4743-AB99-A80A154C78BA}" type="slidenum">
              <a:rPr lang="en-US" altLang="en-US"/>
              <a:pPr eaLnBrk="1" hangingPunct="1"/>
              <a:t>51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811089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EDDE62-AC95-4743-AB99-A80A154C78BA}" type="slidenum">
              <a:rPr lang="en-US" altLang="en-US"/>
              <a:pPr eaLnBrk="1" hangingPunct="1"/>
              <a:t>52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25667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EDDE62-AC95-4743-AB99-A80A154C78BA}" type="slidenum">
              <a:rPr lang="en-US" altLang="en-US"/>
              <a:pPr eaLnBrk="1" hangingPunct="1"/>
              <a:t>53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7803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EDDE62-AC95-4743-AB99-A80A154C78BA}" type="slidenum">
              <a:rPr lang="en-US" altLang="en-US"/>
              <a:pPr eaLnBrk="1" hangingPunct="1"/>
              <a:t>54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243765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A24656A-DA1F-46CD-967F-473A654469CE}" type="slidenum">
              <a:rPr lang="en-US" altLang="en-US">
                <a:latin typeface="Calibri" panose="020F0502020204030204" pitchFamily="34" charset="0"/>
              </a:rPr>
              <a:pPr eaLnBrk="1" hangingPunct="1"/>
              <a:t>55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EDDE62-AC95-4743-AB99-A80A154C78BA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6668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EDDE62-AC95-4743-AB99-A80A154C78BA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8565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EDDE62-AC95-4743-AB99-A80A154C78BA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7423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EDDE62-AC95-4743-AB99-A80A154C78BA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423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A53C4-9E51-4389-817C-8A07CD161F59}" type="datetime1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B4F39-C427-4D05-A302-B6C8EF73E9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822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2DBA6-74FA-481E-A6DE-B2270590B91A}" type="datetime1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45843-F47D-4195-A745-191CD222AF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79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78404-8DB0-4334-BC94-B2E030B725CC}" type="datetime1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E92CB-8653-4270-A01C-173EF20F65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5400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D30EA-18A7-4E6A-B9F8-D8F76201CE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5164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0E7E6-951F-4AE2-AE17-EBEEA944E2E6}" type="datetime1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8C142-888A-488F-8905-A2C24A559D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9365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E4D72-401E-4E75-87A1-5CB34DDBDDE3}" type="datetime1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213FD-4A35-4D87-82E1-235376C718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1201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FFF38-651E-49CF-9614-EC1846A72FCA}" type="datetime1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D971B-4B55-4E91-8269-C3ECF00BED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321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696BF-D2AA-4E00-A9F8-B9458D0033FD}" type="datetime1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BA749-4F6E-42FD-B4DD-D10C4AC77C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4541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2BAA6-F5EA-484A-AAD7-6518151963F0}" type="datetime1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FD97C-EAFC-46C2-A9EB-ED73E69939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0113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D121C-8217-423C-AC8E-CFAD357A6A0D}" type="datetime1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A45F5-A32A-4C1D-8B5C-5C692C56B7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45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02CE4-70B0-4917-B724-FE38A22FD910}" type="datetime1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EC45D5-61D7-45AE-9F68-C77CA0AB73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7446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6CAF5-1AE8-4ABF-B258-9440A9365F70}" type="datetime1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542E6-74D0-4A72-B35E-93E66354EB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4532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660FA6-7A04-4C5B-BE1C-3EB83B4E881B}" type="datetime1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3C66B35-BAC0-4C33-ACB2-BD4D457CE9A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4" r:id="rId1"/>
    <p:sldLayoutId id="2147484325" r:id="rId2"/>
    <p:sldLayoutId id="2147484326" r:id="rId3"/>
    <p:sldLayoutId id="2147484327" r:id="rId4"/>
    <p:sldLayoutId id="2147484328" r:id="rId5"/>
    <p:sldLayoutId id="2147484329" r:id="rId6"/>
    <p:sldLayoutId id="2147484330" r:id="rId7"/>
    <p:sldLayoutId id="2147484331" r:id="rId8"/>
    <p:sldLayoutId id="2147484332" r:id="rId9"/>
    <p:sldLayoutId id="2147484333" r:id="rId10"/>
    <p:sldLayoutId id="2147484334" r:id="rId11"/>
    <p:sldLayoutId id="214748433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8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9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0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2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2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3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24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5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26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7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8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29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30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3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3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41.emf"/><Relationship Id="rId4" Type="http://schemas.openxmlformats.org/officeDocument/2006/relationships/oleObject" Target="../embeddings/oleObject33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42.emf"/><Relationship Id="rId4" Type="http://schemas.openxmlformats.org/officeDocument/2006/relationships/oleObject" Target="../embeddings/oleObject34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43.emf"/><Relationship Id="rId4" Type="http://schemas.openxmlformats.org/officeDocument/2006/relationships/oleObject" Target="../embeddings/oleObject35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44.emf"/><Relationship Id="rId4" Type="http://schemas.openxmlformats.org/officeDocument/2006/relationships/oleObject" Target="../embeddings/oleObject36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45.emf"/><Relationship Id="rId4" Type="http://schemas.openxmlformats.org/officeDocument/2006/relationships/oleObject" Target="../embeddings/oleObject37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46.emf"/><Relationship Id="rId4" Type="http://schemas.openxmlformats.org/officeDocument/2006/relationships/oleObject" Target="../embeddings/oleObject38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6477000"/>
          </a:xfrm>
        </p:spPr>
        <p:txBody>
          <a:bodyPr/>
          <a:lstStyle/>
          <a:p>
            <a:pPr eaLnBrk="1" hangingPunct="1"/>
            <a:r>
              <a:rPr lang="en-US" altLang="en-US" sz="8800" b="1" dirty="0">
                <a:solidFill>
                  <a:srgbClr val="FF3300"/>
                </a:solidFill>
              </a:rPr>
              <a:t>Accounting 6160</a:t>
            </a:r>
            <a:br>
              <a:rPr lang="en-US" altLang="en-US" sz="8800" b="1" dirty="0">
                <a:solidFill>
                  <a:srgbClr val="FF3300"/>
                </a:solidFill>
              </a:rPr>
            </a:br>
            <a:r>
              <a:rPr lang="en-US" altLang="en-US" sz="8800" b="1" dirty="0">
                <a:solidFill>
                  <a:srgbClr val="FF3300"/>
                </a:solidFill>
              </a:rPr>
              <a:t>Investments</a:t>
            </a:r>
            <a:br>
              <a:rPr lang="en-US" altLang="en-US" sz="6600" b="1" dirty="0">
                <a:solidFill>
                  <a:srgbClr val="FF3300"/>
                </a:solidFill>
              </a:rPr>
            </a:br>
            <a:r>
              <a:rPr lang="en-US" altLang="en-US" b="1" dirty="0"/>
              <a:t>Howard Godfrey, Ph.D., CPA</a:t>
            </a:r>
            <a:br>
              <a:rPr lang="en-US" altLang="en-US" sz="5400" b="1" dirty="0"/>
            </a:br>
            <a:r>
              <a:rPr lang="en-US" altLang="en-US" b="1" dirty="0"/>
              <a:t>Professor of Accounting </a:t>
            </a:r>
            <a:br>
              <a:rPr lang="en-US" altLang="en-US" sz="5400" b="1" dirty="0"/>
            </a:br>
            <a:r>
              <a:rPr lang="en-US" altLang="en-US" b="1" dirty="0"/>
              <a:t>©Howard Godfrey-2017 </a:t>
            </a:r>
            <a:br>
              <a:rPr lang="en-US" altLang="en-US" sz="3600" b="1" dirty="0"/>
            </a:br>
            <a:endParaRPr lang="en-US" altLang="en-US" sz="3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2800" b="1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105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579975"/>
              </p:ext>
            </p:extLst>
          </p:nvPr>
        </p:nvGraphicFramePr>
        <p:xfrm>
          <a:off x="238125" y="306388"/>
          <a:ext cx="8840788" cy="484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3" name="Worksheet" r:id="rId4" imgW="2924251" imgH="1581172" progId="Excel.Sheet.12">
                  <p:embed/>
                </p:oleObj>
              </mc:Choice>
              <mc:Fallback>
                <p:oleObj name="Worksheet" r:id="rId4" imgW="2924251" imgH="158117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8125" y="306388"/>
                        <a:ext cx="8840788" cy="4843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7246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2800" b="1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105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695482"/>
              </p:ext>
            </p:extLst>
          </p:nvPr>
        </p:nvGraphicFramePr>
        <p:xfrm>
          <a:off x="171451" y="381000"/>
          <a:ext cx="8820150" cy="583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7" name="Worksheet" r:id="rId4" imgW="4248302" imgH="2724240" progId="Excel.Sheet.12">
                  <p:embed/>
                </p:oleObj>
              </mc:Choice>
              <mc:Fallback>
                <p:oleObj name="Worksheet" r:id="rId4" imgW="4248302" imgH="27242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1451" y="381000"/>
                        <a:ext cx="8820150" cy="583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996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2800" b="1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105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641867"/>
              </p:ext>
            </p:extLst>
          </p:nvPr>
        </p:nvGraphicFramePr>
        <p:xfrm>
          <a:off x="162848" y="304800"/>
          <a:ext cx="8752552" cy="6201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8" name="Worksheet" r:id="rId4" imgW="5000549" imgH="3543266" progId="Excel.Sheet.12">
                  <p:embed/>
                </p:oleObj>
              </mc:Choice>
              <mc:Fallback>
                <p:oleObj name="Worksheet" r:id="rId4" imgW="5000549" imgH="354326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848" y="304800"/>
                        <a:ext cx="8752552" cy="62018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4246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2800" b="1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105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785829"/>
              </p:ext>
            </p:extLst>
          </p:nvPr>
        </p:nvGraphicFramePr>
        <p:xfrm>
          <a:off x="239048" y="328096"/>
          <a:ext cx="8752552" cy="6201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2" name="Worksheet" r:id="rId4" imgW="5000549" imgH="3543266" progId="Excel.Sheet.12">
                  <p:embed/>
                </p:oleObj>
              </mc:Choice>
              <mc:Fallback>
                <p:oleObj name="Worksheet" r:id="rId4" imgW="5000549" imgH="3543266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9048" y="328096"/>
                        <a:ext cx="8752552" cy="62018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5461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2800" b="1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105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62848" y="304800"/>
          <a:ext cx="8752552" cy="6201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6" name="Worksheet" r:id="rId4" imgW="5000549" imgH="3543266" progId="Excel.Sheet.12">
                  <p:embed/>
                </p:oleObj>
              </mc:Choice>
              <mc:Fallback>
                <p:oleObj name="Worksheet" r:id="rId4" imgW="5000549" imgH="3543266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848" y="304800"/>
                        <a:ext cx="8752552" cy="62018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950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2800" b="1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105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7674205"/>
              </p:ext>
            </p:extLst>
          </p:nvPr>
        </p:nvGraphicFramePr>
        <p:xfrm>
          <a:off x="533400" y="96702"/>
          <a:ext cx="8001000" cy="6601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0" name="Worksheet" r:id="rId4" imgW="4248302" imgH="3505144" progId="Excel.Sheet.12">
                  <p:embed/>
                </p:oleObj>
              </mc:Choice>
              <mc:Fallback>
                <p:oleObj name="Worksheet" r:id="rId4" imgW="4248302" imgH="350514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400" y="96702"/>
                        <a:ext cx="8001000" cy="66017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7216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2800" b="1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105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533400" y="96702"/>
          <a:ext cx="8001000" cy="6601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3" name="Worksheet" r:id="rId4" imgW="4248302" imgH="3505144" progId="Excel.Sheet.12">
                  <p:embed/>
                </p:oleObj>
              </mc:Choice>
              <mc:Fallback>
                <p:oleObj name="Worksheet" r:id="rId4" imgW="4248302" imgH="3505144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400" y="96702"/>
                        <a:ext cx="8001000" cy="66017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8965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"/>
            <a:ext cx="8839200" cy="6629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Monica</a:t>
            </a:r>
          </a:p>
          <a:p>
            <a:pPr marL="0" indent="0">
              <a:buNone/>
            </a:pPr>
            <a:endParaRPr lang="en-US" sz="48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2800" b="1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105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091645"/>
              </p:ext>
            </p:extLst>
          </p:nvPr>
        </p:nvGraphicFramePr>
        <p:xfrm>
          <a:off x="228600" y="556781"/>
          <a:ext cx="8823325" cy="5996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8" name="Worksheet" r:id="rId4" imgW="4562551" imgH="3209847" progId="Excel.Sheet.12">
                  <p:embed/>
                </p:oleObj>
              </mc:Choice>
              <mc:Fallback>
                <p:oleObj name="Worksheet" r:id="rId4" imgW="4562551" imgH="320984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556781"/>
                        <a:ext cx="8823325" cy="59964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7209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Monica</a:t>
            </a:r>
          </a:p>
          <a:p>
            <a:pPr marL="0" indent="0">
              <a:buNone/>
            </a:pPr>
            <a:endParaRPr lang="en-US" sz="48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2800" b="1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105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68275" y="637381"/>
          <a:ext cx="8823325" cy="558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2" name="Worksheet" r:id="rId4" imgW="4562551" imgH="2838304" progId="Excel.Sheet.12">
                  <p:embed/>
                </p:oleObj>
              </mc:Choice>
              <mc:Fallback>
                <p:oleObj name="Worksheet" r:id="rId4" imgW="4562551" imgH="2838304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8275" y="637381"/>
                        <a:ext cx="8823325" cy="558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380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2800" b="1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105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2026562"/>
              </p:ext>
            </p:extLst>
          </p:nvPr>
        </p:nvGraphicFramePr>
        <p:xfrm>
          <a:off x="296676" y="2209800"/>
          <a:ext cx="8697446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3" name="Worksheet" r:id="rId4" imgW="3438449" imgH="647778" progId="Excel.Sheet.12">
                  <p:embed/>
                </p:oleObj>
              </mc:Choice>
              <mc:Fallback>
                <p:oleObj name="Worksheet" r:id="rId4" imgW="3438449" imgH="64777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6676" y="2209800"/>
                        <a:ext cx="8697446" cy="163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380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6294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4400" b="1" dirty="0"/>
              <a:t>Major topics</a:t>
            </a:r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en-US" sz="4400" b="1" dirty="0"/>
              <a:t>Portfolio income: Int. and Div.</a:t>
            </a:r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en-US" sz="4400" b="1" dirty="0"/>
              <a:t>Basic capital gain/loss rules</a:t>
            </a:r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en-US" sz="4400" b="1" dirty="0"/>
              <a:t>Special Cap. Gain rules– 1231, etc. </a:t>
            </a:r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en-US" sz="4400" b="1" dirty="0"/>
              <a:t>Limits on cap. losses-Personal use assets, related parties, wash sales, Sec. 1244</a:t>
            </a:r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en-US" sz="4400" b="1" dirty="0"/>
              <a:t>Tax-exempt income</a:t>
            </a:r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en-US" sz="4400" b="1" dirty="0"/>
              <a:t>Investment expenses</a:t>
            </a:r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en-US" sz="4400" b="1" dirty="0"/>
              <a:t>Passive activities</a:t>
            </a:r>
            <a:endParaRPr lang="en-US" sz="44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2800" b="1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491627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2800" b="1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105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082734"/>
              </p:ext>
            </p:extLst>
          </p:nvPr>
        </p:nvGraphicFramePr>
        <p:xfrm>
          <a:off x="184251" y="381000"/>
          <a:ext cx="8679498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8" name="Worksheet" r:id="rId4" imgW="4324502" imgH="2733619" progId="Excel.Sheet.12">
                  <p:embed/>
                </p:oleObj>
              </mc:Choice>
              <mc:Fallback>
                <p:oleObj name="Worksheet" r:id="rId4" imgW="4324502" imgH="273361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4251" y="381000"/>
                        <a:ext cx="8679498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9129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2800" b="1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105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84251" y="381000"/>
          <a:ext cx="8679498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2" name="Worksheet" r:id="rId4" imgW="4324502" imgH="2733619" progId="Excel.Sheet.12">
                  <p:embed/>
                </p:oleObj>
              </mc:Choice>
              <mc:Fallback>
                <p:oleObj name="Worksheet" r:id="rId4" imgW="4324502" imgH="2733619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4251" y="381000"/>
                        <a:ext cx="8679498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26612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2800" b="1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105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015213"/>
              </p:ext>
            </p:extLst>
          </p:nvPr>
        </p:nvGraphicFramePr>
        <p:xfrm>
          <a:off x="76200" y="430213"/>
          <a:ext cx="8915400" cy="563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3" name="Worksheet" r:id="rId4" imgW="5181600" imgH="3276712" progId="Excel.Sheet.12">
                  <p:embed/>
                </p:oleObj>
              </mc:Choice>
              <mc:Fallback>
                <p:oleObj name="Worksheet" r:id="rId4" imgW="5181600" imgH="327671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" y="430213"/>
                        <a:ext cx="8915400" cy="5637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2515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2800" b="1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105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76200" y="430213"/>
          <a:ext cx="8915400" cy="563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7" name="Worksheet" r:id="rId4" imgW="5181600" imgH="3276712" progId="Excel.Sheet.12">
                  <p:embed/>
                </p:oleObj>
              </mc:Choice>
              <mc:Fallback>
                <p:oleObj name="Worksheet" r:id="rId4" imgW="5181600" imgH="3276712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" y="430213"/>
                        <a:ext cx="8915400" cy="5637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95416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2800" b="1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105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899021"/>
              </p:ext>
            </p:extLst>
          </p:nvPr>
        </p:nvGraphicFramePr>
        <p:xfrm>
          <a:off x="152400" y="609600"/>
          <a:ext cx="8934352" cy="448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1" name="Worksheet" r:id="rId4" imgW="5010302" imgH="2514566" progId="Excel.Sheet.12">
                  <p:embed/>
                </p:oleObj>
              </mc:Choice>
              <mc:Fallback>
                <p:oleObj name="Worksheet" r:id="rId4" imgW="5010302" imgH="251456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609600"/>
                        <a:ext cx="8934352" cy="4484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80980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2800" b="1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105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9850" y="620713"/>
          <a:ext cx="8934352" cy="448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5" name="Worksheet" r:id="rId4" imgW="5010302" imgH="2514566" progId="Excel.Sheet.12">
                  <p:embed/>
                </p:oleObj>
              </mc:Choice>
              <mc:Fallback>
                <p:oleObj name="Worksheet" r:id="rId4" imgW="5010302" imgH="2514566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850" y="620713"/>
                        <a:ext cx="8934352" cy="4484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3481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2800" b="1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105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329338"/>
              </p:ext>
            </p:extLst>
          </p:nvPr>
        </p:nvGraphicFramePr>
        <p:xfrm>
          <a:off x="180109" y="761443"/>
          <a:ext cx="8839201" cy="5335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8" name="Worksheet" r:id="rId4" imgW="4733849" imgH="2857366" progId="Excel.Sheet.12">
                  <p:embed/>
                </p:oleObj>
              </mc:Choice>
              <mc:Fallback>
                <p:oleObj name="Worksheet" r:id="rId4" imgW="4733849" imgH="285736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0109" y="761443"/>
                        <a:ext cx="8839201" cy="53351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3713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2800" b="1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105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80109" y="761443"/>
          <a:ext cx="8839201" cy="5335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2" name="Worksheet" r:id="rId4" imgW="4733849" imgH="2857366" progId="Excel.Sheet.12">
                  <p:embed/>
                </p:oleObj>
              </mc:Choice>
              <mc:Fallback>
                <p:oleObj name="Worksheet" r:id="rId4" imgW="4733849" imgH="2857366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0109" y="761443"/>
                        <a:ext cx="8839201" cy="53351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16134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2800" b="1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105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879818"/>
              </p:ext>
            </p:extLst>
          </p:nvPr>
        </p:nvGraphicFramePr>
        <p:xfrm>
          <a:off x="230188" y="385763"/>
          <a:ext cx="8795513" cy="464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4" name="Worksheet" r:id="rId4" imgW="4743602" imgH="2505187" progId="Excel.Sheet.12">
                  <p:embed/>
                </p:oleObj>
              </mc:Choice>
              <mc:Fallback>
                <p:oleObj name="Worksheet" r:id="rId4" imgW="4743602" imgH="250518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0188" y="385763"/>
                        <a:ext cx="8795513" cy="464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82267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2800" b="1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105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230188" y="385763"/>
          <a:ext cx="8795513" cy="464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4" name="Worksheet" r:id="rId4" imgW="4743602" imgH="2505187" progId="Excel.Sheet.12">
                  <p:embed/>
                </p:oleObj>
              </mc:Choice>
              <mc:Fallback>
                <p:oleObj name="Worksheet" r:id="rId4" imgW="4743602" imgH="2505187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0188" y="385763"/>
                        <a:ext cx="8795513" cy="464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5506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Nick and Rachel paid $150,000 for undeveloped land as an investment. They paid $50,000 and borrowed $100,000 from the bank at an interest rate of 6 percent per year. At the end of year-1, they paid $6,000 of interest to the bank. In year 1, the Suttons only source of income was salary. </a:t>
            </a:r>
          </a:p>
          <a:p>
            <a:pPr marL="0" indent="0">
              <a:buNone/>
            </a:pPr>
            <a:r>
              <a:rPr lang="en-US" b="1" dirty="0"/>
              <a:t>On December 31 of year 2, the Suttons paid $6,000 of interest to the bank and sold the land for $210,000. They used $100,000 of the sale proceeds to pay off the $100,000 loan. </a:t>
            </a:r>
          </a:p>
          <a:p>
            <a:pPr marL="0" indent="0">
              <a:buNone/>
            </a:pPr>
            <a:r>
              <a:rPr lang="en-US" b="1" dirty="0"/>
              <a:t>The Suttons itemize deductions and have a marginal ordinary income tax rate of 35 percent.</a:t>
            </a:r>
          </a:p>
          <a:p>
            <a:pPr marL="0" indent="0">
              <a:buNone/>
            </a:pPr>
            <a:endParaRPr lang="en-US" sz="48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2800" b="1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665123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2800" b="1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105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925527"/>
              </p:ext>
            </p:extLst>
          </p:nvPr>
        </p:nvGraphicFramePr>
        <p:xfrm>
          <a:off x="92075" y="306388"/>
          <a:ext cx="8848725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7" name="Worksheet" r:id="rId4" imgW="8934602" imgH="6705611" progId="Excel.Sheet.12">
                  <p:embed/>
                </p:oleObj>
              </mc:Choice>
              <mc:Fallback>
                <p:oleObj name="Worksheet" r:id="rId4" imgW="8934602" imgH="670561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075" y="306388"/>
                        <a:ext cx="8848725" cy="640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20510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2800" b="1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105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92075" y="306388"/>
          <a:ext cx="8848725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0" name="Worksheet" r:id="rId4" imgW="8934602" imgH="6705611" progId="Excel.Sheet.12">
                  <p:embed/>
                </p:oleObj>
              </mc:Choice>
              <mc:Fallback>
                <p:oleObj name="Worksheet" r:id="rId4" imgW="8934602" imgH="6705611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075" y="306388"/>
                        <a:ext cx="8848725" cy="640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88370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2800" b="1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105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546974"/>
              </p:ext>
            </p:extLst>
          </p:nvPr>
        </p:nvGraphicFramePr>
        <p:xfrm>
          <a:off x="107949" y="609600"/>
          <a:ext cx="8766827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3" name="Worksheet" r:id="rId4" imgW="5495849" imgH="3438581" progId="Excel.Sheet.12">
                  <p:embed/>
                </p:oleObj>
              </mc:Choice>
              <mc:Fallback>
                <p:oleObj name="Worksheet" r:id="rId4" imgW="5495849" imgH="343858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949" y="609600"/>
                        <a:ext cx="8766827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98286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2800" b="1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105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07949" y="609600"/>
          <a:ext cx="8766827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7" name="Worksheet" r:id="rId4" imgW="5495849" imgH="3438581" progId="Excel.Sheet.12">
                  <p:embed/>
                </p:oleObj>
              </mc:Choice>
              <mc:Fallback>
                <p:oleObj name="Worksheet" r:id="rId4" imgW="5495849" imgH="3438581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949" y="609600"/>
                        <a:ext cx="8766827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42440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2800" b="1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105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779459"/>
              </p:ext>
            </p:extLst>
          </p:nvPr>
        </p:nvGraphicFramePr>
        <p:xfrm>
          <a:off x="160338" y="609600"/>
          <a:ext cx="8840787" cy="508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9" name="Worksheet" r:id="rId4" imgW="5676900" imgH="3267030" progId="Excel.Sheet.12">
                  <p:embed/>
                </p:oleObj>
              </mc:Choice>
              <mc:Fallback>
                <p:oleObj name="Worksheet" r:id="rId4" imgW="5676900" imgH="32670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338" y="609600"/>
                        <a:ext cx="8840787" cy="5087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07545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2800" b="1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105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60338" y="609600"/>
          <a:ext cx="8840787" cy="508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8" name="Worksheet" r:id="rId4" imgW="5676900" imgH="3267030" progId="Excel.Sheet.12">
                  <p:embed/>
                </p:oleObj>
              </mc:Choice>
              <mc:Fallback>
                <p:oleObj name="Worksheet" r:id="rId4" imgW="5676900" imgH="3267030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338" y="609600"/>
                        <a:ext cx="8840787" cy="5087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68901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2800" b="1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105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07543"/>
              </p:ext>
            </p:extLst>
          </p:nvPr>
        </p:nvGraphicFramePr>
        <p:xfrm>
          <a:off x="228600" y="263525"/>
          <a:ext cx="8534400" cy="6384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2" name="Worksheet" r:id="rId4" imgW="5143500" imgH="3848246" progId="Excel.Sheet.12">
                  <p:embed/>
                </p:oleObj>
              </mc:Choice>
              <mc:Fallback>
                <p:oleObj name="Worksheet" r:id="rId4" imgW="5143500" imgH="384824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263525"/>
                        <a:ext cx="8534400" cy="63840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11586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2800" b="1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105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228600" y="263525"/>
          <a:ext cx="8534400" cy="6384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2" name="Worksheet" r:id="rId4" imgW="5143500" imgH="3848246" progId="Excel.Sheet.12">
                  <p:embed/>
                </p:oleObj>
              </mc:Choice>
              <mc:Fallback>
                <p:oleObj name="Worksheet" r:id="rId4" imgW="5143500" imgH="3848246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263525"/>
                        <a:ext cx="8534400" cy="63840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92184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2800" b="1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105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7255587"/>
              </p:ext>
            </p:extLst>
          </p:nvPr>
        </p:nvGraphicFramePr>
        <p:xfrm>
          <a:off x="150254" y="990599"/>
          <a:ext cx="8765145" cy="4833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4" name="Worksheet" r:id="rId4" imgW="4905451" imgH="2705178" progId="Excel.Sheet.12">
                  <p:embed/>
                </p:oleObj>
              </mc:Choice>
              <mc:Fallback>
                <p:oleObj name="Worksheet" r:id="rId4" imgW="4905451" imgH="270517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0254" y="990599"/>
                        <a:ext cx="8765145" cy="4833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07771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2800" b="1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105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50254" y="990599"/>
          <a:ext cx="8765145" cy="4833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6" name="Worksheet" r:id="rId4" imgW="4905451" imgH="2705178" progId="Excel.Sheet.12">
                  <p:embed/>
                </p:oleObj>
              </mc:Choice>
              <mc:Fallback>
                <p:oleObj name="Worksheet" r:id="rId4" imgW="4905451" imgH="2705178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0254" y="990599"/>
                        <a:ext cx="8765145" cy="4833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0630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163(d) </a:t>
            </a:r>
            <a:r>
              <a:rPr lang="en-US" b="1" cap="small" dirty="0"/>
              <a:t>Limit on investment interest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(1) </a:t>
            </a:r>
            <a:r>
              <a:rPr lang="en-US" b="1" cap="small" dirty="0"/>
              <a:t>In general. </a:t>
            </a:r>
            <a:r>
              <a:rPr lang="en-US" dirty="0"/>
              <a:t>In the case of a taxpayer other than a corporation, the amount allowed as a deduction under this chapter for investment interest for any taxable year shall not exceed the net investment income of the taxpayer for the taxable year.</a:t>
            </a:r>
          </a:p>
          <a:p>
            <a:pPr marL="0" indent="0">
              <a:buNone/>
            </a:pPr>
            <a:r>
              <a:rPr lang="en-US" b="1" dirty="0"/>
              <a:t>(2) </a:t>
            </a:r>
            <a:r>
              <a:rPr lang="en-US" b="1" cap="small" dirty="0"/>
              <a:t>Carryforward of disallowed interest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The amount not allowed as a deduction for any taxable year by reason of paragraph (1) shall be treated as investment interest paid or accrued by the taxpayer in the succeeding taxable year.</a:t>
            </a:r>
          </a:p>
          <a:p>
            <a:pPr marL="0" indent="0">
              <a:buNone/>
            </a:pP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2259305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2800" b="1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105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87630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637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2800" b="1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105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077" y="470716"/>
            <a:ext cx="8488630" cy="524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880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2800" b="1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105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685800"/>
            <a:ext cx="8763000" cy="488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389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2800" b="1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105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36" y="457200"/>
            <a:ext cx="8808602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14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2800" b="1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105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450" y="381000"/>
            <a:ext cx="8792150" cy="467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501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marL="0" indent="0">
              <a:buNone/>
            </a:pPr>
            <a:r>
              <a:rPr lang="en-US" sz="5400" b="1" u="sng" dirty="0"/>
              <a:t>Section 1231 loss.</a:t>
            </a:r>
            <a:r>
              <a:rPr lang="en-US" sz="5400" dirty="0"/>
              <a:t> </a:t>
            </a:r>
            <a:br>
              <a:rPr lang="en-US" sz="5400" dirty="0"/>
            </a:br>
            <a:r>
              <a:rPr lang="en-US" sz="5400" dirty="0"/>
              <a:t>The term “section 1231 loss” </a:t>
            </a:r>
            <a:br>
              <a:rPr lang="en-US" sz="5400" dirty="0"/>
            </a:br>
            <a:r>
              <a:rPr lang="en-US" sz="5400" dirty="0"/>
              <a:t>means any recognized </a:t>
            </a:r>
            <a:br>
              <a:rPr lang="en-US" sz="5400" dirty="0"/>
            </a:br>
            <a:r>
              <a:rPr lang="en-US" sz="5400" dirty="0"/>
              <a:t>loss from a sale or </a:t>
            </a:r>
            <a:br>
              <a:rPr lang="en-US" sz="5400" dirty="0"/>
            </a:br>
            <a:r>
              <a:rPr lang="en-US" sz="5400" dirty="0"/>
              <a:t>exchange or conversion </a:t>
            </a:r>
            <a:br>
              <a:rPr lang="en-US" sz="5400" dirty="0"/>
            </a:br>
            <a:r>
              <a:rPr lang="en-US" sz="5400" dirty="0"/>
              <a:t>[of such assets].</a:t>
            </a:r>
          </a:p>
          <a:p>
            <a:pPr marL="0" indent="0">
              <a:buNone/>
            </a:pPr>
            <a:endParaRPr lang="en-US" sz="48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2800" b="1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291789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2800" b="1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105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58" y="533400"/>
            <a:ext cx="8418286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0945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marL="0" indent="0">
              <a:buNone/>
            </a:pPr>
            <a:endParaRPr lang="en-US" sz="4800" b="1" dirty="0"/>
          </a:p>
          <a:p>
            <a:pPr marL="0" indent="0">
              <a:buNone/>
            </a:pPr>
            <a:endParaRPr lang="en-US" sz="4800" b="1" dirty="0"/>
          </a:p>
          <a:p>
            <a:pPr marL="0" indent="0">
              <a:buNone/>
            </a:pPr>
            <a:endParaRPr lang="en-US" sz="4800" b="1" dirty="0"/>
          </a:p>
          <a:p>
            <a:pPr marL="0" indent="0">
              <a:buNone/>
            </a:pPr>
            <a:endParaRPr lang="en-US" sz="4800" b="1" dirty="0"/>
          </a:p>
          <a:p>
            <a:pPr marL="0" indent="0">
              <a:buNone/>
            </a:pPr>
            <a:endParaRPr lang="en-US" sz="4800" b="1" dirty="0"/>
          </a:p>
          <a:p>
            <a:pPr marL="0" indent="0">
              <a:buNone/>
            </a:pPr>
            <a:endParaRPr lang="en-US" sz="4800" b="1" dirty="0"/>
          </a:p>
          <a:p>
            <a:pPr marL="0" indent="0">
              <a:buNone/>
            </a:pPr>
            <a:endParaRPr lang="en-US" sz="4800" b="1" dirty="0"/>
          </a:p>
          <a:p>
            <a:pPr marL="0" indent="0">
              <a:buNone/>
            </a:pPr>
            <a:r>
              <a:rPr lang="en-US" b="1" dirty="0"/>
              <a:t>Basically means original cost minus adjusted basis.</a:t>
            </a:r>
            <a:endParaRPr lang="en-US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2800" b="1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105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55" y="609600"/>
            <a:ext cx="8714626" cy="527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773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2800" b="1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105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200"/>
            <a:ext cx="9161384" cy="317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5961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2800" b="1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105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6743851"/>
              </p:ext>
            </p:extLst>
          </p:nvPr>
        </p:nvGraphicFramePr>
        <p:xfrm>
          <a:off x="332987" y="533400"/>
          <a:ext cx="8589577" cy="5867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3" name="Worksheet" r:id="rId4" imgW="4448251" imgH="3038598" progId="Excel.Sheet.12">
                  <p:embed/>
                </p:oleObj>
              </mc:Choice>
              <mc:Fallback>
                <p:oleObj name="Worksheet" r:id="rId4" imgW="4448251" imgH="303859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2987" y="533400"/>
                        <a:ext cx="8589577" cy="58673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818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163(d) </a:t>
            </a:r>
            <a:r>
              <a:rPr lang="en-US" b="1" cap="small" dirty="0"/>
              <a:t>Limit on investment interest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(3) </a:t>
            </a:r>
            <a:r>
              <a:rPr lang="en-US" b="1" cap="small" dirty="0"/>
              <a:t>Investment interest. </a:t>
            </a:r>
            <a:r>
              <a:rPr lang="en-US" sz="2800" dirty="0"/>
              <a:t>For purposes of this subsection-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(A) In general. </a:t>
            </a:r>
            <a:r>
              <a:rPr lang="en-US" dirty="0"/>
              <a:t>The term “investment interest” means any interest allowable as a deduction under this chapter </a:t>
            </a:r>
            <a:r>
              <a:rPr lang="en-US" sz="2400" dirty="0"/>
              <a:t>(determined without regard to paragraph (1)) </a:t>
            </a:r>
            <a:r>
              <a:rPr lang="en-US" dirty="0"/>
              <a:t>which is paid or accrued on indebtedness properly allocable to property held for investment.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(B) Exceptions. </a:t>
            </a:r>
            <a:r>
              <a:rPr lang="en-US" dirty="0"/>
              <a:t>“investment interest” does not include-</a:t>
            </a:r>
          </a:p>
          <a:p>
            <a:pPr marL="738188" indent="-508000">
              <a:spcBef>
                <a:spcPts val="0"/>
              </a:spcBef>
              <a:buNone/>
            </a:pPr>
            <a:r>
              <a:rPr lang="en-US" b="1" dirty="0"/>
              <a:t>(</a:t>
            </a:r>
            <a:r>
              <a:rPr lang="en-US" b="1" dirty="0" err="1"/>
              <a:t>i</a:t>
            </a:r>
            <a:r>
              <a:rPr lang="en-US" b="1" dirty="0"/>
              <a:t>) </a:t>
            </a:r>
            <a:r>
              <a:rPr lang="en-US" dirty="0"/>
              <a:t>any qualified residence interest…, or</a:t>
            </a:r>
          </a:p>
          <a:p>
            <a:pPr marL="738188" indent="-508000">
              <a:spcBef>
                <a:spcPts val="0"/>
              </a:spcBef>
              <a:buNone/>
            </a:pPr>
            <a:r>
              <a:rPr lang="en-US" b="1" dirty="0"/>
              <a:t>(ii) </a:t>
            </a:r>
            <a:r>
              <a:rPr lang="en-US" dirty="0"/>
              <a:t>any interest which is taken into account under section 469 in computing income or loss from a </a:t>
            </a:r>
            <a:r>
              <a:rPr lang="en-US" u="sng" dirty="0"/>
              <a:t>passive activity</a:t>
            </a:r>
            <a:r>
              <a:rPr lang="en-US" dirty="0"/>
              <a:t> of the taxpayer.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3514157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2800" b="1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105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332987" y="533400"/>
          <a:ext cx="8589577" cy="5867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3" name="Worksheet" r:id="rId4" imgW="4448251" imgH="3038598" progId="Excel.Sheet.12">
                  <p:embed/>
                </p:oleObj>
              </mc:Choice>
              <mc:Fallback>
                <p:oleObj name="Worksheet" r:id="rId4" imgW="4448251" imgH="3038598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2987" y="533400"/>
                        <a:ext cx="8589577" cy="58673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14619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2800" b="1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105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071410"/>
              </p:ext>
            </p:extLst>
          </p:nvPr>
        </p:nvGraphicFramePr>
        <p:xfrm>
          <a:off x="389831" y="2362200"/>
          <a:ext cx="8364337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6" name="Worksheet" r:id="rId4" imgW="5705551" imgH="981198" progId="Excel.Sheet.12">
                  <p:embed/>
                </p:oleObj>
              </mc:Choice>
              <mc:Fallback>
                <p:oleObj name="Worksheet" r:id="rId4" imgW="5705551" imgH="98119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9831" y="2362200"/>
                        <a:ext cx="8364337" cy="1438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14009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2800" b="1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105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604629"/>
              </p:ext>
            </p:extLst>
          </p:nvPr>
        </p:nvGraphicFramePr>
        <p:xfrm>
          <a:off x="341313" y="457200"/>
          <a:ext cx="8497887" cy="464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0" name="Worksheet" r:id="rId4" imgW="4172102" imgH="2209890" progId="Excel.Sheet.12">
                  <p:embed/>
                </p:oleObj>
              </mc:Choice>
              <mc:Fallback>
                <p:oleObj name="Worksheet" r:id="rId4" imgW="4172102" imgH="22098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1313" y="457200"/>
                        <a:ext cx="8497887" cy="4649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34247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2800" b="1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105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212785"/>
              </p:ext>
            </p:extLst>
          </p:nvPr>
        </p:nvGraphicFramePr>
        <p:xfrm>
          <a:off x="174171" y="228600"/>
          <a:ext cx="8662388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7" name="Worksheet" r:id="rId4" imgW="3848100" imgH="2200208" progId="Excel.Sheet.12">
                  <p:embed/>
                </p:oleObj>
              </mc:Choice>
              <mc:Fallback>
                <p:oleObj name="Worksheet" r:id="rId4" imgW="3848100" imgH="220020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4171" y="228600"/>
                        <a:ext cx="8662388" cy="495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35829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2800" b="1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105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2558211"/>
              </p:ext>
            </p:extLst>
          </p:nvPr>
        </p:nvGraphicFramePr>
        <p:xfrm>
          <a:off x="174171" y="838200"/>
          <a:ext cx="8795658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1" name="Worksheet" r:id="rId4" imgW="3848100" imgH="2267073" progId="Excel.Sheet.12">
                  <p:embed/>
                </p:oleObj>
              </mc:Choice>
              <mc:Fallback>
                <p:oleObj name="Worksheet" r:id="rId4" imgW="3848100" imgH="226707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4171" y="838200"/>
                        <a:ext cx="8795658" cy="518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83749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7013" cy="4525963"/>
          </a:xfrm>
        </p:spPr>
        <p:txBody>
          <a:bodyPr/>
          <a:lstStyle/>
          <a:p>
            <a:pPr marL="358775" indent="-358775" defTabSz="955675" eaLnBrk="1" hangingPunct="1">
              <a:buFontTx/>
              <a:buNone/>
            </a:pPr>
            <a:r>
              <a:rPr lang="en-US" altLang="en-US" sz="2800"/>
              <a:t> </a:t>
            </a:r>
            <a:endParaRPr lang="en-US" altLang="en-US" sz="2800">
              <a:hlinkClick r:id="rId3" action="ppaction://hlinksldjump"/>
            </a:endParaRPr>
          </a:p>
        </p:txBody>
      </p:sp>
      <p:sp>
        <p:nvSpPr>
          <p:cNvPr id="57347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33400" y="1600200"/>
            <a:ext cx="81534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9600" b="1"/>
              <a:t>End</a:t>
            </a:r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Section 469 (e) </a:t>
            </a:r>
            <a:r>
              <a:rPr lang="en-US" b="1" cap="small" dirty="0"/>
              <a:t>.. [Limit on Passive Activity Losses]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(1) </a:t>
            </a:r>
            <a:r>
              <a:rPr lang="en-US" b="1" cap="small" dirty="0"/>
              <a:t>…</a:t>
            </a:r>
            <a:r>
              <a:rPr lang="en-US" b="1" dirty="0"/>
              <a:t>In determining the income or loss from any activity-</a:t>
            </a:r>
          </a:p>
          <a:p>
            <a:pPr marL="0" indent="0">
              <a:buNone/>
            </a:pPr>
            <a:r>
              <a:rPr lang="en-US" b="1" dirty="0"/>
              <a:t>(A) In general. </a:t>
            </a:r>
            <a:r>
              <a:rPr lang="en-US" sz="2800" b="1" dirty="0"/>
              <a:t>There shall not be taken into account—</a:t>
            </a:r>
            <a:endParaRPr lang="en-US" b="1" dirty="0"/>
          </a:p>
          <a:p>
            <a:pPr marL="230188" indent="0">
              <a:buNone/>
            </a:pPr>
            <a:r>
              <a:rPr lang="en-US" b="1" dirty="0"/>
              <a:t>(</a:t>
            </a:r>
            <a:r>
              <a:rPr lang="en-US" b="1" dirty="0" err="1"/>
              <a:t>i</a:t>
            </a:r>
            <a:r>
              <a:rPr lang="en-US" b="1" dirty="0"/>
              <a:t>) any-</a:t>
            </a:r>
          </a:p>
          <a:p>
            <a:pPr marL="1255713" indent="-571500">
              <a:buNone/>
            </a:pPr>
            <a:r>
              <a:rPr lang="en-US" b="1" dirty="0"/>
              <a:t>(I) gross income from interest, dividends, annuities, or royalties not derived in the ordinary course of a trade or business,</a:t>
            </a:r>
          </a:p>
          <a:p>
            <a:pPr marL="1255713" indent="-571500">
              <a:buNone/>
            </a:pPr>
            <a:r>
              <a:rPr lang="en-US" b="1" dirty="0"/>
              <a:t>(II) expenses (other than interest) … allocable to such gross income, and</a:t>
            </a:r>
          </a:p>
          <a:p>
            <a:pPr marL="1255713" indent="-571500">
              <a:buNone/>
            </a:pPr>
            <a:r>
              <a:rPr lang="en-US" b="1" dirty="0"/>
              <a:t>(III) interest expense properly allocable to such gross income, …</a:t>
            </a:r>
          </a:p>
          <a:p>
            <a:pPr marL="0" indent="0">
              <a:buNone/>
            </a:pPr>
            <a:endParaRPr lang="en-US" sz="48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800" b="1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557496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(B) Investment income. </a:t>
            </a:r>
            <a:r>
              <a:rPr lang="en-US" sz="3600" dirty="0"/>
              <a:t>The term “investment income” means the sum of—</a:t>
            </a:r>
          </a:p>
          <a:p>
            <a:pPr marL="0" indent="0">
              <a:buNone/>
            </a:pPr>
            <a:r>
              <a:rPr lang="en-US" sz="3600" b="1" dirty="0"/>
              <a:t>…</a:t>
            </a:r>
            <a:endParaRPr lang="en-US" sz="3600" dirty="0"/>
          </a:p>
          <a:p>
            <a:pPr marL="0" indent="0">
              <a:buNone/>
            </a:pPr>
            <a:r>
              <a:rPr lang="en-US" sz="3600" b="1" dirty="0"/>
              <a:t>(iii) </a:t>
            </a:r>
            <a:r>
              <a:rPr lang="en-US" sz="3600" dirty="0"/>
              <a:t>so much of the </a:t>
            </a:r>
            <a:r>
              <a:rPr lang="en-US" sz="3600" b="1" dirty="0"/>
              <a:t>net capital gain …as the taxpayer elects to take into account under this clause</a:t>
            </a:r>
            <a:r>
              <a:rPr lang="en-US" sz="3600" dirty="0"/>
              <a:t>.</a:t>
            </a:r>
          </a:p>
          <a:p>
            <a:pPr marL="0" indent="0">
              <a:buNone/>
            </a:pPr>
            <a:r>
              <a:rPr lang="en-US" sz="3600" dirty="0"/>
              <a:t>Such term shall include </a:t>
            </a:r>
            <a:r>
              <a:rPr lang="en-US" sz="3600" b="1" dirty="0"/>
              <a:t>qualified dividend income</a:t>
            </a:r>
            <a:r>
              <a:rPr lang="en-US" sz="3600" dirty="0"/>
              <a:t> </a:t>
            </a:r>
            <a:r>
              <a:rPr lang="en-US" dirty="0"/>
              <a:t>(as defined in section 1(h)(11)(B)) </a:t>
            </a:r>
            <a:r>
              <a:rPr lang="en-US" sz="3600" b="1" dirty="0"/>
              <a:t>only to the extent the taxpayer elects to treat such income as investment income for purposes of this subsection.</a:t>
            </a:r>
          </a:p>
          <a:p>
            <a:pPr marL="0" indent="0">
              <a:buNone/>
            </a:pPr>
            <a:endParaRPr lang="en-US" sz="48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800" b="1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357709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2800" b="1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105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283414"/>
              </p:ext>
            </p:extLst>
          </p:nvPr>
        </p:nvGraphicFramePr>
        <p:xfrm>
          <a:off x="228600" y="71831"/>
          <a:ext cx="8610600" cy="6655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1" name="Worksheet" r:id="rId4" imgW="4152900" imgH="3209847" progId="Excel.Sheet.12">
                  <p:embed/>
                </p:oleObj>
              </mc:Choice>
              <mc:Fallback>
                <p:oleObj name="Worksheet" r:id="rId4" imgW="4152900" imgH="320984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71831"/>
                        <a:ext cx="8610600" cy="6655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1966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2800" b="1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105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597522"/>
              </p:ext>
            </p:extLst>
          </p:nvPr>
        </p:nvGraphicFramePr>
        <p:xfrm>
          <a:off x="228600" y="71831"/>
          <a:ext cx="8610600" cy="6655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4" name="Worksheet" r:id="rId4" imgW="4152900" imgH="3209847" progId="Excel.Sheet.12">
                  <p:embed/>
                </p:oleObj>
              </mc:Choice>
              <mc:Fallback>
                <p:oleObj name="Worksheet" r:id="rId4" imgW="4152900" imgH="3209847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71831"/>
                        <a:ext cx="8610600" cy="6655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5003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1687</TotalTime>
  <Words>634</Words>
  <Application>Microsoft Office PowerPoint</Application>
  <PresentationFormat>On-screen Show (4:3)</PresentationFormat>
  <Paragraphs>146</Paragraphs>
  <Slides>55</Slides>
  <Notes>55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Arial</vt:lpstr>
      <vt:lpstr>Calibri</vt:lpstr>
      <vt:lpstr>Times New Roman</vt:lpstr>
      <vt:lpstr>Office Theme</vt:lpstr>
      <vt:lpstr>Worksheet</vt:lpstr>
      <vt:lpstr>Microsoft Excel Worksheet</vt:lpstr>
      <vt:lpstr>Accounting 6160 Investments Howard Godfrey, Ph.D., CPA Professor of Accounting  ©Howard Godfrey-2017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1-  Instructor PowerPoint Slides. Summer, 2008. Edited May 30, 2008. Copyright © 2008, Dr. Howard Godfrey</dc:title>
  <dc:creator>Howard</dc:creator>
  <cp:lastModifiedBy>hgodfrey@uncc.edu</cp:lastModifiedBy>
  <cp:revision>341</cp:revision>
  <cp:lastPrinted>2017-05-31T02:07:59Z</cp:lastPrinted>
  <dcterms:created xsi:type="dcterms:W3CDTF">2008-05-30T15:41:50Z</dcterms:created>
  <dcterms:modified xsi:type="dcterms:W3CDTF">2017-05-31T15:06:06Z</dcterms:modified>
</cp:coreProperties>
</file>