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8" r:id="rId2"/>
    <p:sldId id="710" r:id="rId3"/>
    <p:sldId id="714" r:id="rId4"/>
    <p:sldId id="715" r:id="rId5"/>
    <p:sldId id="716" r:id="rId6"/>
    <p:sldId id="717" r:id="rId7"/>
    <p:sldId id="711" r:id="rId8"/>
    <p:sldId id="741" r:id="rId9"/>
    <p:sldId id="712" r:id="rId10"/>
    <p:sldId id="742" r:id="rId11"/>
    <p:sldId id="743" r:id="rId12"/>
    <p:sldId id="744" r:id="rId13"/>
    <p:sldId id="745" r:id="rId14"/>
    <p:sldId id="757" r:id="rId15"/>
    <p:sldId id="724" r:id="rId16"/>
    <p:sldId id="725" r:id="rId17"/>
    <p:sldId id="718" r:id="rId18"/>
    <p:sldId id="760" r:id="rId19"/>
    <p:sldId id="719" r:id="rId20"/>
    <p:sldId id="754" r:id="rId21"/>
    <p:sldId id="727" r:id="rId22"/>
    <p:sldId id="728" r:id="rId23"/>
    <p:sldId id="731" r:id="rId24"/>
    <p:sldId id="729" r:id="rId25"/>
    <p:sldId id="730" r:id="rId26"/>
    <p:sldId id="732" r:id="rId27"/>
    <p:sldId id="740" r:id="rId28"/>
    <p:sldId id="737" r:id="rId29"/>
    <p:sldId id="746" r:id="rId30"/>
    <p:sldId id="736" r:id="rId31"/>
    <p:sldId id="747" r:id="rId32"/>
    <p:sldId id="735" r:id="rId33"/>
    <p:sldId id="734" r:id="rId34"/>
    <p:sldId id="748" r:id="rId35"/>
    <p:sldId id="739" r:id="rId36"/>
    <p:sldId id="769" r:id="rId37"/>
    <p:sldId id="768" r:id="rId38"/>
    <p:sldId id="752" r:id="rId39"/>
    <p:sldId id="763" r:id="rId40"/>
    <p:sldId id="765" r:id="rId41"/>
    <p:sldId id="764" r:id="rId42"/>
    <p:sldId id="766" r:id="rId43"/>
    <p:sldId id="767" r:id="rId44"/>
    <p:sldId id="489" r:id="rId45"/>
    <p:sldId id="770" r:id="rId46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3" autoAdjust="0"/>
    <p:restoredTop sz="94607" autoAdjust="0"/>
  </p:normalViewPr>
  <p:slideViewPr>
    <p:cSldViewPr>
      <p:cViewPr varScale="1">
        <p:scale>
          <a:sx n="102" d="100"/>
          <a:sy n="102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3888" y="12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42937" y="120650"/>
            <a:ext cx="3825875" cy="269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IND-17-Chp-08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638675" y="120650"/>
            <a:ext cx="2201863" cy="369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Accounting  6160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14325" y="8739188"/>
            <a:ext cx="275272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Copyright 2017 Dr. Howard Godfrey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739188"/>
            <a:ext cx="2754312" cy="468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lang="en-US" altLang="en-US" dirty="0"/>
              <a:t> Chapter 8. Page </a:t>
            </a:r>
            <a:fld id="{96936AAC-8BBD-4F50-8D08-6EB00DB4772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17-06-12T22:18:09.879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12254 4713 0,'0'25'234,"0"-1"-218,0 1-1,0 0-15,0 25 16,0-1 0,0 1-1,0 0 17,0-26-17,0 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17-06-12T22:18:25.231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12353 4762 0,'0'25'47,"0"0"-31,0 0-16,0 0 16,0 24-1,0 1 1,0-25-1,0 24 1,0 1 0,0 0-1,0-1 1,0-24 0,0 0-1,49-25 532,1 0-531,0-50-16,24 25 31,0 1-31,75-1 16,-25 0-16,99 0 15,-49-24-15,-50-1 16,50 25-16,-50 0 15,-75 1-15,26 24 16,-50 0-16,-1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17-06-12T22:19:11.102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12898 6176 0,'0'25'125,"0"0"-109,0 0-1,0 0 1,0-1 0,0 1-1,0 0 16,0 0-15,0 0 0,0-1-1,0 1 1,0 0 109,0 0-31,0 0-32,0-1-46,0 1-1,0 0 17,0 0-17,0 0-15,-24-1 16,24 1 0,0 0-1,0 0 1,24-25 62,1 0-62,25 0-16,-25 0 15,24 0-15,100-75 16,-50-24-1,25 0 1,0 25 0,0-1-1,-49 26 1,-1 24 15,-24 25 0,-25-25-15,-1 0 0,1 25-1,-25-25 1,25 1 0,0-1-1,0 25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17-06-12T22:20:41.268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10269 9327 0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BE15EB-F062-4208-B977-F80E4BCC3CA8}" type="datetimeFigureOut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6588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2B4D905-EE58-4255-B146-D8BB0E32C1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415DCA-1C4B-4CB1-B520-297BF4AEFC50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74160C-00A5-4134-B209-F0F8FF84540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44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9247FC-A2BC-47BF-8BCA-5AF3E41A825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22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BAC4DAB-7FB9-440C-992F-D35D853CAD6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86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BAC4DAB-7FB9-440C-992F-D35D853CAD6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52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2DD897D-782A-4B66-992F-6553B829580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55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C7F0F89-BE8B-450E-A201-EA02075CAE9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93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74160C-00A5-4134-B209-F0F8FF84540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2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31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124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33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359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441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216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676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592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920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139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74160C-00A5-4134-B209-F0F8FF845400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65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74160C-00A5-4134-B209-F0F8FF845400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86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74160C-00A5-4134-B209-F0F8FF845400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94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24656A-DA1F-46CD-967F-473A654469CE}" type="slidenum">
              <a:rPr lang="en-US" altLang="en-US">
                <a:latin typeface="Calibri" panose="020F0502020204030204" pitchFamily="34" charset="0"/>
              </a:rPr>
              <a:pPr eaLnBrk="1" hangingPunct="1"/>
              <a:t>44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411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24656A-DA1F-46CD-967F-473A654469CE}" type="slidenum">
              <a:rPr lang="en-US" altLang="en-US"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70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68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78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24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679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578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DDE62-AC95-4743-AB99-A80A154C78BA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40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53C4-9E51-4389-817C-8A07CD161F59}" type="datetime1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4F39-C427-4D05-A302-B6C8EF73E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82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DBA6-74FA-481E-A6DE-B2270590B91A}" type="datetime1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843-F47D-4195-A745-191CD222A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9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78404-8DB0-4334-BC94-B2E030B725CC}" type="datetime1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E92CB-8653-4270-A01C-173EF20F6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400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D30EA-18A7-4E6A-B9F8-D8F76201C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16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0E7E6-951F-4AE2-AE17-EBEEA944E2E6}" type="datetime1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8C142-888A-488F-8905-A2C24A559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36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4D72-401E-4E75-87A1-5CB34DDBDDE3}" type="datetime1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213FD-4A35-4D87-82E1-235376C71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20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FF38-651E-49CF-9614-EC1846A72FCA}" type="datetime1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D971B-4B55-4E91-8269-C3ECF00BED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2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96BF-D2AA-4E00-A9F8-B9458D0033FD}" type="datetime1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A749-4F6E-42FD-B4DD-D10C4AC77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54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2BAA6-F5EA-484A-AAD7-6518151963F0}" type="datetime1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FD97C-EAFC-46C2-A9EB-ED73E69939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11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D121C-8217-423C-AC8E-CFAD357A6A0D}" type="datetime1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A45F5-A32A-4C1D-8B5C-5C692C56B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45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2CE4-70B0-4917-B724-FE38A22FD910}" type="datetime1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C45D5-61D7-45AE-9F68-C77CA0AB7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44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CAF5-1AE8-4ABF-B258-9440A9365F70}" type="datetime1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542E6-74D0-4A72-B35E-93E66354EB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53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660FA6-7A04-4C5B-BE1C-3EB83B4E881B}" type="datetime1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C66B35-BAC0-4C33-ACB2-BD4D457CE9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4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477000"/>
          </a:xfrm>
        </p:spPr>
        <p:txBody>
          <a:bodyPr/>
          <a:lstStyle/>
          <a:p>
            <a:pPr eaLnBrk="1" hangingPunct="1"/>
            <a:r>
              <a:rPr lang="en-US" altLang="en-US" sz="8800" b="1" dirty="0">
                <a:solidFill>
                  <a:srgbClr val="FF3300"/>
                </a:solidFill>
              </a:rPr>
              <a:t>Accounting 6160</a:t>
            </a:r>
            <a:br>
              <a:rPr lang="en-US" altLang="en-US" sz="8800" b="1" dirty="0">
                <a:solidFill>
                  <a:srgbClr val="FF3300"/>
                </a:solidFill>
              </a:rPr>
            </a:br>
            <a:r>
              <a:rPr lang="en-US" altLang="en-US" sz="8800" b="1" dirty="0">
                <a:solidFill>
                  <a:srgbClr val="FF3300"/>
                </a:solidFill>
              </a:rPr>
              <a:t>Tax Computation</a:t>
            </a:r>
            <a:br>
              <a:rPr lang="en-US" altLang="en-US" sz="6600" b="1" dirty="0">
                <a:solidFill>
                  <a:srgbClr val="FF3300"/>
                </a:solidFill>
              </a:rPr>
            </a:br>
            <a:r>
              <a:rPr lang="en-US" altLang="en-US" b="1" dirty="0"/>
              <a:t>Howard Godfrey, Ph.D., CPA</a:t>
            </a:r>
            <a:br>
              <a:rPr lang="en-US" altLang="en-US" sz="5400" b="1" dirty="0"/>
            </a:br>
            <a:r>
              <a:rPr lang="en-US" altLang="en-US" b="1" dirty="0"/>
              <a:t>Professor of Accounting </a:t>
            </a:r>
            <a:br>
              <a:rPr lang="en-US" altLang="en-US" sz="5400" b="1" dirty="0"/>
            </a:br>
            <a:r>
              <a:rPr lang="en-US" altLang="en-US" b="1" dirty="0"/>
              <a:t>©Howard Godfrey-2017 </a:t>
            </a:r>
            <a:br>
              <a:rPr lang="en-US" altLang="en-US" sz="3600" b="1" dirty="0"/>
            </a:br>
            <a:endParaRPr lang="en-US" alt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47638" y="457200"/>
          <a:ext cx="8658225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2" name="Worksheet" r:id="rId4" imgW="5791200" imgH="3667013" progId="Excel.Sheet.12">
                  <p:embed/>
                </p:oleObj>
              </mc:Choice>
              <mc:Fallback>
                <p:oleObj name="Worksheet" r:id="rId4" imgW="5791200" imgH="3667013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638" y="457200"/>
                        <a:ext cx="8658225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41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77800" y="609600"/>
          <a:ext cx="8667221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6" name="Worksheet" r:id="rId4" imgW="4191000" imgH="2505187" progId="Excel.Sheet.12">
                  <p:embed/>
                </p:oleObj>
              </mc:Choice>
              <mc:Fallback>
                <p:oleObj name="Worksheet" r:id="rId4" imgW="4191000" imgH="2505187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800" y="609600"/>
                        <a:ext cx="8667221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77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"/>
            <a:ext cx="853734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3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1" y="990600"/>
            <a:ext cx="8654842" cy="37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21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/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532A9347-CDC7-4563-906A-5D2DC67DA37C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283295"/>
              </p:ext>
            </p:extLst>
          </p:nvPr>
        </p:nvGraphicFramePr>
        <p:xfrm>
          <a:off x="304800" y="279775"/>
          <a:ext cx="8305800" cy="6129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5" name="Worksheet" r:id="rId3" imgW="5162702" imgH="3810123" progId="Excel.Sheet.12">
                  <p:embed/>
                </p:oleObj>
              </mc:Choice>
              <mc:Fallback>
                <p:oleObj name="Worksheet" r:id="rId3" imgW="5162702" imgH="38101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79775"/>
                        <a:ext cx="8305800" cy="6129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274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610600" cy="6248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b="1" dirty="0"/>
              <a:t>Federal Income Tax Computation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/>
              <a:t>Kiddie tax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dirty="0">
                <a:ea typeface="Arial" panose="020B0604020202020204" pitchFamily="34" charset="0"/>
              </a:rPr>
              <a:t>Net unearned income taxed at parents’ marginal rate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b="1" dirty="0">
                <a:ea typeface="Arial" panose="020B0604020202020204" pitchFamily="34" charset="0"/>
              </a:rPr>
              <a:t>Net unearned income </a:t>
            </a:r>
            <a:br>
              <a:rPr lang="en-US" altLang="en-US" sz="2600" b="1" dirty="0">
                <a:ea typeface="Arial" panose="020B0604020202020204" pitchFamily="34" charset="0"/>
              </a:rPr>
            </a:br>
            <a:r>
              <a:rPr lang="en-US" altLang="en-US" sz="2600" b="1" dirty="0">
                <a:ea typeface="Arial" panose="020B0604020202020204" pitchFamily="34" charset="0"/>
              </a:rPr>
              <a:t>= unearned income in excess of $2,100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b="1" dirty="0">
                <a:ea typeface="Arial" panose="020B0604020202020204" pitchFamily="34" charset="0"/>
              </a:rPr>
              <a:t>Parents can elect to actually include this </a:t>
            </a:r>
            <a:br>
              <a:rPr lang="en-US" altLang="en-US" sz="2600" b="1" dirty="0">
                <a:ea typeface="Arial" panose="020B0604020202020204" pitchFamily="34" charset="0"/>
              </a:rPr>
            </a:br>
            <a:r>
              <a:rPr lang="en-US" altLang="en-US" sz="2600" b="1" dirty="0">
                <a:ea typeface="Arial" panose="020B0604020202020204" pitchFamily="34" charset="0"/>
              </a:rPr>
              <a:t>income on their tax return.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dirty="0">
                <a:ea typeface="Arial" panose="020B0604020202020204" pitchFamily="34" charset="0"/>
              </a:rPr>
              <a:t>Applies if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b="1" dirty="0">
                <a:ea typeface="Arial" panose="020B0604020202020204" pitchFamily="34" charset="0"/>
              </a:rPr>
              <a:t>Child is under age 18 at year end,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b="1" dirty="0">
                <a:ea typeface="Arial" panose="020B0604020202020204" pitchFamily="34" charset="0"/>
              </a:rPr>
              <a:t>Child is 18 at year end but earned income </a:t>
            </a:r>
            <a:br>
              <a:rPr lang="en-US" altLang="en-US" sz="2600" b="1" dirty="0">
                <a:ea typeface="Arial" panose="020B0604020202020204" pitchFamily="34" charset="0"/>
              </a:rPr>
            </a:br>
            <a:r>
              <a:rPr lang="en-US" altLang="en-US" sz="2600" b="1" dirty="0">
                <a:ea typeface="Arial" panose="020B0604020202020204" pitchFamily="34" charset="0"/>
              </a:rPr>
              <a:t>not greater than half of child’s support, 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b="1" dirty="0">
                <a:ea typeface="Arial" panose="020B0604020202020204" pitchFamily="34" charset="0"/>
              </a:rPr>
              <a:t>Child is over age 18 but under age 24, </a:t>
            </a:r>
            <a:br>
              <a:rPr lang="en-US" altLang="en-US" sz="2600" b="1" dirty="0">
                <a:ea typeface="Arial" panose="020B0604020202020204" pitchFamily="34" charset="0"/>
              </a:rPr>
            </a:br>
            <a:r>
              <a:rPr lang="en-US" altLang="en-US" sz="2600" b="1" dirty="0">
                <a:ea typeface="Arial" panose="020B0604020202020204" pitchFamily="34" charset="0"/>
              </a:rPr>
              <a:t>is a full-time student, and </a:t>
            </a:r>
            <a:br>
              <a:rPr lang="en-US" altLang="en-US" sz="2600" b="1" dirty="0">
                <a:ea typeface="Arial" panose="020B0604020202020204" pitchFamily="34" charset="0"/>
              </a:rPr>
            </a:br>
            <a:r>
              <a:rPr lang="en-US" altLang="en-US" sz="2600" b="1" dirty="0">
                <a:ea typeface="Arial" panose="020B0604020202020204" pitchFamily="34" charset="0"/>
              </a:rPr>
              <a:t>child’s earned income not greater than half of child’s support.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2CA192DE-FF1B-4A42-BD11-022D1161B1AB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59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"/>
            <a:ext cx="8763000" cy="6553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800" b="1" dirty="0"/>
              <a:t>Kiddie Tax Example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600" b="1" dirty="0"/>
              <a:t>Suppose that during 2016, Deron received $1,100 in interest from an IBM bond, and he received another $2,200 in interest income from a money market account that his parents have been contributing to over the years. </a:t>
            </a:r>
            <a:br>
              <a:rPr lang="en-US" altLang="en-US" sz="3600" b="1" dirty="0"/>
            </a:br>
            <a:r>
              <a:rPr lang="en-US" altLang="en-US" sz="3600" b="1" dirty="0"/>
              <a:t>What is Deron’s taxable income and corresponding tax liability? </a:t>
            </a:r>
            <a:br>
              <a:rPr lang="en-US" altLang="en-US" sz="3600" b="1" dirty="0"/>
            </a:br>
            <a:r>
              <a:rPr lang="en-US" altLang="en-US" sz="3600" b="1" dirty="0"/>
              <a:t>(Deron’s mother Courtney is subject to a 25% marginal tax rate.)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C5571E4C-9E72-4D69-A3ED-F6808B491059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07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/>
              <a:t>Kiddie Tax Example Solution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4400" b="1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4400" b="1" dirty="0"/>
              <a:t>Because Deron is younger than 18 years of age at the end of the year and his net unearned income exceeds $2,100, he is potentially subject to the kiddie tax.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532A9347-CDC7-4563-906A-5D2DC67DA37C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1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/>
              <a:t>x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532A9347-CDC7-4563-906A-5D2DC67DA37C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8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5786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Kiddie Tax Example Solution (cont.)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E71AD758-007D-4937-AF5C-3E5A7F676372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41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</p:txBody>
      </p:sp>
      <p:pic>
        <p:nvPicPr>
          <p:cNvPr id="17413" name="Picture 1" descr="Screen Shot 2016-03-03 at 4.56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9" y="609600"/>
            <a:ext cx="8685811" cy="613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39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/>
              <a:t>Carryover period-for excess amounts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/>
              <a:t>Limit? Carryback? Forward? Rules?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/>
              <a:t>Capital losses-Individual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/>
              <a:t>Capital losses – Corporate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/>
              <a:t>Net operating losses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/>
              <a:t>Passive losses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/>
              <a:t>Investment interest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/>
              <a:t>Charitable contributions-Individuals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/>
              <a:t>Charitable contributions-Corporations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/>
              <a:t>AMT credit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411440" y="1696680"/>
              <a:ext cx="360" cy="125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5240" y="1633320"/>
                <a:ext cx="324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447080" y="1714320"/>
              <a:ext cx="562680" cy="170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1240" y="1650960"/>
                <a:ext cx="5947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634640" y="2205720"/>
              <a:ext cx="411120" cy="223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18800" y="2142000"/>
                <a:ext cx="4428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3696840" y="3357720"/>
              <a:ext cx="36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81000" y="329400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162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6308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/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40134C0A-592B-48A3-A0AB-4B09DB414DB2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9600" y="131272"/>
          <a:ext cx="7610431" cy="6574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9" name="Worksheet" r:id="rId4" imgW="5876849" imgH="5076937" progId="Excel.Sheet.12">
                  <p:embed/>
                </p:oleObj>
              </mc:Choice>
              <mc:Fallback>
                <p:oleObj name="Worksheet" r:id="rId4" imgW="5876849" imgH="5076937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31272"/>
                        <a:ext cx="7610431" cy="6574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131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43800" cy="639763"/>
          </a:xfrm>
        </p:spPr>
        <p:txBody>
          <a:bodyPr/>
          <a:lstStyle/>
          <a:p>
            <a:pPr eaLnBrk="1" hangingPunct="1"/>
            <a:r>
              <a:rPr lang="en-US" altLang="en-US" sz="3500" b="1" dirty="0"/>
              <a:t>Alternative Minimum Tax Formula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3B1C243A-3CE6-4CFE-BD3A-5339B2AB2F31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21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1" y="1295400"/>
            <a:ext cx="895921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553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1"/>
            <a:ext cx="8686800" cy="596438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u="sng" dirty="0">
                <a:solidFill>
                  <a:srgbClr val="C00000"/>
                </a:solidFill>
              </a:rPr>
              <a:t>Alternative Minimum Tax</a:t>
            </a:r>
          </a:p>
          <a:p>
            <a:pPr eaLnBrk="1" hangingPunct="1"/>
            <a:r>
              <a:rPr lang="en-US" altLang="en-US" sz="3600" b="1" dirty="0"/>
              <a:t>Items commonly added back to regular taxable income in computing AMT income</a:t>
            </a: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Personal and dependency exemptions</a:t>
            </a: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State income taxes</a:t>
            </a: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Real property taxes</a:t>
            </a: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Home-equity loan interest expense </a:t>
            </a:r>
            <a:br>
              <a:rPr lang="en-US" altLang="en-US" sz="3200" b="1" dirty="0">
                <a:ea typeface="Arial" panose="020B0604020202020204" pitchFamily="34" charset="0"/>
              </a:rPr>
            </a:br>
            <a:r>
              <a:rPr lang="en-US" altLang="en-US" b="1" dirty="0">
                <a:ea typeface="Arial" panose="020B0604020202020204" pitchFamily="34" charset="0"/>
              </a:rPr>
              <a:t>(if proceeds not used to improve home)</a:t>
            </a: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Miscellaneous itemized deductions in excess of 2% floor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400" dirty="0">
              <a:ea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58792930-5C04-488F-9861-73F29F60DCE3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41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1"/>
            <a:ext cx="8686800" cy="596438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u="sng" dirty="0">
                <a:solidFill>
                  <a:srgbClr val="C00000"/>
                </a:solidFill>
              </a:rPr>
              <a:t>Alternative Minimum Tax</a:t>
            </a:r>
          </a:p>
          <a:p>
            <a:pPr eaLnBrk="1" hangingPunct="1"/>
            <a:r>
              <a:rPr lang="en-US" altLang="en-US" sz="3600" b="1" dirty="0"/>
              <a:t>Items commonly added back to regular taxable income in computing AMT income</a:t>
            </a: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Personal and dependency exemptions</a:t>
            </a: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State income taxes</a:t>
            </a: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Real property taxes</a:t>
            </a: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Home-equity loan interest expense </a:t>
            </a:r>
            <a:br>
              <a:rPr lang="en-US" altLang="en-US" sz="3200" b="1" dirty="0">
                <a:ea typeface="Arial" panose="020B0604020202020204" pitchFamily="34" charset="0"/>
              </a:rPr>
            </a:br>
            <a:r>
              <a:rPr lang="en-US" altLang="en-US" b="1" dirty="0">
                <a:ea typeface="Arial" panose="020B0604020202020204" pitchFamily="34" charset="0"/>
              </a:rPr>
              <a:t>(if proceeds not used to improve home)</a:t>
            </a: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Miscellaneous itemized deductions in excess of 2% floor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400" dirty="0">
              <a:ea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58792930-5C04-488F-9861-73F29F60DCE3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95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Alternative Minimum Tax 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09600" y="4495800"/>
            <a:ext cx="7543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Exemption phased out 25 cents for each dollar over threshold</a:t>
            </a:r>
          </a:p>
          <a:p>
            <a:pPr lvl="1"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C7F4F25F-7C50-4BFC-B123-EA3DB34FB11D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685800" y="63246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2376487"/>
            <a:ext cx="86296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81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6400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/>
              <a:t>Alternative Minimum Tax</a:t>
            </a:r>
          </a:p>
          <a:p>
            <a:pPr eaLnBrk="1" hangingPunct="1"/>
            <a:r>
              <a:rPr lang="en-US" altLang="en-US" sz="3600" b="1" dirty="0"/>
              <a:t>AMT is a tax based on an </a:t>
            </a:r>
            <a:r>
              <a:rPr lang="en-US" altLang="en-US" sz="3600" b="1" i="1" dirty="0"/>
              <a:t>alternative </a:t>
            </a:r>
            <a:r>
              <a:rPr lang="en-US" altLang="en-US" sz="3600" b="1" dirty="0"/>
              <a:t>more inclusive</a:t>
            </a:r>
            <a:r>
              <a:rPr lang="en-US" altLang="en-US" sz="3600" b="1" i="1" dirty="0"/>
              <a:t> </a:t>
            </a:r>
            <a:r>
              <a:rPr lang="en-US" altLang="en-US" sz="3600" b="1" dirty="0"/>
              <a:t>tax base than regular taxable income</a:t>
            </a:r>
            <a:r>
              <a:rPr lang="en-US" altLang="en-US" b="1" dirty="0"/>
              <a:t>.</a:t>
            </a: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Meant to ensure that taxpayers are paying some minimum level of tax.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3200" b="1" dirty="0">
              <a:ea typeface="Arial" panose="020B0604020202020204" pitchFamily="34" charset="0"/>
            </a:endParaRPr>
          </a:p>
          <a:p>
            <a:pPr eaLnBrk="1" hangingPunct="1"/>
            <a:r>
              <a:rPr lang="en-US" altLang="en-US" sz="3600" b="1" dirty="0"/>
              <a:t>Who is most likely to pay it and why?</a:t>
            </a: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High state taxes</a:t>
            </a: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Multiple children</a:t>
            </a: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Capital gains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FD41EAAE-99A8-430F-9ECD-21D962468270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30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6308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b="1" u="sng" dirty="0">
                <a:solidFill>
                  <a:srgbClr val="C00000"/>
                </a:solidFill>
              </a:rPr>
              <a:t>Alternative Minimum Tax</a:t>
            </a:r>
          </a:p>
          <a:p>
            <a:pPr eaLnBrk="1" hangingPunct="1"/>
            <a:r>
              <a:rPr lang="en-US" altLang="en-US" sz="3600" b="1" dirty="0"/>
              <a:t>Why is AMT so prevalent?</a:t>
            </a: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Individual tax rates have decreased since AMT enacted </a:t>
            </a:r>
            <a:endParaRPr lang="en-US" altLang="en-US" b="1" dirty="0">
              <a:ea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b="1" dirty="0">
              <a:ea typeface="Arial" panose="020B0604020202020204" pitchFamily="34" charset="0"/>
            </a:endParaRPr>
          </a:p>
          <a:p>
            <a:pPr eaLnBrk="1" hangingPunct="1"/>
            <a:r>
              <a:rPr lang="en-US" altLang="en-US" sz="3600" b="1" dirty="0"/>
              <a:t>AMT rates 26% or 28% vs. </a:t>
            </a:r>
            <a:br>
              <a:rPr lang="en-US" altLang="en-US" sz="3600" b="1" dirty="0"/>
            </a:br>
            <a:r>
              <a:rPr lang="en-US" altLang="en-US" sz="3600" b="1" dirty="0"/>
              <a:t>individual ordinary rates:</a:t>
            </a:r>
            <a:br>
              <a:rPr lang="en-US" altLang="en-US" sz="3600" b="1" dirty="0"/>
            </a:br>
            <a:r>
              <a:rPr lang="en-US" altLang="en-US" sz="3600" b="1" dirty="0"/>
              <a:t> 10%, 15%, 25%, 28%, 33%, 35%, 39.6%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40134C0A-592B-48A3-A0AB-4B09DB414DB2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42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97" y="457200"/>
            <a:ext cx="8189406" cy="472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54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890731"/>
              </p:ext>
            </p:extLst>
          </p:nvPr>
        </p:nvGraphicFramePr>
        <p:xfrm>
          <a:off x="142875" y="228600"/>
          <a:ext cx="8620125" cy="6337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8" name="Worksheet" r:id="rId4" imgW="7296302" imgH="5362553" progId="Excel.Sheet.12">
                  <p:embed/>
                </p:oleObj>
              </mc:Choice>
              <mc:Fallback>
                <p:oleObj name="Worksheet" r:id="rId4" imgW="7296302" imgH="53625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875" y="228600"/>
                        <a:ext cx="8620125" cy="6337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836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42875" y="228600"/>
          <a:ext cx="8620125" cy="6337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0" name="Worksheet" r:id="rId4" imgW="7296302" imgH="5362553" progId="Excel.Sheet.12">
                  <p:embed/>
                </p:oleObj>
              </mc:Choice>
              <mc:Fallback>
                <p:oleObj name="Worksheet" r:id="rId4" imgW="7296302" imgH="5362553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875" y="228600"/>
                        <a:ext cx="8620125" cy="6337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12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6400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/>
              <a:t>Federal Income Tax Computation</a:t>
            </a:r>
          </a:p>
          <a:p>
            <a:pPr eaLnBrk="1" hangingPunct="1"/>
            <a:r>
              <a:rPr lang="en-US" altLang="en-US" sz="3600" b="1" dirty="0"/>
              <a:t>Exceptions to ordinary tax rates</a:t>
            </a: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Long-term capital gains (net capital gains)</a:t>
            </a:r>
          </a:p>
          <a:p>
            <a:pPr lvl="2" eaLnBrk="1" hangingPunct="1"/>
            <a:r>
              <a:rPr lang="en-US" altLang="en-US" sz="2800" b="1" dirty="0">
                <a:ea typeface="Arial" panose="020B0604020202020204" pitchFamily="34" charset="0"/>
              </a:rPr>
              <a:t>Generally 0%,15%, or 20%, but can be as high as 28%</a:t>
            </a:r>
          </a:p>
          <a:p>
            <a:pPr lvl="2" eaLnBrk="1" hangingPunct="1"/>
            <a:r>
              <a:rPr lang="en-US" altLang="en-US" sz="2800" b="1" dirty="0">
                <a:ea typeface="Arial" panose="020B0604020202020204" pitchFamily="34" charset="0"/>
              </a:rPr>
              <a:t>Two different tax rates on one gain is possible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z="2800" b="1" dirty="0">
              <a:ea typeface="Arial" panose="020B0604020202020204" pitchFamily="34" charset="0"/>
            </a:endParaRPr>
          </a:p>
          <a:p>
            <a:pPr lvl="1" eaLnBrk="1" hangingPunct="1"/>
            <a:r>
              <a:rPr lang="en-US" altLang="en-US" sz="3200" b="1" dirty="0">
                <a:ea typeface="Arial" panose="020B0604020202020204" pitchFamily="34" charset="0"/>
              </a:rPr>
              <a:t>Dividends</a:t>
            </a:r>
          </a:p>
          <a:p>
            <a:pPr lvl="2" eaLnBrk="1" hangingPunct="1"/>
            <a:r>
              <a:rPr lang="en-US" altLang="en-US" sz="2800" b="1" dirty="0">
                <a:ea typeface="Arial" panose="020B0604020202020204" pitchFamily="34" charset="0"/>
              </a:rPr>
              <a:t>Qualified dividends generally taxed </a:t>
            </a:r>
            <a:br>
              <a:rPr lang="en-US" altLang="en-US" sz="2800" b="1" dirty="0">
                <a:ea typeface="Arial" panose="020B0604020202020204" pitchFamily="34" charset="0"/>
              </a:rPr>
            </a:br>
            <a:r>
              <a:rPr lang="en-US" altLang="en-US" sz="2800" b="1" dirty="0">
                <a:ea typeface="Arial" panose="020B0604020202020204" pitchFamily="34" charset="0"/>
              </a:rPr>
              <a:t>at 0%,15%, or 20%</a:t>
            </a:r>
          </a:p>
          <a:p>
            <a:pPr lvl="2" eaLnBrk="1" hangingPunct="1"/>
            <a:r>
              <a:rPr lang="en-US" altLang="en-US" sz="2800" b="1" dirty="0">
                <a:ea typeface="Arial" panose="020B0604020202020204" pitchFamily="34" charset="0"/>
              </a:rPr>
              <a:t>Two different tax rates on one dividend is possible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D76A8532-DAB5-4165-B8C6-CCD9B0B8851B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09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088001"/>
              </p:ext>
            </p:extLst>
          </p:nvPr>
        </p:nvGraphicFramePr>
        <p:xfrm>
          <a:off x="152399" y="228600"/>
          <a:ext cx="8896209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0" name="Worksheet" r:id="rId4" imgW="7781849" imgH="5334112" progId="Excel.Sheet.12">
                  <p:embed/>
                </p:oleObj>
              </mc:Choice>
              <mc:Fallback>
                <p:oleObj name="Worksheet" r:id="rId4" imgW="7781849" imgH="53341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399" y="228600"/>
                        <a:ext cx="8896209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479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52399" y="228600"/>
          <a:ext cx="8896209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" name="Worksheet" r:id="rId4" imgW="7781849" imgH="5334112" progId="Excel.Sheet.12">
                  <p:embed/>
                </p:oleObj>
              </mc:Choice>
              <mc:Fallback>
                <p:oleObj name="Worksheet" r:id="rId4" imgW="7781849" imgH="5334112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399" y="228600"/>
                        <a:ext cx="8896209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280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304556"/>
              </p:ext>
            </p:extLst>
          </p:nvPr>
        </p:nvGraphicFramePr>
        <p:xfrm>
          <a:off x="93663" y="1295400"/>
          <a:ext cx="8985250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3" name="Worksheet" r:id="rId4" imgW="5819851" imgH="2638313" progId="Excel.Sheet.12">
                  <p:embed/>
                </p:oleObj>
              </mc:Choice>
              <mc:Fallback>
                <p:oleObj name="Worksheet" r:id="rId4" imgW="5819851" imgH="26383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63" y="1295400"/>
                        <a:ext cx="8985250" cy="407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549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138549"/>
              </p:ext>
            </p:extLst>
          </p:nvPr>
        </p:nvGraphicFramePr>
        <p:xfrm>
          <a:off x="304800" y="533400"/>
          <a:ext cx="8648589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3" name="Worksheet" r:id="rId4" imgW="7677302" imgH="3924188" progId="Excel.Sheet.12">
                  <p:embed/>
                </p:oleObj>
              </mc:Choice>
              <mc:Fallback>
                <p:oleObj name="Worksheet" r:id="rId4" imgW="7677302" imgH="39241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533400"/>
                        <a:ext cx="8648589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942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04800" y="533400"/>
          <a:ext cx="8648589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8" name="Worksheet" r:id="rId4" imgW="7677302" imgH="3924188" progId="Excel.Sheet.12">
                  <p:embed/>
                </p:oleObj>
              </mc:Choice>
              <mc:Fallback>
                <p:oleObj name="Worksheet" r:id="rId4" imgW="7677302" imgH="3924188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533400"/>
                        <a:ext cx="8648589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341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364372"/>
              </p:ext>
            </p:extLst>
          </p:nvPr>
        </p:nvGraphicFramePr>
        <p:xfrm>
          <a:off x="182563" y="457200"/>
          <a:ext cx="8701087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7" name="Worksheet" r:id="rId4" imgW="7705649" imgH="5038815" progId="Excel.Sheet.12">
                  <p:embed/>
                </p:oleObj>
              </mc:Choice>
              <mc:Fallback>
                <p:oleObj name="Worksheet" r:id="rId4" imgW="7705649" imgH="50388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563" y="457200"/>
                        <a:ext cx="8701087" cy="568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623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6308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/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40134C0A-592B-48A3-A0AB-4B09DB414DB2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36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50509"/>
              </p:ext>
            </p:extLst>
          </p:nvPr>
        </p:nvGraphicFramePr>
        <p:xfrm>
          <a:off x="152044" y="923032"/>
          <a:ext cx="8839912" cy="4546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7" name="Worksheet" r:id="rId4" imgW="4314749" imgH="2219269" progId="Excel.Sheet.12">
                  <p:embed/>
                </p:oleObj>
              </mc:Choice>
              <mc:Fallback>
                <p:oleObj name="Worksheet" r:id="rId4" imgW="4314749" imgH="2219269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044" y="923032"/>
                        <a:ext cx="8839912" cy="4546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10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6308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/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40134C0A-592B-48A3-A0AB-4B09DB414DB2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37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008083"/>
              </p:ext>
            </p:extLst>
          </p:nvPr>
        </p:nvGraphicFramePr>
        <p:xfrm>
          <a:off x="114300" y="457200"/>
          <a:ext cx="8915401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Worksheet" r:id="rId4" imgW="4314749" imgH="2876427" progId="Excel.Sheet.12">
                  <p:embed/>
                </p:oleObj>
              </mc:Choice>
              <mc:Fallback>
                <p:oleObj name="Worksheet" r:id="rId4" imgW="4314749" imgH="2876427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" y="457200"/>
                        <a:ext cx="8915401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9477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6308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b="1" dirty="0"/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40134C0A-592B-48A3-A0AB-4B09DB414DB2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38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033061"/>
              </p:ext>
            </p:extLst>
          </p:nvPr>
        </p:nvGraphicFramePr>
        <p:xfrm>
          <a:off x="381000" y="127000"/>
          <a:ext cx="8393113" cy="627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0" name="Worksheet" r:id="rId4" imgW="5886602" imgH="4400416" progId="Excel.Sheet.12">
                  <p:embed/>
                </p:oleObj>
              </mc:Choice>
              <mc:Fallback>
                <p:oleObj name="Worksheet" r:id="rId4" imgW="5886602" imgH="44004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27000"/>
                        <a:ext cx="8393113" cy="627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764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/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532A9347-CDC7-4563-906A-5D2DC67DA37C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39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072158"/>
              </p:ext>
            </p:extLst>
          </p:nvPr>
        </p:nvGraphicFramePr>
        <p:xfrm>
          <a:off x="304800" y="773586"/>
          <a:ext cx="8504885" cy="535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5" name="Worksheet" r:id="rId3" imgW="3829098" imgH="2409692" progId="Excel.Sheet.12">
                  <p:embed/>
                </p:oleObj>
              </mc:Choice>
              <mc:Fallback>
                <p:oleObj name="Worksheet" r:id="rId3" imgW="3829098" imgH="2409692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773586"/>
                        <a:ext cx="8504885" cy="5352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86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Tax Computation 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4000" b="1" dirty="0"/>
              <a:t>Assume that Courtney’s taxable income is $451,000 including $15,000 of qualifying dividends taxed at the preferential rate.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4000" b="1" dirty="0"/>
              <a:t>What would be Courtney’s tax liability under these circumstances?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A65E59CE-562B-482D-BDDB-95E9DE639177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51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/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532A9347-CDC7-4563-906A-5D2DC67DA37C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40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90600" y="90488"/>
          <a:ext cx="7056438" cy="646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Worksheet" r:id="rId3" imgW="3285991" imgH="3010043" progId="Excel.Sheet.12">
                  <p:embed/>
                </p:oleObj>
              </mc:Choice>
              <mc:Fallback>
                <p:oleObj name="Worksheet" r:id="rId3" imgW="3285991" imgH="3010043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90488"/>
                        <a:ext cx="7056438" cy="646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64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/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532A9347-CDC7-4563-906A-5D2DC67DA37C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41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42888" y="252413"/>
          <a:ext cx="8612187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9" name="Worksheet" r:id="rId3" imgW="4400637" imgH="2666985" progId="Excel.Sheet.12">
                  <p:embed/>
                </p:oleObj>
              </mc:Choice>
              <mc:Fallback>
                <p:oleObj name="Worksheet" r:id="rId3" imgW="4400637" imgH="2666985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888" y="252413"/>
                        <a:ext cx="8612187" cy="521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311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/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532A9347-CDC7-4563-906A-5D2DC67DA37C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42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314" y="533400"/>
          <a:ext cx="8269691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1" name="Worksheet" r:id="rId3" imgW="2743245" imgH="1467004" progId="Excel.Sheet.12">
                  <p:embed/>
                </p:oleObj>
              </mc:Choice>
              <mc:Fallback>
                <p:oleObj name="Worksheet" r:id="rId3" imgW="2743245" imgH="1467004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314" y="533400"/>
                        <a:ext cx="8269691" cy="442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052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/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532A9347-CDC7-4563-906A-5D2DC67DA37C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43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800911"/>
              </p:ext>
            </p:extLst>
          </p:nvPr>
        </p:nvGraphicFramePr>
        <p:xfrm>
          <a:off x="186511" y="1524000"/>
          <a:ext cx="8770978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6" name="Worksheet" r:id="rId3" imgW="3486302" imgH="1209630" progId="Excel.Sheet.12">
                  <p:embed/>
                </p:oleObj>
              </mc:Choice>
              <mc:Fallback>
                <p:oleObj name="Worksheet" r:id="rId3" imgW="3486302" imgH="120963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511" y="1524000"/>
                        <a:ext cx="8770978" cy="304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393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/>
              <a:t> </a:t>
            </a:r>
            <a:endParaRPr lang="en-US" altLang="en-US" sz="2800">
              <a:hlinkClick r:id="" action="ppaction://noaction"/>
            </a:endParaRPr>
          </a:p>
        </p:txBody>
      </p:sp>
      <p:sp>
        <p:nvSpPr>
          <p:cNvPr id="5734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9600" b="1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08066"/>
              </p:ext>
            </p:extLst>
          </p:nvPr>
        </p:nvGraphicFramePr>
        <p:xfrm>
          <a:off x="228600" y="533400"/>
          <a:ext cx="874857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Worksheet" r:id="rId4" imgW="4448251" imgH="2867047" progId="Excel.Sheet.12">
                  <p:embed/>
                </p:oleObj>
              </mc:Choice>
              <mc:Fallback>
                <p:oleObj name="Worksheet" r:id="rId4" imgW="4448251" imgH="28670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533400"/>
                        <a:ext cx="8748570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/>
              <a:t> </a:t>
            </a:r>
            <a:endParaRPr lang="en-US" altLang="en-US" sz="2800">
              <a:hlinkClick r:id="" action="ppaction://noaction"/>
            </a:endParaRPr>
          </a:p>
        </p:txBody>
      </p:sp>
      <p:sp>
        <p:nvSpPr>
          <p:cNvPr id="5734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9600" b="1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76953002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Tax Computation Example Solution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anose="02020603050405020304" pitchFamily="18" charset="0"/>
              </a:rPr>
              <a:t>8-</a:t>
            </a:r>
            <a:fld id="{2E94F2A6-336B-4F2B-B49C-31E3771AE0AC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pic>
        <p:nvPicPr>
          <p:cNvPr id="12292" name="Picture 1" descr="Screen Shot 2016-03-03 at 4.55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1523999"/>
            <a:ext cx="8882743" cy="478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12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solidFill>
                  <a:srgbClr val="C00000"/>
                </a:solidFill>
              </a:rPr>
              <a:t>Net Investment Income Tax</a:t>
            </a:r>
          </a:p>
          <a:p>
            <a:r>
              <a:rPr lang="en-US" altLang="en-US" sz="4000" b="1" dirty="0"/>
              <a:t>3.8% tax imposed on lesser of:</a:t>
            </a:r>
          </a:p>
          <a:p>
            <a:pPr lvl="1"/>
            <a:r>
              <a:rPr lang="en-US" altLang="en-US" sz="3600" b="1" dirty="0">
                <a:ea typeface="Arial" panose="020B0604020202020204" pitchFamily="34" charset="0"/>
              </a:rPr>
              <a:t>Net investment income (e.g., interest, dividends, annuities, royalties, rents, passive activity income, net gains from disposing of property, less related allowed deductions) or</a:t>
            </a:r>
          </a:p>
          <a:p>
            <a:pPr lvl="1"/>
            <a:r>
              <a:rPr lang="en-US" altLang="en-US" sz="3600" b="1" dirty="0">
                <a:ea typeface="Arial" panose="020B0604020202020204" pitchFamily="34" charset="0"/>
              </a:rPr>
              <a:t>Excess of modified AGI over $250,000 (MFJ), $125,000 (MFS), and $200,000 (all others)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D603C71-6C58-4C28-828E-E7152AF4D691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2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976267"/>
              </p:ext>
            </p:extLst>
          </p:nvPr>
        </p:nvGraphicFramePr>
        <p:xfrm>
          <a:off x="280999" y="685800"/>
          <a:ext cx="8582001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4" name="Worksheet" r:id="rId4" imgW="5914949" imgH="3781380" progId="Excel.Sheet.12">
                  <p:embed/>
                </p:oleObj>
              </mc:Choice>
              <mc:Fallback>
                <p:oleObj name="Worksheet" r:id="rId4" imgW="5914949" imgH="37813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999" y="685800"/>
                        <a:ext cx="8582001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36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80999" y="685800"/>
          <a:ext cx="8582001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8" name="Worksheet" r:id="rId4" imgW="5914949" imgH="3781380" progId="Excel.Sheet.12">
                  <p:embed/>
                </p:oleObj>
              </mc:Choice>
              <mc:Fallback>
                <p:oleObj name="Worksheet" r:id="rId4" imgW="5914949" imgH="378138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999" y="685800"/>
                        <a:ext cx="8582001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03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136669"/>
              </p:ext>
            </p:extLst>
          </p:nvPr>
        </p:nvGraphicFramePr>
        <p:xfrm>
          <a:off x="147638" y="457200"/>
          <a:ext cx="8658225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7" name="Worksheet" r:id="rId4" imgW="5791200" imgH="3667013" progId="Excel.Sheet.12">
                  <p:embed/>
                </p:oleObj>
              </mc:Choice>
              <mc:Fallback>
                <p:oleObj name="Worksheet" r:id="rId4" imgW="5791200" imgH="36670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638" y="457200"/>
                        <a:ext cx="8658225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9823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515</Words>
  <Application>Microsoft Office PowerPoint</Application>
  <PresentationFormat>On-screen Show (4:3)</PresentationFormat>
  <Paragraphs>158</Paragraphs>
  <Slides>45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MS PGothic</vt:lpstr>
      <vt:lpstr>Arial</vt:lpstr>
      <vt:lpstr>Calibri</vt:lpstr>
      <vt:lpstr>Times New Roman</vt:lpstr>
      <vt:lpstr>Wingdings</vt:lpstr>
      <vt:lpstr>Office Theme</vt:lpstr>
      <vt:lpstr>Worksheet</vt:lpstr>
      <vt:lpstr>Accounting 6160 Tax Computation Howard Godfrey, Ph.D., CPA Professor of Accounting  ©Howard Godfrey-2017  </vt:lpstr>
      <vt:lpstr>PowerPoint Presentation</vt:lpstr>
      <vt:lpstr>PowerPoint Presentation</vt:lpstr>
      <vt:lpstr>Tax Computation Example</vt:lpstr>
      <vt:lpstr>Tax Computation Example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Kiddie Tax Example Solution (cont.)</vt:lpstr>
      <vt:lpstr>PowerPoint Presentation</vt:lpstr>
      <vt:lpstr>Alternative Minimum Tax Formula</vt:lpstr>
      <vt:lpstr>PowerPoint Presentation</vt:lpstr>
      <vt:lpstr>PowerPoint Presentation</vt:lpstr>
      <vt:lpstr>Alternative Minimum Tax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  Instructor PowerPoint Slides. Summer, 2008. Edited May 30, 2008. Copyright © 2008, Dr. Howard Godfrey</dc:title>
  <dc:creator>Howard</dc:creator>
  <cp:lastModifiedBy>hgodfrey@uncc.edu</cp:lastModifiedBy>
  <cp:revision>386</cp:revision>
  <cp:lastPrinted>2017-05-31T02:07:59Z</cp:lastPrinted>
  <dcterms:created xsi:type="dcterms:W3CDTF">2008-05-30T15:41:50Z</dcterms:created>
  <dcterms:modified xsi:type="dcterms:W3CDTF">2017-06-13T15:12:42Z</dcterms:modified>
</cp:coreProperties>
</file>