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41"/>
  </p:notesMasterIdLst>
  <p:sldIdLst>
    <p:sldId id="256" r:id="rId2"/>
    <p:sldId id="257" r:id="rId3"/>
    <p:sldId id="259" r:id="rId4"/>
    <p:sldId id="260" r:id="rId5"/>
    <p:sldId id="325" r:id="rId6"/>
    <p:sldId id="261" r:id="rId7"/>
    <p:sldId id="258" r:id="rId8"/>
    <p:sldId id="334" r:id="rId9"/>
    <p:sldId id="335" r:id="rId10"/>
    <p:sldId id="262" r:id="rId11"/>
    <p:sldId id="264" r:id="rId12"/>
    <p:sldId id="306" r:id="rId13"/>
    <p:sldId id="265" r:id="rId14"/>
    <p:sldId id="307" r:id="rId15"/>
    <p:sldId id="326" r:id="rId16"/>
    <p:sldId id="273" r:id="rId17"/>
    <p:sldId id="309" r:id="rId18"/>
    <p:sldId id="336" r:id="rId19"/>
    <p:sldId id="337" r:id="rId20"/>
    <p:sldId id="338" r:id="rId21"/>
    <p:sldId id="310" r:id="rId22"/>
    <p:sldId id="327" r:id="rId23"/>
    <p:sldId id="304" r:id="rId24"/>
    <p:sldId id="339" r:id="rId25"/>
    <p:sldId id="340" r:id="rId26"/>
    <p:sldId id="288" r:id="rId27"/>
    <p:sldId id="324" r:id="rId28"/>
    <p:sldId id="323" r:id="rId29"/>
    <p:sldId id="322" r:id="rId30"/>
    <p:sldId id="328" r:id="rId31"/>
    <p:sldId id="290" r:id="rId32"/>
    <p:sldId id="329" r:id="rId33"/>
    <p:sldId id="291" r:id="rId34"/>
    <p:sldId id="330" r:id="rId35"/>
    <p:sldId id="311" r:id="rId36"/>
    <p:sldId id="295" r:id="rId37"/>
    <p:sldId id="313" r:id="rId38"/>
    <p:sldId id="331" r:id="rId39"/>
    <p:sldId id="314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gate 10" initials="A1" lastIdx="1" clrIdx="0"/>
  <p:cmAuthor id="1" name="Colton Gigot" initials="CG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5" autoAdjust="0"/>
    <p:restoredTop sz="81951" autoAdjust="0"/>
  </p:normalViewPr>
  <p:slideViewPr>
    <p:cSldViewPr>
      <p:cViewPr varScale="1">
        <p:scale>
          <a:sx n="102" d="100"/>
          <a:sy n="102" d="100"/>
        </p:scale>
        <p:origin x="20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9EF3CE-9CEB-46C6-A9E5-5AC2263E15E9}" type="datetimeFigureOut">
              <a:rPr lang="en-US"/>
              <a:pPr>
                <a:defRPr/>
              </a:pPr>
              <a:t>6/19/2017</a:t>
            </a:fld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DAE4658-9AE6-477A-95FF-80720AA7CB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6704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4483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642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0774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8845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7541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6506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745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6675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6663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0799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With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543800" y="2895600"/>
            <a:ext cx="1058863" cy="1828800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</p:grpSp>
      <p:sp>
        <p:nvSpPr>
          <p:cNvPr id="38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b="1" i="1" dirty="0">
                <a:latin typeface="Times New Roman" pitchFamily="18" charset="0"/>
              </a:rPr>
              <a:t>McGraw-Hill Education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038600" y="1524000"/>
            <a:ext cx="4495800" cy="990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dirty="0"/>
              <a:t>Click to edit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2744788"/>
            <a:ext cx="3352800" cy="2132012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dirty="0"/>
              <a:t>Click to edit Master subtitle style</a:t>
            </a:r>
          </a:p>
        </p:txBody>
      </p:sp>
      <p:sp>
        <p:nvSpPr>
          <p:cNvPr id="40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IN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2018 McGraw-Hill Education. All rights reserved. No reproduction or distribution without the prior written consent of McGraw-Hill Education.</a:t>
            </a:r>
            <a:endParaRPr lang="en-US" sz="10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b="1" i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93" y="953397"/>
            <a:ext cx="3558214" cy="468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2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E4418-39D3-4C21-AF80-3B01A7600105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30DA6-A2AF-4751-9CF9-CAFCD9957F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174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332B4-9C93-41AF-8C83-1FB28CF70D1F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B5D46-41DC-447F-AA31-C1ED55A14C7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0585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81139-298A-414F-A6E1-78CB9A45BD1D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11F241-3358-458F-9C75-45FF47D74A8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623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84B97-B953-44EC-8DA0-DF069BDE688B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4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41A9E-866A-4F71-99EF-8E60CD3AE60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3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IN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2018 McGraw-Hill Education. All rights reserved. No reproduction or distribution without the prior written consent of McGraw-Hill Education.</a:t>
            </a:r>
            <a:endParaRPr lang="en-US" sz="10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b="1" i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4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b="1" i="1" dirty="0">
                <a:latin typeface="Times New Roman" pitchFamily="18" charset="0"/>
              </a:rPr>
              <a:t>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73205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FB037-E22E-4F64-B2A5-69B3A8F5FBA2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41F247-0DA5-494E-AB38-90B92E346C1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229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AB0FB-CF81-4094-AE62-8154F652AD01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9D8B8-7CC6-4E60-BCCF-FB60F67514A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715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EC70A-FB08-45A4-9C7A-964DCE8C9BFA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6AB6C-6E9F-458B-B76E-1BA891D576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314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BE2F7-39BA-4D08-893A-76B3077FD467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54FA0-1563-45AB-B6FC-64D16EA13E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847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01E73-BB86-457F-B624-784C385E3CFC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D1E28-C029-4385-BB04-EF1995ED20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94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F74F4-B3A3-498A-B9FD-C8D3C73D7DD0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004E1-1BD9-4E77-8CE1-290CB29AE7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518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39E51-665D-4179-B506-1A2634076D8F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6AE69-2EFD-4B96-BA5B-160C4D16535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528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3C58E8-796D-46BA-85AA-9A1BFA4571EC}" type="datetime1">
              <a:rPr lang="en-US"/>
              <a:pPr>
                <a:defRPr/>
              </a:pPr>
              <a:t>6/19/2017</a:t>
            </a:fld>
            <a:endParaRPr lang="en-US" altLang="en-US" dirty="0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0228D1B-7912-42A4-BD0C-591F93582F35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dirty="0"/>
            </a:p>
          </p:txBody>
        </p:sp>
      </p:grpSp>
      <p:sp>
        <p:nvSpPr>
          <p:cNvPr id="1033" name="Rectangle 40"/>
          <p:cNvSpPr>
            <a:spLocks noChangeArrowheads="1"/>
          </p:cNvSpPr>
          <p:nvPr userDrawn="1"/>
        </p:nvSpPr>
        <p:spPr bwMode="auto">
          <a:xfrm>
            <a:off x="8229600" y="6172200"/>
            <a:ext cx="809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1000" dirty="0">
                <a:latin typeface="Times New Roman" pitchFamily="18" charset="0"/>
              </a:rPr>
              <a:t>12-</a:t>
            </a:r>
            <a:fld id="{7A95FFEF-018C-4AC7-BE54-714141DCB6FB}" type="slidenum">
              <a:rPr lang="en-US" altLang="en-US" sz="1000">
                <a:latin typeface="Times New Roman" pitchFamily="18" charset="0"/>
              </a:rPr>
              <a:pPr algn="r" eaLnBrk="1" hangingPunct="1"/>
              <a:t>‹#›</a:t>
            </a:fld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43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IN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2018 McGraw-Hill Education. All rights reserved. No reproduction or distribution without the prior written consent of McGraw-Hill Education.</a:t>
            </a:r>
            <a:endParaRPr lang="en-US" sz="105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b="1" i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4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b="1" i="1" dirty="0">
                <a:latin typeface="Times New Roman" pitchFamily="18" charset="0"/>
              </a:rPr>
              <a:t>McGraw-Hill Education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6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s.gov/" TargetMode="Externa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Chapter 12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Compensation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Salary and Wages (6)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847725" lvl="1" indent="-228600" eaLnBrk="1" hangingPunct="1"/>
            <a:r>
              <a:rPr lang="en-US" altLang="en-US" sz="2500" dirty="0"/>
              <a:t>Limits on salary deductibility</a:t>
            </a:r>
          </a:p>
          <a:p>
            <a:pPr marL="1306512" lvl="2" indent="-228600" eaLnBrk="1" hangingPunct="1"/>
            <a:r>
              <a:rPr lang="en-US" altLang="en-US" sz="2200" dirty="0"/>
              <a:t>Determining whether compensation is reasonable in amount is a “facts and circumstances test” that involves </a:t>
            </a:r>
          </a:p>
          <a:p>
            <a:pPr marL="1739900" lvl="3" indent="-228600" eaLnBrk="1" hangingPunct="1"/>
            <a:r>
              <a:rPr lang="en-US" altLang="en-US" sz="1800" dirty="0"/>
              <a:t>Considering the duties of the employee</a:t>
            </a:r>
          </a:p>
          <a:p>
            <a:pPr marL="1739900" lvl="3" indent="-228600" eaLnBrk="1" hangingPunct="1"/>
            <a:r>
              <a:rPr lang="en-US" altLang="en-US" sz="1800" dirty="0"/>
              <a:t>Complexities of the business, and </a:t>
            </a:r>
          </a:p>
          <a:p>
            <a:pPr marL="1739900" lvl="3" indent="-228600" eaLnBrk="1" hangingPunct="1"/>
            <a:r>
              <a:rPr lang="en-US" altLang="en-US" sz="1800" dirty="0"/>
              <a:t>Amount of salary compared with the income of the business among other things</a:t>
            </a:r>
          </a:p>
          <a:p>
            <a:pPr marL="1306512" lvl="2" indent="-228600" eaLnBrk="1" hangingPunct="1"/>
            <a:r>
              <a:rPr lang="en-US" altLang="en-US" sz="2200" dirty="0"/>
              <a:t>$1,000,000 maximum annual compensation deduction per person</a:t>
            </a:r>
          </a:p>
          <a:p>
            <a:pPr marL="1306512" lvl="2" indent="-228600" eaLnBrk="1" hangingPunct="1"/>
            <a:r>
              <a:rPr lang="en-US" altLang="en-US" sz="2200" dirty="0"/>
              <a:t>Limited—applies to CEO and three other highest compensated officers, not including CFO</a:t>
            </a:r>
          </a:p>
          <a:p>
            <a:pPr marL="1306512" lvl="2" indent="-228600" eaLnBrk="1" hangingPunct="1"/>
            <a:r>
              <a:rPr lang="en-US" altLang="en-US" sz="2200" dirty="0"/>
              <a:t>Does not apply to performance-based compensation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700" dirty="0"/>
              <a:t>Equity-Based Compensation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Stock Options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Incentive stock options – Provide favorable tax treatment to employees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Nonqualified stock options – Options that don’t meet the requirements for being classified as incentive stock options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Grant date – Date on which employees are initially allocated stock options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Exercise date – Date that employees purchase stock using their options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Exercise price – Amount paid to acquire shares with stock options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700" dirty="0"/>
              <a:t>Equity-Based Compensation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42950" lvl="1" indent="-285750" eaLnBrk="1" hangingPunct="1"/>
            <a:r>
              <a:rPr lang="en-US" altLang="en-US" dirty="0"/>
              <a:t>Bargain element – Difference between the fair market value of stock and the exercise price on the exercise date</a:t>
            </a:r>
          </a:p>
          <a:p>
            <a:pPr marL="742950" lvl="1" indent="-285750" eaLnBrk="1" hangingPunct="1"/>
            <a:r>
              <a:rPr lang="en-US" altLang="en-US" dirty="0"/>
              <a:t>Vesting date – Time when stock options granted can be exercised</a:t>
            </a:r>
          </a:p>
          <a:p>
            <a:pPr marL="742950" lvl="1" indent="-285750" eaLnBrk="1" hangingPunct="1"/>
            <a:r>
              <a:rPr lang="en-US" altLang="en-US" dirty="0"/>
              <a:t>Employee Considerations for Stock Options</a:t>
            </a:r>
          </a:p>
          <a:p>
            <a:pPr marL="1143000" lvl="2" indent="-228600" eaLnBrk="1" hangingPunct="1"/>
            <a:r>
              <a:rPr lang="en-US" altLang="en-US" dirty="0"/>
              <a:t>Nonqualified stock options</a:t>
            </a:r>
          </a:p>
          <a:p>
            <a:pPr marL="1600200" lvl="3" indent="-228600" eaLnBrk="1" hangingPunct="1"/>
            <a:r>
              <a:rPr lang="en-US" altLang="en-US" sz="1900" dirty="0"/>
              <a:t>When exercising NQOs, employees report ordinary income equal to the total bargain element on the shares of stock acquired (whether they hold the shares or sell them immediately)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700" dirty="0"/>
              <a:t>Equity-Based Compensation (3)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600200" lvl="3" indent="-228600" eaLnBrk="1" hangingPunct="1"/>
            <a:r>
              <a:rPr lang="en-US" altLang="en-US" dirty="0"/>
              <a:t>Taxpayer’s basis in NQOs acquired is the fair market value on the date of exercise</a:t>
            </a:r>
          </a:p>
          <a:p>
            <a:pPr marL="1600200" lvl="3" indent="-228600" eaLnBrk="1" hangingPunct="1"/>
            <a:r>
              <a:rPr lang="en-US" altLang="en-US" dirty="0"/>
              <a:t>Basis includes the exercise price plus the ordinary income the taxpayer recognizes on the bargain element</a:t>
            </a:r>
          </a:p>
          <a:p>
            <a:pPr marL="1143000" lvl="2" indent="-228600" eaLnBrk="1" hangingPunct="1"/>
            <a:r>
              <a:rPr lang="en-US" altLang="en-US" dirty="0"/>
              <a:t>Incentive stock options</a:t>
            </a:r>
          </a:p>
          <a:p>
            <a:pPr marL="1600200" lvl="3" indent="-228600" eaLnBrk="1" hangingPunct="1"/>
            <a:r>
              <a:rPr lang="en-US" altLang="en-US" dirty="0"/>
              <a:t>Basis in shares acquired with ISOs is the exercise price</a:t>
            </a:r>
          </a:p>
          <a:p>
            <a:pPr marL="1600200" lvl="3" indent="-228600" eaLnBrk="1" hangingPunct="1"/>
            <a:r>
              <a:rPr lang="en-US" altLang="en-US" dirty="0"/>
              <a:t>Holding period for stock acquired with NQOs and ISOs begins on the exercise date</a:t>
            </a:r>
          </a:p>
          <a:p>
            <a:pPr marL="1600200" lvl="3" indent="-228600" eaLnBrk="1" hangingPunct="1"/>
            <a:r>
              <a:rPr lang="en-US" altLang="en-US" dirty="0"/>
              <a:t>Here bargain element is added to taxpayers alternative minimum taxable income</a:t>
            </a:r>
          </a:p>
          <a:p>
            <a:pPr marL="1143000" lvl="2" indent="-228600" eaLnBrk="1" hangingPunct="1"/>
            <a:r>
              <a:rPr lang="en-US" altLang="en-US" dirty="0"/>
              <a:t>For either type of options, employees experience no tax consequences on the grant date or vesting date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700" dirty="0"/>
              <a:t>Equity-Based Compensation (4)</a:t>
            </a:r>
            <a:endParaRPr lang="en-US" sz="3700" dirty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Any future appreciation or depreciation of the stock will be treated as either short-term or long-term capital gain or loss depending on the holding period (begins on the date of exercise)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Employer Considerations for Stock Options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Nonqualified options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No tax consequences on grant date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On exercise date, bargain element is treated as ordinary (compensation) income to employee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Employee holds stock with holding period beginning on date of exercise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Employers deduct bargain element as compensation expense on exercise date</a:t>
            </a:r>
            <a:endParaRPr lang="en-US" altLang="en-US" sz="18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467600" cy="731838"/>
          </a:xfrm>
        </p:spPr>
        <p:txBody>
          <a:bodyPr/>
          <a:lstStyle/>
          <a:p>
            <a:pPr eaLnBrk="1" hangingPunct="1"/>
            <a:r>
              <a:rPr lang="en-US" altLang="en-US" sz="3700" dirty="0"/>
              <a:t>Equity-Based Compensation (5)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4724400"/>
          </a:xfrm>
        </p:spPr>
        <p:txBody>
          <a:bodyPr/>
          <a:lstStyle/>
          <a:p>
            <a:pPr lvl="2" eaLnBrk="1" hangingPunct="1"/>
            <a:r>
              <a:rPr lang="en-US" altLang="en-US" sz="2100" dirty="0"/>
              <a:t>Incentive stock options</a:t>
            </a:r>
          </a:p>
          <a:p>
            <a:pPr lvl="3" eaLnBrk="1" hangingPunct="1"/>
            <a:r>
              <a:rPr lang="en-US" altLang="en-US" sz="1800" dirty="0"/>
              <a:t>No tax consequences on grant date and exercise date (if employee holds for two years after grant date and one year after exercise date)</a:t>
            </a:r>
          </a:p>
          <a:p>
            <a:pPr lvl="3" eaLnBrk="1" hangingPunct="1"/>
            <a:r>
              <a:rPr lang="en-US" altLang="en-US" sz="1800" dirty="0"/>
              <a:t>If holding requirements are not met (if there is a disqualifying disposition), option becomes an NQO</a:t>
            </a:r>
          </a:p>
          <a:p>
            <a:pPr lvl="3" eaLnBrk="1" hangingPunct="1"/>
            <a:r>
              <a:rPr lang="en-US" altLang="en-US" sz="1800" dirty="0"/>
              <a:t>When employee sells stock, employee recognizes long-term capital gain</a:t>
            </a:r>
          </a:p>
          <a:p>
            <a:pPr lvl="3" eaLnBrk="1" hangingPunct="1"/>
            <a:r>
              <a:rPr lang="en-US" altLang="en-US" sz="1800" dirty="0"/>
              <a:t>No deduction for employers unless employee doesn’t meet holding requirements</a:t>
            </a:r>
          </a:p>
          <a:p>
            <a:pPr lvl="3" eaLnBrk="1" hangingPunct="1"/>
            <a:r>
              <a:rPr lang="en-US" altLang="en-US" sz="1800" dirty="0"/>
              <a:t>Employers typically don’t view ISOs as favorable as NQOs, because</a:t>
            </a:r>
          </a:p>
          <a:p>
            <a:pPr lvl="4" eaLnBrk="1" hangingPunct="1"/>
            <a:r>
              <a:rPr lang="en-US" altLang="en-US" sz="1800" dirty="0"/>
              <a:t>ISOs don’t provide them with the same tax benefits (no tax deduction)</a:t>
            </a:r>
          </a:p>
          <a:p>
            <a:pPr lvl="4" eaLnBrk="1" hangingPunct="1"/>
            <a:r>
              <a:rPr lang="en-US" altLang="en-US" sz="1800" dirty="0"/>
              <a:t>IRS regulatory requirements for ISOs can be cumbersome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700" dirty="0"/>
              <a:t>Equity-Based Compensation (6)</a:t>
            </a:r>
            <a:endParaRPr lang="en-US" sz="3700" dirty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600200" lvl="3" indent="-228600" eaLnBrk="1" hangingPunct="1"/>
            <a:r>
              <a:rPr lang="en-US" altLang="en-US" dirty="0"/>
              <a:t>Firms with high marginal tax rates may lose significant tax benefits by issuing ISOs rather than NQOs</a:t>
            </a:r>
          </a:p>
          <a:p>
            <a:pPr marL="1600200" lvl="3" indent="-228600" eaLnBrk="1" hangingPunct="1"/>
            <a:r>
              <a:rPr lang="en-US" altLang="en-US" dirty="0"/>
              <a:t>On the other hand, start-up companies or firms with net operating losses may actually benefit by issuing ISOs instead of NQOs</a:t>
            </a:r>
          </a:p>
          <a:p>
            <a:pPr marL="1143000" lvl="2" indent="-228600" eaLnBrk="1" hangingPunct="1"/>
            <a:r>
              <a:rPr lang="en-US" altLang="en-US" dirty="0"/>
              <a:t>Accounting issues</a:t>
            </a:r>
          </a:p>
          <a:p>
            <a:pPr marL="1600200" lvl="3" indent="-228600" eaLnBrk="1" hangingPunct="1"/>
            <a:r>
              <a:rPr lang="en-US" altLang="en-US" dirty="0"/>
              <a:t>For tax purposes, employer deducts bargain element on exercise date</a:t>
            </a:r>
          </a:p>
          <a:p>
            <a:pPr marL="1600200" lvl="3" indent="-228600" eaLnBrk="1" hangingPunct="1"/>
            <a:r>
              <a:rPr lang="en-US" altLang="en-US" dirty="0"/>
              <a:t>For GAAP purposes, employer expenses the estimated value of the option pro rata over the vesting period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24075"/>
            <a:ext cx="82296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700" dirty="0"/>
              <a:t>Equity-Based Compensation (7)</a:t>
            </a:r>
            <a:endParaRPr lang="en-US" sz="37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Stock Options Question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Mary is offered 7,000 options on Jan. 1, 2013. They vest on Jan. 1, 2016. The exercise price is $10 per share. On Jan. 1, 2016, she exercises all 7,000 options when the price is $17 per share. She holds the stock for two years and sells all 7,000 shares for $20 per share. She is in the 30% tax bracket. What is her tax liability on the grant date, exercise date, and date of sale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/>
              <a:t>if the options are ISOs?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/>
              <a:t>if the options are NQOs?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Stock Options Solution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77200" cy="4572000"/>
          </a:xfrm>
        </p:spPr>
        <p:txBody>
          <a:bodyPr/>
          <a:lstStyle/>
          <a:p>
            <a:pPr eaLnBrk="1" hangingPunct="1"/>
            <a:r>
              <a:rPr lang="en-US" altLang="en-US" dirty="0"/>
              <a:t>If the options are ISOs:</a:t>
            </a:r>
          </a:p>
          <a:p>
            <a:pPr lvl="1" eaLnBrk="1" hangingPunct="1"/>
            <a:r>
              <a:rPr lang="en-US" altLang="en-US" b="1" dirty="0"/>
              <a:t>Grant date</a:t>
            </a:r>
            <a:r>
              <a:rPr lang="en-US" altLang="en-US" dirty="0"/>
              <a:t>: no tax liability</a:t>
            </a:r>
          </a:p>
          <a:p>
            <a:pPr lvl="1" eaLnBrk="1" hangingPunct="1"/>
            <a:r>
              <a:rPr lang="en-US" altLang="en-US" b="1" dirty="0"/>
              <a:t>Exercise date</a:t>
            </a:r>
            <a:r>
              <a:rPr lang="en-US" altLang="en-US" dirty="0"/>
              <a:t>: no tax liability</a:t>
            </a:r>
          </a:p>
          <a:p>
            <a:pPr lvl="1" eaLnBrk="1" hangingPunct="1"/>
            <a:r>
              <a:rPr lang="en-US" altLang="en-US" b="1" dirty="0"/>
              <a:t>Sale date</a:t>
            </a:r>
            <a:r>
              <a:rPr lang="en-US" altLang="en-US" dirty="0"/>
              <a:t>: Because she held the stock for 1 year after exercise date she will be taxed on the full appreciation from the exercise price at preferential rates. $10 per share appreciation times 7,000 shares = 70,000 gain</a:t>
            </a:r>
          </a:p>
          <a:p>
            <a:pPr lvl="2" eaLnBrk="1" hangingPunct="1"/>
            <a:r>
              <a:rPr lang="en-US" altLang="en-US" dirty="0"/>
              <a:t>Tax liability = 70,000 × .15 = $10,500 tax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Learning 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600" dirty="0"/>
              <a:t>Discuss and explain the tax implications of compensation in the form of salary and wages from the employee’s and employer’s perspectives.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600" dirty="0"/>
              <a:t>Describe and distinguish the tax implications of various forms of equity-based compensation from the employee’s and employer’s perspectives.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600" dirty="0"/>
              <a:t>Compare and contrast taxable and nontaxable fringe benefits and explain the employee and employer tax consequences associated with fringe benefits.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Stock Options Solution 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If options are NQOs:</a:t>
            </a:r>
          </a:p>
          <a:p>
            <a:pPr lvl="1" eaLnBrk="1" hangingPunct="1"/>
            <a:r>
              <a:rPr lang="en-US" altLang="en-US" b="1" dirty="0"/>
              <a:t>Grant date</a:t>
            </a:r>
            <a:r>
              <a:rPr lang="en-US" altLang="en-US" dirty="0"/>
              <a:t>: no tax liability</a:t>
            </a:r>
          </a:p>
          <a:p>
            <a:pPr lvl="1" eaLnBrk="1" hangingPunct="1"/>
            <a:r>
              <a:rPr lang="en-US" altLang="en-US" b="1" dirty="0"/>
              <a:t>Exercise date</a:t>
            </a:r>
            <a:r>
              <a:rPr lang="en-US" altLang="en-US" dirty="0"/>
              <a:t>: $7 bargain purchase × 7,000 shares = $49,000 × 30% = $14,700</a:t>
            </a:r>
          </a:p>
          <a:p>
            <a:pPr lvl="1" eaLnBrk="1" hangingPunct="1"/>
            <a:r>
              <a:rPr lang="en-US" altLang="en-US" b="1" dirty="0"/>
              <a:t>Sale date</a:t>
            </a:r>
            <a:r>
              <a:rPr lang="en-US" altLang="en-US" dirty="0"/>
              <a:t>: $3 appreciation × 7,000 shares = $21,000 × 15% = $3,150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700" dirty="0"/>
              <a:t>Equity-Based Compensation (8)</a:t>
            </a:r>
            <a:endParaRPr lang="en-US" sz="3700" dirty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en-GB" altLang="en-US" dirty="0"/>
              <a:t>Restricted Stock</a:t>
            </a:r>
          </a:p>
          <a:p>
            <a:pPr marL="952500" lvl="1" indent="-608013" eaLnBrk="1" hangingPunct="1">
              <a:lnSpc>
                <a:spcPct val="90000"/>
              </a:lnSpc>
            </a:pPr>
            <a:r>
              <a:rPr lang="en-US" altLang="en-US" dirty="0"/>
              <a:t>Can’t be sold or otherwise treated as owned by employees until employees legally have the right to sell the shares on the vesting date</a:t>
            </a:r>
          </a:p>
          <a:p>
            <a:pPr marL="952500" lvl="1" indent="-608013" eaLnBrk="1" hangingPunct="1">
              <a:lnSpc>
                <a:spcPct val="90000"/>
              </a:lnSpc>
            </a:pPr>
            <a:r>
              <a:rPr lang="en-US" altLang="en-US" dirty="0"/>
              <a:t>Employees receive restricted stock on the vesting date without having to pay for it, after which they can either sell it immediately or retain it</a:t>
            </a:r>
          </a:p>
          <a:p>
            <a:pPr marL="952500" lvl="1" indent="-608013" eaLnBrk="1" hangingPunct="1">
              <a:lnSpc>
                <a:spcPct val="90000"/>
              </a:lnSpc>
            </a:pPr>
            <a:r>
              <a:rPr lang="en-US" altLang="en-US" dirty="0"/>
              <a:t>Employee Considerations for Restricted Stock</a:t>
            </a:r>
          </a:p>
          <a:p>
            <a:pPr marL="1352550" lvl="2" indent="-658813" eaLnBrk="1" hangingPunct="1">
              <a:lnSpc>
                <a:spcPct val="90000"/>
              </a:lnSpc>
            </a:pPr>
            <a:r>
              <a:rPr lang="en-US" altLang="en-US" dirty="0"/>
              <a:t>Restricted stock is taxed on the full fair market value of the shares on the date the restricted stock vests</a:t>
            </a:r>
            <a:endParaRPr lang="en-US" altLang="en-US" sz="22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391400" cy="731838"/>
          </a:xfrm>
        </p:spPr>
        <p:txBody>
          <a:bodyPr/>
          <a:lstStyle/>
          <a:p>
            <a:pPr eaLnBrk="1" hangingPunct="1"/>
            <a:r>
              <a:rPr lang="en-US" altLang="en-US" sz="3700" dirty="0"/>
              <a:t>Equity-Based Compensation (9)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Without §83(b) Election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No tax consequences on grant date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Employee recognizes ordinary income on value of stock on vesting date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Holding period for stock begins on vesting date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Employer deducts value of stock on vesting date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With Section §83(b) Election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On grant date, employee recognizes market value of stock as ordinary income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Employee takes fair market value basis in stock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Holding period for stock begins on grant date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If employee never vests, no deduction for basis in stock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Employer deducts value of stock on grant date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700" dirty="0"/>
              <a:t>Equity-Based Compensation (10)</a:t>
            </a:r>
            <a:endParaRPr lang="en-US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1662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Employer Considerations for Restricted Stock</a:t>
            </a:r>
          </a:p>
          <a:p>
            <a:pPr lvl="2" eaLnBrk="1" hangingPunct="1"/>
            <a:r>
              <a:rPr lang="en-US" altLang="en-US" dirty="0"/>
              <a:t>Timing of the deduction is determined by the employee’s decisions regarding the §83(b) election</a:t>
            </a:r>
          </a:p>
          <a:p>
            <a:pPr lvl="2" eaLnBrk="1" hangingPunct="1"/>
            <a:r>
              <a:rPr lang="en-US" altLang="en-US" dirty="0"/>
              <a:t>Other nontax issues</a:t>
            </a:r>
          </a:p>
          <a:p>
            <a:pPr lvl="3" eaLnBrk="1" hangingPunct="1"/>
            <a:r>
              <a:rPr lang="en-US" altLang="en-US" dirty="0"/>
              <a:t>For tax purposes, employers deduct the market value of stock when the employee recognizes income</a:t>
            </a:r>
          </a:p>
          <a:p>
            <a:pPr lvl="3" eaLnBrk="1" hangingPunct="1"/>
            <a:r>
              <a:rPr lang="en-US" altLang="en-US" dirty="0"/>
              <a:t>For GAAP purposes, employers deduct the grant date value over the vesting period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Restricted Stock Question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 sz="2600" dirty="0"/>
              <a:t>James received 4,000 shares of restricted stock on June 1, 2015, when the stock was valued at $3 per share. The shares vest on June 1, 2016, when the shares are valued at $8 per share. He sells the shares on the vesting date. He is in the 30% tax bracket. What is his tax liability on the grant date and vesting date</a:t>
            </a:r>
          </a:p>
          <a:p>
            <a:pPr lvl="1" eaLnBrk="1" hangingPunct="1"/>
            <a:r>
              <a:rPr lang="en-US" altLang="en-US" sz="2200" dirty="0"/>
              <a:t>if he doesn’t make an 83(b) election?</a:t>
            </a:r>
          </a:p>
          <a:p>
            <a:pPr lvl="1" eaLnBrk="1" hangingPunct="1"/>
            <a:r>
              <a:rPr lang="en-US" altLang="en-US" sz="2200" dirty="0"/>
              <a:t>if he makes an 83(b) election?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Restricted Stock Solution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/>
              <a:t>If 83(b) election not made:</a:t>
            </a:r>
          </a:p>
          <a:p>
            <a:pPr lvl="1" eaLnBrk="1" hangingPunct="1"/>
            <a:r>
              <a:rPr lang="en-US" altLang="en-US" sz="2200" dirty="0"/>
              <a:t>Grant date: no tax liability</a:t>
            </a:r>
          </a:p>
          <a:p>
            <a:pPr lvl="1" eaLnBrk="1" hangingPunct="1"/>
            <a:r>
              <a:rPr lang="en-US" altLang="en-US" sz="2200" dirty="0"/>
              <a:t>Vesting date: $8 per share </a:t>
            </a:r>
            <a:r>
              <a:rPr lang="en-US" altLang="en-US" sz="2400" dirty="0"/>
              <a:t>×</a:t>
            </a:r>
            <a:r>
              <a:rPr lang="en-US" altLang="en-US" sz="2200" dirty="0"/>
              <a:t> 4,000 shares = $32,000 </a:t>
            </a:r>
            <a:r>
              <a:rPr lang="en-US" altLang="en-US" sz="2400" dirty="0"/>
              <a:t>×</a:t>
            </a:r>
            <a:r>
              <a:rPr lang="en-US" altLang="en-US" sz="2200" dirty="0"/>
              <a:t> .3 = </a:t>
            </a:r>
            <a:r>
              <a:rPr lang="en-US" altLang="en-US" sz="2200" b="1" dirty="0"/>
              <a:t>$9,600 tax liability</a:t>
            </a:r>
            <a:r>
              <a:rPr lang="en-US" altLang="en-US" sz="2200" dirty="0"/>
              <a:t> </a:t>
            </a:r>
          </a:p>
          <a:p>
            <a:pPr eaLnBrk="1" hangingPunct="1"/>
            <a:r>
              <a:rPr lang="en-US" altLang="en-US" sz="2600" dirty="0"/>
              <a:t>If 83(b) election is made:</a:t>
            </a:r>
          </a:p>
          <a:p>
            <a:pPr lvl="1" eaLnBrk="1" hangingPunct="1"/>
            <a:r>
              <a:rPr lang="en-US" altLang="en-US" sz="2200" dirty="0"/>
              <a:t>Grant date: $3 per share </a:t>
            </a:r>
            <a:r>
              <a:rPr lang="en-US" altLang="en-US" sz="2400" dirty="0"/>
              <a:t>×</a:t>
            </a:r>
            <a:r>
              <a:rPr lang="en-US" altLang="en-US" sz="2200" dirty="0"/>
              <a:t> 4,000 shares = $12,000 </a:t>
            </a:r>
            <a:r>
              <a:rPr lang="en-US" altLang="en-US" sz="2400" dirty="0"/>
              <a:t>×</a:t>
            </a:r>
            <a:r>
              <a:rPr lang="en-US" altLang="en-US" sz="2200" dirty="0"/>
              <a:t> .3 = </a:t>
            </a:r>
            <a:r>
              <a:rPr lang="en-US" altLang="en-US" sz="2200" b="1" dirty="0"/>
              <a:t>$3,600 tax liability</a:t>
            </a:r>
          </a:p>
          <a:p>
            <a:pPr lvl="1" eaLnBrk="1" hangingPunct="1"/>
            <a:r>
              <a:rPr lang="en-US" altLang="en-US" sz="2200" dirty="0"/>
              <a:t>Vesting date/sales date: $5 appreciation </a:t>
            </a:r>
            <a:r>
              <a:rPr lang="en-US" altLang="en-US" sz="2400" dirty="0"/>
              <a:t>×</a:t>
            </a:r>
            <a:r>
              <a:rPr lang="en-US" altLang="en-US" sz="2200" dirty="0"/>
              <a:t> 4,000 shares = $20,000 </a:t>
            </a:r>
            <a:r>
              <a:rPr lang="en-US" altLang="en-US" sz="2400" dirty="0"/>
              <a:t>×</a:t>
            </a:r>
            <a:r>
              <a:rPr lang="en-US" altLang="en-US" sz="2200" dirty="0"/>
              <a:t> .15 = </a:t>
            </a:r>
            <a:r>
              <a:rPr lang="en-US" altLang="en-US" sz="2200" b="1" dirty="0"/>
              <a:t>$3,000 tax liability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524000"/>
            <a:ext cx="7867650" cy="492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700" dirty="0"/>
              <a:t>Equity-Based Compensation (11)</a:t>
            </a:r>
            <a:endParaRPr lang="en-US" sz="3700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Fringe Benefits</a:t>
            </a:r>
            <a:endParaRPr lang="en-US" dirty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/>
              <a:t>Employers often provide noncash benefits to employees in addition to their cash compensation</a:t>
            </a:r>
          </a:p>
          <a:p>
            <a:pPr lvl="1" eaLnBrk="1" hangingPunct="1"/>
            <a:r>
              <a:rPr lang="en-US" altLang="en-US" dirty="0"/>
              <a:t>Ranges from common (health insurance) to the exotic (use of a corporate aircraft)</a:t>
            </a:r>
          </a:p>
          <a:p>
            <a:pPr lvl="1" eaLnBrk="1" hangingPunct="1"/>
            <a:r>
              <a:rPr lang="en-US" altLang="en-US" dirty="0"/>
              <a:t>Taxable to the employee on receipt</a:t>
            </a:r>
          </a:p>
          <a:p>
            <a:pPr lvl="1" eaLnBrk="1" hangingPunct="1"/>
            <a:r>
              <a:rPr lang="en-US" altLang="en-US" dirty="0"/>
              <a:t>IRC §61(a) indicates that, “gross income means all income from whatever source derived, including </a:t>
            </a:r>
          </a:p>
          <a:p>
            <a:pPr lvl="2" eaLnBrk="1" hangingPunct="1"/>
            <a:r>
              <a:rPr lang="en-US" altLang="en-US" dirty="0"/>
              <a:t>Compensation for services, including fees, commissions, fringe benefits, and similar items”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Fringe Benefits (2)</a:t>
            </a:r>
            <a:endParaRPr lang="en-US" dirty="0"/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/>
              <a:t>Taxable Fringe Benefits</a:t>
            </a:r>
            <a:r>
              <a:rPr lang="en-US" altLang="en-US" dirty="0"/>
              <a:t> </a:t>
            </a:r>
          </a:p>
          <a:p>
            <a:pPr lvl="1" eaLnBrk="1" hangingPunct="1"/>
            <a:r>
              <a:rPr lang="en-US" altLang="en-US" sz="2200" dirty="0"/>
              <a:t>Employees recognize compensation income on all benefits received unless specifically excluded by tax laws</a:t>
            </a:r>
          </a:p>
          <a:p>
            <a:pPr lvl="1" eaLnBrk="1" hangingPunct="1"/>
            <a:r>
              <a:rPr lang="en-US" altLang="en-US" sz="2200" dirty="0"/>
              <a:t>Treat benefits received like taxable cash compensation</a:t>
            </a:r>
          </a:p>
          <a:p>
            <a:pPr lvl="1" eaLnBrk="1" hangingPunct="1"/>
            <a:r>
              <a:rPr lang="en-US" altLang="en-US" sz="2200" dirty="0"/>
              <a:t>Employer deducts cost and pays employee’s share of FICA taxes on benefit</a:t>
            </a:r>
          </a:p>
          <a:p>
            <a:pPr eaLnBrk="1" hangingPunct="1"/>
            <a:r>
              <a:rPr lang="en-US" altLang="en-US" sz="2600" dirty="0"/>
              <a:t>Employee Considerations for Taxable Fringe Benefits</a:t>
            </a:r>
          </a:p>
          <a:p>
            <a:pPr lvl="1" eaLnBrk="1" hangingPunct="1"/>
            <a:r>
              <a:rPr lang="en-US" altLang="en-US" sz="2200" dirty="0"/>
              <a:t>Employees may prefer a taxable benefit to an equivalent amount of cash when they benefit from employer-provided quantity or group discounts associated with the benefit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Fringe Benefits (3)</a:t>
            </a:r>
            <a:endParaRPr lang="en-US" dirty="0"/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sz="2400" dirty="0"/>
              <a:t>Employees must recognize a certain amount of gross income when employers pay life insurance premiums for the employee for policies with a death benefit in excess of $50,000</a:t>
            </a:r>
          </a:p>
          <a:p>
            <a:pPr lvl="1" eaLnBrk="1" hangingPunct="1"/>
            <a:r>
              <a:rPr lang="en-US" altLang="en-US" sz="2200" dirty="0"/>
              <a:t>To compute the annual taxable benefit, taxpayers use the following steps:</a:t>
            </a:r>
          </a:p>
          <a:p>
            <a:pPr lvl="2" eaLnBrk="1" hangingPunct="1"/>
            <a:r>
              <a:rPr lang="en-US" altLang="en-US" sz="2100" dirty="0"/>
              <a:t>Step 1: Subtract $50,000 from the death benefit of their employer-provided group-term life insurance policy.</a:t>
            </a:r>
          </a:p>
          <a:p>
            <a:pPr lvl="2" eaLnBrk="1" hangingPunct="1"/>
            <a:r>
              <a:rPr lang="en-US" altLang="en-US" sz="2100" dirty="0"/>
              <a:t>Step 2: Divide the Step 1 result by $1,000.</a:t>
            </a:r>
          </a:p>
          <a:p>
            <a:pPr lvl="2" eaLnBrk="1" hangingPunct="1"/>
            <a:r>
              <a:rPr lang="en-US" altLang="en-US" sz="2100" dirty="0"/>
              <a:t>Step 3: Multiply the result from Step 2 by the cost per $1,000 of protection for one month from the table provided in the Treasury Regulations based on the taxpayer’s age.</a:t>
            </a:r>
          </a:p>
          <a:p>
            <a:pPr lvl="2" eaLnBrk="1" hangingPunct="1"/>
            <a:r>
              <a:rPr lang="en-US" altLang="en-US" sz="2100" dirty="0"/>
              <a:t>Step 4: Multiply the outcome of Step 3 by 12 (months).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Salary and Wages 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altLang="zh-HK" dirty="0">
                <a:ea typeface="新細明體" pitchFamily="18" charset="-120"/>
              </a:rPr>
              <a:t>Employee</a:t>
            </a:r>
            <a:r>
              <a:rPr lang="en-US" altLang="zh-HK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 </a:t>
            </a:r>
            <a:r>
              <a:rPr lang="en-US" altLang="zh-HK" dirty="0">
                <a:ea typeface="新細明體" pitchFamily="18" charset="-120"/>
              </a:rPr>
              <a:t>Considerations for Salary and Wages</a:t>
            </a:r>
          </a:p>
          <a:p>
            <a:pPr marL="839788" lvl="1" indent="-495300" eaLnBrk="1" hangingPunct="1">
              <a:lnSpc>
                <a:spcPct val="90000"/>
              </a:lnSpc>
              <a:defRPr/>
            </a:pPr>
            <a:r>
              <a:rPr lang="en-US" altLang="zh-HK" dirty="0">
                <a:ea typeface="新細明體" pitchFamily="18" charset="-120"/>
              </a:rPr>
              <a:t>Fixed amount of compensation for the current year no matter how many hours worked</a:t>
            </a:r>
          </a:p>
          <a:p>
            <a:pPr marL="839788" lvl="1" indent="-495300" eaLnBrk="1" hangingPunct="1">
              <a:lnSpc>
                <a:spcPct val="90000"/>
              </a:lnSpc>
              <a:defRPr/>
            </a:pPr>
            <a:r>
              <a:rPr lang="en-US" dirty="0"/>
              <a:t>Salaried employees eligible for bonuses</a:t>
            </a:r>
          </a:p>
          <a:p>
            <a:pPr marL="839788" lvl="1" indent="-495300" eaLnBrk="1" hangingPunct="1">
              <a:lnSpc>
                <a:spcPct val="90000"/>
              </a:lnSpc>
              <a:defRPr/>
            </a:pPr>
            <a:r>
              <a:rPr lang="en-US" dirty="0"/>
              <a:t>Employees receiving wages generally get paid by the hour</a:t>
            </a:r>
          </a:p>
          <a:p>
            <a:pPr marL="839788" lvl="1" indent="-495300" eaLnBrk="1" hangingPunct="1">
              <a:lnSpc>
                <a:spcPct val="90000"/>
              </a:lnSpc>
              <a:defRPr/>
            </a:pPr>
            <a:r>
              <a:rPr lang="en-US" dirty="0"/>
              <a:t>Salary, bonus, and wages taxed as ordinary income</a:t>
            </a:r>
          </a:p>
          <a:p>
            <a:pPr marL="839788" lvl="1" indent="-495300" eaLnBrk="1" hangingPunct="1">
              <a:lnSpc>
                <a:spcPct val="90000"/>
              </a:lnSpc>
              <a:defRPr/>
            </a:pPr>
            <a:r>
              <a:rPr lang="en-GB" altLang="zh-HK" dirty="0">
                <a:ea typeface="新細明體" pitchFamily="18" charset="-120"/>
              </a:rPr>
              <a:t>They</a:t>
            </a:r>
            <a:r>
              <a:rPr lang="en-US" dirty="0"/>
              <a:t> report their wages on page 1, line 7, of the 1040 federal tax return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5410200" cy="731838"/>
          </a:xfrm>
        </p:spPr>
        <p:txBody>
          <a:bodyPr/>
          <a:lstStyle/>
          <a:p>
            <a:pPr eaLnBrk="1" hangingPunct="1"/>
            <a:r>
              <a:rPr lang="en-US" altLang="en-US" dirty="0"/>
              <a:t>Fringe Benefits (4)</a:t>
            </a:r>
          </a:p>
        </p:txBody>
      </p:sp>
      <p:pic>
        <p:nvPicPr>
          <p:cNvPr id="2" name="Picture 1" descr="Screen Shot 2017-03-01 at 12.28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041992" cy="4850313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Fringe Benefits (5)</a:t>
            </a:r>
            <a:endParaRPr lang="en-US" dirty="0"/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Employer Considerations for Taxable Fringe Benefits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Treats taxable fringe benefits just like cash compensations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Has an outlay for the cost of the benefit and must pay the employer’s share of FICA taxes on the taxable portion of benefits it provides to employees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Deducts its cost of the benefit (plus FICA taxes), not the value of the benefit to the employee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Is often able to purchase fringe benefits at a lower cost than can individual employees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5029200" cy="731838"/>
          </a:xfrm>
        </p:spPr>
        <p:txBody>
          <a:bodyPr/>
          <a:lstStyle/>
          <a:p>
            <a:pPr eaLnBrk="1" hangingPunct="1"/>
            <a:r>
              <a:rPr lang="en-US" altLang="en-US" dirty="0"/>
              <a:t>Fringe Benefits (6)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28800"/>
            <a:ext cx="8533841" cy="3413953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Fringe Benefits (7)</a:t>
            </a:r>
            <a:endParaRPr lang="en-US" dirty="0"/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3588" lvl="1" indent="-419100" eaLnBrk="1" hangingPunct="1"/>
            <a:r>
              <a:rPr lang="en-US" altLang="en-US" dirty="0"/>
              <a:t>Nontaxable Fringe Benefits</a:t>
            </a:r>
          </a:p>
          <a:p>
            <a:pPr marL="1093788" lvl="2" indent="-400050" eaLnBrk="1" hangingPunct="1"/>
            <a:r>
              <a:rPr lang="en-US" altLang="en-US" dirty="0"/>
              <a:t>Specifically identified in the Code</a:t>
            </a:r>
          </a:p>
          <a:p>
            <a:pPr marL="1093788" lvl="2" indent="-400050" eaLnBrk="1" hangingPunct="1"/>
            <a:r>
              <a:rPr lang="en-US" altLang="en-US" dirty="0"/>
              <a:t>Employee excludes benefit from taxable income</a:t>
            </a:r>
          </a:p>
          <a:p>
            <a:pPr marL="1093788" lvl="2" indent="-400050" eaLnBrk="1" hangingPunct="1"/>
            <a:r>
              <a:rPr lang="en-US" altLang="en-US" dirty="0"/>
              <a:t>Employer deducts cost when benefit is paid</a:t>
            </a:r>
            <a:endParaRPr lang="en-US" altLang="en-US" sz="2800" dirty="0"/>
          </a:p>
          <a:p>
            <a:pPr marL="1093788" lvl="2" indent="-400050" eaLnBrk="1" hangingPunct="1"/>
            <a:r>
              <a:rPr lang="en-US" altLang="en-US" dirty="0"/>
              <a:t>Group-term life insurance</a:t>
            </a:r>
          </a:p>
          <a:p>
            <a:pPr marL="1093788" lvl="2" indent="-400050" eaLnBrk="1" hangingPunct="1"/>
            <a:r>
              <a:rPr lang="en-US" altLang="en-US" dirty="0"/>
              <a:t>Health and accident insurance and benefits</a:t>
            </a:r>
          </a:p>
          <a:p>
            <a:pPr marL="1093788" lvl="2" indent="-400050" eaLnBrk="1" hangingPunct="1"/>
            <a:r>
              <a:rPr lang="en-US" altLang="en-US" dirty="0"/>
              <a:t>Meals or lodging for the convenience of the employer</a:t>
            </a:r>
          </a:p>
          <a:p>
            <a:pPr marL="1093788" lvl="2" indent="-400050" eaLnBrk="1" hangingPunct="1"/>
            <a:r>
              <a:rPr lang="en-US" altLang="en-US" dirty="0"/>
              <a:t>Employee educational assistance</a:t>
            </a:r>
          </a:p>
          <a:p>
            <a:pPr marL="1093788" lvl="2" indent="-400050" eaLnBrk="1" hangingPunct="1"/>
            <a:r>
              <a:rPr lang="en-US" altLang="en-US" dirty="0"/>
              <a:t>Dependent care benefits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5867400" cy="731838"/>
          </a:xfrm>
        </p:spPr>
        <p:txBody>
          <a:bodyPr/>
          <a:lstStyle/>
          <a:p>
            <a:pPr eaLnBrk="1" hangingPunct="1"/>
            <a:r>
              <a:rPr lang="en-US" altLang="en-US" dirty="0"/>
              <a:t>Fringe Benefits (8)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077200" cy="4376737"/>
          </a:xfrm>
        </p:spPr>
        <p:txBody>
          <a:bodyPr/>
          <a:lstStyle/>
          <a:p>
            <a:pPr lvl="2" eaLnBrk="1" hangingPunct="1"/>
            <a:r>
              <a:rPr lang="en-US" altLang="en-US" dirty="0"/>
              <a:t>No-additional-cost services</a:t>
            </a:r>
          </a:p>
          <a:p>
            <a:pPr lvl="2" eaLnBrk="1" hangingPunct="1"/>
            <a:r>
              <a:rPr lang="en-US" altLang="en-US" dirty="0"/>
              <a:t>Qualified employee discounts</a:t>
            </a:r>
          </a:p>
          <a:p>
            <a:pPr lvl="2" eaLnBrk="1" hangingPunct="1"/>
            <a:r>
              <a:rPr lang="en-US" altLang="en-US" dirty="0"/>
              <a:t>Working condition fringe benefits</a:t>
            </a:r>
          </a:p>
          <a:p>
            <a:pPr lvl="2" eaLnBrk="1" hangingPunct="1"/>
            <a:r>
              <a:rPr lang="en-US" altLang="en-US" i="1" dirty="0"/>
              <a:t>De </a:t>
            </a:r>
            <a:r>
              <a:rPr lang="en-US" altLang="en-US" i="1" dirty="0" err="1"/>
              <a:t>minimis</a:t>
            </a:r>
            <a:r>
              <a:rPr lang="en-US" altLang="en-US" i="1" dirty="0"/>
              <a:t> </a:t>
            </a:r>
            <a:r>
              <a:rPr lang="en-US" altLang="en-US" dirty="0"/>
              <a:t>fringe benefits</a:t>
            </a:r>
          </a:p>
          <a:p>
            <a:pPr lvl="2" eaLnBrk="1" hangingPunct="1"/>
            <a:r>
              <a:rPr lang="en-US" altLang="en-US" dirty="0"/>
              <a:t>Qualified transportation fringe</a:t>
            </a:r>
          </a:p>
          <a:p>
            <a:pPr lvl="2" eaLnBrk="1" hangingPunct="1"/>
            <a:r>
              <a:rPr lang="en-US" altLang="en-US" dirty="0"/>
              <a:t>Qualified moving expense reimbursement</a:t>
            </a:r>
          </a:p>
          <a:p>
            <a:pPr lvl="2" eaLnBrk="1" hangingPunct="1"/>
            <a:r>
              <a:rPr lang="en-US" altLang="en-US" dirty="0"/>
              <a:t>Cafeteria plans and flexible spending accounts (FSAs)</a:t>
            </a:r>
          </a:p>
          <a:p>
            <a:pPr lvl="2" eaLnBrk="1" hangingPunct="1"/>
            <a:r>
              <a:rPr lang="en-US" altLang="en-US" dirty="0"/>
              <a:t>Employee and employer considerations for nontaxable fringe benefits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04 at 9.59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00200"/>
            <a:ext cx="8585791" cy="4572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Fringe Benefits (9)</a:t>
            </a:r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04 at 10.00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8153400" cy="45212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Fringe Benefits (10)</a:t>
            </a:r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Fringe Benefits (11)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04888" lvl="1" indent="-660400" eaLnBrk="1" hangingPunct="1"/>
            <a:r>
              <a:rPr lang="en-US" altLang="en-US" dirty="0"/>
              <a:t>Tax Planning with Fringe Benefits</a:t>
            </a:r>
          </a:p>
          <a:p>
            <a:pPr marL="1277938" lvl="2" indent="-584200" eaLnBrk="1" hangingPunct="1"/>
            <a:r>
              <a:rPr lang="en-US" altLang="en-US" dirty="0"/>
              <a:t>Example</a:t>
            </a:r>
            <a:endParaRPr lang="en-US" altLang="en-US" sz="2000" dirty="0"/>
          </a:p>
          <a:p>
            <a:pPr marL="1879600" lvl="3" indent="-508000" eaLnBrk="1" hangingPunct="1"/>
            <a:r>
              <a:rPr lang="en-US" altLang="en-US" dirty="0"/>
              <a:t>Employer proposed to reimburse employee $200 a month for his parking costs. What amount of this reimbursement would be a nontaxable qualified transportation fringe to employee?</a:t>
            </a:r>
          </a:p>
          <a:p>
            <a:pPr marL="1879600" lvl="3" indent="-508000" eaLnBrk="1" hangingPunct="1"/>
            <a:r>
              <a:rPr lang="en-US" altLang="en-US" dirty="0"/>
              <a:t>Answer: All $2,400. Employee can exclude up to $250 per month ($3,000 per year) as a qualified transportation fringe</a:t>
            </a:r>
          </a:p>
          <a:p>
            <a:pPr marL="1277938" lvl="2" indent="-584200" eaLnBrk="1" hangingPunct="1"/>
            <a:r>
              <a:rPr lang="en-US" altLang="en-US" dirty="0"/>
              <a:t>IRS publication 15-B “Employer’s Tax Guide to Fringe Benefits” (available at the </a:t>
            </a:r>
            <a:r>
              <a:rPr lang="en-US" altLang="en-US" dirty="0">
                <a:hlinkClick r:id="rId2"/>
              </a:rPr>
              <a:t>IRS website</a:t>
            </a:r>
            <a:r>
              <a:rPr lang="en-US" altLang="en-US" dirty="0"/>
              <a:t>) provides tax guidance for employers providing fringe benefits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5029200" cy="731838"/>
          </a:xfrm>
        </p:spPr>
        <p:txBody>
          <a:bodyPr/>
          <a:lstStyle/>
          <a:p>
            <a:pPr eaLnBrk="1" hangingPunct="1"/>
            <a:r>
              <a:rPr lang="en-US" altLang="en-US" dirty="0"/>
              <a:t>Fringe Benefits (12)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/>
              <a:t>Fringe Benefits Summary</a:t>
            </a:r>
          </a:p>
          <a:p>
            <a:pPr lvl="2" eaLnBrk="1" hangingPunct="1"/>
            <a:r>
              <a:rPr lang="en-US" altLang="en-US" dirty="0"/>
              <a:t>Both taxable and nontaxable, can make up a significant portion of an employee’s compensation</a:t>
            </a:r>
          </a:p>
          <a:p>
            <a:pPr lvl="2" eaLnBrk="1" hangingPunct="1"/>
            <a:r>
              <a:rPr lang="en-US" altLang="en-US" dirty="0"/>
              <a:t>Are taxable unless the tax laws specifically exclude them from gross income</a:t>
            </a:r>
          </a:p>
          <a:p>
            <a:pPr lvl="2" eaLnBrk="1" hangingPunct="1"/>
            <a:r>
              <a:rPr lang="en-US" altLang="en-US" dirty="0"/>
              <a:t>Taxable fringe benefits usually represent a luxury perk, while nontaxable fringe benefits are generally excluded for public policy reasons</a:t>
            </a:r>
          </a:p>
          <a:p>
            <a:pPr lvl="2" eaLnBrk="1" hangingPunct="1"/>
            <a:r>
              <a:rPr lang="en-US" altLang="en-US" dirty="0"/>
              <a:t>At this point, you should be able to distinguish between taxable and nontaxable fringe benefits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Fringe Benefits (13)</a:t>
            </a:r>
          </a:p>
        </p:txBody>
      </p:sp>
      <p:pic>
        <p:nvPicPr>
          <p:cNvPr id="2" name="Picture 1" descr="Screen Shot 2016-03-04 at 10.01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03304"/>
            <a:ext cx="7620000" cy="482129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Salary and Wages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GB" altLang="zh-HK" dirty="0">
                <a:ea typeface="PMingLiU" pitchFamily="18" charset="-120"/>
              </a:rPr>
              <a:t>Tax Withholding</a:t>
            </a:r>
          </a:p>
          <a:p>
            <a:pPr lvl="2" eaLnBrk="1" hangingPunct="1"/>
            <a:r>
              <a:rPr lang="en-US" altLang="zh-HK" dirty="0">
                <a:ea typeface="PMingLiU" pitchFamily="18" charset="-120"/>
              </a:rPr>
              <a:t>Employees complete a Form W-4 to supply the information the firm needs to withhold the correct amount of tax and also to indicate</a:t>
            </a:r>
          </a:p>
          <a:p>
            <a:pPr lvl="3" eaLnBrk="1" hangingPunct="1"/>
            <a:r>
              <a:rPr lang="en-US" altLang="zh-HK" sz="2300" dirty="0">
                <a:ea typeface="PMingLiU" pitchFamily="18" charset="-120"/>
              </a:rPr>
              <a:t>Whether to withhold at the single rate or at the lower married rate</a:t>
            </a:r>
          </a:p>
          <a:p>
            <a:pPr lvl="3" eaLnBrk="1" hangingPunct="1"/>
            <a:r>
              <a:rPr lang="en-US" altLang="zh-HK" sz="2300" dirty="0">
                <a:ea typeface="PMingLiU" pitchFamily="18" charset="-120"/>
              </a:rPr>
              <a:t>The number of withholding or “personal” allowances the employee chooses to claim</a:t>
            </a:r>
          </a:p>
          <a:p>
            <a:pPr lvl="3" eaLnBrk="1" hangingPunct="1"/>
            <a:r>
              <a:rPr lang="en-US" altLang="zh-HK" sz="2300" dirty="0">
                <a:ea typeface="PMingLiU" pitchFamily="18" charset="-120"/>
              </a:rPr>
              <a:t>Whether the employee wants an additional amount of tax withheld each period above the amount based on the number of allowances claimed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Salary and Wages (3)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Form W-2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Summarizes an employee’s taxable salary and wages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Provides annual federal and state withholding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Generated by employer on an annual basis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Form W-4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Supplies an employee’s withholding information to employer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Generated by employee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Remains constant unless employee makes changes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Salary and Wages (4)</a:t>
            </a:r>
            <a:endParaRPr lang="en-US" dirty="0"/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Employer Considerations for Salary and Wages</a:t>
            </a:r>
            <a:endParaRPr lang="en-US" altLang="en-US" b="1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Deductibility of Salary Payments – General Rule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Employers computing taxable income under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Cash method of accounting generally deduct salary and wages when they pay the employee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Accrual method generally deduct wages payable to employees as the employees earn the wages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Compensation expense accrued at end of year is deductible in year accrued if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Paid to an unrelated party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Paid within 2½ months of year-end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Salary and Wages (5)</a:t>
            </a:r>
            <a:endParaRPr lang="en-US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lvl="2" indent="-228600" eaLnBrk="1" hangingPunct="1"/>
            <a:r>
              <a:rPr lang="en-US" altLang="en-US" dirty="0"/>
              <a:t>Compensation expense accrued at end of year is deductible when</a:t>
            </a:r>
          </a:p>
          <a:p>
            <a:pPr marL="1600200" lvl="3" indent="-228600" eaLnBrk="1" hangingPunct="1"/>
            <a:r>
              <a:rPr lang="en-US" altLang="en-US" dirty="0"/>
              <a:t>Paid to related party</a:t>
            </a:r>
          </a:p>
          <a:p>
            <a:pPr marL="1600200" lvl="3" indent="-228600" eaLnBrk="1" hangingPunct="1"/>
            <a:r>
              <a:rPr lang="en-US" altLang="en-US" dirty="0"/>
              <a:t>Related party (employee) owns &gt; 50 percent of the value of the employer corporation</a:t>
            </a:r>
          </a:p>
          <a:p>
            <a:pPr marL="1143000" lvl="2" indent="-228600" eaLnBrk="1" hangingPunct="1"/>
            <a:r>
              <a:rPr lang="en-US" altLang="en-US" dirty="0"/>
              <a:t>After-tax cost of providing this salary is generally much less than the before-tax cost as the employer deducts the salary and associated FICA taxes paid</a:t>
            </a:r>
          </a:p>
          <a:p>
            <a:pPr marL="1143000" lvl="2" indent="-228600" eaLnBrk="1" hangingPunct="1"/>
            <a:r>
              <a:rPr lang="en-US" altLang="en-US" dirty="0"/>
              <a:t>After-tax cost of salary formula</a:t>
            </a:r>
          </a:p>
        </p:txBody>
      </p:sp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2">
            <a:lum bright="-20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33975"/>
            <a:ext cx="6400800" cy="4286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After-Tax Cost of Salary Question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XYZ, Inc. paid one of its employees $80,000. They are in the 35% tax bracket. What is the after-tax cost of the salary to XYZ, Inc.?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After-Tax Cost of Salary Solution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229600" cy="4411663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Before-tax cost = Salary</a:t>
            </a:r>
          </a:p>
          <a:p>
            <a:pPr lvl="1" eaLnBrk="1" hangingPunct="1"/>
            <a:r>
              <a:rPr lang="en-US" altLang="en-US" sz="2800" dirty="0"/>
              <a:t>Total cost = $80,000</a:t>
            </a:r>
          </a:p>
          <a:p>
            <a:pPr eaLnBrk="1" hangingPunct="1"/>
            <a:r>
              <a:rPr lang="en-US" altLang="en-US" sz="3200" dirty="0"/>
              <a:t>After-tax cost = $80,000 × (1 − 35%)</a:t>
            </a:r>
          </a:p>
          <a:p>
            <a:pPr lvl="1" eaLnBrk="1" hangingPunct="1"/>
            <a:r>
              <a:rPr lang="en-US" altLang="en-US" sz="2800" dirty="0"/>
              <a:t>So the after-tax cost = $52,000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4452</TotalTime>
  <Words>2366</Words>
  <Application>Microsoft Office PowerPoint</Application>
  <PresentationFormat>On-screen Show (4:3)</PresentationFormat>
  <Paragraphs>217</Paragraphs>
  <Slides>39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PMingLiU</vt:lpstr>
      <vt:lpstr>PMingLiU</vt:lpstr>
      <vt:lpstr>Times New Roman</vt:lpstr>
      <vt:lpstr>Wingdings</vt:lpstr>
      <vt:lpstr>Network</vt:lpstr>
      <vt:lpstr>Chapter 12</vt:lpstr>
      <vt:lpstr>Learning Objectives</vt:lpstr>
      <vt:lpstr>Salary and Wages </vt:lpstr>
      <vt:lpstr>Salary and Wages (2)</vt:lpstr>
      <vt:lpstr>Salary and Wages (3)</vt:lpstr>
      <vt:lpstr>Salary and Wages (4)</vt:lpstr>
      <vt:lpstr>Salary and Wages (5)</vt:lpstr>
      <vt:lpstr>After-Tax Cost of Salary Question</vt:lpstr>
      <vt:lpstr>After-Tax Cost of Salary Solution</vt:lpstr>
      <vt:lpstr>Salary and Wages (6)</vt:lpstr>
      <vt:lpstr>Equity-Based Compensation</vt:lpstr>
      <vt:lpstr>Equity-Based Compensation (2)</vt:lpstr>
      <vt:lpstr>Equity-Based Compensation (3)</vt:lpstr>
      <vt:lpstr>Equity-Based Compensation (4)</vt:lpstr>
      <vt:lpstr>Equity-Based Compensation (5)</vt:lpstr>
      <vt:lpstr>Equity-Based Compensation (6)</vt:lpstr>
      <vt:lpstr>Equity-Based Compensation (7)</vt:lpstr>
      <vt:lpstr>Stock Options Question</vt:lpstr>
      <vt:lpstr>Stock Options Solution</vt:lpstr>
      <vt:lpstr>Stock Options Solution (2)</vt:lpstr>
      <vt:lpstr>Equity-Based Compensation (8)</vt:lpstr>
      <vt:lpstr>Equity-Based Compensation (9)</vt:lpstr>
      <vt:lpstr>Equity-Based Compensation (10)</vt:lpstr>
      <vt:lpstr>Restricted Stock Question</vt:lpstr>
      <vt:lpstr>Restricted Stock Solution</vt:lpstr>
      <vt:lpstr>Equity-Based Compensation (11)</vt:lpstr>
      <vt:lpstr>Fringe Benefits</vt:lpstr>
      <vt:lpstr>Fringe Benefits (2)</vt:lpstr>
      <vt:lpstr>Fringe Benefits (3)</vt:lpstr>
      <vt:lpstr>Fringe Benefits (4)</vt:lpstr>
      <vt:lpstr>Fringe Benefits (5)</vt:lpstr>
      <vt:lpstr>Fringe Benefits (6)</vt:lpstr>
      <vt:lpstr>Fringe Benefits (7)</vt:lpstr>
      <vt:lpstr>Fringe Benefits (8)</vt:lpstr>
      <vt:lpstr>Fringe Benefits (9)</vt:lpstr>
      <vt:lpstr>Fringe Benefits (10)</vt:lpstr>
      <vt:lpstr>Fringe Benefits (11)</vt:lpstr>
      <vt:lpstr>Fringe Benefits (12)</vt:lpstr>
      <vt:lpstr>Fringe Benefits (13)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</dc:creator>
  <cp:lastModifiedBy>hgodfrey@uncc.edu</cp:lastModifiedBy>
  <cp:revision>870</cp:revision>
  <dcterms:created xsi:type="dcterms:W3CDTF">2006-11-06T16:51:59Z</dcterms:created>
  <dcterms:modified xsi:type="dcterms:W3CDTF">2017-06-19T14:46:19Z</dcterms:modified>
</cp:coreProperties>
</file>