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54"/>
  </p:notesMasterIdLst>
  <p:sldIdLst>
    <p:sldId id="303" r:id="rId2"/>
    <p:sldId id="306" r:id="rId3"/>
    <p:sldId id="342" r:id="rId4"/>
    <p:sldId id="307" r:id="rId5"/>
    <p:sldId id="333" r:id="rId6"/>
    <p:sldId id="334" r:id="rId7"/>
    <p:sldId id="335" r:id="rId8"/>
    <p:sldId id="336" r:id="rId9"/>
    <p:sldId id="337" r:id="rId10"/>
    <p:sldId id="338" r:id="rId11"/>
    <p:sldId id="332" r:id="rId12"/>
    <p:sldId id="259" r:id="rId13"/>
    <p:sldId id="339" r:id="rId14"/>
    <p:sldId id="261" r:id="rId15"/>
    <p:sldId id="262" r:id="rId16"/>
    <p:sldId id="302" r:id="rId17"/>
    <p:sldId id="308" r:id="rId18"/>
    <p:sldId id="264" r:id="rId19"/>
    <p:sldId id="311" r:id="rId20"/>
    <p:sldId id="309" r:id="rId21"/>
    <p:sldId id="310" r:id="rId22"/>
    <p:sldId id="265" r:id="rId23"/>
    <p:sldId id="312" r:id="rId24"/>
    <p:sldId id="266" r:id="rId25"/>
    <p:sldId id="313" r:id="rId26"/>
    <p:sldId id="314" r:id="rId27"/>
    <p:sldId id="340" r:id="rId28"/>
    <p:sldId id="267" r:id="rId29"/>
    <p:sldId id="268" r:id="rId30"/>
    <p:sldId id="269" r:id="rId31"/>
    <p:sldId id="315" r:id="rId32"/>
    <p:sldId id="274" r:id="rId33"/>
    <p:sldId id="276" r:id="rId34"/>
    <p:sldId id="316" r:id="rId35"/>
    <p:sldId id="277" r:id="rId36"/>
    <p:sldId id="299" r:id="rId37"/>
    <p:sldId id="278" r:id="rId38"/>
    <p:sldId id="331" r:id="rId39"/>
    <p:sldId id="281" r:id="rId40"/>
    <p:sldId id="282" r:id="rId41"/>
    <p:sldId id="319" r:id="rId42"/>
    <p:sldId id="283" r:id="rId43"/>
    <p:sldId id="301" r:id="rId44"/>
    <p:sldId id="320" r:id="rId45"/>
    <p:sldId id="284" r:id="rId46"/>
    <p:sldId id="321" r:id="rId47"/>
    <p:sldId id="297" r:id="rId48"/>
    <p:sldId id="285" r:id="rId49"/>
    <p:sldId id="323" r:id="rId50"/>
    <p:sldId id="325" r:id="rId51"/>
    <p:sldId id="324" r:id="rId52"/>
    <p:sldId id="341" r:id="rId53"/>
  </p:sldIdLst>
  <p:sldSz cx="9144000" cy="6858000" type="screen4x3"/>
  <p:notesSz cx="6858000" cy="9144000"/>
  <p:custDataLst>
    <p:tags r:id="rId55"/>
  </p:custData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gate 10" initials="A1" lastIdx="2" clrIdx="0"/>
  <p:cmAuthor id="1" name="Colton Gigot" initials="CG"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035" autoAdjust="0"/>
    <p:restoredTop sz="99619" autoAdjust="0"/>
  </p:normalViewPr>
  <p:slideViewPr>
    <p:cSldViewPr>
      <p:cViewPr varScale="1">
        <p:scale>
          <a:sx n="104" d="100"/>
          <a:sy n="104" d="100"/>
        </p:scale>
        <p:origin x="169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3" d="100"/>
          <a:sy n="53" d="100"/>
        </p:scale>
        <p:origin x="-332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commentAuthors" Target="commentAuthor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42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US" dirty="0"/>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vl1pPr>
          </a:lstStyle>
          <a:p>
            <a:fld id="{2E7E3BDE-ABE5-4584-AD3A-3148E116E724}" type="slidenum">
              <a:rPr lang="en-US" altLang="en-US"/>
              <a:pPr/>
              <a:t>‹#›</a:t>
            </a:fld>
            <a:endParaRPr lang="en-US" altLang="en-US" dirty="0"/>
          </a:p>
        </p:txBody>
      </p:sp>
    </p:spTree>
    <p:extLst>
      <p:ext uri="{BB962C8B-B14F-4D97-AF65-F5344CB8AC3E}">
        <p14:creationId xmlns:p14="http://schemas.microsoft.com/office/powerpoint/2010/main" val="357326947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ChangeArrowheads="1" noTextEdit="1"/>
          </p:cNvSpPr>
          <p:nvPr>
            <p:ph type="sldImg"/>
          </p:nvPr>
        </p:nvSpPr>
        <p:spPr>
          <a:ln/>
        </p:spPr>
      </p:sp>
      <p:sp>
        <p:nvSpPr>
          <p:cNvPr id="5123"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3986544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264929293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Rot="1" noChangeAspect="1" noChangeArrowheads="1" noTextEdit="1"/>
          </p:cNvSpPr>
          <p:nvPr>
            <p:ph type="sldImg"/>
          </p:nvPr>
        </p:nvSpPr>
        <p:spPr>
          <a:ln/>
        </p:spPr>
      </p:sp>
      <p:sp>
        <p:nvSpPr>
          <p:cNvPr id="717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28600" indent="-228600" eaLnBrk="1" hangingPunct="1">
              <a:buFont typeface="Wingdings" pitchFamily="2" charset="2"/>
              <a:buNone/>
            </a:pPr>
            <a:endParaRPr lang="en-GB" altLang="en-US" dirty="0"/>
          </a:p>
        </p:txBody>
      </p:sp>
    </p:spTree>
    <p:extLst>
      <p:ext uri="{BB962C8B-B14F-4D97-AF65-F5344CB8AC3E}">
        <p14:creationId xmlns:p14="http://schemas.microsoft.com/office/powerpoint/2010/main" val="264929293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With Cover">
    <p:spTree>
      <p:nvGrpSpPr>
        <p:cNvPr id="1" name=""/>
        <p:cNvGrpSpPr/>
        <p:nvPr/>
      </p:nvGrpSpPr>
      <p:grpSpPr>
        <a:xfrm>
          <a:off x="0" y="0"/>
          <a:ext cx="0" cy="0"/>
          <a:chOff x="0" y="0"/>
          <a:chExt cx="0" cy="0"/>
        </a:xfrm>
      </p:grpSpPr>
      <p:grpSp>
        <p:nvGrpSpPr>
          <p:cNvPr id="5" name="Group 8"/>
          <p:cNvGrpSpPr>
            <a:grpSpLocks/>
          </p:cNvGrpSpPr>
          <p:nvPr/>
        </p:nvGrpSpPr>
        <p:grpSpPr bwMode="auto">
          <a:xfrm>
            <a:off x="7543800" y="2895600"/>
            <a:ext cx="1058863" cy="1828800"/>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grpSp>
      <p:sp>
        <p:nvSpPr>
          <p:cNvPr id="38"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51203" name="Rectangle 3"/>
          <p:cNvSpPr>
            <a:spLocks noGrp="1" noChangeArrowheads="1"/>
          </p:cNvSpPr>
          <p:nvPr>
            <p:ph type="ctrTitle"/>
          </p:nvPr>
        </p:nvSpPr>
        <p:spPr>
          <a:xfrm>
            <a:off x="4038600" y="1524000"/>
            <a:ext cx="4495800" cy="990600"/>
          </a:xfrm>
        </p:spPr>
        <p:txBody>
          <a:bodyPr/>
          <a:lstStyle>
            <a:lvl1pPr algn="r">
              <a:defRPr sz="4800"/>
            </a:lvl1pPr>
          </a:lstStyle>
          <a:p>
            <a:r>
              <a:rPr lang="en-US" altLang="en-US" dirty="0"/>
              <a:t>Click to edit</a:t>
            </a:r>
          </a:p>
        </p:txBody>
      </p:sp>
      <p:sp>
        <p:nvSpPr>
          <p:cNvPr id="51204" name="Rectangle 4"/>
          <p:cNvSpPr>
            <a:spLocks noGrp="1" noChangeArrowheads="1"/>
          </p:cNvSpPr>
          <p:nvPr>
            <p:ph type="subTitle" idx="1"/>
          </p:nvPr>
        </p:nvSpPr>
        <p:spPr>
          <a:xfrm>
            <a:off x="4038600" y="2744788"/>
            <a:ext cx="3352800" cy="2132012"/>
          </a:xfrm>
        </p:spPr>
        <p:txBody>
          <a:bodyPr/>
          <a:lstStyle>
            <a:lvl1pPr marL="0" indent="0" algn="r">
              <a:buFont typeface="Wingdings" pitchFamily="2" charset="2"/>
              <a:buNone/>
              <a:defRPr sz="3200"/>
            </a:lvl1pPr>
          </a:lstStyle>
          <a:p>
            <a:r>
              <a:rPr lang="en-US" altLang="en-US" dirty="0"/>
              <a:t>Click to edit Master subtitle style</a:t>
            </a:r>
          </a:p>
        </p:txBody>
      </p:sp>
      <p:sp>
        <p:nvSpPr>
          <p:cNvPr id="40"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i="1" dirty="0">
                <a:latin typeface="Times New Roman" panose="02020603050405020304" pitchFamily="18" charset="0"/>
                <a:cs typeface="Times New Roman" panose="02020603050405020304" pitchFamily="18" charset="0"/>
              </a:rPr>
              <a:t>Copyright © 2018 McGraw-Hill Education. All rights reserved. No reproduction or distribution without the prior written consent of McGraw-Hill Education.</a:t>
            </a:r>
            <a:endParaRPr lang="en-US" sz="105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pic>
        <p:nvPicPr>
          <p:cNvPr id="3" name="Picture 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35493" y="877197"/>
            <a:ext cx="3558214" cy="4685403"/>
          </a:xfrm>
          <a:prstGeom prst="rect">
            <a:avLst/>
          </a:prstGeom>
        </p:spPr>
      </p:pic>
    </p:spTree>
    <p:extLst>
      <p:ext uri="{BB962C8B-B14F-4D97-AF65-F5344CB8AC3E}">
        <p14:creationId xmlns:p14="http://schemas.microsoft.com/office/powerpoint/2010/main" val="14595277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83717247"/>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113943914"/>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12918552"/>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showMasterPhAnim="0" preserve="1" userDrawn="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38"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39"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i="1" dirty="0">
                <a:latin typeface="Times New Roman" panose="02020603050405020304" pitchFamily="18" charset="0"/>
                <a:cs typeface="Times New Roman" panose="02020603050405020304" pitchFamily="18" charset="0"/>
              </a:rPr>
              <a:t>Copyright © 2018 McGraw-Hill Education. All rights reserved. No reproduction or distribution without the prior written consent of McGraw-Hill Education.</a:t>
            </a:r>
            <a:endParaRPr lang="en-US" sz="105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sp>
        <p:nvSpPr>
          <p:cNvPr id="52227"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52228"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Tree>
    <p:extLst>
      <p:ext uri="{BB962C8B-B14F-4D97-AF65-F5344CB8AC3E}">
        <p14:creationId xmlns:p14="http://schemas.microsoft.com/office/powerpoint/2010/main" val="77220007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5574854"/>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3057029881"/>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605539217"/>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3921508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831901577"/>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12275869"/>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98058832"/>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xmlns="">
                <a:noFill/>
              </a14:hiddenFill>
            </a:ext>
          </a:extLst>
        </p:spPr>
        <p:txBody>
          <a:bodyPr/>
          <a:lstStyle/>
          <a:p>
            <a:endParaRPr lang="en-US" dirty="0"/>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grpSp>
        <p:nvGrpSpPr>
          <p:cNvPr id="1029" name="Group 8"/>
          <p:cNvGrpSpPr>
            <a:grpSpLocks/>
          </p:cNvGrpSpPr>
          <p:nvPr/>
        </p:nvGrpSpPr>
        <p:grpSpPr bwMode="auto">
          <a:xfrm>
            <a:off x="8153400" y="152400"/>
            <a:ext cx="792163" cy="1295400"/>
            <a:chOff x="5136" y="960"/>
            <a:chExt cx="528" cy="864"/>
          </a:xfrm>
        </p:grpSpPr>
        <p:sp>
          <p:nvSpPr>
            <p:cNvPr id="1031"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32"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33"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34"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35"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36"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37" name="Oval 15"/>
            <p:cNvSpPr>
              <a:spLocks noChangeArrowheads="1"/>
            </p:cNvSpPr>
            <p:nvPr/>
          </p:nvSpPr>
          <p:spPr bwMode="auto">
            <a:xfrm>
              <a:off x="5472" y="1072"/>
              <a:ext cx="73" cy="77"/>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38" name="Oval 16"/>
            <p:cNvSpPr>
              <a:spLocks noChangeArrowheads="1"/>
            </p:cNvSpPr>
            <p:nvPr/>
          </p:nvSpPr>
          <p:spPr bwMode="auto">
            <a:xfrm>
              <a:off x="5136" y="1184"/>
              <a:ext cx="80" cy="73"/>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39" name="Oval 17"/>
            <p:cNvSpPr>
              <a:spLocks noChangeArrowheads="1"/>
            </p:cNvSpPr>
            <p:nvPr/>
          </p:nvSpPr>
          <p:spPr bwMode="auto">
            <a:xfrm>
              <a:off x="5248" y="1184"/>
              <a:ext cx="79" cy="73"/>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40" name="Oval 18"/>
            <p:cNvSpPr>
              <a:spLocks noChangeArrowheads="1"/>
            </p:cNvSpPr>
            <p:nvPr/>
          </p:nvSpPr>
          <p:spPr bwMode="auto">
            <a:xfrm>
              <a:off x="5360" y="1184"/>
              <a:ext cx="76" cy="73"/>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41" name="Oval 19"/>
            <p:cNvSpPr>
              <a:spLocks noChangeArrowheads="1"/>
            </p:cNvSpPr>
            <p:nvPr/>
          </p:nvSpPr>
          <p:spPr bwMode="auto">
            <a:xfrm>
              <a:off x="5472" y="1184"/>
              <a:ext cx="73" cy="73"/>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42" name="Oval 20"/>
            <p:cNvSpPr>
              <a:spLocks noChangeArrowheads="1"/>
            </p:cNvSpPr>
            <p:nvPr/>
          </p:nvSpPr>
          <p:spPr bwMode="auto">
            <a:xfrm>
              <a:off x="5584" y="1184"/>
              <a:ext cx="80" cy="73"/>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43"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44"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45"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46" name="Oval 24"/>
            <p:cNvSpPr>
              <a:spLocks noChangeArrowheads="1"/>
            </p:cNvSpPr>
            <p:nvPr/>
          </p:nvSpPr>
          <p:spPr bwMode="auto">
            <a:xfrm>
              <a:off x="5472" y="1296"/>
              <a:ext cx="73" cy="80"/>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47"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48"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49"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50" name="Oval 28"/>
            <p:cNvSpPr>
              <a:spLocks noChangeArrowheads="1"/>
            </p:cNvSpPr>
            <p:nvPr/>
          </p:nvSpPr>
          <p:spPr bwMode="auto">
            <a:xfrm>
              <a:off x="5472" y="1408"/>
              <a:ext cx="73" cy="80"/>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51"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52"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53"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54"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55" name="Oval 33"/>
            <p:cNvSpPr>
              <a:spLocks noChangeArrowheads="1"/>
            </p:cNvSpPr>
            <p:nvPr/>
          </p:nvSpPr>
          <p:spPr bwMode="auto">
            <a:xfrm>
              <a:off x="5472" y="1520"/>
              <a:ext cx="73" cy="79"/>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56" name="Oval 34"/>
            <p:cNvSpPr>
              <a:spLocks noChangeArrowheads="1"/>
            </p:cNvSpPr>
            <p:nvPr/>
          </p:nvSpPr>
          <p:spPr bwMode="auto">
            <a:xfrm>
              <a:off x="5136" y="1632"/>
              <a:ext cx="80" cy="75"/>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57" name="Oval 35"/>
            <p:cNvSpPr>
              <a:spLocks noChangeArrowheads="1"/>
            </p:cNvSpPr>
            <p:nvPr/>
          </p:nvSpPr>
          <p:spPr bwMode="auto">
            <a:xfrm>
              <a:off x="5248" y="1632"/>
              <a:ext cx="79" cy="75"/>
            </a:xfrm>
            <a:prstGeom prst="ellipse">
              <a:avLst/>
            </a:prstGeom>
            <a:solidFill>
              <a:schemeClr val="accent1"/>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58" name="Oval 36"/>
            <p:cNvSpPr>
              <a:spLocks noChangeArrowheads="1"/>
            </p:cNvSpPr>
            <p:nvPr/>
          </p:nvSpPr>
          <p:spPr bwMode="auto">
            <a:xfrm>
              <a:off x="5360" y="1632"/>
              <a:ext cx="76" cy="75"/>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59" name="Oval 37"/>
            <p:cNvSpPr>
              <a:spLocks noChangeArrowheads="1"/>
            </p:cNvSpPr>
            <p:nvPr/>
          </p:nvSpPr>
          <p:spPr bwMode="auto">
            <a:xfrm>
              <a:off x="5472" y="1632"/>
              <a:ext cx="73" cy="75"/>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60"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sp>
          <p:nvSpPr>
            <p:cNvPr id="1061" name="Oval 39"/>
            <p:cNvSpPr>
              <a:spLocks noChangeArrowheads="1"/>
            </p:cNvSpPr>
            <p:nvPr/>
          </p:nvSpPr>
          <p:spPr bwMode="auto">
            <a:xfrm>
              <a:off x="5472" y="1744"/>
              <a:ext cx="73" cy="80"/>
            </a:xfrm>
            <a:prstGeom prst="ellipse">
              <a:avLst/>
            </a:prstGeom>
            <a:solidFill>
              <a:schemeClr val="folHlink"/>
            </a:solidFill>
            <a:ln>
              <a:noFill/>
            </a:ln>
            <a:extLst>
              <a:ext uri="{91240B29-F687-4f45-9708-019B960494DF}">
                <a14:hiddenLine xmlns:a14="http://schemas.microsoft.com/office/drawing/2010/main" xmlns="" w="9525">
                  <a:solidFill>
                    <a:srgbClr val="000000"/>
                  </a:solidFill>
                  <a:round/>
                  <a:headEnd/>
                  <a:tailEnd/>
                </a14:hiddenLine>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en-US" altLang="en-US" dirty="0"/>
            </a:p>
          </p:txBody>
        </p:sp>
      </p:grpSp>
      <p:sp>
        <p:nvSpPr>
          <p:cNvPr id="46" name="Text Box 21"/>
          <p:cNvSpPr txBox="1">
            <a:spLocks noChangeArrowheads="1"/>
          </p:cNvSpPr>
          <p:nvPr userDrawn="1"/>
        </p:nvSpPr>
        <p:spPr bwMode="auto">
          <a:xfrm>
            <a:off x="8305800" y="6172200"/>
            <a:ext cx="838200" cy="304800"/>
          </a:xfrm>
          <a:prstGeom prst="rect">
            <a:avLst/>
          </a:prstGeom>
          <a:noFill/>
          <a:ln w="9525">
            <a:noFill/>
            <a:miter lim="800000"/>
            <a:headEnd/>
            <a:tailEnd/>
          </a:ln>
          <a:effec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400" dirty="0">
                <a:latin typeface="Times New Roman" pitchFamily="18" charset="0"/>
                <a:ea typeface="宋体" pitchFamily="2" charset="-122"/>
              </a:rPr>
              <a:t>14-</a:t>
            </a:r>
            <a:fld id="{7780C7D8-ABAC-4B94-922D-285CC358DEED}" type="slidenum">
              <a:rPr lang="en-US" altLang="en-US" sz="1400">
                <a:latin typeface="Times New Roman" pitchFamily="18" charset="0"/>
                <a:ea typeface="宋体" pitchFamily="2" charset="-122"/>
              </a:rPr>
              <a:pPr eaLnBrk="1" hangingPunct="1">
                <a:spcBef>
                  <a:spcPct val="50000"/>
                </a:spcBef>
              </a:pPr>
              <a:t>‹#›</a:t>
            </a:fld>
            <a:endParaRPr lang="en-US" altLang="en-US" sz="1400" dirty="0">
              <a:latin typeface="Times New Roman" pitchFamily="18" charset="0"/>
              <a:ea typeface="宋体" pitchFamily="2" charset="-122"/>
            </a:endParaRPr>
          </a:p>
        </p:txBody>
      </p:sp>
      <p:sp>
        <p:nvSpPr>
          <p:cNvPr id="38" name="Rectangle 10"/>
          <p:cNvSpPr>
            <a:spLocks noChangeArrowheads="1"/>
          </p:cNvSpPr>
          <p:nvPr userDrawn="1"/>
        </p:nvSpPr>
        <p:spPr bwMode="auto">
          <a:xfrm>
            <a:off x="152400" y="6553200"/>
            <a:ext cx="2667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spcBef>
                <a:spcPct val="50000"/>
              </a:spcBef>
              <a:defRPr/>
            </a:pPr>
            <a:r>
              <a:rPr lang="en-US" altLang="en-US" sz="1200" b="1" i="1" dirty="0">
                <a:latin typeface="Times New Roman" pitchFamily="18" charset="0"/>
              </a:rPr>
              <a:t>McGraw-Hill Education</a:t>
            </a:r>
          </a:p>
        </p:txBody>
      </p:sp>
      <p:sp>
        <p:nvSpPr>
          <p:cNvPr id="39" name="Rectangle 11"/>
          <p:cNvSpPr>
            <a:spLocks noChangeArrowheads="1"/>
          </p:cNvSpPr>
          <p:nvPr userDrawn="1"/>
        </p:nvSpPr>
        <p:spPr bwMode="auto">
          <a:xfrm>
            <a:off x="2438400" y="6400800"/>
            <a:ext cx="67056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sq">
                <a:solidFill>
                  <a:srgbClr val="000000"/>
                </a:solidFill>
                <a:miter lim="800000"/>
                <a:headEnd type="none" w="sm" len="sm"/>
                <a:tailEnd type="none" w="sm" len="sm"/>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a:spcBef>
                <a:spcPct val="50000"/>
              </a:spcBef>
              <a:defRPr/>
            </a:pPr>
            <a:r>
              <a:rPr lang="en-IN" sz="1050" i="1" dirty="0">
                <a:latin typeface="Times New Roman" panose="02020603050405020304" pitchFamily="18" charset="0"/>
                <a:cs typeface="Times New Roman" panose="02020603050405020304" pitchFamily="18" charset="0"/>
              </a:rPr>
              <a:t>Copyright © 2018 McGraw-Hill Education. All rights reserved. No reproduction or distribution without the prior written consent of McGraw-Hill Education.</a:t>
            </a:r>
            <a:endParaRPr lang="en-US" sz="1050" i="1" dirty="0">
              <a:latin typeface="Times New Roman" panose="02020603050405020304" pitchFamily="18" charset="0"/>
              <a:cs typeface="Times New Roman" panose="02020603050405020304" pitchFamily="18" charset="0"/>
            </a:endParaRPr>
          </a:p>
          <a:p>
            <a:pPr algn="r">
              <a:spcBef>
                <a:spcPct val="50000"/>
              </a:spcBef>
              <a:defRPr/>
            </a:pPr>
            <a:r>
              <a:rPr lang="en-US" altLang="en-US" sz="800" b="1" i="1" dirty="0">
                <a:latin typeface="Times New Roman" pitchFamily="18" charset="0"/>
                <a:cs typeface="Times New Roman" panose="02020603050405020304" pitchFamily="18" charset="0"/>
              </a:rPr>
              <a:t>.</a:t>
            </a:r>
          </a:p>
        </p:txBody>
      </p:sp>
    </p:spTree>
  </p:cSld>
  <p:clrMap bg1="lt1" tx1="dk1" bg2="lt2" tx2="dk2" accent1="accent1" accent2="accent2" accent3="accent3" accent4="accent4" accent5="accent5" accent6="accent6" hlink="hlink" folHlink="folHlink"/>
  <p:sldLayoutIdLst>
    <p:sldLayoutId id="2147483855" r:id="rId1"/>
    <p:sldLayoutId id="2147483854" r:id="rId2"/>
    <p:sldLayoutId id="2147483844" r:id="rId3"/>
    <p:sldLayoutId id="2147483845" r:id="rId4"/>
    <p:sldLayoutId id="2147483846" r:id="rId5"/>
    <p:sldLayoutId id="2147483847" r:id="rId6"/>
    <p:sldLayoutId id="2147483848" r:id="rId7"/>
    <p:sldLayoutId id="2147483849" r:id="rId8"/>
    <p:sldLayoutId id="2147483850" r:id="rId9"/>
    <p:sldLayoutId id="2147483851" r:id="rId10"/>
    <p:sldLayoutId id="2147483852" r:id="rId11"/>
    <p:sldLayoutId id="2147483853" r:id="rId12"/>
  </p:sldLayoutIdLst>
  <p:transition/>
  <p:hf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p:txBody>
          <a:bodyPr/>
          <a:lstStyle/>
          <a:p>
            <a:pPr algn="r" eaLnBrk="1" hangingPunct="1"/>
            <a:r>
              <a:rPr lang="en-US" altLang="en-US" sz="4400" dirty="0"/>
              <a:t>Chapter 14</a:t>
            </a:r>
          </a:p>
        </p:txBody>
      </p:sp>
      <p:sp>
        <p:nvSpPr>
          <p:cNvPr id="4099" name="Rectangle 3"/>
          <p:cNvSpPr>
            <a:spLocks noGrp="1" noChangeArrowheads="1"/>
          </p:cNvSpPr>
          <p:nvPr>
            <p:ph type="subTitle" idx="1"/>
          </p:nvPr>
        </p:nvSpPr>
        <p:spPr>
          <a:xfrm>
            <a:off x="4343400" y="2744788"/>
            <a:ext cx="3048000" cy="2132012"/>
          </a:xfrm>
        </p:spPr>
        <p:txBody>
          <a:bodyPr/>
          <a:lstStyle/>
          <a:p>
            <a:pPr marL="0" indent="0" algn="r" eaLnBrk="1" hangingPunct="1">
              <a:lnSpc>
                <a:spcPct val="80000"/>
              </a:lnSpc>
              <a:buFont typeface="Wingdings" pitchFamily="2" charset="2"/>
              <a:buNone/>
            </a:pPr>
            <a:r>
              <a:rPr lang="en-US" altLang="en-US" dirty="0"/>
              <a:t>Tax Consequences of Home Ownership</a:t>
            </a:r>
            <a:r>
              <a:rPr lang="en-US" altLang="en-US" sz="3200" dirty="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en-US" sz="3700" dirty="0"/>
              <a:t>Tax Provisions by Property Type</a:t>
            </a:r>
            <a:endParaRPr lang="en-US" sz="3700" dirty="0"/>
          </a:p>
        </p:txBody>
      </p:sp>
      <p:pic>
        <p:nvPicPr>
          <p:cNvPr id="4" name="Content Placeholder 3" descr="Screen Shot 2017-03-01 at 12.59.46 PM.png"/>
          <p:cNvPicPr>
            <a:picLocks noGrp="1" noChangeAspect="1"/>
          </p:cNvPicPr>
          <p:nvPr>
            <p:ph idx="1"/>
          </p:nvPr>
        </p:nvPicPr>
        <p:blipFill>
          <a:blip r:embed="rId2">
            <a:extLst>
              <a:ext uri="{28A0092B-C50C-407E-A947-70E740481C1C}">
                <a14:useLocalDpi xmlns:a14="http://schemas.microsoft.com/office/drawing/2010/main" val="0"/>
              </a:ext>
            </a:extLst>
          </a:blip>
          <a:srcRect t="933" b="933"/>
          <a:stretch>
            <a:fillRect/>
          </a:stretch>
        </p:blipFill>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800" dirty="0"/>
              <a:t>Tax and Nontax Considerations</a:t>
            </a:r>
          </a:p>
        </p:txBody>
      </p:sp>
      <p:sp>
        <p:nvSpPr>
          <p:cNvPr id="15363" name="Rectangle 3"/>
          <p:cNvSpPr>
            <a:spLocks noGrp="1" noChangeArrowheads="1"/>
          </p:cNvSpPr>
          <p:nvPr>
            <p:ph idx="1"/>
          </p:nvPr>
        </p:nvSpPr>
        <p:spPr/>
        <p:txBody>
          <a:bodyPr/>
          <a:lstStyle/>
          <a:p>
            <a:pPr>
              <a:lnSpc>
                <a:spcPct val="80000"/>
              </a:lnSpc>
            </a:pPr>
            <a:r>
              <a:rPr lang="en-US" altLang="en-US" sz="2600" dirty="0"/>
              <a:t>Nontax consequences of home ownership</a:t>
            </a:r>
          </a:p>
          <a:p>
            <a:pPr lvl="1">
              <a:lnSpc>
                <a:spcPct val="80000"/>
              </a:lnSpc>
            </a:pPr>
            <a:r>
              <a:rPr lang="en-US" altLang="en-US" sz="2200" dirty="0"/>
              <a:t>Large investment</a:t>
            </a:r>
          </a:p>
          <a:p>
            <a:pPr lvl="1">
              <a:lnSpc>
                <a:spcPct val="80000"/>
              </a:lnSpc>
            </a:pPr>
            <a:r>
              <a:rPr lang="en-US" altLang="en-US" sz="2200" dirty="0"/>
              <a:t>Potential for big return (or loss) on investment with use of leverage</a:t>
            </a:r>
          </a:p>
          <a:p>
            <a:pPr lvl="1">
              <a:lnSpc>
                <a:spcPct val="80000"/>
              </a:lnSpc>
            </a:pPr>
            <a:r>
              <a:rPr lang="en-US" altLang="en-US" sz="2200" dirty="0"/>
              <a:t>Risk of default on home loan</a:t>
            </a:r>
          </a:p>
          <a:p>
            <a:pPr lvl="1">
              <a:lnSpc>
                <a:spcPct val="80000"/>
              </a:lnSpc>
            </a:pPr>
            <a:r>
              <a:rPr lang="en-US" altLang="en-US" sz="2200" dirty="0"/>
              <a:t>Time and costs of maintenance</a:t>
            </a:r>
          </a:p>
          <a:p>
            <a:pPr lvl="1">
              <a:lnSpc>
                <a:spcPct val="80000"/>
              </a:lnSpc>
            </a:pPr>
            <a:r>
              <a:rPr lang="en-US" altLang="en-US" sz="2200" dirty="0"/>
              <a:t>Limited mobility</a:t>
            </a:r>
          </a:p>
          <a:p>
            <a:pPr>
              <a:lnSpc>
                <a:spcPct val="80000"/>
              </a:lnSpc>
            </a:pPr>
            <a:r>
              <a:rPr lang="en-US" altLang="en-US" sz="2600" dirty="0"/>
              <a:t>Tax consequences of home ownership</a:t>
            </a:r>
          </a:p>
          <a:p>
            <a:pPr lvl="1">
              <a:lnSpc>
                <a:spcPct val="80000"/>
              </a:lnSpc>
            </a:pPr>
            <a:r>
              <a:rPr lang="en-US" altLang="en-US" sz="2200" dirty="0"/>
              <a:t>Interest expense deductible</a:t>
            </a:r>
          </a:p>
          <a:p>
            <a:pPr lvl="1">
              <a:lnSpc>
                <a:spcPct val="80000"/>
              </a:lnSpc>
            </a:pPr>
            <a:r>
              <a:rPr lang="en-US" altLang="en-US" sz="2200" dirty="0"/>
              <a:t>Gain on sale excludable</a:t>
            </a:r>
          </a:p>
          <a:p>
            <a:pPr lvl="1">
              <a:lnSpc>
                <a:spcPct val="80000"/>
              </a:lnSpc>
            </a:pPr>
            <a:r>
              <a:rPr lang="en-US" altLang="en-US" sz="2200" dirty="0"/>
              <a:t>Real property taxes on home deductible</a:t>
            </a:r>
          </a:p>
          <a:p>
            <a:pPr lvl="1">
              <a:lnSpc>
                <a:spcPct val="80000"/>
              </a:lnSpc>
            </a:pPr>
            <a:r>
              <a:rPr lang="en-US" altLang="en-US" sz="2200" dirty="0"/>
              <a:t>Rental and business use possibilities</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dirty="0"/>
              <a:t>Sale of Personal Residence</a:t>
            </a:r>
          </a:p>
        </p:txBody>
      </p:sp>
      <p:sp>
        <p:nvSpPr>
          <p:cNvPr id="16387" name="Rectangle 3"/>
          <p:cNvSpPr>
            <a:spLocks noGrp="1" noChangeArrowheads="1"/>
          </p:cNvSpPr>
          <p:nvPr>
            <p:ph type="body" idx="1"/>
          </p:nvPr>
        </p:nvSpPr>
        <p:spPr/>
        <p:txBody>
          <a:bodyPr/>
          <a:lstStyle/>
          <a:p>
            <a:pPr eaLnBrk="1" hangingPunct="1">
              <a:lnSpc>
                <a:spcPct val="90000"/>
              </a:lnSpc>
              <a:spcAft>
                <a:spcPts val="2400"/>
              </a:spcAft>
            </a:pPr>
            <a:r>
              <a:rPr lang="en-US" altLang="en-US" dirty="0"/>
              <a:t>Typically, gain or loss recognized on sale of personal residence is capital gain or loss</a:t>
            </a:r>
          </a:p>
          <a:p>
            <a:pPr eaLnBrk="1" hangingPunct="1">
              <a:lnSpc>
                <a:spcPct val="90000"/>
              </a:lnSpc>
              <a:spcAft>
                <a:spcPts val="2400"/>
              </a:spcAft>
            </a:pPr>
            <a:r>
              <a:rPr lang="en-US" altLang="en-US" dirty="0"/>
              <a:t>Because a personal residence is a “personal-use asset” any loss recognized is not deductible</a:t>
            </a:r>
          </a:p>
          <a:p>
            <a:pPr eaLnBrk="1" hangingPunct="1">
              <a:lnSpc>
                <a:spcPct val="90000"/>
              </a:lnSpc>
              <a:spcAft>
                <a:spcPts val="2400"/>
              </a:spcAft>
            </a:pPr>
            <a:r>
              <a:rPr lang="en-US" altLang="en-US" dirty="0"/>
              <a:t>Part or all of the gain might be excluded if taxpayer meets certain requirements</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dirty="0"/>
              <a:t>Exclusion </a:t>
            </a:r>
          </a:p>
        </p:txBody>
      </p:sp>
      <p:sp>
        <p:nvSpPr>
          <p:cNvPr id="17411" name="Rectangle 3"/>
          <p:cNvSpPr>
            <a:spLocks noGrp="1" noChangeArrowheads="1"/>
          </p:cNvSpPr>
          <p:nvPr>
            <p:ph idx="1"/>
          </p:nvPr>
        </p:nvSpPr>
        <p:spPr/>
        <p:txBody>
          <a:bodyPr/>
          <a:lstStyle/>
          <a:p>
            <a:pPr eaLnBrk="1" hangingPunct="1"/>
            <a:r>
              <a:rPr lang="en-US" altLang="en-US" dirty="0"/>
              <a:t>Maximum exclusion </a:t>
            </a:r>
          </a:p>
          <a:p>
            <a:pPr marL="742950" lvl="1" indent="-285750" eaLnBrk="1" hangingPunct="1"/>
            <a:r>
              <a:rPr lang="en-US" altLang="en-US" dirty="0"/>
              <a:t>$500,000 for married filing jointly taxpayers</a:t>
            </a:r>
          </a:p>
          <a:p>
            <a:pPr marL="742950" lvl="1" indent="-285750" eaLnBrk="1" hangingPunct="1"/>
            <a:r>
              <a:rPr lang="en-US" altLang="en-US" dirty="0"/>
              <a:t>$250,000 for other taxpayers</a:t>
            </a:r>
          </a:p>
          <a:p>
            <a:pPr eaLnBrk="1" hangingPunct="1"/>
            <a:r>
              <a:rPr lang="en-US" altLang="en-US" dirty="0"/>
              <a:t>Gain in excess of exclusion</a:t>
            </a:r>
          </a:p>
          <a:p>
            <a:pPr marL="742950" lvl="1" indent="-285750" eaLnBrk="1" hangingPunct="1"/>
            <a:r>
              <a:rPr lang="en-US" altLang="en-US" dirty="0"/>
              <a:t>Generally taxed as long-term capital gains</a:t>
            </a:r>
          </a:p>
          <a:p>
            <a:pPr marL="1143000" lvl="2" indent="-228600" eaLnBrk="1" hangingPunct="1"/>
            <a:r>
              <a:rPr lang="en-US" altLang="en-US" dirty="0"/>
              <a:t>Subject to preferential rates</a:t>
            </a:r>
          </a:p>
          <a:p>
            <a:pPr eaLnBrk="1" hangingPunct="1"/>
            <a:r>
              <a:rPr lang="en-US" altLang="en-US" dirty="0"/>
              <a:t>Must meet ownership and use tests to qualify for exclusion</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r>
              <a:rPr lang="en-US" altLang="en-US" dirty="0"/>
              <a:t>Ownership Test</a:t>
            </a:r>
          </a:p>
        </p:txBody>
      </p:sp>
      <p:sp>
        <p:nvSpPr>
          <p:cNvPr id="18435" name="Rectangle 3"/>
          <p:cNvSpPr>
            <a:spLocks noGrp="1" noChangeArrowheads="1"/>
          </p:cNvSpPr>
          <p:nvPr>
            <p:ph type="body" idx="1"/>
          </p:nvPr>
        </p:nvSpPr>
        <p:spPr/>
        <p:txBody>
          <a:bodyPr/>
          <a:lstStyle/>
          <a:p>
            <a:pPr eaLnBrk="1" hangingPunct="1"/>
            <a:r>
              <a:rPr lang="en-US" altLang="en-US" dirty="0"/>
              <a:t>The taxpayer must have owned the property for a total of two or more years during the five-year period ending on the date of sale</a:t>
            </a:r>
          </a:p>
          <a:p>
            <a:pPr eaLnBrk="1" hangingPunct="1"/>
            <a:r>
              <a:rPr lang="en-US" altLang="en-US" dirty="0"/>
              <a:t>If married taxpayers, either spouse can satisfy this requirement</a:t>
            </a:r>
          </a:p>
          <a:p>
            <a:pPr eaLnBrk="1" hangingPunct="1"/>
            <a:r>
              <a:rPr lang="en-US" altLang="en-US" dirty="0"/>
              <a:t>This requirement is meant to prevent a taxpayer from buying a home, fixing it up, and soon thereafter selling it and excluding the gain</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dirty="0"/>
              <a:t>Use Test</a:t>
            </a:r>
          </a:p>
        </p:txBody>
      </p:sp>
      <p:sp>
        <p:nvSpPr>
          <p:cNvPr id="19459" name="Rectangle 3"/>
          <p:cNvSpPr>
            <a:spLocks noGrp="1" noChangeArrowheads="1"/>
          </p:cNvSpPr>
          <p:nvPr>
            <p:ph type="body" idx="1"/>
          </p:nvPr>
        </p:nvSpPr>
        <p:spPr/>
        <p:txBody>
          <a:bodyPr/>
          <a:lstStyle/>
          <a:p>
            <a:pPr eaLnBrk="1" hangingPunct="1"/>
            <a:r>
              <a:rPr lang="en-US" altLang="en-US" dirty="0"/>
              <a:t>The taxpayer must have used the property as the taxpayer’s principal residence for a total of two or more years during the five-year period ending on the date of sale</a:t>
            </a:r>
          </a:p>
          <a:p>
            <a:pPr eaLnBrk="1" hangingPunct="1"/>
            <a:r>
              <a:rPr lang="en-US" altLang="en-US" dirty="0"/>
              <a:t>If married, </a:t>
            </a:r>
            <a:r>
              <a:rPr lang="en-US" altLang="en-US" u="sng" dirty="0"/>
              <a:t>both</a:t>
            </a:r>
            <a:r>
              <a:rPr lang="en-US" altLang="en-US" dirty="0"/>
              <a:t> spouses must satisfy this requirement</a:t>
            </a:r>
          </a:p>
          <a:p>
            <a:pPr eaLnBrk="1" hangingPunct="1"/>
            <a:r>
              <a:rPr lang="en-US" altLang="en-US" dirty="0"/>
              <a:t>This requirement is meant to ensure that taxpayers are selling homes they actually lived in instead of investment property</a:t>
            </a:r>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457200" y="808038"/>
            <a:ext cx="6019800" cy="868362"/>
          </a:xfrm>
          <a:noFill/>
        </p:spPr>
        <p:txBody>
          <a:bodyPr anchor="t"/>
          <a:lstStyle/>
          <a:p>
            <a:r>
              <a:rPr lang="en-US" altLang="en-US" sz="3500" dirty="0"/>
              <a:t>Gain Exclusion Example</a:t>
            </a:r>
          </a:p>
        </p:txBody>
      </p:sp>
      <p:sp>
        <p:nvSpPr>
          <p:cNvPr id="20483" name="Rectangle 3"/>
          <p:cNvSpPr>
            <a:spLocks noGrp="1" noChangeArrowheads="1"/>
          </p:cNvSpPr>
          <p:nvPr>
            <p:ph type="body" idx="1"/>
          </p:nvPr>
        </p:nvSpPr>
        <p:spPr>
          <a:xfrm>
            <a:off x="381000" y="1676400"/>
            <a:ext cx="8229600" cy="4572000"/>
          </a:xfrm>
        </p:spPr>
        <p:txBody>
          <a:bodyPr/>
          <a:lstStyle/>
          <a:p>
            <a:pPr marL="0" indent="0">
              <a:buFont typeface="Wingdings" pitchFamily="2" charset="2"/>
              <a:buNone/>
            </a:pPr>
            <a:r>
              <a:rPr lang="en-US" altLang="en-US" sz="2400" dirty="0"/>
              <a:t>When Tyler and Jasmine were married, Jasmine moved into Tyler’s home located in Denver, Colorado. Tyler had purchased the home two years before the marriage. After the marriage, the couple lived in the home together as their principal residence for three years before selling the home to move to Chicago. Tyler was the sole owner of the home for the entire five years he resided in the home. Would gain on the sale of the home qualify for the $500,000 exclusion available to married couples filing jointly even though Jasmine was never an owner of the home?</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457200" y="868362"/>
            <a:ext cx="7543800" cy="655638"/>
          </a:xfrm>
          <a:noFill/>
        </p:spPr>
        <p:txBody>
          <a:bodyPr anchor="t"/>
          <a:lstStyle/>
          <a:p>
            <a:r>
              <a:rPr lang="en-US" altLang="en-US" sz="3500" dirty="0"/>
              <a:t>Gain Exclusion Example Solution</a:t>
            </a:r>
          </a:p>
        </p:txBody>
      </p:sp>
      <p:sp>
        <p:nvSpPr>
          <p:cNvPr id="21507" name="Rectangle 3"/>
          <p:cNvSpPr>
            <a:spLocks noGrp="1" noChangeArrowheads="1"/>
          </p:cNvSpPr>
          <p:nvPr>
            <p:ph idx="1"/>
          </p:nvPr>
        </p:nvSpPr>
        <p:spPr/>
        <p:txBody>
          <a:bodyPr/>
          <a:lstStyle/>
          <a:p>
            <a:pPr marL="0" indent="0">
              <a:buFont typeface="Wingdings" pitchFamily="2" charset="2"/>
              <a:buNone/>
            </a:pPr>
            <a:r>
              <a:rPr lang="en-US" altLang="en-US" b="1" dirty="0"/>
              <a:t>Answer: </a:t>
            </a:r>
            <a:r>
              <a:rPr lang="en-US" altLang="en-US" dirty="0"/>
              <a:t>Yes. Gain on the sale qualifies for the full $500,000 exclusion available to married couples filing jointly because Tyler met the ownership test and both Tyler and Jasmine met the use test.</a:t>
            </a: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dirty="0"/>
              <a:t>Exceptions to General Exclusion Rules</a:t>
            </a:r>
          </a:p>
        </p:txBody>
      </p:sp>
      <p:sp>
        <p:nvSpPr>
          <p:cNvPr id="22531" name="Rectangle 3"/>
          <p:cNvSpPr>
            <a:spLocks noGrp="1" noChangeArrowheads="1"/>
          </p:cNvSpPr>
          <p:nvPr>
            <p:ph type="body" idx="1"/>
          </p:nvPr>
        </p:nvSpPr>
        <p:spPr>
          <a:xfrm>
            <a:off x="457200" y="1719263"/>
            <a:ext cx="8229600" cy="4681538"/>
          </a:xfrm>
        </p:spPr>
        <p:txBody>
          <a:bodyPr/>
          <a:lstStyle/>
          <a:p>
            <a:pPr eaLnBrk="1" hangingPunct="1">
              <a:lnSpc>
                <a:spcPct val="80000"/>
              </a:lnSpc>
            </a:pPr>
            <a:r>
              <a:rPr lang="en-US" altLang="en-US" sz="2400" dirty="0"/>
              <a:t>Nonqualified use limitation</a:t>
            </a:r>
          </a:p>
          <a:p>
            <a:pPr lvl="1" eaLnBrk="1" hangingPunct="1">
              <a:lnSpc>
                <a:spcPct val="80000"/>
              </a:lnSpc>
            </a:pPr>
            <a:r>
              <a:rPr lang="en-US" altLang="en-US" sz="1800" dirty="0"/>
              <a:t>Applies if taxpayer has nonqualified use of home on or after January 1, 2009.</a:t>
            </a:r>
          </a:p>
          <a:p>
            <a:pPr lvl="1" eaLnBrk="1" hangingPunct="1">
              <a:lnSpc>
                <a:spcPct val="80000"/>
              </a:lnSpc>
            </a:pPr>
            <a:r>
              <a:rPr lang="en-US" altLang="en-US" sz="1800" dirty="0"/>
              <a:t>Nonqualified use includes time the home is not the taxpayer’s principal residence.</a:t>
            </a:r>
          </a:p>
          <a:p>
            <a:pPr lvl="1" eaLnBrk="1" hangingPunct="1">
              <a:lnSpc>
                <a:spcPct val="80000"/>
              </a:lnSpc>
            </a:pPr>
            <a:r>
              <a:rPr lang="en-US" altLang="en-US" sz="1800" dirty="0"/>
              <a:t>Nonqualified use period does not include any portion of the five-year period ending on the date of sale that is after the last date the property was used as principal residence by taxpayer or taxpayer’s spouse. </a:t>
            </a:r>
          </a:p>
          <a:p>
            <a:pPr lvl="1" eaLnBrk="1" hangingPunct="1">
              <a:lnSpc>
                <a:spcPct val="80000"/>
              </a:lnSpc>
              <a:spcAft>
                <a:spcPts val="1200"/>
              </a:spcAft>
            </a:pPr>
            <a:r>
              <a:rPr lang="en-US" altLang="en-US" sz="1800" dirty="0"/>
              <a:t>Amount of realized gain eligible for exclusion is reduced based on ratio of nonqualified use divided by the period of time the taxpayer owned the home.</a:t>
            </a:r>
            <a:endParaRPr lang="en-US" altLang="en-US" sz="1600" dirty="0"/>
          </a:p>
          <a:p>
            <a:pPr eaLnBrk="1" hangingPunct="1">
              <a:lnSpc>
                <a:spcPct val="80000"/>
              </a:lnSpc>
            </a:pPr>
            <a:r>
              <a:rPr lang="en-US" altLang="en-US" sz="2400" dirty="0"/>
              <a:t>Hardship circumstances</a:t>
            </a:r>
          </a:p>
          <a:p>
            <a:pPr lvl="1" eaLnBrk="1" hangingPunct="1">
              <a:lnSpc>
                <a:spcPct val="80000"/>
              </a:lnSpc>
            </a:pPr>
            <a:r>
              <a:rPr lang="en-US" altLang="en-US" sz="1800" dirty="0"/>
              <a:t>If taxpayer required to sell before ownership/use requirements met because of unusual circumstances, exclusion is still available but maximum exclusion is reduced.</a:t>
            </a:r>
          </a:p>
          <a:p>
            <a:pPr lvl="1" eaLnBrk="1" hangingPunct="1">
              <a:lnSpc>
                <a:spcPct val="80000"/>
              </a:lnSpc>
            </a:pPr>
            <a:r>
              <a:rPr lang="en-US" altLang="en-US" sz="1800" dirty="0"/>
              <a:t>$500,000 (MFJ) or $250,000 (other taxpayers) × months taxpayer meets the ownership/use requirements/24 months).</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dirty="0"/>
              <a:t>Amount of Exclusion in Hardship Circumstances</a:t>
            </a:r>
          </a:p>
        </p:txBody>
      </p:sp>
      <p:sp>
        <p:nvSpPr>
          <p:cNvPr id="3" name="Content Placeholder 2"/>
          <p:cNvSpPr>
            <a:spLocks noGrp="1"/>
          </p:cNvSpPr>
          <p:nvPr>
            <p:ph idx="1"/>
          </p:nvPr>
        </p:nvSpPr>
        <p:spPr>
          <a:xfrm>
            <a:off x="457200" y="5105400"/>
            <a:ext cx="8229600" cy="1025524"/>
          </a:xfrm>
        </p:spPr>
        <p:txBody>
          <a:bodyPr/>
          <a:lstStyle/>
          <a:p>
            <a:pPr eaLnBrk="1" hangingPunct="1">
              <a:spcBef>
                <a:spcPct val="0"/>
              </a:spcBef>
              <a:buClrTx/>
              <a:buSzTx/>
              <a:buFontTx/>
              <a:buNone/>
            </a:pPr>
            <a:r>
              <a:rPr lang="en-US" altLang="en-US" sz="1800" baseline="30000" dirty="0"/>
              <a:t>7 </a:t>
            </a:r>
            <a:r>
              <a:rPr lang="en-US" altLang="en-US" sz="1800" dirty="0"/>
              <a:t>Taxpayers may choose to use the number of days the taxpayer fully qualified for the exclusion divided by 730 days.</a:t>
            </a:r>
          </a:p>
        </p:txBody>
      </p:sp>
      <p:pic>
        <p:nvPicPr>
          <p:cNvPr id="2" name="Picture 1" descr="Screen Shot 2017-03-01 at 1.01.21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916271"/>
            <a:ext cx="8610600" cy="3036729"/>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a:t>Learning Objectives</a:t>
            </a:r>
          </a:p>
        </p:txBody>
      </p:sp>
      <p:sp>
        <p:nvSpPr>
          <p:cNvPr id="6147" name="Rectangle 3"/>
          <p:cNvSpPr>
            <a:spLocks noGrp="1" noChangeArrowheads="1"/>
          </p:cNvSpPr>
          <p:nvPr>
            <p:ph idx="1"/>
          </p:nvPr>
        </p:nvSpPr>
        <p:spPr/>
        <p:txBody>
          <a:bodyPr/>
          <a:lstStyle/>
          <a:p>
            <a:pPr marL="571500" indent="-571500">
              <a:lnSpc>
                <a:spcPct val="90000"/>
              </a:lnSpc>
              <a:buFont typeface="Wingdings" pitchFamily="2" charset="2"/>
              <a:buAutoNum type="arabicPeriod"/>
            </a:pPr>
            <a:r>
              <a:rPr lang="en-US" altLang="en-US" sz="2800" dirty="0"/>
              <a:t>Determine whether a home is considered a principal residence, a residence (not principal), or a nonresidence for tax purposes.</a:t>
            </a:r>
          </a:p>
          <a:p>
            <a:pPr marL="571500" indent="-571500">
              <a:lnSpc>
                <a:spcPct val="90000"/>
              </a:lnSpc>
              <a:buFont typeface="Wingdings" pitchFamily="2" charset="2"/>
              <a:buAutoNum type="arabicPeriod"/>
            </a:pPr>
            <a:r>
              <a:rPr lang="en-US" altLang="en-US" sz="2800" dirty="0"/>
              <a:t>Compute the taxable gain on the sale of a residence and explain the requirements for excluding gain on the sale.</a:t>
            </a:r>
          </a:p>
          <a:p>
            <a:pPr marL="571500" indent="-571500">
              <a:lnSpc>
                <a:spcPct val="90000"/>
              </a:lnSpc>
              <a:buFont typeface="Wingdings" pitchFamily="2" charset="2"/>
              <a:buAutoNum type="arabicPeriod"/>
            </a:pPr>
            <a:r>
              <a:rPr lang="en-US" altLang="en-US" sz="2800" dirty="0"/>
              <a:t>Determine the amount of allowable interest expense deductions on loans secured by a residence.</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62000"/>
            <a:ext cx="7543800" cy="655638"/>
          </a:xfrm>
          <a:noFill/>
        </p:spPr>
        <p:txBody>
          <a:bodyPr anchor="t"/>
          <a:lstStyle/>
          <a:p>
            <a:r>
              <a:rPr lang="en-US" altLang="en-US" dirty="0"/>
              <a:t>Gain Exclusion Example (2)</a:t>
            </a:r>
          </a:p>
        </p:txBody>
      </p:sp>
      <p:sp>
        <p:nvSpPr>
          <p:cNvPr id="24579" name="Rectangle 3"/>
          <p:cNvSpPr>
            <a:spLocks noGrp="1" noChangeArrowheads="1"/>
          </p:cNvSpPr>
          <p:nvPr>
            <p:ph idx="1"/>
          </p:nvPr>
        </p:nvSpPr>
        <p:spPr/>
        <p:txBody>
          <a:bodyPr/>
          <a:lstStyle/>
          <a:p>
            <a:pPr marL="0" indent="0">
              <a:buFont typeface="Wingdings" pitchFamily="2" charset="2"/>
              <a:buNone/>
            </a:pPr>
            <a:r>
              <a:rPr lang="en-US" altLang="en-US" sz="2400" dirty="0"/>
              <a:t>Assume that when the Jeffersons moved from Denver, they purchased a home in Chicago for $275,000 and moved into the home on July 1 of year 0. In January of year 1, Tyler accepted a work opportunity with a different employer located in Miami, Florida. On February 1 of year 1, the Jeffersons sold their home for $425,000 and permanently relocated to Miami. </a:t>
            </a:r>
          </a:p>
          <a:p>
            <a:pPr marL="0" indent="0">
              <a:buFont typeface="Wingdings" pitchFamily="2" charset="2"/>
              <a:buNone/>
            </a:pPr>
            <a:r>
              <a:rPr lang="en-US" altLang="en-US" sz="2400" dirty="0"/>
              <a:t>How much of the $150,000 realized gain ($425,000 − $275,000) on</a:t>
            </a:r>
            <a:r>
              <a:rPr lang="en-US" altLang="en-US" sz="2000" dirty="0"/>
              <a:t> </a:t>
            </a:r>
            <a:r>
              <a:rPr lang="en-US" altLang="en-US" sz="2400" dirty="0"/>
              <a:t>their home sale would the Jeffersons recognize? At what rate would the gain be taxed?</a:t>
            </a: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noFill/>
        </p:spPr>
        <p:txBody>
          <a:bodyPr anchor="t"/>
          <a:lstStyle/>
          <a:p>
            <a:r>
              <a:rPr lang="en-US" altLang="en-US" dirty="0"/>
              <a:t>Gain Exclusion </a:t>
            </a:r>
            <a:br>
              <a:rPr lang="en-US" altLang="en-US" dirty="0"/>
            </a:br>
            <a:r>
              <a:rPr lang="en-US" altLang="en-US" dirty="0"/>
              <a:t>Example Solution (2)</a:t>
            </a:r>
          </a:p>
        </p:txBody>
      </p:sp>
      <p:sp>
        <p:nvSpPr>
          <p:cNvPr id="25603" name="Rectangle 3"/>
          <p:cNvSpPr>
            <a:spLocks noGrp="1" noChangeArrowheads="1"/>
          </p:cNvSpPr>
          <p:nvPr>
            <p:ph idx="1"/>
          </p:nvPr>
        </p:nvSpPr>
        <p:spPr/>
        <p:txBody>
          <a:bodyPr/>
          <a:lstStyle/>
          <a:p>
            <a:pPr marL="0" indent="0">
              <a:buFont typeface="Wingdings" pitchFamily="2" charset="2"/>
              <a:buNone/>
            </a:pPr>
            <a:r>
              <a:rPr lang="en-US" altLang="en-US" sz="2800" b="1" dirty="0"/>
              <a:t>Answer: </a:t>
            </a:r>
            <a:r>
              <a:rPr lang="en-US" altLang="en-US" sz="2800" dirty="0"/>
              <a:t>$4,167 gain taxed at ordinary rates as a short-term capital gain</a:t>
            </a:r>
            <a:r>
              <a:rPr lang="en-US" altLang="en-US" sz="2800" b="1" dirty="0"/>
              <a:t> </a:t>
            </a:r>
            <a:r>
              <a:rPr lang="en-US" altLang="en-US" sz="2800" dirty="0"/>
              <a:t>[$150,000 gain realized minus $145,833 exclusion (see below)].</a:t>
            </a:r>
          </a:p>
          <a:p>
            <a:pPr marL="0" indent="0">
              <a:buFont typeface="Wingdings" pitchFamily="2" charset="2"/>
              <a:buNone/>
            </a:pPr>
            <a:r>
              <a:rPr lang="en-US" altLang="en-US" sz="2800" dirty="0"/>
              <a:t>Exclusion computation: </a:t>
            </a:r>
          </a:p>
          <a:p>
            <a:pPr marL="0" indent="0">
              <a:buFont typeface="Wingdings" pitchFamily="2" charset="2"/>
              <a:buNone/>
            </a:pPr>
            <a:r>
              <a:rPr lang="en-US" altLang="en-US" sz="2800" dirty="0"/>
              <a:t>$500,000 (max full exclusion) × 7 (qualifying months)/24 = $145,833</a:t>
            </a: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dirty="0"/>
              <a:t>Exclusion of Gain on Sale of Personal Residence</a:t>
            </a:r>
          </a:p>
        </p:txBody>
      </p:sp>
      <p:sp>
        <p:nvSpPr>
          <p:cNvPr id="23555" name="Rectangle 3"/>
          <p:cNvSpPr>
            <a:spLocks noGrp="1" noChangeArrowheads="1"/>
          </p:cNvSpPr>
          <p:nvPr>
            <p:ph type="body" idx="1"/>
          </p:nvPr>
        </p:nvSpPr>
        <p:spPr/>
        <p:txBody>
          <a:bodyPr/>
          <a:lstStyle/>
          <a:p>
            <a:pPr eaLnBrk="1" hangingPunct="1">
              <a:defRPr/>
            </a:pPr>
            <a:r>
              <a:rPr lang="en-US" dirty="0"/>
              <a:t>Exclusion of gain from debt forgiveness on foreclosure of home mortgage</a:t>
            </a:r>
          </a:p>
          <a:p>
            <a:pPr lvl="1" eaLnBrk="1" hangingPunct="1">
              <a:defRPr/>
            </a:pPr>
            <a:r>
              <a:rPr lang="en-US" dirty="0"/>
              <a:t>Applies through December 31, 2016 </a:t>
            </a:r>
          </a:p>
          <a:p>
            <a:pPr lvl="2" eaLnBrk="1" hangingPunct="1">
              <a:defRPr/>
            </a:pPr>
            <a:r>
              <a:rPr lang="en-US" dirty="0"/>
              <a:t>Has not been extended to 2017 as of press time</a:t>
            </a:r>
          </a:p>
          <a:p>
            <a:pPr lvl="1" eaLnBrk="1" hangingPunct="1">
              <a:defRPr/>
            </a:pPr>
            <a:r>
              <a:rPr lang="en-US" dirty="0"/>
              <a:t>May exclude up to $2 million of debt forgiveness</a:t>
            </a: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dirty="0"/>
              <a:t>Interest Expense Deduction</a:t>
            </a:r>
          </a:p>
        </p:txBody>
      </p:sp>
      <p:sp>
        <p:nvSpPr>
          <p:cNvPr id="27651" name="Rectangle 3"/>
          <p:cNvSpPr>
            <a:spLocks noGrp="1" noChangeArrowheads="1"/>
          </p:cNvSpPr>
          <p:nvPr>
            <p:ph idx="1"/>
          </p:nvPr>
        </p:nvSpPr>
        <p:spPr/>
        <p:txBody>
          <a:bodyPr/>
          <a:lstStyle/>
          <a:p>
            <a:pPr eaLnBrk="1" hangingPunct="1">
              <a:spcAft>
                <a:spcPts val="3000"/>
              </a:spcAft>
            </a:pPr>
            <a:r>
              <a:rPr lang="en-US" altLang="en-US" dirty="0"/>
              <a:t>Taxpayers allowed to deduct “qualified residence interest”</a:t>
            </a:r>
          </a:p>
          <a:p>
            <a:pPr eaLnBrk="1" hangingPunct="1"/>
            <a:r>
              <a:rPr lang="en-US" altLang="en-US" dirty="0"/>
              <a:t>“Qualified residence interest” includes interest paid on</a:t>
            </a:r>
          </a:p>
          <a:p>
            <a:pPr lvl="1" eaLnBrk="1" hangingPunct="1"/>
            <a:r>
              <a:rPr lang="en-US" altLang="en-US" dirty="0"/>
              <a:t>Acquisition indebtedness</a:t>
            </a:r>
          </a:p>
          <a:p>
            <a:pPr lvl="1" eaLnBrk="1" hangingPunct="1"/>
            <a:r>
              <a:rPr lang="en-US" altLang="en-US" dirty="0"/>
              <a:t>Home equity indebtedness</a:t>
            </a:r>
          </a:p>
          <a:p>
            <a:pPr lvl="1" eaLnBrk="1" hangingPunct="1"/>
            <a:r>
              <a:rPr lang="en-US" altLang="en-US" dirty="0"/>
              <a:t>The loan(s) must be secured by a “qualified residence”</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dirty="0"/>
              <a:t>Limitations on Interest </a:t>
            </a:r>
            <a:br>
              <a:rPr lang="en-US" altLang="en-US" dirty="0"/>
            </a:br>
            <a:r>
              <a:rPr lang="en-US" altLang="en-US" dirty="0"/>
              <a:t>Expense Deduction</a:t>
            </a:r>
          </a:p>
        </p:txBody>
      </p:sp>
      <p:sp>
        <p:nvSpPr>
          <p:cNvPr id="28675" name="Rectangle 3"/>
          <p:cNvSpPr>
            <a:spLocks noGrp="1" noChangeArrowheads="1"/>
          </p:cNvSpPr>
          <p:nvPr>
            <p:ph type="body" idx="1"/>
          </p:nvPr>
        </p:nvSpPr>
        <p:spPr>
          <a:xfrm>
            <a:off x="228600" y="1719263"/>
            <a:ext cx="8686800" cy="4411662"/>
          </a:xfrm>
        </p:spPr>
        <p:txBody>
          <a:bodyPr/>
          <a:lstStyle/>
          <a:p>
            <a:pPr eaLnBrk="1" hangingPunct="1"/>
            <a:r>
              <a:rPr lang="en-US" altLang="en-US" dirty="0"/>
              <a:t>Tax law limits the amount of debt upon which interest can be deducted</a:t>
            </a:r>
          </a:p>
          <a:p>
            <a:pPr eaLnBrk="1" hangingPunct="1"/>
            <a:r>
              <a:rPr lang="en-US" altLang="en-US" dirty="0"/>
              <a:t>Acquisition indebtedness: $1,000,000</a:t>
            </a:r>
          </a:p>
          <a:p>
            <a:pPr eaLnBrk="1" hangingPunct="1"/>
            <a:r>
              <a:rPr lang="en-US" altLang="en-US" dirty="0"/>
              <a:t>Home-equity indebtedness: $100,000</a:t>
            </a:r>
          </a:p>
          <a:p>
            <a:pPr eaLnBrk="1" hangingPunct="1"/>
            <a:r>
              <a:rPr lang="en-US" altLang="en-US" dirty="0"/>
              <a:t>If loans exceed the limitations, can use either</a:t>
            </a:r>
          </a:p>
          <a:p>
            <a:pPr lvl="1" eaLnBrk="1" hangingPunct="1"/>
            <a:r>
              <a:rPr lang="en-US" altLang="en-US" dirty="0"/>
              <a:t>The “simplified” method to compute deductible interest expense.</a:t>
            </a:r>
          </a:p>
          <a:p>
            <a:pPr lvl="1" eaLnBrk="1" hangingPunct="1"/>
            <a:r>
              <a:rPr lang="en-US" altLang="en-US" dirty="0"/>
              <a:t>The “exact” method to compute deductible interest expense.</a:t>
            </a:r>
          </a:p>
        </p:txBody>
      </p:sp>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dirty="0"/>
              <a:t>Interest Expense Example</a:t>
            </a:r>
          </a:p>
        </p:txBody>
      </p:sp>
      <p:sp>
        <p:nvSpPr>
          <p:cNvPr id="29699" name="Rectangle 3"/>
          <p:cNvSpPr>
            <a:spLocks noGrp="1" noChangeArrowheads="1"/>
          </p:cNvSpPr>
          <p:nvPr>
            <p:ph idx="1"/>
          </p:nvPr>
        </p:nvSpPr>
        <p:spPr/>
        <p:txBody>
          <a:bodyPr/>
          <a:lstStyle/>
          <a:p>
            <a:pPr marL="114300" lvl="1" indent="0">
              <a:buFont typeface="Wingdings" pitchFamily="2" charset="2"/>
              <a:buNone/>
            </a:pPr>
            <a:r>
              <a:rPr lang="en-US" altLang="en-US" sz="2400" dirty="0"/>
              <a:t>Assume the Jeffersons made interest-only payments on the following loans during the year.</a:t>
            </a:r>
          </a:p>
        </p:txBody>
      </p:sp>
      <p:sp>
        <p:nvSpPr>
          <p:cNvPr id="29700" name="Text Box 6"/>
          <p:cNvSpPr txBox="1">
            <a:spLocks noChangeArrowheads="1"/>
          </p:cNvSpPr>
          <p:nvPr/>
        </p:nvSpPr>
        <p:spPr bwMode="auto">
          <a:xfrm>
            <a:off x="685800" y="4762500"/>
            <a:ext cx="7772400" cy="120032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50000"/>
              </a:spcBef>
              <a:buClrTx/>
              <a:buSzTx/>
              <a:buFontTx/>
              <a:buNone/>
            </a:pPr>
            <a:r>
              <a:rPr lang="en-US" altLang="en-US" sz="2400" dirty="0"/>
              <a:t>How much of the $26,800 interest expense can the Jeffersons deduct this year using the simplified method of determining deductible interest expense?</a:t>
            </a:r>
          </a:p>
        </p:txBody>
      </p:sp>
      <p:pic>
        <p:nvPicPr>
          <p:cNvPr id="29701" name="Picture 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1175" y="2838450"/>
            <a:ext cx="7261225" cy="1908175"/>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dirty="0"/>
              <a:t>Interest Expense Example Solution</a:t>
            </a:r>
          </a:p>
        </p:txBody>
      </p:sp>
      <p:pic>
        <p:nvPicPr>
          <p:cNvPr id="2" name="Picture 1" descr="Screen Shot 2016-03-04 at 10.21.15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8398" y="2133600"/>
            <a:ext cx="9115602" cy="2286000"/>
          </a:xfrm>
          <a:prstGeom prst="rect">
            <a:avLst/>
          </a:prstGeom>
        </p:spPr>
      </p:pic>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dirty="0"/>
              <a:t>Other Qualified Residence Interest</a:t>
            </a:r>
          </a:p>
        </p:txBody>
      </p:sp>
      <p:sp>
        <p:nvSpPr>
          <p:cNvPr id="31747" name="Rectangle 3"/>
          <p:cNvSpPr>
            <a:spLocks noGrp="1" noChangeArrowheads="1"/>
          </p:cNvSpPr>
          <p:nvPr>
            <p:ph type="body" idx="1"/>
          </p:nvPr>
        </p:nvSpPr>
        <p:spPr>
          <a:xfrm>
            <a:off x="381000" y="1524000"/>
            <a:ext cx="8229600" cy="4411663"/>
          </a:xfrm>
        </p:spPr>
        <p:txBody>
          <a:bodyPr/>
          <a:lstStyle/>
          <a:p>
            <a:pPr eaLnBrk="1" hangingPunct="1"/>
            <a:r>
              <a:rPr lang="en-US" altLang="en-US" sz="2400" dirty="0"/>
              <a:t>Mortgage insurance premiums paid during 2016 are treated as qualified residence interest</a:t>
            </a:r>
          </a:p>
          <a:p>
            <a:pPr lvl="1" eaLnBrk="1" hangingPunct="1"/>
            <a:r>
              <a:rPr lang="en-US" altLang="en-US" sz="2400" dirty="0"/>
              <a:t>Has not been extended to 2017 as of press time</a:t>
            </a:r>
          </a:p>
          <a:p>
            <a:pPr eaLnBrk="1" hangingPunct="1"/>
            <a:r>
              <a:rPr lang="en-US" altLang="en-US" sz="2400" dirty="0"/>
              <a:t>Applies to mortgage insurance contracts issued since January 1, 2007</a:t>
            </a:r>
          </a:p>
          <a:p>
            <a:pPr eaLnBrk="1" hangingPunct="1"/>
            <a:r>
              <a:rPr lang="en-US" altLang="en-US" sz="2400" dirty="0"/>
              <a:t>Deduction phases out between $100,000 and $110,000 of AGI</a:t>
            </a:r>
          </a:p>
          <a:p>
            <a:pPr lvl="1" eaLnBrk="1" hangingPunct="1"/>
            <a:r>
              <a:rPr lang="en-US" altLang="en-US" sz="2400" dirty="0"/>
              <a:t>$50,000 and $55,000 AGI if married filing separately</a:t>
            </a:r>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dirty="0"/>
              <a:t>Points</a:t>
            </a:r>
          </a:p>
        </p:txBody>
      </p:sp>
      <p:sp>
        <p:nvSpPr>
          <p:cNvPr id="32771" name="Rectangle 3"/>
          <p:cNvSpPr>
            <a:spLocks noGrp="1" noChangeArrowheads="1"/>
          </p:cNvSpPr>
          <p:nvPr>
            <p:ph type="body" idx="1"/>
          </p:nvPr>
        </p:nvSpPr>
        <p:spPr/>
        <p:txBody>
          <a:bodyPr/>
          <a:lstStyle/>
          <a:p>
            <a:pPr eaLnBrk="1" hangingPunct="1"/>
            <a:r>
              <a:rPr lang="en-US" altLang="en-US" dirty="0"/>
              <a:t>Usually a home buyer arranging financing pays “points”</a:t>
            </a:r>
          </a:p>
          <a:p>
            <a:pPr lvl="1" eaLnBrk="1" hangingPunct="1"/>
            <a:r>
              <a:rPr lang="en-US" altLang="en-US" dirty="0"/>
              <a:t>Each point is 1% of the principal amount</a:t>
            </a:r>
          </a:p>
          <a:p>
            <a:pPr eaLnBrk="1" hangingPunct="1"/>
            <a:r>
              <a:rPr lang="en-US" altLang="en-US" dirty="0"/>
              <a:t>Points paid for specific services (appraisal fees or notary fees) are not tax deductible</a:t>
            </a:r>
          </a:p>
          <a:p>
            <a:pPr eaLnBrk="1" hangingPunct="1"/>
            <a:r>
              <a:rPr lang="en-US" altLang="en-US" dirty="0"/>
              <a:t>Points paid to reduce the interest rate (discount points) and points paid for loan origination fees are generally deductible</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dirty="0"/>
              <a:t>Points (2)</a:t>
            </a:r>
          </a:p>
        </p:txBody>
      </p:sp>
      <p:sp>
        <p:nvSpPr>
          <p:cNvPr id="33795" name="Rectangle 3"/>
          <p:cNvSpPr>
            <a:spLocks noGrp="1" noChangeArrowheads="1"/>
          </p:cNvSpPr>
          <p:nvPr>
            <p:ph type="body" idx="1"/>
          </p:nvPr>
        </p:nvSpPr>
        <p:spPr>
          <a:xfrm>
            <a:off x="457200" y="1904999"/>
            <a:ext cx="8229600" cy="4225925"/>
          </a:xfrm>
        </p:spPr>
        <p:txBody>
          <a:bodyPr/>
          <a:lstStyle/>
          <a:p>
            <a:pPr eaLnBrk="1" hangingPunct="1"/>
            <a:r>
              <a:rPr lang="en-US" altLang="en-US" dirty="0"/>
              <a:t>Discount points paid on refinancing a home loan are generally not immediately deductible by the homeowner</a:t>
            </a:r>
          </a:p>
          <a:p>
            <a:pPr lvl="1" eaLnBrk="1" hangingPunct="1"/>
            <a:r>
              <a:rPr lang="en-US" altLang="en-US" dirty="0"/>
              <a:t>Must be amortized and deducted over life of loan</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r>
              <a:rPr lang="en-US" altLang="en-US" dirty="0"/>
              <a:t>Learning Objectives (2)</a:t>
            </a:r>
          </a:p>
        </p:txBody>
      </p:sp>
      <p:sp>
        <p:nvSpPr>
          <p:cNvPr id="6147" name="Rectangle 3"/>
          <p:cNvSpPr>
            <a:spLocks noGrp="1" noChangeArrowheads="1"/>
          </p:cNvSpPr>
          <p:nvPr>
            <p:ph idx="1"/>
          </p:nvPr>
        </p:nvSpPr>
        <p:spPr/>
        <p:txBody>
          <a:bodyPr/>
          <a:lstStyle/>
          <a:p>
            <a:pPr marL="571500" indent="-571500">
              <a:lnSpc>
                <a:spcPct val="90000"/>
              </a:lnSpc>
              <a:buFont typeface="+mj-lt"/>
              <a:buAutoNum type="arabicPeriod" startAt="4"/>
            </a:pPr>
            <a:r>
              <a:rPr lang="en-US" altLang="en-US" sz="2800" dirty="0"/>
              <a:t>Discuss the deductibility of real property taxes.</a:t>
            </a:r>
          </a:p>
          <a:p>
            <a:pPr marL="571500" indent="-571500">
              <a:lnSpc>
                <a:spcPct val="90000"/>
              </a:lnSpc>
              <a:buFont typeface="+mj-lt"/>
              <a:buAutoNum type="arabicPeriod" startAt="4"/>
            </a:pPr>
            <a:r>
              <a:rPr lang="en-US" altLang="en-US" sz="2800" dirty="0"/>
              <a:t>Explain the tax issues and consequences associated with rental use of the home, including determining the deductibility of residential rental real estate losses.</a:t>
            </a:r>
          </a:p>
          <a:p>
            <a:pPr marL="571500" indent="-571500">
              <a:lnSpc>
                <a:spcPct val="90000"/>
              </a:lnSpc>
              <a:buFont typeface="+mj-lt"/>
              <a:buAutoNum type="arabicPeriod" startAt="4"/>
            </a:pPr>
            <a:r>
              <a:rPr lang="en-US" altLang="en-US" sz="2800" dirty="0"/>
              <a:t>Describe the requirements necessary to qualify for home office deductions and compute the deduction limitations on home office deductions.</a:t>
            </a:r>
          </a:p>
        </p:txBody>
      </p:sp>
    </p:spTree>
    <p:extLst>
      <p:ext uri="{BB962C8B-B14F-4D97-AF65-F5344CB8AC3E}">
        <p14:creationId xmlns:p14="http://schemas.microsoft.com/office/powerpoint/2010/main" val="1281783403"/>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p:txBody>
          <a:bodyPr/>
          <a:lstStyle/>
          <a:p>
            <a:pPr eaLnBrk="1" hangingPunct="1"/>
            <a:r>
              <a:rPr lang="en-US" altLang="en-US" dirty="0"/>
              <a:t>Points Example</a:t>
            </a:r>
          </a:p>
        </p:txBody>
      </p:sp>
      <p:sp>
        <p:nvSpPr>
          <p:cNvPr id="17412" name="Rectangle 3"/>
          <p:cNvSpPr>
            <a:spLocks noGrp="1" noChangeArrowheads="1"/>
          </p:cNvSpPr>
          <p:nvPr>
            <p:ph type="body" idx="1"/>
          </p:nvPr>
        </p:nvSpPr>
        <p:spPr>
          <a:xfrm>
            <a:off x="609600" y="1714500"/>
            <a:ext cx="7772400" cy="4800600"/>
          </a:xfrm>
        </p:spPr>
        <p:txBody>
          <a:bodyPr/>
          <a:lstStyle/>
          <a:p>
            <a:pPr marL="0" indent="0" eaLnBrk="1" hangingPunct="1">
              <a:lnSpc>
                <a:spcPct val="80000"/>
              </a:lnSpc>
              <a:spcAft>
                <a:spcPts val="3000"/>
              </a:spcAft>
              <a:buFont typeface="Wingdings" pitchFamily="2" charset="2"/>
              <a:buNone/>
            </a:pPr>
            <a:r>
              <a:rPr lang="en-US" altLang="en-US" sz="2800" dirty="0"/>
              <a:t>Assume that on January 1, Tyler and Jasmine bought a $300,000 home, financing the whole purchase price over 30 years. They paid two points to get a lower interest rate. </a:t>
            </a:r>
          </a:p>
          <a:p>
            <a:pPr marL="0" indent="0" eaLnBrk="1" hangingPunct="1">
              <a:lnSpc>
                <a:spcPct val="80000"/>
              </a:lnSpc>
              <a:spcAft>
                <a:spcPts val="3000"/>
              </a:spcAft>
            </a:pPr>
            <a:r>
              <a:rPr lang="en-US" altLang="en-US" sz="2800" dirty="0"/>
              <a:t> How much of the points can they deduct in the current year? </a:t>
            </a:r>
          </a:p>
          <a:p>
            <a:pPr marL="0" indent="0" eaLnBrk="1" hangingPunct="1">
              <a:lnSpc>
                <a:spcPct val="80000"/>
              </a:lnSpc>
              <a:spcAft>
                <a:spcPts val="3000"/>
              </a:spcAft>
            </a:pPr>
            <a:r>
              <a:rPr lang="en-US" altLang="en-US" sz="2800" dirty="0"/>
              <a:t> How much of the points can they deduct in the current year if they paid two points to refinance their home?</a:t>
            </a:r>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Points Example Solution</a:t>
            </a:r>
          </a:p>
        </p:txBody>
      </p:sp>
      <p:sp>
        <p:nvSpPr>
          <p:cNvPr id="35843" name="Rectangle 3"/>
          <p:cNvSpPr>
            <a:spLocks noGrp="1" noChangeArrowheads="1"/>
          </p:cNvSpPr>
          <p:nvPr>
            <p:ph idx="1"/>
          </p:nvPr>
        </p:nvSpPr>
        <p:spPr/>
        <p:txBody>
          <a:bodyPr/>
          <a:lstStyle/>
          <a:p>
            <a:pPr eaLnBrk="1" hangingPunct="1">
              <a:spcAft>
                <a:spcPts val="3000"/>
              </a:spcAft>
            </a:pPr>
            <a:r>
              <a:rPr lang="en-US" altLang="en-US" sz="3200" dirty="0"/>
              <a:t>$6,000 ($300,000 × .02). They can deduct all the points because this is the initial acquisition of the home.</a:t>
            </a:r>
            <a:endParaRPr lang="en-US" altLang="en-US" sz="3200" b="1" i="1" dirty="0"/>
          </a:p>
          <a:p>
            <a:pPr eaLnBrk="1" hangingPunct="1">
              <a:spcAft>
                <a:spcPts val="3000"/>
              </a:spcAft>
            </a:pPr>
            <a:r>
              <a:rPr lang="en-US" altLang="en-US" sz="3200" dirty="0"/>
              <a:t>$200</a:t>
            </a:r>
            <a:r>
              <a:rPr lang="en-US" altLang="en-US" sz="3200" b="1" i="1" dirty="0"/>
              <a:t> </a:t>
            </a:r>
            <a:r>
              <a:rPr lang="en-US" altLang="en-US" sz="3200" dirty="0"/>
              <a:t>($6,000/30). They must deduct the interest on the refinance over the life of the 30-year loan.</a:t>
            </a:r>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altLang="en-US" dirty="0"/>
              <a:t>Real Property Taxes</a:t>
            </a:r>
          </a:p>
        </p:txBody>
      </p:sp>
      <p:sp>
        <p:nvSpPr>
          <p:cNvPr id="36867" name="Rectangle 3"/>
          <p:cNvSpPr>
            <a:spLocks noGrp="1" noChangeArrowheads="1"/>
          </p:cNvSpPr>
          <p:nvPr>
            <p:ph type="body" idx="1"/>
          </p:nvPr>
        </p:nvSpPr>
        <p:spPr>
          <a:xfrm>
            <a:off x="457200" y="1600200"/>
            <a:ext cx="8229600" cy="4411663"/>
          </a:xfrm>
        </p:spPr>
        <p:txBody>
          <a:bodyPr/>
          <a:lstStyle/>
          <a:p>
            <a:pPr eaLnBrk="1" hangingPunct="1"/>
            <a:r>
              <a:rPr lang="en-US" altLang="en-US" sz="2400" dirty="0"/>
              <a:t>Owners of real property generally have to pay property taxes</a:t>
            </a:r>
          </a:p>
          <a:p>
            <a:pPr eaLnBrk="1" hangingPunct="1"/>
            <a:r>
              <a:rPr lang="en-US" altLang="en-US" sz="2400" dirty="0"/>
              <a:t>Generally taxpayers pay their property taxes through escrow</a:t>
            </a:r>
          </a:p>
          <a:p>
            <a:pPr lvl="1" eaLnBrk="1" hangingPunct="1"/>
            <a:r>
              <a:rPr lang="en-US" altLang="en-US" sz="2400" dirty="0"/>
              <a:t>A holding account with the lender. Each monthly payment includes approximately 1/12</a:t>
            </a:r>
            <a:r>
              <a:rPr lang="en-US" altLang="en-US" sz="2400" baseline="30000" dirty="0"/>
              <a:t> </a:t>
            </a:r>
            <a:r>
              <a:rPr lang="en-US" altLang="en-US" sz="2400" dirty="0"/>
              <a:t>of the property taxes</a:t>
            </a:r>
          </a:p>
          <a:p>
            <a:pPr eaLnBrk="1" hangingPunct="1"/>
            <a:r>
              <a:rPr lang="en-US" altLang="en-US" sz="2400" dirty="0"/>
              <a:t>The taxpayer gets a deduction when the property taxes are actually paid to the jurisdiction</a:t>
            </a:r>
          </a:p>
          <a:p>
            <a:pPr eaLnBrk="1" hangingPunct="1"/>
            <a:r>
              <a:rPr lang="en-US" altLang="en-US" sz="2400" dirty="0"/>
              <a:t>When property is sold during the year, the buyer and seller deduct the taxes for the portion of the year that they owned the property</a:t>
            </a:r>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altLang="en-US" dirty="0"/>
              <a:t>Real Property Taxes </a:t>
            </a:r>
            <a:br>
              <a:rPr lang="en-US" altLang="en-US" dirty="0"/>
            </a:br>
            <a:r>
              <a:rPr lang="en-US" altLang="en-US" dirty="0"/>
              <a:t>Example</a:t>
            </a:r>
          </a:p>
        </p:txBody>
      </p:sp>
      <p:sp>
        <p:nvSpPr>
          <p:cNvPr id="37891" name="Rectangle 3"/>
          <p:cNvSpPr>
            <a:spLocks noGrp="1" noChangeArrowheads="1"/>
          </p:cNvSpPr>
          <p:nvPr>
            <p:ph type="body" idx="1"/>
          </p:nvPr>
        </p:nvSpPr>
        <p:spPr/>
        <p:txBody>
          <a:bodyPr/>
          <a:lstStyle/>
          <a:p>
            <a:pPr marL="0" indent="0" eaLnBrk="1" hangingPunct="1">
              <a:buFont typeface="Wingdings" pitchFamily="2" charset="2"/>
              <a:buNone/>
            </a:pPr>
            <a:r>
              <a:rPr lang="en-US" altLang="en-US" dirty="0"/>
              <a:t>Assume Tyler and Jasmine bought a new house on September 30, 2017. The total property tax bill for 2017 is $7,000 and the Jeffersons pay the full amount. Property taxes are calculated on a calendar year. What amount of property taxes are the Jeffersons allowed to deduct?</a:t>
            </a:r>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pPr eaLnBrk="1" hangingPunct="1"/>
            <a:r>
              <a:rPr lang="en-US" altLang="en-US" dirty="0"/>
              <a:t>Real Property Taxes </a:t>
            </a:r>
            <a:br>
              <a:rPr lang="en-US" altLang="en-US" dirty="0"/>
            </a:br>
            <a:r>
              <a:rPr lang="en-US" altLang="en-US" dirty="0"/>
              <a:t>Example Solution</a:t>
            </a:r>
          </a:p>
        </p:txBody>
      </p:sp>
      <p:sp>
        <p:nvSpPr>
          <p:cNvPr id="38915" name="Rectangle 3"/>
          <p:cNvSpPr>
            <a:spLocks noGrp="1" noChangeArrowheads="1"/>
          </p:cNvSpPr>
          <p:nvPr>
            <p:ph idx="1"/>
          </p:nvPr>
        </p:nvSpPr>
        <p:spPr/>
        <p:txBody>
          <a:bodyPr/>
          <a:lstStyle/>
          <a:p>
            <a:pPr marL="0" indent="0" eaLnBrk="1" hangingPunct="1">
              <a:buFont typeface="Wingdings" pitchFamily="2" charset="2"/>
              <a:buNone/>
            </a:pPr>
            <a:r>
              <a:rPr lang="en-US" altLang="en-US" sz="2800" b="1" dirty="0"/>
              <a:t>Answer: </a:t>
            </a:r>
            <a:r>
              <a:rPr lang="en-US" altLang="en-US" sz="2800" dirty="0"/>
              <a:t>$1,750 (3 months × $7,000). The Jeffersons likely would have received the seller’s portion of the taxes in advance on the settlement statement when they bought the home.</a:t>
            </a:r>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r>
              <a:rPr lang="en-US" altLang="en-US" dirty="0"/>
              <a:t>Rental Use of Home</a:t>
            </a:r>
          </a:p>
        </p:txBody>
      </p:sp>
      <p:sp>
        <p:nvSpPr>
          <p:cNvPr id="39939" name="Rectangle 3"/>
          <p:cNvSpPr>
            <a:spLocks noGrp="1" noChangeArrowheads="1"/>
          </p:cNvSpPr>
          <p:nvPr>
            <p:ph idx="1"/>
          </p:nvPr>
        </p:nvSpPr>
        <p:spPr/>
        <p:txBody>
          <a:bodyPr/>
          <a:lstStyle/>
          <a:p>
            <a:pPr eaLnBrk="1" hangingPunct="1"/>
            <a:r>
              <a:rPr lang="en-US" altLang="en-US" dirty="0"/>
              <a:t>Three types of classifications for second home</a:t>
            </a:r>
          </a:p>
          <a:p>
            <a:pPr lvl="1" eaLnBrk="1" hangingPunct="1"/>
            <a:r>
              <a:rPr lang="en-US" altLang="en-US" dirty="0"/>
              <a:t>Residence with minimal rental use (rents for 14 or fewer days)</a:t>
            </a:r>
          </a:p>
          <a:p>
            <a:pPr lvl="1" eaLnBrk="1" hangingPunct="1"/>
            <a:r>
              <a:rPr lang="en-US" altLang="en-US" dirty="0"/>
              <a:t>Residence with significant rental use (rents home for 15 or more days)</a:t>
            </a:r>
          </a:p>
          <a:p>
            <a:pPr lvl="1" eaLnBrk="1" hangingPunct="1"/>
            <a:r>
              <a:rPr lang="en-US" altLang="en-US" dirty="0"/>
              <a:t>Nonresidence</a:t>
            </a:r>
          </a:p>
          <a:p>
            <a:pPr eaLnBrk="1" hangingPunct="1"/>
            <a:r>
              <a:rPr lang="en-US" altLang="en-US" dirty="0"/>
              <a:t>Recall definition of residence from beginning of chapter</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r>
              <a:rPr lang="en-US" altLang="en-US" dirty="0"/>
              <a:t>Residence with Minimal Rental Use</a:t>
            </a:r>
          </a:p>
        </p:txBody>
      </p:sp>
      <p:sp>
        <p:nvSpPr>
          <p:cNvPr id="40963" name="Rectangle 3"/>
          <p:cNvSpPr>
            <a:spLocks noGrp="1" noChangeArrowheads="1"/>
          </p:cNvSpPr>
          <p:nvPr>
            <p:ph idx="1"/>
          </p:nvPr>
        </p:nvSpPr>
        <p:spPr/>
        <p:txBody>
          <a:bodyPr/>
          <a:lstStyle/>
          <a:p>
            <a:pPr eaLnBrk="1" hangingPunct="1"/>
            <a:r>
              <a:rPr lang="en-US" altLang="en-US" dirty="0"/>
              <a:t>The taxpayer must live in the home for at least 15 days and rent it out for 14 days or less</a:t>
            </a:r>
          </a:p>
          <a:p>
            <a:pPr eaLnBrk="1" hangingPunct="1"/>
            <a:r>
              <a:rPr lang="en-US" altLang="en-US" dirty="0"/>
              <a:t>Rental income can be excluded</a:t>
            </a:r>
          </a:p>
          <a:p>
            <a:pPr eaLnBrk="1" hangingPunct="1"/>
            <a:r>
              <a:rPr lang="en-US" altLang="en-US" dirty="0"/>
              <a:t>No rental expenses except those that are personal itemized deductions (home mortgage interest and real estate taxes)</a:t>
            </a:r>
          </a:p>
        </p:txBody>
      </p:sp>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r>
              <a:rPr lang="en-US" altLang="en-US" dirty="0"/>
              <a:t>Residence with Significant</a:t>
            </a:r>
            <a:br>
              <a:rPr lang="en-US" altLang="en-US" dirty="0"/>
            </a:br>
            <a:r>
              <a:rPr lang="en-US" altLang="en-US" dirty="0"/>
              <a:t>Rental Use (Vacation Home)</a:t>
            </a:r>
          </a:p>
        </p:txBody>
      </p:sp>
      <p:sp>
        <p:nvSpPr>
          <p:cNvPr id="41987" name="Rectangle 3"/>
          <p:cNvSpPr>
            <a:spLocks noGrp="1" noChangeArrowheads="1"/>
          </p:cNvSpPr>
          <p:nvPr>
            <p:ph type="body" idx="1"/>
          </p:nvPr>
        </p:nvSpPr>
        <p:spPr/>
        <p:txBody>
          <a:bodyPr/>
          <a:lstStyle/>
          <a:p>
            <a:pPr eaLnBrk="1" hangingPunct="1"/>
            <a:r>
              <a:rPr lang="en-US" altLang="en-US" dirty="0"/>
              <a:t>Rent home for 15 days or more</a:t>
            </a:r>
          </a:p>
          <a:p>
            <a:pPr eaLnBrk="1" hangingPunct="1"/>
            <a:r>
              <a:rPr lang="en-US" altLang="en-US" dirty="0"/>
              <a:t>Personal use, greater of</a:t>
            </a:r>
          </a:p>
          <a:p>
            <a:pPr lvl="1" eaLnBrk="1" hangingPunct="1"/>
            <a:r>
              <a:rPr lang="en-US" altLang="en-US" dirty="0"/>
              <a:t>15 days</a:t>
            </a:r>
          </a:p>
          <a:p>
            <a:pPr lvl="1" eaLnBrk="1" hangingPunct="1"/>
            <a:r>
              <a:rPr lang="en-US" altLang="en-US" dirty="0"/>
              <a:t>More than 10% of the total FMV rented days</a:t>
            </a:r>
          </a:p>
          <a:p>
            <a:pPr eaLnBrk="1" hangingPunct="1"/>
            <a:r>
              <a:rPr lang="en-US" altLang="en-US" dirty="0"/>
              <a:t>Include rental revenues in gross income and allocate expenses between personal use and rental use</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pPr eaLnBrk="1" hangingPunct="1"/>
            <a:r>
              <a:rPr lang="en-US" altLang="en-US" sz="3500" dirty="0"/>
              <a:t>Residence with Significant Rental Use Expense Allocation </a:t>
            </a:r>
          </a:p>
        </p:txBody>
      </p:sp>
      <p:sp>
        <p:nvSpPr>
          <p:cNvPr id="43011" name="Rectangle 3"/>
          <p:cNvSpPr>
            <a:spLocks noGrp="1" noChangeArrowheads="1"/>
          </p:cNvSpPr>
          <p:nvPr>
            <p:ph idx="1"/>
          </p:nvPr>
        </p:nvSpPr>
        <p:spPr/>
        <p:txBody>
          <a:bodyPr/>
          <a:lstStyle/>
          <a:p>
            <a:pPr eaLnBrk="1" hangingPunct="1">
              <a:lnSpc>
                <a:spcPct val="90000"/>
              </a:lnSpc>
              <a:spcAft>
                <a:spcPts val="2400"/>
              </a:spcAft>
            </a:pPr>
            <a:r>
              <a:rPr lang="en-US" altLang="en-US" sz="2400" dirty="0"/>
              <a:t>Expenses allocated to personal use are not deductible unless deductible under other provisions (generally mortgage interest and real estate taxes)</a:t>
            </a:r>
          </a:p>
          <a:p>
            <a:pPr eaLnBrk="1" hangingPunct="1">
              <a:lnSpc>
                <a:spcPct val="90000"/>
              </a:lnSpc>
              <a:spcAft>
                <a:spcPts val="2400"/>
              </a:spcAft>
            </a:pPr>
            <a:r>
              <a:rPr lang="en-US" altLang="en-US" sz="2400" dirty="0"/>
              <a:t>Expenses to acquire tenants deductible in full</a:t>
            </a:r>
          </a:p>
          <a:p>
            <a:pPr eaLnBrk="1" hangingPunct="1">
              <a:lnSpc>
                <a:spcPct val="90000"/>
              </a:lnSpc>
              <a:spcAft>
                <a:spcPts val="2400"/>
              </a:spcAft>
            </a:pPr>
            <a:r>
              <a:rPr lang="en-US" altLang="en-US" sz="2400" dirty="0"/>
              <a:t>Expenses allocated to rental use deductible only to the extent of gross rental income after deducting expenses to acquire tenants (generally no losses for a vacation home) </a:t>
            </a:r>
          </a:p>
          <a:p>
            <a:pPr eaLnBrk="1" hangingPunct="1">
              <a:lnSpc>
                <a:spcPct val="90000"/>
              </a:lnSpc>
              <a:spcAft>
                <a:spcPts val="2400"/>
              </a:spcAft>
            </a:pPr>
            <a:r>
              <a:rPr lang="en-US" altLang="en-US" sz="2400" dirty="0"/>
              <a:t>Expenses must be deducted in a specific order</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eaLnBrk="1" hangingPunct="1"/>
            <a:r>
              <a:rPr lang="en-US" altLang="en-US" sz="3500" dirty="0"/>
              <a:t>Residence with Significant Rental Use Expense Allocation (2)</a:t>
            </a:r>
          </a:p>
        </p:txBody>
      </p:sp>
      <p:sp>
        <p:nvSpPr>
          <p:cNvPr id="44035" name="Rectangle 3"/>
          <p:cNvSpPr>
            <a:spLocks noGrp="1" noChangeArrowheads="1"/>
          </p:cNvSpPr>
          <p:nvPr>
            <p:ph type="body" idx="1"/>
          </p:nvPr>
        </p:nvSpPr>
        <p:spPr/>
        <p:txBody>
          <a:bodyPr/>
          <a:lstStyle/>
          <a:p>
            <a:pPr eaLnBrk="1" hangingPunct="1"/>
            <a:r>
              <a:rPr lang="en-US" altLang="en-US" sz="2600" dirty="0"/>
              <a:t>Three categories or “tiers” of expenses</a:t>
            </a:r>
          </a:p>
          <a:p>
            <a:pPr lvl="1" eaLnBrk="1" hangingPunct="1"/>
            <a:r>
              <a:rPr lang="en-US" altLang="en-US" sz="2200" dirty="0"/>
              <a:t>Tier 1 – Expenses that are deductible without regard to rental activity (interest/real estate taxes/expenses to acquire tenants)</a:t>
            </a:r>
          </a:p>
          <a:p>
            <a:pPr lvl="1" eaLnBrk="1" hangingPunct="1"/>
            <a:r>
              <a:rPr lang="en-US" altLang="en-US" sz="2200" dirty="0"/>
              <a:t>Tier 2 – All other expenses except for depreciation</a:t>
            </a:r>
          </a:p>
          <a:p>
            <a:pPr lvl="1" eaLnBrk="1" hangingPunct="1"/>
            <a:r>
              <a:rPr lang="en-US" altLang="en-US" sz="2200" dirty="0"/>
              <a:t>Tier 3 – Depreciation</a:t>
            </a:r>
          </a:p>
          <a:p>
            <a:pPr eaLnBrk="1" hangingPunct="1"/>
            <a:r>
              <a:rPr lang="en-US" altLang="en-US" sz="2600" dirty="0"/>
              <a:t>Generally expenses allocated based on number of days used for each activity/total days used</a:t>
            </a:r>
          </a:p>
          <a:p>
            <a:pPr lvl="1" eaLnBrk="1" hangingPunct="1"/>
            <a:r>
              <a:rPr lang="en-US" altLang="en-US" sz="2200" dirty="0"/>
              <a:t>Exception for tier 1 expenses which can be allocated based on total days in the year instead of days used (called the “Tax Court” or “Bolton” method)</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US" altLang="en-US" sz="3800" dirty="0"/>
              <a:t>Tax Status of Dwelling Unit</a:t>
            </a:r>
          </a:p>
        </p:txBody>
      </p:sp>
      <p:sp>
        <p:nvSpPr>
          <p:cNvPr id="8195" name="Rectangle 3"/>
          <p:cNvSpPr>
            <a:spLocks noGrp="1" noChangeArrowheads="1"/>
          </p:cNvSpPr>
          <p:nvPr>
            <p:ph idx="1"/>
          </p:nvPr>
        </p:nvSpPr>
        <p:spPr/>
        <p:txBody>
          <a:bodyPr/>
          <a:lstStyle/>
          <a:p>
            <a:pPr>
              <a:lnSpc>
                <a:spcPct val="90000"/>
              </a:lnSpc>
            </a:pPr>
            <a:r>
              <a:rPr lang="en-US" altLang="en-US" dirty="0"/>
              <a:t>Dwelling unit includes</a:t>
            </a:r>
          </a:p>
          <a:p>
            <a:pPr lvl="1">
              <a:lnSpc>
                <a:spcPct val="90000"/>
              </a:lnSpc>
            </a:pPr>
            <a:r>
              <a:rPr lang="en-US" altLang="en-US" dirty="0"/>
              <a:t>Home</a:t>
            </a:r>
          </a:p>
          <a:p>
            <a:pPr lvl="1">
              <a:lnSpc>
                <a:spcPct val="90000"/>
              </a:lnSpc>
            </a:pPr>
            <a:r>
              <a:rPr lang="en-US" altLang="en-US" dirty="0"/>
              <a:t>Condominium</a:t>
            </a:r>
          </a:p>
          <a:p>
            <a:pPr lvl="1">
              <a:lnSpc>
                <a:spcPct val="90000"/>
              </a:lnSpc>
            </a:pPr>
            <a:r>
              <a:rPr lang="en-US" altLang="en-US" dirty="0"/>
              <a:t>Mobile home</a:t>
            </a:r>
          </a:p>
          <a:p>
            <a:pPr lvl="1">
              <a:lnSpc>
                <a:spcPct val="90000"/>
              </a:lnSpc>
            </a:pPr>
            <a:r>
              <a:rPr lang="en-US" altLang="en-US" dirty="0"/>
              <a:t>Boat</a:t>
            </a:r>
          </a:p>
          <a:p>
            <a:pPr lvl="1">
              <a:lnSpc>
                <a:spcPct val="90000"/>
              </a:lnSpc>
            </a:pPr>
            <a:r>
              <a:rPr lang="en-US" altLang="en-US" dirty="0"/>
              <a:t>Other similar property</a:t>
            </a:r>
          </a:p>
          <a:p>
            <a:pPr>
              <a:lnSpc>
                <a:spcPct val="90000"/>
              </a:lnSpc>
            </a:pPr>
            <a:r>
              <a:rPr lang="en-US" altLang="en-US" dirty="0"/>
              <a:t>Dwelling unit may be used for</a:t>
            </a:r>
          </a:p>
          <a:p>
            <a:pPr lvl="1">
              <a:lnSpc>
                <a:spcPct val="90000"/>
              </a:lnSpc>
            </a:pPr>
            <a:r>
              <a:rPr lang="en-US" altLang="en-US" dirty="0"/>
              <a:t>Solely personal use</a:t>
            </a:r>
          </a:p>
          <a:p>
            <a:pPr lvl="1">
              <a:lnSpc>
                <a:spcPct val="90000"/>
              </a:lnSpc>
            </a:pPr>
            <a:r>
              <a:rPr lang="en-US" altLang="en-US" dirty="0"/>
              <a:t>Mixture of personal use and rental use</a:t>
            </a:r>
          </a:p>
          <a:p>
            <a:pPr lvl="1">
              <a:lnSpc>
                <a:spcPct val="90000"/>
              </a:lnSpc>
            </a:pPr>
            <a:r>
              <a:rPr lang="en-US" altLang="en-US" dirty="0"/>
              <a:t>Solely rental use</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sz="3500" dirty="0"/>
              <a:t>Vacation Home Rental Expense Allocation Example </a:t>
            </a:r>
          </a:p>
        </p:txBody>
      </p:sp>
      <p:sp>
        <p:nvSpPr>
          <p:cNvPr id="45059" name="Rectangle 3"/>
          <p:cNvSpPr>
            <a:spLocks noGrp="1" noChangeArrowheads="1"/>
          </p:cNvSpPr>
          <p:nvPr>
            <p:ph type="body" idx="1"/>
          </p:nvPr>
        </p:nvSpPr>
        <p:spPr/>
        <p:txBody>
          <a:bodyPr/>
          <a:lstStyle/>
          <a:p>
            <a:pPr marL="0" indent="0">
              <a:buFont typeface="Wingdings" pitchFamily="2" charset="2"/>
              <a:buNone/>
            </a:pPr>
            <a:r>
              <a:rPr lang="en-US" altLang="en-US" sz="2600" dirty="0"/>
              <a:t>At the beginning of year 1, the Jeffersons purchased a vacation home in Scottsdale, Arizona, for $400,000. They paid $100,000 down and financed the remaining $300,000 with a 6% mortgage secured by the home. During the year, the Jeffersons used the home for personal purposes for 30 days and rented the home for 200 days, receiving $37,500 of rental income and incurring $500 of rental advertising expense. How are their expenses allocated to the rental use under the IRS and Tax Court methods?</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eaLnBrk="1" hangingPunct="1"/>
            <a:r>
              <a:rPr lang="en-US" altLang="en-US" sz="3500" dirty="0"/>
              <a:t>Vacation Home Rental Expense Allocation Example Solution</a:t>
            </a:r>
          </a:p>
        </p:txBody>
      </p:sp>
      <p:pic>
        <p:nvPicPr>
          <p:cNvPr id="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0200"/>
            <a:ext cx="7315200" cy="44791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304800" y="304800"/>
            <a:ext cx="8305800" cy="1143000"/>
          </a:xfrm>
        </p:spPr>
        <p:txBody>
          <a:bodyPr/>
          <a:lstStyle/>
          <a:p>
            <a:pPr marL="342900" indent="-342900" eaLnBrk="1" hangingPunct="1"/>
            <a:r>
              <a:rPr lang="en-US" altLang="en-US" sz="3500" dirty="0"/>
              <a:t>Nonresidence (Rental Property)</a:t>
            </a:r>
          </a:p>
        </p:txBody>
      </p:sp>
      <p:sp>
        <p:nvSpPr>
          <p:cNvPr id="47107" name="Rectangle 3"/>
          <p:cNvSpPr>
            <a:spLocks noGrp="1" noChangeArrowheads="1"/>
          </p:cNvSpPr>
          <p:nvPr>
            <p:ph type="body" idx="1"/>
          </p:nvPr>
        </p:nvSpPr>
        <p:spPr/>
        <p:txBody>
          <a:bodyPr/>
          <a:lstStyle/>
          <a:p>
            <a:pPr eaLnBrk="1" hangingPunct="1">
              <a:lnSpc>
                <a:spcPct val="90000"/>
              </a:lnSpc>
            </a:pPr>
            <a:r>
              <a:rPr lang="en-US" altLang="en-US" dirty="0"/>
              <a:t>The taxpayer includes all income and deducts all rental expenses</a:t>
            </a:r>
          </a:p>
          <a:p>
            <a:pPr lvl="1" eaLnBrk="1" hangingPunct="1">
              <a:lnSpc>
                <a:spcPct val="90000"/>
              </a:lnSpc>
            </a:pPr>
            <a:r>
              <a:rPr lang="en-US" altLang="en-US" dirty="0"/>
              <a:t>However, if the property is used for even a day of personal use the expenses must be allocated</a:t>
            </a:r>
          </a:p>
          <a:p>
            <a:pPr lvl="1" eaLnBrk="1" hangingPunct="1">
              <a:lnSpc>
                <a:spcPct val="90000"/>
              </a:lnSpc>
            </a:pPr>
            <a:r>
              <a:rPr lang="en-US" altLang="en-US" dirty="0"/>
              <a:t>Taxpayer not allowed to deduct the personal use portion of tier 1 interest expenses because the property doesn’t qualify as a residence</a:t>
            </a:r>
          </a:p>
          <a:p>
            <a:pPr lvl="1" eaLnBrk="1" hangingPunct="1">
              <a:lnSpc>
                <a:spcPct val="90000"/>
              </a:lnSpc>
            </a:pPr>
            <a:r>
              <a:rPr lang="en-US" altLang="en-US" dirty="0"/>
              <a:t>Personal use portion of tier 1: real property taxes are deductible as an itemized deduction (from AGI)</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pPr eaLnBrk="1" hangingPunct="1"/>
            <a:r>
              <a:rPr lang="en-US" altLang="en-US" dirty="0"/>
              <a:t>Rental Home Example</a:t>
            </a:r>
          </a:p>
        </p:txBody>
      </p:sp>
      <p:sp>
        <p:nvSpPr>
          <p:cNvPr id="48131" name="Rectangle 3"/>
          <p:cNvSpPr>
            <a:spLocks noGrp="1" noChangeArrowheads="1"/>
          </p:cNvSpPr>
          <p:nvPr>
            <p:ph type="body" idx="1"/>
          </p:nvPr>
        </p:nvSpPr>
        <p:spPr/>
        <p:txBody>
          <a:bodyPr/>
          <a:lstStyle/>
          <a:p>
            <a:pPr eaLnBrk="1" hangingPunct="1"/>
            <a:r>
              <a:rPr lang="en-US" altLang="en-US" dirty="0"/>
              <a:t>Assume the Jeffersons did not use the home for personal purposes at all. They received $37,500 in gross rental income and incurred $40,439 of expenses relating to the property. How much of these expenses can the Jeffersons deduct (before considering any passive activity loss limitations)?</a:t>
            </a:r>
          </a:p>
        </p:txBody>
      </p:sp>
    </p:spTree>
  </p:cSld>
  <p:clrMapOvr>
    <a:masterClrMapping/>
  </p:clrMapOv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altLang="en-US" dirty="0"/>
              <a:t>Rental Home Example Solution</a:t>
            </a:r>
          </a:p>
        </p:txBody>
      </p:sp>
      <p:sp>
        <p:nvSpPr>
          <p:cNvPr id="49155" name="Rectangle 3"/>
          <p:cNvSpPr>
            <a:spLocks noGrp="1" noChangeArrowheads="1"/>
          </p:cNvSpPr>
          <p:nvPr>
            <p:ph idx="1"/>
          </p:nvPr>
        </p:nvSpPr>
        <p:spPr/>
        <p:txBody>
          <a:bodyPr/>
          <a:lstStyle/>
          <a:p>
            <a:pPr eaLnBrk="1" hangingPunct="1"/>
            <a:r>
              <a:rPr lang="en-US" altLang="en-US" dirty="0"/>
              <a:t>All $50,439. This generates a $12,939 loss on the property. The loss may be limited by the passive activity loss limitations.</a:t>
            </a:r>
          </a:p>
        </p:txBody>
      </p:sp>
    </p:spTree>
  </p:cSld>
  <p:clrMapOvr>
    <a:masterClrMapping/>
  </p:clrMapOv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Losses on Rental Property</a:t>
            </a:r>
          </a:p>
        </p:txBody>
      </p:sp>
      <p:sp>
        <p:nvSpPr>
          <p:cNvPr id="50179" name="Rectangle 3"/>
          <p:cNvSpPr>
            <a:spLocks noGrp="1" noChangeArrowheads="1"/>
          </p:cNvSpPr>
          <p:nvPr>
            <p:ph type="body" idx="1"/>
          </p:nvPr>
        </p:nvSpPr>
        <p:spPr>
          <a:xfrm>
            <a:off x="457200" y="1524000"/>
            <a:ext cx="8229600" cy="4648200"/>
          </a:xfrm>
        </p:spPr>
        <p:txBody>
          <a:bodyPr/>
          <a:lstStyle/>
          <a:p>
            <a:pPr eaLnBrk="1" hangingPunct="1">
              <a:lnSpc>
                <a:spcPct val="90000"/>
              </a:lnSpc>
            </a:pPr>
            <a:r>
              <a:rPr lang="en-US" altLang="en-US" sz="2800" dirty="0"/>
              <a:t>Losses on rental property are generally considered to be passive activity losses (PALs)</a:t>
            </a:r>
          </a:p>
          <a:p>
            <a:pPr eaLnBrk="1" hangingPunct="1">
              <a:lnSpc>
                <a:spcPct val="90000"/>
              </a:lnSpc>
            </a:pPr>
            <a:r>
              <a:rPr lang="en-US" altLang="en-US" sz="2800" dirty="0"/>
              <a:t>PALs can only be deducted to the extent the taxpayer has passive activity income (net rental income is passive income) </a:t>
            </a:r>
          </a:p>
          <a:p>
            <a:pPr eaLnBrk="1" hangingPunct="1">
              <a:lnSpc>
                <a:spcPct val="90000"/>
              </a:lnSpc>
            </a:pPr>
            <a:r>
              <a:rPr lang="en-US" altLang="en-US" sz="2800" dirty="0"/>
              <a:t>$25,000 rental real estate exception</a:t>
            </a:r>
          </a:p>
          <a:p>
            <a:pPr lvl="1" eaLnBrk="1" hangingPunct="1">
              <a:lnSpc>
                <a:spcPct val="90000"/>
              </a:lnSpc>
            </a:pPr>
            <a:r>
              <a:rPr lang="en-US" altLang="en-US" sz="2400" dirty="0"/>
              <a:t>May deduct as ordinary nonpassive loss</a:t>
            </a:r>
          </a:p>
          <a:p>
            <a:pPr lvl="1" eaLnBrk="1" hangingPunct="1">
              <a:lnSpc>
                <a:spcPct val="90000"/>
              </a:lnSpc>
            </a:pPr>
            <a:r>
              <a:rPr lang="en-US" altLang="en-US" sz="2400" dirty="0"/>
              <a:t>Must be active participant in rental activity</a:t>
            </a:r>
          </a:p>
          <a:p>
            <a:pPr lvl="1" eaLnBrk="1" hangingPunct="1">
              <a:lnSpc>
                <a:spcPct val="90000"/>
              </a:lnSpc>
            </a:pPr>
            <a:r>
              <a:rPr lang="en-US" altLang="en-US" sz="2400" dirty="0"/>
              <a:t>$25K amount phased out 50 cents for every dollar of AGI in excess of $100,000 (phased out completely at AGI of $150,000)</a:t>
            </a:r>
          </a:p>
        </p:txBody>
      </p:sp>
    </p:spTree>
  </p:cSld>
  <p:clrMapOvr>
    <a:masterClrMapping/>
  </p:clrMapOv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cs typeface="Times New Roman" pitchFamily="18" charset="0"/>
              </a:rPr>
              <a:t>Rental Real Estate Exception Example</a:t>
            </a:r>
            <a:endParaRPr lang="en-US" dirty="0"/>
          </a:p>
        </p:txBody>
      </p:sp>
      <p:sp>
        <p:nvSpPr>
          <p:cNvPr id="3" name="Content Placeholder 2"/>
          <p:cNvSpPr>
            <a:spLocks noGrp="1"/>
          </p:cNvSpPr>
          <p:nvPr>
            <p:ph idx="1"/>
          </p:nvPr>
        </p:nvSpPr>
        <p:spPr/>
        <p:txBody>
          <a:bodyPr/>
          <a:lstStyle/>
          <a:p>
            <a:pPr marL="0" indent="0">
              <a:buNone/>
            </a:pPr>
            <a:r>
              <a:rPr lang="en-US" altLang="en-US" sz="2600" dirty="0"/>
              <a:t>Assume in year 1 the </a:t>
            </a:r>
            <a:r>
              <a:rPr lang="en-US" altLang="en-US" sz="2600" dirty="0" err="1"/>
              <a:t>Jeffersons</a:t>
            </a:r>
            <a:r>
              <a:rPr lang="en-US" altLang="en-US" sz="2600" dirty="0"/>
              <a:t> incurred a $12,939 passive loss from their Scottsdale rental home, and they did not receive any passive income during the year. Assuming that their current-year AGI is $120,000 and they are considered to be active participants in the rental activity, how much of the rental loss are the </a:t>
            </a:r>
            <a:r>
              <a:rPr lang="en-US" altLang="en-US" sz="2600" dirty="0" err="1"/>
              <a:t>Jeffersons</a:t>
            </a:r>
            <a:r>
              <a:rPr lang="en-US" altLang="en-US" sz="2600" dirty="0"/>
              <a:t> allowed to deduct this year under the rental real estate exception to the passive activity loss rules?</a:t>
            </a:r>
          </a:p>
        </p:txBody>
      </p:sp>
    </p:spTree>
  </p:cSld>
  <p:clrMapOvr>
    <a:masterClrMapping/>
  </p:clrMapOv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7" name="Text Box 3"/>
          <p:cNvSpPr txBox="1">
            <a:spLocks noChangeArrowheads="1"/>
          </p:cNvSpPr>
          <p:nvPr/>
        </p:nvSpPr>
        <p:spPr bwMode="auto">
          <a:xfrm>
            <a:off x="533400" y="1828800"/>
            <a:ext cx="80772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a:solidFill>
                  <a:srgbClr val="000000"/>
                </a:solidFill>
                <a:miter lim="800000"/>
                <a:headEnd type="none" w="sm" len="sm"/>
                <a:tailEnd type="none" w="sm" len="sm"/>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en-US" altLang="en-US" sz="2400" dirty="0"/>
          </a:p>
        </p:txBody>
      </p:sp>
      <p:sp>
        <p:nvSpPr>
          <p:cNvPr id="52228" name="Text Box 7"/>
          <p:cNvSpPr txBox="1">
            <a:spLocks noChangeArrowheads="1"/>
          </p:cNvSpPr>
          <p:nvPr/>
        </p:nvSpPr>
        <p:spPr bwMode="auto">
          <a:xfrm>
            <a:off x="685800" y="1600200"/>
            <a:ext cx="1936750" cy="3667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spcBef>
                <a:spcPct val="20000"/>
              </a:spcBef>
              <a:buClr>
                <a:schemeClr val="tx2"/>
              </a:buClr>
              <a:buSzPct val="70000"/>
              <a:buFont typeface="Wingdings" pitchFamily="2" charset="2"/>
              <a:buChar char="l"/>
              <a:defRPr sz="3000">
                <a:solidFill>
                  <a:schemeClr val="tx1"/>
                </a:solidFill>
                <a:latin typeface="Arial" charset="0"/>
              </a:defRPr>
            </a:lvl1pPr>
            <a:lvl2pPr marL="742950" indent="-285750">
              <a:spcBef>
                <a:spcPct val="20000"/>
              </a:spcBef>
              <a:buClr>
                <a:schemeClr val="accent2"/>
              </a:buClr>
              <a:buSzPct val="70000"/>
              <a:buFont typeface="Wingdings" pitchFamily="2" charset="2"/>
              <a:buChar char="l"/>
              <a:defRPr sz="2600">
                <a:solidFill>
                  <a:schemeClr val="tx1"/>
                </a:solidFill>
                <a:latin typeface="Arial" charset="0"/>
              </a:defRPr>
            </a:lvl2pPr>
            <a:lvl3pPr marL="1143000" indent="-228600">
              <a:spcBef>
                <a:spcPct val="20000"/>
              </a:spcBef>
              <a:buClr>
                <a:schemeClr val="accent1"/>
              </a:buClr>
              <a:buSzPct val="70000"/>
              <a:buFont typeface="Wingdings" pitchFamily="2" charset="2"/>
              <a:buChar char="l"/>
              <a:defRPr sz="2300">
                <a:solidFill>
                  <a:schemeClr val="tx1"/>
                </a:solidFill>
                <a:latin typeface="Arial" charset="0"/>
              </a:defRPr>
            </a:lvl3pPr>
            <a:lvl4pPr marL="1600200" indent="-228600">
              <a:spcBef>
                <a:spcPct val="20000"/>
              </a:spcBef>
              <a:buClr>
                <a:schemeClr val="tx2"/>
              </a:buClr>
              <a:buSzPct val="75000"/>
              <a:buFont typeface="Wingdings" pitchFamily="2" charset="2"/>
              <a:buChar char="§"/>
              <a:defRPr sz="2000">
                <a:solidFill>
                  <a:schemeClr val="tx1"/>
                </a:solidFill>
                <a:latin typeface="Arial" charset="0"/>
              </a:defRPr>
            </a:lvl4pPr>
            <a:lvl5pPr marL="2057400" indent="-228600">
              <a:spcBef>
                <a:spcPct val="20000"/>
              </a:spcBef>
              <a:buClr>
                <a:schemeClr val="folHlink"/>
              </a:buClr>
              <a:buSzPct val="80000"/>
              <a:buFont typeface="Wingdings" pitchFamily="2" charset="2"/>
              <a:buChar char="§"/>
              <a:defRPr sz="2000">
                <a:solidFill>
                  <a:schemeClr val="tx1"/>
                </a:solidFill>
                <a:latin typeface="Arial" charset="0"/>
              </a:defRPr>
            </a:lvl5pPr>
            <a:lvl6pPr marL="25146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6pPr>
            <a:lvl7pPr marL="29718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7pPr>
            <a:lvl8pPr marL="34290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8pPr>
            <a:lvl9pPr marL="3886200" indent="-22860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Arial" charset="0"/>
              </a:defRPr>
            </a:lvl9pPr>
          </a:lstStyle>
          <a:p>
            <a:pPr eaLnBrk="1" hangingPunct="1">
              <a:spcBef>
                <a:spcPct val="0"/>
              </a:spcBef>
              <a:buClrTx/>
              <a:buSzTx/>
              <a:buFontTx/>
              <a:buNone/>
            </a:pPr>
            <a:endParaRPr lang="en-US" altLang="en-US" sz="1800" dirty="0"/>
          </a:p>
        </p:txBody>
      </p:sp>
      <p:sp>
        <p:nvSpPr>
          <p:cNvPr id="2" name="Title 1"/>
          <p:cNvSpPr>
            <a:spLocks noGrp="1"/>
          </p:cNvSpPr>
          <p:nvPr>
            <p:ph type="title"/>
          </p:nvPr>
        </p:nvSpPr>
        <p:spPr>
          <a:xfrm>
            <a:off x="457200" y="152400"/>
            <a:ext cx="7543800" cy="1295400"/>
          </a:xfrm>
        </p:spPr>
        <p:txBody>
          <a:bodyPr/>
          <a:lstStyle/>
          <a:p>
            <a:r>
              <a:rPr lang="en-US" altLang="en-US" dirty="0">
                <a:cs typeface="Times New Roman" pitchFamily="18" charset="0"/>
              </a:rPr>
              <a:t>Rental Real Estate Exception Example Solution</a:t>
            </a:r>
            <a:r>
              <a:rPr lang="en-US" altLang="en-US" dirty="0"/>
              <a:t> </a:t>
            </a:r>
            <a:endParaRPr lang="en-US" dirty="0"/>
          </a:p>
        </p:txBody>
      </p:sp>
      <p:sp>
        <p:nvSpPr>
          <p:cNvPr id="3" name="Content Placeholder 2"/>
          <p:cNvSpPr>
            <a:spLocks noGrp="1"/>
          </p:cNvSpPr>
          <p:nvPr>
            <p:ph idx="1"/>
          </p:nvPr>
        </p:nvSpPr>
        <p:spPr/>
        <p:txBody>
          <a:bodyPr/>
          <a:lstStyle/>
          <a:p>
            <a:pPr marL="0" indent="0">
              <a:buNone/>
            </a:pPr>
            <a:r>
              <a:rPr lang="en-US" altLang="en-US" sz="2600" b="1" dirty="0"/>
              <a:t>Answer: </a:t>
            </a:r>
            <a:r>
              <a:rPr lang="en-US" altLang="en-US" sz="2600" dirty="0"/>
              <a:t>They could deduct the entire $12,939 loss. The $25,000 exception amount would be reduced by a $10,000 phase-out [50 cents × ($120,000 − $100,000)]. The maximum amount of the rental loss that can offset ordinary income would therefore be reduced from $25,000 to $15,000 ($25,000 − $10,000 phased out). However, because their loss is less than $15,000, they may deduct the entire $12,939 rental loss against their other sources of income in year 1.</a:t>
            </a:r>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a:xfrm>
            <a:off x="381000" y="304800"/>
            <a:ext cx="7543800" cy="1295400"/>
          </a:xfrm>
        </p:spPr>
        <p:txBody>
          <a:bodyPr/>
          <a:lstStyle/>
          <a:p>
            <a:pPr eaLnBrk="1" hangingPunct="1"/>
            <a:r>
              <a:rPr lang="en-US" altLang="en-US" sz="3500" dirty="0"/>
              <a:t>Business Use of the Home: </a:t>
            </a:r>
            <a:br>
              <a:rPr lang="en-US" altLang="en-US" sz="3500" dirty="0"/>
            </a:br>
            <a:r>
              <a:rPr lang="en-US" altLang="en-US" sz="3500" dirty="0"/>
              <a:t>Home Office Expense Deduction</a:t>
            </a:r>
          </a:p>
        </p:txBody>
      </p:sp>
      <p:sp>
        <p:nvSpPr>
          <p:cNvPr id="53251" name="Rectangle 3"/>
          <p:cNvSpPr>
            <a:spLocks noGrp="1" noChangeArrowheads="1"/>
          </p:cNvSpPr>
          <p:nvPr>
            <p:ph type="body" idx="1"/>
          </p:nvPr>
        </p:nvSpPr>
        <p:spPr/>
        <p:txBody>
          <a:bodyPr/>
          <a:lstStyle/>
          <a:p>
            <a:pPr eaLnBrk="1" hangingPunct="1">
              <a:lnSpc>
                <a:spcPct val="90000"/>
              </a:lnSpc>
            </a:pPr>
            <a:r>
              <a:rPr lang="en-US" altLang="en-US" sz="3200" dirty="0"/>
              <a:t>To qualify for a “home office” deduction, a taxpayer must use her home or part of her home exclusively and regularly as either</a:t>
            </a:r>
          </a:p>
          <a:p>
            <a:pPr lvl="1" eaLnBrk="1" hangingPunct="1">
              <a:lnSpc>
                <a:spcPct val="90000"/>
              </a:lnSpc>
            </a:pPr>
            <a:r>
              <a:rPr lang="en-US" altLang="en-US" sz="2800" dirty="0"/>
              <a:t>The principal place of business for any of the taxpayer’s trade/business</a:t>
            </a:r>
          </a:p>
          <a:p>
            <a:pPr lvl="1" eaLnBrk="1" hangingPunct="1">
              <a:lnSpc>
                <a:spcPct val="90000"/>
              </a:lnSpc>
            </a:pPr>
            <a:r>
              <a:rPr lang="en-US" altLang="en-US" sz="2800" dirty="0"/>
              <a:t>A place to meet with patients/clients in the normal course of business</a:t>
            </a:r>
          </a:p>
        </p:txBody>
      </p:sp>
    </p:spTree>
  </p:cSld>
  <p:clrMapOvr>
    <a:masterClrMapping/>
  </p:clrMapOvr>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457200" y="609600"/>
            <a:ext cx="7315200" cy="808038"/>
          </a:xfrm>
        </p:spPr>
        <p:txBody>
          <a:bodyPr/>
          <a:lstStyle/>
          <a:p>
            <a:r>
              <a:rPr lang="en-US" altLang="en-US" sz="3500" dirty="0"/>
              <a:t>Home Office Expense Deduction</a:t>
            </a:r>
          </a:p>
        </p:txBody>
      </p:sp>
      <p:sp>
        <p:nvSpPr>
          <p:cNvPr id="54275" name="Rectangle 3"/>
          <p:cNvSpPr>
            <a:spLocks noGrp="1" noChangeArrowheads="1"/>
          </p:cNvSpPr>
          <p:nvPr>
            <p:ph type="body" idx="1"/>
          </p:nvPr>
        </p:nvSpPr>
        <p:spPr>
          <a:xfrm>
            <a:off x="457200" y="1600200"/>
            <a:ext cx="8229600" cy="4572000"/>
          </a:xfrm>
        </p:spPr>
        <p:txBody>
          <a:bodyPr/>
          <a:lstStyle/>
          <a:p>
            <a:r>
              <a:rPr lang="en-US" altLang="en-US" sz="3100" dirty="0"/>
              <a:t>If employee, deducted as unreimbursed employee business expense</a:t>
            </a:r>
          </a:p>
          <a:p>
            <a:r>
              <a:rPr lang="en-US" altLang="en-US" dirty="0"/>
              <a:t>If self-employed, deducted for AGI but deduction limited to business income before the deduction</a:t>
            </a:r>
          </a:p>
          <a:p>
            <a:r>
              <a:rPr lang="en-US" altLang="en-US" dirty="0"/>
              <a:t>Actual expense method</a:t>
            </a:r>
          </a:p>
          <a:p>
            <a:r>
              <a:rPr lang="en-US" altLang="en-US" dirty="0"/>
              <a:t>Simplified method</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800" dirty="0"/>
              <a:t>Tax Status of Dwelling Unit (2)</a:t>
            </a:r>
          </a:p>
        </p:txBody>
      </p:sp>
      <p:sp>
        <p:nvSpPr>
          <p:cNvPr id="9219" name="Rectangle 3"/>
          <p:cNvSpPr>
            <a:spLocks noGrp="1" noChangeArrowheads="1"/>
          </p:cNvSpPr>
          <p:nvPr>
            <p:ph idx="1"/>
          </p:nvPr>
        </p:nvSpPr>
        <p:spPr/>
        <p:txBody>
          <a:bodyPr/>
          <a:lstStyle/>
          <a:p>
            <a:r>
              <a:rPr lang="en-US" altLang="en-US" dirty="0"/>
              <a:t>Whether dwelling unit is residence or nonresidence for tax purposes depends on how unit is used</a:t>
            </a:r>
          </a:p>
          <a:p>
            <a:r>
              <a:rPr lang="en-US" altLang="en-US" dirty="0"/>
              <a:t>Dwelling unit is residence if</a:t>
            </a:r>
          </a:p>
          <a:p>
            <a:pPr lvl="1"/>
            <a:r>
              <a:rPr lang="en-US" altLang="en-US" dirty="0"/>
              <a:t>Personal-use days are more than the greater of</a:t>
            </a:r>
          </a:p>
          <a:p>
            <a:pPr marL="1143000" lvl="2" indent="-228600"/>
            <a:r>
              <a:rPr lang="en-US" altLang="en-US" dirty="0"/>
              <a:t>14 days or</a:t>
            </a:r>
          </a:p>
          <a:p>
            <a:pPr marL="1143000" lvl="2" indent="-228600"/>
            <a:r>
              <a:rPr lang="en-US" altLang="en-US" dirty="0"/>
              <a:t>10% of the number of rental days during the year</a:t>
            </a:r>
          </a:p>
          <a:p>
            <a:pPr lvl="1"/>
            <a:r>
              <a:rPr lang="en-US" altLang="en-US" dirty="0"/>
              <a:t>Otherwise it is a nonresidence for tax purposes </a:t>
            </a:r>
          </a:p>
        </p:txBody>
      </p:sp>
    </p:spTree>
  </p:cSld>
  <p:clrMapOvr>
    <a:masterClrMapping/>
  </p:clrMapOvr>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a:xfrm>
            <a:off x="457200" y="609600"/>
            <a:ext cx="7315200" cy="808038"/>
          </a:xfrm>
        </p:spPr>
        <p:txBody>
          <a:bodyPr/>
          <a:lstStyle/>
          <a:p>
            <a:r>
              <a:rPr lang="en-US" altLang="en-US" sz="3500" dirty="0"/>
              <a:t>Home Office Expense Deduction:</a:t>
            </a:r>
            <a:br>
              <a:rPr lang="en-US" altLang="en-US" sz="3500" dirty="0"/>
            </a:br>
            <a:r>
              <a:rPr lang="en-US" altLang="en-US" sz="3500" dirty="0"/>
              <a:t>Actual Expense Method</a:t>
            </a:r>
          </a:p>
        </p:txBody>
      </p:sp>
      <p:sp>
        <p:nvSpPr>
          <p:cNvPr id="55299" name="Rectangle 3"/>
          <p:cNvSpPr>
            <a:spLocks noGrp="1" noChangeArrowheads="1"/>
          </p:cNvSpPr>
          <p:nvPr>
            <p:ph type="body" idx="1"/>
          </p:nvPr>
        </p:nvSpPr>
        <p:spPr>
          <a:xfrm>
            <a:off x="457200" y="1752600"/>
            <a:ext cx="8229600" cy="4572000"/>
          </a:xfrm>
        </p:spPr>
        <p:txBody>
          <a:bodyPr/>
          <a:lstStyle/>
          <a:p>
            <a:r>
              <a:rPr lang="en-US" altLang="en-US" sz="3200" dirty="0"/>
              <a:t>Must allocate actual expenses between personal and business use of home</a:t>
            </a:r>
          </a:p>
          <a:p>
            <a:pPr lvl="1"/>
            <a:r>
              <a:rPr lang="en-US" altLang="en-US" sz="2800" dirty="0"/>
              <a:t>Direct vs. indirect expenses</a:t>
            </a:r>
          </a:p>
          <a:p>
            <a:pPr lvl="1"/>
            <a:r>
              <a:rPr lang="en-US" altLang="en-US" sz="2800" dirty="0"/>
              <a:t>Indirect expenses allocated based on square footage</a:t>
            </a:r>
          </a:p>
        </p:txBody>
      </p:sp>
    </p:spTree>
  </p:cSld>
  <p:clrMapOvr>
    <a:masterClrMapping/>
  </p:clrMapOvr>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457200" y="685800"/>
            <a:ext cx="7315200" cy="731838"/>
          </a:xfrm>
        </p:spPr>
        <p:txBody>
          <a:bodyPr/>
          <a:lstStyle/>
          <a:p>
            <a:r>
              <a:rPr lang="en-US" altLang="en-US" sz="3500" dirty="0"/>
              <a:t>Home Office Expense Deduction: Actual Expense Method (2)</a:t>
            </a:r>
          </a:p>
        </p:txBody>
      </p:sp>
      <p:sp>
        <p:nvSpPr>
          <p:cNvPr id="56323" name="Rectangle 3"/>
          <p:cNvSpPr>
            <a:spLocks noGrp="1" noChangeArrowheads="1"/>
          </p:cNvSpPr>
          <p:nvPr>
            <p:ph type="body" idx="1"/>
          </p:nvPr>
        </p:nvSpPr>
        <p:spPr>
          <a:xfrm>
            <a:off x="228600" y="1676400"/>
            <a:ext cx="8686800" cy="3962400"/>
          </a:xfrm>
        </p:spPr>
        <p:txBody>
          <a:bodyPr/>
          <a:lstStyle/>
          <a:p>
            <a:r>
              <a:rPr lang="en-US" altLang="en-US" sz="2600" dirty="0"/>
              <a:t>Deduction is limited to gross income derived from business use of home (Schedule C net income minus business expenses unrelated to use of home)</a:t>
            </a:r>
          </a:p>
          <a:p>
            <a:pPr lvl="1"/>
            <a:r>
              <a:rPr lang="en-US" altLang="en-US" sz="2400" dirty="0"/>
              <a:t>Deduct using same tier 1–3 sequence used for vacation homes</a:t>
            </a:r>
          </a:p>
          <a:p>
            <a:pPr lvl="1"/>
            <a:r>
              <a:rPr lang="en-US" altLang="en-US" sz="2400" dirty="0"/>
              <a:t>Depreciation expense</a:t>
            </a:r>
          </a:p>
          <a:p>
            <a:pPr lvl="2"/>
            <a:r>
              <a:rPr lang="en-US" altLang="en-US" sz="2400" dirty="0"/>
              <a:t>Reduces basis in home</a:t>
            </a:r>
          </a:p>
          <a:p>
            <a:pPr lvl="2"/>
            <a:r>
              <a:rPr lang="en-US" altLang="en-US" sz="2400" dirty="0"/>
              <a:t>Gain on sale due to depreciation is ineligible for exclusion</a:t>
            </a:r>
          </a:p>
          <a:p>
            <a:pPr lvl="2"/>
            <a:r>
              <a:rPr lang="en-US" altLang="en-US" sz="2400" dirty="0"/>
              <a:t>Gain is taxed at a maximum 25% rate as unrecaptured </a:t>
            </a:r>
            <a:r>
              <a:rPr lang="en-US" altLang="en-US" sz="2400" dirty="0">
                <a:cs typeface="Arial" charset="0"/>
              </a:rPr>
              <a:t>§</a:t>
            </a:r>
            <a:r>
              <a:rPr lang="en-US" altLang="en-US" sz="2400" dirty="0"/>
              <a:t>1250 gain</a:t>
            </a:r>
          </a:p>
        </p:txBody>
      </p:sp>
    </p:spTree>
  </p:cSld>
  <p:clrMapOvr>
    <a:masterClrMapping/>
  </p:clrMapOvr>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57200" y="609600"/>
            <a:ext cx="7315200" cy="808038"/>
          </a:xfrm>
        </p:spPr>
        <p:txBody>
          <a:bodyPr/>
          <a:lstStyle/>
          <a:p>
            <a:r>
              <a:rPr lang="en-US" altLang="en-US" sz="3500" dirty="0"/>
              <a:t>Home Office Expense Deduction:</a:t>
            </a:r>
            <a:br>
              <a:rPr lang="en-US" altLang="en-US" sz="3500" dirty="0"/>
            </a:br>
            <a:r>
              <a:rPr lang="en-US" altLang="en-US" sz="3500" dirty="0"/>
              <a:t>Simplified Method</a:t>
            </a:r>
          </a:p>
        </p:txBody>
      </p:sp>
      <p:sp>
        <p:nvSpPr>
          <p:cNvPr id="57347" name="Rectangle 3"/>
          <p:cNvSpPr>
            <a:spLocks noGrp="1" noChangeArrowheads="1"/>
          </p:cNvSpPr>
          <p:nvPr>
            <p:ph type="body" idx="1"/>
          </p:nvPr>
        </p:nvSpPr>
        <p:spPr>
          <a:xfrm>
            <a:off x="457200" y="1752600"/>
            <a:ext cx="8229600" cy="4572000"/>
          </a:xfrm>
        </p:spPr>
        <p:txBody>
          <a:bodyPr/>
          <a:lstStyle/>
          <a:p>
            <a:r>
              <a:rPr lang="en-US" altLang="en-US" dirty="0"/>
              <a:t>Deduct square footage (limited to 300 square feet) </a:t>
            </a:r>
            <a:r>
              <a:rPr lang="en-US" altLang="en-US" sz="3200" dirty="0"/>
              <a:t>×</a:t>
            </a:r>
            <a:r>
              <a:rPr lang="en-US" altLang="en-US" dirty="0"/>
              <a:t> $5 per square foot application rate</a:t>
            </a:r>
          </a:p>
          <a:p>
            <a:pPr lvl="1"/>
            <a:r>
              <a:rPr lang="en-US" altLang="en-US" dirty="0"/>
              <a:t>Maximum deduction is $1,500 no matter how large the office or how much the expense</a:t>
            </a:r>
          </a:p>
          <a:p>
            <a:pPr lvl="1"/>
            <a:r>
              <a:rPr lang="en-US" altLang="en-US" dirty="0"/>
              <a:t>Limited to Schedule C net income minus business expenses unrelated to the home</a:t>
            </a:r>
          </a:p>
          <a:p>
            <a:pPr lvl="1"/>
            <a:r>
              <a:rPr lang="en-US" altLang="en-US" dirty="0"/>
              <a:t>No depreciation expense</a:t>
            </a:r>
          </a:p>
          <a:p>
            <a:pPr lvl="1"/>
            <a:r>
              <a:rPr lang="en-US" altLang="en-US" dirty="0"/>
              <a:t>Excess expenses do not carry over</a:t>
            </a:r>
          </a:p>
          <a:p>
            <a:pPr lvl="1"/>
            <a:r>
              <a:rPr lang="en-US" altLang="en-US" dirty="0"/>
              <a:t>Can choose each year whether to use simplified or actual expense method</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ltLang="en-US" sz="3800" dirty="0"/>
              <a:t>Tax Status of Dwelling Unit (3)</a:t>
            </a:r>
          </a:p>
        </p:txBody>
      </p:sp>
      <p:sp>
        <p:nvSpPr>
          <p:cNvPr id="10243" name="Rectangle 3"/>
          <p:cNvSpPr>
            <a:spLocks noGrp="1" noChangeArrowheads="1"/>
          </p:cNvSpPr>
          <p:nvPr>
            <p:ph idx="1"/>
          </p:nvPr>
        </p:nvSpPr>
        <p:spPr/>
        <p:txBody>
          <a:bodyPr/>
          <a:lstStyle/>
          <a:p>
            <a:pPr>
              <a:lnSpc>
                <a:spcPct val="90000"/>
              </a:lnSpc>
            </a:pPr>
            <a:r>
              <a:rPr lang="en-US" altLang="en-US" dirty="0"/>
              <a:t>Personal-use days include</a:t>
            </a:r>
          </a:p>
          <a:p>
            <a:pPr lvl="1">
              <a:lnSpc>
                <a:spcPct val="90000"/>
              </a:lnSpc>
            </a:pPr>
            <a:r>
              <a:rPr lang="en-US" altLang="en-US" dirty="0"/>
              <a:t>Days taxpayer (owner) or other owner stays in home</a:t>
            </a:r>
          </a:p>
          <a:p>
            <a:pPr lvl="1">
              <a:lnSpc>
                <a:spcPct val="90000"/>
              </a:lnSpc>
            </a:pPr>
            <a:r>
              <a:rPr lang="en-US" altLang="en-US" dirty="0"/>
              <a:t>Days a relative of owner stays in home even if relative pays fair market value (unless home is relative’s principal residence)</a:t>
            </a:r>
          </a:p>
          <a:p>
            <a:pPr lvl="1">
              <a:lnSpc>
                <a:spcPct val="90000"/>
              </a:lnSpc>
            </a:pPr>
            <a:r>
              <a:rPr lang="en-US" altLang="en-US" dirty="0"/>
              <a:t>Days a nonowner stays in home under vacation home exchange or swap</a:t>
            </a:r>
          </a:p>
          <a:p>
            <a:pPr lvl="1">
              <a:lnSpc>
                <a:spcPct val="90000"/>
              </a:lnSpc>
            </a:pPr>
            <a:r>
              <a:rPr lang="en-US" altLang="en-US" dirty="0"/>
              <a:t>Days a taxpayer rents out property for less than fair market value</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altLang="en-US" sz="3800" dirty="0"/>
              <a:t>Tax Status of Dwelling Unit (4)</a:t>
            </a:r>
          </a:p>
        </p:txBody>
      </p:sp>
      <p:sp>
        <p:nvSpPr>
          <p:cNvPr id="11267" name="Rectangle 3"/>
          <p:cNvSpPr>
            <a:spLocks noGrp="1" noChangeArrowheads="1"/>
          </p:cNvSpPr>
          <p:nvPr>
            <p:ph idx="1"/>
          </p:nvPr>
        </p:nvSpPr>
        <p:spPr/>
        <p:txBody>
          <a:bodyPr/>
          <a:lstStyle/>
          <a:p>
            <a:r>
              <a:rPr lang="en-US" altLang="en-US" dirty="0"/>
              <a:t>Rental days include</a:t>
            </a:r>
          </a:p>
          <a:p>
            <a:pPr lvl="1"/>
            <a:r>
              <a:rPr lang="en-US" altLang="en-US" dirty="0"/>
              <a:t>Days when taxpayer rents property at FMV</a:t>
            </a:r>
          </a:p>
          <a:p>
            <a:pPr lvl="1"/>
            <a:r>
              <a:rPr lang="en-US" altLang="en-US" dirty="0"/>
              <a:t>Days spent repairing or maintaining home for rental use</a:t>
            </a:r>
          </a:p>
          <a:p>
            <a:r>
              <a:rPr lang="en-US" altLang="en-US" dirty="0"/>
              <a:t>Days home is available for rent but not rented out are not personal or rental days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en-US" sz="3800" dirty="0"/>
              <a:t>Tax Status of Dwelling Unit (5)</a:t>
            </a:r>
          </a:p>
        </p:txBody>
      </p:sp>
      <p:sp>
        <p:nvSpPr>
          <p:cNvPr id="12291" name="Rectangle 3"/>
          <p:cNvSpPr>
            <a:spLocks noGrp="1" noChangeArrowheads="1"/>
          </p:cNvSpPr>
          <p:nvPr>
            <p:ph idx="1"/>
          </p:nvPr>
        </p:nvSpPr>
        <p:spPr/>
        <p:txBody>
          <a:bodyPr/>
          <a:lstStyle/>
          <a:p>
            <a:r>
              <a:rPr lang="en-US" altLang="en-US" dirty="0"/>
              <a:t>Residence is “principal” residence</a:t>
            </a:r>
          </a:p>
          <a:p>
            <a:pPr lvl="1"/>
            <a:r>
              <a:rPr lang="en-US" altLang="en-US" dirty="0"/>
              <a:t>Subjective determination </a:t>
            </a:r>
          </a:p>
          <a:p>
            <a:pPr lvl="1"/>
            <a:r>
              <a:rPr lang="en-US" altLang="en-US" dirty="0"/>
              <a:t>May change from year to year</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ltLang="en-US" sz="3800" dirty="0"/>
              <a:t>Tax Status of Dwelling Unit (6)</a:t>
            </a:r>
          </a:p>
        </p:txBody>
      </p:sp>
      <p:sp>
        <p:nvSpPr>
          <p:cNvPr id="13315" name="Rectangle 3"/>
          <p:cNvSpPr>
            <a:spLocks noGrp="1" noChangeArrowheads="1"/>
          </p:cNvSpPr>
          <p:nvPr>
            <p:ph idx="1"/>
          </p:nvPr>
        </p:nvSpPr>
        <p:spPr/>
        <p:txBody>
          <a:bodyPr/>
          <a:lstStyle/>
          <a:p>
            <a:r>
              <a:rPr lang="en-US" altLang="en-US" dirty="0"/>
              <a:t>For a given year, for tax purposes a dwelling unit may be</a:t>
            </a:r>
          </a:p>
          <a:p>
            <a:pPr lvl="1"/>
            <a:r>
              <a:rPr lang="en-US" altLang="en-US" dirty="0"/>
              <a:t>Principal residence</a:t>
            </a:r>
          </a:p>
          <a:p>
            <a:pPr lvl="1"/>
            <a:r>
              <a:rPr lang="en-US" altLang="en-US" dirty="0"/>
              <a:t>Residence (not principal), or </a:t>
            </a:r>
          </a:p>
          <a:p>
            <a:pPr lvl="1"/>
            <a:r>
              <a:rPr lang="en-US" altLang="en-US" dirty="0"/>
              <a:t>Nonresidence (rental property)</a:t>
            </a:r>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2"/>
  <p:tag name="MMPROD_UIDATA" val="&lt;database version=&quot;7.0&quot;&gt;&lt;object type=&quot;1&quot; unique_id=&quot;10001&quot;&gt;&lt;object type=&quot;2&quot; unique_id=&quot;12005&quot;&gt;&lt;object type=&quot;3&quot; unique_id=&quot;12006&quot;&gt;&lt;property id=&quot;20148&quot; value=&quot;5&quot;/&gt;&lt;property id=&quot;20300&quot; value=&quot;Slide 1 - &amp;quot;Chapter 14&amp;quot;&quot;/&gt;&lt;property id=&quot;20307&quot; value=&quot;303&quot;/&gt;&lt;/object&gt;&lt;object type=&quot;3&quot; unique_id=&quot;12007&quot;&gt;&lt;property id=&quot;20148&quot; value=&quot;5&quot;/&gt;&lt;property id=&quot;20300&quot; value=&quot;Slide 2 - &amp;quot;Learning Objectives&amp;quot;&quot;/&gt;&lt;property id=&quot;20307&quot; value=&quot;306&quot;/&gt;&lt;/object&gt;&lt;object type=&quot;3&quot; unique_id=&quot;12008&quot;&gt;&lt;property id=&quot;20148&quot; value=&quot;5&quot;/&gt;&lt;property id=&quot;20300&quot; value=&quot;Slide 3 - &amp;quot;Tax Status of Dwelling Unit&amp;quot;&quot;/&gt;&lt;property id=&quot;20307&quot; value=&quot;307&quot;/&gt;&lt;/object&gt;&lt;object type=&quot;3&quot; unique_id=&quot;12009&quot;&gt;&lt;property id=&quot;20148&quot; value=&quot;5&quot;/&gt;&lt;property id=&quot;20300&quot; value=&quot;Slide 4 - &amp;quot;Tax Status of Dwelling Unit&amp;quot;&quot;/&gt;&lt;property id=&quot;20307&quot; value=&quot;333&quot;/&gt;&lt;/object&gt;&lt;object type=&quot;3&quot; unique_id=&quot;12010&quot;&gt;&lt;property id=&quot;20148&quot; value=&quot;5&quot;/&gt;&lt;property id=&quot;20300&quot; value=&quot;Slide 5 - &amp;quot;Tax Status of Dwelling Unit&amp;quot;&quot;/&gt;&lt;property id=&quot;20307&quot; value=&quot;334&quot;/&gt;&lt;/object&gt;&lt;object type=&quot;3&quot; unique_id=&quot;12011&quot;&gt;&lt;property id=&quot;20148&quot; value=&quot;5&quot;/&gt;&lt;property id=&quot;20300&quot; value=&quot;Slide 6 - &amp;quot;Tax Status of Dwelling Unit&amp;quot;&quot;/&gt;&lt;property id=&quot;20307&quot; value=&quot;335&quot;/&gt;&lt;/object&gt;&lt;object type=&quot;3&quot; unique_id=&quot;12012&quot;&gt;&lt;property id=&quot;20148&quot; value=&quot;5&quot;/&gt;&lt;property id=&quot;20300&quot; value=&quot;Slide 7 - &amp;quot;Tax Status of Dwelling Unit&amp;quot;&quot;/&gt;&lt;property id=&quot;20307&quot; value=&quot;336&quot;/&gt;&lt;/object&gt;&lt;object type=&quot;3&quot; unique_id=&quot;12013&quot;&gt;&lt;property id=&quot;20148&quot; value=&quot;5&quot;/&gt;&lt;property id=&quot;20300&quot; value=&quot;Slide 8 - &amp;quot;Tax Status of Dwelling Unit&amp;quot;&quot;/&gt;&lt;property id=&quot;20307&quot; value=&quot;337&quot;/&gt;&lt;/object&gt;&lt;object type=&quot;3&quot; unique_id=&quot;12014&quot;&gt;&lt;property id=&quot;20148&quot; value=&quot;5&quot;/&gt;&lt;property id=&quot;20300&quot; value=&quot;Slide 9 - &amp;quot;Tax Provisions by Property Type&amp;quot;&quot;/&gt;&lt;property id=&quot;20307&quot; value=&quot;338&quot;/&gt;&lt;/object&gt;&lt;object type=&quot;3&quot; unique_id=&quot;12015&quot;&gt;&lt;property id=&quot;20148&quot; value=&quot;5&quot;/&gt;&lt;property id=&quot;20300&quot; value=&quot;Slide 10 - &amp;quot;Tax and Nontax Considerations&amp;quot;&quot;/&gt;&lt;property id=&quot;20307&quot; value=&quot;332&quot;/&gt;&lt;/object&gt;&lt;object type=&quot;3&quot; unique_id=&quot;12016&quot;&gt;&lt;property id=&quot;20148&quot; value=&quot;5&quot;/&gt;&lt;property id=&quot;20300&quot; value=&quot;Slide 11 - &amp;quot;Sale of Personal Residence&amp;quot;&quot;/&gt;&lt;property id=&quot;20307&quot; value=&quot;259&quot;/&gt;&lt;/object&gt;&lt;object type=&quot;3&quot; unique_id=&quot;12017&quot;&gt;&lt;property id=&quot;20148&quot; value=&quot;5&quot;/&gt;&lt;property id=&quot;20300&quot; value=&quot;Slide 12 - &amp;quot;Exclusion &amp;quot;&quot;/&gt;&lt;property id=&quot;20307&quot; value=&quot;339&quot;/&gt;&lt;/object&gt;&lt;object type=&quot;3&quot; unique_id=&quot;12018&quot;&gt;&lt;property id=&quot;20148&quot; value=&quot;5&quot;/&gt;&lt;property id=&quot;20300&quot; value=&quot;Slide 13 - &amp;quot;Ownership Test&amp;quot;&quot;/&gt;&lt;property id=&quot;20307&quot; value=&quot;261&quot;/&gt;&lt;/object&gt;&lt;object type=&quot;3&quot; unique_id=&quot;12019&quot;&gt;&lt;property id=&quot;20148&quot; value=&quot;5&quot;/&gt;&lt;property id=&quot;20300&quot; value=&quot;Slide 14 - &amp;quot;Use Test&amp;quot;&quot;/&gt;&lt;property id=&quot;20307&quot; value=&quot;262&quot;/&gt;&lt;/object&gt;&lt;object type=&quot;3&quot; unique_id=&quot;12020&quot;&gt;&lt;property id=&quot;20148&quot; value=&quot;5&quot;/&gt;&lt;property id=&quot;20300&quot; value=&quot;Slide 15 - &amp;quot;&amp;#x0D;&amp;#x0A;Gain Exclusion Example&amp;quot;&quot;/&gt;&lt;property id=&quot;20307&quot; value=&quot;302&quot;/&gt;&lt;/object&gt;&lt;object type=&quot;3&quot; unique_id=&quot;12021&quot;&gt;&lt;property id=&quot;20148&quot; value=&quot;5&quot;/&gt;&lt;property id=&quot;20300&quot; value=&quot;Slide 16 - &amp;quot;&amp;#x0D;&amp;#x0A;Gain Exclusion Example Solution&amp;quot;&quot;/&gt;&lt;property id=&quot;20307&quot; value=&quot;308&quot;/&gt;&lt;/object&gt;&lt;object type=&quot;3&quot; unique_id=&quot;12022&quot;&gt;&lt;property id=&quot;20148&quot; value=&quot;5&quot;/&gt;&lt;property id=&quot;20300&quot; value=&quot;Slide 17 - &amp;quot;Exceptions to general exclusion rules&amp;quot;&quot;/&gt;&lt;property id=&quot;20307&quot; value=&quot;264&quot;/&gt;&lt;/object&gt;&lt;object type=&quot;3&quot; unique_id=&quot;12023&quot;&gt;&lt;property id=&quot;20148&quot; value=&quot;5&quot;/&gt;&lt;property id=&quot;20300&quot; value=&quot;Slide 18 - &amp;quot;Amount of Exclusion in Hardship Circumstances&amp;quot;&quot;/&gt;&lt;property id=&quot;20307&quot; value=&quot;311&quot;/&gt;&lt;/object&gt;&lt;object type=&quot;3&quot; unique_id=&quot;12024&quot;&gt;&lt;property id=&quot;20148&quot; value=&quot;5&quot;/&gt;&lt;property id=&quot;20300&quot; value=&quot;Slide 19 - &amp;quot;&amp;#x0D;&amp;#x0A;Gain Exclusion Example&amp;quot;&quot;/&gt;&lt;property id=&quot;20307&quot; value=&quot;309&quot;/&gt;&lt;/object&gt;&lt;object type=&quot;3&quot; unique_id=&quot;12025&quot;&gt;&lt;property id=&quot;20148&quot; value=&quot;5&quot;/&gt;&lt;property id=&quot;20300&quot; value=&quot;Slide 20 - &amp;quot;Gain Exclusion Example Solution&amp;quot;&quot;/&gt;&lt;property id=&quot;20307&quot; value=&quot;310&quot;/&gt;&lt;/object&gt;&lt;object type=&quot;3&quot; unique_id=&quot;12026&quot;&gt;&lt;property id=&quot;20148&quot; value=&quot;5&quot;/&gt;&lt;property id=&quot;20300&quot; value=&quot;Slide 21 - &amp;quot;Exclusion of Gain on Sale of Personal Residence&amp;quot;&quot;/&gt;&lt;property id=&quot;20307&quot; value=&quot;265&quot;/&gt;&lt;/object&gt;&lt;object type=&quot;3&quot; unique_id=&quot;12027&quot;&gt;&lt;property id=&quot;20148&quot; value=&quot;5&quot;/&gt;&lt;property id=&quot;20300&quot; value=&quot;Slide 22 - &amp;quot;Interest Expense Deduction&amp;quot;&quot;/&gt;&lt;property id=&quot;20307&quot; value=&quot;312&quot;/&gt;&lt;/object&gt;&lt;object type=&quot;3&quot; unique_id=&quot;12028&quot;&gt;&lt;property id=&quot;20148&quot; value=&quot;5&quot;/&gt;&lt;property id=&quot;20300&quot; value=&quot;Slide 23 - &amp;quot;Limitations on Interest &amp;#x0D;&amp;#x0A;Expense Deduction&amp;quot;&quot;/&gt;&lt;property id=&quot;20307&quot; value=&quot;266&quot;/&gt;&lt;/object&gt;&lt;object type=&quot;3&quot; unique_id=&quot;12029&quot;&gt;&lt;property id=&quot;20148&quot; value=&quot;5&quot;/&gt;&lt;property id=&quot;20300&quot; value=&quot;Slide 24 - &amp;quot;Interest Expense Example&amp;quot;&quot;/&gt;&lt;property id=&quot;20307&quot; value=&quot;313&quot;/&gt;&lt;/object&gt;&lt;object type=&quot;3&quot; unique_id=&quot;12030&quot;&gt;&lt;property id=&quot;20148&quot; value=&quot;5&quot;/&gt;&lt;property id=&quot;20300&quot; value=&quot;Slide 25 - &amp;quot;Interest Expense Example Solution&amp;quot;&quot;/&gt;&lt;property id=&quot;20307&quot; value=&quot;314&quot;/&gt;&lt;/object&gt;&lt;object type=&quot;3&quot; unique_id=&quot;12031&quot;&gt;&lt;property id=&quot;20148&quot; value=&quot;5&quot;/&gt;&lt;property id=&quot;20300&quot; value=&quot;Slide 26 - &amp;quot;Points&amp;quot;&quot;/&gt;&lt;property id=&quot;20307&quot; value=&quot;267&quot;/&gt;&lt;/object&gt;&lt;object type=&quot;3&quot; unique_id=&quot;12032&quot;&gt;&lt;property id=&quot;20148&quot; value=&quot;5&quot;/&gt;&lt;property id=&quot;20300&quot; value=&quot;Slide 27 - &amp;quot;Points&amp;quot;&quot;/&gt;&lt;property id=&quot;20307&quot; value=&quot;268&quot;/&gt;&lt;/object&gt;&lt;object type=&quot;3&quot; unique_id=&quot;12033&quot;&gt;&lt;property id=&quot;20148&quot; value=&quot;5&quot;/&gt;&lt;property id=&quot;20300&quot; value=&quot;Slide 28 - &amp;quot;Points Example&amp;quot;&quot;/&gt;&lt;property id=&quot;20307&quot; value=&quot;269&quot;/&gt;&lt;/object&gt;&lt;object type=&quot;3&quot; unique_id=&quot;12034&quot;&gt;&lt;property id=&quot;20148&quot; value=&quot;5&quot;/&gt;&lt;property id=&quot;20300&quot; value=&quot;Slide 29 - &amp;quot;Points Example Solution&amp;quot;&quot;/&gt;&lt;property id=&quot;20307&quot; value=&quot;315&quot;/&gt;&lt;/object&gt;&lt;object type=&quot;3&quot; unique_id=&quot;12035&quot;&gt;&lt;property id=&quot;20148&quot; value=&quot;5&quot;/&gt;&lt;property id=&quot;20300&quot; value=&quot;Slide 30 - &amp;quot;Real Property Taxes&amp;quot;&quot;/&gt;&lt;property id=&quot;20307&quot; value=&quot;274&quot;/&gt;&lt;/object&gt;&lt;object type=&quot;3&quot; unique_id=&quot;12036&quot;&gt;&lt;property id=&quot;20148&quot; value=&quot;5&quot;/&gt;&lt;property id=&quot;20300&quot; value=&quot;Slide 31 - &amp;quot;Real Property Taxes Example&amp;quot;&quot;/&gt;&lt;property id=&quot;20307&quot; value=&quot;276&quot;/&gt;&lt;/object&gt;&lt;object type=&quot;3&quot; unique_id=&quot;12037&quot;&gt;&lt;property id=&quot;20148&quot; value=&quot;5&quot;/&gt;&lt;property id=&quot;20300&quot; value=&quot;Slide 32 - &amp;quot;Real Property Taxes Example Solution&amp;quot;&quot;/&gt;&lt;property id=&quot;20307&quot; value=&quot;316&quot;/&gt;&lt;/object&gt;&lt;object type=&quot;3&quot; unique_id=&quot;12038&quot;&gt;&lt;property id=&quot;20148&quot; value=&quot;5&quot;/&gt;&lt;property id=&quot;20300&quot; value=&quot;Slide 33 - &amp;quot;First-time Home Buyer Tax Credit&amp;quot;&quot;/&gt;&lt;property id=&quot;20307&quot; value=&quot;327&quot;/&gt;&lt;/object&gt;&lt;object type=&quot;3&quot; unique_id=&quot;12039&quot;&gt;&lt;property id=&quot;20148&quot; value=&quot;5&quot;/&gt;&lt;property id=&quot;20300&quot; value=&quot;Slide 34 - &amp;quot;First-time Home Buyer Tax Credit&amp;quot;&quot;/&gt;&lt;property id=&quot;20307&quot; value=&quot;328&quot;/&gt;&lt;/object&gt;&lt;object type=&quot;3&quot; unique_id=&quot;12040&quot;&gt;&lt;property id=&quot;20148&quot; value=&quot;5&quot;/&gt;&lt;property id=&quot;20300&quot; value=&quot;Slide 35 - &amp;quot;Rental Use of Home&amp;quot;&quot;/&gt;&lt;property id=&quot;20307&quot; value=&quot;277&quot;/&gt;&lt;/object&gt;&lt;object type=&quot;3&quot; unique_id=&quot;12041&quot;&gt;&lt;property id=&quot;20148&quot; value=&quot;5&quot;/&gt;&lt;property id=&quot;20300&quot; value=&quot;Slide 36 - &amp;quot;Residence with Minimal Rental Use&amp;quot;&quot;/&gt;&lt;property id=&quot;20307&quot; value=&quot;299&quot;/&gt;&lt;/object&gt;&lt;object type=&quot;3&quot; unique_id=&quot;12042&quot;&gt;&lt;property id=&quot;20148&quot; value=&quot;5&quot;/&gt;&lt;property id=&quot;20300&quot; value=&quot;Slide 37 - &amp;quot;Residence with Significant Rental Use (Vacation home)&amp;quot;&quot;/&gt;&lt;property id=&quot;20307&quot; value=&quot;278&quot;/&gt;&lt;/object&gt;&lt;object type=&quot;3&quot; unique_id=&quot;12043&quot;&gt;&lt;property id=&quot;20148&quot; value=&quot;5&quot;/&gt;&lt;property id=&quot;20300&quot; value=&quot;Slide 38 - &amp;quot;Residence with Significant Rental Use Expense Allocation &amp;quot;&quot;/&gt;&lt;property id=&quot;20307&quot; value=&quot;331&quot;/&gt;&lt;/object&gt;&lt;object type=&quot;3&quot; unique_id=&quot;12044&quot;&gt;&lt;property id=&quot;20148&quot; value=&quot;5&quot;/&gt;&lt;property id=&quot;20300&quot; value=&quot;Slide 39 - &amp;quot;Residence with Significant Rental Use Expense Allocation&amp;quot;&quot;/&gt;&lt;property id=&quot;20307&quot; value=&quot;281&quot;/&gt;&lt;/object&gt;&lt;object type=&quot;3&quot; unique_id=&quot;12045&quot;&gt;&lt;property id=&quot;20148&quot; value=&quot;5&quot;/&gt;&lt;property id=&quot;20300&quot; value=&quot;Slide 40 - &amp;quot;Residence with Significant Rental Use Expense Allocation Example&amp;quot;&quot;/&gt;&lt;property id=&quot;20307&quot; value=&quot;282&quot;/&gt;&lt;/object&gt;&lt;object type=&quot;3&quot; unique_id=&quot;12046&quot;&gt;&lt;property id=&quot;20148&quot; value=&quot;5&quot;/&gt;&lt;property id=&quot;20300&quot; value=&quot;Slide 41 - &amp;quot;Vacation Home Rental Expense Allocation Example Solution&amp;quot;&quot;/&gt;&lt;property id=&quot;20307&quot; value=&quot;319&quot;/&gt;&lt;/object&gt;&lt;object type=&quot;3&quot; unique_id=&quot;12047&quot;&gt;&lt;property id=&quot;20148&quot; value=&quot;5&quot;/&gt;&lt;property id=&quot;20300&quot; value=&quot;Slide 42 - &amp;quot;Nonresidence (Rental Property)&amp;quot;&quot;/&gt;&lt;property id=&quot;20307&quot; value=&quot;283&quot;/&gt;&lt;/object&gt;&lt;object type=&quot;3&quot; unique_id=&quot;12048&quot;&gt;&lt;property id=&quot;20148&quot; value=&quot;5&quot;/&gt;&lt;property id=&quot;20300&quot; value=&quot;Slide 43 - &amp;quot;Rental Home Example&amp;quot;&quot;/&gt;&lt;property id=&quot;20307&quot; value=&quot;301&quot;/&gt;&lt;/object&gt;&lt;object type=&quot;3&quot; unique_id=&quot;12049&quot;&gt;&lt;property id=&quot;20148&quot; value=&quot;5&quot;/&gt;&lt;property id=&quot;20300&quot; value=&quot;Slide 44 - &amp;quot;Rental Home Example Solution&amp;quot;&quot;/&gt;&lt;property id=&quot;20307&quot; value=&quot;320&quot;/&gt;&lt;/object&gt;&lt;object type=&quot;3&quot; unique_id=&quot;12050&quot;&gt;&lt;property id=&quot;20148&quot; value=&quot;5&quot;/&gt;&lt;property id=&quot;20300&quot; value=&quot;Slide 45 - &amp;quot;Losses on Rental Property&amp;quot;&quot;/&gt;&lt;property id=&quot;20307&quot; value=&quot;284&quot;/&gt;&lt;/object&gt;&lt;object type=&quot;3&quot; unique_id=&quot;12051&quot;&gt;&lt;property id=&quot;20148&quot; value=&quot;5&quot;/&gt;&lt;property id=&quot;20300&quot; value=&quot;Slide 46&quot;/&gt;&lt;property id=&quot;20307&quot; value=&quot;321&quot;/&gt;&lt;/object&gt;&lt;object type=&quot;3&quot; unique_id=&quot;12052&quot;&gt;&lt;property id=&quot;20148&quot; value=&quot;5&quot;/&gt;&lt;property id=&quot;20300&quot; value=&quot;Slide 47&quot;/&gt;&lt;property id=&quot;20307&quot; value=&quot;297&quot;/&gt;&lt;/object&gt;&lt;object type=&quot;3&quot; unique_id=&quot;12053&quot;&gt;&lt;property id=&quot;20148&quot; value=&quot;5&quot;/&gt;&lt;property id=&quot;20300&quot; value=&quot;Slide 48 - &amp;quot;Business Use of The Home: &amp;#x0D;&amp;#x0A;Home Office Expense Deduction&amp;quot;&quot;/&gt;&lt;property id=&quot;20307&quot; value=&quot;285&quot;/&gt;&lt;/object&gt;&lt;object type=&quot;3&quot; unique_id=&quot;12054&quot;&gt;&lt;property id=&quot;20148&quot; value=&quot;5&quot;/&gt;&lt;property id=&quot;20300&quot; value=&quot;Slide 49 - &amp;quot;Home Office Expense Deduction&amp;quot;&quot;/&gt;&lt;property id=&quot;20307&quot; value=&quot;323&quot;/&gt;&lt;/object&gt;&lt;object type=&quot;3&quot; unique_id=&quot;12055&quot;&gt;&lt;property id=&quot;20148&quot; value=&quot;5&quot;/&gt;&lt;property id=&quot;20300&quot; value=&quot;Slide 50 - &amp;quot;Home Office Expense Deduction&amp;quot;&quot;/&gt;&lt;property id=&quot;20307&quot; value=&quot;325&quot;/&gt;&lt;/object&gt;&lt;object type=&quot;3&quot; unique_id=&quot;12056&quot;&gt;&lt;property id=&quot;20148&quot; value=&quot;5&quot;/&gt;&lt;property id=&quot;20300&quot; value=&quot;Slide 51 - &amp;quot;Home Office Expense Deduction&amp;quot;&quot;/&gt;&lt;property id=&quot;20307&quot; value=&quot;324&quot;/&gt;&lt;/object&gt;&lt;/object&gt;&lt;object type=&quot;8&quot; unique_id=&quot;12109&quot;&gt;&lt;/object&gt;&lt;/object&gt;&lt;/database&gt;"/>
  <p:tag name="SECTOMILLISECCONVERTED" val="1"/>
</p:tagLst>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Network</Template>
  <TotalTime>1353</TotalTime>
  <Words>2910</Words>
  <Application>Microsoft Office PowerPoint</Application>
  <PresentationFormat>On-screen Show (4:3)</PresentationFormat>
  <Paragraphs>234</Paragraphs>
  <Slides>52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52</vt:i4>
      </vt:variant>
    </vt:vector>
  </HeadingPairs>
  <TitlesOfParts>
    <vt:vector size="57" baseType="lpstr">
      <vt:lpstr>宋体</vt:lpstr>
      <vt:lpstr>Arial</vt:lpstr>
      <vt:lpstr>Times New Roman</vt:lpstr>
      <vt:lpstr>Wingdings</vt:lpstr>
      <vt:lpstr>Network</vt:lpstr>
      <vt:lpstr>Chapter 14</vt:lpstr>
      <vt:lpstr>Learning Objectives</vt:lpstr>
      <vt:lpstr>Learning Objectives (2)</vt:lpstr>
      <vt:lpstr>Tax Status of Dwelling Unit</vt:lpstr>
      <vt:lpstr>Tax Status of Dwelling Unit (2)</vt:lpstr>
      <vt:lpstr>Tax Status of Dwelling Unit (3)</vt:lpstr>
      <vt:lpstr>Tax Status of Dwelling Unit (4)</vt:lpstr>
      <vt:lpstr>Tax Status of Dwelling Unit (5)</vt:lpstr>
      <vt:lpstr>Tax Status of Dwelling Unit (6)</vt:lpstr>
      <vt:lpstr>Tax Provisions by Property Type</vt:lpstr>
      <vt:lpstr>Tax and Nontax Considerations</vt:lpstr>
      <vt:lpstr>Sale of Personal Residence</vt:lpstr>
      <vt:lpstr>Exclusion </vt:lpstr>
      <vt:lpstr>Ownership Test</vt:lpstr>
      <vt:lpstr>Use Test</vt:lpstr>
      <vt:lpstr>Gain Exclusion Example</vt:lpstr>
      <vt:lpstr>Gain Exclusion Example Solution</vt:lpstr>
      <vt:lpstr>Exceptions to General Exclusion Rules</vt:lpstr>
      <vt:lpstr>Amount of Exclusion in Hardship Circumstances</vt:lpstr>
      <vt:lpstr>Gain Exclusion Example (2)</vt:lpstr>
      <vt:lpstr>Gain Exclusion  Example Solution (2)</vt:lpstr>
      <vt:lpstr>Exclusion of Gain on Sale of Personal Residence</vt:lpstr>
      <vt:lpstr>Interest Expense Deduction</vt:lpstr>
      <vt:lpstr>Limitations on Interest  Expense Deduction</vt:lpstr>
      <vt:lpstr>Interest Expense Example</vt:lpstr>
      <vt:lpstr>Interest Expense Example Solution</vt:lpstr>
      <vt:lpstr>Other Qualified Residence Interest</vt:lpstr>
      <vt:lpstr>Points</vt:lpstr>
      <vt:lpstr>Points (2)</vt:lpstr>
      <vt:lpstr>Points Example</vt:lpstr>
      <vt:lpstr>Points Example Solution</vt:lpstr>
      <vt:lpstr>Real Property Taxes</vt:lpstr>
      <vt:lpstr>Real Property Taxes  Example</vt:lpstr>
      <vt:lpstr>Real Property Taxes  Example Solution</vt:lpstr>
      <vt:lpstr>Rental Use of Home</vt:lpstr>
      <vt:lpstr>Residence with Minimal Rental Use</vt:lpstr>
      <vt:lpstr>Residence with Significant Rental Use (Vacation Home)</vt:lpstr>
      <vt:lpstr>Residence with Significant Rental Use Expense Allocation </vt:lpstr>
      <vt:lpstr>Residence with Significant Rental Use Expense Allocation (2)</vt:lpstr>
      <vt:lpstr>Vacation Home Rental Expense Allocation Example </vt:lpstr>
      <vt:lpstr>Vacation Home Rental Expense Allocation Example Solution</vt:lpstr>
      <vt:lpstr>Nonresidence (Rental Property)</vt:lpstr>
      <vt:lpstr>Rental Home Example</vt:lpstr>
      <vt:lpstr>Rental Home Example Solution</vt:lpstr>
      <vt:lpstr>Losses on Rental Property</vt:lpstr>
      <vt:lpstr>Rental Real Estate Exception Example</vt:lpstr>
      <vt:lpstr>Rental Real Estate Exception Example Solution </vt:lpstr>
      <vt:lpstr>Business Use of the Home:  Home Office Expense Deduction</vt:lpstr>
      <vt:lpstr>Home Office Expense Deduction</vt:lpstr>
      <vt:lpstr>Home Office Expense Deduction: Actual Expense Method</vt:lpstr>
      <vt:lpstr>Home Office Expense Deduction: Actual Expense Method (2)</vt:lpstr>
      <vt:lpstr>Home Office Expense Deduction: Simplified Method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14</dc:title>
  <dc:creator>Brian Spilker</dc:creator>
  <cp:lastModifiedBy>hgodfrey@uncc.edu</cp:lastModifiedBy>
  <cp:revision>135</cp:revision>
  <dcterms:created xsi:type="dcterms:W3CDTF">2006-11-07T16:08:07Z</dcterms:created>
  <dcterms:modified xsi:type="dcterms:W3CDTF">2017-05-19T19:21:06Z</dcterms:modified>
</cp:coreProperties>
</file>