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8" r:id="rId2"/>
    <p:sldId id="710" r:id="rId3"/>
    <p:sldId id="713" r:id="rId4"/>
    <p:sldId id="712" r:id="rId5"/>
    <p:sldId id="711" r:id="rId6"/>
    <p:sldId id="716" r:id="rId7"/>
    <p:sldId id="715" r:id="rId8"/>
    <p:sldId id="717" r:id="rId9"/>
    <p:sldId id="718" r:id="rId10"/>
    <p:sldId id="720" r:id="rId11"/>
    <p:sldId id="721" r:id="rId12"/>
    <p:sldId id="723" r:id="rId13"/>
    <p:sldId id="722" r:id="rId14"/>
    <p:sldId id="725" r:id="rId15"/>
    <p:sldId id="724" r:id="rId16"/>
    <p:sldId id="774" r:id="rId17"/>
    <p:sldId id="775" r:id="rId18"/>
    <p:sldId id="719" r:id="rId19"/>
    <p:sldId id="726" r:id="rId20"/>
    <p:sldId id="714" r:id="rId21"/>
    <p:sldId id="728" r:id="rId22"/>
    <p:sldId id="732" r:id="rId23"/>
    <p:sldId id="733" r:id="rId24"/>
    <p:sldId id="734" r:id="rId25"/>
    <p:sldId id="735" r:id="rId26"/>
    <p:sldId id="737" r:id="rId27"/>
    <p:sldId id="738" r:id="rId28"/>
    <p:sldId id="739" r:id="rId29"/>
    <p:sldId id="740" r:id="rId30"/>
    <p:sldId id="741" r:id="rId31"/>
    <p:sldId id="742" r:id="rId32"/>
    <p:sldId id="743" r:id="rId33"/>
    <p:sldId id="745" r:id="rId34"/>
    <p:sldId id="746" r:id="rId35"/>
    <p:sldId id="747" r:id="rId36"/>
    <p:sldId id="748" r:id="rId37"/>
    <p:sldId id="750" r:id="rId38"/>
    <p:sldId id="751" r:id="rId39"/>
    <p:sldId id="752" r:id="rId40"/>
    <p:sldId id="753" r:id="rId41"/>
    <p:sldId id="754" r:id="rId42"/>
    <p:sldId id="755" r:id="rId43"/>
    <p:sldId id="756" r:id="rId44"/>
    <p:sldId id="757" r:id="rId45"/>
    <p:sldId id="758" r:id="rId46"/>
    <p:sldId id="759" r:id="rId47"/>
    <p:sldId id="760" r:id="rId48"/>
    <p:sldId id="761" r:id="rId49"/>
    <p:sldId id="762" r:id="rId50"/>
    <p:sldId id="763" r:id="rId51"/>
    <p:sldId id="764" r:id="rId52"/>
    <p:sldId id="771" r:id="rId53"/>
    <p:sldId id="772" r:id="rId54"/>
    <p:sldId id="773" r:id="rId55"/>
    <p:sldId id="730" r:id="rId56"/>
    <p:sldId id="690" r:id="rId57"/>
    <p:sldId id="689" r:id="rId58"/>
    <p:sldId id="693" r:id="rId59"/>
    <p:sldId id="692" r:id="rId60"/>
    <p:sldId id="691" r:id="rId61"/>
    <p:sldId id="695" r:id="rId62"/>
    <p:sldId id="694" r:id="rId63"/>
    <p:sldId id="698" r:id="rId64"/>
    <p:sldId id="696" r:id="rId65"/>
    <p:sldId id="699" r:id="rId66"/>
    <p:sldId id="701" r:id="rId67"/>
    <p:sldId id="702" r:id="rId68"/>
    <p:sldId id="700" r:id="rId69"/>
    <p:sldId id="704" r:id="rId70"/>
    <p:sldId id="703" r:id="rId71"/>
    <p:sldId id="705" r:id="rId72"/>
    <p:sldId id="706" r:id="rId73"/>
    <p:sldId id="707" r:id="rId74"/>
    <p:sldId id="489" r:id="rId7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94" autoAdjust="0"/>
    <p:restoredTop sz="94607" autoAdjust="0"/>
  </p:normalViewPr>
  <p:slideViewPr>
    <p:cSldViewPr>
      <p:cViewPr varScale="1">
        <p:scale>
          <a:sx n="104" d="100"/>
          <a:sy n="104" d="100"/>
        </p:scale>
        <p:origin x="1182" y="114"/>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2578" y="-8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0863" y="234950"/>
            <a:ext cx="3825875" cy="2698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a:t>IN-12-Chp-00-First Day  Slides</a:t>
            </a:r>
          </a:p>
        </p:txBody>
      </p:sp>
      <p:sp>
        <p:nvSpPr>
          <p:cNvPr id="3" name="Date Placeholder 2"/>
          <p:cNvSpPr>
            <a:spLocks noGrp="1"/>
          </p:cNvSpPr>
          <p:nvPr>
            <p:ph type="dt" sz="quarter" idx="1"/>
          </p:nvPr>
        </p:nvSpPr>
        <p:spPr>
          <a:xfrm>
            <a:off x="4638675" y="234950"/>
            <a:ext cx="2201863" cy="31115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r>
              <a:rPr lang="en-US"/>
              <a:t>Accounting  6160</a:t>
            </a:r>
          </a:p>
        </p:txBody>
      </p:sp>
      <p:sp>
        <p:nvSpPr>
          <p:cNvPr id="4" name="Footer Placeholder 3"/>
          <p:cNvSpPr>
            <a:spLocks noGrp="1"/>
          </p:cNvSpPr>
          <p:nvPr>
            <p:ph type="ftr" sz="quarter" idx="2"/>
          </p:nvPr>
        </p:nvSpPr>
        <p:spPr>
          <a:xfrm>
            <a:off x="314325" y="8739188"/>
            <a:ext cx="2752725" cy="38893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Copyright 2012 Dr. Howard Godfrey</a:t>
            </a:r>
          </a:p>
        </p:txBody>
      </p:sp>
      <p:sp>
        <p:nvSpPr>
          <p:cNvPr id="5" name="Slide Number Placeholder 4"/>
          <p:cNvSpPr>
            <a:spLocks noGrp="1"/>
          </p:cNvSpPr>
          <p:nvPr>
            <p:ph type="sldNum" sz="quarter" idx="3"/>
          </p:nvPr>
        </p:nvSpPr>
        <p:spPr>
          <a:xfrm>
            <a:off x="4008438" y="8739188"/>
            <a:ext cx="2754312" cy="468312"/>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r>
              <a:rPr lang="en-US" altLang="en-US"/>
              <a:t> Chapter 1. Page </a:t>
            </a:r>
            <a:fld id="{96936AAC-8BBD-4F50-8D08-6EB00DB4772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BE15EB-F062-4208-B977-F80E4BCC3CA8}" type="datetimeFigureOut">
              <a:rPr lang="en-US"/>
              <a:pPr>
                <a:defRPr/>
              </a:pPr>
              <a:t>5/30/2017</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46588"/>
            <a:ext cx="5661025" cy="4213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2B4D905-EE58-4255-B146-D8BB0E32C1D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415DCA-1C4B-4CB1-B520-297BF4AEFC50}"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10</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19882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11</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78012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12</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55647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13</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91241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14</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21700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15</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729682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18</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241624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19</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333550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20</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29680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21</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75230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2</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65535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33DE13-1E61-488D-BC8A-048F66C629FF}" type="slidenum">
              <a:rPr lang="en-US" altLang="en-US"/>
              <a:pPr>
                <a:spcBef>
                  <a:spcPct val="0"/>
                </a:spcBef>
              </a:pPr>
              <a:t>23</a:t>
            </a:fld>
            <a:endParaRPr lang="en-US" altLang="en-US"/>
          </a:p>
        </p:txBody>
      </p:sp>
      <p:sp>
        <p:nvSpPr>
          <p:cNvPr id="60419"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99" tIns="45634" rIns="92899" bIns="45634" numCol="1" anchor="t" anchorCtr="0" compatLnSpc="1">
            <a:prstTxWarp prst="textNoShape">
              <a:avLst/>
            </a:prstTxWarp>
          </a:bodyPr>
          <a:lstStyle/>
          <a:p>
            <a:pPr eaLnBrk="1" hangingPunct="1">
              <a:spcBef>
                <a:spcPct val="0"/>
              </a:spcBef>
            </a:pPr>
            <a:endParaRPr lang="en-US" altLang="en-US"/>
          </a:p>
        </p:txBody>
      </p:sp>
      <p:sp>
        <p:nvSpPr>
          <p:cNvPr id="60420" name="Rectangle 3"/>
          <p:cNvSpPr>
            <a:spLocks noGrp="1" noRot="1" noChangeAspect="1" noChangeArrowheads="1" noTextEdit="1"/>
          </p:cNvSpPr>
          <p:nvPr>
            <p:ph type="sldImg"/>
          </p:nvPr>
        </p:nvSpPr>
        <p:spPr bwMode="auto">
          <a:xfrm>
            <a:off x="1208088" y="708025"/>
            <a:ext cx="4662487"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57804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16CF2A-A448-4424-92DD-408271357A6F}" type="slidenum">
              <a:rPr lang="en-US" altLang="en-US"/>
              <a:pPr>
                <a:spcBef>
                  <a:spcPct val="0"/>
                </a:spcBef>
              </a:pPr>
              <a:t>31</a:t>
            </a:fld>
            <a:endParaRPr lang="en-US" altLang="en-US"/>
          </a:p>
        </p:txBody>
      </p:sp>
      <p:sp>
        <p:nvSpPr>
          <p:cNvPr id="70659" name="Rectangle 2"/>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99" tIns="45634" rIns="92899" bIns="45634" numCol="1" anchor="t" anchorCtr="0" compatLnSpc="1">
            <a:prstTxWarp prst="textNoShape">
              <a:avLst/>
            </a:prstTxWarp>
          </a:bodyPr>
          <a:lstStyle/>
          <a:p>
            <a:pPr eaLnBrk="1" hangingPunct="1">
              <a:spcBef>
                <a:spcPct val="0"/>
              </a:spcBef>
            </a:pPr>
            <a:endParaRPr lang="en-US" altLang="en-US"/>
          </a:p>
        </p:txBody>
      </p:sp>
      <p:sp>
        <p:nvSpPr>
          <p:cNvPr id="70660" name="Rectangle 3"/>
          <p:cNvSpPr>
            <a:spLocks noGrp="1" noRot="1" noChangeAspect="1" noChangeArrowheads="1" noTextEdit="1"/>
          </p:cNvSpPr>
          <p:nvPr>
            <p:ph type="sldImg"/>
          </p:nvPr>
        </p:nvSpPr>
        <p:spPr bwMode="auto">
          <a:xfrm>
            <a:off x="1208088" y="708025"/>
            <a:ext cx="4662487"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6162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55</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46387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9172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57</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701570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58</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778369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59</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43058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60</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335319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61</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566206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62</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9323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3</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17546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63</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898728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64</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89362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65</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264057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66</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65893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67</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563125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563100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69</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36952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4830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233368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72</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12728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4</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157176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F19459-7C01-423C-9658-BD6A4C2F95A2}" type="slidenum">
              <a:rPr lang="en-US" altLang="en-US">
                <a:latin typeface="Calibri" panose="020F0502020204030204" pitchFamily="34" charset="0"/>
              </a:rPr>
              <a:pPr eaLnBrk="1" hangingPunct="1"/>
              <a:t>73</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46918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24656A-DA1F-46CD-967F-473A654469CE}" type="slidenum">
              <a:rPr lang="en-US" altLang="en-US">
                <a:latin typeface="Calibri" panose="020F0502020204030204" pitchFamily="34" charset="0"/>
              </a:rPr>
              <a:pPr eaLnBrk="1" hangingPunct="1"/>
              <a:t>74</a:t>
            </a:fld>
            <a:endParaRPr lang="en-US" altLang="en-US">
              <a:latin typeface="Calibri" panose="020F050202020403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5</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74685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6</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9495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7</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817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8</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00788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panose="020B0604020202020204" pitchFamily="34" charset="0"/>
              </a:defRPr>
            </a:lvl1pPr>
            <a:lvl2pPr marL="742950" indent="-285750" defTabSz="903288" eaLnBrk="0" hangingPunct="0">
              <a:defRPr>
                <a:solidFill>
                  <a:schemeClr val="tx1"/>
                </a:solidFill>
                <a:latin typeface="Arial" panose="020B0604020202020204" pitchFamily="34" charset="0"/>
              </a:defRPr>
            </a:lvl2pPr>
            <a:lvl3pPr marL="1143000" indent="-228600" defTabSz="903288" eaLnBrk="0" hangingPunct="0">
              <a:defRPr>
                <a:solidFill>
                  <a:schemeClr val="tx1"/>
                </a:solidFill>
                <a:latin typeface="Arial" panose="020B0604020202020204" pitchFamily="34" charset="0"/>
              </a:defRPr>
            </a:lvl3pPr>
            <a:lvl4pPr marL="1600200" indent="-228600" defTabSz="903288" eaLnBrk="0" hangingPunct="0">
              <a:defRPr>
                <a:solidFill>
                  <a:schemeClr val="tx1"/>
                </a:solidFill>
                <a:latin typeface="Arial" panose="020B0604020202020204" pitchFamily="34" charset="0"/>
              </a:defRPr>
            </a:lvl4pPr>
            <a:lvl5pPr marL="2057400" indent="-228600" defTabSz="903288" eaLnBrk="0" hangingPunct="0">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EDDE62-AC95-4743-AB99-A80A154C78BA}" type="slidenum">
              <a:rPr lang="en-US" altLang="en-US"/>
              <a:pPr eaLnBrk="1" hangingPunct="1"/>
              <a:t>9</a:t>
            </a:fld>
            <a:endParaRPr lang="en-US" alt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33946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2DA53C4-9E51-4389-817C-8A07CD161F59}" type="datetime1">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B57B4F39-C427-4D05-A302-B6C8EF73E989}" type="slidenum">
              <a:rPr lang="en-US" altLang="en-US"/>
              <a:pPr/>
              <a:t>‹#›</a:t>
            </a:fld>
            <a:endParaRPr lang="en-US" altLang="en-US"/>
          </a:p>
        </p:txBody>
      </p:sp>
    </p:spTree>
    <p:extLst>
      <p:ext uri="{BB962C8B-B14F-4D97-AF65-F5344CB8AC3E}">
        <p14:creationId xmlns:p14="http://schemas.microsoft.com/office/powerpoint/2010/main" val="210382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12DBA6-74FA-481E-A6DE-B2270590B91A}" type="datetime1">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17A45843-F47D-4195-A745-191CD222AF26}" type="slidenum">
              <a:rPr lang="en-US" altLang="en-US"/>
              <a:pPr/>
              <a:t>‹#›</a:t>
            </a:fld>
            <a:endParaRPr lang="en-US" altLang="en-US"/>
          </a:p>
        </p:txBody>
      </p:sp>
    </p:spTree>
    <p:extLst>
      <p:ext uri="{BB962C8B-B14F-4D97-AF65-F5344CB8AC3E}">
        <p14:creationId xmlns:p14="http://schemas.microsoft.com/office/powerpoint/2010/main" val="20579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178404-8DB0-4334-BC94-B2E030B725CC}" type="datetime1">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E4BE92CB-8653-4270-A01C-173EF20F6563}" type="slidenum">
              <a:rPr lang="en-US" altLang="en-US"/>
              <a:pPr/>
              <a:t>‹#›</a:t>
            </a:fld>
            <a:endParaRPr lang="en-US" altLang="en-US"/>
          </a:p>
        </p:txBody>
      </p:sp>
    </p:spTree>
    <p:extLst>
      <p:ext uri="{BB962C8B-B14F-4D97-AF65-F5344CB8AC3E}">
        <p14:creationId xmlns:p14="http://schemas.microsoft.com/office/powerpoint/2010/main" val="125540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0FF3C3AF-B75C-48F8-B2C8-8165777451D6}" type="slidenum">
              <a:rPr lang="en-US" altLang="en-US"/>
              <a:pPr/>
              <a:t>‹#›</a:t>
            </a:fld>
            <a:endParaRPr lang="en-US" altLang="en-US"/>
          </a:p>
        </p:txBody>
      </p:sp>
    </p:spTree>
    <p:extLst>
      <p:ext uri="{BB962C8B-B14F-4D97-AF65-F5344CB8AC3E}">
        <p14:creationId xmlns:p14="http://schemas.microsoft.com/office/powerpoint/2010/main" val="258271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278D30EA-18A7-4E6A-B9F8-D8F76201CE7A}" type="slidenum">
              <a:rPr lang="en-US" altLang="en-US"/>
              <a:pPr/>
              <a:t>‹#›</a:t>
            </a:fld>
            <a:endParaRPr lang="en-US" altLang="en-US"/>
          </a:p>
        </p:txBody>
      </p:sp>
    </p:spTree>
    <p:extLst>
      <p:ext uri="{BB962C8B-B14F-4D97-AF65-F5344CB8AC3E}">
        <p14:creationId xmlns:p14="http://schemas.microsoft.com/office/powerpoint/2010/main" val="160516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10E7E6-951F-4AE2-AE17-EBEEA944E2E6}" type="datetime1">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7DD8C142-888A-488F-8905-A2C24A559D3E}" type="slidenum">
              <a:rPr lang="en-US" altLang="en-US"/>
              <a:pPr/>
              <a:t>‹#›</a:t>
            </a:fld>
            <a:endParaRPr lang="en-US" altLang="en-US"/>
          </a:p>
        </p:txBody>
      </p:sp>
    </p:spTree>
    <p:extLst>
      <p:ext uri="{BB962C8B-B14F-4D97-AF65-F5344CB8AC3E}">
        <p14:creationId xmlns:p14="http://schemas.microsoft.com/office/powerpoint/2010/main" val="111936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8E4D72-401E-4E75-87A1-5CB34DDBDDE3}" type="datetime1">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6" name="Slide Number Placeholder 5"/>
          <p:cNvSpPr>
            <a:spLocks noGrp="1"/>
          </p:cNvSpPr>
          <p:nvPr>
            <p:ph type="sldNum" sz="quarter" idx="12"/>
          </p:nvPr>
        </p:nvSpPr>
        <p:spPr/>
        <p:txBody>
          <a:bodyPr/>
          <a:lstStyle>
            <a:lvl1pPr>
              <a:defRPr/>
            </a:lvl1pPr>
          </a:lstStyle>
          <a:p>
            <a:fld id="{D7B213FD-4A35-4D87-82E1-235376C718D5}" type="slidenum">
              <a:rPr lang="en-US" altLang="en-US"/>
              <a:pPr/>
              <a:t>‹#›</a:t>
            </a:fld>
            <a:endParaRPr lang="en-US" altLang="en-US"/>
          </a:p>
        </p:txBody>
      </p:sp>
    </p:spTree>
    <p:extLst>
      <p:ext uri="{BB962C8B-B14F-4D97-AF65-F5344CB8AC3E}">
        <p14:creationId xmlns:p14="http://schemas.microsoft.com/office/powerpoint/2010/main" val="258120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7BFFF38-651E-49CF-9614-EC1846A72FCA}" type="datetime1">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fld id="{4C5D971B-4B55-4E91-8269-C3ECF00BED03}" type="slidenum">
              <a:rPr lang="en-US" altLang="en-US"/>
              <a:pPr/>
              <a:t>‹#›</a:t>
            </a:fld>
            <a:endParaRPr lang="en-US" altLang="en-US"/>
          </a:p>
        </p:txBody>
      </p:sp>
    </p:spTree>
    <p:extLst>
      <p:ext uri="{BB962C8B-B14F-4D97-AF65-F5344CB8AC3E}">
        <p14:creationId xmlns:p14="http://schemas.microsoft.com/office/powerpoint/2010/main" val="31132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8A696BF-D2AA-4E00-A9F8-B9458D0033FD}" type="datetime1">
              <a:rPr lang="en-US"/>
              <a:pPr>
                <a:defRPr/>
              </a:pPr>
              <a:t>5/30/2017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9" name="Slide Number Placeholder 5"/>
          <p:cNvSpPr>
            <a:spLocks noGrp="1"/>
          </p:cNvSpPr>
          <p:nvPr>
            <p:ph type="sldNum" sz="quarter" idx="12"/>
          </p:nvPr>
        </p:nvSpPr>
        <p:spPr/>
        <p:txBody>
          <a:bodyPr/>
          <a:lstStyle>
            <a:lvl1pPr>
              <a:defRPr/>
            </a:lvl1pPr>
          </a:lstStyle>
          <a:p>
            <a:fld id="{4FABA749-4F6E-42FD-B4DD-D10C4AC77CBF}" type="slidenum">
              <a:rPr lang="en-US" altLang="en-US"/>
              <a:pPr/>
              <a:t>‹#›</a:t>
            </a:fld>
            <a:endParaRPr lang="en-US" altLang="en-US"/>
          </a:p>
        </p:txBody>
      </p:sp>
    </p:spTree>
    <p:extLst>
      <p:ext uri="{BB962C8B-B14F-4D97-AF65-F5344CB8AC3E}">
        <p14:creationId xmlns:p14="http://schemas.microsoft.com/office/powerpoint/2010/main" val="346454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2BAA6-F5EA-484A-AAD7-6518151963F0}" type="datetime1">
              <a:rPr lang="en-US"/>
              <a:pPr>
                <a:defRPr/>
              </a:pPr>
              <a:t>5/30/2017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5" name="Slide Number Placeholder 5"/>
          <p:cNvSpPr>
            <a:spLocks noGrp="1"/>
          </p:cNvSpPr>
          <p:nvPr>
            <p:ph type="sldNum" sz="quarter" idx="12"/>
          </p:nvPr>
        </p:nvSpPr>
        <p:spPr/>
        <p:txBody>
          <a:bodyPr/>
          <a:lstStyle>
            <a:lvl1pPr>
              <a:defRPr/>
            </a:lvl1pPr>
          </a:lstStyle>
          <a:p>
            <a:fld id="{036FD97C-EAFC-46C2-A9EB-ED73E69939C7}" type="slidenum">
              <a:rPr lang="en-US" altLang="en-US"/>
              <a:pPr/>
              <a:t>‹#›</a:t>
            </a:fld>
            <a:endParaRPr lang="en-US" altLang="en-US"/>
          </a:p>
        </p:txBody>
      </p:sp>
    </p:spTree>
    <p:extLst>
      <p:ext uri="{BB962C8B-B14F-4D97-AF65-F5344CB8AC3E}">
        <p14:creationId xmlns:p14="http://schemas.microsoft.com/office/powerpoint/2010/main" val="64011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D121C-8217-423C-AC8E-CFAD357A6A0D}" type="datetime1">
              <a:rPr lang="en-US"/>
              <a:pPr>
                <a:defRPr/>
              </a:pPr>
              <a:t>5/30/2017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4" name="Slide Number Placeholder 5"/>
          <p:cNvSpPr>
            <a:spLocks noGrp="1"/>
          </p:cNvSpPr>
          <p:nvPr>
            <p:ph type="sldNum" sz="quarter" idx="12"/>
          </p:nvPr>
        </p:nvSpPr>
        <p:spPr/>
        <p:txBody>
          <a:bodyPr/>
          <a:lstStyle>
            <a:lvl1pPr>
              <a:defRPr/>
            </a:lvl1pPr>
          </a:lstStyle>
          <a:p>
            <a:fld id="{4E9A45F5-A32A-4C1D-8B5C-5C692C56B73D}" type="slidenum">
              <a:rPr lang="en-US" altLang="en-US"/>
              <a:pPr/>
              <a:t>‹#›</a:t>
            </a:fld>
            <a:endParaRPr lang="en-US" altLang="en-US"/>
          </a:p>
        </p:txBody>
      </p:sp>
    </p:spTree>
    <p:extLst>
      <p:ext uri="{BB962C8B-B14F-4D97-AF65-F5344CB8AC3E}">
        <p14:creationId xmlns:p14="http://schemas.microsoft.com/office/powerpoint/2010/main" val="65145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002CE4-70B0-4917-B724-FE38A22FD910}" type="datetime1">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fld id="{FEEC45D5-61D7-45AE-9F68-C77CA0AB73C9}" type="slidenum">
              <a:rPr lang="en-US" altLang="en-US"/>
              <a:pPr/>
              <a:t>‹#›</a:t>
            </a:fld>
            <a:endParaRPr lang="en-US" altLang="en-US"/>
          </a:p>
        </p:txBody>
      </p:sp>
    </p:spTree>
    <p:extLst>
      <p:ext uri="{BB962C8B-B14F-4D97-AF65-F5344CB8AC3E}">
        <p14:creationId xmlns:p14="http://schemas.microsoft.com/office/powerpoint/2010/main" val="66744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56CAF5-1AE8-4ABF-B258-9440A9365F70}" type="datetime1">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2008. Dr. Howard Godfrey</a:t>
            </a:r>
          </a:p>
        </p:txBody>
      </p:sp>
      <p:sp>
        <p:nvSpPr>
          <p:cNvPr id="7" name="Slide Number Placeholder 5"/>
          <p:cNvSpPr>
            <a:spLocks noGrp="1"/>
          </p:cNvSpPr>
          <p:nvPr>
            <p:ph type="sldNum" sz="quarter" idx="12"/>
          </p:nvPr>
        </p:nvSpPr>
        <p:spPr/>
        <p:txBody>
          <a:bodyPr/>
          <a:lstStyle>
            <a:lvl1pPr>
              <a:defRPr/>
            </a:lvl1pPr>
          </a:lstStyle>
          <a:p>
            <a:fld id="{5A8542E6-74D0-4A72-B35E-93E66354EB4B}" type="slidenum">
              <a:rPr lang="en-US" altLang="en-US"/>
              <a:pPr/>
              <a:t>‹#›</a:t>
            </a:fld>
            <a:endParaRPr lang="en-US" altLang="en-US"/>
          </a:p>
        </p:txBody>
      </p:sp>
    </p:spTree>
    <p:extLst>
      <p:ext uri="{BB962C8B-B14F-4D97-AF65-F5344CB8AC3E}">
        <p14:creationId xmlns:p14="http://schemas.microsoft.com/office/powerpoint/2010/main" val="298453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660FA6-7A04-4C5B-BE1C-3EB83B4E881B}" type="datetime1">
              <a:rPr lang="en-US"/>
              <a:pPr>
                <a:defRPr/>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Copyright 2008. Dr. Howard Godfrey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3C66B35-BAC0-4C33-ACB2-BD4D457CE9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8686800" cy="6477000"/>
          </a:xfrm>
        </p:spPr>
        <p:txBody>
          <a:bodyPr/>
          <a:lstStyle/>
          <a:p>
            <a:pPr eaLnBrk="1" hangingPunct="1"/>
            <a:r>
              <a:rPr lang="en-US" altLang="en-US" sz="8800" b="1" dirty="0">
                <a:solidFill>
                  <a:srgbClr val="FF3300"/>
                </a:solidFill>
              </a:rPr>
              <a:t>Accounting 6160</a:t>
            </a:r>
            <a:br>
              <a:rPr lang="en-US" altLang="en-US" sz="8800" b="1" dirty="0">
                <a:solidFill>
                  <a:srgbClr val="FF3300"/>
                </a:solidFill>
              </a:rPr>
            </a:br>
            <a:r>
              <a:rPr lang="en-US" altLang="en-US" sz="8800" b="1" dirty="0">
                <a:solidFill>
                  <a:srgbClr val="FF3300"/>
                </a:solidFill>
              </a:rPr>
              <a:t>Home Slides</a:t>
            </a:r>
            <a:br>
              <a:rPr lang="en-US" altLang="en-US" sz="6600" b="1" dirty="0">
                <a:solidFill>
                  <a:srgbClr val="FF3300"/>
                </a:solidFill>
              </a:rPr>
            </a:br>
            <a:r>
              <a:rPr lang="en-US" altLang="en-US" b="1" dirty="0"/>
              <a:t>Howard Godfrey, Ph.D., CPA</a:t>
            </a:r>
            <a:br>
              <a:rPr lang="en-US" altLang="en-US" sz="5400" b="1" dirty="0"/>
            </a:br>
            <a:r>
              <a:rPr lang="en-US" altLang="en-US" b="1" dirty="0"/>
              <a:t>Professor of Accounting </a:t>
            </a:r>
            <a:br>
              <a:rPr lang="en-US" altLang="en-US" sz="5400" b="1" dirty="0"/>
            </a:br>
            <a:r>
              <a:rPr lang="en-US" altLang="en-US" b="1" dirty="0"/>
              <a:t>©Howard Godfrey-2017 </a:t>
            </a:r>
            <a:br>
              <a:rPr lang="en-US" altLang="en-US" sz="3600" b="1" dirty="0"/>
            </a:br>
            <a:endParaRPr lang="en-US" alt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fontAlgn="auto">
              <a:spcAft>
                <a:spcPts val="0"/>
              </a:spcAft>
              <a:buNone/>
              <a:defRPr/>
            </a:pPr>
            <a:r>
              <a:rPr lang="en-US" sz="4400" b="1" dirty="0"/>
              <a:t>(ii) $1,000,000 limitation.</a:t>
            </a:r>
            <a:r>
              <a:rPr lang="en-US" sz="4400" dirty="0"/>
              <a:t> The aggregate amount treated as acquisition indebtedness for any period shall not exceed $1,000,000 ($500,000 in the case of a married individual filing a separate return).</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240583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dirty="0"/>
              <a:t>(C) Home equity indebtedness. </a:t>
            </a:r>
          </a:p>
          <a:p>
            <a:pPr marL="0" indent="0">
              <a:buNone/>
            </a:pPr>
            <a:r>
              <a:rPr lang="en-US" b="1" dirty="0"/>
              <a:t>(</a:t>
            </a:r>
            <a:r>
              <a:rPr lang="en-US" b="1" dirty="0" err="1"/>
              <a:t>i</a:t>
            </a:r>
            <a:r>
              <a:rPr lang="en-US" b="1" dirty="0"/>
              <a:t>) In general.</a:t>
            </a:r>
            <a:r>
              <a:rPr lang="en-US" dirty="0"/>
              <a:t> The term </a:t>
            </a:r>
            <a:r>
              <a:rPr lang="en-US" b="1" u="sng" dirty="0"/>
              <a:t>“home equity indebtedness”</a:t>
            </a:r>
            <a:r>
              <a:rPr lang="en-US" dirty="0"/>
              <a:t> means any indebtedness (other than acquisition indebtedness) secured by a qualified residence to the extent the aggregate amount of such indebtedness does not exceed-</a:t>
            </a:r>
          </a:p>
          <a:p>
            <a:pPr marL="803275" indent="-517525">
              <a:buNone/>
            </a:pPr>
            <a:r>
              <a:rPr lang="en-US" b="1" dirty="0"/>
              <a:t>(I) </a:t>
            </a:r>
            <a:r>
              <a:rPr lang="en-US" dirty="0"/>
              <a:t>the fair market value of such qualified residence, reduced by</a:t>
            </a:r>
          </a:p>
          <a:p>
            <a:pPr marL="803275" indent="-517525">
              <a:buNone/>
            </a:pPr>
            <a:r>
              <a:rPr lang="en-US" b="1" dirty="0"/>
              <a:t>(II) </a:t>
            </a:r>
            <a:r>
              <a:rPr lang="en-US" dirty="0"/>
              <a:t>the amount of acquisition indebtedness with respect to such residence.</a:t>
            </a:r>
          </a:p>
          <a:p>
            <a:pPr marL="0" indent="0" fontAlgn="auto">
              <a:spcAft>
                <a:spcPts val="0"/>
              </a:spcAft>
              <a:buNone/>
              <a:defRPr/>
            </a:pP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191511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dirty="0"/>
              <a:t>(C) Home equity indebtedness. </a:t>
            </a:r>
          </a:p>
          <a:p>
            <a:pPr marL="0" indent="0">
              <a:buNone/>
            </a:pPr>
            <a:endParaRPr lang="en-US" b="1" dirty="0"/>
          </a:p>
          <a:p>
            <a:pPr marL="0" indent="0">
              <a:buNone/>
            </a:pPr>
            <a:endParaRPr lang="en-US" b="1" dirty="0"/>
          </a:p>
          <a:p>
            <a:pPr marL="0" indent="0">
              <a:buNone/>
            </a:pPr>
            <a:r>
              <a:rPr lang="en-US" b="1" dirty="0"/>
              <a:t>(ii) Limitation—</a:t>
            </a:r>
            <a:r>
              <a:rPr lang="en-US" dirty="0"/>
              <a:t>The aggregate amount treated as home equity indebtedness for any period shall not exceed $100,000 ($50,000 in the case of a separate return by a married individual).</a:t>
            </a:r>
          </a:p>
          <a:p>
            <a:pPr marL="0" indent="0" fontAlgn="auto">
              <a:spcAft>
                <a:spcPts val="0"/>
              </a:spcAft>
              <a:buNone/>
              <a:defRPr/>
            </a:pP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427567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dirty="0"/>
              <a:t>(E) Mortgage insurance premiums treated as interest.</a:t>
            </a:r>
          </a:p>
          <a:p>
            <a:pPr marL="0" indent="0">
              <a:buNone/>
            </a:pPr>
            <a:r>
              <a:rPr lang="en-US" b="1" dirty="0"/>
              <a:t>(</a:t>
            </a:r>
            <a:r>
              <a:rPr lang="en-US" b="1" dirty="0" err="1"/>
              <a:t>i</a:t>
            </a:r>
            <a:r>
              <a:rPr lang="en-US" b="1" dirty="0"/>
              <a:t>) In general</a:t>
            </a:r>
            <a:r>
              <a:rPr lang="en-US" dirty="0"/>
              <a:t>. Premiums paid or accrued for qualified mortgage insurance by a taxpayer during the taxable year in connection with acquisition indebtedness with respect to a qualified residence of the taxpayer shall be treated for purposes of this section as interest which is qualified residence interest.</a:t>
            </a:r>
          </a:p>
          <a:p>
            <a:pPr marL="0" indent="0" fontAlgn="auto">
              <a:spcAft>
                <a:spcPts val="0"/>
              </a:spcAft>
              <a:buNone/>
              <a:defRPr/>
            </a:pP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1916723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dirty="0"/>
              <a:t>(E) Mortgage insurance premiums treated as interest.</a:t>
            </a:r>
          </a:p>
          <a:p>
            <a:pPr marL="0" indent="0">
              <a:buNone/>
            </a:pPr>
            <a:endParaRPr lang="en-US" b="1" dirty="0"/>
          </a:p>
          <a:p>
            <a:pPr marL="0" indent="0">
              <a:buNone/>
            </a:pPr>
            <a:r>
              <a:rPr lang="en-US" b="1" dirty="0"/>
              <a:t>(ii) Phase-out</a:t>
            </a:r>
            <a:r>
              <a:rPr lang="en-US" dirty="0"/>
              <a:t>. The amount otherwise treated as interest under clause (</a:t>
            </a:r>
            <a:r>
              <a:rPr lang="en-US" dirty="0" err="1"/>
              <a:t>i</a:t>
            </a:r>
            <a:r>
              <a:rPr lang="en-US" dirty="0"/>
              <a:t>) shall be reduced (but not below zero) by 10 percent of such amount for each $1,000 ($500 in the case of a married individual filing a separate return) (or fraction thereof) that the taxpayer's adjusted gross income for the taxable year exceeds $100,000 ($50,000 in the case of a married individual filing a separate return).</a:t>
            </a:r>
          </a:p>
          <a:p>
            <a:pPr marL="0" indent="0" fontAlgn="auto">
              <a:spcAft>
                <a:spcPts val="0"/>
              </a:spcAft>
              <a:buNone/>
              <a:defRPr/>
            </a:pP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230028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u="sng" dirty="0"/>
              <a:t>(4) Other definitions and special rules</a:t>
            </a:r>
            <a:r>
              <a:rPr lang="en-US" b="1" dirty="0"/>
              <a:t>. </a:t>
            </a:r>
            <a:endParaRPr lang="en-US" dirty="0"/>
          </a:p>
          <a:p>
            <a:pPr marL="0" indent="0">
              <a:buNone/>
            </a:pPr>
            <a:r>
              <a:rPr lang="en-US" dirty="0"/>
              <a:t>For purposes of this subsection—</a:t>
            </a:r>
          </a:p>
          <a:p>
            <a:pPr marL="0" indent="0">
              <a:buNone/>
            </a:pPr>
            <a:r>
              <a:rPr lang="en-US" b="1" dirty="0"/>
              <a:t>(A) Qualified residence.</a:t>
            </a:r>
          </a:p>
          <a:p>
            <a:pPr marL="0" indent="0">
              <a:buNone/>
            </a:pPr>
            <a:r>
              <a:rPr lang="en-US" b="1" dirty="0"/>
              <a:t>(</a:t>
            </a:r>
            <a:r>
              <a:rPr lang="en-US" b="1" dirty="0" err="1"/>
              <a:t>i</a:t>
            </a:r>
            <a:r>
              <a:rPr lang="en-US" b="1" dirty="0"/>
              <a:t>) In general.</a:t>
            </a:r>
            <a:r>
              <a:rPr lang="en-US" dirty="0"/>
              <a:t> The term “qualified residence” means—</a:t>
            </a:r>
          </a:p>
          <a:p>
            <a:pPr marL="969963" indent="-452438">
              <a:buNone/>
            </a:pPr>
            <a:r>
              <a:rPr lang="en-US" b="1" dirty="0"/>
              <a:t>(I) </a:t>
            </a:r>
            <a:r>
              <a:rPr lang="en-US" b="1" u="sng" dirty="0"/>
              <a:t>the principal residence</a:t>
            </a:r>
            <a:r>
              <a:rPr lang="en-US" dirty="0"/>
              <a:t> (within the meaning of section 121) of the taxpayer, and</a:t>
            </a:r>
          </a:p>
          <a:p>
            <a:pPr marL="969963" indent="-452438">
              <a:buNone/>
            </a:pPr>
            <a:r>
              <a:rPr lang="en-US" b="1" dirty="0"/>
              <a:t>(II) </a:t>
            </a:r>
            <a:r>
              <a:rPr lang="en-US" b="1" u="sng" dirty="0"/>
              <a:t>1 other residence</a:t>
            </a:r>
            <a:r>
              <a:rPr lang="en-US" u="sng" dirty="0"/>
              <a:t> </a:t>
            </a:r>
            <a:r>
              <a:rPr lang="en-US" dirty="0"/>
              <a:t>of the taxpayer which is selected by the taxpayer for purposes of this subsection for the taxable year and which is used by the taxpayer as a residence (within the meaning of section </a:t>
            </a:r>
            <a:r>
              <a:rPr lang="en-US" u="sng" dirty="0"/>
              <a:t>280A(d)(1))</a:t>
            </a:r>
            <a:r>
              <a:rPr lang="en-US" dirty="0"/>
              <a:t>.</a:t>
            </a:r>
          </a:p>
          <a:p>
            <a:pPr marL="0" indent="0" fontAlgn="auto">
              <a:spcAft>
                <a:spcPts val="0"/>
              </a:spcAft>
              <a:buNone/>
              <a:defRPr/>
            </a:pP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228614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p:nvPr>
        </p:nvSpPr>
        <p:spPr>
          <a:xfrm>
            <a:off x="304800" y="228600"/>
            <a:ext cx="8610600" cy="6172200"/>
          </a:xfrm>
        </p:spPr>
        <p:txBody>
          <a:bodyPr/>
          <a:lstStyle/>
          <a:p>
            <a:pPr marL="400050" indent="-400050" eaLnBrk="1" hangingPunct="1">
              <a:buFontTx/>
              <a:buNone/>
            </a:pPr>
            <a:r>
              <a:rPr lang="en-US" altLang="en-US" sz="4800" b="1" u="sng"/>
              <a:t>Sec. 280A Disallowance…</a:t>
            </a:r>
          </a:p>
          <a:p>
            <a:pPr marL="400050" indent="-400050" eaLnBrk="1" hangingPunct="1">
              <a:buFontTx/>
              <a:buNone/>
            </a:pPr>
            <a:r>
              <a:rPr lang="en-US" altLang="en-US" sz="4800" b="1">
                <a:solidFill>
                  <a:srgbClr val="FF0000"/>
                </a:solidFill>
              </a:rPr>
              <a:t>(d) Use as Residence.--</a:t>
            </a:r>
          </a:p>
          <a:p>
            <a:pPr marL="400050" indent="-400050" eaLnBrk="1" hangingPunct="1">
              <a:buFontTx/>
              <a:buNone/>
            </a:pPr>
            <a:r>
              <a:rPr lang="en-US" altLang="en-US" sz="4000" b="1"/>
              <a:t>(1) In General.--For purposes of this section, a taxpayer </a:t>
            </a:r>
            <a:r>
              <a:rPr lang="en-US" altLang="en-US" sz="4000" b="1" u="sng"/>
              <a:t>uses a  dwelling unit during the taxable year as a residence</a:t>
            </a:r>
            <a:r>
              <a:rPr lang="en-US" altLang="en-US" sz="4000" b="1"/>
              <a:t> if he uses such unit  (or portion thereof) for personal purposes for a number of days which  exceeds the greater of--</a:t>
            </a:r>
          </a:p>
          <a:p>
            <a:pPr marL="400050" indent="-400050" eaLnBrk="1" hangingPunct="1">
              <a:buFontTx/>
              <a:buNone/>
            </a:pPr>
            <a:endParaRPr lang="en-US" altLang="en-US" b="1"/>
          </a:p>
        </p:txBody>
      </p:sp>
    </p:spTree>
    <p:extLst>
      <p:ext uri="{BB962C8B-B14F-4D97-AF65-F5344CB8AC3E}">
        <p14:creationId xmlns:p14="http://schemas.microsoft.com/office/powerpoint/2010/main" val="18626299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p:nvPr>
        </p:nvSpPr>
        <p:spPr>
          <a:xfrm>
            <a:off x="304800" y="228600"/>
            <a:ext cx="8610600" cy="6172200"/>
          </a:xfrm>
        </p:spPr>
        <p:txBody>
          <a:bodyPr/>
          <a:lstStyle/>
          <a:p>
            <a:pPr marL="400050" indent="-400050" eaLnBrk="1" fontAlgn="auto" hangingPunct="1">
              <a:spcAft>
                <a:spcPts val="0"/>
              </a:spcAft>
              <a:buFontTx/>
              <a:buNone/>
              <a:defRPr/>
            </a:pPr>
            <a:r>
              <a:rPr lang="en-US" sz="4800" b="1" dirty="0"/>
              <a:t>Sec. 280A Disallowance…</a:t>
            </a:r>
          </a:p>
          <a:p>
            <a:pPr marL="400050" indent="-400050" eaLnBrk="1" fontAlgn="auto" hangingPunct="1">
              <a:spcAft>
                <a:spcPts val="0"/>
              </a:spcAft>
              <a:buFontTx/>
              <a:buNone/>
              <a:defRPr/>
            </a:pPr>
            <a:r>
              <a:rPr lang="en-US" sz="5400" b="1" dirty="0"/>
              <a:t>(d) Use as Residence.--</a:t>
            </a:r>
          </a:p>
          <a:p>
            <a:pPr marL="692150" indent="-692150" eaLnBrk="1" fontAlgn="auto" hangingPunct="1">
              <a:spcAft>
                <a:spcPts val="0"/>
              </a:spcAft>
              <a:buFontTx/>
              <a:buNone/>
              <a:defRPr/>
            </a:pPr>
            <a:r>
              <a:rPr lang="en-US" sz="3600" b="1" dirty="0"/>
              <a:t>(A) </a:t>
            </a:r>
            <a:r>
              <a:rPr lang="en-US" sz="3600" b="1" u="sng" dirty="0"/>
              <a:t>14 days,</a:t>
            </a:r>
            <a:r>
              <a:rPr lang="en-US" sz="3600" b="1" dirty="0"/>
              <a:t> or </a:t>
            </a:r>
            <a:r>
              <a:rPr lang="en-US" sz="3600" b="1" u="sng" dirty="0"/>
              <a:t>10 percent</a:t>
            </a:r>
            <a:r>
              <a:rPr lang="en-US" sz="3600" b="1" dirty="0"/>
              <a:t> of the number of days during such year for  which such unit is rented at a fair rental.  </a:t>
            </a:r>
            <a:br>
              <a:rPr lang="en-US" sz="3600" b="1" dirty="0"/>
            </a:br>
            <a:r>
              <a:rPr lang="en-US" sz="3600" b="1" dirty="0"/>
              <a:t>For purposes of subparagraph (B), a unit shall not be treated as rented at a  fair rental for any day for which it is used for personal purposes.</a:t>
            </a:r>
          </a:p>
        </p:txBody>
      </p:sp>
    </p:spTree>
    <p:extLst>
      <p:ext uri="{BB962C8B-B14F-4D97-AF65-F5344CB8AC3E}">
        <p14:creationId xmlns:p14="http://schemas.microsoft.com/office/powerpoint/2010/main" val="35975154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858838" indent="-858838">
              <a:buNone/>
            </a:pPr>
            <a:r>
              <a:rPr lang="en-US" b="1" dirty="0"/>
              <a:t>(ii) Married individuals filing separate returns. </a:t>
            </a:r>
            <a:br>
              <a:rPr lang="en-US" b="1" dirty="0"/>
            </a:br>
            <a:r>
              <a:rPr lang="en-US" dirty="0"/>
              <a:t>If a married couple does not file a joint return </a:t>
            </a:r>
            <a:br>
              <a:rPr lang="en-US" dirty="0"/>
            </a:br>
            <a:r>
              <a:rPr lang="en-US" dirty="0"/>
              <a:t>for the taxable year—</a:t>
            </a:r>
          </a:p>
          <a:p>
            <a:pPr marL="858838" indent="-517525">
              <a:buNone/>
            </a:pPr>
            <a:r>
              <a:rPr lang="en-US" b="1" dirty="0"/>
              <a:t>(I) </a:t>
            </a:r>
            <a:r>
              <a:rPr lang="en-US" dirty="0"/>
              <a:t>such couple shall be treated as </a:t>
            </a:r>
            <a:br>
              <a:rPr lang="en-US" dirty="0"/>
            </a:br>
            <a:r>
              <a:rPr lang="en-US" dirty="0"/>
              <a:t>1 taxpayer for purposes of clause (</a:t>
            </a:r>
            <a:r>
              <a:rPr lang="en-US" dirty="0" err="1"/>
              <a:t>i</a:t>
            </a:r>
            <a:r>
              <a:rPr lang="en-US" dirty="0"/>
              <a:t>), and</a:t>
            </a:r>
          </a:p>
          <a:p>
            <a:pPr marL="858838" indent="-517525">
              <a:buNone/>
            </a:pPr>
            <a:r>
              <a:rPr lang="en-US" b="1" dirty="0"/>
              <a:t>(II) </a:t>
            </a:r>
            <a:r>
              <a:rPr lang="en-US" dirty="0"/>
              <a:t>each individual shall be entitled to take into account 1 residence unless both individuals consent in writing to 1 individual taking into account the principal residence and 1 other residence.</a:t>
            </a:r>
          </a:p>
          <a:p>
            <a:pPr marL="0" indent="0" fontAlgn="auto">
              <a:spcAft>
                <a:spcPts val="0"/>
              </a:spcAft>
              <a:buNone/>
              <a:defRPr/>
            </a:pP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148801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fontAlgn="auto">
              <a:spcAft>
                <a:spcPts val="0"/>
              </a:spcAft>
              <a:buNone/>
              <a:defRPr/>
            </a:pPr>
            <a:r>
              <a:rPr lang="en-US" b="1" dirty="0"/>
              <a:t>(iii) Residence not rented. </a:t>
            </a:r>
            <a:r>
              <a:rPr lang="en-US" dirty="0"/>
              <a:t>For purposes of clause (</a:t>
            </a:r>
            <a:r>
              <a:rPr lang="en-US" dirty="0" err="1"/>
              <a:t>i</a:t>
            </a:r>
            <a:r>
              <a:rPr lang="en-US" dirty="0"/>
              <a:t>)(II), notwithstanding section 280A(d)(1), if the </a:t>
            </a:r>
            <a:r>
              <a:rPr lang="en-US" u="sng" dirty="0"/>
              <a:t>taxpayer does not rent a dwelling unit</a:t>
            </a:r>
            <a:r>
              <a:rPr lang="en-US" dirty="0"/>
              <a:t> at any time during a taxable year, such unit may be treated as a residence for such taxable year.</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180108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sz="4800" b="1" dirty="0"/>
              <a:t>Qui Van Phan v. Commissioner., </a:t>
            </a:r>
            <a:br>
              <a:rPr lang="en-US" sz="4800" b="1" dirty="0"/>
            </a:br>
            <a:r>
              <a:rPr lang="en-US" sz="4800" b="1" dirty="0"/>
              <a:t>U.S. Tax Court, </a:t>
            </a:r>
            <a:br>
              <a:rPr lang="en-US" sz="4800" b="1" dirty="0"/>
            </a:br>
            <a:r>
              <a:rPr lang="en-US" sz="4800" b="1" dirty="0"/>
              <a:t>T.C. Summary Opinion 2015-1, </a:t>
            </a:r>
            <a:endParaRPr lang="en-US" sz="4800" dirty="0"/>
          </a:p>
          <a:p>
            <a:pPr marL="0" indent="0">
              <a:buNone/>
            </a:pPr>
            <a:r>
              <a:rPr lang="en-US" sz="4800" b="1" dirty="0"/>
              <a:t>(Jan. 12, 2015)</a:t>
            </a:r>
            <a:endParaRPr lang="en-US" sz="4800" dirty="0"/>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149162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87746"/>
            <a:ext cx="8839200" cy="6553200"/>
          </a:xfrm>
        </p:spPr>
        <p:txBody>
          <a:bodyPr/>
          <a:lstStyle/>
          <a:p>
            <a:pPr marL="0" indent="0">
              <a:buNone/>
            </a:pPr>
            <a:r>
              <a:rPr lang="en-US" b="1" u="sng" dirty="0"/>
              <a:t>(4) Other definitions and special rules</a:t>
            </a:r>
            <a:r>
              <a:rPr lang="en-US" b="1" dirty="0"/>
              <a:t>. </a:t>
            </a:r>
            <a:endParaRPr lang="en-US" dirty="0"/>
          </a:p>
          <a:p>
            <a:pPr marL="0" indent="0">
              <a:buNone/>
            </a:pPr>
            <a:r>
              <a:rPr lang="en-US" dirty="0"/>
              <a:t>For purposes of this subsection—</a:t>
            </a:r>
          </a:p>
          <a:p>
            <a:pPr marL="0" indent="0">
              <a:buNone/>
            </a:pPr>
            <a:r>
              <a:rPr lang="en-US" b="1" dirty="0"/>
              <a:t>(A) Qualified residence.</a:t>
            </a:r>
          </a:p>
          <a:p>
            <a:pPr marL="0" indent="0">
              <a:buNone/>
            </a:pPr>
            <a:endParaRPr lang="en-US" b="1" dirty="0"/>
          </a:p>
          <a:p>
            <a:pPr marL="0" indent="0">
              <a:buNone/>
            </a:pPr>
            <a:r>
              <a:rPr lang="en-US" b="1" dirty="0"/>
              <a:t>(B) Special rule for cooperative housing corporations.</a:t>
            </a:r>
            <a:r>
              <a:rPr lang="en-US" dirty="0"/>
              <a:t> Any indebtedness secured by stock held by the taxpayer as a tenant-stockholder (as defined in section 216) in a cooperative housing corporation (as so defined) shall be treated as secured by the house or apartment which the taxpayer is entitled to occupy as such a tenant-stockholder. </a:t>
            </a:r>
            <a:endParaRPr lang="en-US" sz="2800" b="1" dirty="0"/>
          </a:p>
          <a:p>
            <a:pPr marL="0" indent="0" fontAlgn="auto">
              <a:spcAft>
                <a:spcPts val="0"/>
              </a:spcAft>
              <a:buNone/>
              <a:defRPr/>
            </a:pPr>
            <a:endParaRPr lang="en-US" sz="1050" dirty="0"/>
          </a:p>
        </p:txBody>
      </p:sp>
    </p:spTree>
    <p:extLst>
      <p:ext uri="{BB962C8B-B14F-4D97-AF65-F5344CB8AC3E}">
        <p14:creationId xmlns:p14="http://schemas.microsoft.com/office/powerpoint/2010/main" val="70654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fontAlgn="auto">
              <a:spcAft>
                <a:spcPts val="0"/>
              </a:spcAft>
              <a:buFontTx/>
              <a:buNone/>
              <a:defRPr/>
            </a:pPr>
            <a:r>
              <a:rPr lang="en-US" b="1" dirty="0"/>
              <a:t>(F) Special rules for prepaid qualified mortgage insurance.</a:t>
            </a:r>
            <a:r>
              <a:rPr lang="en-US" dirty="0"/>
              <a:t> Any amount paid by the taxpayer for qualified mortgage insurance that is properly allocable to any mortgage the payment of which extends to periods that are after the close of the taxable year in which such amount is paid shall be chargeable to capital account and shall be treated </a:t>
            </a:r>
            <a:br>
              <a:rPr lang="en-US" dirty="0"/>
            </a:br>
            <a:r>
              <a:rPr lang="en-US" dirty="0"/>
              <a:t>as paid in such periods to which so allocated. </a:t>
            </a: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225989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52400" y="152400"/>
            <a:ext cx="8763000" cy="6553200"/>
          </a:xfrm>
        </p:spPr>
        <p:txBody>
          <a:bodyPr/>
          <a:lstStyle/>
          <a:p>
            <a:pPr marL="0" indent="0">
              <a:buFont typeface="Arial" panose="020B0604020202020204" pitchFamily="34" charset="0"/>
              <a:buNone/>
            </a:pPr>
            <a:r>
              <a:rPr lang="en-US" altLang="en-US" sz="4000" b="1" u="sng" dirty="0">
                <a:solidFill>
                  <a:srgbClr val="FF0000"/>
                </a:solidFill>
              </a:rPr>
              <a:t>Reg. 1.121-1. (b) </a:t>
            </a:r>
            <a:r>
              <a:rPr lang="en-US" altLang="en-US" sz="4000" b="1" i="1" u="sng" dirty="0">
                <a:solidFill>
                  <a:srgbClr val="FF0000"/>
                </a:solidFill>
              </a:rPr>
              <a:t>Residence. </a:t>
            </a:r>
            <a:r>
              <a:rPr lang="en-US" altLang="en-US" sz="3600" b="1" dirty="0"/>
              <a:t>(1) </a:t>
            </a:r>
            <a:r>
              <a:rPr lang="en-US" altLang="en-US" sz="3600" b="1" i="1" dirty="0"/>
              <a:t>In general</a:t>
            </a:r>
            <a:r>
              <a:rPr lang="en-US" altLang="en-US" sz="3600" b="1" dirty="0"/>
              <a:t>. Whether property is used by the taxpayer as the taxpayer's residence depends upon all the facts and circumstances. </a:t>
            </a:r>
            <a:br>
              <a:rPr lang="en-US" altLang="en-US" sz="3600" b="1" dirty="0"/>
            </a:br>
            <a:r>
              <a:rPr lang="en-US" altLang="en-US" sz="3600" b="1" dirty="0"/>
              <a:t>A property used by the taxpayer as the taxpayer's residence </a:t>
            </a:r>
            <a:r>
              <a:rPr lang="en-US" altLang="en-US" sz="3600" b="1" u="sng" dirty="0">
                <a:solidFill>
                  <a:srgbClr val="FF0000"/>
                </a:solidFill>
              </a:rPr>
              <a:t>may include a houseboat, a house trailer, or the house or apartment that the taxpayer is entitled to occupy as a tenant-stockholder in a cooperative housing corporation </a:t>
            </a:r>
            <a:r>
              <a:rPr lang="en-US" altLang="en-US" sz="3600" b="1" dirty="0"/>
              <a:t>(as those terms are defined in section 216(b)(1) and (2)). </a:t>
            </a:r>
            <a:endParaRPr lang="en-US" altLang="en-US" sz="1800" b="1" dirty="0"/>
          </a:p>
          <a:p>
            <a:pPr marL="0" indent="0" eaLnBrk="1" hangingPunct="1">
              <a:lnSpc>
                <a:spcPct val="80000"/>
              </a:lnSpc>
              <a:spcAft>
                <a:spcPts val="600"/>
              </a:spcAft>
              <a:buFont typeface="Arial" panose="020B0604020202020204" pitchFamily="34" charset="0"/>
              <a:buNone/>
            </a:pPr>
            <a:endParaRPr lang="en-US" altLang="en-US" sz="1600" b="1" dirty="0"/>
          </a:p>
        </p:txBody>
      </p:sp>
    </p:spTree>
    <p:extLst>
      <p:ext uri="{BB962C8B-B14F-4D97-AF65-F5344CB8AC3E}">
        <p14:creationId xmlns:p14="http://schemas.microsoft.com/office/powerpoint/2010/main" val="42910445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52400" y="152400"/>
            <a:ext cx="8839200" cy="582613"/>
          </a:xfrm>
        </p:spPr>
        <p:txBody>
          <a:bodyPr lIns="90488" tIns="44450" rIns="90488" bIns="44450" anchor="t">
            <a:spAutoFit/>
          </a:bodyPr>
          <a:lstStyle/>
          <a:p>
            <a:pPr algn="l" eaLnBrk="1" hangingPunct="1"/>
            <a:r>
              <a:rPr lang="en-US" altLang="en-US" sz="3200"/>
              <a:t> </a:t>
            </a:r>
          </a:p>
        </p:txBody>
      </p:sp>
      <p:graphicFrame>
        <p:nvGraphicFramePr>
          <p:cNvPr id="59395" name="Object 2"/>
          <p:cNvGraphicFramePr>
            <a:graphicFrameLocks noChangeAspect="1"/>
          </p:cNvGraphicFramePr>
          <p:nvPr/>
        </p:nvGraphicFramePr>
        <p:xfrm>
          <a:off x="228600" y="533400"/>
          <a:ext cx="8737600" cy="5653088"/>
        </p:xfrm>
        <a:graphic>
          <a:graphicData uri="http://schemas.openxmlformats.org/presentationml/2006/ole">
            <mc:AlternateContent xmlns:mc="http://schemas.openxmlformats.org/markup-compatibility/2006">
              <mc:Choice xmlns:v="urn:schemas-microsoft-com:vml" Requires="v">
                <p:oleObj spid="_x0000_s22532" name="Worksheet" r:id="rId4" imgW="2067057" imgH="1342980" progId="Excel.Sheet.12">
                  <p:embed/>
                </p:oleObj>
              </mc:Choice>
              <mc:Fallback>
                <p:oleObj name="Worksheet" r:id="rId4" imgW="2067057" imgH="1342980" progId="Excel.Sheet.12">
                  <p:embed/>
                  <p:pic>
                    <p:nvPicPr>
                      <p:cNvPr id="5939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33400"/>
                        <a:ext cx="8737600" cy="565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63621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p:nvPr>
        </p:nvSpPr>
        <p:spPr>
          <a:xfrm>
            <a:off x="304800" y="228600"/>
            <a:ext cx="8610600" cy="6172200"/>
          </a:xfrm>
        </p:spPr>
        <p:txBody>
          <a:bodyPr/>
          <a:lstStyle/>
          <a:p>
            <a:pPr marL="0" indent="0" eaLnBrk="1" hangingPunct="1">
              <a:buFontTx/>
              <a:buNone/>
            </a:pPr>
            <a:endParaRPr lang="en-US" altLang="en-US" sz="4000" b="1" u="sng"/>
          </a:p>
          <a:p>
            <a:pPr marL="0" indent="0" eaLnBrk="1" hangingPunct="1">
              <a:buFontTx/>
              <a:buNone/>
            </a:pPr>
            <a:r>
              <a:rPr lang="en-US" altLang="en-US" sz="4000" b="1" u="sng"/>
              <a:t>Hobby expense are summarized because there is a lot of similarity between the hobby loss rules and the limits on deduction of losses from rental of vacation homes.</a:t>
            </a:r>
          </a:p>
        </p:txBody>
      </p:sp>
    </p:spTree>
    <p:extLst>
      <p:ext uri="{BB962C8B-B14F-4D97-AF65-F5344CB8AC3E}">
        <p14:creationId xmlns:p14="http://schemas.microsoft.com/office/powerpoint/2010/main" val="41798852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p:nvPr>
        </p:nvSpPr>
        <p:spPr>
          <a:xfrm>
            <a:off x="304800" y="228600"/>
            <a:ext cx="8610600" cy="6172200"/>
          </a:xfrm>
        </p:spPr>
        <p:txBody>
          <a:bodyPr/>
          <a:lstStyle/>
          <a:p>
            <a:pPr marL="0" indent="0" eaLnBrk="1" hangingPunct="1">
              <a:buFontTx/>
              <a:buNone/>
            </a:pPr>
            <a:r>
              <a:rPr lang="en-US" altLang="en-US" sz="4000" b="1" u="sng"/>
              <a:t>ACTIVITIES NOT … FOR PROFIT</a:t>
            </a:r>
          </a:p>
          <a:p>
            <a:pPr marL="0" indent="0" eaLnBrk="1" hangingPunct="1">
              <a:buFontTx/>
              <a:buNone/>
            </a:pPr>
            <a:r>
              <a:rPr lang="en-US" altLang="en-US" sz="4000" b="1"/>
              <a:t>183(a) GENERAL RULE. --In the case of an activity engaged in by an individual or an S corporation, if such activity is not engaged in for profit, </a:t>
            </a:r>
            <a:r>
              <a:rPr lang="en-US" altLang="en-US" sz="4000" b="1" u="sng"/>
              <a:t>no deduction attributable to such activity shall be allowed under this chapter except as provided in this section.</a:t>
            </a:r>
          </a:p>
        </p:txBody>
      </p:sp>
    </p:spTree>
    <p:extLst>
      <p:ext uri="{BB962C8B-B14F-4D97-AF65-F5344CB8AC3E}">
        <p14:creationId xmlns:p14="http://schemas.microsoft.com/office/powerpoint/2010/main" val="14158926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304800" y="228600"/>
            <a:ext cx="8458200" cy="5867400"/>
          </a:xfrm>
        </p:spPr>
        <p:txBody>
          <a:bodyPr/>
          <a:lstStyle/>
          <a:p>
            <a:pPr algn="ctr" eaLnBrk="1" hangingPunct="1"/>
            <a:r>
              <a:rPr lang="en-US" altLang="en-US" b="1" u="sng"/>
              <a:t>Hobby Expenses</a:t>
            </a:r>
          </a:p>
          <a:p>
            <a:pPr eaLnBrk="1" hangingPunct="1"/>
            <a:r>
              <a:rPr lang="en-US" altLang="en-US" b="1"/>
              <a:t>If a profit is realized in 3 out of 5 years </a:t>
            </a:r>
            <a:br>
              <a:rPr lang="en-US" altLang="en-US" b="1"/>
            </a:br>
            <a:r>
              <a:rPr lang="en-US" altLang="en-US" b="1"/>
              <a:t>(2 out of 7 years for horses) then burden of proof shifts to IRS to prove activity is a hobby</a:t>
            </a:r>
          </a:p>
          <a:p>
            <a:pPr lvl="1" eaLnBrk="1" hangingPunct="1"/>
            <a:r>
              <a:rPr lang="en-US" altLang="en-US" sz="3200" b="1"/>
              <a:t>Taxpayer can deduct expenses, even if a net loss results,  by showing activity is run in a businesslike manner</a:t>
            </a:r>
          </a:p>
          <a:p>
            <a:pPr eaLnBrk="1" hangingPunct="1"/>
            <a:r>
              <a:rPr lang="en-US" altLang="en-US" b="1" u="sng"/>
              <a:t>If activity is a hobby, the deduction for expenses is limited to hobby income</a:t>
            </a:r>
          </a:p>
        </p:txBody>
      </p:sp>
    </p:spTree>
    <p:extLst>
      <p:ext uri="{BB962C8B-B14F-4D97-AF65-F5344CB8AC3E}">
        <p14:creationId xmlns:p14="http://schemas.microsoft.com/office/powerpoint/2010/main" val="20578537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304800" y="228600"/>
            <a:ext cx="8458200" cy="6096000"/>
          </a:xfrm>
        </p:spPr>
        <p:txBody>
          <a:bodyPr/>
          <a:lstStyle/>
          <a:p>
            <a:pPr marL="533400" indent="-533400" algn="ctr" eaLnBrk="1" hangingPunct="1">
              <a:lnSpc>
                <a:spcPct val="80000"/>
              </a:lnSpc>
              <a:spcAft>
                <a:spcPts val="600"/>
              </a:spcAft>
              <a:buFontTx/>
              <a:buNone/>
            </a:pPr>
            <a:r>
              <a:rPr lang="en-US" altLang="en-US" sz="4400" b="1" u="sng"/>
              <a:t>Hobby Expenses</a:t>
            </a:r>
            <a:r>
              <a:rPr lang="en-US" altLang="en-US" sz="4800" b="1" u="sng"/>
              <a:t> </a:t>
            </a:r>
          </a:p>
          <a:p>
            <a:pPr marL="533400" indent="-533400" eaLnBrk="1" hangingPunct="1">
              <a:lnSpc>
                <a:spcPct val="80000"/>
              </a:lnSpc>
              <a:spcAft>
                <a:spcPts val="600"/>
              </a:spcAft>
            </a:pPr>
            <a:r>
              <a:rPr lang="en-US" altLang="en-US" sz="3600" b="1"/>
              <a:t>Expenses deducted in this order:</a:t>
            </a:r>
          </a:p>
          <a:p>
            <a:pPr marL="914400" lvl="1" indent="-457200" eaLnBrk="1" hangingPunct="1">
              <a:lnSpc>
                <a:spcPct val="80000"/>
              </a:lnSpc>
              <a:spcAft>
                <a:spcPts val="600"/>
              </a:spcAft>
              <a:buFont typeface="Monotype Sorts"/>
              <a:buAutoNum type="arabicPeriod"/>
            </a:pPr>
            <a:r>
              <a:rPr lang="en-US" altLang="en-US" sz="3200" b="1"/>
              <a:t>Otherwise allowable expenses (mortgage interest, taxes, and casualty losses)</a:t>
            </a:r>
          </a:p>
          <a:p>
            <a:pPr marL="914400" lvl="1" indent="-457200" eaLnBrk="1" hangingPunct="1">
              <a:lnSpc>
                <a:spcPct val="80000"/>
              </a:lnSpc>
              <a:spcAft>
                <a:spcPts val="600"/>
              </a:spcAft>
              <a:buFont typeface="Monotype Sorts"/>
              <a:buAutoNum type="arabicPeriod"/>
            </a:pPr>
            <a:r>
              <a:rPr lang="en-US" altLang="en-US" sz="3200" b="1"/>
              <a:t>Expenses that do not reduce the tax basis of the assets used in the hobby (advertising, insurance, utilities and maintenance)</a:t>
            </a:r>
          </a:p>
          <a:p>
            <a:pPr marL="914400" lvl="1" indent="-457200" eaLnBrk="1" hangingPunct="1">
              <a:lnSpc>
                <a:spcPct val="80000"/>
              </a:lnSpc>
              <a:spcAft>
                <a:spcPts val="600"/>
              </a:spcAft>
              <a:buFont typeface="Monotype Sorts"/>
              <a:buAutoNum type="arabicPeriod"/>
            </a:pPr>
            <a:r>
              <a:rPr lang="en-US" altLang="en-US" sz="3200" b="1"/>
              <a:t>Depreciation and amortization</a:t>
            </a:r>
          </a:p>
          <a:p>
            <a:pPr marL="533400" indent="-533400" eaLnBrk="1" hangingPunct="1">
              <a:lnSpc>
                <a:spcPct val="80000"/>
              </a:lnSpc>
              <a:spcAft>
                <a:spcPts val="600"/>
              </a:spcAft>
            </a:pPr>
            <a:r>
              <a:rPr lang="en-US" altLang="en-US" sz="3600" b="1"/>
              <a:t>Excess expenses are lost - no carryover</a:t>
            </a:r>
          </a:p>
        </p:txBody>
      </p:sp>
    </p:spTree>
    <p:extLst>
      <p:ext uri="{BB962C8B-B14F-4D97-AF65-F5344CB8AC3E}">
        <p14:creationId xmlns:p14="http://schemas.microsoft.com/office/powerpoint/2010/main" val="3403983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p:nvPr>
        </p:nvSpPr>
        <p:spPr>
          <a:xfrm>
            <a:off x="304800" y="228600"/>
            <a:ext cx="8610600" cy="6172200"/>
          </a:xfrm>
        </p:spPr>
        <p:txBody>
          <a:bodyPr/>
          <a:lstStyle/>
          <a:p>
            <a:pPr marL="514350" indent="-514350" eaLnBrk="1" fontAlgn="auto" hangingPunct="1">
              <a:spcAft>
                <a:spcPts val="0"/>
              </a:spcAft>
              <a:buFontTx/>
              <a:buNone/>
              <a:defRPr/>
            </a:pPr>
            <a:r>
              <a:rPr lang="en-US" sz="4000" b="1" u="sng" dirty="0"/>
              <a:t>Sec. 183 Activities Not.. For Profit -1</a:t>
            </a:r>
          </a:p>
          <a:p>
            <a:pPr marL="514350" indent="-514350" eaLnBrk="1" fontAlgn="auto" hangingPunct="1">
              <a:spcAft>
                <a:spcPts val="0"/>
              </a:spcAft>
              <a:buFontTx/>
              <a:buNone/>
              <a:defRPr/>
            </a:pPr>
            <a:r>
              <a:rPr lang="en-US" sz="4000" b="1" dirty="0"/>
              <a:t>(b) Deductions Allowable.--</a:t>
            </a:r>
          </a:p>
          <a:p>
            <a:pPr marL="514350" indent="-514350" eaLnBrk="1" fontAlgn="auto" hangingPunct="1">
              <a:spcAft>
                <a:spcPts val="0"/>
              </a:spcAft>
              <a:buFontTx/>
              <a:buNone/>
              <a:defRPr/>
            </a:pPr>
            <a:r>
              <a:rPr lang="en-US" sz="4000" b="1" dirty="0"/>
              <a:t>In the case of an activity not engaged in for profit to which subsection (a) applies, </a:t>
            </a:r>
            <a:r>
              <a:rPr lang="en-US" sz="4000" b="1" u="sng" dirty="0"/>
              <a:t>there shall be allowed--</a:t>
            </a:r>
          </a:p>
          <a:p>
            <a:pPr marL="796925" indent="-796925" eaLnBrk="1" fontAlgn="auto" hangingPunct="1">
              <a:spcAft>
                <a:spcPts val="0"/>
              </a:spcAft>
              <a:buFontTx/>
              <a:buNone/>
              <a:defRPr/>
            </a:pPr>
            <a:r>
              <a:rPr lang="en-US" sz="4000" b="1" dirty="0"/>
              <a:t>(1) the deductions which would be allowable … without regard to whether or not such activity is engaged in for profit, and</a:t>
            </a:r>
            <a:r>
              <a:rPr lang="en-US" sz="3600" b="1" dirty="0"/>
              <a:t> </a:t>
            </a:r>
          </a:p>
        </p:txBody>
      </p:sp>
    </p:spTree>
    <p:extLst>
      <p:ext uri="{BB962C8B-B14F-4D97-AF65-F5344CB8AC3E}">
        <p14:creationId xmlns:p14="http://schemas.microsoft.com/office/powerpoint/2010/main" val="40583855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p:nvPr>
        </p:nvSpPr>
        <p:spPr>
          <a:xfrm>
            <a:off x="304800" y="228600"/>
            <a:ext cx="8610600" cy="6172200"/>
          </a:xfrm>
        </p:spPr>
        <p:txBody>
          <a:bodyPr/>
          <a:lstStyle/>
          <a:p>
            <a:pPr marL="514350" indent="-514350" eaLnBrk="1" hangingPunct="1">
              <a:buFontTx/>
              <a:buNone/>
            </a:pPr>
            <a:r>
              <a:rPr lang="en-US" altLang="en-US" sz="4000" b="1" u="sng"/>
              <a:t>Sec. 183 Activities Not … For Profit -2</a:t>
            </a:r>
          </a:p>
          <a:p>
            <a:pPr marL="514350" indent="-514350" eaLnBrk="1" hangingPunct="1">
              <a:buFontTx/>
              <a:buNone/>
            </a:pPr>
            <a:r>
              <a:rPr lang="en-US" altLang="en-US" sz="3600" b="1"/>
              <a:t>(b) Deductions Allowable.--</a:t>
            </a:r>
          </a:p>
          <a:p>
            <a:pPr marL="514350" indent="-514350" eaLnBrk="1" hangingPunct="1">
              <a:buFontTx/>
              <a:buNone/>
            </a:pPr>
            <a:r>
              <a:rPr lang="en-US" altLang="en-US" sz="3600" b="1"/>
              <a:t>(2) a deduction equal to the </a:t>
            </a:r>
            <a:r>
              <a:rPr lang="en-US" altLang="en-US" sz="3600" b="1" u="sng"/>
              <a:t>amount of the deductions which would be allowable</a:t>
            </a:r>
            <a:r>
              <a:rPr lang="en-US" altLang="en-US" sz="3600" b="1"/>
              <a:t> … … </a:t>
            </a:r>
            <a:r>
              <a:rPr lang="en-US" altLang="en-US" sz="3600" b="1" u="sng"/>
              <a:t>only if such activity were  engaged in for profit</a:t>
            </a:r>
            <a:r>
              <a:rPr lang="en-US" altLang="en-US" sz="3600" b="1"/>
              <a:t>,</a:t>
            </a:r>
            <a:r>
              <a:rPr lang="en-US" altLang="en-US" sz="3600" b="1">
                <a:solidFill>
                  <a:schemeClr val="bg2"/>
                </a:solidFill>
              </a:rPr>
              <a:t> </a:t>
            </a:r>
            <a:r>
              <a:rPr lang="en-US" altLang="en-US" sz="3600" b="1" u="sng">
                <a:solidFill>
                  <a:srgbClr val="FF3300"/>
                </a:solidFill>
              </a:rPr>
              <a:t>but only to the extent</a:t>
            </a:r>
            <a:r>
              <a:rPr lang="en-US" altLang="en-US" sz="3600" b="1">
                <a:solidFill>
                  <a:schemeClr val="bg2"/>
                </a:solidFill>
              </a:rPr>
              <a:t> </a:t>
            </a:r>
            <a:r>
              <a:rPr lang="en-US" altLang="en-US" sz="3600" b="1"/>
              <a:t>that the gross income derived  from such activity for the taxable year exceeds the deductions allowable by  reason of paragraph (1).</a:t>
            </a:r>
          </a:p>
        </p:txBody>
      </p:sp>
    </p:spTree>
    <p:extLst>
      <p:ext uri="{BB962C8B-B14F-4D97-AF65-F5344CB8AC3E}">
        <p14:creationId xmlns:p14="http://schemas.microsoft.com/office/powerpoint/2010/main" val="23283624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fontAlgn="auto">
              <a:spcAft>
                <a:spcPts val="0"/>
              </a:spcAft>
              <a:buNone/>
              <a:defRPr/>
            </a:pPr>
            <a:r>
              <a:rPr lang="en-US" sz="3600" b="1" u="sng" dirty="0"/>
              <a:t>Qui Van entered into an oral agreement with his mother and his siblings that </a:t>
            </a:r>
          </a:p>
          <a:p>
            <a:pPr marL="0" indent="0" fontAlgn="auto">
              <a:spcAft>
                <a:spcPts val="0"/>
              </a:spcAft>
              <a:buNone/>
              <a:defRPr/>
            </a:pPr>
            <a:r>
              <a:rPr lang="en-US" sz="3600" b="1" u="sng" dirty="0"/>
              <a:t>he would pay the mortgage loan and the property taxes and </a:t>
            </a:r>
          </a:p>
          <a:p>
            <a:pPr marL="0" indent="0" fontAlgn="auto">
              <a:spcAft>
                <a:spcPts val="0"/>
              </a:spcAft>
              <a:buNone/>
              <a:defRPr/>
            </a:pPr>
            <a:r>
              <a:rPr lang="en-US" sz="3600" b="1" u="sng" dirty="0"/>
              <a:t>these payments would increase his equity interest in the home.</a:t>
            </a:r>
            <a:r>
              <a:rPr lang="en-US" sz="3600" b="1" dirty="0"/>
              <a:t> </a:t>
            </a:r>
          </a:p>
          <a:p>
            <a:pPr marL="0" indent="0" fontAlgn="auto">
              <a:spcAft>
                <a:spcPts val="0"/>
              </a:spcAft>
              <a:buNone/>
              <a:defRPr/>
            </a:pPr>
            <a:r>
              <a:rPr lang="en-US" sz="3600" b="1" dirty="0"/>
              <a:t>Qui Van 's sister and sister-in-law refinanced the mortgage loan for the property in 2011. </a:t>
            </a:r>
          </a:p>
          <a:p>
            <a:pPr marL="0" indent="0" fontAlgn="auto">
              <a:spcAft>
                <a:spcPts val="0"/>
              </a:spcAft>
              <a:buNone/>
              <a:defRPr/>
            </a:pPr>
            <a:endParaRPr lang="en-US" sz="3600" b="1" u="sng" dirty="0"/>
          </a:p>
          <a:p>
            <a:pPr marL="0" indent="0" fontAlgn="auto">
              <a:spcAft>
                <a:spcPts val="0"/>
              </a:spcAft>
              <a:buNone/>
              <a:defRPr/>
            </a:pPr>
            <a:r>
              <a:rPr lang="en-US" sz="3600" b="1" u="sng" dirty="0"/>
              <a:t>In 2013 Qui Van 's name was added to the legal title to the property.</a:t>
            </a:r>
            <a:endParaRPr lang="en-US" sz="3600" dirty="0"/>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1691135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Grp="1" noChangeAspect="1"/>
          </p:cNvGraphicFramePr>
          <p:nvPr>
            <p:ph/>
          </p:nvPr>
        </p:nvGraphicFramePr>
        <p:xfrm>
          <a:off x="917575" y="312738"/>
          <a:ext cx="7312025" cy="6340475"/>
        </p:xfrm>
        <a:graphic>
          <a:graphicData uri="http://schemas.openxmlformats.org/presentationml/2006/ole">
            <mc:AlternateContent xmlns:mc="http://schemas.openxmlformats.org/markup-compatibility/2006">
              <mc:Choice xmlns:v="urn:schemas-microsoft-com:vml" Requires="v">
                <p:oleObj spid="_x0000_s23556" name="Worksheet" r:id="rId3" imgW="3514700" imgH="3048030" progId="Excel.Sheet.8">
                  <p:embed/>
                </p:oleObj>
              </mc:Choice>
              <mc:Fallback>
                <p:oleObj name="Worksheet" r:id="rId3" imgW="3514700" imgH="3048030" progId="Excel.Sheet.8">
                  <p:embed/>
                  <p:pic>
                    <p:nvPicPr>
                      <p:cNvPr id="6861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312738"/>
                        <a:ext cx="7312025"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06558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52400" y="692150"/>
            <a:ext cx="8686800" cy="4951413"/>
          </a:xfrm>
        </p:spPr>
        <p:txBody>
          <a:bodyPr lIns="90488" tIns="44450" rIns="90488" bIns="44450" anchor="t">
            <a:spAutoFit/>
          </a:bodyPr>
          <a:lstStyle/>
          <a:p>
            <a:pPr eaLnBrk="1" hangingPunct="1"/>
            <a:br>
              <a:rPr lang="en-US" altLang="en-US" sz="2800"/>
            </a:br>
            <a:r>
              <a:rPr lang="en-US" altLang="en-US" sz="13800">
                <a:latin typeface="Arial Black" panose="020B0A04020102020204" pitchFamily="34" charset="0"/>
                <a:cs typeface="Arial" panose="020B0604020202020204" pitchFamily="34" charset="0"/>
              </a:rPr>
              <a:t>Vacation Homes</a:t>
            </a:r>
          </a:p>
        </p:txBody>
      </p:sp>
    </p:spTree>
    <p:extLst>
      <p:ext uri="{BB962C8B-B14F-4D97-AF65-F5344CB8AC3E}">
        <p14:creationId xmlns:p14="http://schemas.microsoft.com/office/powerpoint/2010/main" val="33230145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Grp="1" noChangeAspect="1"/>
          </p:cNvGraphicFramePr>
          <p:nvPr>
            <p:ph/>
          </p:nvPr>
        </p:nvGraphicFramePr>
        <p:xfrm>
          <a:off x="706438" y="152400"/>
          <a:ext cx="7713662" cy="6629400"/>
        </p:xfrm>
        <a:graphic>
          <a:graphicData uri="http://schemas.openxmlformats.org/presentationml/2006/ole">
            <mc:AlternateContent xmlns:mc="http://schemas.openxmlformats.org/markup-compatibility/2006">
              <mc:Choice xmlns:v="urn:schemas-microsoft-com:vml" Requires="v">
                <p:oleObj spid="_x0000_s24580" name="Worksheet" r:id="rId3" imgW="5962785" imgH="5124360" progId="Excel.Sheet.8">
                  <p:embed/>
                </p:oleObj>
              </mc:Choice>
              <mc:Fallback>
                <p:oleObj name="Worksheet" r:id="rId3" imgW="5962785" imgH="5124360" progId="Excel.Sheet.8">
                  <p:embed/>
                  <p:pic>
                    <p:nvPicPr>
                      <p:cNvPr id="71682"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152400"/>
                        <a:ext cx="77136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42642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152400" y="152400"/>
            <a:ext cx="8839200" cy="6248400"/>
          </a:xfrm>
        </p:spPr>
        <p:txBody>
          <a:bodyPr/>
          <a:lstStyle/>
          <a:p>
            <a:pPr marL="0" indent="0" algn="ctr" eaLnBrk="1" hangingPunct="1">
              <a:buFont typeface="Arial" panose="020B0604020202020204" pitchFamily="34" charset="0"/>
              <a:buNone/>
              <a:defRPr/>
            </a:pPr>
            <a:r>
              <a:rPr lang="en-US" sz="4000" b="1" u="sng" dirty="0">
                <a:solidFill>
                  <a:srgbClr val="FF0000"/>
                </a:solidFill>
                <a:latin typeface="Arial Black" pitchFamily="34" charset="0"/>
              </a:rPr>
              <a:t>Residential Rental Property</a:t>
            </a:r>
          </a:p>
          <a:p>
            <a:pPr eaLnBrk="1" hangingPunct="1">
              <a:spcBef>
                <a:spcPts val="1800"/>
              </a:spcBef>
              <a:defRPr/>
            </a:pPr>
            <a:r>
              <a:rPr lang="en-US" sz="3600" b="1" dirty="0"/>
              <a:t>When property is </a:t>
            </a:r>
            <a:r>
              <a:rPr lang="en-US" sz="3600" b="1" u="sng" dirty="0"/>
              <a:t>converted from personal to rental property</a:t>
            </a:r>
            <a:r>
              <a:rPr lang="en-US" sz="3600" b="1" dirty="0"/>
              <a:t>, expenses must be divided between rental and personal use</a:t>
            </a:r>
          </a:p>
          <a:p>
            <a:pPr eaLnBrk="1" hangingPunct="1">
              <a:spcBef>
                <a:spcPts val="1800"/>
              </a:spcBef>
              <a:defRPr/>
            </a:pPr>
            <a:r>
              <a:rPr lang="en-US" sz="3600" b="1" dirty="0"/>
              <a:t>No depreciation or insurance deduction allowed for personal-use part of year</a:t>
            </a:r>
          </a:p>
          <a:p>
            <a:pPr eaLnBrk="1" hangingPunct="1">
              <a:spcBef>
                <a:spcPts val="1800"/>
              </a:spcBef>
              <a:defRPr/>
            </a:pPr>
            <a:r>
              <a:rPr lang="en-US" sz="3600" b="1" dirty="0"/>
              <a:t>Mortgage interest and real estate taxes for personal-use can be deducted as itemized deductions</a:t>
            </a:r>
          </a:p>
        </p:txBody>
      </p:sp>
    </p:spTree>
    <p:extLst>
      <p:ext uri="{BB962C8B-B14F-4D97-AF65-F5344CB8AC3E}">
        <p14:creationId xmlns:p14="http://schemas.microsoft.com/office/powerpoint/2010/main" val="27746369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152400" y="228600"/>
            <a:ext cx="8763000" cy="6172200"/>
          </a:xfrm>
        </p:spPr>
        <p:txBody>
          <a:bodyPr/>
          <a:lstStyle/>
          <a:p>
            <a:pPr marL="0" indent="0" algn="ctr" eaLnBrk="1" hangingPunct="1">
              <a:buFont typeface="Arial" panose="020B0604020202020204" pitchFamily="34" charset="0"/>
              <a:buNone/>
              <a:defRPr/>
            </a:pPr>
            <a:r>
              <a:rPr lang="en-US" sz="3600" b="1" u="sng" dirty="0">
                <a:solidFill>
                  <a:srgbClr val="FF0000"/>
                </a:solidFill>
                <a:latin typeface="Arial Black" pitchFamily="34" charset="0"/>
              </a:rPr>
              <a:t>Rental of a Vacation Home</a:t>
            </a:r>
          </a:p>
          <a:p>
            <a:pPr eaLnBrk="1" hangingPunct="1">
              <a:defRPr/>
            </a:pPr>
            <a:r>
              <a:rPr lang="en-US" sz="3600" b="1" dirty="0"/>
              <a:t>If the residence is </a:t>
            </a:r>
            <a:r>
              <a:rPr lang="en-US" sz="3600" b="1" u="sng" dirty="0"/>
              <a:t>rented for </a:t>
            </a:r>
            <a:br>
              <a:rPr lang="en-US" sz="3600" b="1" u="sng" dirty="0"/>
            </a:br>
            <a:r>
              <a:rPr lang="en-US" sz="3600" b="1" u="sng" dirty="0"/>
              <a:t>less than 15 days </a:t>
            </a:r>
            <a:r>
              <a:rPr lang="en-US" sz="3600" b="1" dirty="0"/>
              <a:t>during the year a </a:t>
            </a:r>
            <a:br>
              <a:rPr lang="en-US" sz="3600" b="1" dirty="0"/>
            </a:br>
            <a:r>
              <a:rPr lang="en-US" sz="3600" b="1" u="sng" dirty="0"/>
              <a:t>de </a:t>
            </a:r>
            <a:r>
              <a:rPr lang="en-US" sz="3600" b="1" u="sng" dirty="0" err="1"/>
              <a:t>minimis</a:t>
            </a:r>
            <a:r>
              <a:rPr lang="en-US" sz="3600" b="1" dirty="0"/>
              <a:t> exception applies</a:t>
            </a:r>
          </a:p>
          <a:p>
            <a:pPr lvl="1" eaLnBrk="1" hangingPunct="1">
              <a:defRPr/>
            </a:pPr>
            <a:r>
              <a:rPr lang="en-US" sz="3600" b="1" dirty="0"/>
              <a:t>No rental income is reported and</a:t>
            </a:r>
          </a:p>
          <a:p>
            <a:pPr lvl="1" eaLnBrk="1" hangingPunct="1">
              <a:defRPr/>
            </a:pPr>
            <a:r>
              <a:rPr lang="en-US" sz="3600" b="1" dirty="0"/>
              <a:t>No deductions are allowed for expenses other than mortgage interest and property taxes as itemized deductions</a:t>
            </a:r>
          </a:p>
          <a:p>
            <a:pPr lvl="1" eaLnBrk="1" hangingPunct="1">
              <a:defRPr/>
            </a:pPr>
            <a:r>
              <a:rPr lang="en-US" sz="3600" b="1" dirty="0"/>
              <a:t>See Sec. 280(g)</a:t>
            </a:r>
          </a:p>
        </p:txBody>
      </p:sp>
    </p:spTree>
    <p:extLst>
      <p:ext uri="{BB962C8B-B14F-4D97-AF65-F5344CB8AC3E}">
        <p14:creationId xmlns:p14="http://schemas.microsoft.com/office/powerpoint/2010/main" val="32724579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228600" y="228600"/>
            <a:ext cx="8686800" cy="6400800"/>
          </a:xfrm>
        </p:spPr>
        <p:txBody>
          <a:bodyPr/>
          <a:lstStyle/>
          <a:p>
            <a:pPr algn="ctr" eaLnBrk="1" hangingPunct="1">
              <a:buFontTx/>
              <a:buNone/>
            </a:pPr>
            <a:r>
              <a:rPr lang="en-US" altLang="en-US" sz="3600" b="1" u="sng"/>
              <a:t>Rental of a Vacation Home</a:t>
            </a:r>
            <a:r>
              <a:rPr lang="en-US" altLang="en-US" b="1"/>
              <a:t> </a:t>
            </a:r>
          </a:p>
          <a:p>
            <a:pPr eaLnBrk="1" hangingPunct="1"/>
            <a:r>
              <a:rPr lang="en-US" altLang="en-US" b="1"/>
              <a:t>If rental period is greater than 14 days and</a:t>
            </a:r>
          </a:p>
          <a:p>
            <a:pPr eaLnBrk="1" hangingPunct="1"/>
            <a:r>
              <a:rPr lang="en-US" altLang="en-US" b="1"/>
              <a:t>If personal use does not exceed the greater of 14 days or 10% of the rental days</a:t>
            </a:r>
          </a:p>
          <a:p>
            <a:pPr lvl="1" eaLnBrk="1" hangingPunct="1"/>
            <a:r>
              <a:rPr lang="en-US" altLang="en-US" sz="3200" b="1"/>
              <a:t>All rent is included in income</a:t>
            </a:r>
          </a:p>
          <a:p>
            <a:pPr lvl="1" eaLnBrk="1" hangingPunct="1"/>
            <a:r>
              <a:rPr lang="en-US" altLang="en-US" sz="3200" b="1"/>
              <a:t>Expenses are allocated between rental and personal use</a:t>
            </a:r>
          </a:p>
          <a:p>
            <a:pPr lvl="1" eaLnBrk="1" hangingPunct="1"/>
            <a:r>
              <a:rPr lang="en-US" altLang="en-US" sz="3200" b="1"/>
              <a:t>All expenses related to the rental use are deductible (even if this creates a loss)</a:t>
            </a:r>
          </a:p>
          <a:p>
            <a:pPr lvl="1" eaLnBrk="1" hangingPunct="1"/>
            <a:r>
              <a:rPr lang="en-US" altLang="en-US" sz="3200" b="1"/>
              <a:t>But see passive loss rules. Sec. 469</a:t>
            </a:r>
          </a:p>
        </p:txBody>
      </p:sp>
    </p:spTree>
    <p:extLst>
      <p:ext uri="{BB962C8B-B14F-4D97-AF65-F5344CB8AC3E}">
        <p14:creationId xmlns:p14="http://schemas.microsoft.com/office/powerpoint/2010/main" val="7445706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228600" y="228600"/>
            <a:ext cx="8534400" cy="6324600"/>
          </a:xfrm>
        </p:spPr>
        <p:txBody>
          <a:bodyPr/>
          <a:lstStyle/>
          <a:p>
            <a:pPr algn="ctr" eaLnBrk="1" hangingPunct="1">
              <a:buFontTx/>
              <a:buNone/>
            </a:pPr>
            <a:r>
              <a:rPr lang="en-US" altLang="en-US" sz="3600" b="1" u="sng"/>
              <a:t>Rental of a Vacation Home</a:t>
            </a:r>
            <a:r>
              <a:rPr lang="en-US" altLang="en-US" b="1"/>
              <a:t> </a:t>
            </a:r>
          </a:p>
          <a:p>
            <a:pPr eaLnBrk="1" hangingPunct="1"/>
            <a:r>
              <a:rPr lang="en-US" altLang="en-US" b="1"/>
              <a:t>If rental period is greater than 14 days but</a:t>
            </a:r>
          </a:p>
          <a:p>
            <a:pPr eaLnBrk="1" hangingPunct="1"/>
            <a:r>
              <a:rPr lang="en-US" altLang="en-US" b="1">
                <a:solidFill>
                  <a:srgbClr val="FF0000"/>
                </a:solidFill>
              </a:rPr>
              <a:t>Personal use exceeds the greater of 14 days or 10% of the rental days</a:t>
            </a:r>
          </a:p>
          <a:p>
            <a:pPr lvl="1" eaLnBrk="1" hangingPunct="1"/>
            <a:r>
              <a:rPr lang="en-US" altLang="en-US" b="1"/>
              <a:t>Rental expenses limited to rental income (no loss)</a:t>
            </a:r>
          </a:p>
          <a:p>
            <a:pPr lvl="1" eaLnBrk="1" hangingPunct="1"/>
            <a:r>
              <a:rPr lang="en-US" altLang="en-US" b="1"/>
              <a:t>Nondeductible rental expenses can be carried forward to the future years</a:t>
            </a:r>
          </a:p>
          <a:p>
            <a:pPr lvl="1" eaLnBrk="1" hangingPunct="1"/>
            <a:r>
              <a:rPr lang="en-US" altLang="en-US" b="1"/>
              <a:t>Real estate taxes and mortgage interest for personal-use portion allowed as itemized deductions</a:t>
            </a:r>
          </a:p>
        </p:txBody>
      </p:sp>
    </p:spTree>
    <p:extLst>
      <p:ext uri="{BB962C8B-B14F-4D97-AF65-F5344CB8AC3E}">
        <p14:creationId xmlns:p14="http://schemas.microsoft.com/office/powerpoint/2010/main" val="8717108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p:nvPr>
        </p:nvSpPr>
        <p:spPr>
          <a:xfrm>
            <a:off x="152400" y="152400"/>
            <a:ext cx="8839200" cy="6477000"/>
          </a:xfrm>
        </p:spPr>
        <p:txBody>
          <a:bodyPr/>
          <a:lstStyle/>
          <a:p>
            <a:pPr marL="514350" indent="-514350" eaLnBrk="1" hangingPunct="1">
              <a:buFontTx/>
              <a:buNone/>
            </a:pPr>
            <a:r>
              <a:rPr lang="en-US" altLang="en-US" b="1" u="sng">
                <a:solidFill>
                  <a:srgbClr val="FF0000"/>
                </a:solidFill>
              </a:rPr>
              <a:t>Sec. 280A Disallowance of Certain</a:t>
            </a:r>
          </a:p>
          <a:p>
            <a:pPr marL="514350" indent="-514350" eaLnBrk="1" hangingPunct="1">
              <a:buFontTx/>
              <a:buNone/>
            </a:pPr>
            <a:r>
              <a:rPr lang="en-US" altLang="en-US" sz="3600" b="1" u="sng"/>
              <a:t>Expenses … Business Use of Home, </a:t>
            </a:r>
          </a:p>
          <a:p>
            <a:pPr marL="514350" indent="-514350" eaLnBrk="1" hangingPunct="1">
              <a:buFontTx/>
              <a:buNone/>
            </a:pPr>
            <a:r>
              <a:rPr lang="en-US" altLang="en-US" sz="3600" b="1" u="sng"/>
              <a:t>Rental of Vacation Homes, etc. </a:t>
            </a:r>
          </a:p>
          <a:p>
            <a:pPr marL="514350" indent="-514350" eaLnBrk="1" hangingPunct="1">
              <a:buFontTx/>
              <a:buNone/>
            </a:pPr>
            <a:r>
              <a:rPr lang="en-US" altLang="en-US" sz="3600" b="1"/>
              <a:t>(a) General Rule.-- Except as otherwise provided in this section, in the case of a taxpayer who is an individual or a S corporation, no deduction otherwise allowable … shall be allowed with respect to the use of a dwelling unit </a:t>
            </a:r>
            <a:r>
              <a:rPr lang="en-US" altLang="en-US" sz="3600" b="1" u="sng"/>
              <a:t>which is used by the taxpayer during the taxable year as </a:t>
            </a:r>
            <a:r>
              <a:rPr lang="en-US" altLang="en-US" sz="4400" b="1" u="sng">
                <a:solidFill>
                  <a:srgbClr val="FF0000"/>
                </a:solidFill>
              </a:rPr>
              <a:t>a residence.</a:t>
            </a:r>
            <a:endParaRPr lang="en-US" altLang="en-US" sz="3600" b="1" u="sng">
              <a:solidFill>
                <a:srgbClr val="FF0000"/>
              </a:solidFill>
            </a:endParaRPr>
          </a:p>
        </p:txBody>
      </p:sp>
    </p:spTree>
    <p:extLst>
      <p:ext uri="{BB962C8B-B14F-4D97-AF65-F5344CB8AC3E}">
        <p14:creationId xmlns:p14="http://schemas.microsoft.com/office/powerpoint/2010/main" val="25243274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p:nvPr>
        </p:nvSpPr>
        <p:spPr>
          <a:xfrm>
            <a:off x="304800" y="228600"/>
            <a:ext cx="8610600" cy="6172200"/>
          </a:xfrm>
        </p:spPr>
        <p:txBody>
          <a:bodyPr/>
          <a:lstStyle/>
          <a:p>
            <a:pPr marL="400050" indent="-400050" eaLnBrk="1" hangingPunct="1">
              <a:buFontTx/>
              <a:buNone/>
            </a:pPr>
            <a:r>
              <a:rPr lang="en-US" altLang="en-US" sz="3600" b="1" u="sng">
                <a:solidFill>
                  <a:srgbClr val="FF0000"/>
                </a:solidFill>
              </a:rPr>
              <a:t>Sec. 280A Disallowance of Certain </a:t>
            </a:r>
          </a:p>
          <a:p>
            <a:pPr marL="400050" indent="-400050" eaLnBrk="1" hangingPunct="1">
              <a:buFontTx/>
              <a:buNone/>
            </a:pPr>
            <a:r>
              <a:rPr lang="en-US" altLang="en-US" sz="3600" b="1"/>
              <a:t>Expenses … Business Use of Home, </a:t>
            </a:r>
          </a:p>
          <a:p>
            <a:pPr marL="400050" indent="-400050" eaLnBrk="1" hangingPunct="1">
              <a:buFontTx/>
              <a:buNone/>
            </a:pPr>
            <a:r>
              <a:rPr lang="en-US" altLang="en-US" sz="3600" b="1"/>
              <a:t>Rental of Vacation Homes, etc. </a:t>
            </a:r>
          </a:p>
          <a:p>
            <a:pPr marL="400050" indent="-400050" eaLnBrk="1" hangingPunct="1">
              <a:buFontTx/>
              <a:buNone/>
            </a:pPr>
            <a:r>
              <a:rPr lang="en-US" altLang="en-US" sz="3600" b="1">
                <a:solidFill>
                  <a:srgbClr val="FF0000"/>
                </a:solidFill>
              </a:rPr>
              <a:t>(b) Exceptions for Interest, Taxes, Casualty Losses, Etc.--</a:t>
            </a:r>
          </a:p>
          <a:p>
            <a:pPr marL="400050" indent="-400050" eaLnBrk="1" hangingPunct="1">
              <a:buFontTx/>
              <a:buNone/>
            </a:pPr>
            <a:r>
              <a:rPr lang="en-US" altLang="en-US" sz="3600" b="1"/>
              <a:t>Subsection (a) shall not apply to any </a:t>
            </a:r>
            <a:r>
              <a:rPr lang="en-US" altLang="en-US" sz="3600" b="1" u="sng"/>
              <a:t>deduction allowable to the taxpayer without regard to its connection with his trade or business (or with his income-producing activity).</a:t>
            </a:r>
          </a:p>
        </p:txBody>
      </p:sp>
    </p:spTree>
    <p:extLst>
      <p:ext uri="{BB962C8B-B14F-4D97-AF65-F5344CB8AC3E}">
        <p14:creationId xmlns:p14="http://schemas.microsoft.com/office/powerpoint/2010/main" val="23182483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p:nvPr>
        </p:nvSpPr>
        <p:spPr>
          <a:xfrm>
            <a:off x="304800" y="228600"/>
            <a:ext cx="8610600" cy="6172200"/>
          </a:xfrm>
        </p:spPr>
        <p:txBody>
          <a:bodyPr/>
          <a:lstStyle/>
          <a:p>
            <a:pPr marL="400050" indent="-400050" eaLnBrk="1" hangingPunct="1">
              <a:buFontTx/>
              <a:buNone/>
            </a:pPr>
            <a:r>
              <a:rPr lang="en-US" altLang="en-US" sz="4800" b="1" u="sng"/>
              <a:t>Sec. 280A Disallowance…</a:t>
            </a:r>
          </a:p>
          <a:p>
            <a:pPr marL="400050" indent="-400050" eaLnBrk="1" hangingPunct="1">
              <a:buFontTx/>
              <a:buNone/>
            </a:pPr>
            <a:r>
              <a:rPr lang="en-US" altLang="en-US" sz="4800" b="1">
                <a:solidFill>
                  <a:srgbClr val="FF0000"/>
                </a:solidFill>
              </a:rPr>
              <a:t>(d) Use as Residence.--</a:t>
            </a:r>
          </a:p>
          <a:p>
            <a:pPr marL="400050" indent="-400050" eaLnBrk="1" hangingPunct="1">
              <a:buFontTx/>
              <a:buNone/>
            </a:pPr>
            <a:r>
              <a:rPr lang="en-US" altLang="en-US" sz="4000" b="1"/>
              <a:t>(1) In General.--For purposes of this section, a taxpayer </a:t>
            </a:r>
            <a:r>
              <a:rPr lang="en-US" altLang="en-US" sz="4000" b="1" u="sng"/>
              <a:t>uses a  dwelling unit during the taxable year as a residence</a:t>
            </a:r>
            <a:r>
              <a:rPr lang="en-US" altLang="en-US" sz="4000" b="1"/>
              <a:t> if he uses such unit  (or portion thereof) for personal purposes for a number of days which  exceeds the greater of--</a:t>
            </a:r>
          </a:p>
          <a:p>
            <a:pPr marL="400050" indent="-400050" eaLnBrk="1" hangingPunct="1">
              <a:buFontTx/>
              <a:buNone/>
            </a:pPr>
            <a:endParaRPr lang="en-US" altLang="en-US" b="1"/>
          </a:p>
        </p:txBody>
      </p:sp>
    </p:spTree>
    <p:extLst>
      <p:ext uri="{BB962C8B-B14F-4D97-AF65-F5344CB8AC3E}">
        <p14:creationId xmlns:p14="http://schemas.microsoft.com/office/powerpoint/2010/main" val="38355582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sz="4000" b="1" u="sng" dirty="0"/>
              <a:t>163(h) Disallowance of Deduction </a:t>
            </a:r>
            <a:br>
              <a:rPr lang="en-US" sz="4000" b="1" u="sng" dirty="0"/>
            </a:br>
            <a:r>
              <a:rPr lang="en-US" sz="4000" b="1" u="sng" dirty="0"/>
              <a:t>for Personal Interest.</a:t>
            </a:r>
            <a:endParaRPr lang="en-US" sz="4000" b="1" dirty="0"/>
          </a:p>
          <a:p>
            <a:pPr marL="0" indent="0">
              <a:buNone/>
            </a:pPr>
            <a:r>
              <a:rPr lang="en-US" sz="4000" b="1" u="sng" dirty="0"/>
              <a:t>(1) In general.</a:t>
            </a:r>
            <a:r>
              <a:rPr lang="en-US" sz="4000" u="sng" dirty="0"/>
              <a:t> </a:t>
            </a:r>
            <a:r>
              <a:rPr lang="en-US" sz="4000" dirty="0"/>
              <a:t>In the case of a taxpayer other than a corporation, </a:t>
            </a:r>
            <a:r>
              <a:rPr lang="en-US" sz="4000" u="sng" dirty="0"/>
              <a:t>no deduction shall be allowed under this chapter for personal interest</a:t>
            </a:r>
            <a:r>
              <a:rPr lang="en-US" sz="4000" dirty="0"/>
              <a:t> paid or accrued during the taxable year.</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1591131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p:nvPr>
        </p:nvSpPr>
        <p:spPr>
          <a:xfrm>
            <a:off x="304800" y="228600"/>
            <a:ext cx="8610600" cy="6172200"/>
          </a:xfrm>
        </p:spPr>
        <p:txBody>
          <a:bodyPr/>
          <a:lstStyle/>
          <a:p>
            <a:pPr marL="400050" indent="-400050" eaLnBrk="1" fontAlgn="auto" hangingPunct="1">
              <a:spcAft>
                <a:spcPts val="0"/>
              </a:spcAft>
              <a:buFontTx/>
              <a:buNone/>
              <a:defRPr/>
            </a:pPr>
            <a:r>
              <a:rPr lang="en-US" sz="4800" b="1" dirty="0"/>
              <a:t>Sec. 280A Disallowance…</a:t>
            </a:r>
          </a:p>
          <a:p>
            <a:pPr marL="400050" indent="-400050" eaLnBrk="1" fontAlgn="auto" hangingPunct="1">
              <a:spcAft>
                <a:spcPts val="0"/>
              </a:spcAft>
              <a:buFontTx/>
              <a:buNone/>
              <a:defRPr/>
            </a:pPr>
            <a:r>
              <a:rPr lang="en-US" sz="5400" b="1" dirty="0"/>
              <a:t>(d) Use as Residence.--</a:t>
            </a:r>
          </a:p>
          <a:p>
            <a:pPr marL="692150" indent="-692150" eaLnBrk="1" fontAlgn="auto" hangingPunct="1">
              <a:spcAft>
                <a:spcPts val="0"/>
              </a:spcAft>
              <a:buFontTx/>
              <a:buNone/>
              <a:defRPr/>
            </a:pPr>
            <a:r>
              <a:rPr lang="en-US" sz="3600" b="1" dirty="0"/>
              <a:t>(A) </a:t>
            </a:r>
            <a:r>
              <a:rPr lang="en-US" sz="3600" b="1" u="sng" dirty="0"/>
              <a:t>14 days,</a:t>
            </a:r>
            <a:r>
              <a:rPr lang="en-US" sz="3600" b="1" dirty="0"/>
              <a:t> or </a:t>
            </a:r>
            <a:r>
              <a:rPr lang="en-US" sz="3600" b="1" u="sng" dirty="0"/>
              <a:t>10 percent</a:t>
            </a:r>
            <a:r>
              <a:rPr lang="en-US" sz="3600" b="1" dirty="0"/>
              <a:t> of the number of days during such year for  which such unit is rented at a fair rental.  </a:t>
            </a:r>
            <a:br>
              <a:rPr lang="en-US" sz="3600" b="1" dirty="0"/>
            </a:br>
            <a:r>
              <a:rPr lang="en-US" sz="3600" b="1" dirty="0"/>
              <a:t>For purposes of subparagraph (B), a unit shall not be treated as rented at a  fair rental for any day for which it is used for personal purposes.</a:t>
            </a:r>
          </a:p>
        </p:txBody>
      </p:sp>
    </p:spTree>
    <p:extLst>
      <p:ext uri="{BB962C8B-B14F-4D97-AF65-F5344CB8AC3E}">
        <p14:creationId xmlns:p14="http://schemas.microsoft.com/office/powerpoint/2010/main" val="31944341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p:nvPr>
        </p:nvSpPr>
        <p:spPr>
          <a:xfrm>
            <a:off x="304800" y="228600"/>
            <a:ext cx="8610600" cy="6172200"/>
          </a:xfrm>
        </p:spPr>
        <p:txBody>
          <a:bodyPr/>
          <a:lstStyle/>
          <a:p>
            <a:pPr marL="400050" indent="-400050" eaLnBrk="1" hangingPunct="1">
              <a:buFontTx/>
              <a:buNone/>
            </a:pPr>
            <a:r>
              <a:rPr lang="en-US" altLang="en-US" sz="4400" b="1"/>
              <a:t>Sec. 280A Disallowance…</a:t>
            </a:r>
          </a:p>
          <a:p>
            <a:pPr marL="400050" indent="-400050" eaLnBrk="1" hangingPunct="1">
              <a:buFontTx/>
              <a:buNone/>
            </a:pPr>
            <a:r>
              <a:rPr lang="en-US" altLang="en-US" sz="4000" b="1"/>
              <a:t>(g) Special Rule for Certain Rental Use.--</a:t>
            </a:r>
          </a:p>
          <a:p>
            <a:pPr marL="400050" indent="-400050" eaLnBrk="1" hangingPunct="1">
              <a:buFontTx/>
              <a:buNone/>
            </a:pPr>
            <a:r>
              <a:rPr lang="en-US" altLang="en-US" sz="4000" b="1"/>
              <a:t>Notwithstanding any other provision of this section or section 183, if a dwelling unit is used … by the taxpayer as a residence and </a:t>
            </a:r>
          </a:p>
          <a:p>
            <a:pPr marL="400050" indent="-400050" eaLnBrk="1" hangingPunct="1">
              <a:buFontTx/>
              <a:buNone/>
            </a:pPr>
            <a:r>
              <a:rPr lang="en-US" altLang="en-US" sz="4000" b="1"/>
              <a:t>… rented for less than 15 days during the taxable year, then--</a:t>
            </a:r>
          </a:p>
        </p:txBody>
      </p:sp>
    </p:spTree>
    <p:extLst>
      <p:ext uri="{BB962C8B-B14F-4D97-AF65-F5344CB8AC3E}">
        <p14:creationId xmlns:p14="http://schemas.microsoft.com/office/powerpoint/2010/main" val="15684065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p:nvPr>
        </p:nvSpPr>
        <p:spPr>
          <a:xfrm>
            <a:off x="304800" y="228600"/>
            <a:ext cx="8610600" cy="6172200"/>
          </a:xfrm>
        </p:spPr>
        <p:txBody>
          <a:bodyPr/>
          <a:lstStyle/>
          <a:p>
            <a:pPr marL="400050" indent="-400050" eaLnBrk="1" hangingPunct="1">
              <a:buFontTx/>
              <a:buNone/>
            </a:pPr>
            <a:r>
              <a:rPr lang="en-US" altLang="en-US" sz="4400" b="1" u="sng">
                <a:solidFill>
                  <a:srgbClr val="FF0000"/>
                </a:solidFill>
              </a:rPr>
              <a:t>Sec. 280A Disallowance…</a:t>
            </a:r>
          </a:p>
          <a:p>
            <a:pPr marL="400050" indent="-400050" eaLnBrk="1" hangingPunct="1">
              <a:buFontTx/>
              <a:buNone/>
            </a:pPr>
            <a:r>
              <a:rPr lang="en-US" altLang="en-US" sz="4400" b="1" u="sng">
                <a:solidFill>
                  <a:srgbClr val="FF0000"/>
                </a:solidFill>
              </a:rPr>
              <a:t>(g) Special Rule...--</a:t>
            </a:r>
          </a:p>
          <a:p>
            <a:pPr marL="400050" indent="-400050" eaLnBrk="1" hangingPunct="1">
              <a:buFontTx/>
              <a:buNone/>
            </a:pPr>
            <a:r>
              <a:rPr lang="en-US" altLang="en-US" sz="3600" b="1"/>
              <a:t>…</a:t>
            </a:r>
          </a:p>
          <a:p>
            <a:pPr marL="400050" indent="-400050" eaLnBrk="1" hangingPunct="1">
              <a:buFontTx/>
              <a:buNone/>
            </a:pPr>
            <a:r>
              <a:rPr lang="en-US" altLang="en-US" sz="3600" b="1"/>
              <a:t>(1) no deduction otherwise allowable … because of the rental use of such dwelling unit shall be allowed, and (2) the income derived from such use for the taxable year shall not be included in the gross income of such taxpayer under section 61.</a:t>
            </a:r>
          </a:p>
        </p:txBody>
      </p:sp>
    </p:spTree>
    <p:extLst>
      <p:ext uri="{BB962C8B-B14F-4D97-AF65-F5344CB8AC3E}">
        <p14:creationId xmlns:p14="http://schemas.microsoft.com/office/powerpoint/2010/main" val="13577244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p:nvPr>
        </p:nvSpPr>
        <p:spPr>
          <a:xfrm>
            <a:off x="76200" y="152400"/>
            <a:ext cx="8839200" cy="6477000"/>
          </a:xfrm>
        </p:spPr>
        <p:txBody>
          <a:bodyPr/>
          <a:lstStyle/>
          <a:p>
            <a:pPr marL="0" indent="0" eaLnBrk="1" hangingPunct="1">
              <a:buFontTx/>
              <a:buNone/>
            </a:pPr>
            <a:r>
              <a:rPr lang="en-US" altLang="en-US" b="1" u="sng"/>
              <a:t>(e) Expenses Attributable To Rental.-- </a:t>
            </a:r>
          </a:p>
          <a:p>
            <a:pPr marL="0" indent="0" eaLnBrk="1" hangingPunct="1">
              <a:buFontTx/>
              <a:buNone/>
            </a:pPr>
            <a:r>
              <a:rPr lang="en-US" altLang="en-US" b="1"/>
              <a:t>(1) In General.--…where .. an individual or an S corp. uses a dwelling unit for personal purposes on any day .. (whether or not he is treated under this section as using such unit as a residence), the amount deductible.. with respect to </a:t>
            </a:r>
            <a:r>
              <a:rPr lang="en-US" altLang="en-US" b="1" u="sng"/>
              <a:t>expenses attributable to the rental</a:t>
            </a:r>
            <a:r>
              <a:rPr lang="en-US" altLang="en-US" b="1"/>
              <a:t> of the unit (or portion thereof) .. shall not exceed an amount which bears the same relationship to such expenses as </a:t>
            </a:r>
          </a:p>
          <a:p>
            <a:pPr marL="0" indent="0" eaLnBrk="1" hangingPunct="1">
              <a:buFontTx/>
              <a:buNone/>
            </a:pPr>
            <a:r>
              <a:rPr lang="en-US" altLang="en-US" b="1"/>
              <a:t>the </a:t>
            </a:r>
            <a:r>
              <a:rPr lang="en-US" altLang="en-US" b="1" u="sng"/>
              <a:t>number of days</a:t>
            </a:r>
            <a:r>
              <a:rPr lang="en-US" altLang="en-US" b="1"/>
              <a:t> during each year that the unit (or portion thereof) </a:t>
            </a:r>
            <a:r>
              <a:rPr lang="en-US" altLang="en-US" b="1" u="sng"/>
              <a:t>is rented at a fair rental</a:t>
            </a:r>
            <a:r>
              <a:rPr lang="en-US" altLang="en-US" b="1"/>
              <a:t> bears </a:t>
            </a:r>
            <a:r>
              <a:rPr lang="en-US" altLang="en-US" b="1" u="sng"/>
              <a:t>to</a:t>
            </a:r>
            <a:r>
              <a:rPr lang="en-US" altLang="en-US" b="1"/>
              <a:t> the </a:t>
            </a:r>
            <a:r>
              <a:rPr lang="en-US" altLang="en-US" b="1" u="sng"/>
              <a:t>total number of days .. that the unit (or portion thereof) is used</a:t>
            </a:r>
            <a:r>
              <a:rPr lang="en-US" altLang="en-US" b="1"/>
              <a:t>.</a:t>
            </a:r>
          </a:p>
        </p:txBody>
      </p:sp>
    </p:spTree>
    <p:extLst>
      <p:ext uri="{BB962C8B-B14F-4D97-AF65-F5344CB8AC3E}">
        <p14:creationId xmlns:p14="http://schemas.microsoft.com/office/powerpoint/2010/main" val="24257413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p:nvPr>
        </p:nvSpPr>
        <p:spPr>
          <a:xfrm>
            <a:off x="304800" y="228600"/>
            <a:ext cx="8610600" cy="6172200"/>
          </a:xfrm>
        </p:spPr>
        <p:txBody>
          <a:bodyPr/>
          <a:lstStyle/>
          <a:p>
            <a:pPr marL="400050" indent="-400050" eaLnBrk="1" hangingPunct="1">
              <a:buFontTx/>
              <a:buNone/>
            </a:pPr>
            <a:r>
              <a:rPr lang="en-US" altLang="en-US" sz="4000" b="1"/>
              <a:t>(e) Expenses Attributable To Rental.-- </a:t>
            </a:r>
          </a:p>
          <a:p>
            <a:pPr marL="400050" indent="-400050" eaLnBrk="1" hangingPunct="1">
              <a:buFontTx/>
              <a:buNone/>
            </a:pPr>
            <a:endParaRPr lang="en-US" altLang="en-US" sz="4000" b="1"/>
          </a:p>
          <a:p>
            <a:pPr marL="400050" indent="-400050" eaLnBrk="1" hangingPunct="1">
              <a:buFontTx/>
              <a:buNone/>
            </a:pPr>
            <a:r>
              <a:rPr lang="en-US" altLang="en-US" sz="4000" b="1"/>
              <a:t>(2) Exception for Deductions Otherwise Allowable.--This subsection shall not apply with respect to deductions which would be allowable under this chapter for the taxable year whether or not such unit (or portion thereof) was rented.</a:t>
            </a:r>
          </a:p>
        </p:txBody>
      </p:sp>
    </p:spTree>
    <p:extLst>
      <p:ext uri="{BB962C8B-B14F-4D97-AF65-F5344CB8AC3E}">
        <p14:creationId xmlns:p14="http://schemas.microsoft.com/office/powerpoint/2010/main" val="118244826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381000" y="304800"/>
            <a:ext cx="8458200" cy="5943600"/>
          </a:xfrm>
        </p:spPr>
        <p:txBody>
          <a:bodyPr/>
          <a:lstStyle/>
          <a:p>
            <a:pPr marL="0" indent="0" eaLnBrk="1" hangingPunct="1">
              <a:lnSpc>
                <a:spcPct val="90000"/>
              </a:lnSpc>
              <a:buFontTx/>
              <a:buNone/>
              <a:tabLst>
                <a:tab pos="7605713" algn="r"/>
              </a:tabLst>
            </a:pPr>
            <a:r>
              <a:rPr lang="en-US" altLang="en-US" b="1"/>
              <a:t>Sue </a:t>
            </a:r>
            <a:r>
              <a:rPr lang="en-US" altLang="en-US" b="1" u="sng"/>
              <a:t>rents her vacation home for 60 days</a:t>
            </a:r>
            <a:r>
              <a:rPr lang="en-US" altLang="en-US" b="1"/>
              <a:t> and </a:t>
            </a:r>
            <a:r>
              <a:rPr lang="en-US" altLang="en-US" b="1" u="sng"/>
              <a:t>lives in the home for 30 days.</a:t>
            </a:r>
            <a:r>
              <a:rPr lang="en-US" altLang="en-US" b="1"/>
              <a:t>  Sue's gross Rental income is 	$5,000  </a:t>
            </a:r>
          </a:p>
          <a:p>
            <a:pPr marL="0" indent="0" eaLnBrk="1" hangingPunct="1">
              <a:lnSpc>
                <a:spcPct val="90000"/>
              </a:lnSpc>
              <a:buFontTx/>
              <a:buNone/>
              <a:tabLst>
                <a:tab pos="7605713" algn="r"/>
              </a:tabLst>
            </a:pPr>
            <a:r>
              <a:rPr lang="en-US" altLang="en-US" b="1"/>
              <a:t>Expenses for the entire year: </a:t>
            </a:r>
          </a:p>
          <a:p>
            <a:pPr marL="0" indent="0" eaLnBrk="1" hangingPunct="1">
              <a:lnSpc>
                <a:spcPct val="90000"/>
              </a:lnSpc>
              <a:buFontTx/>
              <a:buNone/>
              <a:tabLst>
                <a:tab pos="7605713" algn="r"/>
              </a:tabLst>
            </a:pPr>
            <a:r>
              <a:rPr lang="en-US" altLang="en-US" b="1"/>
              <a:t>   Real estate taxes	$2,300</a:t>
            </a:r>
          </a:p>
          <a:p>
            <a:pPr marL="0" indent="0" eaLnBrk="1" hangingPunct="1">
              <a:lnSpc>
                <a:spcPct val="90000"/>
              </a:lnSpc>
              <a:buFontTx/>
              <a:buNone/>
              <a:tabLst>
                <a:tab pos="7605713" algn="r"/>
              </a:tabLst>
            </a:pPr>
            <a:r>
              <a:rPr lang="en-US" altLang="en-US" b="1"/>
              <a:t>   Mortgage interest expense	$7,000</a:t>
            </a:r>
          </a:p>
          <a:p>
            <a:pPr marL="0" indent="0" eaLnBrk="1" hangingPunct="1">
              <a:lnSpc>
                <a:spcPct val="90000"/>
              </a:lnSpc>
              <a:buFontTx/>
              <a:buNone/>
              <a:tabLst>
                <a:tab pos="7605713" algn="r"/>
              </a:tabLst>
            </a:pPr>
            <a:r>
              <a:rPr lang="en-US" altLang="en-US" b="1"/>
              <a:t>   Utilities and maintenance	$2,400</a:t>
            </a:r>
          </a:p>
          <a:p>
            <a:pPr marL="0" indent="0" eaLnBrk="1" hangingPunct="1">
              <a:lnSpc>
                <a:spcPct val="90000"/>
              </a:lnSpc>
              <a:buFontTx/>
              <a:buNone/>
              <a:tabLst>
                <a:tab pos="7605713" algn="r"/>
              </a:tabLst>
            </a:pPr>
            <a:r>
              <a:rPr lang="en-US" altLang="en-US" b="1"/>
              <a:t>   Depreciation 	$9,000</a:t>
            </a:r>
          </a:p>
          <a:p>
            <a:pPr marL="0" indent="0" eaLnBrk="1" hangingPunct="1">
              <a:lnSpc>
                <a:spcPct val="90000"/>
              </a:lnSpc>
              <a:buFontTx/>
              <a:buNone/>
              <a:tabLst>
                <a:tab pos="7605713" algn="r"/>
              </a:tabLst>
            </a:pPr>
            <a:r>
              <a:rPr lang="en-US" altLang="en-US" b="1"/>
              <a:t>How much depreciation will Sue </a:t>
            </a:r>
          </a:p>
          <a:p>
            <a:pPr marL="0" indent="0" eaLnBrk="1" hangingPunct="1">
              <a:lnSpc>
                <a:spcPct val="90000"/>
              </a:lnSpc>
              <a:buFontTx/>
              <a:buNone/>
              <a:tabLst>
                <a:tab pos="7605713" algn="r"/>
              </a:tabLst>
            </a:pPr>
            <a:r>
              <a:rPr lang="en-US" altLang="en-US" b="1"/>
              <a:t>deduct on her tax return?</a:t>
            </a:r>
          </a:p>
          <a:p>
            <a:pPr marL="0" indent="0" eaLnBrk="1" hangingPunct="1">
              <a:lnSpc>
                <a:spcPct val="90000"/>
              </a:lnSpc>
              <a:buFontTx/>
              <a:buNone/>
              <a:tabLst>
                <a:tab pos="7605713" algn="r"/>
              </a:tabLst>
            </a:pPr>
            <a:r>
              <a:rPr lang="en-US" altLang="en-US" b="1"/>
              <a:t>a. $1,871    b. $6,000    c. $3,000    d. $1,400</a:t>
            </a:r>
          </a:p>
        </p:txBody>
      </p:sp>
    </p:spTree>
    <p:extLst>
      <p:ext uri="{BB962C8B-B14F-4D97-AF65-F5344CB8AC3E}">
        <p14:creationId xmlns:p14="http://schemas.microsoft.com/office/powerpoint/2010/main" val="34575352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Grp="1" noChangeAspect="1"/>
          </p:cNvGraphicFramePr>
          <p:nvPr>
            <p:ph/>
          </p:nvPr>
        </p:nvGraphicFramePr>
        <p:xfrm>
          <a:off x="338138" y="800100"/>
          <a:ext cx="12390437" cy="5067300"/>
        </p:xfrm>
        <a:graphic>
          <a:graphicData uri="http://schemas.openxmlformats.org/presentationml/2006/ole">
            <mc:AlternateContent xmlns:mc="http://schemas.openxmlformats.org/markup-compatibility/2006">
              <mc:Choice xmlns:v="urn:schemas-microsoft-com:vml" Requires="v">
                <p:oleObj spid="_x0000_s26628" name="Worksheet" r:id="rId3" imgW="7638965" imgH="3124095" progId="Excel.Sheet.8">
                  <p:embed/>
                </p:oleObj>
              </mc:Choice>
              <mc:Fallback>
                <p:oleObj name="Worksheet" r:id="rId3" imgW="7638965" imgH="3124095" progId="Excel.Sheet.8">
                  <p:embed/>
                  <p:pic>
                    <p:nvPicPr>
                      <p:cNvPr id="88066"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800100"/>
                        <a:ext cx="12390437"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125702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Grp="1" noChangeAspect="1"/>
          </p:cNvGraphicFramePr>
          <p:nvPr>
            <p:ph/>
          </p:nvPr>
        </p:nvGraphicFramePr>
        <p:xfrm>
          <a:off x="319088" y="1341438"/>
          <a:ext cx="8650287" cy="4602162"/>
        </p:xfrm>
        <a:graphic>
          <a:graphicData uri="http://schemas.openxmlformats.org/presentationml/2006/ole">
            <mc:AlternateContent xmlns:mc="http://schemas.openxmlformats.org/markup-compatibility/2006">
              <mc:Choice xmlns:v="urn:schemas-microsoft-com:vml" Requires="v">
                <p:oleObj spid="_x0000_s27652" name="Worksheet" r:id="rId3" imgW="7704019" imgH="4099693" progId="Excel.Sheet.8">
                  <p:embed/>
                </p:oleObj>
              </mc:Choice>
              <mc:Fallback>
                <p:oleObj name="Worksheet" r:id="rId3" imgW="7704019" imgH="4099693" progId="Excel.Sheet.8">
                  <p:embed/>
                  <p:pic>
                    <p:nvPicPr>
                      <p:cNvPr id="8909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41438"/>
                        <a:ext cx="8650287" cy="4602162"/>
                      </a:xfrm>
                      <a:prstGeom prst="rect">
                        <a:avLst/>
                      </a:prstGeom>
                      <a:noFill/>
                      <a:ln w="1016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20236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Grp="1" noChangeAspect="1"/>
          </p:cNvGraphicFramePr>
          <p:nvPr>
            <p:ph/>
          </p:nvPr>
        </p:nvGraphicFramePr>
        <p:xfrm>
          <a:off x="381000" y="685800"/>
          <a:ext cx="8559800" cy="5294313"/>
        </p:xfrm>
        <a:graphic>
          <a:graphicData uri="http://schemas.openxmlformats.org/presentationml/2006/ole">
            <mc:AlternateContent xmlns:mc="http://schemas.openxmlformats.org/markup-compatibility/2006">
              <mc:Choice xmlns:v="urn:schemas-microsoft-com:vml" Requires="v">
                <p:oleObj spid="_x0000_s28676" name="Worksheet" r:id="rId3" imgW="8963011" imgH="5543640" progId="Excel.Sheet.8">
                  <p:embed/>
                </p:oleObj>
              </mc:Choice>
              <mc:Fallback>
                <p:oleObj name="Worksheet" r:id="rId3" imgW="8963011" imgH="5543640" progId="Excel.Sheet.8">
                  <p:embed/>
                  <p:pic>
                    <p:nvPicPr>
                      <p:cNvPr id="90114"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559800" cy="529431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77603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Grp="1" noChangeAspect="1"/>
          </p:cNvGraphicFramePr>
          <p:nvPr>
            <p:ph/>
          </p:nvPr>
        </p:nvGraphicFramePr>
        <p:xfrm>
          <a:off x="274638" y="704850"/>
          <a:ext cx="8559800" cy="5294313"/>
        </p:xfrm>
        <a:graphic>
          <a:graphicData uri="http://schemas.openxmlformats.org/presentationml/2006/ole">
            <mc:AlternateContent xmlns:mc="http://schemas.openxmlformats.org/markup-compatibility/2006">
              <mc:Choice xmlns:v="urn:schemas-microsoft-com:vml" Requires="v">
                <p:oleObj spid="_x0000_s29700" name="Worksheet" r:id="rId3" imgW="8962957" imgH="5543550" progId="Excel.Sheet.8">
                  <p:embed/>
                </p:oleObj>
              </mc:Choice>
              <mc:Fallback>
                <p:oleObj name="Worksheet" r:id="rId3" imgW="8962957" imgH="5543550" progId="Excel.Sheet.8">
                  <p:embed/>
                  <p:pic>
                    <p:nvPicPr>
                      <p:cNvPr id="91138"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704850"/>
                        <a:ext cx="8559800" cy="529431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64170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spcBef>
                <a:spcPts val="600"/>
              </a:spcBef>
              <a:buNone/>
            </a:pPr>
            <a:r>
              <a:rPr lang="en-US" b="1" u="sng" dirty="0"/>
              <a:t>(2) Personal interest.</a:t>
            </a:r>
            <a:r>
              <a:rPr lang="en-US" dirty="0"/>
              <a:t> …“personal interest” means any interest allowable as a deduction under this chapter </a:t>
            </a:r>
            <a:r>
              <a:rPr lang="en-US" u="sng" dirty="0"/>
              <a:t>other than</a:t>
            </a:r>
            <a:r>
              <a:rPr lang="en-US" dirty="0"/>
              <a:t>-</a:t>
            </a:r>
          </a:p>
          <a:p>
            <a:pPr marL="0" indent="0">
              <a:spcBef>
                <a:spcPts val="600"/>
              </a:spcBef>
              <a:buNone/>
            </a:pPr>
            <a:r>
              <a:rPr lang="en-US" b="1" dirty="0"/>
              <a:t>(A) </a:t>
            </a:r>
            <a:r>
              <a:rPr lang="en-US" dirty="0"/>
              <a:t>interest paid or accrued on indebtedness properly allocable to a </a:t>
            </a:r>
            <a:r>
              <a:rPr lang="en-US" b="1" dirty="0">
                <a:highlight>
                  <a:srgbClr val="FFFF00"/>
                </a:highlight>
              </a:rPr>
              <a:t>trade or business</a:t>
            </a:r>
            <a:r>
              <a:rPr lang="en-US" dirty="0"/>
              <a:t> (other than the trade or business of performing services as an employee),</a:t>
            </a:r>
          </a:p>
          <a:p>
            <a:pPr marL="0" indent="0">
              <a:spcBef>
                <a:spcPts val="600"/>
              </a:spcBef>
              <a:buNone/>
            </a:pPr>
            <a:r>
              <a:rPr lang="en-US" b="1" dirty="0"/>
              <a:t>(B) </a:t>
            </a:r>
            <a:r>
              <a:rPr lang="en-US" dirty="0"/>
              <a:t>any </a:t>
            </a:r>
            <a:r>
              <a:rPr lang="en-US" dirty="0">
                <a:highlight>
                  <a:srgbClr val="FFFF00"/>
                </a:highlight>
              </a:rPr>
              <a:t>investment interest </a:t>
            </a:r>
            <a:r>
              <a:rPr lang="en-US" sz="2400" dirty="0"/>
              <a:t>(within the meaning of subsection (d)),</a:t>
            </a:r>
            <a:endParaRPr lang="en-US" dirty="0"/>
          </a:p>
          <a:p>
            <a:pPr marL="0" indent="0">
              <a:spcBef>
                <a:spcPts val="600"/>
              </a:spcBef>
              <a:buNone/>
            </a:pPr>
            <a:r>
              <a:rPr lang="en-US" b="1" dirty="0"/>
              <a:t>(C) </a:t>
            </a:r>
            <a:r>
              <a:rPr lang="en-US" dirty="0"/>
              <a:t>any interest which is taken into account under section 469 </a:t>
            </a:r>
            <a:r>
              <a:rPr lang="en-US" sz="1800" dirty="0"/>
              <a:t>in computing income or loss from a </a:t>
            </a:r>
            <a:r>
              <a:rPr lang="en-US" dirty="0"/>
              <a:t>passive activity,</a:t>
            </a:r>
          </a:p>
          <a:p>
            <a:pPr marL="0" indent="0">
              <a:spcBef>
                <a:spcPts val="600"/>
              </a:spcBef>
              <a:buNone/>
            </a:pPr>
            <a:r>
              <a:rPr lang="en-US" b="1" dirty="0"/>
              <a:t>(D) any </a:t>
            </a:r>
            <a:r>
              <a:rPr lang="en-US" b="1" u="sng" dirty="0"/>
              <a:t>qualified residence interest</a:t>
            </a:r>
            <a:r>
              <a:rPr lang="en-US" b="1" dirty="0"/>
              <a:t> (within the meaning of paragraph (3)),</a:t>
            </a:r>
            <a:endParaRPr lang="en-US" dirty="0"/>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1624128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6200" y="152400"/>
            <a:ext cx="8915400" cy="6553200"/>
          </a:xfrm>
          <a:solidFill>
            <a:schemeClr val="tx2">
              <a:lumMod val="20000"/>
              <a:lumOff val="80000"/>
            </a:schemeClr>
          </a:solidFill>
          <a:ln w="127000">
            <a:solidFill>
              <a:srgbClr val="FF0000">
                <a:alpha val="97000"/>
              </a:srgbClr>
            </a:solidFill>
          </a:ln>
        </p:spPr>
        <p:txBody>
          <a:bodyPr/>
          <a:lstStyle/>
          <a:p>
            <a:pPr marL="0" indent="0" algn="ctr">
              <a:buFont typeface="Arial" panose="020B0604020202020204" pitchFamily="34" charset="0"/>
              <a:buNone/>
              <a:defRPr/>
            </a:pPr>
            <a:r>
              <a:rPr lang="en-US" sz="3600" b="1" u="sng" dirty="0">
                <a:solidFill>
                  <a:srgbClr val="FF0000"/>
                </a:solidFill>
              </a:rPr>
              <a:t>Tax Consequences of Home Ownership</a:t>
            </a:r>
          </a:p>
          <a:p>
            <a:pPr marL="0" indent="0">
              <a:spcBef>
                <a:spcPts val="0"/>
              </a:spcBef>
              <a:buFont typeface="Arial" panose="020B0604020202020204" pitchFamily="34" charset="0"/>
              <a:buNone/>
              <a:defRPr/>
            </a:pPr>
            <a:r>
              <a:rPr lang="en-US" sz="6600" b="1" dirty="0"/>
              <a:t>Requirements to qualify for home office deductions Compute deduction limits on home office deductions.</a:t>
            </a:r>
          </a:p>
          <a:p>
            <a:pPr marL="0" indent="0" eaLnBrk="1" hangingPunct="1">
              <a:lnSpc>
                <a:spcPct val="80000"/>
              </a:lnSpc>
              <a:spcAft>
                <a:spcPts val="600"/>
              </a:spcAft>
              <a:buFont typeface="Arial" panose="020B0604020202020204" pitchFamily="34" charset="0"/>
              <a:buNone/>
              <a:defRPr/>
            </a:pPr>
            <a:endParaRPr lang="en-US" sz="2400" b="1" dirty="0"/>
          </a:p>
        </p:txBody>
      </p:sp>
    </p:spTree>
    <p:extLst>
      <p:ext uri="{BB962C8B-B14F-4D97-AF65-F5344CB8AC3E}">
        <p14:creationId xmlns:p14="http://schemas.microsoft.com/office/powerpoint/2010/main" val="15948871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228600" y="304800"/>
            <a:ext cx="8610600" cy="5867400"/>
          </a:xfrm>
        </p:spPr>
        <p:txBody>
          <a:bodyPr/>
          <a:lstStyle/>
          <a:p>
            <a:pPr algn="ctr">
              <a:lnSpc>
                <a:spcPct val="90000"/>
              </a:lnSpc>
              <a:buFont typeface="Arial" panose="020B0604020202020204" pitchFamily="34" charset="0"/>
              <a:buNone/>
            </a:pPr>
            <a:r>
              <a:rPr lang="en-US" altLang="en-US" sz="3600"/>
              <a:t> </a:t>
            </a:r>
          </a:p>
        </p:txBody>
      </p:sp>
      <p:graphicFrame>
        <p:nvGraphicFramePr>
          <p:cNvPr id="93187" name="Object 1"/>
          <p:cNvGraphicFramePr>
            <a:graphicFrameLocks noChangeAspect="1"/>
          </p:cNvGraphicFramePr>
          <p:nvPr/>
        </p:nvGraphicFramePr>
        <p:xfrm>
          <a:off x="152400" y="533400"/>
          <a:ext cx="8839200" cy="5748338"/>
        </p:xfrm>
        <a:graphic>
          <a:graphicData uri="http://schemas.openxmlformats.org/presentationml/2006/ole">
            <mc:AlternateContent xmlns:mc="http://schemas.openxmlformats.org/markup-compatibility/2006">
              <mc:Choice xmlns:v="urn:schemas-microsoft-com:vml" Requires="v">
                <p:oleObj spid="_x0000_s30724" name="Worksheet" r:id="rId3" imgW="5714932" imgH="3657690" progId="Excel.Sheet.12">
                  <p:embed/>
                </p:oleObj>
              </mc:Choice>
              <mc:Fallback>
                <p:oleObj name="Worksheet" r:id="rId3" imgW="5714932" imgH="3657690" progId="Excel.Sheet.12">
                  <p:embed/>
                  <p:pic>
                    <p:nvPicPr>
                      <p:cNvPr id="9318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8839200"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83994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228600" y="228600"/>
            <a:ext cx="8686800" cy="5942013"/>
          </a:xfrm>
        </p:spPr>
        <p:txBody>
          <a:bodyPr/>
          <a:lstStyle/>
          <a:p>
            <a:pPr marL="0" indent="0">
              <a:buFontTx/>
              <a:buNone/>
            </a:pPr>
            <a:r>
              <a:rPr lang="en-US" altLang="en-US" sz="3600" b="1"/>
              <a:t>Bud is single &amp; received wages of $140,000 from IBM in 2011. Bud is a 50% partner in a partnership engaged in a rental real estate activity w/ $60,000 loss for the partnership. </a:t>
            </a:r>
            <a:br>
              <a:rPr lang="en-US" altLang="en-US" sz="3600" b="1"/>
            </a:br>
            <a:r>
              <a:rPr lang="en-US" altLang="en-US" sz="3600" b="1"/>
              <a:t>Bud was an active participant in the rental real estate activity. He had no other income. </a:t>
            </a:r>
          </a:p>
          <a:p>
            <a:pPr marL="0" indent="0">
              <a:buFontTx/>
              <a:buNone/>
            </a:pPr>
            <a:r>
              <a:rPr lang="en-US" altLang="en-US" sz="3600" b="1"/>
              <a:t>How much of the partnership rental loss may Bud deduct on his 2011 income tax return? </a:t>
            </a:r>
            <a:r>
              <a:rPr lang="en-US" altLang="en-US" sz="4800" b="1">
                <a:solidFill>
                  <a:srgbClr val="FF3300"/>
                </a:solidFill>
              </a:rPr>
              <a:t>(Sec. 469(i))</a:t>
            </a:r>
          </a:p>
          <a:p>
            <a:pPr marL="0" indent="0">
              <a:buFontTx/>
              <a:buNone/>
            </a:pPr>
            <a:r>
              <a:rPr lang="en-US" altLang="en-US" sz="3600" b="1"/>
              <a:t>a. $0  b. $5,000 c. $15,000 d. $25,000</a:t>
            </a:r>
          </a:p>
        </p:txBody>
      </p:sp>
    </p:spTree>
    <p:extLst>
      <p:ext uri="{BB962C8B-B14F-4D97-AF65-F5344CB8AC3E}">
        <p14:creationId xmlns:p14="http://schemas.microsoft.com/office/powerpoint/2010/main" val="2001595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Grp="1" noChangeAspect="1"/>
          </p:cNvGraphicFramePr>
          <p:nvPr>
            <p:ph/>
          </p:nvPr>
        </p:nvGraphicFramePr>
        <p:xfrm>
          <a:off x="236538" y="244475"/>
          <a:ext cx="8509000" cy="6178550"/>
        </p:xfrm>
        <a:graphic>
          <a:graphicData uri="http://schemas.openxmlformats.org/presentationml/2006/ole">
            <mc:AlternateContent xmlns:mc="http://schemas.openxmlformats.org/markup-compatibility/2006">
              <mc:Choice xmlns:v="urn:schemas-microsoft-com:vml" Requires="v">
                <p:oleObj spid="_x0000_s31748" name="Worksheet" r:id="rId3" imgW="2400300" imgH="1743151" progId="Excel.Sheet.8">
                  <p:embed/>
                </p:oleObj>
              </mc:Choice>
              <mc:Fallback>
                <p:oleObj name="Worksheet" r:id="rId3" imgW="2400300" imgH="1743151" progId="Excel.Sheet.8">
                  <p:embed/>
                  <p:pic>
                    <p:nvPicPr>
                      <p:cNvPr id="1013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244475"/>
                        <a:ext cx="8509000" cy="617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48827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Grp="1" noChangeAspect="1"/>
          </p:cNvGraphicFramePr>
          <p:nvPr>
            <p:ph/>
          </p:nvPr>
        </p:nvGraphicFramePr>
        <p:xfrm>
          <a:off x="236538" y="244475"/>
          <a:ext cx="8509000" cy="6178550"/>
        </p:xfrm>
        <a:graphic>
          <a:graphicData uri="http://schemas.openxmlformats.org/presentationml/2006/ole">
            <mc:AlternateContent xmlns:mc="http://schemas.openxmlformats.org/markup-compatibility/2006">
              <mc:Choice xmlns:v="urn:schemas-microsoft-com:vml" Requires="v">
                <p:oleObj spid="_x0000_s32772" name="Worksheet" r:id="rId3" imgW="2400401" imgH="1743120" progId="Excel.Sheet.8">
                  <p:embed/>
                </p:oleObj>
              </mc:Choice>
              <mc:Fallback>
                <p:oleObj name="Worksheet" r:id="rId3" imgW="2400401" imgH="1743120" progId="Excel.Sheet.8">
                  <p:embed/>
                  <p:pic>
                    <p:nvPicPr>
                      <p:cNvPr id="1024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244475"/>
                        <a:ext cx="8509000" cy="617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2924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fontAlgn="auto">
              <a:spcAft>
                <a:spcPts val="0"/>
              </a:spcAft>
              <a:buFontTx/>
              <a:buNone/>
              <a:defRPr/>
            </a:pPr>
            <a:r>
              <a:rPr lang="en-US" sz="2800" b="1" dirty="0"/>
              <a:t>x</a:t>
            </a:r>
          </a:p>
          <a:p>
            <a:pPr marL="0" indent="0" fontAlgn="auto">
              <a:spcAft>
                <a:spcPts val="0"/>
              </a:spcAft>
              <a:buFontTx/>
              <a:buNone/>
              <a:defRPr/>
            </a:pPr>
            <a:endParaRPr lang="en-US" sz="1050" dirty="0"/>
          </a:p>
        </p:txBody>
      </p:sp>
    </p:spTree>
    <p:extLst>
      <p:ext uri="{BB962C8B-B14F-4D97-AF65-F5344CB8AC3E}">
        <p14:creationId xmlns:p14="http://schemas.microsoft.com/office/powerpoint/2010/main" val="1813241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228600" y="685800"/>
            <a:ext cx="8622299" cy="4267200"/>
          </a:xfrm>
          <a:prstGeom prst="rect">
            <a:avLst/>
          </a:prstGeom>
        </p:spPr>
      </p:pic>
    </p:spTree>
    <p:extLst>
      <p:ext uri="{BB962C8B-B14F-4D97-AF65-F5344CB8AC3E}">
        <p14:creationId xmlns:p14="http://schemas.microsoft.com/office/powerpoint/2010/main" val="3885118320"/>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152401" y="491378"/>
            <a:ext cx="8683032" cy="4190160"/>
          </a:xfrm>
          <a:prstGeom prst="rect">
            <a:avLst/>
          </a:prstGeom>
        </p:spPr>
      </p:pic>
    </p:spTree>
    <p:extLst>
      <p:ext uri="{BB962C8B-B14F-4D97-AF65-F5344CB8AC3E}">
        <p14:creationId xmlns:p14="http://schemas.microsoft.com/office/powerpoint/2010/main" val="1355955678"/>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265239" y="304800"/>
            <a:ext cx="8613523" cy="6248400"/>
          </a:xfrm>
          <a:prstGeom prst="rect">
            <a:avLst/>
          </a:prstGeom>
        </p:spPr>
      </p:pic>
    </p:spTree>
    <p:extLst>
      <p:ext uri="{BB962C8B-B14F-4D97-AF65-F5344CB8AC3E}">
        <p14:creationId xmlns:p14="http://schemas.microsoft.com/office/powerpoint/2010/main" val="585799510"/>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210287" y="685800"/>
            <a:ext cx="8744393" cy="3971925"/>
          </a:xfrm>
          <a:prstGeom prst="rect">
            <a:avLst/>
          </a:prstGeom>
        </p:spPr>
      </p:pic>
    </p:spTree>
    <p:extLst>
      <p:ext uri="{BB962C8B-B14F-4D97-AF65-F5344CB8AC3E}">
        <p14:creationId xmlns:p14="http://schemas.microsoft.com/office/powerpoint/2010/main" val="396934852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dirty="0"/>
              <a:t>(E) </a:t>
            </a:r>
            <a:r>
              <a:rPr lang="en-US" dirty="0"/>
              <a:t>any interest payable under section 6601 on any unpaid portion of the tax imposed by section 2001 for the period during which an extension of time for payment of such tax is in effect under section 6163, and</a:t>
            </a:r>
          </a:p>
          <a:p>
            <a:pPr marL="0" indent="0">
              <a:buNone/>
            </a:pPr>
            <a:r>
              <a:rPr lang="en-US" b="1" dirty="0"/>
              <a:t>(F) </a:t>
            </a:r>
            <a:r>
              <a:rPr lang="en-US" dirty="0"/>
              <a:t>any interest allowable as a deduction under section 221 (relating to interest on educational loans).</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2676731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31862" y="304800"/>
            <a:ext cx="8919481" cy="4491037"/>
          </a:xfrm>
          <a:prstGeom prst="rect">
            <a:avLst/>
          </a:prstGeom>
        </p:spPr>
      </p:pic>
    </p:spTree>
    <p:extLst>
      <p:ext uri="{BB962C8B-B14F-4D97-AF65-F5344CB8AC3E}">
        <p14:creationId xmlns:p14="http://schemas.microsoft.com/office/powerpoint/2010/main" val="3472071659"/>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609600" y="237067"/>
            <a:ext cx="7696200" cy="6199716"/>
          </a:xfrm>
          <a:prstGeom prst="rect">
            <a:avLst/>
          </a:prstGeom>
        </p:spPr>
      </p:pic>
    </p:spTree>
    <p:extLst>
      <p:ext uri="{BB962C8B-B14F-4D97-AF65-F5344CB8AC3E}">
        <p14:creationId xmlns:p14="http://schemas.microsoft.com/office/powerpoint/2010/main" val="2073576950"/>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1371599" y="241004"/>
            <a:ext cx="6183763" cy="6159795"/>
          </a:xfrm>
          <a:prstGeom prst="rect">
            <a:avLst/>
          </a:prstGeom>
        </p:spPr>
      </p:pic>
    </p:spTree>
    <p:extLst>
      <p:ext uri="{BB962C8B-B14F-4D97-AF65-F5344CB8AC3E}">
        <p14:creationId xmlns:p14="http://schemas.microsoft.com/office/powerpoint/2010/main" val="557053962"/>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1828800" y="33337"/>
            <a:ext cx="5486400" cy="6791325"/>
          </a:xfrm>
          <a:prstGeom prst="rect">
            <a:avLst/>
          </a:prstGeom>
        </p:spPr>
      </p:pic>
    </p:spTree>
    <p:extLst>
      <p:ext uri="{BB962C8B-B14F-4D97-AF65-F5344CB8AC3E}">
        <p14:creationId xmlns:p14="http://schemas.microsoft.com/office/powerpoint/2010/main" val="641667985"/>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304800" y="303624"/>
            <a:ext cx="8532794" cy="6249576"/>
          </a:xfrm>
          <a:prstGeom prst="rect">
            <a:avLst/>
          </a:prstGeom>
        </p:spPr>
      </p:pic>
    </p:spTree>
    <p:extLst>
      <p:ext uri="{BB962C8B-B14F-4D97-AF65-F5344CB8AC3E}">
        <p14:creationId xmlns:p14="http://schemas.microsoft.com/office/powerpoint/2010/main" val="853362934"/>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406345" y="152401"/>
            <a:ext cx="8280455" cy="6513198"/>
          </a:xfrm>
          <a:prstGeom prst="rect">
            <a:avLst/>
          </a:prstGeom>
        </p:spPr>
      </p:pic>
    </p:spTree>
    <p:extLst>
      <p:ext uri="{BB962C8B-B14F-4D97-AF65-F5344CB8AC3E}">
        <p14:creationId xmlns:p14="http://schemas.microsoft.com/office/powerpoint/2010/main" val="1929213083"/>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762000" y="-26582"/>
            <a:ext cx="7170615" cy="6503581"/>
          </a:xfrm>
          <a:prstGeom prst="rect">
            <a:avLst/>
          </a:prstGeom>
        </p:spPr>
      </p:pic>
    </p:spTree>
    <p:extLst>
      <p:ext uri="{BB962C8B-B14F-4D97-AF65-F5344CB8AC3E}">
        <p14:creationId xmlns:p14="http://schemas.microsoft.com/office/powerpoint/2010/main" val="880293213"/>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44624" y="113056"/>
            <a:ext cx="8997125" cy="5754344"/>
          </a:xfrm>
          <a:prstGeom prst="rect">
            <a:avLst/>
          </a:prstGeom>
        </p:spPr>
      </p:pic>
    </p:spTree>
    <p:extLst>
      <p:ext uri="{BB962C8B-B14F-4D97-AF65-F5344CB8AC3E}">
        <p14:creationId xmlns:p14="http://schemas.microsoft.com/office/powerpoint/2010/main" val="1607577240"/>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63893" y="228600"/>
            <a:ext cx="9016215" cy="4876800"/>
          </a:xfrm>
          <a:prstGeom prst="rect">
            <a:avLst/>
          </a:prstGeom>
        </p:spPr>
      </p:pic>
    </p:spTree>
    <p:extLst>
      <p:ext uri="{BB962C8B-B14F-4D97-AF65-F5344CB8AC3E}">
        <p14:creationId xmlns:p14="http://schemas.microsoft.com/office/powerpoint/2010/main" val="3827763768"/>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0" y="1295400"/>
            <a:ext cx="8808758" cy="3057525"/>
          </a:xfrm>
          <a:prstGeom prst="rect">
            <a:avLst/>
          </a:prstGeom>
        </p:spPr>
      </p:pic>
    </p:spTree>
    <p:extLst>
      <p:ext uri="{BB962C8B-B14F-4D97-AF65-F5344CB8AC3E}">
        <p14:creationId xmlns:p14="http://schemas.microsoft.com/office/powerpoint/2010/main" val="397343037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b="1" u="sng" dirty="0"/>
              <a:t>(3) Qualified residence interest.</a:t>
            </a:r>
            <a:r>
              <a:rPr lang="en-US" dirty="0"/>
              <a:t> </a:t>
            </a:r>
            <a:br>
              <a:rPr lang="en-US" dirty="0"/>
            </a:br>
            <a:r>
              <a:rPr lang="en-US" dirty="0"/>
              <a:t>For purposes of this subsection—</a:t>
            </a:r>
          </a:p>
          <a:p>
            <a:pPr marL="0" indent="0">
              <a:buNone/>
            </a:pPr>
            <a:r>
              <a:rPr lang="en-US" b="1" dirty="0"/>
              <a:t>(A) In general</a:t>
            </a:r>
            <a:r>
              <a:rPr lang="en-US" dirty="0"/>
              <a:t>. The term </a:t>
            </a:r>
            <a:r>
              <a:rPr lang="en-US" dirty="0">
                <a:highlight>
                  <a:srgbClr val="FFFF00"/>
                </a:highlight>
              </a:rPr>
              <a:t>“qualified residence interest” </a:t>
            </a:r>
            <a:r>
              <a:rPr lang="en-US" dirty="0"/>
              <a:t>means any interest which is paid or accrued during the taxable year on-</a:t>
            </a:r>
          </a:p>
          <a:p>
            <a:pPr marL="858838" indent="-585788">
              <a:buNone/>
            </a:pPr>
            <a:r>
              <a:rPr lang="en-US" b="1" dirty="0">
                <a:highlight>
                  <a:srgbClr val="FFFF00"/>
                </a:highlight>
              </a:rPr>
              <a:t>(</a:t>
            </a:r>
            <a:r>
              <a:rPr lang="en-US" b="1" dirty="0" err="1">
                <a:highlight>
                  <a:srgbClr val="FFFF00"/>
                </a:highlight>
              </a:rPr>
              <a:t>i</a:t>
            </a:r>
            <a:r>
              <a:rPr lang="en-US" b="1" dirty="0">
                <a:highlight>
                  <a:srgbClr val="FFFF00"/>
                </a:highlight>
              </a:rPr>
              <a:t>) </a:t>
            </a:r>
            <a:r>
              <a:rPr lang="en-US" b="1" u="sng" dirty="0">
                <a:highlight>
                  <a:srgbClr val="FFFF00"/>
                </a:highlight>
              </a:rPr>
              <a:t>acquisition indebtedness</a:t>
            </a:r>
            <a:r>
              <a:rPr lang="en-US" dirty="0">
                <a:highlight>
                  <a:srgbClr val="FFFF00"/>
                </a:highlight>
              </a:rPr>
              <a:t> </a:t>
            </a:r>
            <a:r>
              <a:rPr lang="en-US" dirty="0"/>
              <a:t>with respect to any qualified residence of the taxpayer, or</a:t>
            </a:r>
          </a:p>
          <a:p>
            <a:pPr marL="858838" indent="-585788">
              <a:buNone/>
            </a:pPr>
            <a:r>
              <a:rPr lang="en-US" b="1" dirty="0">
                <a:highlight>
                  <a:srgbClr val="FFFF00"/>
                </a:highlight>
              </a:rPr>
              <a:t>(ii) </a:t>
            </a:r>
            <a:r>
              <a:rPr lang="en-US" b="1" u="sng" dirty="0">
                <a:highlight>
                  <a:srgbClr val="FFFF00"/>
                </a:highlight>
              </a:rPr>
              <a:t>home equity indebtedness</a:t>
            </a:r>
            <a:r>
              <a:rPr lang="en-US" dirty="0">
                <a:highlight>
                  <a:srgbClr val="FFFF00"/>
                </a:highlight>
              </a:rPr>
              <a:t> </a:t>
            </a:r>
            <a:r>
              <a:rPr lang="en-US" dirty="0"/>
              <a:t>with respect to any qualified residence of the taxpayer.</a:t>
            </a:r>
          </a:p>
          <a:p>
            <a:pPr marL="0" indent="0">
              <a:buNone/>
            </a:pPr>
            <a:r>
              <a:rPr lang="en-US" sz="2800" dirty="0"/>
              <a:t>For purposes of the preceding sentence, the determination of whether any property is a qualified residence of the taxpayer shall be made as of the time the interest is accrued.</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6334991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609600" y="94037"/>
            <a:ext cx="7855457" cy="6611563"/>
          </a:xfrm>
          <a:prstGeom prst="rect">
            <a:avLst/>
          </a:prstGeom>
        </p:spPr>
      </p:pic>
    </p:spTree>
    <p:extLst>
      <p:ext uri="{BB962C8B-B14F-4D97-AF65-F5344CB8AC3E}">
        <p14:creationId xmlns:p14="http://schemas.microsoft.com/office/powerpoint/2010/main" val="2042800051"/>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838200" y="206141"/>
            <a:ext cx="7000178" cy="6042259"/>
          </a:xfrm>
          <a:prstGeom prst="rect">
            <a:avLst/>
          </a:prstGeom>
        </p:spPr>
      </p:pic>
    </p:spTree>
    <p:extLst>
      <p:ext uri="{BB962C8B-B14F-4D97-AF65-F5344CB8AC3E}">
        <p14:creationId xmlns:p14="http://schemas.microsoft.com/office/powerpoint/2010/main" val="3973034369"/>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2575" y="233892"/>
            <a:ext cx="8893291" cy="5481108"/>
          </a:xfrm>
          <a:prstGeom prst="rect">
            <a:avLst/>
          </a:prstGeom>
        </p:spPr>
      </p:pic>
    </p:spTree>
    <p:extLst>
      <p:ext uri="{BB962C8B-B14F-4D97-AF65-F5344CB8AC3E}">
        <p14:creationId xmlns:p14="http://schemas.microsoft.com/office/powerpoint/2010/main" val="3201411944"/>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p:nvPr>
        </p:nvSpPr>
        <p:spPr>
          <a:xfrm>
            <a:off x="152400" y="152400"/>
            <a:ext cx="8915400" cy="6553200"/>
          </a:xfrm>
        </p:spPr>
        <p:txBody>
          <a:bodyPr/>
          <a:lstStyle/>
          <a:p>
            <a:pPr marL="0" indent="0">
              <a:spcBef>
                <a:spcPts val="0"/>
              </a:spcBef>
              <a:buFont typeface="Arial" charset="0"/>
              <a:buNone/>
              <a:defRPr/>
            </a:pPr>
            <a:endParaRPr lang="en-US" sz="4400" b="1" dirty="0"/>
          </a:p>
          <a:p>
            <a:pPr marL="1539875" indent="-1539875">
              <a:buFont typeface="Arial" charset="0"/>
              <a:buNone/>
              <a:defRPr/>
            </a:pPr>
            <a:endParaRPr lang="en-US" sz="1800" b="1" dirty="0"/>
          </a:p>
          <a:p>
            <a:pPr marL="0" indent="0">
              <a:buFont typeface="Arial" charset="0"/>
              <a:buNone/>
              <a:defRPr/>
            </a:pPr>
            <a:endParaRPr lang="en-US" sz="4400" b="1" dirty="0"/>
          </a:p>
        </p:txBody>
      </p:sp>
      <p:pic>
        <p:nvPicPr>
          <p:cNvPr id="2" name="Picture 1"/>
          <p:cNvPicPr>
            <a:picLocks noChangeAspect="1"/>
          </p:cNvPicPr>
          <p:nvPr/>
        </p:nvPicPr>
        <p:blipFill>
          <a:blip r:embed="rId3"/>
          <a:stretch>
            <a:fillRect/>
          </a:stretch>
        </p:blipFill>
        <p:spPr>
          <a:xfrm>
            <a:off x="-14459" y="1981200"/>
            <a:ext cx="9029598" cy="2514600"/>
          </a:xfrm>
          <a:prstGeom prst="rect">
            <a:avLst/>
          </a:prstGeom>
        </p:spPr>
      </p:pic>
    </p:spTree>
    <p:extLst>
      <p:ext uri="{BB962C8B-B14F-4D97-AF65-F5344CB8AC3E}">
        <p14:creationId xmlns:p14="http://schemas.microsoft.com/office/powerpoint/2010/main" val="1741448829"/>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457200" y="1600200"/>
            <a:ext cx="4037013" cy="4525963"/>
          </a:xfrm>
        </p:spPr>
        <p:txBody>
          <a:bodyPr/>
          <a:lstStyle/>
          <a:p>
            <a:pPr marL="358775" indent="-358775" defTabSz="955675" eaLnBrk="1" hangingPunct="1">
              <a:buFontTx/>
              <a:buNone/>
            </a:pPr>
            <a:r>
              <a:rPr lang="en-US" altLang="en-US" sz="2800"/>
              <a:t> </a:t>
            </a:r>
            <a:endParaRPr lang="en-US" altLang="en-US" sz="2800">
              <a:hlinkClick r:id="rId3" action="ppaction://hlinksldjump"/>
            </a:endParaRPr>
          </a:p>
        </p:txBody>
      </p:sp>
      <p:sp>
        <p:nvSpPr>
          <p:cNvPr id="57347" name="Rectangle 4"/>
          <p:cNvSpPr>
            <a:spLocks noGrp="1" noChangeArrowheads="1"/>
          </p:cNvSpPr>
          <p:nvPr>
            <p:ph sz="half" idx="2"/>
          </p:nvPr>
        </p:nvSpPr>
        <p:spPr>
          <a:xfrm>
            <a:off x="533400" y="1600200"/>
            <a:ext cx="8153400" cy="4525963"/>
          </a:xfrm>
        </p:spPr>
        <p:txBody>
          <a:bodyPr/>
          <a:lstStyle/>
          <a:p>
            <a:pPr algn="ctr" eaLnBrk="1" hangingPunct="1">
              <a:buFontTx/>
              <a:buNone/>
            </a:pPr>
            <a:r>
              <a:rPr lang="en-US" altLang="en-US" sz="9600" b="1"/>
              <a:t>End</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a:buNone/>
            </a:pPr>
            <a:r>
              <a:rPr lang="en-US" sz="3600" b="1" dirty="0"/>
              <a:t>(B) Acquisition indebtedness.</a:t>
            </a:r>
          </a:p>
          <a:p>
            <a:pPr marL="0" indent="0">
              <a:buNone/>
            </a:pPr>
            <a:r>
              <a:rPr lang="en-US" sz="3600" b="1" dirty="0"/>
              <a:t>(</a:t>
            </a:r>
            <a:r>
              <a:rPr lang="en-US" sz="3600" b="1" dirty="0" err="1"/>
              <a:t>i</a:t>
            </a:r>
            <a:r>
              <a:rPr lang="en-US" sz="3600" b="1" dirty="0"/>
              <a:t>) In general.</a:t>
            </a:r>
            <a:r>
              <a:rPr lang="en-US" sz="3600" dirty="0"/>
              <a:t> The term </a:t>
            </a:r>
            <a:r>
              <a:rPr lang="en-US" sz="3600" b="1" u="sng" dirty="0"/>
              <a:t>“acquisition indebtedness”</a:t>
            </a:r>
            <a:r>
              <a:rPr lang="en-US" sz="3600" dirty="0"/>
              <a:t> means any indebtedness which—</a:t>
            </a:r>
          </a:p>
          <a:p>
            <a:pPr marL="858838" indent="-628650">
              <a:buNone/>
            </a:pPr>
            <a:r>
              <a:rPr lang="en-US" sz="3600" b="1" dirty="0"/>
              <a:t>(I) </a:t>
            </a:r>
            <a:r>
              <a:rPr lang="en-US" sz="3600" dirty="0"/>
              <a:t>is incurred in acquiring, constructing, or substantially improving any qualified residence of the taxpayer, and</a:t>
            </a:r>
          </a:p>
          <a:p>
            <a:pPr marL="628650" indent="-398463">
              <a:buNone/>
            </a:pPr>
            <a:r>
              <a:rPr lang="en-US" sz="3600" b="1" dirty="0"/>
              <a:t>(II) </a:t>
            </a:r>
            <a:r>
              <a:rPr lang="en-US" sz="3600" dirty="0"/>
              <a:t>is secured by such residence.</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261980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2400" y="152400"/>
            <a:ext cx="8839200" cy="6553200"/>
          </a:xfrm>
        </p:spPr>
        <p:txBody>
          <a:bodyPr/>
          <a:lstStyle/>
          <a:p>
            <a:pPr marL="0" indent="0" fontAlgn="auto">
              <a:spcAft>
                <a:spcPts val="0"/>
              </a:spcAft>
              <a:buNone/>
              <a:defRPr/>
            </a:pPr>
            <a:r>
              <a:rPr lang="en-US" sz="4000" dirty="0"/>
              <a:t>Such term also includes any indebtedness secured by such residence resulting from the refinancing of indebtedness meeting the requirements of the preceding sentence (or this sentence); but only to the extent the amount of the indebtedness resulting from such refinancing does not exceed the amount of the refinanced indebtedness.</a:t>
            </a:r>
          </a:p>
          <a:p>
            <a:pPr marL="0" indent="0" fontAlgn="auto">
              <a:spcAft>
                <a:spcPts val="0"/>
              </a:spcAft>
              <a:buFontTx/>
              <a:buNone/>
              <a:defRPr/>
            </a:pPr>
            <a:endParaRPr lang="en-US" sz="2800" b="1" dirty="0"/>
          </a:p>
          <a:p>
            <a:pPr marL="0" indent="0" fontAlgn="auto">
              <a:spcAft>
                <a:spcPts val="0"/>
              </a:spcAft>
              <a:buFontTx/>
              <a:buNone/>
              <a:defRPr/>
            </a:pPr>
            <a:endParaRPr lang="en-US" sz="1050" dirty="0"/>
          </a:p>
        </p:txBody>
      </p:sp>
    </p:spTree>
    <p:extLst>
      <p:ext uri="{BB962C8B-B14F-4D97-AF65-F5344CB8AC3E}">
        <p14:creationId xmlns:p14="http://schemas.microsoft.com/office/powerpoint/2010/main" val="208440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1928</Words>
  <Application>Microsoft Office PowerPoint</Application>
  <PresentationFormat>On-screen Show (4:3)</PresentationFormat>
  <Paragraphs>216</Paragraphs>
  <Slides>74</Slides>
  <Notes>41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1" baseType="lpstr">
      <vt:lpstr>Arial</vt:lpstr>
      <vt:lpstr>Arial Black</vt:lpstr>
      <vt:lpstr>Calibri</vt:lpstr>
      <vt:lpstr>Monotype Sorts</vt:lpstr>
      <vt:lpstr>Times New Roman</vt:lpstr>
      <vt:lpstr>Office Theme</vt:lpstr>
      <vt:lpstr>Worksheet</vt:lpstr>
      <vt:lpstr>Accounting 6160 Home Slides Howard Godfrey, Ph.D., CPA Professor of Accounting  ©Howard Godfrey-2017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Vacation Homes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Instructor PowerPoint Slides. Summer, 2008. Edited May 30, 2008. Copyright © 2008, Dr. Howard Godfrey</dc:title>
  <dc:creator>Howard</dc:creator>
  <cp:lastModifiedBy>hgodfrey@uncc.edu</cp:lastModifiedBy>
  <cp:revision>296</cp:revision>
  <cp:lastPrinted>2017-05-20T04:01:09Z</cp:lastPrinted>
  <dcterms:created xsi:type="dcterms:W3CDTF">2008-05-30T15:41:50Z</dcterms:created>
  <dcterms:modified xsi:type="dcterms:W3CDTF">2017-05-30T14:49:30Z</dcterms:modified>
</cp:coreProperties>
</file>